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4" r:id="rId3"/>
    <p:sldId id="271" r:id="rId4"/>
    <p:sldId id="277" r:id="rId5"/>
    <p:sldId id="267" r:id="rId6"/>
    <p:sldId id="269" r:id="rId7"/>
    <p:sldId id="275" r:id="rId8"/>
    <p:sldId id="272" r:id="rId9"/>
    <p:sldId id="263" r:id="rId10"/>
    <p:sldId id="257" r:id="rId11"/>
    <p:sldId id="262" r:id="rId12"/>
    <p:sldId id="259" r:id="rId13"/>
    <p:sldId id="258" r:id="rId14"/>
    <p:sldId id="274" r:id="rId15"/>
    <p:sldId id="260" r:id="rId16"/>
    <p:sldId id="261"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image" Target="../media/image27.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image" Target="../media/image30.emf"/><Relationship Id="rId4" Type="http://schemas.openxmlformats.org/officeDocument/2006/relationships/image" Target="../media/image3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image" Target="../media/image35.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image" Target="../media/image3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493550-8EED-4455-B392-B30F59ADB3CB}" type="datetimeFigureOut">
              <a:rPr lang="en-US" smtClean="0"/>
              <a:t>4/16/2015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9FB02B-C901-475C-99BE-FDD15F5A16AF}" type="slidenum">
              <a:rPr lang="en-US" smtClean="0"/>
              <a:t>‹#›</a:t>
            </a:fld>
            <a:endParaRPr lang="en-US"/>
          </a:p>
        </p:txBody>
      </p:sp>
    </p:spTree>
    <p:extLst>
      <p:ext uri="{BB962C8B-B14F-4D97-AF65-F5344CB8AC3E}">
        <p14:creationId xmlns:p14="http://schemas.microsoft.com/office/powerpoint/2010/main" val="1831371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bg-BG"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556789-6997-4F16-85D6-0AEB4504C963}" type="datetimeFigureOut">
              <a:rPr lang="en-US" smtClean="0"/>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73885-AB20-4425-82DD-2694C4B7C0BA}" type="slidenum">
              <a:rPr lang="en-US" smtClean="0"/>
              <a:t>‹#›</a:t>
            </a:fld>
            <a:endParaRPr lang="en-US"/>
          </a:p>
        </p:txBody>
      </p:sp>
    </p:spTree>
    <p:extLst>
      <p:ext uri="{BB962C8B-B14F-4D97-AF65-F5344CB8AC3E}">
        <p14:creationId xmlns:p14="http://schemas.microsoft.com/office/powerpoint/2010/main" val="3167609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56789-6997-4F16-85D6-0AEB4504C963}" type="datetimeFigureOut">
              <a:rPr lang="en-US" smtClean="0"/>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73885-AB20-4425-82DD-2694C4B7C0BA}" type="slidenum">
              <a:rPr lang="en-US" smtClean="0"/>
              <a:t>‹#›</a:t>
            </a:fld>
            <a:endParaRPr lang="en-US"/>
          </a:p>
        </p:txBody>
      </p:sp>
    </p:spTree>
    <p:extLst>
      <p:ext uri="{BB962C8B-B14F-4D97-AF65-F5344CB8AC3E}">
        <p14:creationId xmlns:p14="http://schemas.microsoft.com/office/powerpoint/2010/main" val="4047030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56789-6997-4F16-85D6-0AEB4504C963}" type="datetimeFigureOut">
              <a:rPr lang="en-US" smtClean="0"/>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73885-AB20-4425-82DD-2694C4B7C0BA}" type="slidenum">
              <a:rPr lang="en-US" smtClean="0"/>
              <a:t>‹#›</a:t>
            </a:fld>
            <a:endParaRPr lang="en-US"/>
          </a:p>
        </p:txBody>
      </p:sp>
    </p:spTree>
    <p:extLst>
      <p:ext uri="{BB962C8B-B14F-4D97-AF65-F5344CB8AC3E}">
        <p14:creationId xmlns:p14="http://schemas.microsoft.com/office/powerpoint/2010/main" val="4045501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bg-BG"/>
          </a:p>
        </p:txBody>
      </p:sp>
      <p:sp>
        <p:nvSpPr>
          <p:cNvPr id="7" name="Rectangle 5"/>
          <p:cNvSpPr>
            <a:spLocks noGrp="1" noChangeArrowheads="1"/>
          </p:cNvSpPr>
          <p:nvPr>
            <p:ph type="ftr" sz="quarter" idx="11"/>
          </p:nvPr>
        </p:nvSpPr>
        <p:spPr>
          <a:ln/>
        </p:spPr>
        <p:txBody>
          <a:bodyPr/>
          <a:lstStyle>
            <a:lvl1pPr>
              <a:defRPr/>
            </a:lvl1pPr>
          </a:lstStyle>
          <a:p>
            <a:pPr>
              <a:defRPr/>
            </a:pPr>
            <a:endParaRPr lang="bg-BG"/>
          </a:p>
        </p:txBody>
      </p:sp>
      <p:sp>
        <p:nvSpPr>
          <p:cNvPr id="8" name="Rectangle 6"/>
          <p:cNvSpPr>
            <a:spLocks noGrp="1" noChangeArrowheads="1"/>
          </p:cNvSpPr>
          <p:nvPr>
            <p:ph type="sldNum" sz="quarter" idx="12"/>
          </p:nvPr>
        </p:nvSpPr>
        <p:spPr>
          <a:ln/>
        </p:spPr>
        <p:txBody>
          <a:bodyPr/>
          <a:lstStyle>
            <a:lvl1pPr>
              <a:defRPr/>
            </a:lvl1pPr>
          </a:lstStyle>
          <a:p>
            <a:pPr>
              <a:defRPr/>
            </a:pPr>
            <a:fld id="{F22673D3-443D-4EBC-B424-7A193C272CA6}" type="slidenum">
              <a:rPr lang="bg-BG"/>
              <a:pPr>
                <a:defRPr/>
              </a:pPr>
              <a:t>‹#›</a:t>
            </a:fld>
            <a:endParaRPr lang="bg-BG"/>
          </a:p>
        </p:txBody>
      </p:sp>
    </p:spTree>
    <p:extLst>
      <p:ext uri="{BB962C8B-B14F-4D97-AF65-F5344CB8AC3E}">
        <p14:creationId xmlns:p14="http://schemas.microsoft.com/office/powerpoint/2010/main" val="2528178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56789-6997-4F16-85D6-0AEB4504C963}" type="datetimeFigureOut">
              <a:rPr lang="en-US" smtClean="0"/>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73885-AB20-4425-82DD-2694C4B7C0BA}" type="slidenum">
              <a:rPr lang="en-US" smtClean="0"/>
              <a:t>‹#›</a:t>
            </a:fld>
            <a:endParaRPr lang="en-US"/>
          </a:p>
        </p:txBody>
      </p:sp>
    </p:spTree>
    <p:extLst>
      <p:ext uri="{BB962C8B-B14F-4D97-AF65-F5344CB8AC3E}">
        <p14:creationId xmlns:p14="http://schemas.microsoft.com/office/powerpoint/2010/main" val="2433634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556789-6997-4F16-85D6-0AEB4504C963}" type="datetimeFigureOut">
              <a:rPr lang="en-US" smtClean="0"/>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E73885-AB20-4425-82DD-2694C4B7C0BA}" type="slidenum">
              <a:rPr lang="en-US" smtClean="0"/>
              <a:t>‹#›</a:t>
            </a:fld>
            <a:endParaRPr lang="en-US"/>
          </a:p>
        </p:txBody>
      </p:sp>
    </p:spTree>
    <p:extLst>
      <p:ext uri="{BB962C8B-B14F-4D97-AF65-F5344CB8AC3E}">
        <p14:creationId xmlns:p14="http://schemas.microsoft.com/office/powerpoint/2010/main" val="473540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556789-6997-4F16-85D6-0AEB4504C963}" type="datetimeFigureOut">
              <a:rPr lang="en-US" smtClean="0"/>
              <a:t>4/16/2015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E73885-AB20-4425-82DD-2694C4B7C0BA}" type="slidenum">
              <a:rPr lang="en-US" smtClean="0"/>
              <a:t>‹#›</a:t>
            </a:fld>
            <a:endParaRPr lang="en-US"/>
          </a:p>
        </p:txBody>
      </p:sp>
    </p:spTree>
    <p:extLst>
      <p:ext uri="{BB962C8B-B14F-4D97-AF65-F5344CB8AC3E}">
        <p14:creationId xmlns:p14="http://schemas.microsoft.com/office/powerpoint/2010/main" val="2151503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556789-6997-4F16-85D6-0AEB4504C963}" type="datetimeFigureOut">
              <a:rPr lang="en-US" smtClean="0"/>
              <a:t>4/16/2015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E73885-AB20-4425-82DD-2694C4B7C0BA}" type="slidenum">
              <a:rPr lang="en-US" smtClean="0"/>
              <a:t>‹#›</a:t>
            </a:fld>
            <a:endParaRPr lang="en-US"/>
          </a:p>
        </p:txBody>
      </p:sp>
    </p:spTree>
    <p:extLst>
      <p:ext uri="{BB962C8B-B14F-4D97-AF65-F5344CB8AC3E}">
        <p14:creationId xmlns:p14="http://schemas.microsoft.com/office/powerpoint/2010/main" val="3111954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556789-6997-4F16-85D6-0AEB4504C963}" type="datetimeFigureOut">
              <a:rPr lang="en-US" smtClean="0"/>
              <a:t>4/16/2015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E73885-AB20-4425-82DD-2694C4B7C0BA}" type="slidenum">
              <a:rPr lang="en-US" smtClean="0"/>
              <a:t>‹#›</a:t>
            </a:fld>
            <a:endParaRPr lang="en-US"/>
          </a:p>
        </p:txBody>
      </p:sp>
    </p:spTree>
    <p:extLst>
      <p:ext uri="{BB962C8B-B14F-4D97-AF65-F5344CB8AC3E}">
        <p14:creationId xmlns:p14="http://schemas.microsoft.com/office/powerpoint/2010/main" val="1456321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556789-6997-4F16-85D6-0AEB4504C963}" type="datetimeFigureOut">
              <a:rPr lang="en-US" smtClean="0"/>
              <a:t>4/16/2015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E73885-AB20-4425-82DD-2694C4B7C0BA}" type="slidenum">
              <a:rPr lang="en-US" smtClean="0"/>
              <a:t>‹#›</a:t>
            </a:fld>
            <a:endParaRPr lang="en-US"/>
          </a:p>
        </p:txBody>
      </p:sp>
    </p:spTree>
    <p:extLst>
      <p:ext uri="{BB962C8B-B14F-4D97-AF65-F5344CB8AC3E}">
        <p14:creationId xmlns:p14="http://schemas.microsoft.com/office/powerpoint/2010/main" val="692151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556789-6997-4F16-85D6-0AEB4504C963}" type="datetimeFigureOut">
              <a:rPr lang="en-US" smtClean="0"/>
              <a:t>4/16/2015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E73885-AB20-4425-82DD-2694C4B7C0BA}" type="slidenum">
              <a:rPr lang="en-US" smtClean="0"/>
              <a:t>‹#›</a:t>
            </a:fld>
            <a:endParaRPr lang="en-US"/>
          </a:p>
        </p:txBody>
      </p:sp>
    </p:spTree>
    <p:extLst>
      <p:ext uri="{BB962C8B-B14F-4D97-AF65-F5344CB8AC3E}">
        <p14:creationId xmlns:p14="http://schemas.microsoft.com/office/powerpoint/2010/main" val="1042938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556789-6997-4F16-85D6-0AEB4504C963}" type="datetimeFigureOut">
              <a:rPr lang="en-US" smtClean="0"/>
              <a:t>4/16/2015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E73885-AB20-4425-82DD-2694C4B7C0BA}" type="slidenum">
              <a:rPr lang="en-US" smtClean="0"/>
              <a:t>‹#›</a:t>
            </a:fld>
            <a:endParaRPr lang="en-US"/>
          </a:p>
        </p:txBody>
      </p:sp>
    </p:spTree>
    <p:extLst>
      <p:ext uri="{BB962C8B-B14F-4D97-AF65-F5344CB8AC3E}">
        <p14:creationId xmlns:p14="http://schemas.microsoft.com/office/powerpoint/2010/main" val="2955540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556789-6997-4F16-85D6-0AEB4504C963}" type="datetimeFigureOut">
              <a:rPr lang="en-US" smtClean="0"/>
              <a:t>4/16/2015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E73885-AB20-4425-82DD-2694C4B7C0BA}" type="slidenum">
              <a:rPr lang="en-US" smtClean="0"/>
              <a:t>‹#›</a:t>
            </a:fld>
            <a:endParaRPr lang="en-US"/>
          </a:p>
        </p:txBody>
      </p:sp>
    </p:spTree>
    <p:extLst>
      <p:ext uri="{BB962C8B-B14F-4D97-AF65-F5344CB8AC3E}">
        <p14:creationId xmlns:p14="http://schemas.microsoft.com/office/powerpoint/2010/main" val="3593988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3.emf"/><Relationship Id="rId5" Type="http://schemas.openxmlformats.org/officeDocument/2006/relationships/oleObject" Target="../embeddings/oleObject7.bin"/><Relationship Id="rId4" Type="http://schemas.openxmlformats.org/officeDocument/2006/relationships/image" Target="../media/image22.emf"/></Relationships>
</file>

<file path=ppt/slides/_rels/slide11.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slideLayout" Target="../slideLayouts/slideLayout2.xml"/><Relationship Id="rId4" Type="http://schemas.openxmlformats.org/officeDocument/2006/relationships/image" Target="../media/image26.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8.emf"/><Relationship Id="rId5" Type="http://schemas.openxmlformats.org/officeDocument/2006/relationships/oleObject" Target="../embeddings/oleObject9.bin"/><Relationship Id="rId4" Type="http://schemas.openxmlformats.org/officeDocument/2006/relationships/image" Target="../media/image27.e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oleObject" Target="../embeddings/oleObject10.bin"/><Relationship Id="rId7" Type="http://schemas.openxmlformats.org/officeDocument/2006/relationships/oleObject" Target="../embeddings/oleObject12.bin"/><Relationship Id="rId12" Type="http://schemas.openxmlformats.org/officeDocument/2006/relationships/image" Target="../media/image33.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1.emf"/><Relationship Id="rId11" Type="http://schemas.openxmlformats.org/officeDocument/2006/relationships/oleObject" Target="../embeddings/oleObject14.bin"/><Relationship Id="rId5" Type="http://schemas.openxmlformats.org/officeDocument/2006/relationships/oleObject" Target="../embeddings/oleObject11.bin"/><Relationship Id="rId10" Type="http://schemas.openxmlformats.org/officeDocument/2006/relationships/image" Target="../media/image34.png"/><Relationship Id="rId4" Type="http://schemas.openxmlformats.org/officeDocument/2006/relationships/image" Target="../media/image30.emf"/><Relationship Id="rId9" Type="http://schemas.openxmlformats.org/officeDocument/2006/relationships/image" Target="../media/image32.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33.e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36.emf"/><Relationship Id="rId5" Type="http://schemas.openxmlformats.org/officeDocument/2006/relationships/oleObject" Target="../embeddings/oleObject17.bin"/><Relationship Id="rId4" Type="http://schemas.openxmlformats.org/officeDocument/2006/relationships/image" Target="../media/image35.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8.bin"/><Relationship Id="rId7"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38.emf"/><Relationship Id="rId5" Type="http://schemas.openxmlformats.org/officeDocument/2006/relationships/oleObject" Target="../embeddings/oleObject19.bin"/><Relationship Id="rId4" Type="http://schemas.openxmlformats.org/officeDocument/2006/relationships/image" Target="../media/image37.emf"/></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xml"/><Relationship Id="rId7" Type="http://schemas.openxmlformats.org/officeDocument/2006/relationships/image" Target="../media/image15.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4.wmf"/><Relationship Id="rId4" Type="http://schemas.openxmlformats.org/officeDocument/2006/relationships/oleObject" Target="../embeddings/oleObject1.bin"/><Relationship Id="rId9" Type="http://schemas.openxmlformats.org/officeDocument/2006/relationships/image" Target="../media/image16.wmf"/></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1.wmf"/><Relationship Id="rId5" Type="http://schemas.openxmlformats.org/officeDocument/2006/relationships/oleObject" Target="../embeddings/oleObject5.bin"/><Relationship Id="rId4" Type="http://schemas.openxmlformats.org/officeDocument/2006/relationships/image" Target="../media/image2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Photoionization of diamond interacting with 30fs intense laser field </a:t>
            </a:r>
            <a:endParaRPr lang="en-US" dirty="0"/>
          </a:p>
        </p:txBody>
      </p:sp>
      <p:sp>
        <p:nvSpPr>
          <p:cNvPr id="3" name="Subtitle 2"/>
          <p:cNvSpPr>
            <a:spLocks noGrp="1"/>
          </p:cNvSpPr>
          <p:nvPr>
            <p:ph type="subTitle" idx="1"/>
          </p:nvPr>
        </p:nvSpPr>
        <p:spPr/>
        <p:txBody>
          <a:bodyPr>
            <a:normAutofit fontScale="85000" lnSpcReduction="20000"/>
          </a:bodyPr>
          <a:lstStyle/>
          <a:p>
            <a:r>
              <a:rPr lang="en-US" dirty="0" err="1"/>
              <a:t>Boyan</a:t>
            </a:r>
            <a:r>
              <a:rPr lang="en-US" dirty="0"/>
              <a:t> </a:t>
            </a:r>
            <a:r>
              <a:rPr lang="en-US" dirty="0" err="1"/>
              <a:t>Obreshkov</a:t>
            </a:r>
            <a:endParaRPr lang="en-US" dirty="0"/>
          </a:p>
          <a:p>
            <a:r>
              <a:rPr lang="en-US" dirty="0" smtClean="0"/>
              <a:t>and</a:t>
            </a:r>
          </a:p>
          <a:p>
            <a:r>
              <a:rPr lang="en-US" dirty="0" err="1" smtClean="0"/>
              <a:t>Tzveta</a:t>
            </a:r>
            <a:r>
              <a:rPr lang="en-US" dirty="0" smtClean="0"/>
              <a:t> </a:t>
            </a:r>
            <a:r>
              <a:rPr lang="en-US" dirty="0" err="1" smtClean="0"/>
              <a:t>Apostolova</a:t>
            </a:r>
            <a:r>
              <a:rPr lang="en-US" dirty="0" smtClean="0"/>
              <a:t> </a:t>
            </a:r>
          </a:p>
          <a:p>
            <a:r>
              <a:rPr lang="en-US" dirty="0" smtClean="0"/>
              <a:t>INRNE-BAS</a:t>
            </a:r>
            <a:endParaRPr lang="en-US" dirty="0"/>
          </a:p>
        </p:txBody>
      </p:sp>
    </p:spTree>
    <p:extLst>
      <p:ext uri="{BB962C8B-B14F-4D97-AF65-F5344CB8AC3E}">
        <p14:creationId xmlns:p14="http://schemas.microsoft.com/office/powerpoint/2010/main" val="7517372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412760400"/>
              </p:ext>
            </p:extLst>
          </p:nvPr>
        </p:nvGraphicFramePr>
        <p:xfrm>
          <a:off x="130629" y="1219200"/>
          <a:ext cx="4049486" cy="4953000"/>
        </p:xfrm>
        <a:graphic>
          <a:graphicData uri="http://schemas.openxmlformats.org/presentationml/2006/ole">
            <mc:AlternateContent xmlns:mc="http://schemas.openxmlformats.org/markup-compatibility/2006">
              <mc:Choice xmlns:v="urn:schemas-microsoft-com:vml" Requires="v">
                <p:oleObj spid="_x0000_s1074" name="Acrobat Document" r:id="rId3" imgW="8591415" imgH="6162495" progId="AcroExch.Document.11">
                  <p:embed/>
                </p:oleObj>
              </mc:Choice>
              <mc:Fallback>
                <p:oleObj name="Acrobat Document" r:id="rId3" imgW="8591415" imgH="6162495" progId="AcroExch.Document.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629" y="1219200"/>
                        <a:ext cx="4049486" cy="4953000"/>
                      </a:xfrm>
                      <a:prstGeom prst="rect">
                        <a:avLst/>
                      </a:prstGeom>
                      <a:noFill/>
                    </p:spPr>
                  </p:pic>
                </p:oleObj>
              </mc:Fallback>
            </mc:AlternateContent>
          </a:graphicData>
        </a:graphic>
      </p:graphicFrame>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1002641836"/>
              </p:ext>
            </p:extLst>
          </p:nvPr>
        </p:nvGraphicFramePr>
        <p:xfrm>
          <a:off x="4191000" y="1524000"/>
          <a:ext cx="4953000" cy="3886200"/>
        </p:xfrm>
        <a:graphic>
          <a:graphicData uri="http://schemas.openxmlformats.org/presentationml/2006/ole">
            <mc:AlternateContent xmlns:mc="http://schemas.openxmlformats.org/markup-compatibility/2006">
              <mc:Choice xmlns:v="urn:schemas-microsoft-com:vml" Requires="v">
                <p:oleObj spid="_x0000_s1075" name="Acrobat Document" r:id="rId5" imgW="8677072" imgH="6162495" progId="AcroExch.Document.11">
                  <p:embed/>
                </p:oleObj>
              </mc:Choice>
              <mc:Fallback>
                <p:oleObj name="Acrobat Document" r:id="rId5" imgW="8677072" imgH="6162495" progId="AcroExch.Document.11">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1524000"/>
                        <a:ext cx="4953000" cy="3886200"/>
                      </a:xfrm>
                      <a:prstGeom prst="rect">
                        <a:avLst/>
                      </a:prstGeom>
                      <a:noFill/>
                    </p:spPr>
                  </p:pic>
                </p:oleObj>
              </mc:Fallback>
            </mc:AlternateContent>
          </a:graphicData>
        </a:graphic>
      </p:graphicFrame>
      <p:sp>
        <p:nvSpPr>
          <p:cNvPr id="9" name="Title 1"/>
          <p:cNvSpPr>
            <a:spLocks noGrp="1"/>
          </p:cNvSpPr>
          <p:nvPr>
            <p:ph type="title"/>
          </p:nvPr>
        </p:nvSpPr>
        <p:spPr>
          <a:xfrm>
            <a:off x="304800" y="76200"/>
            <a:ext cx="8229600" cy="914400"/>
          </a:xfrm>
        </p:spPr>
        <p:txBody>
          <a:bodyPr/>
          <a:lstStyle/>
          <a:p>
            <a:pPr algn="l"/>
            <a:r>
              <a:rPr lang="en-US" dirty="0" smtClean="0">
                <a:latin typeface="Times New Roman" panose="02020603050405020304" pitchFamily="18" charset="0"/>
                <a:cs typeface="Times New Roman" panose="02020603050405020304" pitchFamily="18" charset="0"/>
              </a:rPr>
              <a:t>Static band structure</a:t>
            </a:r>
            <a:endParaRPr lang="en-US"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152400" y="6063734"/>
            <a:ext cx="9067800" cy="646331"/>
          </a:xfrm>
          <a:prstGeom prst="rect">
            <a:avLst/>
          </a:prstGeom>
          <a:noFill/>
        </p:spPr>
        <p:txBody>
          <a:bodyPr wrap="square" rtlCol="0">
            <a:spAutoFit/>
          </a:bodyPr>
          <a:lstStyle/>
          <a:p>
            <a:r>
              <a:rPr lang="en-US" dirty="0" smtClean="0"/>
              <a:t>Indirect </a:t>
            </a:r>
            <a:r>
              <a:rPr lang="en-US" dirty="0" smtClean="0"/>
              <a:t>gap </a:t>
            </a:r>
            <a:r>
              <a:rPr lang="en-US" dirty="0" smtClean="0"/>
              <a:t>5.42 eV.  Gap at </a:t>
            </a:r>
            <a:r>
              <a:rPr lang="en-US" b="1" dirty="0" smtClean="0"/>
              <a:t>k</a:t>
            </a:r>
            <a:r>
              <a:rPr lang="en-US" dirty="0" smtClean="0"/>
              <a:t>=(0,0,0) is  7 eV, requires minimal number of photons  n=5 to undergo a transition (multiphoton ionization)</a:t>
            </a:r>
            <a:endParaRPr lang="en-US" dirty="0"/>
          </a:p>
        </p:txBody>
      </p:sp>
      <p:sp>
        <p:nvSpPr>
          <p:cNvPr id="11" name="TextBox 10"/>
          <p:cNvSpPr txBox="1"/>
          <p:nvPr/>
        </p:nvSpPr>
        <p:spPr>
          <a:xfrm>
            <a:off x="1981200" y="2590800"/>
            <a:ext cx="1905000" cy="369332"/>
          </a:xfrm>
          <a:prstGeom prst="rect">
            <a:avLst/>
          </a:prstGeom>
          <a:noFill/>
        </p:spPr>
        <p:txBody>
          <a:bodyPr wrap="square" rtlCol="0">
            <a:spAutoFit/>
          </a:bodyPr>
          <a:lstStyle/>
          <a:p>
            <a:r>
              <a:rPr lang="en-US" dirty="0" smtClean="0"/>
              <a:t>Band gap</a:t>
            </a:r>
            <a:endParaRPr lang="en-US" dirty="0"/>
          </a:p>
        </p:txBody>
      </p:sp>
      <p:cxnSp>
        <p:nvCxnSpPr>
          <p:cNvPr id="13" name="Straight Arrow Connector 12"/>
          <p:cNvCxnSpPr/>
          <p:nvPr/>
        </p:nvCxnSpPr>
        <p:spPr>
          <a:xfrm flipV="1">
            <a:off x="1839686" y="2362200"/>
            <a:ext cx="0" cy="6858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05323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4600" y="107996"/>
            <a:ext cx="4572001" cy="357447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44" y="3200791"/>
            <a:ext cx="5246911" cy="3632478"/>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3400" y="3429000"/>
            <a:ext cx="4800600" cy="3352800"/>
          </a:xfrm>
          <a:prstGeom prst="rect">
            <a:avLst/>
          </a:prstGeom>
        </p:spPr>
      </p:pic>
      <p:sp>
        <p:nvSpPr>
          <p:cNvPr id="8" name="TextBox 7"/>
          <p:cNvSpPr txBox="1"/>
          <p:nvPr/>
        </p:nvSpPr>
        <p:spPr>
          <a:xfrm>
            <a:off x="6248400" y="533400"/>
            <a:ext cx="2743200" cy="369332"/>
          </a:xfrm>
          <a:prstGeom prst="rect">
            <a:avLst/>
          </a:prstGeom>
          <a:noFill/>
        </p:spPr>
        <p:txBody>
          <a:bodyPr wrap="square" rtlCol="0">
            <a:spAutoFit/>
          </a:bodyPr>
          <a:lstStyle/>
          <a:p>
            <a:r>
              <a:rPr lang="en-US" dirty="0" smtClean="0"/>
              <a:t>|n=1,</a:t>
            </a:r>
            <a:r>
              <a:rPr lang="en-US" b="1" dirty="0" smtClean="0"/>
              <a:t>k</a:t>
            </a:r>
            <a:r>
              <a:rPr lang="en-US" dirty="0" smtClean="0"/>
              <a:t>=</a:t>
            </a:r>
            <a:r>
              <a:rPr lang="en-US" b="1" dirty="0" smtClean="0"/>
              <a:t>0&gt; (ground state)</a:t>
            </a:r>
            <a:endParaRPr lang="en-US" b="1" dirty="0"/>
          </a:p>
        </p:txBody>
      </p:sp>
      <p:sp>
        <p:nvSpPr>
          <p:cNvPr id="9" name="Rectangle 8"/>
          <p:cNvSpPr/>
          <p:nvPr/>
        </p:nvSpPr>
        <p:spPr>
          <a:xfrm>
            <a:off x="762000" y="3244334"/>
            <a:ext cx="3410614" cy="369332"/>
          </a:xfrm>
          <a:prstGeom prst="rect">
            <a:avLst/>
          </a:prstGeom>
        </p:spPr>
        <p:txBody>
          <a:bodyPr wrap="none">
            <a:spAutoFit/>
          </a:bodyPr>
          <a:lstStyle/>
          <a:p>
            <a:r>
              <a:rPr lang="en-US" dirty="0" smtClean="0"/>
              <a:t>|n=2,</a:t>
            </a:r>
            <a:r>
              <a:rPr lang="en-US" b="1" dirty="0" smtClean="0"/>
              <a:t>k</a:t>
            </a:r>
            <a:r>
              <a:rPr lang="en-US" dirty="0" smtClean="0"/>
              <a:t>=</a:t>
            </a:r>
            <a:r>
              <a:rPr lang="en-US" b="1" dirty="0" smtClean="0"/>
              <a:t>0&gt; (three fold degenerate)</a:t>
            </a:r>
            <a:endParaRPr lang="en-US" dirty="0"/>
          </a:p>
        </p:txBody>
      </p:sp>
      <p:sp>
        <p:nvSpPr>
          <p:cNvPr id="10" name="Rectangle 9"/>
          <p:cNvSpPr/>
          <p:nvPr/>
        </p:nvSpPr>
        <p:spPr>
          <a:xfrm>
            <a:off x="5038393" y="3288268"/>
            <a:ext cx="3628366" cy="369332"/>
          </a:xfrm>
          <a:prstGeom prst="rect">
            <a:avLst/>
          </a:prstGeom>
        </p:spPr>
        <p:txBody>
          <a:bodyPr wrap="none">
            <a:spAutoFit/>
          </a:bodyPr>
          <a:lstStyle/>
          <a:p>
            <a:r>
              <a:rPr lang="en-US" dirty="0" smtClean="0"/>
              <a:t>|n=5,</a:t>
            </a:r>
            <a:r>
              <a:rPr lang="en-US" b="1" dirty="0" smtClean="0"/>
              <a:t>k</a:t>
            </a:r>
            <a:r>
              <a:rPr lang="en-US" dirty="0" smtClean="0"/>
              <a:t>=</a:t>
            </a:r>
            <a:r>
              <a:rPr lang="en-US" b="1" dirty="0" smtClean="0"/>
              <a:t>0&gt; - lowest conduction band</a:t>
            </a:r>
            <a:endParaRPr lang="en-US" dirty="0"/>
          </a:p>
        </p:txBody>
      </p:sp>
      <p:sp>
        <p:nvSpPr>
          <p:cNvPr id="11" name="TextBox 10"/>
          <p:cNvSpPr txBox="1"/>
          <p:nvPr/>
        </p:nvSpPr>
        <p:spPr>
          <a:xfrm>
            <a:off x="457200" y="533400"/>
            <a:ext cx="2209800" cy="461665"/>
          </a:xfrm>
          <a:prstGeom prst="rect">
            <a:avLst/>
          </a:prstGeom>
          <a:noFill/>
        </p:spPr>
        <p:txBody>
          <a:bodyPr wrap="square" rtlCol="0">
            <a:spAutoFit/>
          </a:bodyPr>
          <a:lstStyle/>
          <a:p>
            <a:r>
              <a:rPr lang="en-US" sz="2400" b="1" dirty="0" smtClean="0"/>
              <a:t>(Bloch orbitals</a:t>
            </a:r>
            <a:r>
              <a:rPr lang="en-US" sz="2400" b="1" dirty="0" smtClean="0"/>
              <a:t>)</a:t>
            </a:r>
            <a:endParaRPr lang="en-US" sz="2400" b="1" dirty="0"/>
          </a:p>
        </p:txBody>
      </p:sp>
    </p:spTree>
    <p:extLst>
      <p:ext uri="{BB962C8B-B14F-4D97-AF65-F5344CB8AC3E}">
        <p14:creationId xmlns:p14="http://schemas.microsoft.com/office/powerpoint/2010/main" val="17863024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573862222"/>
              </p:ext>
            </p:extLst>
          </p:nvPr>
        </p:nvGraphicFramePr>
        <p:xfrm>
          <a:off x="762000" y="609600"/>
          <a:ext cx="7010400" cy="3352800"/>
        </p:xfrm>
        <a:graphic>
          <a:graphicData uri="http://schemas.openxmlformats.org/presentationml/2006/ole">
            <mc:AlternateContent xmlns:mc="http://schemas.openxmlformats.org/markup-compatibility/2006">
              <mc:Choice xmlns:v="urn:schemas-microsoft-com:vml" Requires="v">
                <p:oleObj spid="_x0000_s3176" name="Acrobat Document" r:id="rId3" imgW="8677072" imgH="6162495" progId="AcroExch.Document.11">
                  <p:embed/>
                </p:oleObj>
              </mc:Choice>
              <mc:Fallback>
                <p:oleObj name="Acrobat Document" r:id="rId3" imgW="8677072" imgH="6162495" progId="AcroExch.Document.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609600"/>
                        <a:ext cx="7010400" cy="3352800"/>
                      </a:xfrm>
                      <a:prstGeom prst="rect">
                        <a:avLst/>
                      </a:prstGeom>
                      <a:noFill/>
                    </p:spPr>
                  </p:pic>
                </p:oleObj>
              </mc:Fallback>
            </mc:AlternateContent>
          </a:graphicData>
        </a:graphic>
      </p:graphicFrame>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2382371604"/>
              </p:ext>
            </p:extLst>
          </p:nvPr>
        </p:nvGraphicFramePr>
        <p:xfrm>
          <a:off x="990600" y="3940629"/>
          <a:ext cx="6781800" cy="2895600"/>
        </p:xfrm>
        <a:graphic>
          <a:graphicData uri="http://schemas.openxmlformats.org/presentationml/2006/ole">
            <mc:AlternateContent xmlns:mc="http://schemas.openxmlformats.org/markup-compatibility/2006">
              <mc:Choice xmlns:v="urn:schemas-microsoft-com:vml" Requires="v">
                <p:oleObj spid="_x0000_s3177" name="Acrobat Document" r:id="rId5" imgW="8677072" imgH="6162495" progId="AcroExch.Document.11">
                  <p:embed/>
                </p:oleObj>
              </mc:Choice>
              <mc:Fallback>
                <p:oleObj name="Acrobat Document" r:id="rId5" imgW="8677072" imgH="6162495" progId="AcroExch.Document.11">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3940629"/>
                        <a:ext cx="6781800" cy="2895600"/>
                      </a:xfrm>
                      <a:prstGeom prst="rect">
                        <a:avLst/>
                      </a:prstGeom>
                      <a:noFill/>
                    </p:spPr>
                  </p:pic>
                </p:oleObj>
              </mc:Fallback>
            </mc:AlternateContent>
          </a:graphicData>
        </a:graphic>
      </p:graphicFrame>
      <p:sp>
        <p:nvSpPr>
          <p:cNvPr id="9"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p:cNvSpPr txBox="1"/>
          <p:nvPr/>
        </p:nvSpPr>
        <p:spPr>
          <a:xfrm>
            <a:off x="381000" y="152400"/>
            <a:ext cx="5562600" cy="584775"/>
          </a:xfrm>
          <a:prstGeom prst="rect">
            <a:avLst/>
          </a:prstGeom>
          <a:noFill/>
        </p:spPr>
        <p:txBody>
          <a:bodyPr wrap="square" rtlCol="0">
            <a:spAutoFit/>
          </a:bodyPr>
          <a:lstStyle/>
          <a:p>
            <a:r>
              <a:rPr lang="en-US" sz="3200" b="1" dirty="0" smtClean="0"/>
              <a:t>Electron dynamics</a:t>
            </a:r>
            <a:endParaRPr lang="en-US" sz="3200" b="1" dirty="0"/>
          </a:p>
        </p:txBody>
      </p:sp>
      <p:sp>
        <p:nvSpPr>
          <p:cNvPr id="2"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TextBox 12"/>
          <p:cNvSpPr txBox="1"/>
          <p:nvPr/>
        </p:nvSpPr>
        <p:spPr>
          <a:xfrm>
            <a:off x="2209800" y="2743200"/>
            <a:ext cx="2971800" cy="646331"/>
          </a:xfrm>
          <a:prstGeom prst="rect">
            <a:avLst/>
          </a:prstGeom>
          <a:noFill/>
        </p:spPr>
        <p:txBody>
          <a:bodyPr wrap="square" rtlCol="0">
            <a:spAutoFit/>
          </a:bodyPr>
          <a:lstStyle/>
          <a:p>
            <a:r>
              <a:rPr lang="en-US" dirty="0">
                <a:solidFill>
                  <a:srgbClr val="FF0000"/>
                </a:solidFill>
              </a:rPr>
              <a:t>r</a:t>
            </a:r>
            <a:r>
              <a:rPr lang="en-US" dirty="0" smtClean="0">
                <a:solidFill>
                  <a:srgbClr val="FF0000"/>
                </a:solidFill>
              </a:rPr>
              <a:t>ed</a:t>
            </a:r>
            <a:r>
              <a:rPr lang="en-US" dirty="0" smtClean="0"/>
              <a:t>   – parallel to C-C bond</a:t>
            </a:r>
          </a:p>
          <a:p>
            <a:r>
              <a:rPr lang="en-US" dirty="0" smtClean="0"/>
              <a:t>black - perp. to C-C bond</a:t>
            </a:r>
            <a:endParaRPr lang="en-US" dirty="0"/>
          </a:p>
        </p:txBody>
      </p:sp>
      <mc:AlternateContent xmlns:mc="http://schemas.openxmlformats.org/markup-compatibility/2006">
        <mc:Choice xmlns:a14="http://schemas.microsoft.com/office/drawing/2010/main" Requires="a14">
          <p:sp>
            <p:nvSpPr>
              <p:cNvPr id="14" name="TextBox 13"/>
              <p:cNvSpPr txBox="1"/>
              <p:nvPr/>
            </p:nvSpPr>
            <p:spPr>
              <a:xfrm>
                <a:off x="4876800" y="3066365"/>
                <a:ext cx="2971800"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
                        <m:sSubPr>
                          <m:ctrlPr>
                            <a:rPr lang="en-US" b="0" i="1" smtClean="0">
                              <a:latin typeface="Cambria Math"/>
                            </a:rPr>
                          </m:ctrlPr>
                        </m:sSubPr>
                        <m:e>
                          <m:r>
                            <a:rPr lang="en-US" b="0" i="1" smtClean="0">
                              <a:latin typeface="Cambria Math"/>
                            </a:rPr>
                            <m:t>𝐼</m:t>
                          </m:r>
                        </m:e>
                        <m:sub>
                          <m:r>
                            <a:rPr lang="en-US" b="0" i="1" smtClean="0">
                              <a:latin typeface="Cambria Math"/>
                            </a:rPr>
                            <m:t>0</m:t>
                          </m:r>
                        </m:sub>
                      </m:sSub>
                      <m:r>
                        <a:rPr lang="en-US" b="0" i="1" smtClean="0">
                          <a:latin typeface="Cambria Math"/>
                        </a:rPr>
                        <m:t>=2.5 ∗ </m:t>
                      </m:r>
                      <m:sSup>
                        <m:sSupPr>
                          <m:ctrlPr>
                            <a:rPr lang="en-US" b="0" i="1" smtClean="0">
                              <a:latin typeface="Cambria Math"/>
                            </a:rPr>
                          </m:ctrlPr>
                        </m:sSupPr>
                        <m:e>
                          <m:r>
                            <a:rPr lang="en-US" b="0" i="1" smtClean="0">
                              <a:latin typeface="Cambria Math"/>
                            </a:rPr>
                            <m:t>10</m:t>
                          </m:r>
                        </m:e>
                        <m:sup>
                          <m:r>
                            <a:rPr lang="en-US" b="0" i="1" smtClean="0">
                              <a:latin typeface="Cambria Math"/>
                            </a:rPr>
                            <m:t>12</m:t>
                          </m:r>
                        </m:sup>
                      </m:sSup>
                      <m:r>
                        <a:rPr lang="en-US" b="0" i="1" smtClean="0">
                          <a:latin typeface="Cambria Math"/>
                        </a:rPr>
                        <m:t>𝑊</m:t>
                      </m:r>
                      <m:r>
                        <a:rPr lang="en-US" b="0" i="1" smtClean="0">
                          <a:latin typeface="Cambria Math"/>
                        </a:rPr>
                        <m:t>/</m:t>
                      </m:r>
                      <m:sSup>
                        <m:sSupPr>
                          <m:ctrlPr>
                            <a:rPr lang="en-US" b="0" i="1" smtClean="0">
                              <a:latin typeface="Cambria Math"/>
                            </a:rPr>
                          </m:ctrlPr>
                        </m:sSupPr>
                        <m:e>
                          <m:r>
                            <a:rPr lang="en-US" b="0" i="1" smtClean="0">
                              <a:latin typeface="Cambria Math"/>
                            </a:rPr>
                            <m:t>𝑐𝑚</m:t>
                          </m:r>
                        </m:e>
                        <m:sup>
                          <m:r>
                            <a:rPr lang="en-US" b="0" i="1" smtClean="0">
                              <a:latin typeface="Cambria Math"/>
                            </a:rPr>
                            <m:t>2</m:t>
                          </m:r>
                        </m:sup>
                      </m:sSup>
                    </m:oMath>
                  </m:oMathPara>
                </a14:m>
                <a:endParaRPr lang="en-US" dirty="0"/>
              </a:p>
            </p:txBody>
          </p:sp>
        </mc:Choice>
        <mc:Fallback>
          <p:sp>
            <p:nvSpPr>
              <p:cNvPr id="14" name="TextBox 13"/>
              <p:cNvSpPr txBox="1">
                <a:spLocks noRot="1" noChangeAspect="1" noMove="1" noResize="1" noEditPoints="1" noAdjustHandles="1" noChangeArrowheads="1" noChangeShapeType="1" noTextEdit="1"/>
              </p:cNvSpPr>
              <p:nvPr/>
            </p:nvSpPr>
            <p:spPr>
              <a:xfrm>
                <a:off x="4876800" y="3066365"/>
                <a:ext cx="2971800" cy="369332"/>
              </a:xfrm>
              <a:prstGeom prst="rect">
                <a:avLst/>
              </a:prstGeom>
              <a:blipFill rotWithShape="1">
                <a:blip r:embed="rId7"/>
                <a:stretch>
                  <a:fillRect b="-11475"/>
                </a:stretch>
              </a:blipFill>
            </p:spPr>
            <p:txBody>
              <a:bodyPr/>
              <a:lstStyle/>
              <a:p>
                <a:r>
                  <a:rPr lang="en-US">
                    <a:noFill/>
                  </a:rPr>
                  <a:t> </a:t>
                </a:r>
              </a:p>
            </p:txBody>
          </p:sp>
        </mc:Fallback>
      </mc:AlternateContent>
    </p:spTree>
    <p:extLst>
      <p:ext uri="{BB962C8B-B14F-4D97-AF65-F5344CB8AC3E}">
        <p14:creationId xmlns:p14="http://schemas.microsoft.com/office/powerpoint/2010/main" val="21591889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1463942379"/>
              </p:ext>
            </p:extLst>
          </p:nvPr>
        </p:nvGraphicFramePr>
        <p:xfrm>
          <a:off x="0" y="3657600"/>
          <a:ext cx="4648200" cy="3178629"/>
        </p:xfrm>
        <a:graphic>
          <a:graphicData uri="http://schemas.openxmlformats.org/presentationml/2006/ole">
            <mc:AlternateContent xmlns:mc="http://schemas.openxmlformats.org/markup-compatibility/2006">
              <mc:Choice xmlns:v="urn:schemas-microsoft-com:vml" Requires="v">
                <p:oleObj spid="_x0000_s2201" name="Acrobat Document" r:id="rId3" imgW="4162357" imgH="3009810" progId="AcroExch.Document.11">
                  <p:embed/>
                </p:oleObj>
              </mc:Choice>
              <mc:Fallback>
                <p:oleObj name="Acrobat Document" r:id="rId3" imgW="4162357" imgH="3009810" progId="AcroExch.Document.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657600"/>
                        <a:ext cx="4648200" cy="3178629"/>
                      </a:xfrm>
                      <a:prstGeom prst="rect">
                        <a:avLst/>
                      </a:prstGeom>
                      <a:noFill/>
                      <a:extLst/>
                    </p:spPr>
                  </p:pic>
                </p:oleObj>
              </mc:Fallback>
            </mc:AlternateContent>
          </a:graphicData>
        </a:graphic>
      </p:graphicFrame>
      <p:sp>
        <p:nvSpPr>
          <p:cNvPr id="10" name="Rectangle 2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2773378264"/>
              </p:ext>
            </p:extLst>
          </p:nvPr>
        </p:nvGraphicFramePr>
        <p:xfrm>
          <a:off x="0" y="533400"/>
          <a:ext cx="4572000" cy="3178629"/>
        </p:xfrm>
        <a:graphic>
          <a:graphicData uri="http://schemas.openxmlformats.org/presentationml/2006/ole">
            <mc:AlternateContent xmlns:mc="http://schemas.openxmlformats.org/markup-compatibility/2006">
              <mc:Choice xmlns:v="urn:schemas-microsoft-com:vml" Requires="v">
                <p:oleObj spid="_x0000_s2202" name="Acrobat Document" r:id="rId5" imgW="8677072" imgH="6162495" progId="AcroExch.Document.11">
                  <p:embed/>
                </p:oleObj>
              </mc:Choice>
              <mc:Fallback>
                <p:oleObj name="Acrobat Document" r:id="rId5" imgW="8677072" imgH="6162495" progId="AcroExch.Document.11">
                  <p:embed/>
                  <p:pic>
                    <p:nvPicPr>
                      <p:cNvPr id="0" name="Object 1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33400"/>
                        <a:ext cx="4572000" cy="3178629"/>
                      </a:xfrm>
                      <a:prstGeom prst="rect">
                        <a:avLst/>
                      </a:prstGeom>
                      <a:noFill/>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507963305"/>
              </p:ext>
            </p:extLst>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2203" name="Acrobat Document" r:id="rId7" imgW="0" imgH="0" progId="AcroExch.Document.11">
                  <p:embed/>
                </p:oleObj>
              </mc:Choice>
              <mc:Fallback>
                <p:oleObj name="Acrobat Document" r:id="rId7" imgW="0" imgH="0" progId="AcroExch.Document.11">
                  <p:embed/>
                  <p:pic>
                    <p:nvPicPr>
                      <p:cNvPr id="0" name=""/>
                      <p:cNvPicPr/>
                      <p:nvPr/>
                    </p:nvPicPr>
                    <p:blipFill/>
                    <p:spPr>
                      <a:xfrm>
                        <a:off x="1524000" y="1397000"/>
                        <a:ext cx="6096000" cy="4064000"/>
                      </a:xfrm>
                      <a:prstGeom prst="rect">
                        <a:avLst/>
                      </a:prstGeom>
                    </p:spPr>
                  </p:pic>
                </p:oleObj>
              </mc:Fallback>
            </mc:AlternateContent>
          </a:graphicData>
        </a:graphic>
      </p:graphicFrame>
      <p:sp>
        <p:nvSpPr>
          <p:cNvPr id="16" name="Rectangle 1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p:cNvGraphicFramePr>
            <a:graphicFrameLocks noChangeAspect="1"/>
          </p:cNvGraphicFramePr>
          <p:nvPr>
            <p:extLst>
              <p:ext uri="{D42A27DB-BD31-4B8C-83A1-F6EECF244321}">
                <p14:modId xmlns:p14="http://schemas.microsoft.com/office/powerpoint/2010/main" val="1484239461"/>
              </p:ext>
            </p:extLst>
          </p:nvPr>
        </p:nvGraphicFramePr>
        <p:xfrm>
          <a:off x="4572000" y="457200"/>
          <a:ext cx="4506282" cy="3200400"/>
        </p:xfrm>
        <a:graphic>
          <a:graphicData uri="http://schemas.openxmlformats.org/presentationml/2006/ole">
            <mc:AlternateContent xmlns:mc="http://schemas.openxmlformats.org/markup-compatibility/2006">
              <mc:Choice xmlns:v="urn:schemas-microsoft-com:vml" Requires="v">
                <p:oleObj spid="_x0000_s2204" name="Acrobat Document" r:id="rId8" imgW="8677072" imgH="6162495" progId="AcroExch.Document.11">
                  <p:embed/>
                </p:oleObj>
              </mc:Choice>
              <mc:Fallback>
                <p:oleObj name="Acrobat Document" r:id="rId8" imgW="8677072" imgH="6162495" progId="AcroExch.Document.11">
                  <p:embed/>
                  <p:pic>
                    <p:nvPicPr>
                      <p:cNvPr id="0" name="Object 1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457200"/>
                        <a:ext cx="4506282" cy="3200400"/>
                      </a:xfrm>
                      <a:prstGeom prst="rect">
                        <a:avLst/>
                      </a:prstGeom>
                      <a:noFill/>
                    </p:spPr>
                  </p:pic>
                </p:oleObj>
              </mc:Fallback>
            </mc:AlternateContent>
          </a:graphicData>
        </a:graphic>
      </p:graphicFrame>
      <mc:AlternateContent xmlns:mc="http://schemas.openxmlformats.org/markup-compatibility/2006">
        <mc:Choice xmlns:a14="http://schemas.microsoft.com/office/drawing/2010/main" Requires="a14">
          <p:sp>
            <p:nvSpPr>
              <p:cNvPr id="19" name="TextBox 18"/>
              <p:cNvSpPr txBox="1"/>
              <p:nvPr/>
            </p:nvSpPr>
            <p:spPr>
              <a:xfrm>
                <a:off x="5431971" y="2052935"/>
                <a:ext cx="1676400" cy="923330"/>
              </a:xfrm>
              <a:prstGeom prst="rect">
                <a:avLst/>
              </a:prstGeom>
              <a:noFill/>
            </p:spPr>
            <p:txBody>
              <a:bodyPr wrap="square" rtlCol="0">
                <a:spAutoFit/>
              </a:bodyPr>
              <a:lstStyle/>
              <a:p>
                <a:r>
                  <a:rPr lang="en-US" dirty="0" smtClean="0"/>
                  <a:t>Green-2</a:t>
                </a:r>
                <a14:m>
                  <m:oMath xmlns:m="http://schemas.openxmlformats.org/officeDocument/2006/math">
                    <m:sSub>
                      <m:sSubPr>
                        <m:ctrlPr>
                          <a:rPr lang="en-US" i="1" smtClean="0">
                            <a:latin typeface="Cambria Math"/>
                          </a:rPr>
                        </m:ctrlPr>
                      </m:sSubPr>
                      <m:e>
                        <m:r>
                          <a:rPr lang="en-US" b="0" i="1" smtClean="0">
                            <a:latin typeface="Cambria Math"/>
                          </a:rPr>
                          <m:t>𝐼</m:t>
                        </m:r>
                      </m:e>
                      <m:sub>
                        <m:r>
                          <a:rPr lang="en-US" b="0" i="1" smtClean="0">
                            <a:latin typeface="Cambria Math"/>
                          </a:rPr>
                          <m:t>0</m:t>
                        </m:r>
                      </m:sub>
                    </m:sSub>
                  </m:oMath>
                </a14:m>
                <a:endParaRPr lang="en-US" dirty="0" smtClean="0"/>
              </a:p>
              <a:p>
                <a:r>
                  <a:rPr lang="en-US" dirty="0" smtClean="0"/>
                  <a:t>Black-3 </a:t>
                </a:r>
                <a14:m>
                  <m:oMath xmlns:m="http://schemas.openxmlformats.org/officeDocument/2006/math">
                    <m:sSub>
                      <m:sSubPr>
                        <m:ctrlPr>
                          <a:rPr lang="en-US" i="1">
                            <a:latin typeface="Cambria Math"/>
                          </a:rPr>
                        </m:ctrlPr>
                      </m:sSubPr>
                      <m:e>
                        <m:r>
                          <a:rPr lang="en-US" i="1">
                            <a:latin typeface="Cambria Math"/>
                          </a:rPr>
                          <m:t>𝐼</m:t>
                        </m:r>
                      </m:e>
                      <m:sub>
                        <m:r>
                          <a:rPr lang="en-US" i="1">
                            <a:latin typeface="Cambria Math"/>
                          </a:rPr>
                          <m:t>0</m:t>
                        </m:r>
                      </m:sub>
                    </m:sSub>
                  </m:oMath>
                </a14:m>
                <a:endParaRPr lang="en-US" dirty="0" smtClean="0"/>
              </a:p>
              <a:p>
                <a:r>
                  <a:rPr lang="en-US" dirty="0" smtClean="0"/>
                  <a:t>Red-2.5 </a:t>
                </a:r>
                <a14:m>
                  <m:oMath xmlns:m="http://schemas.openxmlformats.org/officeDocument/2006/math">
                    <m:sSub>
                      <m:sSubPr>
                        <m:ctrlPr>
                          <a:rPr lang="en-US" i="1">
                            <a:latin typeface="Cambria Math"/>
                          </a:rPr>
                        </m:ctrlPr>
                      </m:sSubPr>
                      <m:e>
                        <m:r>
                          <a:rPr lang="en-US" i="1">
                            <a:latin typeface="Cambria Math"/>
                          </a:rPr>
                          <m:t>𝐼</m:t>
                        </m:r>
                      </m:e>
                      <m:sub>
                        <m:r>
                          <a:rPr lang="en-US" i="1">
                            <a:latin typeface="Cambria Math"/>
                          </a:rPr>
                          <m:t>0</m:t>
                        </m:r>
                      </m:sub>
                    </m:sSub>
                  </m:oMath>
                </a14:m>
                <a:endParaRPr lang="en-US" dirty="0"/>
              </a:p>
            </p:txBody>
          </p:sp>
        </mc:Choice>
        <mc:Fallback>
          <p:sp>
            <p:nvSpPr>
              <p:cNvPr id="19" name="TextBox 18"/>
              <p:cNvSpPr txBox="1">
                <a:spLocks noRot="1" noChangeAspect="1" noMove="1" noResize="1" noEditPoints="1" noAdjustHandles="1" noChangeArrowheads="1" noChangeShapeType="1" noTextEdit="1"/>
              </p:cNvSpPr>
              <p:nvPr/>
            </p:nvSpPr>
            <p:spPr>
              <a:xfrm>
                <a:off x="5431971" y="2052935"/>
                <a:ext cx="1676400" cy="923330"/>
              </a:xfrm>
              <a:prstGeom prst="rect">
                <a:avLst/>
              </a:prstGeom>
              <a:blipFill rotWithShape="1">
                <a:blip r:embed="rId10"/>
                <a:stretch>
                  <a:fillRect l="-2909" t="-3311" b="-9934"/>
                </a:stretch>
              </a:blipFill>
            </p:spPr>
            <p:txBody>
              <a:bodyPr/>
              <a:lstStyle/>
              <a:p>
                <a:r>
                  <a:rPr lang="en-US">
                    <a:noFill/>
                  </a:rPr>
                  <a:t> </a:t>
                </a:r>
              </a:p>
            </p:txBody>
          </p:sp>
        </mc:Fallback>
      </mc:AlternateContent>
      <p:sp>
        <p:nvSpPr>
          <p:cNvPr id="21" name="TextBox 20"/>
          <p:cNvSpPr txBox="1"/>
          <p:nvPr/>
        </p:nvSpPr>
        <p:spPr>
          <a:xfrm>
            <a:off x="533400" y="152400"/>
            <a:ext cx="3886200" cy="461665"/>
          </a:xfrm>
          <a:prstGeom prst="rect">
            <a:avLst/>
          </a:prstGeom>
          <a:noFill/>
        </p:spPr>
        <p:txBody>
          <a:bodyPr wrap="square" rtlCol="0">
            <a:spAutoFit/>
          </a:bodyPr>
          <a:lstStyle/>
          <a:p>
            <a:r>
              <a:rPr lang="en-US" sz="2400" b="1" dirty="0" err="1" smtClean="0"/>
              <a:t>Nonadiabatic</a:t>
            </a:r>
            <a:r>
              <a:rPr lang="en-US" sz="2400" b="1" dirty="0" smtClean="0"/>
              <a:t> fraction</a:t>
            </a:r>
            <a:endParaRPr lang="en-US" sz="2400" b="1" dirty="0"/>
          </a:p>
        </p:txBody>
      </p:sp>
      <p:sp>
        <p:nvSpPr>
          <p:cNvPr id="22" name="TextBox 21"/>
          <p:cNvSpPr txBox="1"/>
          <p:nvPr/>
        </p:nvSpPr>
        <p:spPr>
          <a:xfrm>
            <a:off x="2220686" y="2653099"/>
            <a:ext cx="1905000" cy="646331"/>
          </a:xfrm>
          <a:prstGeom prst="rect">
            <a:avLst/>
          </a:prstGeom>
          <a:noFill/>
        </p:spPr>
        <p:txBody>
          <a:bodyPr wrap="square" rtlCol="0">
            <a:spAutoFit/>
          </a:bodyPr>
          <a:lstStyle/>
          <a:p>
            <a:r>
              <a:rPr lang="en-US" dirty="0" smtClean="0">
                <a:solidFill>
                  <a:srgbClr val="FF0000"/>
                </a:solidFill>
              </a:rPr>
              <a:t>red</a:t>
            </a:r>
            <a:r>
              <a:rPr lang="en-US" dirty="0" smtClean="0"/>
              <a:t>-</a:t>
            </a:r>
            <a:r>
              <a:rPr lang="en-US" dirty="0" err="1" smtClean="0"/>
              <a:t>nonadiabatic</a:t>
            </a:r>
            <a:endParaRPr lang="en-US" dirty="0" smtClean="0"/>
          </a:p>
          <a:p>
            <a:endParaRPr lang="en-US" dirty="0"/>
          </a:p>
        </p:txBody>
      </p:sp>
      <p:graphicFrame>
        <p:nvGraphicFramePr>
          <p:cNvPr id="23" name="Object 22"/>
          <p:cNvGraphicFramePr>
            <a:graphicFrameLocks noChangeAspect="1"/>
          </p:cNvGraphicFramePr>
          <p:nvPr>
            <p:extLst>
              <p:ext uri="{D42A27DB-BD31-4B8C-83A1-F6EECF244321}">
                <p14:modId xmlns:p14="http://schemas.microsoft.com/office/powerpoint/2010/main" val="3702293178"/>
              </p:ext>
            </p:extLst>
          </p:nvPr>
        </p:nvGraphicFramePr>
        <p:xfrm>
          <a:off x="4593771" y="3603350"/>
          <a:ext cx="4583113" cy="3254650"/>
        </p:xfrm>
        <a:graphic>
          <a:graphicData uri="http://schemas.openxmlformats.org/presentationml/2006/ole">
            <mc:AlternateContent xmlns:mc="http://schemas.openxmlformats.org/markup-compatibility/2006">
              <mc:Choice xmlns:v="urn:schemas-microsoft-com:vml" Requires="v">
                <p:oleObj spid="_x0000_s2205" name="Acrobat Document" r:id="rId11" imgW="8677072" imgH="6162495" progId="AcroExch.Document.11">
                  <p:embed/>
                </p:oleObj>
              </mc:Choice>
              <mc:Fallback>
                <p:oleObj name="Acrobat Document" r:id="rId11" imgW="8677072" imgH="6162495" progId="AcroExch.Document.11">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93771" y="3603350"/>
                        <a:ext cx="4583113" cy="3254650"/>
                      </a:xfrm>
                      <a:prstGeom prst="rect">
                        <a:avLst/>
                      </a:prstGeom>
                      <a:noFill/>
                      <a:ln>
                        <a:noFill/>
                      </a:ln>
                    </p:spPr>
                  </p:pic>
                </p:oleObj>
              </mc:Fallback>
            </mc:AlternateContent>
          </a:graphicData>
        </a:graphic>
      </p:graphicFrame>
      <p:sp>
        <p:nvSpPr>
          <p:cNvPr id="24" name="Rectangle 1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9197408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15400" cy="1143000"/>
          </a:xfrm>
        </p:spPr>
        <p:txBody>
          <a:bodyPr>
            <a:normAutofit/>
          </a:bodyPr>
          <a:lstStyle/>
          <a:p>
            <a:r>
              <a:rPr lang="en-US" b="1" dirty="0" smtClean="0"/>
              <a:t>Photoionization yield (2 band model)</a:t>
            </a:r>
            <a:endParaRPr lang="en-US" b="1" dirty="0"/>
          </a:p>
        </p:txBody>
      </p:sp>
      <p:graphicFrame>
        <p:nvGraphicFramePr>
          <p:cNvPr id="5" name="Object 4"/>
          <p:cNvGraphicFramePr>
            <a:graphicFrameLocks noChangeAspect="1"/>
          </p:cNvGraphicFramePr>
          <p:nvPr>
            <p:extLst>
              <p:ext uri="{D42A27DB-BD31-4B8C-83A1-F6EECF244321}">
                <p14:modId xmlns:p14="http://schemas.microsoft.com/office/powerpoint/2010/main" val="134935511"/>
              </p:ext>
            </p:extLst>
          </p:nvPr>
        </p:nvGraphicFramePr>
        <p:xfrm>
          <a:off x="685800" y="1219200"/>
          <a:ext cx="7543800" cy="5105400"/>
        </p:xfrm>
        <a:graphic>
          <a:graphicData uri="http://schemas.openxmlformats.org/presentationml/2006/ole">
            <mc:AlternateContent xmlns:mc="http://schemas.openxmlformats.org/markup-compatibility/2006">
              <mc:Choice xmlns:v="urn:schemas-microsoft-com:vml" Requires="v">
                <p:oleObj spid="_x0000_s9224" name="Acrobat Document" r:id="rId3" imgW="8677072" imgH="6162495" progId="AcroExch.Document.11">
                  <p:embed/>
                </p:oleObj>
              </mc:Choice>
              <mc:Fallback>
                <p:oleObj name="Acrobat Document" r:id="rId3" imgW="8677072" imgH="6162495" progId="AcroExch.Document.11">
                  <p:embed/>
                  <p:pic>
                    <p:nvPicPr>
                      <p:cNvPr id="0" name="Object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219200"/>
                        <a:ext cx="7543800" cy="5105400"/>
                      </a:xfrm>
                      <a:prstGeom prst="rect">
                        <a:avLst/>
                      </a:prstGeom>
                      <a:noFill/>
                      <a:ln>
                        <a:noFill/>
                      </a:ln>
                    </p:spPr>
                  </p:pic>
                </p:oleObj>
              </mc:Fallback>
            </mc:AlternateContent>
          </a:graphicData>
        </a:graphic>
      </p:graphicFrame>
      <p:sp>
        <p:nvSpPr>
          <p:cNvPr id="6" name="TextBox 5"/>
          <p:cNvSpPr txBox="1"/>
          <p:nvPr/>
        </p:nvSpPr>
        <p:spPr>
          <a:xfrm>
            <a:off x="457200" y="6248400"/>
            <a:ext cx="8839200" cy="646331"/>
          </a:xfrm>
          <a:prstGeom prst="rect">
            <a:avLst/>
          </a:prstGeom>
          <a:noFill/>
        </p:spPr>
        <p:txBody>
          <a:bodyPr wrap="square" rtlCol="0">
            <a:spAutoFit/>
          </a:bodyPr>
          <a:lstStyle/>
          <a:p>
            <a:r>
              <a:rPr lang="en-US" dirty="0" smtClean="0"/>
              <a:t>Predicts strong dependence on the polarization of the laser field. Adiabatic approximation predicts 6-photon process and  gives lower densities) </a:t>
            </a:r>
            <a:endParaRPr lang="en-US" dirty="0"/>
          </a:p>
        </p:txBody>
      </p:sp>
    </p:spTree>
    <p:extLst>
      <p:ext uri="{BB962C8B-B14F-4D97-AF65-F5344CB8AC3E}">
        <p14:creationId xmlns:p14="http://schemas.microsoft.com/office/powerpoint/2010/main" val="868890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990600"/>
          </a:xfrm>
        </p:spPr>
        <p:txBody>
          <a:bodyPr/>
          <a:lstStyle/>
          <a:p>
            <a:r>
              <a:rPr lang="en-US" dirty="0" smtClean="0"/>
              <a:t>Polarization dependence</a:t>
            </a:r>
            <a:endParaRPr lang="en-US" dirty="0"/>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8924546"/>
              </p:ext>
            </p:extLst>
          </p:nvPr>
        </p:nvGraphicFramePr>
        <p:xfrm>
          <a:off x="0" y="1066800"/>
          <a:ext cx="4245429" cy="3886200"/>
        </p:xfrm>
        <a:graphic>
          <a:graphicData uri="http://schemas.openxmlformats.org/presentationml/2006/ole">
            <mc:AlternateContent xmlns:mc="http://schemas.openxmlformats.org/markup-compatibility/2006">
              <mc:Choice xmlns:v="urn:schemas-microsoft-com:vml" Requires="v">
                <p:oleObj spid="_x0000_s4145" name="Acrobat Document" r:id="rId3" imgW="3810000" imgH="3009810" progId="AcroExch.Document.11">
                  <p:embed/>
                </p:oleObj>
              </mc:Choice>
              <mc:Fallback>
                <p:oleObj name="Acrobat Document" r:id="rId3" imgW="3810000" imgH="3009810" progId="AcroExch.Document.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066800"/>
                        <a:ext cx="4245429" cy="3886200"/>
                      </a:xfrm>
                      <a:prstGeom prst="rect">
                        <a:avLst/>
                      </a:prstGeom>
                      <a:noFill/>
                    </p:spPr>
                  </p:pic>
                </p:oleObj>
              </mc:Fallback>
            </mc:AlternateContent>
          </a:graphicData>
        </a:graphic>
      </p:graphicFrame>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3006238368"/>
              </p:ext>
            </p:extLst>
          </p:nvPr>
        </p:nvGraphicFramePr>
        <p:xfrm>
          <a:off x="3810000" y="1066800"/>
          <a:ext cx="4953000" cy="3810000"/>
        </p:xfrm>
        <a:graphic>
          <a:graphicData uri="http://schemas.openxmlformats.org/presentationml/2006/ole">
            <mc:AlternateContent xmlns:mc="http://schemas.openxmlformats.org/markup-compatibility/2006">
              <mc:Choice xmlns:v="urn:schemas-microsoft-com:vml" Requires="v">
                <p:oleObj spid="_x0000_s4146" name="Acrobat Document" r:id="rId5" imgW="8677072" imgH="6162495" progId="AcroExch.Document.11">
                  <p:embed/>
                </p:oleObj>
              </mc:Choice>
              <mc:Fallback>
                <p:oleObj name="Acrobat Document" r:id="rId5" imgW="8677072" imgH="6162495" progId="AcroExch.Document.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1066800"/>
                        <a:ext cx="4953000" cy="3810000"/>
                      </a:xfrm>
                      <a:prstGeom prst="rect">
                        <a:avLst/>
                      </a:prstGeom>
                      <a:noFill/>
                    </p:spPr>
                  </p:pic>
                </p:oleObj>
              </mc:Fallback>
            </mc:AlternateContent>
          </a:graphicData>
        </a:graphic>
      </p:graphicFrame>
      <p:sp>
        <p:nvSpPr>
          <p:cNvPr id="4" name="TextBox 3"/>
          <p:cNvSpPr txBox="1"/>
          <p:nvPr/>
        </p:nvSpPr>
        <p:spPr>
          <a:xfrm>
            <a:off x="762000" y="5334000"/>
            <a:ext cx="7239000" cy="646331"/>
          </a:xfrm>
          <a:prstGeom prst="rect">
            <a:avLst/>
          </a:prstGeom>
          <a:noFill/>
        </p:spPr>
        <p:txBody>
          <a:bodyPr wrap="square" rtlCol="0">
            <a:spAutoFit/>
          </a:bodyPr>
          <a:lstStyle/>
          <a:p>
            <a:r>
              <a:rPr lang="en-US" dirty="0" smtClean="0"/>
              <a:t>Emission of </a:t>
            </a:r>
            <a:r>
              <a:rPr lang="en-US" dirty="0" err="1" smtClean="0"/>
              <a:t>longwavelength</a:t>
            </a:r>
            <a:r>
              <a:rPr lang="en-US" dirty="0" smtClean="0"/>
              <a:t> electrons (small </a:t>
            </a:r>
            <a:r>
              <a:rPr lang="en-US" b="1" dirty="0" smtClean="0"/>
              <a:t>k</a:t>
            </a:r>
            <a:r>
              <a:rPr lang="en-US" dirty="0" smtClean="0"/>
              <a:t>). Charge density  - polarization independent, current  density - polarization dependent. </a:t>
            </a:r>
            <a:endParaRPr lang="en-US" b="1" dirty="0"/>
          </a:p>
        </p:txBody>
      </p:sp>
    </p:spTree>
    <p:extLst>
      <p:ext uri="{BB962C8B-B14F-4D97-AF65-F5344CB8AC3E}">
        <p14:creationId xmlns:p14="http://schemas.microsoft.com/office/powerpoint/2010/main" val="24221238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57"/>
            <a:ext cx="8229600" cy="805543"/>
          </a:xfrm>
        </p:spPr>
        <p:txBody>
          <a:bodyPr/>
          <a:lstStyle/>
          <a:p>
            <a:r>
              <a:rPr lang="en-US" dirty="0" smtClean="0"/>
              <a:t>Photoionization yield</a:t>
            </a:r>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447213685"/>
              </p:ext>
            </p:extLst>
          </p:nvPr>
        </p:nvGraphicFramePr>
        <p:xfrm>
          <a:off x="990600" y="3657600"/>
          <a:ext cx="6553200" cy="3200400"/>
        </p:xfrm>
        <a:graphic>
          <a:graphicData uri="http://schemas.openxmlformats.org/presentationml/2006/ole">
            <mc:AlternateContent xmlns:mc="http://schemas.openxmlformats.org/markup-compatibility/2006">
              <mc:Choice xmlns:v="urn:schemas-microsoft-com:vml" Requires="v">
                <p:oleObj spid="_x0000_s5170" name="Acrobat Document" r:id="rId3" imgW="8677072" imgH="6162495" progId="AcroExch.Document.11">
                  <p:embed/>
                </p:oleObj>
              </mc:Choice>
              <mc:Fallback>
                <p:oleObj name="Acrobat Document" r:id="rId3" imgW="8677072" imgH="6162495" progId="AcroExch.Document.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657600"/>
                        <a:ext cx="6553200" cy="3200400"/>
                      </a:xfrm>
                      <a:prstGeom prst="rect">
                        <a:avLst/>
                      </a:prstGeom>
                      <a:noFill/>
                    </p:spPr>
                  </p:pic>
                </p:oleObj>
              </mc:Fallback>
            </mc:AlternateContent>
          </a:graphicData>
        </a:graphic>
      </p:graphicFrame>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314701161"/>
              </p:ext>
            </p:extLst>
          </p:nvPr>
        </p:nvGraphicFramePr>
        <p:xfrm>
          <a:off x="533401" y="685800"/>
          <a:ext cx="7010400" cy="3200400"/>
        </p:xfrm>
        <a:graphic>
          <a:graphicData uri="http://schemas.openxmlformats.org/presentationml/2006/ole">
            <mc:AlternateContent xmlns:mc="http://schemas.openxmlformats.org/markup-compatibility/2006">
              <mc:Choice xmlns:v="urn:schemas-microsoft-com:vml" Requires="v">
                <p:oleObj spid="_x0000_s5171" name="Acrobat Document" r:id="rId5" imgW="8677072" imgH="6162495" progId="AcroExch.Document.11">
                  <p:embed/>
                </p:oleObj>
              </mc:Choice>
              <mc:Fallback>
                <p:oleObj name="Acrobat Document" r:id="rId5" imgW="8677072" imgH="6162495" progId="AcroExch.Document.11">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1" y="685800"/>
                        <a:ext cx="7010400" cy="3200400"/>
                      </a:xfrm>
                      <a:prstGeom prst="rect">
                        <a:avLst/>
                      </a:prstGeom>
                      <a:noFill/>
                    </p:spPr>
                  </p:pic>
                </p:oleObj>
              </mc:Fallback>
            </mc:AlternateContent>
          </a:graphicData>
        </a:graphic>
      </p:graphicFrame>
      <p:cxnSp>
        <p:nvCxnSpPr>
          <p:cNvPr id="8" name="Straight Arrow Connector 7"/>
          <p:cNvCxnSpPr/>
          <p:nvPr/>
        </p:nvCxnSpPr>
        <p:spPr>
          <a:xfrm flipV="1">
            <a:off x="6553200" y="5105400"/>
            <a:ext cx="0" cy="685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9" name="TextBox 8"/>
              <p:cNvSpPr txBox="1"/>
              <p:nvPr/>
            </p:nvSpPr>
            <p:spPr>
              <a:xfrm>
                <a:off x="5791200" y="5867400"/>
                <a:ext cx="1676400" cy="369332"/>
              </a:xfrm>
              <a:prstGeom prst="rect">
                <a:avLst/>
              </a:prstGeom>
              <a:noFill/>
            </p:spPr>
            <p:txBody>
              <a:bodyPr wrap="square" rtlCol="0">
                <a:spAutoFit/>
              </a:bodyPr>
              <a:lstStyle/>
              <a:p>
                <a:r>
                  <a:rPr lang="en-US" dirty="0" smtClean="0"/>
                  <a:t>I=</a:t>
                </a:r>
                <a14:m>
                  <m:oMath xmlns:m="http://schemas.openxmlformats.org/officeDocument/2006/math">
                    <m:sSup>
                      <m:sSupPr>
                        <m:ctrlPr>
                          <a:rPr lang="en-US" i="1" smtClean="0">
                            <a:latin typeface="Cambria Math"/>
                          </a:rPr>
                        </m:ctrlPr>
                      </m:sSupPr>
                      <m:e>
                        <m:r>
                          <a:rPr lang="en-US" b="0" i="1" smtClean="0">
                            <a:latin typeface="Cambria Math"/>
                          </a:rPr>
                          <m:t>10</m:t>
                        </m:r>
                      </m:e>
                      <m:sup>
                        <m:r>
                          <a:rPr lang="en-US" b="0" i="1" smtClean="0">
                            <a:latin typeface="Cambria Math"/>
                          </a:rPr>
                          <m:t>13</m:t>
                        </m:r>
                      </m:sup>
                    </m:sSup>
                    <m:r>
                      <a:rPr lang="en-US" b="0" i="1" smtClean="0">
                        <a:latin typeface="Cambria Math"/>
                      </a:rPr>
                      <m:t> </m:t>
                    </m:r>
                    <m:r>
                      <a:rPr lang="en-US" b="0" i="1" smtClean="0">
                        <a:latin typeface="Cambria Math"/>
                      </a:rPr>
                      <m:t>𝑊</m:t>
                    </m:r>
                    <m:r>
                      <a:rPr lang="en-US" b="0" i="1" smtClean="0">
                        <a:latin typeface="Cambria Math"/>
                      </a:rPr>
                      <m:t>/</m:t>
                    </m:r>
                    <m:sSup>
                      <m:sSupPr>
                        <m:ctrlPr>
                          <a:rPr lang="en-US" b="0" i="1" smtClean="0">
                            <a:latin typeface="Cambria Math"/>
                          </a:rPr>
                        </m:ctrlPr>
                      </m:sSupPr>
                      <m:e>
                        <m:r>
                          <a:rPr lang="en-US" b="0" i="1" smtClean="0">
                            <a:latin typeface="Cambria Math"/>
                          </a:rPr>
                          <m:t>𝑐𝑚</m:t>
                        </m:r>
                      </m:e>
                      <m:sup>
                        <m:r>
                          <a:rPr lang="en-US" b="0" i="1" smtClean="0">
                            <a:latin typeface="Cambria Math"/>
                          </a:rPr>
                          <m:t>2</m:t>
                        </m:r>
                      </m:sup>
                    </m:sSup>
                  </m:oMath>
                </a14:m>
                <a:endParaRPr lang="en-US" dirty="0"/>
              </a:p>
            </p:txBody>
          </p:sp>
        </mc:Choice>
        <mc:Fallback>
          <p:sp>
            <p:nvSpPr>
              <p:cNvPr id="9" name="TextBox 8"/>
              <p:cNvSpPr txBox="1">
                <a:spLocks noRot="1" noChangeAspect="1" noMove="1" noResize="1" noEditPoints="1" noAdjustHandles="1" noChangeArrowheads="1" noChangeShapeType="1" noTextEdit="1"/>
              </p:cNvSpPr>
              <p:nvPr/>
            </p:nvSpPr>
            <p:spPr>
              <a:xfrm>
                <a:off x="5791200" y="5867400"/>
                <a:ext cx="1676400" cy="369332"/>
              </a:xfrm>
              <a:prstGeom prst="rect">
                <a:avLst/>
              </a:prstGeom>
              <a:blipFill rotWithShape="1">
                <a:blip r:embed="rId7"/>
                <a:stretch>
                  <a:fillRect l="-2909" t="-8333" b="-25000"/>
                </a:stretch>
              </a:blipFill>
            </p:spPr>
            <p:txBody>
              <a:bodyPr/>
              <a:lstStyle/>
              <a:p>
                <a:r>
                  <a:rPr lang="en-US">
                    <a:noFill/>
                  </a:rPr>
                  <a:t> </a:t>
                </a:r>
              </a:p>
            </p:txBody>
          </p:sp>
        </mc:Fallback>
      </mc:AlternateContent>
    </p:spTree>
    <p:extLst>
      <p:ext uri="{BB962C8B-B14F-4D97-AF65-F5344CB8AC3E}">
        <p14:creationId xmlns:p14="http://schemas.microsoft.com/office/powerpoint/2010/main" val="16700680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lnSpcReduction="20000"/>
              </a:bodyPr>
              <a:lstStyle/>
              <a:p>
                <a:r>
                  <a:rPr lang="en-US" dirty="0" smtClean="0"/>
                  <a:t>Multiphoton ionization by electron-hole pair creation occurs after absorption of 9 photons. Non-monotonic dependence of ionization yield on the laser intensity.  </a:t>
                </a:r>
              </a:p>
              <a:p>
                <a:r>
                  <a:rPr lang="en-US" dirty="0" smtClean="0"/>
                  <a:t>Good qualitative agreement with experiment</a:t>
                </a:r>
              </a:p>
              <a:p>
                <a:pPr marL="0" indent="0">
                  <a:buNone/>
                </a:pPr>
                <a:r>
                  <a:rPr lang="en-US" dirty="0" smtClean="0"/>
                  <a:t>(slope changes near </a:t>
                </a:r>
                <a:r>
                  <a:rPr lang="en-US" dirty="0"/>
                  <a:t>I=</a:t>
                </a:r>
                <a14:m>
                  <m:oMath xmlns:m="http://schemas.openxmlformats.org/officeDocument/2006/math">
                    <m:sSup>
                      <m:sSupPr>
                        <m:ctrlPr>
                          <a:rPr lang="en-US" i="1">
                            <a:latin typeface="Cambria Math"/>
                          </a:rPr>
                        </m:ctrlPr>
                      </m:sSupPr>
                      <m:e>
                        <m:r>
                          <a:rPr lang="en-US" i="1">
                            <a:latin typeface="Cambria Math"/>
                          </a:rPr>
                          <m:t>10</m:t>
                        </m:r>
                      </m:e>
                      <m:sup>
                        <m:r>
                          <a:rPr lang="en-US" i="1">
                            <a:latin typeface="Cambria Math"/>
                          </a:rPr>
                          <m:t>13</m:t>
                        </m:r>
                      </m:sup>
                    </m:sSup>
                    <m:f>
                      <m:fPr>
                        <m:ctrlPr>
                          <a:rPr lang="en-US" i="1">
                            <a:latin typeface="Cambria Math"/>
                          </a:rPr>
                        </m:ctrlPr>
                      </m:fPr>
                      <m:num>
                        <m:r>
                          <a:rPr lang="en-US" i="1">
                            <a:latin typeface="Cambria Math"/>
                          </a:rPr>
                          <m:t>𝑊</m:t>
                        </m:r>
                      </m:num>
                      <m:den>
                        <m:sSup>
                          <m:sSupPr>
                            <m:ctrlPr>
                              <a:rPr lang="en-US" i="1">
                                <a:latin typeface="Cambria Math"/>
                              </a:rPr>
                            </m:ctrlPr>
                          </m:sSupPr>
                          <m:e>
                            <m:r>
                              <a:rPr lang="en-US" i="1">
                                <a:latin typeface="Cambria Math"/>
                              </a:rPr>
                              <m:t>𝑐𝑚</m:t>
                            </m:r>
                          </m:e>
                          <m:sup>
                            <m:r>
                              <a:rPr lang="en-US" i="1">
                                <a:latin typeface="Cambria Math"/>
                              </a:rPr>
                              <m:t>2</m:t>
                            </m:r>
                          </m:sup>
                        </m:sSup>
                      </m:den>
                    </m:f>
                  </m:oMath>
                </a14:m>
                <a:r>
                  <a:rPr lang="en-US" dirty="0" smtClean="0"/>
                  <a:t> in agreement with expt.)</a:t>
                </a:r>
              </a:p>
              <a:p>
                <a:pPr marL="0" indent="0">
                  <a:buNone/>
                </a:pPr>
                <a:r>
                  <a:rPr lang="en-US" dirty="0" smtClean="0"/>
                  <a:t>(n(</a:t>
                </a:r>
                <a:r>
                  <a:rPr lang="en-US" dirty="0" err="1" smtClean="0"/>
                  <a:t>exp</a:t>
                </a:r>
                <a:r>
                  <a:rPr lang="en-US" dirty="0" smtClean="0"/>
                  <a:t>)=4 vs. </a:t>
                </a:r>
                <a:r>
                  <a:rPr lang="en-US" dirty="0"/>
                  <a:t>n(</a:t>
                </a:r>
                <a:r>
                  <a:rPr lang="en-US" dirty="0" err="1"/>
                  <a:t>th</a:t>
                </a:r>
                <a:r>
                  <a:rPr lang="en-US" dirty="0"/>
                  <a:t>)=</a:t>
                </a:r>
                <a:r>
                  <a:rPr lang="en-US" dirty="0" smtClean="0"/>
                  <a:t>9 </a:t>
                </a:r>
                <a:r>
                  <a:rPr lang="en-US" dirty="0" smtClean="0">
                    <a:sym typeface="Wingdings" panose="05000000000000000000" pitchFamily="2" charset="2"/>
                  </a:rPr>
                  <a:t></a:t>
                </a:r>
                <a:r>
                  <a:rPr lang="en-US" dirty="0" smtClean="0"/>
                  <a:t> 5 photons in excess. But the expt. </a:t>
                </a:r>
                <a:r>
                  <a:rPr lang="en-US" dirty="0"/>
                  <a:t>a</a:t>
                </a:r>
                <a:r>
                  <a:rPr lang="en-US" dirty="0" smtClean="0"/>
                  <a:t>ssumes that the collected charge is equal to the generated one)</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704" t="-3504" r="-1852"/>
                </a:stretch>
              </a:blipFill>
            </p:spPr>
            <p:txBody>
              <a:bodyPr/>
              <a:lstStyle/>
              <a:p>
                <a:r>
                  <a:rPr lang="en-US">
                    <a:noFill/>
                  </a:rPr>
                  <a:t> </a:t>
                </a:r>
              </a:p>
            </p:txBody>
          </p:sp>
        </mc:Fallback>
      </mc:AlternateContent>
    </p:spTree>
    <p:extLst>
      <p:ext uri="{BB962C8B-B14F-4D97-AF65-F5344CB8AC3E}">
        <p14:creationId xmlns:p14="http://schemas.microsoft.com/office/powerpoint/2010/main" val="16218268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Motivation</a:t>
            </a:r>
            <a:endParaRPr lang="en-US" b="1" dirty="0"/>
          </a:p>
        </p:txBody>
      </p:sp>
      <p:sp>
        <p:nvSpPr>
          <p:cNvPr id="4" name="Content Placeholder 2"/>
          <p:cNvSpPr>
            <a:spLocks noGrp="1"/>
          </p:cNvSpPr>
          <p:nvPr>
            <p:ph idx="1"/>
          </p:nvPr>
        </p:nvSpPr>
        <p:spPr/>
        <p:txBody>
          <a:bodyPr>
            <a:normAutofit fontScale="92500" lnSpcReduction="10000"/>
          </a:bodyPr>
          <a:lstStyle/>
          <a:p>
            <a:pPr marL="0" indent="0" algn="just">
              <a:buNone/>
              <a:defRPr/>
            </a:pPr>
            <a:endParaRPr lang="en-US" sz="1800" b="1" dirty="0" smtClean="0"/>
          </a:p>
          <a:p>
            <a:pPr algn="just">
              <a:defRPr/>
            </a:pPr>
            <a:r>
              <a:rPr lang="en-US" sz="2000" b="1" dirty="0"/>
              <a:t>Laser engineering  of diamond for writing conductive </a:t>
            </a:r>
            <a:r>
              <a:rPr lang="en-US" sz="2000" b="1" dirty="0" smtClean="0"/>
              <a:t>paths </a:t>
            </a:r>
            <a:r>
              <a:rPr lang="en-US" sz="2000" b="1" dirty="0"/>
              <a:t>is an important subject of research for its application </a:t>
            </a:r>
            <a:r>
              <a:rPr lang="en-US" sz="2000" b="1" dirty="0" smtClean="0"/>
              <a:t>in </a:t>
            </a:r>
            <a:r>
              <a:rPr lang="en-US" sz="2000" b="1" dirty="0"/>
              <a:t>radiation detection (3D detectors</a:t>
            </a:r>
            <a:r>
              <a:rPr lang="en-US" sz="2000" b="1" dirty="0" smtClean="0"/>
              <a:t>)[1,2]. </a:t>
            </a:r>
          </a:p>
          <a:p>
            <a:pPr algn="just">
              <a:defRPr/>
            </a:pPr>
            <a:endParaRPr lang="en-US" sz="1800" dirty="0"/>
          </a:p>
          <a:p>
            <a:pPr marL="382588" indent="0" algn="just">
              <a:buNone/>
              <a:defRPr/>
            </a:pPr>
            <a:r>
              <a:rPr lang="en-US" sz="1600" dirty="0"/>
              <a:t>[1] S. </a:t>
            </a:r>
            <a:r>
              <a:rPr lang="en-US" sz="1600" dirty="0" err="1"/>
              <a:t>Lagomarsino</a:t>
            </a:r>
            <a:r>
              <a:rPr lang="en-US" sz="1600" dirty="0"/>
              <a:t> et al Appl. Phys. </a:t>
            </a:r>
            <a:r>
              <a:rPr lang="en-US" sz="1600" dirty="0" err="1"/>
              <a:t>Lett</a:t>
            </a:r>
            <a:r>
              <a:rPr lang="en-US" sz="1600" dirty="0"/>
              <a:t>. 103, 233507 (2013)</a:t>
            </a:r>
          </a:p>
          <a:p>
            <a:pPr marL="382588" indent="0" algn="just">
              <a:buNone/>
              <a:defRPr/>
            </a:pPr>
            <a:r>
              <a:rPr lang="en-US" sz="1600" dirty="0"/>
              <a:t>[2] S. </a:t>
            </a:r>
            <a:r>
              <a:rPr lang="en-US" sz="1600" dirty="0" err="1"/>
              <a:t>Lagomarsino</a:t>
            </a:r>
            <a:r>
              <a:rPr lang="en-US" sz="1600" dirty="0"/>
              <a:t> , et al Diamond &amp; Related Materials 43 (2014) 23–28</a:t>
            </a:r>
          </a:p>
          <a:p>
            <a:pPr marL="0" indent="0" algn="just">
              <a:buNone/>
              <a:defRPr/>
            </a:pPr>
            <a:endParaRPr lang="en-US" sz="1800" dirty="0" smtClean="0"/>
          </a:p>
          <a:p>
            <a:pPr algn="just">
              <a:defRPr/>
            </a:pPr>
            <a:r>
              <a:rPr lang="en-US" sz="2000" b="1" dirty="0"/>
              <a:t>A deep insight of the process of laser graphitization of diamond is critical to tune at best the laser parameters and obtain low resistivity channels with minimum damage of the surrounding diamond lattice</a:t>
            </a:r>
            <a:r>
              <a:rPr lang="en-US" sz="2000" dirty="0" smtClean="0"/>
              <a:t>.</a:t>
            </a:r>
          </a:p>
          <a:p>
            <a:pPr algn="just">
              <a:defRPr/>
            </a:pPr>
            <a:r>
              <a:rPr lang="en-US" altLang="en-US" sz="2000" b="1" dirty="0" smtClean="0">
                <a:solidFill>
                  <a:srgbClr val="FF0000"/>
                </a:solidFill>
              </a:rPr>
              <a:t>Laser ablation and </a:t>
            </a:r>
            <a:r>
              <a:rPr lang="en-US" altLang="en-US" sz="2000" b="1" dirty="0" err="1" smtClean="0">
                <a:solidFill>
                  <a:srgbClr val="FF0000"/>
                </a:solidFill>
              </a:rPr>
              <a:t>nano</a:t>
            </a:r>
            <a:r>
              <a:rPr lang="en-US" altLang="en-US" sz="2000" b="1" dirty="0" smtClean="0">
                <a:solidFill>
                  <a:srgbClr val="FF0000"/>
                </a:solidFill>
              </a:rPr>
              <a:t>-structuring of diamond</a:t>
            </a:r>
            <a:r>
              <a:rPr lang="en-US" altLang="en-US" sz="2000" b="1" smtClean="0">
                <a:solidFill>
                  <a:srgbClr val="FF0000"/>
                </a:solidFill>
              </a:rPr>
              <a:t>. </a:t>
            </a:r>
            <a:endParaRPr lang="en-US" sz="2000" b="1" dirty="0">
              <a:solidFill>
                <a:srgbClr val="FF0000"/>
              </a:solidFill>
            </a:endParaRPr>
          </a:p>
          <a:p>
            <a:pPr marL="0" indent="0">
              <a:buNone/>
            </a:pPr>
            <a:endParaRPr lang="en-US" sz="1800" b="1" dirty="0" smtClean="0"/>
          </a:p>
          <a:p>
            <a:pPr algn="just">
              <a:defRPr/>
            </a:pPr>
            <a:r>
              <a:rPr lang="en-US" sz="2000" b="1" dirty="0" smtClean="0"/>
              <a:t>Simulate ultra-short laser-induced </a:t>
            </a:r>
            <a:r>
              <a:rPr lang="en-US" sz="2000" b="1" dirty="0"/>
              <a:t>electronic excitation, </a:t>
            </a:r>
            <a:r>
              <a:rPr lang="en-US" sz="2000" b="1" dirty="0" smtClean="0"/>
              <a:t>absorption and relaxation </a:t>
            </a:r>
            <a:r>
              <a:rPr lang="en-US" sz="2000" b="1" dirty="0" smtClean="0"/>
              <a:t>processes in CVD monocrystalline diamond and compare to </a:t>
            </a:r>
            <a:r>
              <a:rPr lang="en-US" sz="2000" b="1" dirty="0" smtClean="0"/>
              <a:t>the experiment</a:t>
            </a:r>
            <a:r>
              <a:rPr lang="en-US" sz="2000" b="1" dirty="0" smtClean="0"/>
              <a:t>.</a:t>
            </a:r>
          </a:p>
          <a:p>
            <a:pPr>
              <a:defRPr/>
            </a:pPr>
            <a:endParaRPr lang="en-US" sz="2000" b="1" dirty="0" smtClean="0"/>
          </a:p>
        </p:txBody>
      </p:sp>
    </p:spTree>
    <p:extLst>
      <p:ext uri="{BB962C8B-B14F-4D97-AF65-F5344CB8AC3E}">
        <p14:creationId xmlns:p14="http://schemas.microsoft.com/office/powerpoint/2010/main" val="34453334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fsDiamond\25.03.14\All\Img_m045.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7800"/>
            <a:ext cx="281940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F:\fsDiamond\25.03.14\All\Img_m044.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1447800"/>
            <a:ext cx="281940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descr="F:\fsDiamond\25.03.14\All\Img_m043.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447800"/>
            <a:ext cx="281940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5" descr="F:\fsDiamond\25.03.14\All\Img_m021.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972050"/>
            <a:ext cx="25146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 Box 8"/>
          <p:cNvSpPr txBox="1">
            <a:spLocks noChangeArrowheads="1"/>
          </p:cNvSpPr>
          <p:nvPr/>
        </p:nvSpPr>
        <p:spPr bwMode="auto">
          <a:xfrm>
            <a:off x="212725" y="41275"/>
            <a:ext cx="7045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t>515 nm, 0.2 ps (FWHM), 35 TW/cm2, natural diamond </a:t>
            </a:r>
          </a:p>
        </p:txBody>
      </p:sp>
      <p:sp>
        <p:nvSpPr>
          <p:cNvPr id="2055" name="Text Box 9"/>
          <p:cNvSpPr txBox="1">
            <a:spLocks noChangeArrowheads="1"/>
          </p:cNvSpPr>
          <p:nvPr/>
        </p:nvSpPr>
        <p:spPr bwMode="auto">
          <a:xfrm>
            <a:off x="0" y="2971800"/>
            <a:ext cx="7286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solidFill>
                  <a:schemeClr val="bg1"/>
                </a:solidFill>
              </a:rPr>
              <a:t>N=1</a:t>
            </a:r>
          </a:p>
        </p:txBody>
      </p:sp>
      <p:sp>
        <p:nvSpPr>
          <p:cNvPr id="2056" name="Text Box 11"/>
          <p:cNvSpPr txBox="1">
            <a:spLocks noChangeArrowheads="1"/>
          </p:cNvSpPr>
          <p:nvPr/>
        </p:nvSpPr>
        <p:spPr bwMode="auto">
          <a:xfrm>
            <a:off x="3048000" y="2895600"/>
            <a:ext cx="7286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solidFill>
                  <a:schemeClr val="bg1"/>
                </a:solidFill>
              </a:rPr>
              <a:t>N=2</a:t>
            </a:r>
          </a:p>
        </p:txBody>
      </p:sp>
      <p:sp>
        <p:nvSpPr>
          <p:cNvPr id="2057" name="Text Box 12"/>
          <p:cNvSpPr txBox="1">
            <a:spLocks noChangeArrowheads="1"/>
          </p:cNvSpPr>
          <p:nvPr/>
        </p:nvSpPr>
        <p:spPr bwMode="auto">
          <a:xfrm>
            <a:off x="6019800" y="2895600"/>
            <a:ext cx="7286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solidFill>
                  <a:schemeClr val="bg1"/>
                </a:solidFill>
              </a:rPr>
              <a:t>N=3</a:t>
            </a:r>
          </a:p>
        </p:txBody>
      </p:sp>
      <p:sp>
        <p:nvSpPr>
          <p:cNvPr id="2058" name="Text Box 13"/>
          <p:cNvSpPr txBox="1">
            <a:spLocks noChangeArrowheads="1"/>
          </p:cNvSpPr>
          <p:nvPr/>
        </p:nvSpPr>
        <p:spPr bwMode="auto">
          <a:xfrm>
            <a:off x="0" y="5105400"/>
            <a:ext cx="1185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solidFill>
                  <a:schemeClr val="bg1"/>
                </a:solidFill>
              </a:rPr>
              <a:t>N&gt;1000</a:t>
            </a:r>
          </a:p>
        </p:txBody>
      </p:sp>
      <p:pic>
        <p:nvPicPr>
          <p:cNvPr id="2059" name="Picture 14" descr="F:\fsDiamond\25.03.14\All\Img_m021.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4114800"/>
            <a:ext cx="31242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0" name="Text Box 15"/>
          <p:cNvSpPr txBox="1">
            <a:spLocks noChangeArrowheads="1"/>
          </p:cNvSpPr>
          <p:nvPr/>
        </p:nvSpPr>
        <p:spPr bwMode="auto">
          <a:xfrm>
            <a:off x="0" y="685800"/>
            <a:ext cx="932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dirty="0" err="1"/>
              <a:t>Spallative</a:t>
            </a:r>
            <a:r>
              <a:rPr lang="en-US" altLang="en-US" dirty="0"/>
              <a:t> ablation + graphitization (?) Single-shot threshold – 20 TW/cm2</a:t>
            </a:r>
          </a:p>
        </p:txBody>
      </p:sp>
      <p:pic>
        <p:nvPicPr>
          <p:cNvPr id="2061" name="Picture 16" descr="F:\fsDiamond\25.03.14\All\Img_m022.t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3657600"/>
            <a:ext cx="32766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2" name="Text Box 17"/>
          <p:cNvSpPr txBox="1">
            <a:spLocks noChangeArrowheads="1"/>
          </p:cNvSpPr>
          <p:nvPr/>
        </p:nvSpPr>
        <p:spPr bwMode="auto">
          <a:xfrm>
            <a:off x="1828800" y="2286000"/>
            <a:ext cx="1892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solidFill>
                  <a:srgbClr val="FF5050"/>
                </a:solidFill>
              </a:rPr>
              <a:t>Micro-Raman</a:t>
            </a:r>
          </a:p>
        </p:txBody>
      </p:sp>
      <p:sp>
        <p:nvSpPr>
          <p:cNvPr id="2063" name="Line 18"/>
          <p:cNvSpPr>
            <a:spLocks noChangeShapeType="1"/>
          </p:cNvSpPr>
          <p:nvPr/>
        </p:nvSpPr>
        <p:spPr bwMode="auto">
          <a:xfrm>
            <a:off x="3733800" y="2514600"/>
            <a:ext cx="5334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64" name="Line 19"/>
          <p:cNvSpPr>
            <a:spLocks noChangeShapeType="1"/>
          </p:cNvSpPr>
          <p:nvPr/>
        </p:nvSpPr>
        <p:spPr bwMode="auto">
          <a:xfrm flipH="1">
            <a:off x="1295400" y="2514600"/>
            <a:ext cx="5334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8463686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6"/>
          <p:cNvSpPr txBox="1">
            <a:spLocks noChangeArrowheads="1"/>
          </p:cNvSpPr>
          <p:nvPr/>
        </p:nvSpPr>
        <p:spPr bwMode="auto">
          <a:xfrm>
            <a:off x="212725" y="41275"/>
            <a:ext cx="4906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t>515 nm, 0.2 ps (FWHM), 35 TW/cm2 </a:t>
            </a:r>
          </a:p>
        </p:txBody>
      </p:sp>
      <p:sp>
        <p:nvSpPr>
          <p:cNvPr id="3075" name="Text Box 12"/>
          <p:cNvSpPr txBox="1">
            <a:spLocks noChangeArrowheads="1"/>
          </p:cNvSpPr>
          <p:nvPr/>
        </p:nvSpPr>
        <p:spPr bwMode="auto">
          <a:xfrm>
            <a:off x="990600" y="609600"/>
            <a:ext cx="6543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t>Nanostructuring, multi-shot threshold – 20 TW/cm2</a:t>
            </a:r>
          </a:p>
        </p:txBody>
      </p:sp>
      <p:sp>
        <p:nvSpPr>
          <p:cNvPr id="3076" name="Text Box 14"/>
          <p:cNvSpPr txBox="1">
            <a:spLocks noChangeArrowheads="1"/>
          </p:cNvSpPr>
          <p:nvPr/>
        </p:nvSpPr>
        <p:spPr bwMode="auto">
          <a:xfrm>
            <a:off x="7958138" y="4419600"/>
            <a:ext cx="11858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solidFill>
                  <a:schemeClr val="bg1"/>
                </a:solidFill>
              </a:rPr>
              <a:t>N=1000</a:t>
            </a:r>
          </a:p>
        </p:txBody>
      </p:sp>
      <p:pic>
        <p:nvPicPr>
          <p:cNvPr id="3077" name="Picture 15" descr="F:\fsDiamond\25.03.14\All\Img_m024.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4400550"/>
            <a:ext cx="32766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Text Box 16"/>
          <p:cNvSpPr txBox="1">
            <a:spLocks noChangeArrowheads="1"/>
          </p:cNvSpPr>
          <p:nvPr/>
        </p:nvSpPr>
        <p:spPr bwMode="auto">
          <a:xfrm>
            <a:off x="7958138" y="4419600"/>
            <a:ext cx="11858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solidFill>
                  <a:schemeClr val="bg1"/>
                </a:solidFill>
              </a:rPr>
              <a:t>N=1000</a:t>
            </a:r>
          </a:p>
        </p:txBody>
      </p:sp>
      <p:pic>
        <p:nvPicPr>
          <p:cNvPr id="3079" name="Picture 17" descr="F:\fsDiamond\25.03.14\All\Img_m026.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4400550"/>
            <a:ext cx="32766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 Box 18"/>
          <p:cNvSpPr txBox="1">
            <a:spLocks noChangeArrowheads="1"/>
          </p:cNvSpPr>
          <p:nvPr/>
        </p:nvSpPr>
        <p:spPr bwMode="auto">
          <a:xfrm>
            <a:off x="4876800" y="4419600"/>
            <a:ext cx="10334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solidFill>
                  <a:schemeClr val="bg1"/>
                </a:solidFill>
              </a:rPr>
              <a:t>N=300</a:t>
            </a:r>
          </a:p>
        </p:txBody>
      </p:sp>
      <p:pic>
        <p:nvPicPr>
          <p:cNvPr id="3081" name="Picture 19" descr="F:\fsDiamond\25.03.14\All\Img_m027.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5200650"/>
            <a:ext cx="22098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2" name="Line 20"/>
          <p:cNvSpPr>
            <a:spLocks noChangeShapeType="1"/>
          </p:cNvSpPr>
          <p:nvPr/>
        </p:nvSpPr>
        <p:spPr bwMode="auto">
          <a:xfrm flipH="1">
            <a:off x="4191000" y="5334000"/>
            <a:ext cx="685800" cy="152400"/>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3" name="Text Box 21"/>
          <p:cNvSpPr txBox="1">
            <a:spLocks noChangeArrowheads="1"/>
          </p:cNvSpPr>
          <p:nvPr/>
        </p:nvSpPr>
        <p:spPr bwMode="auto">
          <a:xfrm>
            <a:off x="4876800" y="5029200"/>
            <a:ext cx="876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solidFill>
                  <a:schemeClr val="bg1"/>
                </a:solidFill>
              </a:rPr>
              <a:t>crater</a:t>
            </a:r>
          </a:p>
        </p:txBody>
      </p:sp>
      <p:pic>
        <p:nvPicPr>
          <p:cNvPr id="3084" name="Picture 22" descr="F:\fsDiamond\25.03.14\All\Img_m029.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1885950"/>
            <a:ext cx="32766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5" name="Text Box 23"/>
          <p:cNvSpPr txBox="1">
            <a:spLocks noChangeArrowheads="1"/>
          </p:cNvSpPr>
          <p:nvPr/>
        </p:nvSpPr>
        <p:spPr bwMode="auto">
          <a:xfrm>
            <a:off x="8110538" y="1905000"/>
            <a:ext cx="10334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solidFill>
                  <a:schemeClr val="bg1"/>
                </a:solidFill>
              </a:rPr>
              <a:t>N=100</a:t>
            </a:r>
          </a:p>
        </p:txBody>
      </p:sp>
      <p:pic>
        <p:nvPicPr>
          <p:cNvPr id="3086" name="Picture 24" descr="F:\fsDiamond\25.03.14\All\Img_m030.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5400" y="1295400"/>
            <a:ext cx="22098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Picture 25" descr="F:\fsDiamond\25.03.14\All\Img_m031.t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 y="1371600"/>
            <a:ext cx="37338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Picture 26" descr="F:\fsDiamond\25.03.14\All\Img_m032.t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1143000"/>
            <a:ext cx="19812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9" name="Text Box 27"/>
          <p:cNvSpPr txBox="1">
            <a:spLocks noChangeArrowheads="1"/>
          </p:cNvSpPr>
          <p:nvPr/>
        </p:nvSpPr>
        <p:spPr bwMode="auto">
          <a:xfrm>
            <a:off x="2971800" y="3505200"/>
            <a:ext cx="8810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US" altLang="en-US">
                <a:solidFill>
                  <a:schemeClr val="bg1"/>
                </a:solidFill>
              </a:rPr>
              <a:t>N=30</a:t>
            </a:r>
          </a:p>
        </p:txBody>
      </p:sp>
    </p:spTree>
    <p:extLst>
      <p:ext uri="{BB962C8B-B14F-4D97-AF65-F5344CB8AC3E}">
        <p14:creationId xmlns:p14="http://schemas.microsoft.com/office/powerpoint/2010/main" val="266744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4500563" y="1844675"/>
            <a:ext cx="1454150"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nSpc>
                <a:spcPct val="90000"/>
              </a:lnSpc>
              <a:spcBef>
                <a:spcPct val="30000"/>
              </a:spcBef>
            </a:pPr>
            <a:r>
              <a:rPr lang="en-US" altLang="en-US" sz="1400" b="1">
                <a:solidFill>
                  <a:srgbClr val="FF0000"/>
                </a:solidFill>
              </a:rPr>
              <a:t>Laser radiation</a:t>
            </a:r>
          </a:p>
        </p:txBody>
      </p:sp>
      <p:sp>
        <p:nvSpPr>
          <p:cNvPr id="6147" name="Line 3"/>
          <p:cNvSpPr>
            <a:spLocks noChangeShapeType="1"/>
          </p:cNvSpPr>
          <p:nvPr/>
        </p:nvSpPr>
        <p:spPr bwMode="auto">
          <a:xfrm flipV="1">
            <a:off x="6886575" y="1470025"/>
            <a:ext cx="393700" cy="258763"/>
          </a:xfrm>
          <a:prstGeom prst="line">
            <a:avLst/>
          </a:prstGeom>
          <a:noFill/>
          <a:ln w="50800">
            <a:solidFill>
              <a:srgbClr val="FF66FF"/>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48" name="Freeform 4"/>
          <p:cNvSpPr>
            <a:spLocks/>
          </p:cNvSpPr>
          <p:nvPr/>
        </p:nvSpPr>
        <p:spPr bwMode="auto">
          <a:xfrm>
            <a:off x="6092825" y="908050"/>
            <a:ext cx="1558925" cy="966788"/>
          </a:xfrm>
          <a:custGeom>
            <a:avLst/>
            <a:gdLst>
              <a:gd name="T0" fmla="*/ 0 w 2910"/>
              <a:gd name="T1" fmla="*/ 0 h 2099"/>
              <a:gd name="T2" fmla="*/ 2147483647 w 2910"/>
              <a:gd name="T3" fmla="*/ 2147483647 h 2099"/>
              <a:gd name="T4" fmla="*/ 2147483647 w 2910"/>
              <a:gd name="T5" fmla="*/ 2147483647 h 2099"/>
              <a:gd name="T6" fmla="*/ 2147483647 w 2910"/>
              <a:gd name="T7" fmla="*/ 2147483647 h 2099"/>
              <a:gd name="T8" fmla="*/ 2147483647 w 2910"/>
              <a:gd name="T9" fmla="*/ 2147483647 h 2099"/>
              <a:gd name="T10" fmla="*/ 2147483647 w 2910"/>
              <a:gd name="T11" fmla="*/ 2147483647 h 2099"/>
              <a:gd name="T12" fmla="*/ 2147483647 w 2910"/>
              <a:gd name="T13" fmla="*/ 2147483647 h 2099"/>
              <a:gd name="T14" fmla="*/ 2147483647 w 2910"/>
              <a:gd name="T15" fmla="*/ 2147483647 h 2099"/>
              <a:gd name="T16" fmla="*/ 2147483647 w 2910"/>
              <a:gd name="T17" fmla="*/ 2147483647 h 20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10"/>
              <a:gd name="T28" fmla="*/ 0 h 2099"/>
              <a:gd name="T29" fmla="*/ 2910 w 2910"/>
              <a:gd name="T30" fmla="*/ 2099 h 209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10" h="2099">
                <a:moveTo>
                  <a:pt x="0" y="0"/>
                </a:moveTo>
                <a:cubicBezTo>
                  <a:pt x="9" y="150"/>
                  <a:pt x="18" y="301"/>
                  <a:pt x="58" y="468"/>
                </a:cubicBezTo>
                <a:cubicBezTo>
                  <a:pt x="98" y="635"/>
                  <a:pt x="131" y="804"/>
                  <a:pt x="242" y="1005"/>
                </a:cubicBezTo>
                <a:cubicBezTo>
                  <a:pt x="353" y="1206"/>
                  <a:pt x="523" y="1492"/>
                  <a:pt x="726" y="1674"/>
                </a:cubicBezTo>
                <a:cubicBezTo>
                  <a:pt x="929" y="1856"/>
                  <a:pt x="1217" y="2091"/>
                  <a:pt x="1458" y="2095"/>
                </a:cubicBezTo>
                <a:cubicBezTo>
                  <a:pt x="1699" y="2099"/>
                  <a:pt x="1972" y="1871"/>
                  <a:pt x="2174" y="1700"/>
                </a:cubicBezTo>
                <a:cubicBezTo>
                  <a:pt x="2376" y="1529"/>
                  <a:pt x="2555" y="1267"/>
                  <a:pt x="2668" y="1068"/>
                </a:cubicBezTo>
                <a:cubicBezTo>
                  <a:pt x="2781" y="869"/>
                  <a:pt x="2813" y="672"/>
                  <a:pt x="2853" y="505"/>
                </a:cubicBezTo>
                <a:cubicBezTo>
                  <a:pt x="2893" y="338"/>
                  <a:pt x="2898" y="159"/>
                  <a:pt x="2910" y="68"/>
                </a:cubicBezTo>
              </a:path>
            </a:pathLst>
          </a:custGeom>
          <a:noFill/>
          <a:ln w="63500">
            <a:solidFill>
              <a:srgbClr val="10E315"/>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149" name="Freeform 5"/>
          <p:cNvSpPr>
            <a:spLocks/>
          </p:cNvSpPr>
          <p:nvPr/>
        </p:nvSpPr>
        <p:spPr bwMode="auto">
          <a:xfrm flipV="1">
            <a:off x="5718175" y="2782888"/>
            <a:ext cx="2324100" cy="646112"/>
          </a:xfrm>
          <a:custGeom>
            <a:avLst/>
            <a:gdLst>
              <a:gd name="T0" fmla="*/ 0 w 2910"/>
              <a:gd name="T1" fmla="*/ 0 h 2099"/>
              <a:gd name="T2" fmla="*/ 2147483647 w 2910"/>
              <a:gd name="T3" fmla="*/ 2147483647 h 2099"/>
              <a:gd name="T4" fmla="*/ 2147483647 w 2910"/>
              <a:gd name="T5" fmla="*/ 2147483647 h 2099"/>
              <a:gd name="T6" fmla="*/ 2147483647 w 2910"/>
              <a:gd name="T7" fmla="*/ 2147483647 h 2099"/>
              <a:gd name="T8" fmla="*/ 2147483647 w 2910"/>
              <a:gd name="T9" fmla="*/ 2147483647 h 2099"/>
              <a:gd name="T10" fmla="*/ 2147483647 w 2910"/>
              <a:gd name="T11" fmla="*/ 2147483647 h 2099"/>
              <a:gd name="T12" fmla="*/ 2147483647 w 2910"/>
              <a:gd name="T13" fmla="*/ 2147483647 h 2099"/>
              <a:gd name="T14" fmla="*/ 2147483647 w 2910"/>
              <a:gd name="T15" fmla="*/ 2147483647 h 2099"/>
              <a:gd name="T16" fmla="*/ 2147483647 w 2910"/>
              <a:gd name="T17" fmla="*/ 2147483647 h 20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10"/>
              <a:gd name="T28" fmla="*/ 0 h 2099"/>
              <a:gd name="T29" fmla="*/ 2910 w 2910"/>
              <a:gd name="T30" fmla="*/ 2099 h 209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10" h="2099">
                <a:moveTo>
                  <a:pt x="0" y="0"/>
                </a:moveTo>
                <a:cubicBezTo>
                  <a:pt x="9" y="150"/>
                  <a:pt x="18" y="301"/>
                  <a:pt x="58" y="468"/>
                </a:cubicBezTo>
                <a:cubicBezTo>
                  <a:pt x="98" y="635"/>
                  <a:pt x="131" y="804"/>
                  <a:pt x="242" y="1005"/>
                </a:cubicBezTo>
                <a:cubicBezTo>
                  <a:pt x="353" y="1206"/>
                  <a:pt x="523" y="1492"/>
                  <a:pt x="726" y="1674"/>
                </a:cubicBezTo>
                <a:cubicBezTo>
                  <a:pt x="929" y="1856"/>
                  <a:pt x="1217" y="2091"/>
                  <a:pt x="1458" y="2095"/>
                </a:cubicBezTo>
                <a:cubicBezTo>
                  <a:pt x="1699" y="2099"/>
                  <a:pt x="1972" y="1871"/>
                  <a:pt x="2174" y="1700"/>
                </a:cubicBezTo>
                <a:cubicBezTo>
                  <a:pt x="2376" y="1529"/>
                  <a:pt x="2555" y="1267"/>
                  <a:pt x="2668" y="1068"/>
                </a:cubicBezTo>
                <a:cubicBezTo>
                  <a:pt x="2781" y="869"/>
                  <a:pt x="2813" y="672"/>
                  <a:pt x="2853" y="505"/>
                </a:cubicBezTo>
                <a:cubicBezTo>
                  <a:pt x="2893" y="338"/>
                  <a:pt x="2898" y="159"/>
                  <a:pt x="2910" y="68"/>
                </a:cubicBezTo>
              </a:path>
            </a:pathLst>
          </a:custGeom>
          <a:noFill/>
          <a:ln w="63500">
            <a:solidFill>
              <a:srgbClr val="10E315"/>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150" name="Rectangle 6"/>
          <p:cNvSpPr>
            <a:spLocks noChangeArrowheads="1"/>
          </p:cNvSpPr>
          <p:nvPr/>
        </p:nvSpPr>
        <p:spPr bwMode="auto">
          <a:xfrm>
            <a:off x="6472238" y="113030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nSpc>
                <a:spcPct val="50000"/>
              </a:lnSpc>
              <a:spcBef>
                <a:spcPct val="30000"/>
              </a:spcBef>
            </a:pPr>
            <a:endParaRPr lang="bg-BG" altLang="en-US" sz="1400" b="1">
              <a:solidFill>
                <a:srgbClr val="FF66FF"/>
              </a:solidFill>
            </a:endParaRPr>
          </a:p>
        </p:txBody>
      </p:sp>
      <p:sp>
        <p:nvSpPr>
          <p:cNvPr id="6151" name="Rectangle 7"/>
          <p:cNvSpPr>
            <a:spLocks noChangeArrowheads="1"/>
          </p:cNvSpPr>
          <p:nvPr/>
        </p:nvSpPr>
        <p:spPr bwMode="auto">
          <a:xfrm>
            <a:off x="6551613" y="3009900"/>
            <a:ext cx="1841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nSpc>
                <a:spcPct val="50000"/>
              </a:lnSpc>
              <a:spcBef>
                <a:spcPct val="30000"/>
              </a:spcBef>
            </a:pPr>
            <a:endParaRPr lang="bg-BG" altLang="en-US" sz="1400" b="1">
              <a:solidFill>
                <a:srgbClr val="FF66FF"/>
              </a:solidFill>
            </a:endParaRPr>
          </a:p>
        </p:txBody>
      </p:sp>
      <p:sp>
        <p:nvSpPr>
          <p:cNvPr id="6152" name="Oval 8"/>
          <p:cNvSpPr>
            <a:spLocks noChangeArrowheads="1"/>
          </p:cNvSpPr>
          <p:nvPr/>
        </p:nvSpPr>
        <p:spPr bwMode="auto">
          <a:xfrm>
            <a:off x="7243763" y="1462088"/>
            <a:ext cx="144462" cy="144462"/>
          </a:xfrm>
          <a:prstGeom prst="ellipse">
            <a:avLst/>
          </a:prstGeom>
          <a:solidFill>
            <a:srgbClr val="FF9900"/>
          </a:solidFill>
          <a:ln w="22225">
            <a:solidFill>
              <a:schemeClr val="tx1"/>
            </a:solidFill>
            <a:round/>
            <a:headEnd/>
            <a:tailEnd/>
          </a:ln>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53" name="Rectangle 9"/>
          <p:cNvSpPr>
            <a:spLocks noChangeArrowheads="1"/>
          </p:cNvSpPr>
          <p:nvPr/>
        </p:nvSpPr>
        <p:spPr bwMode="auto">
          <a:xfrm>
            <a:off x="7383463" y="1563688"/>
            <a:ext cx="873125"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nSpc>
                <a:spcPct val="50000"/>
              </a:lnSpc>
              <a:spcBef>
                <a:spcPct val="30000"/>
              </a:spcBef>
            </a:pPr>
            <a:r>
              <a:rPr lang="en-US" altLang="en-US" sz="1400" b="1"/>
              <a:t>electron</a:t>
            </a:r>
          </a:p>
        </p:txBody>
      </p:sp>
      <p:sp>
        <p:nvSpPr>
          <p:cNvPr id="6154" name="Rectangle 10"/>
          <p:cNvSpPr>
            <a:spLocks noChangeArrowheads="1"/>
          </p:cNvSpPr>
          <p:nvPr/>
        </p:nvSpPr>
        <p:spPr bwMode="auto">
          <a:xfrm rot="10800000" flipV="1">
            <a:off x="7021513" y="2492375"/>
            <a:ext cx="1008062"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nSpc>
                <a:spcPct val="50000"/>
              </a:lnSpc>
              <a:spcBef>
                <a:spcPct val="30000"/>
              </a:spcBef>
            </a:pPr>
            <a:r>
              <a:rPr lang="en-US" altLang="en-US" sz="1400" b="1"/>
              <a:t>hole</a:t>
            </a:r>
          </a:p>
        </p:txBody>
      </p:sp>
      <p:sp>
        <p:nvSpPr>
          <p:cNvPr id="6155" name="Oval 11"/>
          <p:cNvSpPr>
            <a:spLocks noChangeArrowheads="1"/>
          </p:cNvSpPr>
          <p:nvPr/>
        </p:nvSpPr>
        <p:spPr bwMode="auto">
          <a:xfrm>
            <a:off x="6818313" y="2751138"/>
            <a:ext cx="144462" cy="144462"/>
          </a:xfrm>
          <a:prstGeom prst="ellipse">
            <a:avLst/>
          </a:prstGeom>
          <a:solidFill>
            <a:srgbClr val="9B5D18"/>
          </a:solidFill>
          <a:ln w="22225">
            <a:solidFill>
              <a:schemeClr val="tx1"/>
            </a:solidFill>
            <a:round/>
            <a:headEnd/>
            <a:tailEnd/>
          </a:ln>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56" name="Oval 12"/>
          <p:cNvSpPr>
            <a:spLocks noChangeArrowheads="1"/>
          </p:cNvSpPr>
          <p:nvPr/>
        </p:nvSpPr>
        <p:spPr bwMode="auto">
          <a:xfrm>
            <a:off x="6804025" y="1693863"/>
            <a:ext cx="144463" cy="144462"/>
          </a:xfrm>
          <a:prstGeom prst="ellipse">
            <a:avLst/>
          </a:prstGeom>
          <a:solidFill>
            <a:srgbClr val="FF9900"/>
          </a:solidFill>
          <a:ln w="22225">
            <a:solidFill>
              <a:schemeClr val="tx1"/>
            </a:solidFill>
            <a:round/>
            <a:headEnd/>
            <a:tailEnd/>
          </a:ln>
        </p:spPr>
        <p:txBody>
          <a:bodyPr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57" name="Rectangle 13"/>
          <p:cNvSpPr>
            <a:spLocks noChangeArrowheads="1"/>
          </p:cNvSpPr>
          <p:nvPr/>
        </p:nvSpPr>
        <p:spPr bwMode="auto">
          <a:xfrm>
            <a:off x="6315075" y="981075"/>
            <a:ext cx="16383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lnSpc>
                <a:spcPct val="70000"/>
              </a:lnSpc>
              <a:spcBef>
                <a:spcPct val="30000"/>
              </a:spcBef>
            </a:pPr>
            <a:r>
              <a:rPr lang="en-US" altLang="en-US" sz="1400" b="1"/>
              <a:t>Conduction band</a:t>
            </a:r>
          </a:p>
        </p:txBody>
      </p:sp>
      <p:sp>
        <p:nvSpPr>
          <p:cNvPr id="6158" name="Rectangle 14"/>
          <p:cNvSpPr>
            <a:spLocks noChangeArrowheads="1"/>
          </p:cNvSpPr>
          <p:nvPr/>
        </p:nvSpPr>
        <p:spPr bwMode="auto">
          <a:xfrm>
            <a:off x="6375400" y="3141663"/>
            <a:ext cx="1325563"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lnSpc>
                <a:spcPct val="70000"/>
              </a:lnSpc>
              <a:spcBef>
                <a:spcPct val="30000"/>
              </a:spcBef>
            </a:pPr>
            <a:r>
              <a:rPr lang="en-US" altLang="en-US" sz="1400" b="1"/>
              <a:t>Valence band</a:t>
            </a:r>
          </a:p>
        </p:txBody>
      </p:sp>
      <p:sp>
        <p:nvSpPr>
          <p:cNvPr id="6159" name="Line 15"/>
          <p:cNvSpPr>
            <a:spLocks noChangeShapeType="1"/>
          </p:cNvSpPr>
          <p:nvPr/>
        </p:nvSpPr>
        <p:spPr bwMode="auto">
          <a:xfrm flipV="1">
            <a:off x="6884988" y="1849438"/>
            <a:ext cx="0" cy="949325"/>
          </a:xfrm>
          <a:prstGeom prst="line">
            <a:avLst/>
          </a:prstGeom>
          <a:noFill/>
          <a:ln w="5080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60" name="Freeform 16"/>
          <p:cNvSpPr>
            <a:spLocks/>
          </p:cNvSpPr>
          <p:nvPr/>
        </p:nvSpPr>
        <p:spPr bwMode="auto">
          <a:xfrm rot="1500000">
            <a:off x="6011863" y="2420938"/>
            <a:ext cx="623887" cy="190500"/>
          </a:xfrm>
          <a:custGeom>
            <a:avLst/>
            <a:gdLst>
              <a:gd name="T0" fmla="*/ 0 w 1544"/>
              <a:gd name="T1" fmla="*/ 2147483647 h 313"/>
              <a:gd name="T2" fmla="*/ 2147483647 w 1544"/>
              <a:gd name="T3" fmla="*/ 2147483647 h 313"/>
              <a:gd name="T4" fmla="*/ 2147483647 w 1544"/>
              <a:gd name="T5" fmla="*/ 2147483647 h 313"/>
              <a:gd name="T6" fmla="*/ 2147483647 w 1544"/>
              <a:gd name="T7" fmla="*/ 2147483647 h 313"/>
              <a:gd name="T8" fmla="*/ 2147483647 w 1544"/>
              <a:gd name="T9" fmla="*/ 2147483647 h 313"/>
              <a:gd name="T10" fmla="*/ 2147483647 w 1544"/>
              <a:gd name="T11" fmla="*/ 2147483647 h 313"/>
              <a:gd name="T12" fmla="*/ 2147483647 w 1544"/>
              <a:gd name="T13" fmla="*/ 2147483647 h 313"/>
              <a:gd name="T14" fmla="*/ 2147483647 w 1544"/>
              <a:gd name="T15" fmla="*/ 2147483647 h 313"/>
              <a:gd name="T16" fmla="*/ 2147483647 w 1544"/>
              <a:gd name="T17" fmla="*/ 2147483647 h 313"/>
              <a:gd name="T18" fmla="*/ 2147483647 w 1544"/>
              <a:gd name="T19" fmla="*/ 2147483647 h 313"/>
              <a:gd name="T20" fmla="*/ 2147483647 w 1544"/>
              <a:gd name="T21" fmla="*/ 2147483647 h 313"/>
              <a:gd name="T22" fmla="*/ 2147483647 w 1544"/>
              <a:gd name="T23" fmla="*/ 2147483647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44"/>
              <a:gd name="T37" fmla="*/ 0 h 313"/>
              <a:gd name="T38" fmla="*/ 1544 w 154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44" h="313">
                <a:moveTo>
                  <a:pt x="0" y="312"/>
                </a:moveTo>
                <a:cubicBezTo>
                  <a:pt x="48" y="168"/>
                  <a:pt x="97" y="24"/>
                  <a:pt x="144" y="24"/>
                </a:cubicBezTo>
                <a:cubicBezTo>
                  <a:pt x="191" y="24"/>
                  <a:pt x="228" y="311"/>
                  <a:pt x="280" y="312"/>
                </a:cubicBezTo>
                <a:cubicBezTo>
                  <a:pt x="332" y="313"/>
                  <a:pt x="405" y="32"/>
                  <a:pt x="456" y="32"/>
                </a:cubicBezTo>
                <a:cubicBezTo>
                  <a:pt x="507" y="32"/>
                  <a:pt x="537" y="313"/>
                  <a:pt x="584" y="312"/>
                </a:cubicBezTo>
                <a:cubicBezTo>
                  <a:pt x="631" y="311"/>
                  <a:pt x="689" y="24"/>
                  <a:pt x="736" y="24"/>
                </a:cubicBezTo>
                <a:cubicBezTo>
                  <a:pt x="783" y="24"/>
                  <a:pt x="817" y="312"/>
                  <a:pt x="864" y="312"/>
                </a:cubicBezTo>
                <a:cubicBezTo>
                  <a:pt x="911" y="312"/>
                  <a:pt x="971" y="24"/>
                  <a:pt x="1016" y="24"/>
                </a:cubicBezTo>
                <a:cubicBezTo>
                  <a:pt x="1061" y="24"/>
                  <a:pt x="1089" y="312"/>
                  <a:pt x="1136" y="312"/>
                </a:cubicBezTo>
                <a:cubicBezTo>
                  <a:pt x="1183" y="312"/>
                  <a:pt x="1247" y="48"/>
                  <a:pt x="1296" y="24"/>
                </a:cubicBezTo>
                <a:cubicBezTo>
                  <a:pt x="1345" y="0"/>
                  <a:pt x="1391" y="141"/>
                  <a:pt x="1432" y="168"/>
                </a:cubicBezTo>
                <a:cubicBezTo>
                  <a:pt x="1473" y="195"/>
                  <a:pt x="1508" y="189"/>
                  <a:pt x="1544" y="184"/>
                </a:cubicBezTo>
              </a:path>
            </a:pathLst>
          </a:cu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6161" name="Line 17"/>
          <p:cNvSpPr>
            <a:spLocks noChangeShapeType="1"/>
          </p:cNvSpPr>
          <p:nvPr/>
        </p:nvSpPr>
        <p:spPr bwMode="auto">
          <a:xfrm rot="1500000">
            <a:off x="6659563" y="2708275"/>
            <a:ext cx="31750" cy="0"/>
          </a:xfrm>
          <a:prstGeom prst="line">
            <a:avLst/>
          </a:prstGeom>
          <a:noFill/>
          <a:ln w="25400">
            <a:solidFill>
              <a:srgbClr val="FF0000"/>
            </a:solidFill>
            <a:round/>
            <a:headEnd/>
            <a:tailEnd type="stealth" w="lg" len="lg"/>
          </a:ln>
          <a:extLst>
            <a:ext uri="{909E8E84-426E-40DD-AFC4-6F175D3DCCD1}">
              <a14:hiddenFill xmlns:a14="http://schemas.microsoft.com/office/drawing/2010/main">
                <a:noFill/>
              </a14:hiddenFill>
            </a:ext>
          </a:extLst>
        </p:spPr>
        <p:txBody>
          <a:bodyPr anchor="ctr">
            <a:spAutoFit/>
          </a:bodyPr>
          <a:lstStyle/>
          <a:p>
            <a:endParaRPr lang="en-US"/>
          </a:p>
        </p:txBody>
      </p:sp>
      <p:sp>
        <p:nvSpPr>
          <p:cNvPr id="6162" name="Text Box 18"/>
          <p:cNvSpPr txBox="1">
            <a:spLocks noChangeArrowheads="1"/>
          </p:cNvSpPr>
          <p:nvPr/>
        </p:nvSpPr>
        <p:spPr bwMode="auto">
          <a:xfrm>
            <a:off x="7308850" y="2060575"/>
            <a:ext cx="12239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endParaRPr lang="bg-BG" altLang="en-US" sz="1200" b="1"/>
          </a:p>
        </p:txBody>
      </p:sp>
      <p:grpSp>
        <p:nvGrpSpPr>
          <p:cNvPr id="6163" name="Group 19"/>
          <p:cNvGrpSpPr>
            <a:grpSpLocks/>
          </p:cNvGrpSpPr>
          <p:nvPr/>
        </p:nvGrpSpPr>
        <p:grpSpPr bwMode="auto">
          <a:xfrm>
            <a:off x="6011863" y="2420938"/>
            <a:ext cx="679450" cy="287337"/>
            <a:chOff x="3787" y="1525"/>
            <a:chExt cx="428" cy="181"/>
          </a:xfrm>
        </p:grpSpPr>
        <p:sp>
          <p:nvSpPr>
            <p:cNvPr id="6275" name="Freeform 20"/>
            <p:cNvSpPr>
              <a:spLocks/>
            </p:cNvSpPr>
            <p:nvPr/>
          </p:nvSpPr>
          <p:spPr bwMode="auto">
            <a:xfrm rot="1500000">
              <a:off x="3787" y="1525"/>
              <a:ext cx="393" cy="120"/>
            </a:xfrm>
            <a:custGeom>
              <a:avLst/>
              <a:gdLst>
                <a:gd name="T0" fmla="*/ 0 w 1544"/>
                <a:gd name="T1" fmla="*/ 0 h 313"/>
                <a:gd name="T2" fmla="*/ 0 w 1544"/>
                <a:gd name="T3" fmla="*/ 0 h 313"/>
                <a:gd name="T4" fmla="*/ 0 w 1544"/>
                <a:gd name="T5" fmla="*/ 0 h 313"/>
                <a:gd name="T6" fmla="*/ 0 w 1544"/>
                <a:gd name="T7" fmla="*/ 0 h 313"/>
                <a:gd name="T8" fmla="*/ 0 w 1544"/>
                <a:gd name="T9" fmla="*/ 0 h 313"/>
                <a:gd name="T10" fmla="*/ 0 w 1544"/>
                <a:gd name="T11" fmla="*/ 0 h 313"/>
                <a:gd name="T12" fmla="*/ 0 w 1544"/>
                <a:gd name="T13" fmla="*/ 0 h 313"/>
                <a:gd name="T14" fmla="*/ 0 w 1544"/>
                <a:gd name="T15" fmla="*/ 0 h 313"/>
                <a:gd name="T16" fmla="*/ 0 w 1544"/>
                <a:gd name="T17" fmla="*/ 0 h 313"/>
                <a:gd name="T18" fmla="*/ 0 w 1544"/>
                <a:gd name="T19" fmla="*/ 0 h 313"/>
                <a:gd name="T20" fmla="*/ 0 w 1544"/>
                <a:gd name="T21" fmla="*/ 0 h 313"/>
                <a:gd name="T22" fmla="*/ 0 w 1544"/>
                <a:gd name="T23" fmla="*/ 0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44"/>
                <a:gd name="T37" fmla="*/ 0 h 313"/>
                <a:gd name="T38" fmla="*/ 1544 w 154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44" h="313">
                  <a:moveTo>
                    <a:pt x="0" y="312"/>
                  </a:moveTo>
                  <a:cubicBezTo>
                    <a:pt x="48" y="168"/>
                    <a:pt x="97" y="24"/>
                    <a:pt x="144" y="24"/>
                  </a:cubicBezTo>
                  <a:cubicBezTo>
                    <a:pt x="191" y="24"/>
                    <a:pt x="228" y="311"/>
                    <a:pt x="280" y="312"/>
                  </a:cubicBezTo>
                  <a:cubicBezTo>
                    <a:pt x="332" y="313"/>
                    <a:pt x="405" y="32"/>
                    <a:pt x="456" y="32"/>
                  </a:cubicBezTo>
                  <a:cubicBezTo>
                    <a:pt x="507" y="32"/>
                    <a:pt x="537" y="313"/>
                    <a:pt x="584" y="312"/>
                  </a:cubicBezTo>
                  <a:cubicBezTo>
                    <a:pt x="631" y="311"/>
                    <a:pt x="689" y="24"/>
                    <a:pt x="736" y="24"/>
                  </a:cubicBezTo>
                  <a:cubicBezTo>
                    <a:pt x="783" y="24"/>
                    <a:pt x="817" y="312"/>
                    <a:pt x="864" y="312"/>
                  </a:cubicBezTo>
                  <a:cubicBezTo>
                    <a:pt x="911" y="312"/>
                    <a:pt x="971" y="24"/>
                    <a:pt x="1016" y="24"/>
                  </a:cubicBezTo>
                  <a:cubicBezTo>
                    <a:pt x="1061" y="24"/>
                    <a:pt x="1089" y="312"/>
                    <a:pt x="1136" y="312"/>
                  </a:cubicBezTo>
                  <a:cubicBezTo>
                    <a:pt x="1183" y="312"/>
                    <a:pt x="1247" y="48"/>
                    <a:pt x="1296" y="24"/>
                  </a:cubicBezTo>
                  <a:cubicBezTo>
                    <a:pt x="1345" y="0"/>
                    <a:pt x="1391" y="141"/>
                    <a:pt x="1432" y="168"/>
                  </a:cubicBezTo>
                  <a:cubicBezTo>
                    <a:pt x="1473" y="195"/>
                    <a:pt x="1508" y="189"/>
                    <a:pt x="1544" y="184"/>
                  </a:cubicBezTo>
                </a:path>
              </a:pathLst>
            </a:cu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6276" name="Line 21"/>
            <p:cNvSpPr>
              <a:spLocks noChangeShapeType="1"/>
            </p:cNvSpPr>
            <p:nvPr/>
          </p:nvSpPr>
          <p:spPr bwMode="auto">
            <a:xfrm rot="1500000">
              <a:off x="4195" y="1706"/>
              <a:ext cx="20" cy="0"/>
            </a:xfrm>
            <a:prstGeom prst="line">
              <a:avLst/>
            </a:prstGeom>
            <a:noFill/>
            <a:ln w="25400">
              <a:solidFill>
                <a:srgbClr val="FF0000"/>
              </a:solidFill>
              <a:round/>
              <a:headEnd/>
              <a:tailEnd type="stealth" w="lg" len="lg"/>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6164" name="Group 22"/>
          <p:cNvGrpSpPr>
            <a:grpSpLocks/>
          </p:cNvGrpSpPr>
          <p:nvPr/>
        </p:nvGrpSpPr>
        <p:grpSpPr bwMode="auto">
          <a:xfrm rot="1500000">
            <a:off x="3276600" y="4437063"/>
            <a:ext cx="1206500" cy="244475"/>
            <a:chOff x="1553" y="2976"/>
            <a:chExt cx="760" cy="154"/>
          </a:xfrm>
        </p:grpSpPr>
        <p:sp>
          <p:nvSpPr>
            <p:cNvPr id="6273" name="Freeform 23"/>
            <p:cNvSpPr>
              <a:spLocks/>
            </p:cNvSpPr>
            <p:nvPr/>
          </p:nvSpPr>
          <p:spPr bwMode="auto">
            <a:xfrm>
              <a:off x="1553" y="2976"/>
              <a:ext cx="679" cy="154"/>
            </a:xfrm>
            <a:custGeom>
              <a:avLst/>
              <a:gdLst>
                <a:gd name="T0" fmla="*/ 0 w 1544"/>
                <a:gd name="T1" fmla="*/ 2 h 313"/>
                <a:gd name="T2" fmla="*/ 0 w 1544"/>
                <a:gd name="T3" fmla="*/ 0 h 313"/>
                <a:gd name="T4" fmla="*/ 1 w 1544"/>
                <a:gd name="T5" fmla="*/ 2 h 313"/>
                <a:gd name="T6" fmla="*/ 1 w 1544"/>
                <a:gd name="T7" fmla="*/ 0 h 313"/>
                <a:gd name="T8" fmla="*/ 2 w 1544"/>
                <a:gd name="T9" fmla="*/ 2 h 313"/>
                <a:gd name="T10" fmla="*/ 2 w 1544"/>
                <a:gd name="T11" fmla="*/ 0 h 313"/>
                <a:gd name="T12" fmla="*/ 3 w 1544"/>
                <a:gd name="T13" fmla="*/ 2 h 313"/>
                <a:gd name="T14" fmla="*/ 3 w 1544"/>
                <a:gd name="T15" fmla="*/ 0 h 313"/>
                <a:gd name="T16" fmla="*/ 4 w 1544"/>
                <a:gd name="T17" fmla="*/ 2 h 313"/>
                <a:gd name="T18" fmla="*/ 4 w 1544"/>
                <a:gd name="T19" fmla="*/ 0 h 313"/>
                <a:gd name="T20" fmla="*/ 5 w 1544"/>
                <a:gd name="T21" fmla="*/ 1 h 313"/>
                <a:gd name="T22" fmla="*/ 5 w 1544"/>
                <a:gd name="T23" fmla="*/ 1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44"/>
                <a:gd name="T37" fmla="*/ 0 h 313"/>
                <a:gd name="T38" fmla="*/ 1544 w 154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44" h="313">
                  <a:moveTo>
                    <a:pt x="0" y="312"/>
                  </a:moveTo>
                  <a:cubicBezTo>
                    <a:pt x="48" y="168"/>
                    <a:pt x="97" y="24"/>
                    <a:pt x="144" y="24"/>
                  </a:cubicBezTo>
                  <a:cubicBezTo>
                    <a:pt x="191" y="24"/>
                    <a:pt x="228" y="311"/>
                    <a:pt x="280" y="312"/>
                  </a:cubicBezTo>
                  <a:cubicBezTo>
                    <a:pt x="332" y="313"/>
                    <a:pt x="405" y="32"/>
                    <a:pt x="456" y="32"/>
                  </a:cubicBezTo>
                  <a:cubicBezTo>
                    <a:pt x="507" y="32"/>
                    <a:pt x="537" y="313"/>
                    <a:pt x="584" y="312"/>
                  </a:cubicBezTo>
                  <a:cubicBezTo>
                    <a:pt x="631" y="311"/>
                    <a:pt x="689" y="24"/>
                    <a:pt x="736" y="24"/>
                  </a:cubicBezTo>
                  <a:cubicBezTo>
                    <a:pt x="783" y="24"/>
                    <a:pt x="817" y="312"/>
                    <a:pt x="864" y="312"/>
                  </a:cubicBezTo>
                  <a:cubicBezTo>
                    <a:pt x="911" y="312"/>
                    <a:pt x="971" y="24"/>
                    <a:pt x="1016" y="24"/>
                  </a:cubicBezTo>
                  <a:cubicBezTo>
                    <a:pt x="1061" y="24"/>
                    <a:pt x="1089" y="312"/>
                    <a:pt x="1136" y="312"/>
                  </a:cubicBezTo>
                  <a:cubicBezTo>
                    <a:pt x="1183" y="312"/>
                    <a:pt x="1247" y="48"/>
                    <a:pt x="1296" y="24"/>
                  </a:cubicBezTo>
                  <a:cubicBezTo>
                    <a:pt x="1345" y="0"/>
                    <a:pt x="1391" y="141"/>
                    <a:pt x="1432" y="168"/>
                  </a:cubicBezTo>
                  <a:cubicBezTo>
                    <a:pt x="1473" y="195"/>
                    <a:pt x="1508" y="189"/>
                    <a:pt x="1544" y="184"/>
                  </a:cubicBezTo>
                </a:path>
              </a:pathLst>
            </a:custGeom>
            <a:noFill/>
            <a:ln w="317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6274" name="Line 24"/>
            <p:cNvSpPr>
              <a:spLocks noChangeShapeType="1"/>
            </p:cNvSpPr>
            <p:nvPr/>
          </p:nvSpPr>
          <p:spPr bwMode="auto">
            <a:xfrm>
              <a:off x="2278" y="3065"/>
              <a:ext cx="35" cy="0"/>
            </a:xfrm>
            <a:prstGeom prst="line">
              <a:avLst/>
            </a:prstGeom>
            <a:noFill/>
            <a:ln w="25400">
              <a:solidFill>
                <a:srgbClr val="FF0000"/>
              </a:solidFill>
              <a:round/>
              <a:headEnd/>
              <a:tailEnd type="stealth" w="lg" len="lg"/>
            </a:ln>
            <a:extLst>
              <a:ext uri="{909E8E84-426E-40DD-AFC4-6F175D3DCCD1}">
                <a14:hiddenFill xmlns:a14="http://schemas.microsoft.com/office/drawing/2010/main">
                  <a:noFill/>
                </a14:hiddenFill>
              </a:ext>
            </a:extLst>
          </p:spPr>
          <p:txBody>
            <a:bodyPr anchor="ctr">
              <a:spAutoFit/>
            </a:bodyPr>
            <a:lstStyle/>
            <a:p>
              <a:endParaRPr lang="en-US"/>
            </a:p>
          </p:txBody>
        </p:sp>
      </p:grpSp>
      <p:sp>
        <p:nvSpPr>
          <p:cNvPr id="6165" name="Rectangle 25"/>
          <p:cNvSpPr>
            <a:spLocks noChangeArrowheads="1"/>
          </p:cNvSpPr>
          <p:nvPr/>
        </p:nvSpPr>
        <p:spPr bwMode="auto">
          <a:xfrm>
            <a:off x="1476375" y="4076700"/>
            <a:ext cx="6983413" cy="2376488"/>
          </a:xfrm>
          <a:prstGeom prst="rect">
            <a:avLst/>
          </a:prstGeom>
          <a:solidFill>
            <a:schemeClr val="bg1">
              <a:alpha val="0"/>
            </a:schemeClr>
          </a:solidFill>
          <a:ln w="44450">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grpSp>
        <p:nvGrpSpPr>
          <p:cNvPr id="6166" name="Group 26"/>
          <p:cNvGrpSpPr>
            <a:grpSpLocks/>
          </p:cNvGrpSpPr>
          <p:nvPr/>
        </p:nvGrpSpPr>
        <p:grpSpPr bwMode="auto">
          <a:xfrm rot="1500000">
            <a:off x="2195513" y="3933825"/>
            <a:ext cx="1206500" cy="244475"/>
            <a:chOff x="1553" y="2976"/>
            <a:chExt cx="760" cy="154"/>
          </a:xfrm>
        </p:grpSpPr>
        <p:sp>
          <p:nvSpPr>
            <p:cNvPr id="6271" name="Freeform 27"/>
            <p:cNvSpPr>
              <a:spLocks/>
            </p:cNvSpPr>
            <p:nvPr/>
          </p:nvSpPr>
          <p:spPr bwMode="auto">
            <a:xfrm>
              <a:off x="1553" y="2976"/>
              <a:ext cx="679" cy="154"/>
            </a:xfrm>
            <a:custGeom>
              <a:avLst/>
              <a:gdLst>
                <a:gd name="T0" fmla="*/ 0 w 1544"/>
                <a:gd name="T1" fmla="*/ 2 h 313"/>
                <a:gd name="T2" fmla="*/ 0 w 1544"/>
                <a:gd name="T3" fmla="*/ 0 h 313"/>
                <a:gd name="T4" fmla="*/ 1 w 1544"/>
                <a:gd name="T5" fmla="*/ 2 h 313"/>
                <a:gd name="T6" fmla="*/ 1 w 1544"/>
                <a:gd name="T7" fmla="*/ 0 h 313"/>
                <a:gd name="T8" fmla="*/ 2 w 1544"/>
                <a:gd name="T9" fmla="*/ 2 h 313"/>
                <a:gd name="T10" fmla="*/ 2 w 1544"/>
                <a:gd name="T11" fmla="*/ 0 h 313"/>
                <a:gd name="T12" fmla="*/ 3 w 1544"/>
                <a:gd name="T13" fmla="*/ 2 h 313"/>
                <a:gd name="T14" fmla="*/ 3 w 1544"/>
                <a:gd name="T15" fmla="*/ 0 h 313"/>
                <a:gd name="T16" fmla="*/ 4 w 1544"/>
                <a:gd name="T17" fmla="*/ 2 h 313"/>
                <a:gd name="T18" fmla="*/ 4 w 1544"/>
                <a:gd name="T19" fmla="*/ 0 h 313"/>
                <a:gd name="T20" fmla="*/ 5 w 1544"/>
                <a:gd name="T21" fmla="*/ 1 h 313"/>
                <a:gd name="T22" fmla="*/ 5 w 1544"/>
                <a:gd name="T23" fmla="*/ 1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44"/>
                <a:gd name="T37" fmla="*/ 0 h 313"/>
                <a:gd name="T38" fmla="*/ 1544 w 154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44" h="313">
                  <a:moveTo>
                    <a:pt x="0" y="312"/>
                  </a:moveTo>
                  <a:cubicBezTo>
                    <a:pt x="48" y="168"/>
                    <a:pt x="97" y="24"/>
                    <a:pt x="144" y="24"/>
                  </a:cubicBezTo>
                  <a:cubicBezTo>
                    <a:pt x="191" y="24"/>
                    <a:pt x="228" y="311"/>
                    <a:pt x="280" y="312"/>
                  </a:cubicBezTo>
                  <a:cubicBezTo>
                    <a:pt x="332" y="313"/>
                    <a:pt x="405" y="32"/>
                    <a:pt x="456" y="32"/>
                  </a:cubicBezTo>
                  <a:cubicBezTo>
                    <a:pt x="507" y="32"/>
                    <a:pt x="537" y="313"/>
                    <a:pt x="584" y="312"/>
                  </a:cubicBezTo>
                  <a:cubicBezTo>
                    <a:pt x="631" y="311"/>
                    <a:pt x="689" y="24"/>
                    <a:pt x="736" y="24"/>
                  </a:cubicBezTo>
                  <a:cubicBezTo>
                    <a:pt x="783" y="24"/>
                    <a:pt x="817" y="312"/>
                    <a:pt x="864" y="312"/>
                  </a:cubicBezTo>
                  <a:cubicBezTo>
                    <a:pt x="911" y="312"/>
                    <a:pt x="971" y="24"/>
                    <a:pt x="1016" y="24"/>
                  </a:cubicBezTo>
                  <a:cubicBezTo>
                    <a:pt x="1061" y="24"/>
                    <a:pt x="1089" y="312"/>
                    <a:pt x="1136" y="312"/>
                  </a:cubicBezTo>
                  <a:cubicBezTo>
                    <a:pt x="1183" y="312"/>
                    <a:pt x="1247" y="48"/>
                    <a:pt x="1296" y="24"/>
                  </a:cubicBezTo>
                  <a:cubicBezTo>
                    <a:pt x="1345" y="0"/>
                    <a:pt x="1391" y="141"/>
                    <a:pt x="1432" y="168"/>
                  </a:cubicBezTo>
                  <a:cubicBezTo>
                    <a:pt x="1473" y="195"/>
                    <a:pt x="1508" y="189"/>
                    <a:pt x="1544" y="184"/>
                  </a:cubicBezTo>
                </a:path>
              </a:pathLst>
            </a:cu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6272" name="Line 28"/>
            <p:cNvSpPr>
              <a:spLocks noChangeShapeType="1"/>
            </p:cNvSpPr>
            <p:nvPr/>
          </p:nvSpPr>
          <p:spPr bwMode="auto">
            <a:xfrm>
              <a:off x="2278" y="3065"/>
              <a:ext cx="35" cy="0"/>
            </a:xfrm>
            <a:prstGeom prst="line">
              <a:avLst/>
            </a:prstGeom>
            <a:noFill/>
            <a:ln w="44450">
              <a:solidFill>
                <a:srgbClr val="FF0000"/>
              </a:solidFill>
              <a:round/>
              <a:headEnd/>
              <a:tailEnd type="stealth" w="lg" len="lg"/>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6167" name="Group 29"/>
          <p:cNvGrpSpPr>
            <a:grpSpLocks/>
          </p:cNvGrpSpPr>
          <p:nvPr/>
        </p:nvGrpSpPr>
        <p:grpSpPr bwMode="auto">
          <a:xfrm rot="1500000">
            <a:off x="1116013" y="3500438"/>
            <a:ext cx="1206500" cy="244475"/>
            <a:chOff x="1553" y="2976"/>
            <a:chExt cx="760" cy="154"/>
          </a:xfrm>
        </p:grpSpPr>
        <p:sp>
          <p:nvSpPr>
            <p:cNvPr id="6269" name="Freeform 30"/>
            <p:cNvSpPr>
              <a:spLocks/>
            </p:cNvSpPr>
            <p:nvPr/>
          </p:nvSpPr>
          <p:spPr bwMode="auto">
            <a:xfrm>
              <a:off x="1553" y="2976"/>
              <a:ext cx="679" cy="154"/>
            </a:xfrm>
            <a:custGeom>
              <a:avLst/>
              <a:gdLst>
                <a:gd name="T0" fmla="*/ 0 w 1544"/>
                <a:gd name="T1" fmla="*/ 2 h 313"/>
                <a:gd name="T2" fmla="*/ 0 w 1544"/>
                <a:gd name="T3" fmla="*/ 0 h 313"/>
                <a:gd name="T4" fmla="*/ 1 w 1544"/>
                <a:gd name="T5" fmla="*/ 2 h 313"/>
                <a:gd name="T6" fmla="*/ 1 w 1544"/>
                <a:gd name="T7" fmla="*/ 0 h 313"/>
                <a:gd name="T8" fmla="*/ 2 w 1544"/>
                <a:gd name="T9" fmla="*/ 2 h 313"/>
                <a:gd name="T10" fmla="*/ 2 w 1544"/>
                <a:gd name="T11" fmla="*/ 0 h 313"/>
                <a:gd name="T12" fmla="*/ 3 w 1544"/>
                <a:gd name="T13" fmla="*/ 2 h 313"/>
                <a:gd name="T14" fmla="*/ 3 w 1544"/>
                <a:gd name="T15" fmla="*/ 0 h 313"/>
                <a:gd name="T16" fmla="*/ 4 w 1544"/>
                <a:gd name="T17" fmla="*/ 2 h 313"/>
                <a:gd name="T18" fmla="*/ 4 w 1544"/>
                <a:gd name="T19" fmla="*/ 0 h 313"/>
                <a:gd name="T20" fmla="*/ 5 w 1544"/>
                <a:gd name="T21" fmla="*/ 1 h 313"/>
                <a:gd name="T22" fmla="*/ 5 w 1544"/>
                <a:gd name="T23" fmla="*/ 1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44"/>
                <a:gd name="T37" fmla="*/ 0 h 313"/>
                <a:gd name="T38" fmla="*/ 1544 w 154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44" h="313">
                  <a:moveTo>
                    <a:pt x="0" y="312"/>
                  </a:moveTo>
                  <a:cubicBezTo>
                    <a:pt x="48" y="168"/>
                    <a:pt x="97" y="24"/>
                    <a:pt x="144" y="24"/>
                  </a:cubicBezTo>
                  <a:cubicBezTo>
                    <a:pt x="191" y="24"/>
                    <a:pt x="228" y="311"/>
                    <a:pt x="280" y="312"/>
                  </a:cubicBezTo>
                  <a:cubicBezTo>
                    <a:pt x="332" y="313"/>
                    <a:pt x="405" y="32"/>
                    <a:pt x="456" y="32"/>
                  </a:cubicBezTo>
                  <a:cubicBezTo>
                    <a:pt x="507" y="32"/>
                    <a:pt x="537" y="313"/>
                    <a:pt x="584" y="312"/>
                  </a:cubicBezTo>
                  <a:cubicBezTo>
                    <a:pt x="631" y="311"/>
                    <a:pt x="689" y="24"/>
                    <a:pt x="736" y="24"/>
                  </a:cubicBezTo>
                  <a:cubicBezTo>
                    <a:pt x="783" y="24"/>
                    <a:pt x="817" y="312"/>
                    <a:pt x="864" y="312"/>
                  </a:cubicBezTo>
                  <a:cubicBezTo>
                    <a:pt x="911" y="312"/>
                    <a:pt x="971" y="24"/>
                    <a:pt x="1016" y="24"/>
                  </a:cubicBezTo>
                  <a:cubicBezTo>
                    <a:pt x="1061" y="24"/>
                    <a:pt x="1089" y="312"/>
                    <a:pt x="1136" y="312"/>
                  </a:cubicBezTo>
                  <a:cubicBezTo>
                    <a:pt x="1183" y="312"/>
                    <a:pt x="1247" y="48"/>
                    <a:pt x="1296" y="24"/>
                  </a:cubicBezTo>
                  <a:cubicBezTo>
                    <a:pt x="1345" y="0"/>
                    <a:pt x="1391" y="141"/>
                    <a:pt x="1432" y="168"/>
                  </a:cubicBezTo>
                  <a:cubicBezTo>
                    <a:pt x="1473" y="195"/>
                    <a:pt x="1508" y="189"/>
                    <a:pt x="1544" y="184"/>
                  </a:cubicBezTo>
                </a:path>
              </a:pathLst>
            </a:cu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spAutoFit/>
            </a:bodyPr>
            <a:lstStyle/>
            <a:p>
              <a:endParaRPr lang="en-US"/>
            </a:p>
          </p:txBody>
        </p:sp>
        <p:sp>
          <p:nvSpPr>
            <p:cNvPr id="6270" name="Line 31"/>
            <p:cNvSpPr>
              <a:spLocks noChangeShapeType="1"/>
            </p:cNvSpPr>
            <p:nvPr/>
          </p:nvSpPr>
          <p:spPr bwMode="auto">
            <a:xfrm>
              <a:off x="2278" y="3065"/>
              <a:ext cx="35" cy="0"/>
            </a:xfrm>
            <a:prstGeom prst="line">
              <a:avLst/>
            </a:prstGeom>
            <a:noFill/>
            <a:ln w="25400">
              <a:solidFill>
                <a:srgbClr val="FF0000"/>
              </a:solidFill>
              <a:round/>
              <a:headEnd/>
              <a:tailEnd type="stealth" w="lg" len="lg"/>
            </a:ln>
            <a:extLst>
              <a:ext uri="{909E8E84-426E-40DD-AFC4-6F175D3DCCD1}">
                <a14:hiddenFill xmlns:a14="http://schemas.microsoft.com/office/drawing/2010/main">
                  <a:noFill/>
                </a14:hiddenFill>
              </a:ext>
            </a:extLst>
          </p:spPr>
          <p:txBody>
            <a:bodyPr anchor="ctr">
              <a:spAutoFit/>
            </a:bodyPr>
            <a:lstStyle/>
            <a:p>
              <a:endParaRPr lang="en-US"/>
            </a:p>
          </p:txBody>
        </p:sp>
      </p:grpSp>
      <p:sp>
        <p:nvSpPr>
          <p:cNvPr id="6168" name="Oval 32"/>
          <p:cNvSpPr>
            <a:spLocks noChangeArrowheads="1"/>
          </p:cNvSpPr>
          <p:nvPr/>
        </p:nvSpPr>
        <p:spPr bwMode="auto">
          <a:xfrm>
            <a:off x="4427538" y="4221163"/>
            <a:ext cx="1439862" cy="1439862"/>
          </a:xfrm>
          <a:prstGeom prst="ellipse">
            <a:avLst/>
          </a:prstGeom>
          <a:solidFill>
            <a:schemeClr val="bg1"/>
          </a:solidFill>
          <a:ln w="41275">
            <a:solidFill>
              <a:schemeClr val="tx1"/>
            </a:solidFill>
            <a:prstDash val="sysDot"/>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69" name="Line 33"/>
          <p:cNvSpPr>
            <a:spLocks noChangeShapeType="1"/>
          </p:cNvSpPr>
          <p:nvPr/>
        </p:nvSpPr>
        <p:spPr bwMode="auto">
          <a:xfrm flipV="1">
            <a:off x="5219700" y="3789363"/>
            <a:ext cx="576263" cy="468312"/>
          </a:xfrm>
          <a:prstGeom prst="line">
            <a:avLst/>
          </a:prstGeom>
          <a:noFill/>
          <a:ln w="41275">
            <a:solidFill>
              <a:schemeClr val="tx1"/>
            </a:solidFill>
            <a:prstDash val="sysDot"/>
            <a:round/>
            <a:headEn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6170" name="Text Box 34"/>
          <p:cNvSpPr txBox="1">
            <a:spLocks noChangeArrowheads="1"/>
          </p:cNvSpPr>
          <p:nvPr/>
        </p:nvSpPr>
        <p:spPr bwMode="auto">
          <a:xfrm>
            <a:off x="7235825" y="2060575"/>
            <a:ext cx="1368425" cy="274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ltLang="en-US" sz="1200" b="1"/>
              <a:t>Forbidden band</a:t>
            </a:r>
          </a:p>
        </p:txBody>
      </p:sp>
      <p:sp>
        <p:nvSpPr>
          <p:cNvPr id="6171" name="Rectangle 36"/>
          <p:cNvSpPr>
            <a:spLocks noChangeArrowheads="1"/>
          </p:cNvSpPr>
          <p:nvPr/>
        </p:nvSpPr>
        <p:spPr bwMode="auto">
          <a:xfrm>
            <a:off x="0" y="33385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graphicFrame>
        <p:nvGraphicFramePr>
          <p:cNvPr id="6172" name="Object 37"/>
          <p:cNvGraphicFramePr>
            <a:graphicFrameLocks noChangeAspect="1"/>
          </p:cNvGraphicFramePr>
          <p:nvPr>
            <p:extLst>
              <p:ext uri="{D42A27DB-BD31-4B8C-83A1-F6EECF244321}">
                <p14:modId xmlns:p14="http://schemas.microsoft.com/office/powerpoint/2010/main" val="1766280834"/>
              </p:ext>
            </p:extLst>
          </p:nvPr>
        </p:nvGraphicFramePr>
        <p:xfrm>
          <a:off x="676275" y="260350"/>
          <a:ext cx="1250950" cy="325438"/>
        </p:xfrm>
        <a:graphic>
          <a:graphicData uri="http://schemas.openxmlformats.org/presentationml/2006/ole">
            <mc:AlternateContent xmlns:mc="http://schemas.openxmlformats.org/markup-compatibility/2006">
              <mc:Choice xmlns:v="urn:schemas-microsoft-com:vml" Requires="v">
                <p:oleObj spid="_x0000_s7206" name="Equation" r:id="rId4" imgW="698400" imgH="177480" progId="Equation.3">
                  <p:embed/>
                </p:oleObj>
              </mc:Choice>
              <mc:Fallback>
                <p:oleObj name="Equation" r:id="rId4" imgW="698400" imgH="177480" progId="Equation.3">
                  <p:embed/>
                  <p:pic>
                    <p:nvPicPr>
                      <p:cNvPr id="0" name=""/>
                      <p:cNvPicPr>
                        <a:picLocks noChangeAspect="1" noChangeArrowheads="1"/>
                      </p:cNvPicPr>
                      <p:nvPr/>
                    </p:nvPicPr>
                    <p:blipFill>
                      <a:blip r:embed="rId5"/>
                      <a:srcRect/>
                      <a:stretch>
                        <a:fillRect/>
                      </a:stretch>
                    </p:blipFill>
                    <p:spPr bwMode="auto">
                      <a:xfrm>
                        <a:off x="676275" y="260350"/>
                        <a:ext cx="1250950" cy="325438"/>
                      </a:xfrm>
                      <a:prstGeom prst="rect">
                        <a:avLst/>
                      </a:prstGeom>
                      <a:noFill/>
                      <a:ln>
                        <a:noFill/>
                      </a:ln>
                      <a:extLst/>
                    </p:spPr>
                  </p:pic>
                </p:oleObj>
              </mc:Fallback>
            </mc:AlternateContent>
          </a:graphicData>
        </a:graphic>
      </p:graphicFrame>
      <p:sp>
        <p:nvSpPr>
          <p:cNvPr id="6173" name="Rectangle 38"/>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74" name="Rectangle 39"/>
          <p:cNvSpPr>
            <a:spLocks noChangeArrowheads="1"/>
          </p:cNvSpPr>
          <p:nvPr/>
        </p:nvSpPr>
        <p:spPr bwMode="auto">
          <a:xfrm>
            <a:off x="0" y="33289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76" name="Rectangle 41"/>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graphicFrame>
        <p:nvGraphicFramePr>
          <p:cNvPr id="6177" name="Object 42"/>
          <p:cNvGraphicFramePr>
            <a:graphicFrameLocks noChangeAspect="1"/>
          </p:cNvGraphicFramePr>
          <p:nvPr>
            <p:extLst>
              <p:ext uri="{D42A27DB-BD31-4B8C-83A1-F6EECF244321}">
                <p14:modId xmlns:p14="http://schemas.microsoft.com/office/powerpoint/2010/main" val="3894993719"/>
              </p:ext>
            </p:extLst>
          </p:nvPr>
        </p:nvGraphicFramePr>
        <p:xfrm>
          <a:off x="144463" y="1066800"/>
          <a:ext cx="1641475" cy="390525"/>
        </p:xfrm>
        <a:graphic>
          <a:graphicData uri="http://schemas.openxmlformats.org/presentationml/2006/ole">
            <mc:AlternateContent xmlns:mc="http://schemas.openxmlformats.org/markup-compatibility/2006">
              <mc:Choice xmlns:v="urn:schemas-microsoft-com:vml" Requires="v">
                <p:oleObj spid="_x0000_s7207" name="Equation" r:id="rId6" imgW="965160" imgH="228600" progId="Equation.3">
                  <p:embed/>
                </p:oleObj>
              </mc:Choice>
              <mc:Fallback>
                <p:oleObj name="Equation" r:id="rId6" imgW="965160" imgH="228600" progId="Equation.3">
                  <p:embed/>
                  <p:pic>
                    <p:nvPicPr>
                      <p:cNvPr id="0" name=""/>
                      <p:cNvPicPr>
                        <a:picLocks noChangeAspect="1" noChangeArrowheads="1"/>
                      </p:cNvPicPr>
                      <p:nvPr/>
                    </p:nvPicPr>
                    <p:blipFill>
                      <a:blip r:embed="rId7"/>
                      <a:srcRect/>
                      <a:stretch>
                        <a:fillRect/>
                      </a:stretch>
                    </p:blipFill>
                    <p:spPr bwMode="auto">
                      <a:xfrm>
                        <a:off x="144463" y="1066800"/>
                        <a:ext cx="1641475" cy="390525"/>
                      </a:xfrm>
                      <a:prstGeom prst="rect">
                        <a:avLst/>
                      </a:prstGeom>
                      <a:noFill/>
                      <a:ln>
                        <a:noFill/>
                      </a:ln>
                      <a:extLst/>
                    </p:spPr>
                  </p:pic>
                </p:oleObj>
              </mc:Fallback>
            </mc:AlternateContent>
          </a:graphicData>
        </a:graphic>
      </p:graphicFrame>
      <p:sp>
        <p:nvSpPr>
          <p:cNvPr id="6178" name="Oval 43"/>
          <p:cNvSpPr>
            <a:spLocks noChangeArrowheads="1"/>
          </p:cNvSpPr>
          <p:nvPr/>
        </p:nvSpPr>
        <p:spPr bwMode="auto">
          <a:xfrm>
            <a:off x="4716463" y="4005263"/>
            <a:ext cx="503237" cy="215900"/>
          </a:xfrm>
          <a:prstGeom prst="ellipse">
            <a:avLst/>
          </a:prstGeom>
          <a:solidFill>
            <a:schemeClr val="bg1"/>
          </a:solidFill>
          <a:ln w="9525">
            <a:solidFill>
              <a:schemeClr val="bg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79" name="Freeform 44"/>
          <p:cNvSpPr>
            <a:spLocks/>
          </p:cNvSpPr>
          <p:nvPr/>
        </p:nvSpPr>
        <p:spPr bwMode="auto">
          <a:xfrm>
            <a:off x="4716463" y="4076700"/>
            <a:ext cx="503237" cy="85725"/>
          </a:xfrm>
          <a:custGeom>
            <a:avLst/>
            <a:gdLst>
              <a:gd name="T0" fmla="*/ 0 w 317"/>
              <a:gd name="T1" fmla="*/ 0 h 54"/>
              <a:gd name="T2" fmla="*/ 2147483647 w 317"/>
              <a:gd name="T3" fmla="*/ 2147483647 h 54"/>
              <a:gd name="T4" fmla="*/ 2147483647 w 317"/>
              <a:gd name="T5" fmla="*/ 2147483647 h 54"/>
              <a:gd name="T6" fmla="*/ 2147483647 w 317"/>
              <a:gd name="T7" fmla="*/ 2147483647 h 54"/>
              <a:gd name="T8" fmla="*/ 2147483647 w 317"/>
              <a:gd name="T9" fmla="*/ 2147483647 h 54"/>
              <a:gd name="T10" fmla="*/ 2147483647 w 317"/>
              <a:gd name="T11" fmla="*/ 0 h 54"/>
              <a:gd name="T12" fmla="*/ 0 60000 65536"/>
              <a:gd name="T13" fmla="*/ 0 60000 65536"/>
              <a:gd name="T14" fmla="*/ 0 60000 65536"/>
              <a:gd name="T15" fmla="*/ 0 60000 65536"/>
              <a:gd name="T16" fmla="*/ 0 60000 65536"/>
              <a:gd name="T17" fmla="*/ 0 60000 65536"/>
              <a:gd name="T18" fmla="*/ 0 w 317"/>
              <a:gd name="T19" fmla="*/ 0 h 54"/>
              <a:gd name="T20" fmla="*/ 317 w 317"/>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317" h="54">
                <a:moveTo>
                  <a:pt x="0" y="0"/>
                </a:moveTo>
                <a:cubicBezTo>
                  <a:pt x="15" y="19"/>
                  <a:pt x="30" y="38"/>
                  <a:pt x="45" y="46"/>
                </a:cubicBezTo>
                <a:cubicBezTo>
                  <a:pt x="60" y="54"/>
                  <a:pt x="67" y="46"/>
                  <a:pt x="90" y="46"/>
                </a:cubicBezTo>
                <a:cubicBezTo>
                  <a:pt x="113" y="46"/>
                  <a:pt x="151" y="46"/>
                  <a:pt x="181" y="46"/>
                </a:cubicBezTo>
                <a:cubicBezTo>
                  <a:pt x="211" y="46"/>
                  <a:pt x="249" y="54"/>
                  <a:pt x="272" y="46"/>
                </a:cubicBezTo>
                <a:cubicBezTo>
                  <a:pt x="295" y="38"/>
                  <a:pt x="310" y="8"/>
                  <a:pt x="317" y="0"/>
                </a:cubicBezTo>
              </a:path>
            </a:pathLst>
          </a:custGeom>
          <a:noFill/>
          <a:ln w="444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80" name="Oval 45"/>
          <p:cNvSpPr>
            <a:spLocks noChangeArrowheads="1"/>
          </p:cNvSpPr>
          <p:nvPr/>
        </p:nvSpPr>
        <p:spPr bwMode="auto">
          <a:xfrm>
            <a:off x="4572000" y="0"/>
            <a:ext cx="4318000" cy="4005263"/>
          </a:xfrm>
          <a:prstGeom prst="ellipse">
            <a:avLst/>
          </a:prstGeom>
          <a:solidFill>
            <a:schemeClr val="bg1">
              <a:alpha val="0"/>
            </a:schemeClr>
          </a:solidFill>
          <a:ln w="41275">
            <a:solidFill>
              <a:schemeClr val="tx1"/>
            </a:solidFill>
            <a:prstDash val="sysDot"/>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dirty="0"/>
          </a:p>
        </p:txBody>
      </p:sp>
      <p:sp>
        <p:nvSpPr>
          <p:cNvPr id="6183" name="Oval 48"/>
          <p:cNvSpPr>
            <a:spLocks noChangeArrowheads="1"/>
          </p:cNvSpPr>
          <p:nvPr/>
        </p:nvSpPr>
        <p:spPr bwMode="auto">
          <a:xfrm>
            <a:off x="1547813" y="41497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84" name="Oval 49"/>
          <p:cNvSpPr>
            <a:spLocks noChangeArrowheads="1"/>
          </p:cNvSpPr>
          <p:nvPr/>
        </p:nvSpPr>
        <p:spPr bwMode="auto">
          <a:xfrm>
            <a:off x="1835150" y="4437063"/>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85" name="Oval 50"/>
          <p:cNvSpPr>
            <a:spLocks noChangeArrowheads="1"/>
          </p:cNvSpPr>
          <p:nvPr/>
        </p:nvSpPr>
        <p:spPr bwMode="auto">
          <a:xfrm>
            <a:off x="2124075" y="4724400"/>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86" name="Oval 51"/>
          <p:cNvSpPr>
            <a:spLocks noChangeArrowheads="1"/>
          </p:cNvSpPr>
          <p:nvPr/>
        </p:nvSpPr>
        <p:spPr bwMode="auto">
          <a:xfrm>
            <a:off x="2771775" y="5300663"/>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87" name="Oval 52"/>
          <p:cNvSpPr>
            <a:spLocks noChangeArrowheads="1"/>
          </p:cNvSpPr>
          <p:nvPr/>
        </p:nvSpPr>
        <p:spPr bwMode="auto">
          <a:xfrm>
            <a:off x="2411413" y="50133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88" name="Oval 53"/>
          <p:cNvSpPr>
            <a:spLocks noChangeArrowheads="1"/>
          </p:cNvSpPr>
          <p:nvPr/>
        </p:nvSpPr>
        <p:spPr bwMode="auto">
          <a:xfrm>
            <a:off x="3059113" y="5589588"/>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89" name="Oval 54"/>
          <p:cNvSpPr>
            <a:spLocks noChangeArrowheads="1"/>
          </p:cNvSpPr>
          <p:nvPr/>
        </p:nvSpPr>
        <p:spPr bwMode="auto">
          <a:xfrm>
            <a:off x="2124075" y="41497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90" name="Oval 55"/>
          <p:cNvSpPr>
            <a:spLocks noChangeArrowheads="1"/>
          </p:cNvSpPr>
          <p:nvPr/>
        </p:nvSpPr>
        <p:spPr bwMode="auto">
          <a:xfrm>
            <a:off x="2411413" y="4437063"/>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91" name="Oval 56"/>
          <p:cNvSpPr>
            <a:spLocks noChangeArrowheads="1"/>
          </p:cNvSpPr>
          <p:nvPr/>
        </p:nvSpPr>
        <p:spPr bwMode="auto">
          <a:xfrm>
            <a:off x="2700338" y="4724400"/>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92" name="Oval 57"/>
          <p:cNvSpPr>
            <a:spLocks noChangeArrowheads="1"/>
          </p:cNvSpPr>
          <p:nvPr/>
        </p:nvSpPr>
        <p:spPr bwMode="auto">
          <a:xfrm>
            <a:off x="3059113" y="50133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93" name="Oval 58"/>
          <p:cNvSpPr>
            <a:spLocks noChangeArrowheads="1"/>
          </p:cNvSpPr>
          <p:nvPr/>
        </p:nvSpPr>
        <p:spPr bwMode="auto">
          <a:xfrm>
            <a:off x="1547813" y="4724400"/>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94" name="Oval 59"/>
          <p:cNvSpPr>
            <a:spLocks noChangeArrowheads="1"/>
          </p:cNvSpPr>
          <p:nvPr/>
        </p:nvSpPr>
        <p:spPr bwMode="auto">
          <a:xfrm>
            <a:off x="3348038" y="5300663"/>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95" name="Oval 60"/>
          <p:cNvSpPr>
            <a:spLocks noChangeArrowheads="1"/>
          </p:cNvSpPr>
          <p:nvPr/>
        </p:nvSpPr>
        <p:spPr bwMode="auto">
          <a:xfrm>
            <a:off x="3348038" y="5949950"/>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96" name="Oval 61"/>
          <p:cNvSpPr>
            <a:spLocks noChangeArrowheads="1"/>
          </p:cNvSpPr>
          <p:nvPr/>
        </p:nvSpPr>
        <p:spPr bwMode="auto">
          <a:xfrm>
            <a:off x="3635375" y="56610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97" name="Oval 62"/>
          <p:cNvSpPr>
            <a:spLocks noChangeArrowheads="1"/>
          </p:cNvSpPr>
          <p:nvPr/>
        </p:nvSpPr>
        <p:spPr bwMode="auto">
          <a:xfrm>
            <a:off x="3924300" y="6021388"/>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98" name="Oval 63"/>
          <p:cNvSpPr>
            <a:spLocks noChangeArrowheads="1"/>
          </p:cNvSpPr>
          <p:nvPr/>
        </p:nvSpPr>
        <p:spPr bwMode="auto">
          <a:xfrm>
            <a:off x="4427538" y="6021388"/>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199" name="Oval 64"/>
          <p:cNvSpPr>
            <a:spLocks noChangeArrowheads="1"/>
          </p:cNvSpPr>
          <p:nvPr/>
        </p:nvSpPr>
        <p:spPr bwMode="auto">
          <a:xfrm>
            <a:off x="1835150" y="50133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00" name="Oval 65"/>
          <p:cNvSpPr>
            <a:spLocks noChangeArrowheads="1"/>
          </p:cNvSpPr>
          <p:nvPr/>
        </p:nvSpPr>
        <p:spPr bwMode="auto">
          <a:xfrm>
            <a:off x="2700338" y="41497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01" name="Oval 66"/>
          <p:cNvSpPr>
            <a:spLocks noChangeArrowheads="1"/>
          </p:cNvSpPr>
          <p:nvPr/>
        </p:nvSpPr>
        <p:spPr bwMode="auto">
          <a:xfrm>
            <a:off x="2987675" y="4437063"/>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02" name="Oval 67"/>
          <p:cNvSpPr>
            <a:spLocks noChangeArrowheads="1"/>
          </p:cNvSpPr>
          <p:nvPr/>
        </p:nvSpPr>
        <p:spPr bwMode="auto">
          <a:xfrm>
            <a:off x="3348038" y="4724400"/>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03" name="Oval 68"/>
          <p:cNvSpPr>
            <a:spLocks noChangeArrowheads="1"/>
          </p:cNvSpPr>
          <p:nvPr/>
        </p:nvSpPr>
        <p:spPr bwMode="auto">
          <a:xfrm>
            <a:off x="3635375" y="50133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04" name="Oval 69"/>
          <p:cNvSpPr>
            <a:spLocks noChangeArrowheads="1"/>
          </p:cNvSpPr>
          <p:nvPr/>
        </p:nvSpPr>
        <p:spPr bwMode="auto">
          <a:xfrm>
            <a:off x="3924300" y="5300663"/>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05" name="Oval 70"/>
          <p:cNvSpPr>
            <a:spLocks noChangeArrowheads="1"/>
          </p:cNvSpPr>
          <p:nvPr/>
        </p:nvSpPr>
        <p:spPr bwMode="auto">
          <a:xfrm>
            <a:off x="4211638" y="5589588"/>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06" name="Oval 71"/>
          <p:cNvSpPr>
            <a:spLocks noChangeArrowheads="1"/>
          </p:cNvSpPr>
          <p:nvPr/>
        </p:nvSpPr>
        <p:spPr bwMode="auto">
          <a:xfrm>
            <a:off x="2124075" y="5300663"/>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07" name="Oval 72"/>
          <p:cNvSpPr>
            <a:spLocks noChangeArrowheads="1"/>
          </p:cNvSpPr>
          <p:nvPr/>
        </p:nvSpPr>
        <p:spPr bwMode="auto">
          <a:xfrm>
            <a:off x="2411413" y="5589588"/>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08" name="Oval 73"/>
          <p:cNvSpPr>
            <a:spLocks noChangeArrowheads="1"/>
          </p:cNvSpPr>
          <p:nvPr/>
        </p:nvSpPr>
        <p:spPr bwMode="auto">
          <a:xfrm>
            <a:off x="2700338" y="58769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09" name="Oval 74"/>
          <p:cNvSpPr>
            <a:spLocks noChangeArrowheads="1"/>
          </p:cNvSpPr>
          <p:nvPr/>
        </p:nvSpPr>
        <p:spPr bwMode="auto">
          <a:xfrm>
            <a:off x="1476375" y="52292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10" name="Oval 75"/>
          <p:cNvSpPr>
            <a:spLocks noChangeArrowheads="1"/>
          </p:cNvSpPr>
          <p:nvPr/>
        </p:nvSpPr>
        <p:spPr bwMode="auto">
          <a:xfrm>
            <a:off x="1763713" y="5516563"/>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11" name="Oval 76"/>
          <p:cNvSpPr>
            <a:spLocks noChangeArrowheads="1"/>
          </p:cNvSpPr>
          <p:nvPr/>
        </p:nvSpPr>
        <p:spPr bwMode="auto">
          <a:xfrm>
            <a:off x="2051050" y="5805488"/>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12" name="Oval 77"/>
          <p:cNvSpPr>
            <a:spLocks noChangeArrowheads="1"/>
          </p:cNvSpPr>
          <p:nvPr/>
        </p:nvSpPr>
        <p:spPr bwMode="auto">
          <a:xfrm>
            <a:off x="1476375" y="5734050"/>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13" name="Oval 78"/>
          <p:cNvSpPr>
            <a:spLocks noChangeArrowheads="1"/>
          </p:cNvSpPr>
          <p:nvPr/>
        </p:nvSpPr>
        <p:spPr bwMode="auto">
          <a:xfrm>
            <a:off x="2987675" y="60928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14" name="Oval 79"/>
          <p:cNvSpPr>
            <a:spLocks noChangeArrowheads="1"/>
          </p:cNvSpPr>
          <p:nvPr/>
        </p:nvSpPr>
        <p:spPr bwMode="auto">
          <a:xfrm>
            <a:off x="2339975" y="6021388"/>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15" name="Oval 80"/>
          <p:cNvSpPr>
            <a:spLocks noChangeArrowheads="1"/>
          </p:cNvSpPr>
          <p:nvPr/>
        </p:nvSpPr>
        <p:spPr bwMode="auto">
          <a:xfrm>
            <a:off x="1763713" y="6021388"/>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16" name="Oval 81"/>
          <p:cNvSpPr>
            <a:spLocks noChangeArrowheads="1"/>
          </p:cNvSpPr>
          <p:nvPr/>
        </p:nvSpPr>
        <p:spPr bwMode="auto">
          <a:xfrm>
            <a:off x="3563938" y="43656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17" name="Oval 82"/>
          <p:cNvSpPr>
            <a:spLocks noChangeArrowheads="1"/>
          </p:cNvSpPr>
          <p:nvPr/>
        </p:nvSpPr>
        <p:spPr bwMode="auto">
          <a:xfrm>
            <a:off x="3924300" y="4724400"/>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18" name="Oval 83"/>
          <p:cNvSpPr>
            <a:spLocks noChangeArrowheads="1"/>
          </p:cNvSpPr>
          <p:nvPr/>
        </p:nvSpPr>
        <p:spPr bwMode="auto">
          <a:xfrm>
            <a:off x="4211638" y="50133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19" name="Oval 84"/>
          <p:cNvSpPr>
            <a:spLocks noChangeArrowheads="1"/>
          </p:cNvSpPr>
          <p:nvPr/>
        </p:nvSpPr>
        <p:spPr bwMode="auto">
          <a:xfrm>
            <a:off x="3203575" y="41497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20" name="Oval 85"/>
          <p:cNvSpPr>
            <a:spLocks noChangeArrowheads="1"/>
          </p:cNvSpPr>
          <p:nvPr/>
        </p:nvSpPr>
        <p:spPr bwMode="auto">
          <a:xfrm>
            <a:off x="3851275" y="4076700"/>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21" name="Oval 86"/>
          <p:cNvSpPr>
            <a:spLocks noChangeArrowheads="1"/>
          </p:cNvSpPr>
          <p:nvPr/>
        </p:nvSpPr>
        <p:spPr bwMode="auto">
          <a:xfrm>
            <a:off x="4140200" y="43656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22" name="Oval 87"/>
          <p:cNvSpPr>
            <a:spLocks noChangeArrowheads="1"/>
          </p:cNvSpPr>
          <p:nvPr/>
        </p:nvSpPr>
        <p:spPr bwMode="auto">
          <a:xfrm>
            <a:off x="4787900" y="56610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23" name="Oval 88"/>
          <p:cNvSpPr>
            <a:spLocks noChangeArrowheads="1"/>
          </p:cNvSpPr>
          <p:nvPr/>
        </p:nvSpPr>
        <p:spPr bwMode="auto">
          <a:xfrm>
            <a:off x="4572000" y="5300663"/>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24" name="Oval 89"/>
          <p:cNvSpPr>
            <a:spLocks noChangeArrowheads="1"/>
          </p:cNvSpPr>
          <p:nvPr/>
        </p:nvSpPr>
        <p:spPr bwMode="auto">
          <a:xfrm>
            <a:off x="5148263" y="5300663"/>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25" name="Oval 90"/>
          <p:cNvSpPr>
            <a:spLocks noChangeArrowheads="1"/>
          </p:cNvSpPr>
          <p:nvPr/>
        </p:nvSpPr>
        <p:spPr bwMode="auto">
          <a:xfrm>
            <a:off x="5076825" y="6021388"/>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26" name="Oval 91"/>
          <p:cNvSpPr>
            <a:spLocks noChangeArrowheads="1"/>
          </p:cNvSpPr>
          <p:nvPr/>
        </p:nvSpPr>
        <p:spPr bwMode="auto">
          <a:xfrm>
            <a:off x="4859338" y="4941888"/>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27" name="Oval 92"/>
          <p:cNvSpPr>
            <a:spLocks noChangeArrowheads="1"/>
          </p:cNvSpPr>
          <p:nvPr/>
        </p:nvSpPr>
        <p:spPr bwMode="auto">
          <a:xfrm>
            <a:off x="4500563" y="4652963"/>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28" name="Oval 93"/>
          <p:cNvSpPr>
            <a:spLocks noChangeArrowheads="1"/>
          </p:cNvSpPr>
          <p:nvPr/>
        </p:nvSpPr>
        <p:spPr bwMode="auto">
          <a:xfrm>
            <a:off x="4427538" y="4076700"/>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29" name="Oval 94"/>
          <p:cNvSpPr>
            <a:spLocks noChangeArrowheads="1"/>
          </p:cNvSpPr>
          <p:nvPr/>
        </p:nvSpPr>
        <p:spPr bwMode="auto">
          <a:xfrm>
            <a:off x="4787900" y="4292600"/>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30" name="Oval 95"/>
          <p:cNvSpPr>
            <a:spLocks noChangeArrowheads="1"/>
          </p:cNvSpPr>
          <p:nvPr/>
        </p:nvSpPr>
        <p:spPr bwMode="auto">
          <a:xfrm>
            <a:off x="5435600" y="56610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31" name="Oval 96"/>
          <p:cNvSpPr>
            <a:spLocks noChangeArrowheads="1"/>
          </p:cNvSpPr>
          <p:nvPr/>
        </p:nvSpPr>
        <p:spPr bwMode="auto">
          <a:xfrm>
            <a:off x="5724525" y="6021388"/>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32" name="Oval 97"/>
          <p:cNvSpPr>
            <a:spLocks noChangeArrowheads="1"/>
          </p:cNvSpPr>
          <p:nvPr/>
        </p:nvSpPr>
        <p:spPr bwMode="auto">
          <a:xfrm>
            <a:off x="5192713" y="462597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33" name="Oval 98"/>
          <p:cNvSpPr>
            <a:spLocks noChangeArrowheads="1"/>
          </p:cNvSpPr>
          <p:nvPr/>
        </p:nvSpPr>
        <p:spPr bwMode="auto">
          <a:xfrm>
            <a:off x="5508625" y="50133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34" name="Oval 99"/>
          <p:cNvSpPr>
            <a:spLocks noChangeArrowheads="1"/>
          </p:cNvSpPr>
          <p:nvPr/>
        </p:nvSpPr>
        <p:spPr bwMode="auto">
          <a:xfrm>
            <a:off x="5795963" y="5373688"/>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35" name="Oval 100"/>
          <p:cNvSpPr>
            <a:spLocks noChangeArrowheads="1"/>
          </p:cNvSpPr>
          <p:nvPr/>
        </p:nvSpPr>
        <p:spPr bwMode="auto">
          <a:xfrm>
            <a:off x="6084888" y="5734050"/>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36" name="Oval 101"/>
          <p:cNvSpPr>
            <a:spLocks noChangeArrowheads="1"/>
          </p:cNvSpPr>
          <p:nvPr/>
        </p:nvSpPr>
        <p:spPr bwMode="auto">
          <a:xfrm>
            <a:off x="5219700" y="4076700"/>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37" name="Oval 102"/>
          <p:cNvSpPr>
            <a:spLocks noChangeArrowheads="1"/>
          </p:cNvSpPr>
          <p:nvPr/>
        </p:nvSpPr>
        <p:spPr bwMode="auto">
          <a:xfrm>
            <a:off x="5543550" y="4383088"/>
            <a:ext cx="358775"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38" name="Oval 103"/>
          <p:cNvSpPr>
            <a:spLocks noChangeArrowheads="1"/>
          </p:cNvSpPr>
          <p:nvPr/>
        </p:nvSpPr>
        <p:spPr bwMode="auto">
          <a:xfrm>
            <a:off x="5867400" y="4724400"/>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39" name="Oval 104"/>
          <p:cNvSpPr>
            <a:spLocks noChangeArrowheads="1"/>
          </p:cNvSpPr>
          <p:nvPr/>
        </p:nvSpPr>
        <p:spPr bwMode="auto">
          <a:xfrm>
            <a:off x="6372225" y="6021388"/>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40" name="Oval 105"/>
          <p:cNvSpPr>
            <a:spLocks noChangeArrowheads="1"/>
          </p:cNvSpPr>
          <p:nvPr/>
        </p:nvSpPr>
        <p:spPr bwMode="auto">
          <a:xfrm>
            <a:off x="6156325" y="5084763"/>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41" name="Oval 106"/>
          <p:cNvSpPr>
            <a:spLocks noChangeArrowheads="1"/>
          </p:cNvSpPr>
          <p:nvPr/>
        </p:nvSpPr>
        <p:spPr bwMode="auto">
          <a:xfrm>
            <a:off x="6443663" y="54451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42" name="Oval 107"/>
          <p:cNvSpPr>
            <a:spLocks noChangeArrowheads="1"/>
          </p:cNvSpPr>
          <p:nvPr/>
        </p:nvSpPr>
        <p:spPr bwMode="auto">
          <a:xfrm>
            <a:off x="6732588" y="5734050"/>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43" name="Oval 108"/>
          <p:cNvSpPr>
            <a:spLocks noChangeArrowheads="1"/>
          </p:cNvSpPr>
          <p:nvPr/>
        </p:nvSpPr>
        <p:spPr bwMode="auto">
          <a:xfrm>
            <a:off x="7019925" y="6021388"/>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44" name="Oval 109"/>
          <p:cNvSpPr>
            <a:spLocks noChangeArrowheads="1"/>
          </p:cNvSpPr>
          <p:nvPr/>
        </p:nvSpPr>
        <p:spPr bwMode="auto">
          <a:xfrm>
            <a:off x="6227763" y="4437063"/>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45" name="Oval 110"/>
          <p:cNvSpPr>
            <a:spLocks noChangeArrowheads="1"/>
          </p:cNvSpPr>
          <p:nvPr/>
        </p:nvSpPr>
        <p:spPr bwMode="auto">
          <a:xfrm>
            <a:off x="6516688" y="47974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46" name="Oval 111"/>
          <p:cNvSpPr>
            <a:spLocks noChangeArrowheads="1"/>
          </p:cNvSpPr>
          <p:nvPr/>
        </p:nvSpPr>
        <p:spPr bwMode="auto">
          <a:xfrm>
            <a:off x="6804025" y="5084763"/>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47" name="Oval 112"/>
          <p:cNvSpPr>
            <a:spLocks noChangeArrowheads="1"/>
          </p:cNvSpPr>
          <p:nvPr/>
        </p:nvSpPr>
        <p:spPr bwMode="auto">
          <a:xfrm>
            <a:off x="5867400" y="41497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48" name="Oval 113"/>
          <p:cNvSpPr>
            <a:spLocks noChangeArrowheads="1"/>
          </p:cNvSpPr>
          <p:nvPr/>
        </p:nvSpPr>
        <p:spPr bwMode="auto">
          <a:xfrm>
            <a:off x="7092950" y="5373688"/>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49" name="Oval 114"/>
          <p:cNvSpPr>
            <a:spLocks noChangeArrowheads="1"/>
          </p:cNvSpPr>
          <p:nvPr/>
        </p:nvSpPr>
        <p:spPr bwMode="auto">
          <a:xfrm>
            <a:off x="7380288" y="56610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50" name="Oval 115"/>
          <p:cNvSpPr>
            <a:spLocks noChangeArrowheads="1"/>
          </p:cNvSpPr>
          <p:nvPr/>
        </p:nvSpPr>
        <p:spPr bwMode="auto">
          <a:xfrm>
            <a:off x="7740650" y="5949950"/>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51" name="Oval 116"/>
          <p:cNvSpPr>
            <a:spLocks noChangeArrowheads="1"/>
          </p:cNvSpPr>
          <p:nvPr/>
        </p:nvSpPr>
        <p:spPr bwMode="auto">
          <a:xfrm>
            <a:off x="6516688" y="41497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52" name="Oval 117"/>
          <p:cNvSpPr>
            <a:spLocks noChangeArrowheads="1"/>
          </p:cNvSpPr>
          <p:nvPr/>
        </p:nvSpPr>
        <p:spPr bwMode="auto">
          <a:xfrm>
            <a:off x="6804025" y="4437063"/>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53" name="Oval 118"/>
          <p:cNvSpPr>
            <a:spLocks noChangeArrowheads="1"/>
          </p:cNvSpPr>
          <p:nvPr/>
        </p:nvSpPr>
        <p:spPr bwMode="auto">
          <a:xfrm>
            <a:off x="7092950" y="4724400"/>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54" name="Oval 119"/>
          <p:cNvSpPr>
            <a:spLocks noChangeArrowheads="1"/>
          </p:cNvSpPr>
          <p:nvPr/>
        </p:nvSpPr>
        <p:spPr bwMode="auto">
          <a:xfrm>
            <a:off x="7451725" y="50133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55" name="Oval 120"/>
          <p:cNvSpPr>
            <a:spLocks noChangeArrowheads="1"/>
          </p:cNvSpPr>
          <p:nvPr/>
        </p:nvSpPr>
        <p:spPr bwMode="auto">
          <a:xfrm>
            <a:off x="7740650" y="5300663"/>
            <a:ext cx="360363"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56" name="Oval 121"/>
          <p:cNvSpPr>
            <a:spLocks noChangeArrowheads="1"/>
          </p:cNvSpPr>
          <p:nvPr/>
        </p:nvSpPr>
        <p:spPr bwMode="auto">
          <a:xfrm>
            <a:off x="8027988" y="5589588"/>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57" name="Oval 122"/>
          <p:cNvSpPr>
            <a:spLocks noChangeArrowheads="1"/>
          </p:cNvSpPr>
          <p:nvPr/>
        </p:nvSpPr>
        <p:spPr bwMode="auto">
          <a:xfrm>
            <a:off x="7092950" y="41497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58" name="Oval 123"/>
          <p:cNvSpPr>
            <a:spLocks noChangeArrowheads="1"/>
          </p:cNvSpPr>
          <p:nvPr/>
        </p:nvSpPr>
        <p:spPr bwMode="auto">
          <a:xfrm>
            <a:off x="7380288" y="4437063"/>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59" name="Oval 124"/>
          <p:cNvSpPr>
            <a:spLocks noChangeArrowheads="1"/>
          </p:cNvSpPr>
          <p:nvPr/>
        </p:nvSpPr>
        <p:spPr bwMode="auto">
          <a:xfrm>
            <a:off x="7740650" y="4724400"/>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60" name="Oval 125"/>
          <p:cNvSpPr>
            <a:spLocks noChangeArrowheads="1"/>
          </p:cNvSpPr>
          <p:nvPr/>
        </p:nvSpPr>
        <p:spPr bwMode="auto">
          <a:xfrm>
            <a:off x="8027988" y="5013325"/>
            <a:ext cx="360362"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61" name="Oval 126"/>
          <p:cNvSpPr>
            <a:spLocks noChangeArrowheads="1"/>
          </p:cNvSpPr>
          <p:nvPr/>
        </p:nvSpPr>
        <p:spPr bwMode="auto">
          <a:xfrm>
            <a:off x="7667625" y="4149725"/>
            <a:ext cx="360363" cy="36036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sp>
        <p:nvSpPr>
          <p:cNvPr id="6262" name="Oval 127"/>
          <p:cNvSpPr>
            <a:spLocks noChangeArrowheads="1"/>
          </p:cNvSpPr>
          <p:nvPr/>
        </p:nvSpPr>
        <p:spPr bwMode="auto">
          <a:xfrm>
            <a:off x="8027988" y="4437063"/>
            <a:ext cx="360362" cy="360362"/>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bg-BG" altLang="en-US"/>
          </a:p>
        </p:txBody>
      </p:sp>
      <p:graphicFrame>
        <p:nvGraphicFramePr>
          <p:cNvPr id="6267" name="Object 132"/>
          <p:cNvGraphicFramePr>
            <a:graphicFrameLocks noGrp="1" noChangeAspect="1"/>
          </p:cNvGraphicFramePr>
          <p:nvPr>
            <p:ph sz="half" idx="1"/>
            <p:extLst>
              <p:ext uri="{D42A27DB-BD31-4B8C-83A1-F6EECF244321}">
                <p14:modId xmlns:p14="http://schemas.microsoft.com/office/powerpoint/2010/main" val="1955835005"/>
              </p:ext>
            </p:extLst>
          </p:nvPr>
        </p:nvGraphicFramePr>
        <p:xfrm>
          <a:off x="447675" y="639763"/>
          <a:ext cx="1030288" cy="357187"/>
        </p:xfrm>
        <a:graphic>
          <a:graphicData uri="http://schemas.openxmlformats.org/presentationml/2006/ole">
            <mc:AlternateContent xmlns:mc="http://schemas.openxmlformats.org/markup-compatibility/2006">
              <mc:Choice xmlns:v="urn:schemas-microsoft-com:vml" Requires="v">
                <p:oleObj spid="_x0000_s7208" name="Equation" r:id="rId8" imgW="622080" imgH="215640" progId="Equation.3">
                  <p:embed/>
                </p:oleObj>
              </mc:Choice>
              <mc:Fallback>
                <p:oleObj name="Equation" r:id="rId8" imgW="622080" imgH="215640" progId="Equation.3">
                  <p:embed/>
                  <p:pic>
                    <p:nvPicPr>
                      <p:cNvPr id="0" name=""/>
                      <p:cNvPicPr>
                        <a:picLocks noChangeAspect="1" noChangeArrowheads="1"/>
                      </p:cNvPicPr>
                      <p:nvPr/>
                    </p:nvPicPr>
                    <p:blipFill>
                      <a:blip r:embed="rId9"/>
                      <a:srcRect/>
                      <a:stretch>
                        <a:fillRect/>
                      </a:stretch>
                    </p:blipFill>
                    <p:spPr bwMode="auto">
                      <a:xfrm>
                        <a:off x="447675" y="639763"/>
                        <a:ext cx="1030288"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268" name="Text Box 35"/>
          <p:cNvSpPr txBox="1">
            <a:spLocks noChangeArrowheads="1"/>
          </p:cNvSpPr>
          <p:nvPr/>
        </p:nvSpPr>
        <p:spPr bwMode="auto">
          <a:xfrm>
            <a:off x="1785938" y="5429250"/>
            <a:ext cx="18002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ltLang="en-US" sz="1400" b="1" dirty="0" smtClean="0"/>
              <a:t>CVD diamond</a:t>
            </a:r>
            <a:endParaRPr lang="en-US" altLang="en-US" sz="1400" b="1" dirty="0"/>
          </a:p>
        </p:txBody>
      </p:sp>
      <p:sp>
        <p:nvSpPr>
          <p:cNvPr id="134" name="Text Box 24"/>
          <p:cNvSpPr txBox="1">
            <a:spLocks noChangeArrowheads="1"/>
          </p:cNvSpPr>
          <p:nvPr/>
        </p:nvSpPr>
        <p:spPr bwMode="auto">
          <a:xfrm>
            <a:off x="422033" y="2013228"/>
            <a:ext cx="163582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buFontTx/>
              <a:buChar char="•"/>
            </a:pPr>
            <a:r>
              <a:rPr lang="en-US" altLang="en-US" b="1" dirty="0" smtClean="0">
                <a:latin typeface="Calibri" pitchFamily="34" charset="0"/>
              </a:rPr>
              <a:t>Laser -PI, MPI</a:t>
            </a:r>
            <a:endParaRPr lang="bg-BG" altLang="en-US" b="1" dirty="0">
              <a:latin typeface="Calibri" pitchFamily="34" charset="0"/>
            </a:endParaRPr>
          </a:p>
        </p:txBody>
      </p:sp>
      <p:sp>
        <p:nvSpPr>
          <p:cNvPr id="2" name="Rectangle 1"/>
          <p:cNvSpPr/>
          <p:nvPr/>
        </p:nvSpPr>
        <p:spPr>
          <a:xfrm>
            <a:off x="4607719" y="1874838"/>
            <a:ext cx="1346994" cy="1857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Rectangle 25"/>
          <p:cNvSpPr>
            <a:spLocks noChangeArrowheads="1"/>
          </p:cNvSpPr>
          <p:nvPr/>
        </p:nvSpPr>
        <p:spPr bwMode="auto">
          <a:xfrm>
            <a:off x="5795964" y="365360"/>
            <a:ext cx="1764506" cy="399344"/>
          </a:xfrm>
          <a:prstGeom prst="rect">
            <a:avLst/>
          </a:prstGeom>
          <a:noFill/>
          <a:ln w="31750">
            <a:solidFill>
              <a:sysClr val="windowText" lastClr="000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altLang="en-US" sz="1800" b="0" i="0" u="none" strike="noStrike" kern="0" cap="none" spc="0" normalizeH="0" baseline="-25000" noProof="0" dirty="0" smtClean="0">
              <a:ln>
                <a:noFill/>
              </a:ln>
              <a:solidFill>
                <a:prstClr val="black"/>
              </a:solidFill>
              <a:effectLst/>
              <a:uLnTx/>
              <a:uFillTx/>
              <a:latin typeface="Arial" charset="0"/>
              <a:cs typeface="Arial" charset="0"/>
            </a:endParaRPr>
          </a:p>
        </p:txBody>
      </p:sp>
      <p:sp>
        <p:nvSpPr>
          <p:cNvPr id="137" name="Text Box 24"/>
          <p:cNvSpPr txBox="1">
            <a:spLocks noChangeArrowheads="1"/>
          </p:cNvSpPr>
          <p:nvPr/>
        </p:nvSpPr>
        <p:spPr bwMode="auto">
          <a:xfrm>
            <a:off x="6156325" y="365360"/>
            <a:ext cx="17637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ltLang="en-US" sz="1600" b="1" dirty="0" smtClean="0">
                <a:solidFill>
                  <a:schemeClr val="accent6">
                    <a:lumMod val="75000"/>
                  </a:schemeClr>
                </a:solidFill>
                <a:latin typeface="Calibri" pitchFamily="34" charset="0"/>
              </a:rPr>
              <a:t>IB, II, E-E</a:t>
            </a:r>
            <a:endParaRPr lang="bg-BG" altLang="en-US" sz="1600" b="1" dirty="0">
              <a:solidFill>
                <a:schemeClr val="accent6">
                  <a:lumMod val="75000"/>
                </a:schemeClr>
              </a:solidFill>
              <a:latin typeface="Calibri" pitchFamily="34" charset="0"/>
            </a:endParaRPr>
          </a:p>
        </p:txBody>
      </p:sp>
      <p:sp>
        <p:nvSpPr>
          <p:cNvPr id="139" name="Rectangle 25"/>
          <p:cNvSpPr>
            <a:spLocks noChangeArrowheads="1"/>
          </p:cNvSpPr>
          <p:nvPr/>
        </p:nvSpPr>
        <p:spPr bwMode="auto">
          <a:xfrm>
            <a:off x="4741159" y="1322154"/>
            <a:ext cx="1677807" cy="443940"/>
          </a:xfrm>
          <a:prstGeom prst="rect">
            <a:avLst/>
          </a:prstGeom>
          <a:noFill/>
          <a:ln w="31750">
            <a:solidFill>
              <a:sysClr val="windowText" lastClr="000000"/>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altLang="en-US" sz="1800" b="0" i="0" u="none" strike="noStrike" kern="0" cap="none" spc="0" normalizeH="0" baseline="-25000" noProof="0" dirty="0" smtClean="0">
              <a:ln>
                <a:noFill/>
              </a:ln>
              <a:solidFill>
                <a:prstClr val="black"/>
              </a:solidFill>
              <a:effectLst/>
              <a:uLnTx/>
              <a:uFillTx/>
              <a:latin typeface="Arial" charset="0"/>
              <a:cs typeface="Arial" charset="0"/>
            </a:endParaRPr>
          </a:p>
        </p:txBody>
      </p:sp>
      <p:sp>
        <p:nvSpPr>
          <p:cNvPr id="141" name="Text Box 24"/>
          <p:cNvSpPr txBox="1">
            <a:spLocks noChangeArrowheads="1"/>
          </p:cNvSpPr>
          <p:nvPr/>
        </p:nvSpPr>
        <p:spPr bwMode="auto">
          <a:xfrm>
            <a:off x="4787900" y="1381925"/>
            <a:ext cx="173162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ltLang="en-US" sz="1600" b="1" dirty="0" smtClean="0">
                <a:solidFill>
                  <a:schemeClr val="accent6">
                    <a:lumMod val="75000"/>
                  </a:schemeClr>
                </a:solidFill>
                <a:latin typeface="Calibri" pitchFamily="34" charset="0"/>
              </a:rPr>
              <a:t>AR, XF, XD,E-PHN</a:t>
            </a:r>
            <a:endParaRPr lang="bg-BG" altLang="en-US" sz="1600" b="1" dirty="0">
              <a:solidFill>
                <a:schemeClr val="accent6">
                  <a:lumMod val="75000"/>
                </a:schemeClr>
              </a:solidFill>
              <a:latin typeface="Calibri" pitchFamily="34" charset="0"/>
            </a:endParaRPr>
          </a:p>
        </p:txBody>
      </p:sp>
      <p:sp>
        <p:nvSpPr>
          <p:cNvPr id="4" name="Down Arrow 3"/>
          <p:cNvSpPr/>
          <p:nvPr/>
        </p:nvSpPr>
        <p:spPr>
          <a:xfrm>
            <a:off x="4752182" y="1850110"/>
            <a:ext cx="396081" cy="21551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Text Box 24"/>
          <p:cNvSpPr txBox="1">
            <a:spLocks noChangeArrowheads="1"/>
          </p:cNvSpPr>
          <p:nvPr/>
        </p:nvSpPr>
        <p:spPr bwMode="auto">
          <a:xfrm>
            <a:off x="5553074" y="2191466"/>
            <a:ext cx="3878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ltLang="en-US" b="1" dirty="0" smtClean="0">
                <a:latin typeface="Calibri" pitchFamily="34" charset="0"/>
              </a:rPr>
              <a:t>PI </a:t>
            </a:r>
            <a:endParaRPr lang="bg-BG" altLang="en-US" b="1" dirty="0">
              <a:latin typeface="Calibri" pitchFamily="34" charset="0"/>
            </a:endParaRPr>
          </a:p>
        </p:txBody>
      </p:sp>
    </p:spTree>
    <p:extLst>
      <p:ext uri="{BB962C8B-B14F-4D97-AF65-F5344CB8AC3E}">
        <p14:creationId xmlns:p14="http://schemas.microsoft.com/office/powerpoint/2010/main" val="19832489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le 2"/>
          <p:cNvSpPr>
            <a:spLocks noGrp="1"/>
          </p:cNvSpPr>
          <p:nvPr>
            <p:ph type="title"/>
          </p:nvPr>
        </p:nvSpPr>
        <p:spPr>
          <a:xfrm>
            <a:off x="457200" y="-387424"/>
            <a:ext cx="8229600" cy="1143001"/>
          </a:xfrm>
        </p:spPr>
        <p:txBody>
          <a:bodyPr/>
          <a:lstStyle/>
          <a:p>
            <a:r>
              <a:rPr lang="en-US" altLang="en-US" sz="2800" dirty="0" smtClean="0"/>
              <a:t>Photoionization yield (expt. vs. theory) CVD </a:t>
            </a:r>
            <a:r>
              <a:rPr lang="en-US" altLang="en-US" sz="2800" dirty="0" smtClean="0"/>
              <a:t>diamond</a:t>
            </a:r>
            <a:endParaRPr lang="en-US" altLang="en-US" sz="2800" baseline="-25000" dirty="0" smtClean="0"/>
          </a:p>
        </p:txBody>
      </p:sp>
      <p:sp>
        <p:nvSpPr>
          <p:cNvPr id="18436"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endParaRPr lang="en-US" altLang="en-US" sz="1800"/>
          </a:p>
        </p:txBody>
      </p:sp>
      <p:sp>
        <p:nvSpPr>
          <p:cNvPr id="1843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endParaRPr lang="en-US" altLang="en-US" sz="1800"/>
          </a:p>
        </p:txBody>
      </p:sp>
      <p:sp>
        <p:nvSpPr>
          <p:cNvPr id="18438" name="Rectangle 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endParaRPr lang="en-US" altLang="en-US" sz="1800"/>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242" y="546464"/>
            <a:ext cx="6801558" cy="5142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CasellaDiTesto 10"/>
          <p:cNvSpPr txBox="1"/>
          <p:nvPr/>
        </p:nvSpPr>
        <p:spPr>
          <a:xfrm>
            <a:off x="2133600" y="1633890"/>
            <a:ext cx="2213233" cy="461665"/>
          </a:xfrm>
          <a:prstGeom prst="rect">
            <a:avLst/>
          </a:prstGeom>
          <a:noFill/>
        </p:spPr>
        <p:txBody>
          <a:bodyPr wrap="square" rtlCol="0">
            <a:spAutoFit/>
          </a:bodyPr>
          <a:lstStyle/>
          <a:p>
            <a:r>
              <a:rPr lang="it-IT" sz="2400" dirty="0" smtClean="0">
                <a:solidFill>
                  <a:schemeClr val="accent1"/>
                </a:solidFill>
              </a:rPr>
              <a:t>measurements</a:t>
            </a:r>
            <a:endParaRPr lang="it-IT" sz="2400" dirty="0">
              <a:solidFill>
                <a:schemeClr val="accent1"/>
              </a:solidFill>
            </a:endParaRPr>
          </a:p>
        </p:txBody>
      </p:sp>
      <p:sp>
        <p:nvSpPr>
          <p:cNvPr id="12" name="CasellaDiTesto 11"/>
          <p:cNvSpPr txBox="1"/>
          <p:nvPr/>
        </p:nvSpPr>
        <p:spPr>
          <a:xfrm>
            <a:off x="4572000" y="2660119"/>
            <a:ext cx="2213233" cy="461665"/>
          </a:xfrm>
          <a:prstGeom prst="rect">
            <a:avLst/>
          </a:prstGeom>
          <a:noFill/>
        </p:spPr>
        <p:txBody>
          <a:bodyPr wrap="square" rtlCol="0">
            <a:spAutoFit/>
          </a:bodyPr>
          <a:lstStyle/>
          <a:p>
            <a:r>
              <a:rPr lang="it-IT" sz="2400" dirty="0" smtClean="0">
                <a:solidFill>
                  <a:srgbClr val="FF0000"/>
                </a:solidFill>
              </a:rPr>
              <a:t>model</a:t>
            </a:r>
            <a:endParaRPr lang="it-IT" sz="2400" dirty="0">
              <a:solidFill>
                <a:srgbClr val="FF0000"/>
              </a:solidFill>
            </a:endParaRPr>
          </a:p>
        </p:txBody>
      </p:sp>
      <p:sp>
        <p:nvSpPr>
          <p:cNvPr id="13" name="CasellaDiTesto 7"/>
          <p:cNvSpPr txBox="1"/>
          <p:nvPr/>
        </p:nvSpPr>
        <p:spPr>
          <a:xfrm rot="16200000">
            <a:off x="-584321" y="2660118"/>
            <a:ext cx="2213233" cy="461665"/>
          </a:xfrm>
          <a:prstGeom prst="rect">
            <a:avLst/>
          </a:prstGeom>
          <a:noFill/>
        </p:spPr>
        <p:txBody>
          <a:bodyPr wrap="square" rtlCol="0">
            <a:spAutoFit/>
          </a:bodyPr>
          <a:lstStyle/>
          <a:p>
            <a:r>
              <a:rPr lang="it-IT" sz="2400" dirty="0" smtClean="0">
                <a:solidFill>
                  <a:schemeClr val="accent1"/>
                </a:solidFill>
              </a:rPr>
              <a:t>Log </a:t>
            </a:r>
            <a:r>
              <a:rPr lang="it-IT" sz="2400" dirty="0" err="1" smtClean="0">
                <a:solidFill>
                  <a:schemeClr val="accent1"/>
                </a:solidFill>
              </a:rPr>
              <a:t>Q</a:t>
            </a:r>
            <a:r>
              <a:rPr lang="it-IT" sz="2400" baseline="-25000" dirty="0" err="1" smtClean="0">
                <a:solidFill>
                  <a:schemeClr val="accent1"/>
                </a:solidFill>
              </a:rPr>
              <a:t>meas</a:t>
            </a:r>
            <a:r>
              <a:rPr lang="it-IT" sz="2400" baseline="-25000" dirty="0" smtClean="0">
                <a:solidFill>
                  <a:schemeClr val="accent1"/>
                </a:solidFill>
              </a:rPr>
              <a:t>. </a:t>
            </a:r>
            <a:r>
              <a:rPr lang="it-IT" sz="2400" dirty="0" smtClean="0">
                <a:solidFill>
                  <a:schemeClr val="accent1"/>
                </a:solidFill>
              </a:rPr>
              <a:t>(</a:t>
            </a:r>
            <a:r>
              <a:rPr lang="it-IT" sz="2400" dirty="0" err="1" smtClean="0">
                <a:solidFill>
                  <a:schemeClr val="accent1"/>
                </a:solidFill>
              </a:rPr>
              <a:t>a.u</a:t>
            </a:r>
            <a:r>
              <a:rPr lang="it-IT" sz="2400" dirty="0" smtClean="0">
                <a:solidFill>
                  <a:schemeClr val="accent1"/>
                </a:solidFill>
              </a:rPr>
              <a:t>.)</a:t>
            </a:r>
            <a:endParaRPr lang="it-IT" sz="2400" dirty="0">
              <a:solidFill>
                <a:schemeClr val="accent1"/>
              </a:solidFill>
            </a:endParaRPr>
          </a:p>
        </p:txBody>
      </p:sp>
      <p:sp>
        <p:nvSpPr>
          <p:cNvPr id="14" name="CasellaDiTesto 9"/>
          <p:cNvSpPr txBox="1"/>
          <p:nvPr/>
        </p:nvSpPr>
        <p:spPr>
          <a:xfrm rot="5400000">
            <a:off x="6660508" y="2886716"/>
            <a:ext cx="2213233" cy="461665"/>
          </a:xfrm>
          <a:prstGeom prst="rect">
            <a:avLst/>
          </a:prstGeom>
          <a:noFill/>
        </p:spPr>
        <p:txBody>
          <a:bodyPr wrap="square" rtlCol="0">
            <a:spAutoFit/>
          </a:bodyPr>
          <a:lstStyle/>
          <a:p>
            <a:r>
              <a:rPr lang="it-IT" sz="2400" dirty="0" smtClean="0">
                <a:solidFill>
                  <a:srgbClr val="FF0000"/>
                </a:solidFill>
              </a:rPr>
              <a:t>Log </a:t>
            </a:r>
            <a:r>
              <a:rPr lang="it-IT" sz="2400" dirty="0" err="1" smtClean="0">
                <a:solidFill>
                  <a:srgbClr val="FF0000"/>
                </a:solidFill>
              </a:rPr>
              <a:t>n</a:t>
            </a:r>
            <a:r>
              <a:rPr lang="it-IT" sz="2400" baseline="-25000" dirty="0" err="1" smtClean="0">
                <a:solidFill>
                  <a:srgbClr val="FF0000"/>
                </a:solidFill>
              </a:rPr>
              <a:t>calc</a:t>
            </a:r>
            <a:r>
              <a:rPr lang="it-IT" sz="2400" baseline="-25000" dirty="0" smtClean="0">
                <a:solidFill>
                  <a:srgbClr val="FF0000"/>
                </a:solidFill>
              </a:rPr>
              <a:t>.</a:t>
            </a:r>
            <a:r>
              <a:rPr lang="it-IT" sz="2400" dirty="0" smtClean="0">
                <a:solidFill>
                  <a:srgbClr val="FF0000"/>
                </a:solidFill>
              </a:rPr>
              <a:t>(</a:t>
            </a:r>
            <a:r>
              <a:rPr lang="it-IT" sz="2400" dirty="0" err="1" smtClean="0">
                <a:solidFill>
                  <a:srgbClr val="FF0000"/>
                </a:solidFill>
              </a:rPr>
              <a:t>a.u</a:t>
            </a:r>
            <a:r>
              <a:rPr lang="it-IT" sz="2400" dirty="0" smtClean="0">
                <a:solidFill>
                  <a:srgbClr val="FF0000"/>
                </a:solidFill>
              </a:rPr>
              <a:t>.)</a:t>
            </a:r>
            <a:endParaRPr lang="it-IT" sz="2400" dirty="0">
              <a:solidFill>
                <a:srgbClr val="FF0000"/>
              </a:solidFill>
            </a:endParaRPr>
          </a:p>
        </p:txBody>
      </p:sp>
      <p:sp>
        <p:nvSpPr>
          <p:cNvPr id="2" name="TextBox 1"/>
          <p:cNvSpPr txBox="1"/>
          <p:nvPr/>
        </p:nvSpPr>
        <p:spPr>
          <a:xfrm>
            <a:off x="522295" y="6019800"/>
            <a:ext cx="8393105" cy="1200329"/>
          </a:xfrm>
          <a:prstGeom prst="rect">
            <a:avLst/>
          </a:prstGeom>
          <a:noFill/>
        </p:spPr>
        <p:txBody>
          <a:bodyPr wrap="square" rtlCol="0">
            <a:spAutoFit/>
          </a:bodyPr>
          <a:lstStyle/>
          <a:p>
            <a:r>
              <a:rPr lang="en-US" dirty="0"/>
              <a:t>L.V. </a:t>
            </a:r>
            <a:r>
              <a:rPr lang="en-US" dirty="0" err="1"/>
              <a:t>Keldysh</a:t>
            </a:r>
            <a:r>
              <a:rPr lang="en-US" dirty="0"/>
              <a:t>, JETP 20, 1965,  </a:t>
            </a:r>
            <a:r>
              <a:rPr lang="en-US" dirty="0" err="1"/>
              <a:t>Apostolova</a:t>
            </a:r>
            <a:r>
              <a:rPr lang="en-US" dirty="0"/>
              <a:t> et al in press NIMA, 2014, </a:t>
            </a:r>
            <a:r>
              <a:rPr lang="en-GB" dirty="0" err="1"/>
              <a:t>Otobe</a:t>
            </a:r>
            <a:r>
              <a:rPr lang="en-GB" dirty="0"/>
              <a:t> et al, PHYSICAL REVIEW B </a:t>
            </a:r>
            <a:r>
              <a:rPr lang="en-GB" b="1" dirty="0"/>
              <a:t>77</a:t>
            </a:r>
            <a:r>
              <a:rPr lang="en-GB" dirty="0"/>
              <a:t>, 165104, </a:t>
            </a:r>
            <a:r>
              <a:rPr lang="en-GB" dirty="0" smtClean="0"/>
              <a:t>2008  (interpretation in terms of MPI, good agreement with the experiment)</a:t>
            </a:r>
            <a:endParaRPr lang="en-US" dirty="0"/>
          </a:p>
          <a:p>
            <a:endParaRPr lang="en-US" dirty="0"/>
          </a:p>
        </p:txBody>
      </p:sp>
      <p:sp>
        <p:nvSpPr>
          <p:cNvPr id="3" name="TextBox 2"/>
          <p:cNvSpPr txBox="1"/>
          <p:nvPr/>
        </p:nvSpPr>
        <p:spPr>
          <a:xfrm>
            <a:off x="2514600" y="2590800"/>
            <a:ext cx="1295400" cy="369332"/>
          </a:xfrm>
          <a:prstGeom prst="rect">
            <a:avLst/>
          </a:prstGeom>
          <a:noFill/>
        </p:spPr>
        <p:txBody>
          <a:bodyPr wrap="square" rtlCol="0">
            <a:spAutoFit/>
          </a:bodyPr>
          <a:lstStyle/>
          <a:p>
            <a:r>
              <a:rPr lang="en-US" b="1" dirty="0"/>
              <a:t>n</a:t>
            </a:r>
            <a:r>
              <a:rPr lang="en-US" b="1" dirty="0" smtClean="0"/>
              <a:t>=4.4</a:t>
            </a:r>
            <a:endParaRPr lang="en-US" b="1" dirty="0"/>
          </a:p>
        </p:txBody>
      </p:sp>
      <p:cxnSp>
        <p:nvCxnSpPr>
          <p:cNvPr id="5" name="Straight Connector 4"/>
          <p:cNvCxnSpPr/>
          <p:nvPr/>
        </p:nvCxnSpPr>
        <p:spPr>
          <a:xfrm flipV="1">
            <a:off x="1905000" y="2010932"/>
            <a:ext cx="2441833" cy="1986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810000" y="5510261"/>
            <a:ext cx="2819400" cy="369332"/>
          </a:xfrm>
          <a:prstGeom prst="rect">
            <a:avLst/>
          </a:prstGeom>
          <a:noFill/>
        </p:spPr>
        <p:txBody>
          <a:bodyPr wrap="square" rtlCol="0">
            <a:spAutoFit/>
          </a:bodyPr>
          <a:lstStyle/>
          <a:p>
            <a:r>
              <a:rPr lang="en-US" b="1" dirty="0" smtClean="0"/>
              <a:t>Energy (</a:t>
            </a:r>
            <a:r>
              <a:rPr lang="en-US" b="1" dirty="0" err="1"/>
              <a:t>μ</a:t>
            </a:r>
            <a:r>
              <a:rPr lang="en-US" b="1" dirty="0" err="1" smtClean="0"/>
              <a:t>J</a:t>
            </a:r>
            <a:r>
              <a:rPr lang="en-US" b="1" dirty="0" smtClean="0"/>
              <a:t>)</a:t>
            </a:r>
            <a:endParaRPr lang="en-US" b="1" dirty="0"/>
          </a:p>
        </p:txBody>
      </p:sp>
    </p:spTree>
    <p:extLst>
      <p:ext uri="{BB962C8B-B14F-4D97-AF65-F5344CB8AC3E}">
        <p14:creationId xmlns:p14="http://schemas.microsoft.com/office/powerpoint/2010/main" val="3165835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 yield (</a:t>
            </a:r>
            <a:r>
              <a:rPr lang="en-US" dirty="0" err="1" smtClean="0"/>
              <a:t>expt</a:t>
            </a:r>
            <a:r>
              <a:rPr lang="en-US" dirty="0" smtClean="0"/>
              <a:t>), lower intensities  </a:t>
            </a:r>
            <a:endParaRPr lang="en-US" dirty="0"/>
          </a:p>
        </p:txBody>
      </p:sp>
      <p:grpSp>
        <p:nvGrpSpPr>
          <p:cNvPr id="4" name="Gruppo 17"/>
          <p:cNvGrpSpPr/>
          <p:nvPr/>
        </p:nvGrpSpPr>
        <p:grpSpPr>
          <a:xfrm>
            <a:off x="849868" y="1371600"/>
            <a:ext cx="6693932" cy="4854322"/>
            <a:chOff x="1078468" y="618082"/>
            <a:chExt cx="6693932" cy="4854322"/>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618082"/>
              <a:ext cx="6324600" cy="477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asellaDiTesto 4"/>
            <p:cNvSpPr txBox="1"/>
            <p:nvPr/>
          </p:nvSpPr>
          <p:spPr>
            <a:xfrm rot="16200000">
              <a:off x="272534" y="2406134"/>
              <a:ext cx="1981200" cy="369332"/>
            </a:xfrm>
            <a:prstGeom prst="rect">
              <a:avLst/>
            </a:prstGeom>
            <a:noFill/>
          </p:spPr>
          <p:txBody>
            <a:bodyPr wrap="square" rtlCol="0">
              <a:spAutoFit/>
            </a:bodyPr>
            <a:lstStyle/>
            <a:p>
              <a:r>
                <a:rPr lang="it-IT" dirty="0"/>
                <a:t>n</a:t>
              </a:r>
              <a:r>
                <a:rPr lang="it-IT" dirty="0" smtClean="0"/>
                <a:t> (cm</a:t>
              </a:r>
              <a:r>
                <a:rPr lang="it-IT" baseline="30000" dirty="0" smtClean="0"/>
                <a:t>-3</a:t>
              </a:r>
              <a:r>
                <a:rPr lang="it-IT" dirty="0" smtClean="0"/>
                <a:t>)</a:t>
              </a:r>
              <a:endParaRPr lang="it-IT" dirty="0"/>
            </a:p>
          </p:txBody>
        </p:sp>
        <p:sp>
          <p:nvSpPr>
            <p:cNvPr id="7" name="CasellaDiTesto 7"/>
            <p:cNvSpPr txBox="1"/>
            <p:nvPr/>
          </p:nvSpPr>
          <p:spPr>
            <a:xfrm>
              <a:off x="3619500" y="5103072"/>
              <a:ext cx="1981200" cy="369332"/>
            </a:xfrm>
            <a:prstGeom prst="rect">
              <a:avLst/>
            </a:prstGeom>
            <a:noFill/>
          </p:spPr>
          <p:txBody>
            <a:bodyPr wrap="square" rtlCol="0">
              <a:spAutoFit/>
            </a:bodyPr>
            <a:lstStyle/>
            <a:p>
              <a:r>
                <a:rPr lang="it-IT" dirty="0" smtClean="0"/>
                <a:t>E (</a:t>
              </a:r>
              <a:r>
                <a:rPr lang="it-IT" dirty="0" smtClean="0">
                  <a:sym typeface="Symbol"/>
                </a:rPr>
                <a:t>J)</a:t>
              </a:r>
              <a:endParaRPr lang="it-IT" dirty="0"/>
            </a:p>
          </p:txBody>
        </p:sp>
        <p:cxnSp>
          <p:nvCxnSpPr>
            <p:cNvPr id="8" name="Connettore 1 10"/>
            <p:cNvCxnSpPr/>
            <p:nvPr/>
          </p:nvCxnSpPr>
          <p:spPr>
            <a:xfrm flipV="1">
              <a:off x="2368731" y="1066800"/>
              <a:ext cx="3498669" cy="35814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 name="Connettore 1 14"/>
            <p:cNvCxnSpPr/>
            <p:nvPr/>
          </p:nvCxnSpPr>
          <p:spPr>
            <a:xfrm flipV="1">
              <a:off x="4343400" y="990600"/>
              <a:ext cx="3200400" cy="106680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3202032" y="4419600"/>
            <a:ext cx="1374865" cy="461665"/>
          </a:xfrm>
          <a:prstGeom prst="rect">
            <a:avLst/>
          </a:prstGeom>
          <a:noFill/>
        </p:spPr>
        <p:txBody>
          <a:bodyPr wrap="square" rtlCol="0">
            <a:spAutoFit/>
          </a:bodyPr>
          <a:lstStyle/>
          <a:p>
            <a:r>
              <a:rPr lang="en-US" sz="2400" b="1" dirty="0" smtClean="0"/>
              <a:t>MPI, n=4</a:t>
            </a:r>
            <a:endParaRPr lang="en-US" sz="2400" b="1" dirty="0"/>
          </a:p>
        </p:txBody>
      </p:sp>
      <p:sp>
        <p:nvSpPr>
          <p:cNvPr id="12" name="TextBox 11"/>
          <p:cNvSpPr txBox="1"/>
          <p:nvPr/>
        </p:nvSpPr>
        <p:spPr>
          <a:xfrm>
            <a:off x="5578928" y="2487752"/>
            <a:ext cx="1964871" cy="1754326"/>
          </a:xfrm>
          <a:prstGeom prst="rect">
            <a:avLst/>
          </a:prstGeom>
          <a:noFill/>
        </p:spPr>
        <p:txBody>
          <a:bodyPr wrap="square" rtlCol="0">
            <a:spAutoFit/>
          </a:bodyPr>
          <a:lstStyle/>
          <a:p>
            <a:r>
              <a:rPr lang="en-US" dirty="0" smtClean="0"/>
              <a:t>Change of slope</a:t>
            </a:r>
          </a:p>
          <a:p>
            <a:r>
              <a:rPr lang="en-US" dirty="0" smtClean="0"/>
              <a:t>(suggesting  electron-hole recombination </a:t>
            </a:r>
            <a:r>
              <a:rPr lang="en-US" b="1" dirty="0"/>
              <a:t> </a:t>
            </a:r>
            <a:r>
              <a:rPr lang="en-US" dirty="0" smtClean="0"/>
              <a:t>after</a:t>
            </a:r>
            <a:r>
              <a:rPr lang="en-US" b="1" dirty="0" smtClean="0"/>
              <a:t> </a:t>
            </a:r>
            <a:r>
              <a:rPr lang="en-US" dirty="0" smtClean="0"/>
              <a:t>pulse irradiation)</a:t>
            </a:r>
            <a:endParaRPr lang="en-US" dirty="0"/>
          </a:p>
        </p:txBody>
      </p:sp>
      <p:cxnSp>
        <p:nvCxnSpPr>
          <p:cNvPr id="14" name="Straight Arrow Connector 13"/>
          <p:cNvCxnSpPr>
            <a:stCxn id="12" idx="0"/>
          </p:cNvCxnSpPr>
          <p:nvPr/>
        </p:nvCxnSpPr>
        <p:spPr>
          <a:xfrm flipV="1">
            <a:off x="6561364" y="2057400"/>
            <a:ext cx="0" cy="43035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3889464" y="3904566"/>
            <a:ext cx="0" cy="43035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9936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quarter" idx="2"/>
          </p:nvPr>
        </p:nvSpPr>
        <p:spPr/>
        <p:txBody>
          <a:bodyPr/>
          <a:lstStyle/>
          <a:p>
            <a:endParaRPr lang="en-US"/>
          </a:p>
        </p:txBody>
      </p:sp>
      <p:sp>
        <p:nvSpPr>
          <p:cNvPr id="5" name="Content Placeholder 4"/>
          <p:cNvSpPr>
            <a:spLocks noGrp="1"/>
          </p:cNvSpPr>
          <p:nvPr>
            <p:ph sz="quarter" idx="3"/>
          </p:nvPr>
        </p:nvSpPr>
        <p:spPr/>
        <p:txBody>
          <a:bodyPr/>
          <a:lstStyle/>
          <a:p>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71" y="369599"/>
            <a:ext cx="8396754" cy="6488401"/>
          </a:xfrm>
          <a:prstGeom prst="rect">
            <a:avLst/>
          </a:prstGeom>
        </p:spPr>
      </p:pic>
      <p:sp>
        <p:nvSpPr>
          <p:cNvPr id="7" name="Title 2"/>
          <p:cNvSpPr txBox="1">
            <a:spLocks/>
          </p:cNvSpPr>
          <p:nvPr/>
        </p:nvSpPr>
        <p:spPr>
          <a:xfrm>
            <a:off x="457200" y="152400"/>
            <a:ext cx="8229600" cy="60317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sz="2800" dirty="0" smtClean="0"/>
              <a:t>Density of states</a:t>
            </a:r>
            <a:endParaRPr lang="en-US" altLang="en-US" sz="2800" baseline="-25000" dirty="0" smtClean="0"/>
          </a:p>
        </p:txBody>
      </p:sp>
      <p:sp>
        <p:nvSpPr>
          <p:cNvPr id="8" name="TextBox 7"/>
          <p:cNvSpPr txBox="1"/>
          <p:nvPr/>
        </p:nvSpPr>
        <p:spPr>
          <a:xfrm>
            <a:off x="380999" y="6172200"/>
            <a:ext cx="8150225" cy="369332"/>
          </a:xfrm>
          <a:prstGeom prst="rect">
            <a:avLst/>
          </a:prstGeom>
          <a:noFill/>
        </p:spPr>
        <p:txBody>
          <a:bodyPr wrap="square" rtlCol="0">
            <a:spAutoFit/>
          </a:bodyPr>
          <a:lstStyle/>
          <a:p>
            <a:r>
              <a:rPr lang="en-US" b="1" dirty="0" err="1" smtClean="0"/>
              <a:t>Boltzman</a:t>
            </a:r>
            <a:r>
              <a:rPr lang="en-US" b="1" dirty="0" smtClean="0"/>
              <a:t> equation including direct and phonon-assisted photoionization</a:t>
            </a:r>
          </a:p>
        </p:txBody>
      </p:sp>
      <p:cxnSp>
        <p:nvCxnSpPr>
          <p:cNvPr id="10" name="Straight Arrow Connector 9"/>
          <p:cNvCxnSpPr/>
          <p:nvPr/>
        </p:nvCxnSpPr>
        <p:spPr>
          <a:xfrm flipH="1">
            <a:off x="2362200" y="1295400"/>
            <a:ext cx="685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10920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1143000"/>
          </a:xfrm>
        </p:spPr>
        <p:txBody>
          <a:bodyPr/>
          <a:lstStyle/>
          <a:p>
            <a:pPr algn="l"/>
            <a:r>
              <a:rPr lang="en-US" dirty="0" smtClean="0">
                <a:latin typeface="Times New Roman" panose="02020603050405020304" pitchFamily="18" charset="0"/>
                <a:cs typeface="Times New Roman" panose="02020603050405020304" pitchFamily="18" charset="0"/>
              </a:rPr>
              <a:t>Theoretical model</a:t>
            </a:r>
            <a:endParaRPr lang="en-US" dirty="0">
              <a:latin typeface="Times New Roman" panose="02020603050405020304" pitchFamily="18" charset="0"/>
              <a:cs typeface="Times New Roman" panose="02020603050405020304" pitchFamily="18"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032844008"/>
              </p:ext>
            </p:extLst>
          </p:nvPr>
        </p:nvGraphicFramePr>
        <p:xfrm>
          <a:off x="587829" y="857488"/>
          <a:ext cx="8001000" cy="4052887"/>
        </p:xfrm>
        <a:graphic>
          <a:graphicData uri="http://schemas.openxmlformats.org/presentationml/2006/ole">
            <mc:AlternateContent xmlns:mc="http://schemas.openxmlformats.org/markup-compatibility/2006">
              <mc:Choice xmlns:v="urn:schemas-microsoft-com:vml" Requires="v">
                <p:oleObj spid="_x0000_s6191" name="Equation" r:id="rId3" imgW="6667200" imgH="3377880" progId="Equation.3">
                  <p:embed/>
                </p:oleObj>
              </mc:Choice>
              <mc:Fallback>
                <p:oleObj name="Equation" r:id="rId3" imgW="6667200" imgH="3377880" progId="Equation.3">
                  <p:embed/>
                  <p:pic>
                    <p:nvPicPr>
                      <p:cNvPr id="0" name=""/>
                      <p:cNvPicPr/>
                      <p:nvPr/>
                    </p:nvPicPr>
                    <p:blipFill>
                      <a:blip r:embed="rId4"/>
                      <a:stretch>
                        <a:fillRect/>
                      </a:stretch>
                    </p:blipFill>
                    <p:spPr>
                      <a:xfrm>
                        <a:off x="587829" y="857488"/>
                        <a:ext cx="8001000" cy="4052887"/>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394497165"/>
              </p:ext>
            </p:extLst>
          </p:nvPr>
        </p:nvGraphicFramePr>
        <p:xfrm>
          <a:off x="3657600" y="4960898"/>
          <a:ext cx="4994275" cy="1854200"/>
        </p:xfrm>
        <a:graphic>
          <a:graphicData uri="http://schemas.openxmlformats.org/presentationml/2006/ole">
            <mc:AlternateContent xmlns:mc="http://schemas.openxmlformats.org/markup-compatibility/2006">
              <mc:Choice xmlns:v="urn:schemas-microsoft-com:vml" Requires="v">
                <p:oleObj spid="_x0000_s6192" name="Equation" r:id="rId5" imgW="4241520" imgH="1574640" progId="Equation.3">
                  <p:embed/>
                </p:oleObj>
              </mc:Choice>
              <mc:Fallback>
                <p:oleObj name="Equation" r:id="rId5" imgW="4241520" imgH="1574640" progId="Equation.3">
                  <p:embed/>
                  <p:pic>
                    <p:nvPicPr>
                      <p:cNvPr id="0" name="Object 3"/>
                      <p:cNvPicPr>
                        <a:picLocks noChangeAspect="1" noChangeArrowheads="1"/>
                      </p:cNvPicPr>
                      <p:nvPr/>
                    </p:nvPicPr>
                    <p:blipFill>
                      <a:blip r:embed="rId6"/>
                      <a:srcRect/>
                      <a:stretch>
                        <a:fillRect/>
                      </a:stretch>
                    </p:blipFill>
                    <p:spPr bwMode="auto">
                      <a:xfrm>
                        <a:off x="3657600" y="4960898"/>
                        <a:ext cx="4994275"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extBox 7"/>
          <p:cNvSpPr txBox="1"/>
          <p:nvPr/>
        </p:nvSpPr>
        <p:spPr>
          <a:xfrm>
            <a:off x="4267200" y="3810000"/>
            <a:ext cx="2667000" cy="369332"/>
          </a:xfrm>
          <a:prstGeom prst="rect">
            <a:avLst/>
          </a:prstGeom>
          <a:noFill/>
        </p:spPr>
        <p:txBody>
          <a:bodyPr wrap="square" rtlCol="0">
            <a:spAutoFit/>
          </a:bodyPr>
          <a:lstStyle/>
          <a:p>
            <a:r>
              <a:rPr lang="en-US" dirty="0" smtClean="0"/>
              <a:t>(gauge freedom)</a:t>
            </a:r>
            <a:endParaRPr lang="en-US" dirty="0"/>
          </a:p>
        </p:txBody>
      </p:sp>
      <p:sp>
        <p:nvSpPr>
          <p:cNvPr id="9" name="TextBox 8"/>
          <p:cNvSpPr txBox="1"/>
          <p:nvPr/>
        </p:nvSpPr>
        <p:spPr>
          <a:xfrm>
            <a:off x="4648200" y="4343400"/>
            <a:ext cx="2743200" cy="369332"/>
          </a:xfrm>
          <a:prstGeom prst="rect">
            <a:avLst/>
          </a:prstGeom>
          <a:noFill/>
        </p:spPr>
        <p:txBody>
          <a:bodyPr wrap="square" rtlCol="0">
            <a:spAutoFit/>
          </a:bodyPr>
          <a:lstStyle/>
          <a:p>
            <a:r>
              <a:rPr lang="en-US" dirty="0" smtClean="0"/>
              <a:t>(electron </a:t>
            </a:r>
            <a:r>
              <a:rPr lang="en-US" dirty="0" smtClean="0"/>
              <a:t>density</a:t>
            </a:r>
            <a:r>
              <a:rPr lang="en-US" dirty="0" smtClean="0"/>
              <a:t>) </a:t>
            </a:r>
            <a:endParaRPr lang="en-US" dirty="0"/>
          </a:p>
        </p:txBody>
      </p:sp>
      <p:sp>
        <p:nvSpPr>
          <p:cNvPr id="10" name="TextBox 9"/>
          <p:cNvSpPr txBox="1"/>
          <p:nvPr/>
        </p:nvSpPr>
        <p:spPr>
          <a:xfrm>
            <a:off x="609600" y="5518666"/>
            <a:ext cx="2895600" cy="369332"/>
          </a:xfrm>
          <a:prstGeom prst="rect">
            <a:avLst/>
          </a:prstGeom>
          <a:noFill/>
        </p:spPr>
        <p:txBody>
          <a:bodyPr wrap="square" rtlCol="0">
            <a:spAutoFit/>
          </a:bodyPr>
          <a:lstStyle/>
          <a:p>
            <a:r>
              <a:rPr lang="en-US" dirty="0" smtClean="0"/>
              <a:t>(adiabatic representation)</a:t>
            </a:r>
            <a:endParaRPr lang="en-US" dirty="0"/>
          </a:p>
        </p:txBody>
      </p:sp>
      <p:sp>
        <p:nvSpPr>
          <p:cNvPr id="11" name="TextBox 10"/>
          <p:cNvSpPr txBox="1"/>
          <p:nvPr/>
        </p:nvSpPr>
        <p:spPr>
          <a:xfrm>
            <a:off x="838200" y="2514600"/>
            <a:ext cx="2667000" cy="369332"/>
          </a:xfrm>
          <a:prstGeom prst="rect">
            <a:avLst/>
          </a:prstGeom>
          <a:noFill/>
        </p:spPr>
        <p:txBody>
          <a:bodyPr wrap="square" rtlCol="0">
            <a:spAutoFit/>
          </a:bodyPr>
          <a:lstStyle/>
          <a:p>
            <a:r>
              <a:rPr lang="en-US" dirty="0" smtClean="0"/>
              <a:t>(</a:t>
            </a:r>
            <a:r>
              <a:rPr lang="en-US" dirty="0" err="1" smtClean="0"/>
              <a:t>Schr</a:t>
            </a:r>
            <a:r>
              <a:rPr lang="bg-BG" dirty="0" smtClean="0"/>
              <a:t>ӧ</a:t>
            </a:r>
            <a:r>
              <a:rPr lang="en-US" dirty="0" smtClean="0"/>
              <a:t>dinger picture)</a:t>
            </a:r>
            <a:endParaRPr lang="en-US" dirty="0"/>
          </a:p>
        </p:txBody>
      </p:sp>
      <p:sp>
        <p:nvSpPr>
          <p:cNvPr id="12" name="TextBox 11"/>
          <p:cNvSpPr txBox="1"/>
          <p:nvPr/>
        </p:nvSpPr>
        <p:spPr>
          <a:xfrm>
            <a:off x="5429250" y="958725"/>
            <a:ext cx="3924300" cy="369332"/>
          </a:xfrm>
          <a:prstGeom prst="rect">
            <a:avLst/>
          </a:prstGeom>
          <a:noFill/>
        </p:spPr>
        <p:txBody>
          <a:bodyPr wrap="square" rtlCol="0">
            <a:spAutoFit/>
          </a:bodyPr>
          <a:lstStyle/>
          <a:p>
            <a:r>
              <a:rPr lang="en-US" dirty="0" smtClean="0"/>
              <a:t>(empirical pseudopotential model)</a:t>
            </a:r>
            <a:endParaRPr lang="en-US" dirty="0"/>
          </a:p>
        </p:txBody>
      </p:sp>
    </p:spTree>
    <p:extLst>
      <p:ext uri="{BB962C8B-B14F-4D97-AF65-F5344CB8AC3E}">
        <p14:creationId xmlns:p14="http://schemas.microsoft.com/office/powerpoint/2010/main" val="6241350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496</TotalTime>
  <Words>616</Words>
  <Application>Microsoft Office PowerPoint</Application>
  <PresentationFormat>On-screen Show (4:3)</PresentationFormat>
  <Paragraphs>91</Paragraphs>
  <Slides>17</Slides>
  <Notes>1</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17</vt:i4>
      </vt:variant>
    </vt:vector>
  </HeadingPairs>
  <TitlesOfParts>
    <vt:vector size="21" baseType="lpstr">
      <vt:lpstr>Office Theme</vt:lpstr>
      <vt:lpstr>Equation</vt:lpstr>
      <vt:lpstr>Acrobat Document</vt:lpstr>
      <vt:lpstr>Adobe Acrobat Document</vt:lpstr>
      <vt:lpstr>Photoionization of diamond interacting with 30fs intense laser field </vt:lpstr>
      <vt:lpstr>Motivation</vt:lpstr>
      <vt:lpstr>PowerPoint Presentation</vt:lpstr>
      <vt:lpstr>PowerPoint Presentation</vt:lpstr>
      <vt:lpstr>PowerPoint Presentation</vt:lpstr>
      <vt:lpstr>Photoionization yield (expt. vs. theory) CVD diamond</vt:lpstr>
      <vt:lpstr>PI yield (expt), lower intensities  </vt:lpstr>
      <vt:lpstr>PowerPoint Presentation</vt:lpstr>
      <vt:lpstr>Theoretical model</vt:lpstr>
      <vt:lpstr>Static band structure</vt:lpstr>
      <vt:lpstr>PowerPoint Presentation</vt:lpstr>
      <vt:lpstr>PowerPoint Presentation</vt:lpstr>
      <vt:lpstr>PowerPoint Presentation</vt:lpstr>
      <vt:lpstr>Photoionization yield (2 band model)</vt:lpstr>
      <vt:lpstr>Polarization dependence</vt:lpstr>
      <vt:lpstr>Photoionization yield</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Boyan Obreshkov</dc:creator>
  <cp:lastModifiedBy>Boyan Obreshkov</cp:lastModifiedBy>
  <cp:revision>46</cp:revision>
  <dcterms:created xsi:type="dcterms:W3CDTF">2015-04-16T10:12:00Z</dcterms:created>
  <dcterms:modified xsi:type="dcterms:W3CDTF">2015-04-16T18:41:19Z</dcterms:modified>
</cp:coreProperties>
</file>