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62" r:id="rId5"/>
  </p:sldMasterIdLst>
  <p:notesMasterIdLst>
    <p:notesMasterId r:id="rId26"/>
  </p:notesMasterIdLst>
  <p:handoutMasterIdLst>
    <p:handoutMasterId r:id="rId27"/>
  </p:handoutMasterIdLst>
  <p:sldIdLst>
    <p:sldId id="395" r:id="rId6"/>
    <p:sldId id="306" r:id="rId7"/>
    <p:sldId id="356" r:id="rId8"/>
    <p:sldId id="400" r:id="rId9"/>
    <p:sldId id="394" r:id="rId10"/>
    <p:sldId id="335" r:id="rId11"/>
    <p:sldId id="336" r:id="rId12"/>
    <p:sldId id="405" r:id="rId13"/>
    <p:sldId id="371" r:id="rId14"/>
    <p:sldId id="365" r:id="rId15"/>
    <p:sldId id="387" r:id="rId16"/>
    <p:sldId id="340" r:id="rId17"/>
    <p:sldId id="406" r:id="rId18"/>
    <p:sldId id="361" r:id="rId19"/>
    <p:sldId id="407" r:id="rId20"/>
    <p:sldId id="408" r:id="rId21"/>
    <p:sldId id="409" r:id="rId22"/>
    <p:sldId id="410" r:id="rId23"/>
    <p:sldId id="397" r:id="rId24"/>
    <p:sldId id="369" r:id="rId25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011B35"/>
    <a:srgbClr val="012545"/>
    <a:srgbClr val="EFC951"/>
    <a:srgbClr val="FFC8B4"/>
    <a:srgbClr val="1A72C0"/>
    <a:srgbClr val="235D81"/>
    <a:srgbClr val="7AA5BF"/>
    <a:srgbClr val="58BB4F"/>
    <a:srgbClr val="EA3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38" autoAdjust="0"/>
  </p:normalViewPr>
  <p:slideViewPr>
    <p:cSldViewPr>
      <p:cViewPr varScale="1">
        <p:scale>
          <a:sx n="108" d="100"/>
          <a:sy n="108" d="100"/>
        </p:scale>
        <p:origin x="-139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18/12/14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12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12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13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13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9909F9-11D6-AC45-A032-6370EC95E0DC}" type="slidenum">
              <a:rPr lang="en-GB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72EA65A8-4ABD-E64C-9540-1A709243955F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 algn="r" eaLnBrk="0" hangingPunct="0"/>
              <a:t>17</a:t>
            </a:fld>
            <a:endParaRPr lang="en-GB" sz="1200">
              <a:solidFill>
                <a:prstClr val="black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9909F9-11D6-AC45-A032-6370EC95E0DC}" type="slidenum">
              <a:rPr lang="en-GB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72EA65A8-4ABD-E64C-9540-1A709243955F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 algn="r" eaLnBrk="0" hangingPunct="0"/>
              <a:t>18</a:t>
            </a:fld>
            <a:endParaRPr lang="en-GB" sz="1200">
              <a:solidFill>
                <a:prstClr val="black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19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/>
              <a:pPr algn="r" eaLnBrk="0" hangingPunct="0"/>
              <a:t>19</a:t>
            </a:fld>
            <a:endParaRPr lang="en-GB" sz="1200" dirty="0"/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2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/>
              <a:pPr algn="r"/>
              <a:t>3</a:t>
            </a:fld>
            <a:endParaRPr lang="en-GB" sz="1200" dirty="0"/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>
                <a:solidFill>
                  <a:prstClr val="black"/>
                </a:solidFill>
              </a:rPr>
              <a:pPr algn="r" eaLnBrk="0" hangingPunct="0"/>
              <a:t>4</a:t>
            </a:fld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>
                <a:solidFill>
                  <a:prstClr val="black"/>
                </a:solidFill>
              </a:rPr>
              <a:pPr algn="r"/>
              <a:t>4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5</a:t>
            </a:fld>
            <a:endParaRPr lang="en-US" smtClean="0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6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7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/>
              <a:pPr algn="r" eaLnBrk="0" hangingPunct="0"/>
              <a:t>7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/>
              <a:pPr algn="r" eaLnBrk="0" hangingPunct="0"/>
              <a:t>8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9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9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18/12/14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6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April 17, 2013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S. Myers VIP Prof S. Gaskell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23EBE-FE0F-5644-BA02-89A4477FD392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9985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screen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April 17, 2013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S. Myers VIP Prof S. Gaskell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fld id="{B4A3941A-00CD-4348-87C3-80CD3E56710E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125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•"/>
        <a:defRPr sz="3200" kern="12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–"/>
        <a:defRPr sz="28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•"/>
        <a:defRPr sz="24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–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»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3.png"/><Relationship Id="rId3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37.png"/><Relationship Id="rId5" Type="http://schemas.openxmlformats.org/officeDocument/2006/relationships/image" Target="../media/image38.jpeg"/><Relationship Id="rId6" Type="http://schemas.openxmlformats.org/officeDocument/2006/relationships/image" Target="../media/image39.png"/><Relationship Id="rId7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jpeg"/><Relationship Id="rId7" Type="http://schemas.openxmlformats.org/officeDocument/2006/relationships/image" Target="../media/image44.png"/><Relationship Id="rId8" Type="http://schemas.openxmlformats.org/officeDocument/2006/relationships/image" Target="../media/image6.png"/><Relationship Id="rId9" Type="http://schemas.openxmlformats.org/officeDocument/2006/relationships/image" Target="../media/image45.png"/><Relationship Id="rId10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jpeg"/><Relationship Id="rId7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4" Type="http://schemas.openxmlformats.org/officeDocument/2006/relationships/image" Target="../media/image5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jpeg"/><Relationship Id="rId5" Type="http://schemas.openxmlformats.org/officeDocument/2006/relationships/image" Target="../media/image58.jpeg"/><Relationship Id="rId6" Type="http://schemas.openxmlformats.org/officeDocument/2006/relationships/image" Target="../media/image59.jpeg"/><Relationship Id="rId7" Type="http://schemas.openxmlformats.org/officeDocument/2006/relationships/image" Target="../media/image60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jpeg"/><Relationship Id="rId5" Type="http://schemas.openxmlformats.org/officeDocument/2006/relationships/image" Target="../media/image62.jpeg"/><Relationship Id="rId6" Type="http://schemas.openxmlformats.org/officeDocument/2006/relationships/image" Target="../media/image63.jpeg"/><Relationship Id="rId7" Type="http://schemas.openxmlformats.org/officeDocument/2006/relationships/image" Target="../media/image64.jpe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jpeg"/><Relationship Id="rId9" Type="http://schemas.openxmlformats.org/officeDocument/2006/relationships/image" Target="../media/image27.jpe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jpe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36513" y="0"/>
            <a:ext cx="9180513" cy="6885384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81514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Welcome </a:t>
            </a:r>
            <a:r>
              <a:rPr lang="en-GB" sz="3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– </a:t>
            </a:r>
            <a:r>
              <a:rPr lang="it-IT" sz="3600" b="1" i="1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Benvenuti</a:t>
            </a:r>
            <a:endParaRPr lang="it-IT" sz="3600" b="1" i="1" dirty="0"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7659" name="TextBox 12"/>
          <p:cNvSpPr txBox="1">
            <a:spLocks noChangeArrowheads="1"/>
          </p:cNvSpPr>
          <p:nvPr/>
        </p:nvSpPr>
        <p:spPr bwMode="auto">
          <a:xfrm>
            <a:off x="179512" y="3284984"/>
            <a:ext cx="86409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Carlo </a:t>
            </a:r>
            <a:r>
              <a:rPr lang="en-US" sz="3600" dirty="0" err="1" smtClean="0">
                <a:solidFill>
                  <a:srgbClr val="FFFF00"/>
                </a:solidFill>
              </a:rPr>
              <a:t>Verdone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to                 Accelerating Science and Innovation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9214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15616" y="138698"/>
            <a:ext cx="8280920" cy="553998"/>
          </a:xfrm>
          <a:prstGeom prst="rect">
            <a:avLst/>
          </a:prstGeom>
          <a:noFill/>
          <a:ln>
            <a:noFill/>
          </a:ln>
          <a:effectLst>
            <a:outerShdw blurRad="38100" dist="38100" dir="2700000" algn="tl" rotWithShape="0">
              <a:prstClr val="blac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+mj-lt"/>
                <a:cs typeface="Arial"/>
              </a:rPr>
              <a:t>The highlight of </a:t>
            </a:r>
            <a:r>
              <a:rPr kumimoji="0" lang="en-US" sz="300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a remarkable year</a:t>
            </a:r>
            <a:r>
              <a:rPr kumimoji="0" lang="en-US" sz="3000" i="0" u="none" strike="noStrike" kern="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 </a:t>
            </a:r>
            <a:r>
              <a:rPr kumimoji="0" lang="en-US" sz="300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2012</a:t>
            </a:r>
          </a:p>
        </p:txBody>
      </p:sp>
      <p:pic>
        <p:nvPicPr>
          <p:cNvPr id="5" name="Content Placeholder 3"/>
          <p:cNvPicPr preferRelativeResize="0"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1392" y="836712"/>
            <a:ext cx="4038600" cy="53340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 descr="economist p1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836712"/>
            <a:ext cx="4142234" cy="5328591"/>
          </a:xfrm>
          <a:prstGeom prst="rect">
            <a:avLst/>
          </a:prstGeom>
          <a:ln>
            <a:solidFill>
              <a:srgbClr val="0000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4151212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  <a:latin typeface="+mj-lt"/>
              </a:rPr>
              <a:t>Nobel Prize in Physics 2013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</a:t>
            </a:r>
            <a:r>
              <a:rPr lang="en-US" sz="1800" dirty="0" err="1">
                <a:solidFill>
                  <a:schemeClr val="accent1"/>
                </a:solidFill>
                <a:latin typeface="+mn-lt"/>
              </a:rPr>
              <a:t>Englert</a:t>
            </a:r>
            <a:r>
              <a:rPr lang="en-US" sz="1800" dirty="0">
                <a:solidFill>
                  <a:schemeClr val="accent1"/>
                </a:solidFill>
                <a:latin typeface="+mn-lt"/>
              </a:rPr>
              <a:t>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</a:t>
            </a:r>
            <a:r>
              <a:rPr lang="en-US" sz="1800" i="1" dirty="0" smtClean="0">
                <a:solidFill>
                  <a:srgbClr val="00FF00"/>
                </a:solidFill>
                <a:latin typeface="+mn-lt"/>
              </a:rPr>
              <a:t>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116632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732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  <a:endParaRPr lang="en-GB" sz="3200" dirty="0">
              <a:solidFill>
                <a:schemeClr val="accent1"/>
              </a:solidFill>
              <a:effectLst>
                <a:outerShdw blurRad="508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A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pplication as an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E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xample of Particle Physics Spin-off</a:t>
            </a:r>
            <a:endParaRPr lang="en-US" sz="2400" dirty="0" smtClean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764704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  <a:endParaRPr lang="en-GB" sz="2000" dirty="0">
              <a:solidFill>
                <a:schemeClr val="accent5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~30’000 accelerators worldwide</a:t>
              </a:r>
            </a:p>
            <a:p>
              <a:pPr algn="ctr"/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  <a:endParaRPr lang="en-GB" sz="28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 smtClean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  <a:endParaRPr lang="en-GB" sz="14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endParaRP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 smtClean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  <a:endParaRPr lang="en-GB" sz="10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&gt;100’000 patients treated worldwide  (45 facilities)</a:t>
              </a:r>
            </a:p>
            <a:p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&gt;50’000 patients treated in Europe  (14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 smtClean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  <a:endPara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 smtClean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  <a:endParaRPr lang="en-GB" sz="1800" dirty="0">
                  <a:solidFill>
                    <a:srgbClr val="CCFFCC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915816" y="5257800"/>
                <a:ext cx="25705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Portugal, France and Italy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2716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361850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475656" y="136525"/>
            <a:ext cx="6200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 rot="16200000" flipH="1">
            <a:off x="2800350" y="1352550"/>
            <a:ext cx="685800" cy="25527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8600" y="1600200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rot="10800000" flipV="1">
            <a:off x="2667000" y="4114800"/>
            <a:ext cx="1752600" cy="13716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2895600" y="2971800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rot="10800000">
            <a:off x="2438400" y="5713413"/>
            <a:ext cx="3200400" cy="777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144462" y="5029200"/>
            <a:ext cx="2545438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Physics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3460967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4897438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grpSp>
        <p:nvGrpSpPr>
          <p:cNvPr id="2" name="Group 22"/>
          <p:cNvGrpSpPr/>
          <p:nvPr/>
        </p:nvGrpSpPr>
        <p:grpSpPr>
          <a:xfrm>
            <a:off x="6553200" y="1066800"/>
            <a:ext cx="2362200" cy="1439426"/>
            <a:chOff x="4828685" y="1151374"/>
            <a:chExt cx="2600815" cy="1676400"/>
          </a:xfrm>
        </p:grpSpPr>
        <p:pic>
          <p:nvPicPr>
            <p:cNvPr id="21" name="Picture 20" descr="Screen shot 2011-06-01 at 00.05.34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28685" y="1151374"/>
              <a:ext cx="2600815" cy="1676400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4838700" y="1151374"/>
              <a:ext cx="2590800" cy="860271"/>
            </a:xfrm>
            <a:prstGeom prst="rect">
              <a:avLst/>
            </a:prstGeom>
            <a:noFill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Latin American </a:t>
              </a:r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School</a:t>
              </a:r>
            </a:p>
            <a:p>
              <a:pPr algn="r" eaLnBrk="1" hangingPunct="1">
                <a:defRPr/>
              </a:pPr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Natal, Brazil, 2011</a:t>
              </a:r>
              <a:b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</a:br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Arequipa, </a:t>
              </a: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</a:t>
              </a:r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eru, 2013</a:t>
              </a:r>
              <a:endParaRPr lang="en-US" sz="1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pic>
        <p:nvPicPr>
          <p:cNvPr id="27" name="Picture 26" descr="kashii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3006" y="1066800"/>
            <a:ext cx="2057401" cy="13716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427984" y="1340768"/>
            <a:ext cx="2133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4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NEW:</a:t>
            </a:r>
          </a:p>
          <a:p>
            <a:pPr eaLnBrk="1" hangingPunct="1"/>
            <a:r>
              <a:rPr lang="en-US" sz="12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Asia-Europe-Pacific </a:t>
            </a:r>
            <a:r>
              <a:rPr lang="en-US" sz="12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School of High-Energy Physics </a:t>
            </a:r>
          </a:p>
          <a:p>
            <a:pPr eaLnBrk="1" hangingPunct="1"/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Fukuoka, Oct 2012</a:t>
            </a:r>
          </a:p>
          <a:p>
            <a:pPr eaLnBrk="1" hangingPunct="1"/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India, 2014</a:t>
            </a:r>
            <a:endParaRPr lang="en-US" sz="1200" dirty="0" smtClean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pic>
        <p:nvPicPr>
          <p:cNvPr id="19" name="Picture 2" descr="http://physicschool.web.cern.ch/PhysicSchool/ESHEP/ESHEP2013/Images/PosterESHEP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7100" y="2749988"/>
            <a:ext cx="1609725" cy="227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236296" y="3551872"/>
            <a:ext cx="1944216" cy="738664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School of Physics </a:t>
            </a:r>
            <a:br>
              <a:rPr lang="en-US" sz="135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Hungary, June 2013</a:t>
            </a:r>
          </a:p>
        </p:txBody>
      </p:sp>
    </p:spTree>
    <p:extLst>
      <p:ext uri="{BB962C8B-B14F-4D97-AF65-F5344CB8AC3E}">
        <p14:creationId xmlns:p14="http://schemas.microsoft.com/office/powerpoint/2010/main" val="3218550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achers programme 20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973825"/>
            <a:ext cx="8460432" cy="5839551"/>
          </a:xfrm>
          <a:prstGeom prst="rect">
            <a:avLst/>
          </a:prstGeom>
        </p:spPr>
      </p:pic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619672" y="76200"/>
            <a:ext cx="64183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</a:t>
            </a:r>
            <a:r>
              <a:rPr lang="en-US" sz="4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Teacher Programme</a:t>
            </a:r>
            <a:endParaRPr lang="en-US" sz="4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9863" y="1412776"/>
            <a:ext cx="16941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4093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mmer_Students_20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01170"/>
            <a:ext cx="8532440" cy="5891886"/>
          </a:xfrm>
          <a:prstGeom prst="rect">
            <a:avLst/>
          </a:prstGeom>
        </p:spPr>
      </p:pic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611560" y="188640"/>
            <a:ext cx="6238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4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 2013</a:t>
            </a:r>
            <a:endParaRPr lang="en-GB" sz="40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4" name="Picture 2" descr="https://mediastream.cern.ch/MediaArchive/Photo/Public/2012/1207157/1207157_01/1207157_01-A4-at-144-dp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696959" cy="18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8288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600200" y="92075"/>
            <a:ext cx="6248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GB" sz="40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2" charset="-128"/>
                <a:cs typeface="ＭＳ Ｐゴシック" pitchFamily="-112" charset="-128"/>
              </a:rPr>
              <a:t>Italy  </a:t>
            </a:r>
            <a:r>
              <a:rPr lang="en-GB" sz="40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2" charset="-128"/>
                <a:cs typeface="ＭＳ Ｐゴシック" pitchFamily="-112" charset="-128"/>
              </a:rPr>
              <a:t>and  CERN</a:t>
            </a:r>
            <a:endParaRPr lang="en-GB" sz="3600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Helvetica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457200" y="3124200"/>
            <a:ext cx="838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2000" dirty="0" smtClean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  <a:p>
            <a:pPr eaLnBrk="0" hangingPunct="0"/>
            <a:endParaRPr lang="en-US" sz="2000" dirty="0" smtClean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  <a:p>
            <a:pPr eaLnBrk="0" hangingPunct="0"/>
            <a:endParaRPr lang="en-US" sz="2000" dirty="0" smtClean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52400" y="1283494"/>
            <a:ext cx="88392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Italy is a founding member of </a:t>
            </a:r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CERN with a strong tradition in particle physics</a:t>
            </a:r>
          </a:p>
          <a:p>
            <a:pPr algn="ctr" eaLnBrk="0" hangingPunct="0"/>
            <a:r>
              <a:rPr lang="en-GB" sz="18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Eduardo </a:t>
            </a:r>
            <a:r>
              <a:rPr lang="en-GB" sz="1800" dirty="0" err="1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Amaldi</a:t>
            </a:r>
            <a:r>
              <a:rPr lang="en-GB" sz="18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: one of the founding fathers of CERN and interim Secretary General</a:t>
            </a:r>
          </a:p>
          <a:p>
            <a:pPr eaLnBrk="0" hangingPunct="0"/>
            <a:r>
              <a:rPr lang="en-GB" sz="18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Two </a:t>
            </a: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Directors General from Italy: </a:t>
            </a:r>
            <a:endParaRPr lang="en-GB" sz="1800" dirty="0" smtClean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  <a:p>
            <a:pPr eaLnBrk="0" hangingPunct="0"/>
            <a:r>
              <a:rPr lang="en-GB" sz="18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                      Carlo </a:t>
            </a: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Rubbia and </a:t>
            </a:r>
            <a:r>
              <a:rPr lang="it-IT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Luciano </a:t>
            </a:r>
            <a:r>
              <a:rPr lang="it-IT" sz="1800" dirty="0" err="1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Maiani</a:t>
            </a:r>
            <a:endParaRPr lang="it-IT" sz="1800" dirty="0" smtClean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225425" y="2819400"/>
            <a:ext cx="8642350" cy="3200400"/>
            <a:chOff x="142" y="2016"/>
            <a:chExt cx="5444" cy="2016"/>
          </a:xfrm>
        </p:grpSpPr>
        <p:sp>
          <p:nvSpPr>
            <p:cNvPr id="10" name="Rectangle 30"/>
            <p:cNvSpPr>
              <a:spLocks noChangeArrowheads="1"/>
            </p:cNvSpPr>
            <p:nvPr/>
          </p:nvSpPr>
          <p:spPr bwMode="auto">
            <a:xfrm>
              <a:off x="1536" y="2160"/>
              <a:ext cx="4050" cy="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20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ADA: </a:t>
              </a:r>
              <a:r>
                <a:rPr lang="en-GB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the common ancestor of all particle colliders</a:t>
              </a:r>
            </a:p>
            <a:p>
              <a:pPr eaLnBrk="0" hangingPunct="0"/>
              <a:r>
                <a:rPr lang="en-GB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          first storage ring for an electron and a positron beam rotating</a:t>
              </a:r>
            </a:p>
            <a:p>
              <a:pPr eaLnBrk="0" hangingPunct="0"/>
              <a:r>
                <a:rPr lang="en-GB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          in opposite directions operated at </a:t>
              </a:r>
              <a:r>
                <a:rPr lang="en-GB" sz="1600" dirty="0" err="1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Frascati</a:t>
              </a:r>
              <a:r>
                <a:rPr lang="en-GB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in 1961</a:t>
              </a:r>
            </a:p>
          </p:txBody>
        </p:sp>
        <p:grpSp>
          <p:nvGrpSpPr>
            <p:cNvPr id="3" name="Group 36"/>
            <p:cNvGrpSpPr>
              <a:grpSpLocks/>
            </p:cNvGrpSpPr>
            <p:nvPr/>
          </p:nvGrpSpPr>
          <p:grpSpPr bwMode="auto">
            <a:xfrm>
              <a:off x="142" y="2016"/>
              <a:ext cx="1359" cy="2016"/>
              <a:chOff x="4222" y="1968"/>
              <a:chExt cx="1359" cy="2016"/>
            </a:xfrm>
          </p:grpSpPr>
          <p:pic>
            <p:nvPicPr>
              <p:cNvPr id="12" name="Picture 27" descr="adamini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272" y="1968"/>
                <a:ext cx="1281" cy="2016"/>
              </a:xfrm>
              <a:prstGeom prst="rect">
                <a:avLst/>
              </a:prstGeom>
              <a:noFill/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</p:pic>
          <p:sp>
            <p:nvSpPr>
              <p:cNvPr id="13" name="Rectangle 31"/>
              <p:cNvSpPr>
                <a:spLocks noChangeArrowheads="1"/>
              </p:cNvSpPr>
              <p:nvPr/>
            </p:nvSpPr>
            <p:spPr bwMode="auto">
              <a:xfrm>
                <a:off x="4222" y="3648"/>
                <a:ext cx="1359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GB" sz="14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ADA</a:t>
                </a:r>
              </a:p>
              <a:p>
                <a:pPr algn="ctr" eaLnBrk="0" hangingPunct="0"/>
                <a:r>
                  <a:rPr lang="it-IT" sz="14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Anello Di Accumulazione</a:t>
                </a:r>
                <a:endParaRPr lang="en-GB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2590800" y="4164012"/>
            <a:ext cx="5918200" cy="1398588"/>
            <a:chOff x="1872" y="3120"/>
            <a:chExt cx="3728" cy="881"/>
          </a:xfrm>
        </p:grpSpPr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1872" y="3120"/>
              <a:ext cx="2557" cy="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Nobel Prizes in Physics:</a:t>
              </a:r>
            </a:p>
            <a:p>
              <a:pPr eaLnBrk="0" hangingPunct="0"/>
              <a:r>
                <a:rPr lang="en-GB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related to advance of Particle Physics:</a:t>
              </a:r>
            </a:p>
            <a:p>
              <a:pPr lvl="2" eaLnBrk="0" hangingPunct="0">
                <a:lnSpc>
                  <a:spcPct val="110000"/>
                </a:lnSpc>
              </a:pPr>
              <a:r>
                <a:rPr lang="en-GB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1938: E. Fermi </a:t>
              </a:r>
            </a:p>
            <a:p>
              <a:pPr lvl="2" eaLnBrk="0" hangingPunct="0">
                <a:lnSpc>
                  <a:spcPct val="110000"/>
                </a:lnSpc>
              </a:pPr>
              <a:r>
                <a:rPr lang="en-GB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1984: C. Rubbia</a:t>
              </a:r>
              <a:endPara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16" name="Picture 33" descr="fermi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3216"/>
              <a:ext cx="560" cy="785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</p:pic>
        <p:pic>
          <p:nvPicPr>
            <p:cNvPr id="19" name="Picture 35" descr="phys_chem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2" y="3504"/>
              <a:ext cx="48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37" descr="rubbia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" y="3216"/>
              <a:ext cx="560" cy="785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</p:pic>
      </p:grpSp>
      <p:pic>
        <p:nvPicPr>
          <p:cNvPr id="18" name="Picture 5" descr="it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87794"/>
            <a:ext cx="1219200" cy="8128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21" name="Picture 20" descr="cern_logo_1.png"/>
          <p:cNvPicPr>
            <a:picLocks noChangeAspect="1"/>
          </p:cNvPicPr>
          <p:nvPr/>
        </p:nvPicPr>
        <p:blipFill>
          <a:blip r:embed="rId8">
            <a:lum bright="100000" contrast="-100000"/>
          </a:blip>
          <a:stretch>
            <a:fillRect/>
          </a:stretch>
        </p:blipFill>
        <p:spPr>
          <a:xfrm>
            <a:off x="7956376" y="59128"/>
            <a:ext cx="863992" cy="84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133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600200" y="92075"/>
            <a:ext cx="6248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GB" sz="40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pitchFamily="-112" charset="-128"/>
                <a:cs typeface="ＭＳ Ｐゴシック" pitchFamily="-112" charset="-128"/>
              </a:rPr>
              <a:t>Italy  and  CERN</a:t>
            </a:r>
            <a:endParaRPr lang="en-GB" sz="3600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457200" y="3124200"/>
            <a:ext cx="838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2000" dirty="0" smtClean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  <a:p>
            <a:pPr eaLnBrk="0" hangingPunct="0"/>
            <a:endParaRPr lang="en-US" sz="2000" dirty="0" smtClean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  <a:p>
            <a:pPr eaLnBrk="0" hangingPunct="0"/>
            <a:endParaRPr lang="en-US" sz="2000" dirty="0" smtClean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24" name="Picture 5" descr="it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87794"/>
            <a:ext cx="1219200" cy="8128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152400" y="1143000"/>
            <a:ext cx="8839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INFN </a:t>
            </a:r>
            <a:r>
              <a:rPr lang="en-GB" sz="1800" dirty="0" smtClean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brings </a:t>
            </a: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together some 5000 researchers</a:t>
            </a:r>
          </a:p>
          <a:p>
            <a:pPr algn="ctr" eaLnBrk="0" hangingPunct="0"/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Approximately 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600 Italian physicists </a:t>
            </a: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have collaborated</a:t>
            </a:r>
          </a:p>
          <a:p>
            <a:pPr algn="ctr" eaLnBrk="0" hangingPunct="0"/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on the 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realisation of the LHC </a:t>
            </a: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and on the 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research</a:t>
            </a:r>
            <a:r>
              <a:rPr lang="en-GB" sz="1800" dirty="0">
                <a:solidFill>
                  <a:srgbClr val="FF00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conducted with the LHC many hold key positions </a:t>
            </a:r>
          </a:p>
          <a:p>
            <a:pPr algn="ctr" eaLnBrk="0" hangingPunct="0"/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 the collaborations</a:t>
            </a:r>
          </a:p>
          <a:p>
            <a:pPr algn="ctr" eaLnBrk="0" hangingPunct="0"/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Examples:</a:t>
            </a:r>
          </a:p>
          <a:p>
            <a:pPr algn="ctr" eaLnBrk="0" hangingPunct="0"/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Atlas and CMS</a:t>
            </a:r>
          </a:p>
        </p:txBody>
      </p:sp>
      <p:pic>
        <p:nvPicPr>
          <p:cNvPr id="23" name="Picture 31" descr="0511013_0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2362200" cy="1538288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25" name="Picture 32" descr="bul-pho-2007-07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209800"/>
            <a:ext cx="2362200" cy="15748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323528" y="4365104"/>
            <a:ext cx="3384376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GB" sz="1800" dirty="0">
                <a:solidFill>
                  <a:srgbClr val="FFFF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Italian industries </a:t>
            </a:r>
            <a:r>
              <a:rPr lang="en-GB" sz="1800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have constructed some extremely important components for the LHC project, using very advanced technology</a:t>
            </a:r>
          </a:p>
          <a:p>
            <a:pPr algn="ctr" eaLnBrk="0" hangingPunct="0"/>
            <a:r>
              <a:rPr lang="en-GB" sz="1800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Examples:</a:t>
            </a:r>
          </a:p>
        </p:txBody>
      </p:sp>
      <p:pic>
        <p:nvPicPr>
          <p:cNvPr id="47" name="Picture 2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005064"/>
            <a:ext cx="1845568" cy="276835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48" name="Rectangle 35"/>
          <p:cNvSpPr>
            <a:spLocks noChangeArrowheads="1"/>
          </p:cNvSpPr>
          <p:nvPr/>
        </p:nvSpPr>
        <p:spPr bwMode="auto">
          <a:xfrm>
            <a:off x="7452320" y="4365104"/>
            <a:ext cx="1098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8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CMS coil</a:t>
            </a:r>
            <a:endParaRPr lang="en-GB" dirty="0">
              <a:solidFill>
                <a:srgbClr val="00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49" name="Picture 36" descr="9801007_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221088"/>
            <a:ext cx="3124200" cy="2001838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50" name="Rectangle 37"/>
          <p:cNvSpPr>
            <a:spLocks noChangeArrowheads="1"/>
          </p:cNvSpPr>
          <p:nvPr/>
        </p:nvSpPr>
        <p:spPr bwMode="auto">
          <a:xfrm>
            <a:off x="3773562" y="5846688"/>
            <a:ext cx="3159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4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delivered to CERN in December 1997</a:t>
            </a:r>
            <a:endParaRPr lang="en-GB" dirty="0">
              <a:solidFill>
                <a:srgbClr val="00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14" name="Picture 13" descr="cern_logo_1.png"/>
          <p:cNvPicPr>
            <a:picLocks noChangeAspect="1"/>
          </p:cNvPicPr>
          <p:nvPr/>
        </p:nvPicPr>
        <p:blipFill>
          <a:blip r:embed="rId8">
            <a:lum bright="100000" contrast="-100000"/>
          </a:blip>
          <a:stretch>
            <a:fillRect/>
          </a:stretch>
        </p:blipFill>
        <p:spPr>
          <a:xfrm>
            <a:off x="7956376" y="59128"/>
            <a:ext cx="863992" cy="84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8435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5125" name="Text Box 18"/>
          <p:cNvSpPr txBox="1">
            <a:spLocks noChangeArrowheads="1"/>
          </p:cNvSpPr>
          <p:nvPr/>
        </p:nvSpPr>
        <p:spPr bwMode="auto">
          <a:xfrm>
            <a:off x="0" y="3196714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Grazie</a:t>
            </a:r>
            <a:r>
              <a:rPr lang="en-GB" sz="4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!</a:t>
            </a:r>
            <a:endParaRPr lang="es-ES_tradnl" sz="4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3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Accelerating Science and Innovation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4943229"/>
      </p:ext>
    </p:extLst>
  </p:cSld>
  <p:clrMapOvr>
    <a:masterClrMapping/>
  </p:clrMapOvr>
  <p:transition xmlns:p14="http://schemas.microsoft.com/office/powerpoint/2010/main" advTm="15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</a:t>
            </a:r>
            <a:r>
              <a:rPr lang="en-GB" sz="2400" dirty="0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back 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9625" y="283845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425950"/>
            <a:ext cx="14478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3" name="Picture 1039" descr="Picture 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5638800"/>
            <a:ext cx="20574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3150" y="4427538"/>
            <a:ext cx="15684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10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6"/>
          <p:cNvGrpSpPr/>
          <p:nvPr/>
        </p:nvGrpSpPr>
        <p:grpSpPr>
          <a:xfrm>
            <a:off x="2514600" y="1752600"/>
            <a:ext cx="3505200" cy="2743200"/>
            <a:chOff x="0" y="0"/>
            <a:chExt cx="1714500" cy="1304925"/>
          </a:xfrm>
        </p:grpSpPr>
        <p:sp>
          <p:nvSpPr>
            <p:cNvPr id="18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9" name="Picture 13" descr="Picture 21"/>
            <p:cNvPicPr>
              <a:picLocks noChangeAspect="1" noChangeArrowheads="1"/>
            </p:cNvPicPr>
            <p:nvPr/>
          </p:nvPicPr>
          <p:blipFill>
            <a:blip r:embed="rId11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Safety-INFORMATION_FOR_VISITORS-Bann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5937250"/>
            <a:ext cx="91440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itle 7"/>
          <p:cNvSpPr>
            <a:spLocks noGrp="1"/>
          </p:cNvSpPr>
          <p:nvPr>
            <p:ph type="title"/>
          </p:nvPr>
        </p:nvSpPr>
        <p:spPr>
          <a:xfrm>
            <a:off x="457200" y="14288"/>
            <a:ext cx="8229600" cy="1143000"/>
          </a:xfrm>
        </p:spPr>
        <p:txBody>
          <a:bodyPr/>
          <a:lstStyle/>
          <a:p>
            <a:r>
              <a:rPr lang="en-GB" sz="2600" b="1" dirty="0" smtClean="0">
                <a:solidFill>
                  <a:srgbClr val="175F95"/>
                </a:solidFill>
                <a:latin typeface="Optima" pitchFamily="-105" charset="0"/>
                <a:ea typeface="Optima" pitchFamily="-105" charset="0"/>
                <a:cs typeface="Optima" pitchFamily="-105" charset="0"/>
              </a:rPr>
              <a:t>Safety Information for Visitors</a:t>
            </a:r>
          </a:p>
        </p:txBody>
      </p:sp>
      <p:sp>
        <p:nvSpPr>
          <p:cNvPr id="13316" name="Content Placeholder 8"/>
          <p:cNvSpPr>
            <a:spLocks noGrp="1"/>
          </p:cNvSpPr>
          <p:nvPr>
            <p:ph idx="1"/>
          </p:nvPr>
        </p:nvSpPr>
        <p:spPr>
          <a:xfrm>
            <a:off x="279400" y="1157288"/>
            <a:ext cx="8623300" cy="4595812"/>
          </a:xfrm>
        </p:spPr>
        <p:txBody>
          <a:bodyPr/>
          <a:lstStyle/>
          <a:p>
            <a:pPr marL="3175" indent="-3175" algn="ctr">
              <a:buFont typeface="Arial" pitchFamily="-105" charset="0"/>
              <a:buNone/>
            </a:pPr>
            <a:r>
              <a:rPr lang="en-GB" sz="2400" i="1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Safety is our highest priority</a:t>
            </a:r>
          </a:p>
          <a:p>
            <a:pPr marL="3175" indent="-3175" algn="ctr">
              <a:buFont typeface="Arial" pitchFamily="-105" charset="0"/>
              <a:buNone/>
            </a:pPr>
            <a:endParaRPr lang="en-GB" sz="2000" dirty="0" smtClean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We are confident that you have read the Safety Information provided prior </a:t>
            </a:r>
            <a:b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to the visit and ask that you take the time to read the document placed </a:t>
            </a:r>
            <a:b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in front of you once more before embarking on the site visit.</a:t>
            </a:r>
          </a:p>
          <a:p>
            <a:pPr marL="3175" indent="-3175" algn="ctr">
              <a:buFont typeface="Arial" pitchFamily="-105" charset="0"/>
              <a:buNone/>
            </a:pPr>
            <a:endParaRPr lang="en-US" sz="2000" dirty="0" smtClean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By taking part in the site visit you are deemed to have understood and accepted the Safety Information provided to you.</a:t>
            </a:r>
          </a:p>
          <a:p>
            <a:pPr marL="3175" indent="-3175" algn="ctr">
              <a:buFont typeface="Arial" pitchFamily="-105" charset="0"/>
              <a:buNone/>
            </a:pPr>
            <a:endParaRPr lang="en-US" sz="2000" dirty="0" smtClean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Please always follow the instructions given by your guide </a:t>
            </a:r>
            <a:b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and do not hesitate to ask if you have any questions.</a:t>
            </a:r>
            <a:endParaRPr lang="en-GB" sz="2000" dirty="0" smtClean="0">
              <a:latin typeface="Optima" pitchFamily="-105" charset="0"/>
              <a:ea typeface="Optima" pitchFamily="-105" charset="0"/>
              <a:cs typeface="Optima" pitchFamily="-10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971742"/>
      </p:ext>
    </p:extLst>
  </p:cSld>
  <p:clrMapOvr>
    <a:masterClrMapping/>
  </p:clrMapOvr>
  <p:transition xmlns:p14="http://schemas.microsoft.com/office/powerpoint/2010/main">
    <p:pull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eaLnBrk="1" hangingPunct="1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 eaLnBrk="1" hangingPunct="1"/>
              <a:t>3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 cstate="screen">
            <a:lum bright="-2000" contrast="-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</a:t>
            </a:r>
            <a:r>
              <a:rPr lang="en-GB" sz="36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was founded 1954: </a:t>
            </a: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 “Science for Peace”</a:t>
            </a:r>
          </a:p>
          <a:p>
            <a:pPr eaLnBrk="1" hangingPunct="1">
              <a:defRPr/>
            </a:pPr>
            <a:endParaRPr lang="en-GB" sz="100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21 Member States</a:t>
            </a:r>
            <a:endParaRPr lang="en-GB" sz="3200" dirty="0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475656" y="3933056"/>
            <a:ext cx="7668344" cy="288032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States: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Czech 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</a:t>
            </a: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Netherlands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Norway, Poland, Portugal, Slovakia, Spain, Sweden, Switzerland and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Kingdom 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Candidate for Accession: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in Pre-Stage to Membership: 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Serbia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Applicant States for Membership or Associate Membership:</a:t>
            </a:r>
            <a:b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Brazil, Cyprus, Pakistan, Russia, Slovenia, Turkey, Ukraine </a:t>
            </a:r>
            <a:endParaRPr lang="en-GB" sz="16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Council: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Japan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Russia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Turkey, United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States of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European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 and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UNESCO </a:t>
            </a: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76200" y="2133600"/>
            <a:ext cx="38100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2300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staff</a:t>
            </a:r>
            <a:endParaRPr lang="en-GB" sz="2000" dirty="0" smtClean="0">
              <a:solidFill>
                <a:schemeClr val="bg1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1600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other paid personnel</a:t>
            </a:r>
            <a:endParaRPr lang="en-GB" sz="2000" dirty="0" smtClean="0">
              <a:solidFill>
                <a:schemeClr val="bg1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10500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users</a:t>
            </a:r>
            <a:endParaRPr lang="en-GB" sz="2000" dirty="0" smtClean="0">
              <a:solidFill>
                <a:schemeClr val="bg1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 eaLnBrk="1" hangingPunct="1"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(</a:t>
            </a:r>
            <a:r>
              <a:rPr lang="en-GB" sz="2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2014) ~1000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MCHF</a:t>
            </a: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screen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352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orld_users_by_Inst_2014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850" y="714408"/>
            <a:ext cx="8496944" cy="58613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</a:rPr>
              <a:t>  Science is getting more and more global</a:t>
            </a:r>
            <a:endParaRPr lang="en-GB" sz="3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</a:endParaRPr>
          </a:p>
        </p:txBody>
      </p:sp>
      <p:grpSp>
        <p:nvGrpSpPr>
          <p:cNvPr id="9" name="Group 11"/>
          <p:cNvGrpSpPr/>
          <p:nvPr/>
        </p:nvGrpSpPr>
        <p:grpSpPr>
          <a:xfrm>
            <a:off x="1928024" y="3930759"/>
            <a:ext cx="3564048" cy="619889"/>
            <a:chOff x="2123728" y="3923306"/>
            <a:chExt cx="2410509" cy="619889"/>
          </a:xfrm>
        </p:grpSpPr>
        <p:sp>
          <p:nvSpPr>
            <p:cNvPr id="10" name="Left Arrow 9"/>
            <p:cNvSpPr/>
            <p:nvPr/>
          </p:nvSpPr>
          <p:spPr bwMode="auto">
            <a:xfrm>
              <a:off x="2123728" y="3923306"/>
              <a:ext cx="2340629" cy="484632"/>
            </a:xfrm>
            <a:prstGeom prst="leftArrow">
              <a:avLst/>
            </a:prstGeom>
            <a:solidFill>
              <a:srgbClr val="1A72C0"/>
            </a:solidFill>
            <a:ln w="9525" cap="flat" cmpd="sng" algn="ctr">
              <a:solidFill>
                <a:srgbClr val="1A72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49720" y="4019975"/>
              <a:ext cx="23845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CERN: 307 </a:t>
              </a:r>
              <a:r>
                <a:rPr lang="en-GB" sz="1400" dirty="0" smtClean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staff</a:t>
              </a:r>
              <a:r>
                <a:rPr lang="en-GB" sz="14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, 89 </a:t>
              </a:r>
              <a:r>
                <a:rPr lang="en-GB" sz="1400" dirty="0" smtClean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fellows, 60 students </a:t>
              </a:r>
              <a:endParaRPr lang="en-GB" sz="14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70344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1219200"/>
            <a:ext cx="3043238" cy="2840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4005274"/>
            <a:ext cx="3041650" cy="2700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2" name="Picture 5" descr="Snapshot 2009-07-12 01-11-5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2038350"/>
            <a:ext cx="6096000" cy="35194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1508130" y="1419228"/>
            <a:ext cx="2428765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Survey in March 2009</a:t>
            </a: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381008" y="5715004"/>
            <a:ext cx="4211304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They do not all stay: where do they go?</a:t>
            </a:r>
          </a:p>
        </p:txBody>
      </p:sp>
      <p:pic>
        <p:nvPicPr>
          <p:cNvPr id="11271" name="Picture 7" descr="Picture 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1" y="39688"/>
            <a:ext cx="838200" cy="8747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3499883" y="2384425"/>
            <a:ext cx="2557005" cy="101561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Today:</a:t>
            </a:r>
          </a:p>
          <a:p>
            <a:pPr algn="ctr"/>
            <a:r>
              <a:rPr lang="en-US" sz="2000" dirty="0" smtClean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  <a:sym typeface="Symbol"/>
              </a:rPr>
              <a:t></a:t>
            </a:r>
            <a:r>
              <a:rPr lang="en-US" sz="2000" dirty="0" smtClean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2500 </a:t>
            </a:r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PhD students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in LHC experiments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-27384"/>
            <a:ext cx="7162800" cy="113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4" rIns="91388" bIns="45694">
            <a:spAutoFit/>
          </a:bodyPr>
          <a:lstStyle/>
          <a:p>
            <a:pPr algn="ctr" eaLnBrk="0" hangingPunct="0"/>
            <a:r>
              <a:rPr lang="en-GB" sz="32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Age Distribution of Scientists </a:t>
            </a:r>
          </a:p>
          <a:p>
            <a:pPr algn="ctr" eaLnBrk="0" hangingPunct="0"/>
            <a:r>
              <a:rPr lang="en-GB" sz="18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- and where they go afterwards</a:t>
            </a:r>
          </a:p>
          <a:p>
            <a:endParaRPr lang="en-US" sz="18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2378" y="201509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ea typeface="ＭＳ Ｐゴシック" charset="0"/>
              </a:rPr>
              <a:t>26</a:t>
            </a:r>
            <a:endParaRPr lang="en-GB" sz="1800" dirty="0">
              <a:solidFill>
                <a:srgbClr val="FF0000"/>
              </a:solidFill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38600" y="40592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70C0"/>
                </a:solidFill>
                <a:ea typeface="ＭＳ Ｐゴシック" charset="0"/>
              </a:rPr>
              <a:t>65</a:t>
            </a:r>
            <a:endParaRPr lang="en-GB" sz="1800" dirty="0">
              <a:solidFill>
                <a:srgbClr val="0070C0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20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Next Scientific Challenge: </a:t>
            </a:r>
          </a:p>
          <a:p>
            <a:pPr algn="ctr"/>
            <a:r>
              <a:rPr lang="en-GB" sz="3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</a:t>
              </a: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  <a:endParaRPr lang="en-GB" sz="14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screen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323528" y="4832350"/>
            <a:ext cx="5638800" cy="1644650"/>
            <a:chOff x="323528" y="4832350"/>
            <a:chExt cx="5638800" cy="1644650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323528" y="5480050"/>
              <a:ext cx="5638800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chemeClr val="accent1"/>
                  </a:solidFill>
                  <a:effectLst>
                    <a:outerShdw blurRad="50800" dist="38100" dir="2700000">
                      <a:schemeClr val="tx1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Study physics laws of first moments after Big Bang</a:t>
              </a:r>
            </a:p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chemeClr val="accent1"/>
                  </a:solidFill>
                  <a:effectLst>
                    <a:outerShdw blurRad="50800" dist="38100" dir="2700000">
                      <a:schemeClr val="tx1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increasing Symbiosis between Particle Physics,</a:t>
              </a:r>
            </a:p>
            <a:p>
              <a:pPr eaLnBrk="0" hangingPunct="0">
                <a:lnSpc>
                  <a:spcPct val="110000"/>
                </a:lnSpc>
                <a:buFont typeface="Monotype Sorts" pitchFamily="-111" charset="2"/>
                <a:buNone/>
                <a:defRPr/>
              </a:pPr>
              <a:r>
                <a:rPr lang="en-GB" sz="1800" dirty="0">
                  <a:solidFill>
                    <a:schemeClr val="accent1"/>
                  </a:solidFill>
                  <a:effectLst>
                    <a:outerShdw blurRad="50800" dist="38100" dir="2700000">
                      <a:schemeClr val="tx1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Astrophysics and Cosmology</a:t>
              </a:r>
              <a:endParaRPr lang="de-DE" sz="1800" dirty="0">
                <a:solidFill>
                  <a:schemeClr val="accent1"/>
                </a:solidFill>
                <a:effectLst>
                  <a:outerShdw blurRad="50800" dist="38100" dir="2700000">
                    <a:schemeClr val="tx1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3815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5088" y="2085975"/>
            <a:ext cx="3275012" cy="2779713"/>
            <a:chOff x="65088" y="2085975"/>
            <a:chExt cx="3275012" cy="2779713"/>
          </a:xfrm>
        </p:grpSpPr>
        <p:grpSp>
          <p:nvGrpSpPr>
            <p:cNvPr id="9" name="Group 91"/>
            <p:cNvGrpSpPr>
              <a:grpSpLocks/>
            </p:cNvGrpSpPr>
            <p:nvPr/>
          </p:nvGrpSpPr>
          <p:grpSpPr bwMode="auto">
            <a:xfrm>
              <a:off x="65088" y="2085975"/>
              <a:ext cx="3275012" cy="2779713"/>
              <a:chOff x="41" y="1314"/>
              <a:chExt cx="2063" cy="1751"/>
            </a:xfrm>
          </p:grpSpPr>
          <p:sp>
            <p:nvSpPr>
              <p:cNvPr id="33807" name="Line 45"/>
              <p:cNvSpPr>
                <a:spLocks noChangeShapeType="1"/>
              </p:cNvSpPr>
              <p:nvPr/>
            </p:nvSpPr>
            <p:spPr bwMode="auto">
              <a:xfrm>
                <a:off x="1494" y="1314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8" name="Line 46"/>
              <p:cNvSpPr>
                <a:spLocks noChangeShapeType="1"/>
              </p:cNvSpPr>
              <p:nvPr/>
            </p:nvSpPr>
            <p:spPr bwMode="auto">
              <a:xfrm>
                <a:off x="692" y="1466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 type="triangl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9" name="Line 48"/>
              <p:cNvSpPr>
                <a:spLocks noChangeShapeType="1"/>
              </p:cNvSpPr>
              <p:nvPr/>
            </p:nvSpPr>
            <p:spPr bwMode="auto">
              <a:xfrm>
                <a:off x="684" y="1463"/>
                <a:ext cx="816" cy="0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21" name="Rectangle 49"/>
              <p:cNvSpPr>
                <a:spLocks noChangeArrowheads="1"/>
              </p:cNvSpPr>
              <p:nvPr/>
            </p:nvSpPr>
            <p:spPr bwMode="auto">
              <a:xfrm>
                <a:off x="41" y="2761"/>
                <a:ext cx="1674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107000"/>
                  </a:lnSpc>
                  <a:defRPr/>
                </a:pPr>
                <a:r>
                  <a:rPr lang="en-GB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Super-Microscope</a:t>
                </a:r>
                <a:endParaRPr lang="en-GB" sz="2000" dirty="0">
                  <a:solidFill>
                    <a:srgbClr val="3A62AB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  <p:sp>
            <p:nvSpPr>
              <p:cNvPr id="33811" name="Text Box 50"/>
              <p:cNvSpPr txBox="1">
                <a:spLocks noChangeArrowheads="1"/>
              </p:cNvSpPr>
              <p:nvPr/>
            </p:nvSpPr>
            <p:spPr bwMode="auto">
              <a:xfrm>
                <a:off x="1632" y="2373"/>
                <a:ext cx="47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</a:pPr>
                <a:r>
                  <a:rPr lang="de-CH" sz="2200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LHC</a:t>
                </a:r>
              </a:p>
            </p:txBody>
          </p:sp>
          <p:pic>
            <p:nvPicPr>
              <p:cNvPr id="33812" name="Picture 7" descr="interconnect"/>
              <p:cNvPicPr>
                <a:picLocks noChangeAspect="1" noChangeArrowheads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1814"/>
                <a:ext cx="1488" cy="9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pic>
          <p:nvPicPr>
            <p:cNvPr id="51" name="Picture 50" descr="cern_logo_1.png"/>
            <p:cNvPicPr>
              <a:picLocks noChangeAspect="1"/>
            </p:cNvPicPr>
            <p:nvPr/>
          </p:nvPicPr>
          <p:blipFill>
            <a:blip r:embed="rId10" cstate="screen">
              <a:lum bright="100000" contrast="-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5800" y="2120265"/>
              <a:ext cx="685800" cy="674370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8700722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2010: a New Era in Fundamental Science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uLnTx/>
              <a:uFillTx/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frontier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 p-p and Pb-Pb collisions </a:t>
            </a:r>
            <a:endParaRPr lang="en-GB" sz="2900" dirty="0">
              <a:solidFill>
                <a:srgbClr val="FCF933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37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27 km circumference</a:t>
            </a:r>
            <a:endParaRPr lang="en-GB" sz="1800" dirty="0"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smtClean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screen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99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3566</TotalTime>
  <Words>798</Words>
  <Application>Microsoft Macintosh PowerPoint</Application>
  <PresentationFormat>On-screen Show (4:3)</PresentationFormat>
  <Paragraphs>200</Paragraphs>
  <Slides>20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Bold Stripes</vt:lpstr>
      <vt:lpstr>Office Theme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CERN: Particle Physics and Innovation</vt:lpstr>
      <vt:lpstr>Medical Application as an Example of Particle Physics Spin-off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Safety Information for Visitors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Benedetto Gorini</cp:lastModifiedBy>
  <cp:revision>264</cp:revision>
  <cp:lastPrinted>2012-04-13T11:04:29Z</cp:lastPrinted>
  <dcterms:created xsi:type="dcterms:W3CDTF">2012-01-25T12:11:40Z</dcterms:created>
  <dcterms:modified xsi:type="dcterms:W3CDTF">2014-12-18T11:40:19Z</dcterms:modified>
</cp:coreProperties>
</file>