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4" r:id="rId4"/>
  </p:sldMasterIdLst>
  <p:notesMasterIdLst>
    <p:notesMasterId r:id="rId35"/>
  </p:notesMasterIdLst>
  <p:sldIdLst>
    <p:sldId id="277" r:id="rId5"/>
    <p:sldId id="278" r:id="rId6"/>
    <p:sldId id="257" r:id="rId7"/>
    <p:sldId id="271" r:id="rId8"/>
    <p:sldId id="273" r:id="rId9"/>
    <p:sldId id="270" r:id="rId10"/>
    <p:sldId id="307" r:id="rId11"/>
    <p:sldId id="293" r:id="rId12"/>
    <p:sldId id="294" r:id="rId13"/>
    <p:sldId id="295" r:id="rId14"/>
    <p:sldId id="296" r:id="rId15"/>
    <p:sldId id="297" r:id="rId16"/>
    <p:sldId id="298" r:id="rId17"/>
    <p:sldId id="30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8" r:id="rId26"/>
    <p:sldId id="288" r:id="rId27"/>
    <p:sldId id="274" r:id="rId28"/>
    <p:sldId id="276" r:id="rId29"/>
    <p:sldId id="289" r:id="rId30"/>
    <p:sldId id="290" r:id="rId31"/>
    <p:sldId id="291" r:id="rId32"/>
    <p:sldId id="292" r:id="rId33"/>
    <p:sldId id="26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59AD"/>
    <a:srgbClr val="31416B"/>
    <a:srgbClr val="18AEE7"/>
    <a:srgbClr val="E48312"/>
    <a:srgbClr val="2683C6"/>
    <a:srgbClr val="BD582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14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ggelis\Desktop\dddddddd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56760225577414"/>
          <c:y val="3.5162356297819462E-2"/>
          <c:w val="0.65208683317251692"/>
          <c:h val="0.85718887049946779"/>
        </c:manualLayout>
      </c:layout>
      <c:barChart>
        <c:barDir val="col"/>
        <c:grouping val="clustered"/>
        <c:varyColors val="0"/>
        <c:ser>
          <c:idx val="0"/>
          <c:order val="0"/>
          <c:tx>
            <c:v>A Day</c:v>
          </c:tx>
          <c:invertIfNegative val="0"/>
          <c:cat>
            <c:numRef>
              <c:f>Φύλλο1!$E$1:$E$8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Φύλλο1!$A$1:$A$8</c:f>
              <c:numCache>
                <c:formatCode>General</c:formatCode>
                <c:ptCount val="8"/>
                <c:pt idx="0">
                  <c:v>1530368</c:v>
                </c:pt>
                <c:pt idx="1">
                  <c:v>2580</c:v>
                </c:pt>
                <c:pt idx="2">
                  <c:v>13</c:v>
                </c:pt>
                <c:pt idx="3">
                  <c:v>11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v>A Month</c:v>
          </c:tx>
          <c:invertIfNegative val="0"/>
          <c:cat>
            <c:numRef>
              <c:f>Φύλλο1!$E$1:$E$8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Φύλλο1!$B$1:$B$8</c:f>
              <c:numCache>
                <c:formatCode>General</c:formatCode>
                <c:ptCount val="8"/>
                <c:pt idx="0">
                  <c:v>48484569</c:v>
                </c:pt>
                <c:pt idx="1">
                  <c:v>86860</c:v>
                </c:pt>
                <c:pt idx="2">
                  <c:v>3999</c:v>
                </c:pt>
                <c:pt idx="3">
                  <c:v>1756</c:v>
                </c:pt>
                <c:pt idx="4">
                  <c:v>467</c:v>
                </c:pt>
                <c:pt idx="5">
                  <c:v>37</c:v>
                </c:pt>
                <c:pt idx="6">
                  <c:v>4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v>A Year</c:v>
          </c:tx>
          <c:invertIfNegative val="0"/>
          <c:val>
            <c:numRef>
              <c:f>Φύλλο1!$C$1:$C$8</c:f>
              <c:numCache>
                <c:formatCode>General</c:formatCode>
                <c:ptCount val="8"/>
                <c:pt idx="0">
                  <c:v>2314606522</c:v>
                </c:pt>
                <c:pt idx="1">
                  <c:v>1014547</c:v>
                </c:pt>
                <c:pt idx="2">
                  <c:v>25152</c:v>
                </c:pt>
                <c:pt idx="3">
                  <c:v>12228</c:v>
                </c:pt>
                <c:pt idx="4">
                  <c:v>2414</c:v>
                </c:pt>
                <c:pt idx="5">
                  <c:v>698</c:v>
                </c:pt>
                <c:pt idx="6">
                  <c:v>95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567880"/>
        <c:axId val="67367024"/>
      </c:barChart>
      <c:catAx>
        <c:axId val="184567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367024"/>
        <c:crosses val="autoZero"/>
        <c:auto val="1"/>
        <c:lblAlgn val="ctr"/>
        <c:lblOffset val="100"/>
        <c:noMultiLvlLbl val="0"/>
      </c:catAx>
      <c:valAx>
        <c:axId val="67367024"/>
        <c:scaling>
          <c:logBase val="10"/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4567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420222073925091"/>
          <c:y val="0.26007924168714575"/>
          <c:w val="0.10462235257925596"/>
          <c:h val="0.5074274314436809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E3B96-F81D-4786-90FE-08FE47367FC9}" type="datetimeFigureOut">
              <a:rPr lang="en-US"/>
              <a:t>1/14/2015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92FA7-3437-412D-91A9-114D1E0109D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5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2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71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27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56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4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47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66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65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81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3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2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900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662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536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005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130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914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679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813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615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971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55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178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93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73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98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64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16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5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92FA7-3437-412D-91A9-114D1E0109D6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94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141337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6350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0440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8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743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27501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63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84716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39760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68193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21042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27452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44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ITAnalyticsWorkingGroup/StartUsingHadoop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twiki.cern.ch/twiki/bin/view/ITAnalyticsWorkingGroup/AwgrepoHadoopExampl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ITAnalyticsWorkingGroup/StartUsingSpark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.cern.ch/web/it-analytics-wg.git/tree/HEAD:/projects/SCALA/spark-eos-example/src/main/scala/ch/cern/examples" TargetMode="External"/><Relationship Id="rId4" Type="http://schemas.openxmlformats.org/officeDocument/2006/relationships/hyperlink" Target="https://twiki.cern.ch/twiki/bin/view/ITAnalyticsWorkingGroup/SparkExample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cern.ch/web/it-analytics-wg.git/tree/HEAD:/projects/JAVA/hadoop-eos-files-sum-rb-example/src/main/java/ch/cern/awg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ITAnalyticsWorkingGroup/DataAcces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ITAnalyticsWorkingGroup/ExportScript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ITAnalyticsWorkingGroup/ExperimentDashboar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038" y="663422"/>
            <a:ext cx="8121254" cy="2861578"/>
          </a:xfrm>
        </p:spPr>
        <p:txBody>
          <a:bodyPr>
            <a:normAutofit/>
          </a:bodyPr>
          <a:lstStyle/>
          <a:p>
            <a:r>
              <a:rPr lang="en-US" sz="4400" dirty="0"/>
              <a:t>Filtering, </a:t>
            </a:r>
            <a:r>
              <a:rPr lang="en-US" sz="4400" dirty="0" smtClean="0"/>
              <a:t>aggregating</a:t>
            </a:r>
            <a:br>
              <a:rPr lang="en-US" sz="4400" dirty="0" smtClean="0"/>
            </a:br>
            <a:r>
              <a:rPr lang="en-US" sz="4400" dirty="0" smtClean="0"/>
              <a:t>and </a:t>
            </a:r>
            <a:r>
              <a:rPr lang="en-US" sz="4400" dirty="0"/>
              <a:t>histograms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450295"/>
            <a:ext cx="7543800" cy="1532224"/>
          </a:xfrm>
        </p:spPr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 few complete examples with MR, Spark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sz="1800" dirty="0" err="1" smtClean="0"/>
              <a:t>luca</a:t>
            </a:r>
            <a:r>
              <a:rPr lang="en-US" sz="1800" dirty="0" smtClean="0"/>
              <a:t> </a:t>
            </a:r>
            <a:r>
              <a:rPr lang="en-US" sz="1800" dirty="0" err="1" smtClean="0"/>
              <a:t>menichetti</a:t>
            </a:r>
            <a:r>
              <a:rPr lang="en-US" sz="1800" dirty="0" smtClean="0"/>
              <a:t>, </a:t>
            </a:r>
            <a:r>
              <a:rPr lang="en-US" sz="1800" dirty="0" err="1" smtClean="0"/>
              <a:t>vag</a:t>
            </a:r>
            <a:r>
              <a:rPr lang="en-US" sz="1800" dirty="0" smtClean="0"/>
              <a:t> </a:t>
            </a:r>
            <a:r>
              <a:rPr lang="en-US" sz="1800" dirty="0" err="1" smtClean="0"/>
              <a:t>motesnitsalis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506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HDFS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  <p:pic>
        <p:nvPicPr>
          <p:cNvPr id="8" name="Θέση περιεχομένου 7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3"/>
          <a:stretch/>
        </p:blipFill>
        <p:spPr>
          <a:xfrm>
            <a:off x="1421117" y="1828800"/>
            <a:ext cx="6437780" cy="4294600"/>
          </a:xfrm>
        </p:spPr>
      </p:pic>
    </p:spTree>
    <p:extLst>
      <p:ext uri="{BB962C8B-B14F-4D97-AF65-F5344CB8AC3E}">
        <p14:creationId xmlns:p14="http://schemas.microsoft.com/office/powerpoint/2010/main" val="226525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130" y="1814646"/>
            <a:ext cx="8550875" cy="447317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/>
              <a:t>The programmer </a:t>
            </a:r>
            <a:r>
              <a:rPr lang="en-US" dirty="0"/>
              <a:t>*</a:t>
            </a:r>
            <a:r>
              <a:rPr lang="en-US" b="1" dirty="0"/>
              <a:t>only</a:t>
            </a:r>
            <a:r>
              <a:rPr lang="en-US" dirty="0"/>
              <a:t>* needs to construct </a:t>
            </a:r>
            <a:r>
              <a:rPr lang="en-US" b="1" dirty="0" smtClean="0"/>
              <a:t>Map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 smtClean="0"/>
              <a:t>Reduce</a:t>
            </a:r>
            <a:r>
              <a:rPr lang="en-US" dirty="0" smtClean="0"/>
              <a:t> functions. T</a:t>
            </a:r>
            <a:r>
              <a:rPr lang="en-GB" dirty="0" smtClean="0"/>
              <a:t>he </a:t>
            </a:r>
            <a:r>
              <a:rPr lang="en-GB" dirty="0"/>
              <a:t>system takes care of optimizing map and reduce phases </a:t>
            </a:r>
            <a:r>
              <a:rPr lang="en-GB" dirty="0" smtClean="0"/>
              <a:t>by  parallelizing on </a:t>
            </a:r>
            <a:r>
              <a:rPr lang="en-GB" dirty="0"/>
              <a:t>the hardware.</a:t>
            </a:r>
            <a:endParaRPr lang="en-US" dirty="0"/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/>
              <a:t>Hadoop </a:t>
            </a:r>
            <a:r>
              <a:rPr lang="en-US" b="1" dirty="0"/>
              <a:t>replicates</a:t>
            </a:r>
            <a:r>
              <a:rPr lang="en-US" dirty="0"/>
              <a:t> the map/reduce functions over multiple </a:t>
            </a:r>
            <a:r>
              <a:rPr lang="en-US" dirty="0" smtClean="0"/>
              <a:t>nodes and </a:t>
            </a:r>
            <a:r>
              <a:rPr lang="en-US" b="1" dirty="0"/>
              <a:t>automatically</a:t>
            </a:r>
            <a:r>
              <a:rPr lang="en-US" dirty="0"/>
              <a:t> give each line of a file as </a:t>
            </a:r>
            <a:r>
              <a:rPr lang="en-US" b="1" dirty="0"/>
              <a:t>input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b="1" dirty="0"/>
              <a:t>No</a:t>
            </a:r>
            <a:r>
              <a:rPr lang="en-US" dirty="0"/>
              <a:t> need to open </a:t>
            </a:r>
            <a:r>
              <a:rPr lang="en-US" b="1" dirty="0"/>
              <a:t>streams</a:t>
            </a:r>
            <a:r>
              <a:rPr lang="en-US" dirty="0"/>
              <a:t> or deal with </a:t>
            </a:r>
            <a:r>
              <a:rPr lang="en-US" b="1" dirty="0"/>
              <a:t>file </a:t>
            </a:r>
            <a:r>
              <a:rPr lang="en-US" b="1" dirty="0" smtClean="0"/>
              <a:t>management</a:t>
            </a:r>
          </a:p>
          <a:p>
            <a:r>
              <a:rPr lang="en-US" dirty="0" smtClean="0"/>
              <a:t>Mappers have a startup time of ~20 sec , thus need </a:t>
            </a:r>
            <a:r>
              <a:rPr lang="en-US" dirty="0"/>
              <a:t>to do something </a:t>
            </a:r>
            <a:r>
              <a:rPr lang="en-US" b="1" dirty="0"/>
              <a:t>substantial</a:t>
            </a:r>
            <a:r>
              <a:rPr lang="en-US" dirty="0"/>
              <a:t> over a </a:t>
            </a:r>
            <a:r>
              <a:rPr lang="en-US" b="1" dirty="0"/>
              <a:t>large</a:t>
            </a:r>
            <a:r>
              <a:rPr lang="en-US" dirty="0"/>
              <a:t> set of files </a:t>
            </a:r>
            <a:endParaRPr lang="en-US" dirty="0" smtClean="0"/>
          </a:p>
          <a:p>
            <a:r>
              <a:rPr lang="en-US" dirty="0" smtClean="0"/>
              <a:t>Hadoop </a:t>
            </a:r>
            <a:r>
              <a:rPr lang="en-US" dirty="0"/>
              <a:t>automatically tries to </a:t>
            </a:r>
            <a:r>
              <a:rPr lang="en-US" b="1" dirty="0"/>
              <a:t>optimize data </a:t>
            </a:r>
            <a:r>
              <a:rPr lang="en-US" b="1" dirty="0" smtClean="0"/>
              <a:t>locality </a:t>
            </a:r>
            <a:r>
              <a:rPr lang="en-US" dirty="0" smtClean="0"/>
              <a:t>as Mappers </a:t>
            </a:r>
            <a:r>
              <a:rPr lang="en-US" dirty="0"/>
              <a:t>tend to work close to the data they need access </a:t>
            </a:r>
            <a:r>
              <a:rPr lang="en-US" dirty="0" smtClean="0"/>
              <a:t>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7546" y="763769"/>
            <a:ext cx="8529850" cy="9280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Introduction to </a:t>
            </a:r>
            <a:r>
              <a:rPr lang="en-US" sz="4400" dirty="0" err="1" smtClean="0"/>
              <a:t>MapReduce</a:t>
            </a:r>
            <a:r>
              <a:rPr lang="en-US" sz="4400" dirty="0" smtClean="0"/>
              <a:t> Programs</a:t>
            </a:r>
            <a:endParaRPr lang="en-US" sz="4400" dirty="0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9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136478"/>
            <a:ext cx="8529850" cy="92804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Introduction to </a:t>
            </a:r>
            <a:r>
              <a:rPr lang="en-US" sz="4400" dirty="0" err="1" smtClean="0"/>
              <a:t>MapReduce</a:t>
            </a:r>
            <a:r>
              <a:rPr lang="en-US" sz="4400" dirty="0" smtClean="0"/>
              <a:t> </a:t>
            </a:r>
            <a:r>
              <a:rPr lang="en-US" sz="4400" dirty="0"/>
              <a:t>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46" y="1172907"/>
            <a:ext cx="8470469" cy="2409370"/>
          </a:xfrm>
        </p:spPr>
        <p:txBody>
          <a:bodyPr>
            <a:normAutofit/>
          </a:bodyPr>
          <a:lstStyle/>
          <a:p>
            <a:pPr algn="ctr">
              <a:spcBef>
                <a:spcPts val="1800"/>
              </a:spcBef>
              <a:spcAft>
                <a:spcPts val="1200"/>
              </a:spcAft>
            </a:pPr>
            <a:r>
              <a:rPr lang="en-US" sz="2800" b="1" dirty="0" smtClean="0"/>
              <a:t>CORE LOGIC</a:t>
            </a:r>
            <a:endParaRPr lang="en-US" sz="2800" b="1" dirty="0"/>
          </a:p>
          <a:p>
            <a:pPr algn="just">
              <a:spcBef>
                <a:spcPts val="1800"/>
              </a:spcBef>
              <a:spcAft>
                <a:spcPts val="1200"/>
              </a:spcAft>
            </a:pPr>
            <a:r>
              <a:rPr lang="en-US" dirty="0" smtClean="0"/>
              <a:t>Each Mapper takes as </a:t>
            </a:r>
            <a:r>
              <a:rPr lang="en-US" b="1" dirty="0" smtClean="0"/>
              <a:t>input</a:t>
            </a:r>
            <a:r>
              <a:rPr lang="en-US" dirty="0" smtClean="0"/>
              <a:t> </a:t>
            </a:r>
            <a:r>
              <a:rPr lang="en-US" b="1" dirty="0" smtClean="0"/>
              <a:t>a &lt;key, value&gt; pair </a:t>
            </a:r>
            <a:r>
              <a:rPr lang="en-US" dirty="0" smtClean="0"/>
              <a:t>and produces an </a:t>
            </a:r>
            <a:r>
              <a:rPr lang="en-US" b="1" dirty="0" smtClean="0"/>
              <a:t>intermediate &lt;key, value&gt; pair </a:t>
            </a:r>
            <a:r>
              <a:rPr lang="en-US" dirty="0" smtClean="0"/>
              <a:t>which is passed to a Reducer.</a:t>
            </a:r>
          </a:p>
          <a:p>
            <a:pPr algn="just">
              <a:spcBef>
                <a:spcPts val="1800"/>
              </a:spcBef>
              <a:spcAft>
                <a:spcPts val="1200"/>
              </a:spcAft>
            </a:pPr>
            <a:r>
              <a:rPr lang="en-US" dirty="0" smtClean="0"/>
              <a:t>In the same way, each Reducer takes as </a:t>
            </a:r>
            <a:r>
              <a:rPr lang="en-US" b="1" dirty="0" smtClean="0"/>
              <a:t>input</a:t>
            </a:r>
            <a:r>
              <a:rPr lang="en-US" dirty="0" smtClean="0"/>
              <a:t> </a:t>
            </a:r>
            <a:r>
              <a:rPr lang="en-US" b="1" dirty="0" smtClean="0"/>
              <a:t>the &lt;key, value&gt; pairs </a:t>
            </a:r>
            <a:r>
              <a:rPr lang="en-US" dirty="0" smtClean="0"/>
              <a:t>with the same key and produces the set of </a:t>
            </a:r>
            <a:r>
              <a:rPr lang="en-US" b="1" dirty="0" smtClean="0"/>
              <a:t>final &lt;key, value&gt; </a:t>
            </a:r>
            <a:r>
              <a:rPr lang="en-US" dirty="0" smtClean="0"/>
              <a:t>pairs for the </a:t>
            </a:r>
            <a:r>
              <a:rPr lang="en-US" b="1" dirty="0" smtClean="0"/>
              <a:t>output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823623"/>
            <a:ext cx="381000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3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WordCount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391293"/>
          </a:xfrm>
        </p:spPr>
        <p:txBody>
          <a:bodyPr/>
          <a:lstStyle/>
          <a:p>
            <a:r>
              <a:rPr lang="en-US" dirty="0" smtClean="0"/>
              <a:t>This example refers to as the “Hello World” of Hadoop </a:t>
            </a:r>
            <a:r>
              <a:rPr lang="en-US" dirty="0" err="1" smtClean="0"/>
              <a:t>MapReduce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 smtClean="0"/>
              <a:t>Our goal: </a:t>
            </a:r>
          </a:p>
          <a:p>
            <a:r>
              <a:rPr lang="en-US" b="1" dirty="0" smtClean="0"/>
              <a:t>To count the number of occurrences for each word on a large text file.</a:t>
            </a:r>
          </a:p>
          <a:p>
            <a:endParaRPr lang="en-US" dirty="0" smtClean="0"/>
          </a:p>
          <a:p>
            <a:r>
              <a:rPr lang="en-US" dirty="0" smtClean="0"/>
              <a:t>Idea:</a:t>
            </a:r>
            <a:endParaRPr lang="en-US" dirty="0"/>
          </a:p>
          <a:p>
            <a:r>
              <a:rPr lang="en-US" dirty="0"/>
              <a:t>Each mapper </a:t>
            </a:r>
            <a:r>
              <a:rPr lang="en-US" dirty="0" smtClean="0"/>
              <a:t>splits the input line into words.</a:t>
            </a:r>
            <a:endParaRPr lang="en-US" dirty="0"/>
          </a:p>
          <a:p>
            <a:r>
              <a:rPr lang="en-US" dirty="0"/>
              <a:t>Then, the mapper </a:t>
            </a:r>
            <a:r>
              <a:rPr lang="en-US" dirty="0" smtClean="0"/>
              <a:t>emits </a:t>
            </a:r>
            <a:r>
              <a:rPr lang="en-US" dirty="0"/>
              <a:t>an instance of </a:t>
            </a:r>
            <a:r>
              <a:rPr lang="en-US" dirty="0" smtClean="0"/>
              <a:t>&lt;</a:t>
            </a:r>
            <a:r>
              <a:rPr lang="en-US" dirty="0" err="1" smtClean="0"/>
              <a:t>wordX</a:t>
            </a:r>
            <a:r>
              <a:rPr lang="en-US" dirty="0" smtClean="0"/>
              <a:t>, </a:t>
            </a:r>
            <a:r>
              <a:rPr lang="en-US" dirty="0"/>
              <a:t>1</a:t>
            </a:r>
            <a:r>
              <a:rPr lang="en-US" dirty="0" smtClean="0"/>
              <a:t>&gt; for each word.</a:t>
            </a:r>
            <a:endParaRPr lang="en-US" dirty="0"/>
          </a:p>
          <a:p>
            <a:r>
              <a:rPr lang="en-US" dirty="0"/>
              <a:t>The reducer takes all the </a:t>
            </a:r>
            <a:r>
              <a:rPr lang="en-US" dirty="0" smtClean="0"/>
              <a:t>&lt;wordX,1</a:t>
            </a:r>
            <a:r>
              <a:rPr lang="en-US" dirty="0"/>
              <a:t>&gt; pairs and sums them.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4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3905492" y="5735383"/>
            <a:ext cx="154241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FINAL RESULT: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WordCount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  <p:sp>
        <p:nvSpPr>
          <p:cNvPr id="9" name="Ορθογώνιο 8"/>
          <p:cNvSpPr/>
          <p:nvPr/>
        </p:nvSpPr>
        <p:spPr>
          <a:xfrm>
            <a:off x="136478" y="1856098"/>
            <a:ext cx="3070745" cy="141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TEXT FILE:</a:t>
            </a:r>
          </a:p>
          <a:p>
            <a:r>
              <a:rPr lang="en-US" dirty="0" smtClean="0"/>
              <a:t>Line1: We attend the amazing Line2: amazing presentation at Line3: the AWG </a:t>
            </a:r>
            <a:r>
              <a:rPr lang="en-US" dirty="0"/>
              <a:t>m</a:t>
            </a:r>
            <a:r>
              <a:rPr lang="en-US" dirty="0" smtClean="0"/>
              <a:t>eeting. </a:t>
            </a:r>
            <a:endParaRPr lang="en-US" dirty="0"/>
          </a:p>
        </p:txBody>
      </p:sp>
      <p:sp>
        <p:nvSpPr>
          <p:cNvPr id="10" name="Γελαστό πρόσωπο 9"/>
          <p:cNvSpPr/>
          <p:nvPr/>
        </p:nvSpPr>
        <p:spPr>
          <a:xfrm>
            <a:off x="3719014" y="1890217"/>
            <a:ext cx="1569493" cy="1282889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Mapper 1</a:t>
            </a:r>
            <a:endParaRPr lang="en-US" dirty="0"/>
          </a:p>
        </p:txBody>
      </p:sp>
      <p:sp>
        <p:nvSpPr>
          <p:cNvPr id="11" name="Γελαστό πρόσωπο 10"/>
          <p:cNvSpPr/>
          <p:nvPr/>
        </p:nvSpPr>
        <p:spPr>
          <a:xfrm>
            <a:off x="5596994" y="1890216"/>
            <a:ext cx="1569493" cy="1282889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Mapper 2</a:t>
            </a:r>
            <a:endParaRPr lang="en-US" dirty="0"/>
          </a:p>
        </p:txBody>
      </p:sp>
      <p:sp>
        <p:nvSpPr>
          <p:cNvPr id="12" name="Γελαστό πρόσωπο 11"/>
          <p:cNvSpPr/>
          <p:nvPr/>
        </p:nvSpPr>
        <p:spPr>
          <a:xfrm>
            <a:off x="7357104" y="1890217"/>
            <a:ext cx="1569493" cy="1282889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Mapper 3</a:t>
            </a:r>
            <a:endParaRPr lang="en-US" dirty="0"/>
          </a:p>
        </p:txBody>
      </p:sp>
      <p:sp>
        <p:nvSpPr>
          <p:cNvPr id="13" name="Γελαστό πρόσωπο 12"/>
          <p:cNvSpPr/>
          <p:nvPr/>
        </p:nvSpPr>
        <p:spPr>
          <a:xfrm>
            <a:off x="675069" y="5568286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16" name="Γελαστό πρόσωπο 15"/>
          <p:cNvSpPr/>
          <p:nvPr/>
        </p:nvSpPr>
        <p:spPr>
          <a:xfrm>
            <a:off x="3489235" y="5568286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R4</a:t>
            </a:r>
            <a:endParaRPr lang="en-US" dirty="0"/>
          </a:p>
        </p:txBody>
      </p:sp>
      <p:sp>
        <p:nvSpPr>
          <p:cNvPr id="17" name="Γελαστό πρόσωπο 16"/>
          <p:cNvSpPr/>
          <p:nvPr/>
        </p:nvSpPr>
        <p:spPr>
          <a:xfrm>
            <a:off x="4906486" y="5568286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R5</a:t>
            </a:r>
            <a:endParaRPr lang="en-US" dirty="0"/>
          </a:p>
        </p:txBody>
      </p:sp>
      <p:sp>
        <p:nvSpPr>
          <p:cNvPr id="18" name="Γελαστό πρόσωπο 17"/>
          <p:cNvSpPr/>
          <p:nvPr/>
        </p:nvSpPr>
        <p:spPr>
          <a:xfrm>
            <a:off x="6083817" y="5581934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R6</a:t>
            </a:r>
            <a:endParaRPr lang="en-US" dirty="0"/>
          </a:p>
        </p:txBody>
      </p:sp>
      <p:sp>
        <p:nvSpPr>
          <p:cNvPr id="19" name="Γελαστό πρόσωπο 18"/>
          <p:cNvSpPr/>
          <p:nvPr/>
        </p:nvSpPr>
        <p:spPr>
          <a:xfrm>
            <a:off x="7011413" y="5586329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R7</a:t>
            </a:r>
            <a:endParaRPr lang="en-US" dirty="0"/>
          </a:p>
        </p:txBody>
      </p:sp>
      <p:sp>
        <p:nvSpPr>
          <p:cNvPr id="20" name="Γελαστό πρόσωπο 19"/>
          <p:cNvSpPr/>
          <p:nvPr/>
        </p:nvSpPr>
        <p:spPr>
          <a:xfrm>
            <a:off x="1646788" y="5568286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R2</a:t>
            </a:r>
            <a:endParaRPr lang="en-US" dirty="0"/>
          </a:p>
        </p:txBody>
      </p:sp>
      <p:sp>
        <p:nvSpPr>
          <p:cNvPr id="21" name="Γελαστό πρόσωπο 20"/>
          <p:cNvSpPr/>
          <p:nvPr/>
        </p:nvSpPr>
        <p:spPr>
          <a:xfrm>
            <a:off x="2534861" y="5565207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R3</a:t>
            </a:r>
            <a:endParaRPr lang="en-US" dirty="0"/>
          </a:p>
        </p:txBody>
      </p:sp>
      <p:cxnSp>
        <p:nvCxnSpPr>
          <p:cNvPr id="23" name="Ευθύγραμμο βέλος σύνδεσης 22"/>
          <p:cNvCxnSpPr>
            <a:stCxn id="10" idx="4"/>
            <a:endCxn id="13" idx="0"/>
          </p:cNvCxnSpPr>
          <p:nvPr/>
        </p:nvCxnSpPr>
        <p:spPr>
          <a:xfrm flipH="1">
            <a:off x="1091326" y="3173106"/>
            <a:ext cx="3412435" cy="2395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Ευθύγραμμο βέλος σύνδεσης 23"/>
          <p:cNvCxnSpPr>
            <a:stCxn id="10" idx="4"/>
            <a:endCxn id="21" idx="0"/>
          </p:cNvCxnSpPr>
          <p:nvPr/>
        </p:nvCxnSpPr>
        <p:spPr>
          <a:xfrm flipH="1">
            <a:off x="2951118" y="3173106"/>
            <a:ext cx="1552643" cy="2392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Ευθύγραμμο βέλος σύνδεσης 24"/>
          <p:cNvCxnSpPr>
            <a:stCxn id="10" idx="4"/>
            <a:endCxn id="20" idx="0"/>
          </p:cNvCxnSpPr>
          <p:nvPr/>
        </p:nvCxnSpPr>
        <p:spPr>
          <a:xfrm flipH="1">
            <a:off x="2063045" y="3173106"/>
            <a:ext cx="2440716" cy="2395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Ευθύγραμμο βέλος σύνδεσης 25"/>
          <p:cNvCxnSpPr>
            <a:stCxn id="10" idx="4"/>
            <a:endCxn id="16" idx="0"/>
          </p:cNvCxnSpPr>
          <p:nvPr/>
        </p:nvCxnSpPr>
        <p:spPr>
          <a:xfrm flipH="1">
            <a:off x="3905492" y="3173106"/>
            <a:ext cx="598269" cy="2395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89110" y="3173107"/>
            <a:ext cx="236603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We attend the amazing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55561" y="6298288"/>
            <a:ext cx="67153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We,1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559786" y="6296013"/>
            <a:ext cx="9750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ttend,1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02126" y="6296013"/>
            <a:ext cx="72648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the, 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376682" y="6296013"/>
            <a:ext cx="114262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mazing,1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3530" y="3173531"/>
            <a:ext cx="247439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amazing presentation at</a:t>
            </a:r>
            <a:endParaRPr lang="en-US" dirty="0"/>
          </a:p>
        </p:txBody>
      </p:sp>
      <p:cxnSp>
        <p:nvCxnSpPr>
          <p:cNvPr id="8" name="Ευθύγραμμο βέλος σύνδεσης 7"/>
          <p:cNvCxnSpPr>
            <a:stCxn id="27" idx="0"/>
            <a:endCxn id="16" idx="0"/>
          </p:cNvCxnSpPr>
          <p:nvPr/>
        </p:nvCxnSpPr>
        <p:spPr>
          <a:xfrm flipH="1">
            <a:off x="3905492" y="3173531"/>
            <a:ext cx="2435236" cy="2394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376682" y="6490311"/>
            <a:ext cx="114262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amazing,1</a:t>
            </a:r>
            <a:endParaRPr lang="en-US" dirty="0"/>
          </a:p>
        </p:txBody>
      </p:sp>
      <p:cxnSp>
        <p:nvCxnSpPr>
          <p:cNvPr id="15" name="Ευθύγραμμο βέλος σύνδεσης 14"/>
          <p:cNvCxnSpPr>
            <a:stCxn id="11" idx="4"/>
            <a:endCxn id="17" idx="0"/>
          </p:cNvCxnSpPr>
          <p:nvPr/>
        </p:nvCxnSpPr>
        <p:spPr>
          <a:xfrm flipH="1">
            <a:off x="5322743" y="3173105"/>
            <a:ext cx="1058998" cy="2395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63152" y="6301250"/>
            <a:ext cx="155478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resentation,1</a:t>
            </a:r>
            <a:endParaRPr lang="en-US" dirty="0"/>
          </a:p>
        </p:txBody>
      </p:sp>
      <p:cxnSp>
        <p:nvCxnSpPr>
          <p:cNvPr id="43" name="Ευθύγραμμο βέλος σύνδεσης 42"/>
          <p:cNvCxnSpPr>
            <a:stCxn id="27" idx="0"/>
            <a:endCxn id="18" idx="0"/>
          </p:cNvCxnSpPr>
          <p:nvPr/>
        </p:nvCxnSpPr>
        <p:spPr>
          <a:xfrm>
            <a:off x="6340728" y="3173531"/>
            <a:ext cx="159346" cy="2408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27659" y="6301250"/>
            <a:ext cx="54482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at,1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64801" y="3173531"/>
            <a:ext cx="190956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AWG meeting.</a:t>
            </a:r>
            <a:endParaRPr lang="en-US" dirty="0"/>
          </a:p>
        </p:txBody>
      </p:sp>
      <p:cxnSp>
        <p:nvCxnSpPr>
          <p:cNvPr id="52" name="Ευθύγραμμο βέλος σύνδεσης 51"/>
          <p:cNvCxnSpPr>
            <a:endCxn id="21" idx="0"/>
          </p:cNvCxnSpPr>
          <p:nvPr/>
        </p:nvCxnSpPr>
        <p:spPr>
          <a:xfrm flipH="1">
            <a:off x="2951118" y="3170452"/>
            <a:ext cx="4892808" cy="2394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602126" y="6490311"/>
            <a:ext cx="72648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the, 1</a:t>
            </a:r>
            <a:endParaRPr lang="en-US" dirty="0"/>
          </a:p>
        </p:txBody>
      </p:sp>
      <p:cxnSp>
        <p:nvCxnSpPr>
          <p:cNvPr id="55" name="Ευθύγραμμο βέλος σύνδεσης 54"/>
          <p:cNvCxnSpPr>
            <a:stCxn id="12" idx="4"/>
            <a:endCxn id="19" idx="0"/>
          </p:cNvCxnSpPr>
          <p:nvPr/>
        </p:nvCxnSpPr>
        <p:spPr>
          <a:xfrm flipH="1">
            <a:off x="7427670" y="3173106"/>
            <a:ext cx="714181" cy="2413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007995" y="6305645"/>
            <a:ext cx="83195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AWG,1</a:t>
            </a:r>
            <a:endParaRPr lang="en-US" dirty="0"/>
          </a:p>
        </p:txBody>
      </p:sp>
      <p:sp>
        <p:nvSpPr>
          <p:cNvPr id="58" name="Γελαστό πρόσωπο 57"/>
          <p:cNvSpPr/>
          <p:nvPr/>
        </p:nvSpPr>
        <p:spPr>
          <a:xfrm>
            <a:off x="8035572" y="5591566"/>
            <a:ext cx="832513" cy="709684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R8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985863" y="6301250"/>
            <a:ext cx="11365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eeting,1</a:t>
            </a:r>
            <a:endParaRPr lang="en-US" dirty="0"/>
          </a:p>
        </p:txBody>
      </p:sp>
      <p:cxnSp>
        <p:nvCxnSpPr>
          <p:cNvPr id="69" name="Ευθύγραμμο βέλος σύνδεσης 68"/>
          <p:cNvCxnSpPr>
            <a:endCxn id="58" idx="0"/>
          </p:cNvCxnSpPr>
          <p:nvPr/>
        </p:nvCxnSpPr>
        <p:spPr>
          <a:xfrm>
            <a:off x="8141850" y="3173531"/>
            <a:ext cx="309979" cy="2418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390668" y="6310883"/>
            <a:ext cx="114262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amazing,2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602126" y="6315740"/>
            <a:ext cx="67358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the,2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5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0"/>
                            </p:stCondLst>
                            <p:childTnLst>
                              <p:par>
                                <p:cTn id="1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500"/>
                            </p:stCondLst>
                            <p:childTnLst>
                              <p:par>
                                <p:cTn id="2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32" grpId="0" animBg="1"/>
      <p:bldP spid="32" grpId="1" animBg="1"/>
      <p:bldP spid="33" grpId="0" animBg="1"/>
      <p:bldP spid="34" grpId="0" animBg="1"/>
      <p:bldP spid="35" grpId="0" animBg="1"/>
      <p:bldP spid="35" grpId="1" animBg="1"/>
      <p:bldP spid="36" grpId="0" animBg="1"/>
      <p:bldP spid="36" grpId="1" animBg="1"/>
      <p:bldP spid="27" grpId="0" animBg="1"/>
      <p:bldP spid="27" grpId="1" animBg="1"/>
      <p:bldP spid="30" grpId="0" animBg="1"/>
      <p:bldP spid="30" grpId="1" animBg="1"/>
      <p:bldP spid="37" grpId="0" animBg="1"/>
      <p:bldP spid="44" grpId="0" animBg="1"/>
      <p:bldP spid="50" grpId="0" animBg="1"/>
      <p:bldP spid="50" grpId="1" animBg="1"/>
      <p:bldP spid="53" grpId="0" animBg="1"/>
      <p:bldP spid="53" grpId="1" animBg="1"/>
      <p:bldP spid="57" grpId="0" animBg="1"/>
      <p:bldP spid="58" grpId="0" animBg="1"/>
      <p:bldP spid="58" grpId="1" animBg="1"/>
      <p:bldP spid="59" grpId="0" animBg="1"/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From </a:t>
            </a:r>
            <a:r>
              <a:rPr lang="en-US" sz="4000" dirty="0" err="1"/>
              <a:t>WordCount</a:t>
            </a:r>
            <a:r>
              <a:rPr lang="en-US" sz="4000" dirty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to </a:t>
            </a:r>
            <a:r>
              <a:rPr lang="en-US" sz="4000" dirty="0"/>
              <a:t>EOS Access Speed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3"/>
                <a:ext cx="8061549" cy="451799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b="1" dirty="0" smtClean="0"/>
                  <a:t>Our goal: </a:t>
                </a:r>
                <a:r>
                  <a:rPr lang="en-US" b="1" dirty="0"/>
                  <a:t>To create histograms with Read/Write Speeds on EOS for a specific time </a:t>
                </a:r>
                <a:r>
                  <a:rPr lang="en-US" b="1" dirty="0" smtClean="0"/>
                  <a:t>frame (day, week, month, year etc.)</a:t>
                </a:r>
                <a:endParaRPr lang="en-US" b="1" dirty="0"/>
              </a:p>
              <a:p>
                <a:endParaRPr lang="en-US" dirty="0" smtClean="0"/>
              </a:p>
              <a:p>
                <a:pPr algn="ctr"/>
                <a:r>
                  <a:rPr lang="en-US" dirty="0" smtClean="0"/>
                  <a:t>Common thing between Histograms and </a:t>
                </a:r>
                <a:r>
                  <a:rPr lang="en-US" dirty="0" err="1" smtClean="0"/>
                  <a:t>WordCount</a:t>
                </a:r>
                <a:r>
                  <a:rPr lang="en-US" dirty="0" smtClean="0"/>
                  <a:t>: </a:t>
                </a:r>
              </a:p>
              <a:p>
                <a:pPr algn="ctr"/>
                <a:r>
                  <a:rPr lang="en-US" b="1" dirty="0" smtClean="0"/>
                  <a:t>“</a:t>
                </a:r>
                <a:r>
                  <a:rPr lang="en-US" b="1" dirty="0"/>
                  <a:t>counting instances of”</a:t>
                </a:r>
              </a:p>
              <a:p>
                <a:r>
                  <a:rPr lang="en-US" dirty="0"/>
                  <a:t>Same </a:t>
                </a:r>
                <a:r>
                  <a:rPr lang="en-US" dirty="0" smtClean="0"/>
                  <a:t>idea:</a:t>
                </a:r>
                <a:endParaRPr lang="en-US" dirty="0"/>
              </a:p>
              <a:p>
                <a:r>
                  <a:rPr lang="en-US" dirty="0"/>
                  <a:t>Each mapper calculates the speed of each line in the EOS log </a:t>
                </a:r>
                <a:r>
                  <a:rPr lang="en-US" dirty="0" smtClean="0"/>
                  <a:t>files and </a:t>
                </a:r>
                <a:r>
                  <a:rPr lang="en-US" dirty="0"/>
                  <a:t>then calculates the correct </a:t>
                </a:r>
                <a:r>
                  <a:rPr lang="en-US" dirty="0" smtClean="0"/>
                  <a:t>bucket for this instance</a:t>
                </a:r>
                <a:r>
                  <a:rPr lang="en-US" dirty="0"/>
                  <a:t> </a:t>
                </a:r>
                <a:r>
                  <a:rPr lang="en-US" dirty="0" smtClean="0"/>
                  <a:t>with the following formula:</a:t>
                </a:r>
              </a:p>
              <a:p>
                <a:pPr marL="1203325" indent="-90488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𝐵𝑖𝑛</m:t>
                    </m:r>
                    <m:r>
                      <a:rPr lang="en-US" i="1">
                        <a:latin typeface="Cambria Math"/>
                      </a:rPr>
                      <m:t>=⌈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𝐶𝑢𝑟𝑟𝑒𝑛𝑡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𝐿𝑜𝑔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𝑆𝑝𝑒𝑒𝑑</m:t>
                        </m:r>
                        <m:r>
                          <a:rPr lang="en-US" i="1">
                            <a:latin typeface="Cambria Math"/>
                          </a:rPr>
                          <m:t> ×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𝑁𝑢𝑚𝑏𝑒𝑟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𝑜𝑓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𝐵𝑢𝑐𝑘𝑒𝑡𝑠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𝑀𝑎𝑥𝑖𝑚𝑢𝑚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𝑆𝑝𝑒𝑒𝑑</m:t>
                        </m:r>
                        <m:r>
                          <a:rPr lang="en-US" i="1">
                            <a:latin typeface="Cambria Math"/>
                          </a:rPr>
                          <m:t> −</m:t>
                        </m:r>
                        <m:r>
                          <a:rPr lang="en-US" i="1">
                            <a:latin typeface="Cambria Math"/>
                          </a:rPr>
                          <m:t>𝑀𝑖𝑛𝑖𝑚𝑢𝑚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𝑆𝑝𝑒𝑒𝑑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⌉</m:t>
                    </m:r>
                    <m:r>
                      <a:rPr lang="en-US">
                        <a:latin typeface="Cambria Math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Then</a:t>
                </a:r>
                <a:r>
                  <a:rPr lang="en-US" dirty="0"/>
                  <a:t>, the mapper omits an instance of &lt;</a:t>
                </a:r>
                <a:r>
                  <a:rPr lang="en-US" dirty="0" err="1" smtClean="0"/>
                  <a:t>bucketX</a:t>
                </a:r>
                <a:r>
                  <a:rPr lang="en-US" dirty="0" smtClean="0"/>
                  <a:t>, </a:t>
                </a:r>
                <a:r>
                  <a:rPr lang="en-US" dirty="0"/>
                  <a:t>1</a:t>
                </a:r>
                <a:r>
                  <a:rPr lang="en-US" dirty="0" smtClean="0"/>
                  <a:t>&gt;</a:t>
                </a:r>
              </a:p>
              <a:p>
                <a:r>
                  <a:rPr lang="en-US" dirty="0" smtClean="0"/>
                  <a:t>The reducer takes all the &lt;bucketX,1&gt; pairs and sums them.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3"/>
                <a:ext cx="8061549" cy="4517997"/>
              </a:xfrm>
              <a:blipFill rotWithShape="0">
                <a:blip r:embed="rId3"/>
                <a:stretch>
                  <a:fillRect l="-681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6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Basic Source Code</a:t>
            </a:r>
            <a:br>
              <a:rPr lang="en-US" sz="4000" dirty="0" smtClean="0"/>
            </a:br>
            <a:r>
              <a:rPr lang="en-US" sz="4000" dirty="0" smtClean="0"/>
              <a:t>of EOS </a:t>
            </a:r>
            <a:r>
              <a:rPr lang="en-US" sz="4000" dirty="0"/>
              <a:t>Access Speed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68" y="1845733"/>
            <a:ext cx="9020431" cy="4517997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 Mapping extends Mapper&lt;Object, Text, </a:t>
            </a:r>
            <a:r>
              <a:rPr lang="en-US" sz="16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&gt;{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 map(Object key, Text value, Context context){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//calculate bin</a:t>
            </a:r>
            <a:endParaRPr lang="en-US" sz="14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4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context.write</a:t>
            </a:r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(bin, ONE);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6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sz="16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Reducing extends Reducer&lt;</a:t>
            </a:r>
            <a:r>
              <a:rPr lang="en-US" sz="16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6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&gt;{</a:t>
            </a:r>
          </a:p>
          <a:p>
            <a:pPr lvl="1"/>
            <a:r>
              <a:rPr lang="en-US" sz="14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 </a:t>
            </a:r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reduce(</a:t>
            </a:r>
            <a:r>
              <a:rPr lang="en-US" sz="1400" dirty="0" err="1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bin, </a:t>
            </a:r>
            <a:r>
              <a:rPr lang="en-US" sz="1400" dirty="0" err="1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IntWritable</a:t>
            </a:r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 values, </a:t>
            </a:r>
            <a:r>
              <a:rPr lang="en-US" sz="14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Context context){</a:t>
            </a:r>
          </a:p>
          <a:p>
            <a:pPr lvl="1"/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//sum up all bin instances</a:t>
            </a:r>
            <a:endParaRPr lang="en-US" sz="1400" dirty="0">
              <a:solidFill>
                <a:srgbClr val="1859A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400" dirty="0" err="1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context.write</a:t>
            </a:r>
            <a:r>
              <a:rPr lang="en-US" sz="1400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(bin, sum);</a:t>
            </a:r>
            <a:endParaRPr lang="en-US" sz="1400" dirty="0">
              <a:solidFill>
                <a:srgbClr val="1859A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4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600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  <p:sp>
        <p:nvSpPr>
          <p:cNvPr id="8" name="Διάγραμμα ροής: Εναλλακτική διεργασία 7"/>
          <p:cNvSpPr/>
          <p:nvPr/>
        </p:nvSpPr>
        <p:spPr>
          <a:xfrm>
            <a:off x="5699354" y="1845733"/>
            <a:ext cx="1364776" cy="296966"/>
          </a:xfrm>
          <a:prstGeom prst="flowChartAlternateProcess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Διάγραμμα ροής: Εναλλακτική διεργασία 8"/>
          <p:cNvSpPr/>
          <p:nvPr/>
        </p:nvSpPr>
        <p:spPr>
          <a:xfrm>
            <a:off x="7203844" y="1849650"/>
            <a:ext cx="1364776" cy="296966"/>
          </a:xfrm>
          <a:prstGeom prst="flowChartAlternateProcess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Διάγραμμα ροής: Εναλλακτική διεργασία 9"/>
          <p:cNvSpPr/>
          <p:nvPr/>
        </p:nvSpPr>
        <p:spPr>
          <a:xfrm>
            <a:off x="4486978" y="4004354"/>
            <a:ext cx="1364776" cy="296966"/>
          </a:xfrm>
          <a:prstGeom prst="flowChartAlternateProcess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Διάγραμμα ροής: Εναλλακτική διεργασία 10"/>
          <p:cNvSpPr/>
          <p:nvPr/>
        </p:nvSpPr>
        <p:spPr>
          <a:xfrm>
            <a:off x="5991468" y="4008271"/>
            <a:ext cx="1364776" cy="296966"/>
          </a:xfrm>
          <a:prstGeom prst="flowChartAlternateProcess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Ευθεία γραμμή σύνδεσης 12"/>
          <p:cNvCxnSpPr>
            <a:stCxn id="8" idx="2"/>
            <a:endCxn id="10" idx="0"/>
          </p:cNvCxnSpPr>
          <p:nvPr/>
        </p:nvCxnSpPr>
        <p:spPr>
          <a:xfrm flipH="1">
            <a:off x="5169366" y="2142699"/>
            <a:ext cx="1212376" cy="1861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Ευθεία γραμμή σύνδεσης 15"/>
          <p:cNvCxnSpPr/>
          <p:nvPr/>
        </p:nvCxnSpPr>
        <p:spPr>
          <a:xfrm flipH="1">
            <a:off x="6673857" y="2146616"/>
            <a:ext cx="1195592" cy="1857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3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script </a:t>
            </a:r>
            <a:r>
              <a:rPr lang="en-US" dirty="0" smtClean="0"/>
              <a:t>from </a:t>
            </a:r>
            <a:r>
              <a:rPr lang="en-US" dirty="0" err="1" smtClean="0"/>
              <a:t>awgrepo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41" y="1845734"/>
            <a:ext cx="8390237" cy="4023360"/>
          </a:xfrm>
        </p:spPr>
        <p:txBody>
          <a:bodyPr/>
          <a:lstStyle/>
          <a:p>
            <a:r>
              <a:rPr lang="en-US" dirty="0" smtClean="0"/>
              <a:t>We used </a:t>
            </a:r>
            <a:r>
              <a:rPr lang="en-US" dirty="0"/>
              <a:t>the </a:t>
            </a:r>
            <a:r>
              <a:rPr lang="en-US" i="1" dirty="0" err="1">
                <a:latin typeface="Consolas" panose="020B0609020204030204" pitchFamily="49" charset="0"/>
                <a:cs typeface="Consolas" panose="020B0609020204030204" pitchFamily="49" charset="0"/>
              </a:rPr>
              <a:t>awgrepo</a:t>
            </a:r>
            <a:r>
              <a:rPr lang="en-US" dirty="0"/>
              <a:t> script </a:t>
            </a:r>
            <a:r>
              <a:rPr lang="en-US" dirty="0" smtClean="0"/>
              <a:t> in order to extract the data needed for our use case.</a:t>
            </a:r>
          </a:p>
          <a:p>
            <a:r>
              <a:rPr lang="en-US" dirty="0" smtClean="0"/>
              <a:t>We needed: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Time Related Entries </a:t>
            </a:r>
            <a:r>
              <a:rPr lang="en-US" dirty="0" smtClean="0"/>
              <a:t>(</a:t>
            </a:r>
            <a:r>
              <a:rPr lang="en-US" dirty="0" err="1" smtClean="0"/>
              <a:t>ots</a:t>
            </a:r>
            <a:r>
              <a:rPr lang="en-US" dirty="0" smtClean="0"/>
              <a:t>, </a:t>
            </a:r>
            <a:r>
              <a:rPr lang="en-US" dirty="0" err="1" smtClean="0"/>
              <a:t>otms</a:t>
            </a:r>
            <a:r>
              <a:rPr lang="en-US" dirty="0" smtClean="0"/>
              <a:t>, </a:t>
            </a:r>
            <a:r>
              <a:rPr lang="en-US" dirty="0" err="1" smtClean="0"/>
              <a:t>cts</a:t>
            </a:r>
            <a:r>
              <a:rPr lang="en-US" dirty="0" smtClean="0"/>
              <a:t>, </a:t>
            </a:r>
            <a:r>
              <a:rPr lang="en-US" dirty="0" err="1" smtClean="0"/>
              <a:t>ctms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Bytes Read/Written </a:t>
            </a:r>
            <a:r>
              <a:rPr lang="en-US" dirty="0" smtClean="0"/>
              <a:t>(</a:t>
            </a:r>
            <a:r>
              <a:rPr lang="en-US" dirty="0" err="1" smtClean="0"/>
              <a:t>rb</a:t>
            </a:r>
            <a:r>
              <a:rPr lang="en-US" dirty="0" smtClean="0"/>
              <a:t>, </a:t>
            </a:r>
            <a:r>
              <a:rPr lang="en-US" dirty="0" err="1" smtClean="0"/>
              <a:t>wb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Thus we used the following query: </a:t>
            </a:r>
          </a:p>
          <a:p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./awgrepo.py -e </a:t>
            </a:r>
            <a:r>
              <a:rPr lang="en-US" sz="1800" b="1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eos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-atlas -o </a:t>
            </a:r>
            <a:r>
              <a:rPr lang="en-US" sz="1800" b="1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atlas-20141201 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-p "2014 </a:t>
            </a:r>
            <a:r>
              <a:rPr lang="en-US" sz="1800" b="1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dec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b="1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01"       -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 "</a:t>
            </a:r>
            <a:r>
              <a:rPr lang="en-US" sz="1800" b="1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ots,otms,cts,ctms,rb,wb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6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EOS </a:t>
            </a:r>
            <a:r>
              <a:rPr lang="en-US" dirty="0"/>
              <a:t>Access Speed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66" y="1801813"/>
            <a:ext cx="8477747" cy="4024312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details on how to compile a </a:t>
            </a:r>
            <a:r>
              <a:rPr lang="en-US" dirty="0" err="1" smtClean="0"/>
              <a:t>MapReduce</a:t>
            </a:r>
            <a:r>
              <a:rPr lang="en-US" dirty="0" smtClean="0"/>
              <a:t> program and produce the final jar can be found on </a:t>
            </a:r>
            <a:r>
              <a:rPr lang="en-US" dirty="0" smtClean="0">
                <a:hlinkClick r:id="rId3"/>
              </a:rPr>
              <a:t>this link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full source code of this example can be found on </a:t>
            </a:r>
            <a:r>
              <a:rPr lang="en-US" dirty="0" smtClean="0">
                <a:hlinkClick r:id="rId4"/>
              </a:rPr>
              <a:t>this link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After transferring the jar in the cluster, it can be executed with the following command:</a:t>
            </a:r>
          </a:p>
          <a:p>
            <a:r>
              <a:rPr lang="en-US" dirty="0" smtClean="0"/>
              <a:t>$ </a:t>
            </a:r>
            <a:r>
              <a:rPr lang="en-US" dirty="0" err="1" smtClean="0">
                <a:solidFill>
                  <a:srgbClr val="31416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hadoop</a:t>
            </a:r>
            <a:r>
              <a:rPr lang="en-US" dirty="0" smtClean="0">
                <a:solidFill>
                  <a:srgbClr val="31416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jar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example.jar </a:t>
            </a:r>
            <a:r>
              <a:rPr lang="en-US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inputpath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outputpath</a:t>
            </a:r>
            <a:endParaRPr lang="en-US" dirty="0" smtClean="0">
              <a:solidFill>
                <a:srgbClr val="00B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-US" sz="1800" b="1" dirty="0" err="1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hadoop</a:t>
            </a:r>
            <a:r>
              <a:rPr lang="en-US" sz="1800" b="1" dirty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jar histogram.jar /</a:t>
            </a:r>
            <a:r>
              <a:rPr lang="en-US" sz="1800" b="1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user/</a:t>
            </a:r>
            <a:r>
              <a:rPr lang="en-US" sz="1800" b="1" dirty="0" err="1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evmotesn</a:t>
            </a:r>
            <a:r>
              <a:rPr lang="en-US" sz="1800" b="1" dirty="0" smtClean="0">
                <a:solidFill>
                  <a:srgbClr val="1859A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/projection_project-awg-eos-processed-atlas-2014-12  output-001</a:t>
            </a:r>
            <a:endParaRPr lang="en-US" sz="1800" b="1" dirty="0">
              <a:solidFill>
                <a:srgbClr val="1859A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8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on EOS Atlas Logs</a:t>
            </a:r>
            <a:endParaRPr lang="en-US" dirty="0"/>
          </a:p>
        </p:txBody>
      </p:sp>
      <p:graphicFrame>
        <p:nvGraphicFramePr>
          <p:cNvPr id="7" name="Θέση περιεχομένου 6"/>
          <p:cNvGraphicFramePr>
            <a:graphicFrameLocks noGrp="1"/>
          </p:cNvGraphicFramePr>
          <p:nvPr>
            <p:ph idx="1"/>
            <p:extLst/>
          </p:nvPr>
        </p:nvGraphicFramePr>
        <p:xfrm>
          <a:off x="631944" y="2146584"/>
          <a:ext cx="7543800" cy="3315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 (01-12-2014)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(12-2014)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(2014)</a:t>
                      </a:r>
                      <a:endParaRPr lang="en-US" dirty="0"/>
                    </a:p>
                  </a:txBody>
                  <a:tcPr/>
                </a:tc>
              </a:tr>
              <a:tr h="348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0.0-0.2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1530368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48484569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2314606522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0.2-0.4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86860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1014547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0.4-0.6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25152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0.6-0.8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1756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12228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0.8-1.0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2414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1.0-1.2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698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1.2-1.4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1.4-.1.6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0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8311" y="212832"/>
            <a:ext cx="5191051" cy="6246954"/>
          </a:xfrm>
        </p:spPr>
        <p:txBody>
          <a:bodyPr anchor="ctr">
            <a:normAutofit/>
          </a:bodyPr>
          <a:lstStyle/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/>
              <a:t>Extraction script updates</a:t>
            </a:r>
            <a:endParaRPr lang="it-IT" sz="2200" dirty="0"/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/>
              <a:t>Twiki</a:t>
            </a:r>
            <a:endParaRPr lang="it-IT" dirty="0"/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/>
              <a:t>logging 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/>
              <a:t>experiment dashboard</a:t>
            </a:r>
            <a:endParaRPr lang="it-IT" dirty="0"/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/>
              <a:t>Hadoop </a:t>
            </a:r>
            <a:r>
              <a:rPr lang="it-IT" sz="2200" dirty="0" smtClean="0"/>
              <a:t>example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Hadoop Architecture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MapReduce Logic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WordCount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EOS Speed Histograms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/>
              <a:t>Results</a:t>
            </a:r>
            <a:endParaRPr lang="it-IT" dirty="0"/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/>
              <a:t>Spark example</a:t>
            </a:r>
            <a:endParaRPr lang="it-IT" sz="2600" dirty="0">
              <a:solidFill>
                <a:srgbClr val="1CADE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627798"/>
            <a:ext cx="7543800" cy="1132763"/>
          </a:xfrm>
        </p:spPr>
        <p:txBody>
          <a:bodyPr/>
          <a:lstStyle/>
          <a:p>
            <a:r>
              <a:rPr lang="en-US" dirty="0" smtClean="0"/>
              <a:t>Histograms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  <p:graphicFrame>
        <p:nvGraphicFramePr>
          <p:cNvPr id="9" name="Γράφημα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328407"/>
              </p:ext>
            </p:extLst>
          </p:nvPr>
        </p:nvGraphicFramePr>
        <p:xfrm>
          <a:off x="511646" y="1861947"/>
          <a:ext cx="8123331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9539" y="2038571"/>
            <a:ext cx="2743200" cy="2507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029"/>
              <a:t>logs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48236" y="5988981"/>
            <a:ext cx="2743200" cy="2507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029"/>
              <a:t>bins</a:t>
            </a:r>
          </a:p>
        </p:txBody>
      </p:sp>
    </p:spTree>
    <p:extLst>
      <p:ext uri="{BB962C8B-B14F-4D97-AF65-F5344CB8AC3E}">
        <p14:creationId xmlns:p14="http://schemas.microsoft.com/office/powerpoint/2010/main" val="218259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Times </a:t>
            </a:r>
            <a:br>
              <a:rPr lang="en-US" dirty="0" smtClean="0"/>
            </a:br>
            <a:r>
              <a:rPr lang="en-US" dirty="0" smtClean="0"/>
              <a:t>and Memory Consumption</a:t>
            </a:r>
            <a:endParaRPr lang="en-US" dirty="0"/>
          </a:p>
        </p:txBody>
      </p:sp>
      <p:graphicFrame>
        <p:nvGraphicFramePr>
          <p:cNvPr id="7" name="Θέση περιεχομένου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76121"/>
              </p:ext>
            </p:extLst>
          </p:nvPr>
        </p:nvGraphicFramePr>
        <p:xfrm>
          <a:off x="642552" y="2405708"/>
          <a:ext cx="7533193" cy="2903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184"/>
                <a:gridCol w="1924215"/>
                <a:gridCol w="1995778"/>
                <a:gridCol w="16000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(01-12-2014)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Month (12-2014)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(2014)</a:t>
                      </a:r>
                      <a:endParaRPr lang="en-US" dirty="0"/>
                    </a:p>
                  </a:txBody>
                  <a:tcPr/>
                </a:tc>
              </a:tr>
              <a:tr h="348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Initial Raw Size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1007.2MB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30GB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1.4TB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48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Initial Processed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Size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503.3MB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14.1GB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644.6GB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48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Reduced Size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59MB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1.8GB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87.5GB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Awgrepo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l" fontAlgn="b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Running Time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4m26s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38m10s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Histogram</a:t>
                      </a: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Running Time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1m58s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18m38s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Time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1m20s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6m24s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56m48s</a:t>
                      </a:r>
                      <a:endParaRPr lang="en-U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8311" y="212832"/>
            <a:ext cx="5191051" cy="6246954"/>
          </a:xfrm>
        </p:spPr>
        <p:txBody>
          <a:bodyPr anchor="ctr">
            <a:normAutofit/>
          </a:bodyPr>
          <a:lstStyle/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>
                <a:solidFill>
                  <a:schemeClr val="bg1">
                    <a:lumMod val="75000"/>
                  </a:schemeClr>
                </a:solidFill>
              </a:rPr>
              <a:t>Extraction script updates</a:t>
            </a:r>
            <a:endParaRPr lang="it-IT" sz="2200" dirty="0">
              <a:solidFill>
                <a:schemeClr val="bg1">
                  <a:lumMod val="75000"/>
                </a:schemeClr>
              </a:solidFill>
            </a:endParaRP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Twiki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logging 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experiment dashboard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>
                <a:solidFill>
                  <a:schemeClr val="bg1">
                    <a:lumMod val="75000"/>
                  </a:schemeClr>
                </a:solidFill>
              </a:rPr>
              <a:t>Hadoop </a:t>
            </a:r>
            <a:r>
              <a:rPr lang="it-IT" sz="2200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</a:rPr>
              <a:t>Hadoop Architecture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</a:rPr>
              <a:t>MapReduce Logic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</a:rPr>
              <a:t>WordCount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</a:rPr>
              <a:t>EOS Speed Histograms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Results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/>
              <a:t>Spark example</a:t>
            </a:r>
            <a:endParaRPr lang="it-IT" sz="2600" dirty="0">
              <a:solidFill>
                <a:srgbClr val="1CADE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</a:t>
            </a:r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Spark is a cluster computing platform, designed to be fast and general purpose, that extends the Hadoop </a:t>
            </a:r>
            <a:r>
              <a:rPr lang="en-US" dirty="0" err="1" smtClean="0">
                <a:solidFill>
                  <a:schemeClr val="tx1"/>
                </a:solidFill>
              </a:rPr>
              <a:t>MapReduce</a:t>
            </a:r>
            <a:r>
              <a:rPr lang="en-US" dirty="0" smtClean="0">
                <a:solidFill>
                  <a:schemeClr val="tx1"/>
                </a:solidFill>
              </a:rPr>
              <a:t> model, with an </a:t>
            </a:r>
            <a:r>
              <a:rPr lang="en-US" b="1" dirty="0" smtClean="0">
                <a:solidFill>
                  <a:schemeClr val="tx1"/>
                </a:solidFill>
              </a:rPr>
              <a:t>in-memory</a:t>
            </a:r>
            <a:r>
              <a:rPr lang="en-US" dirty="0" smtClean="0">
                <a:solidFill>
                  <a:schemeClr val="tx1"/>
                </a:solidFill>
              </a:rPr>
              <a:t> computation approach.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Spark project contains multiple components, the most important two are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core: that defines two roles, the </a:t>
            </a:r>
            <a:r>
              <a:rPr lang="en-US" i="1" dirty="0" smtClean="0">
                <a:solidFill>
                  <a:schemeClr val="tx1"/>
                </a:solidFill>
              </a:rPr>
              <a:t>Driver</a:t>
            </a:r>
            <a:r>
              <a:rPr lang="en-US" dirty="0" smtClean="0">
                <a:solidFill>
                  <a:schemeClr val="tx1"/>
                </a:solidFill>
              </a:rPr>
              <a:t>, to manage (dispatching, scheduling) distributed tasks and the </a:t>
            </a:r>
            <a:r>
              <a:rPr lang="en-US" i="1" dirty="0" smtClean="0">
                <a:solidFill>
                  <a:schemeClr val="tx1"/>
                </a:solidFill>
              </a:rPr>
              <a:t>Worker</a:t>
            </a:r>
            <a:r>
              <a:rPr lang="en-US" dirty="0" smtClean="0">
                <a:solidFill>
                  <a:schemeClr val="tx1"/>
                </a:solidFill>
              </a:rPr>
              <a:t>, with basic I/O functionalities.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RDD</a:t>
            </a:r>
            <a:r>
              <a:rPr lang="en-US" dirty="0" smtClean="0">
                <a:solidFill>
                  <a:schemeClr val="tx1"/>
                </a:solidFill>
              </a:rPr>
              <a:t>s: (Resilient Distributed Dataset) that are a logical collection of data partitioned across machines.</a:t>
            </a:r>
          </a:p>
          <a:p>
            <a:pPr lvl="0">
              <a:buClr>
                <a:srgbClr val="1CADE4"/>
              </a:buClr>
            </a:pPr>
            <a:r>
              <a:rPr lang="en-US" dirty="0" smtClean="0">
                <a:solidFill>
                  <a:schemeClr val="tx1"/>
                </a:solidFill>
              </a:rPr>
              <a:t>Programming in Spark is possible leveraging the RDD manipulation like a normal collection is manipulated during a local execution. Language integrated API are </a:t>
            </a:r>
            <a:r>
              <a:rPr lang="en-US" b="1" dirty="0" smtClean="0">
                <a:solidFill>
                  <a:schemeClr val="tx1"/>
                </a:solidFill>
              </a:rPr>
              <a:t>Java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smtClean="0">
                <a:solidFill>
                  <a:schemeClr val="tx1"/>
                </a:solidFill>
              </a:rPr>
              <a:t>Python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b="1" dirty="0" smtClean="0">
                <a:solidFill>
                  <a:schemeClr val="tx1"/>
                </a:solidFill>
              </a:rPr>
              <a:t>Scala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13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 – create jar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Goal</a:t>
            </a:r>
            <a:r>
              <a:rPr lang="en-US" dirty="0" smtClean="0">
                <a:solidFill>
                  <a:schemeClr val="tx1"/>
                </a:solidFill>
              </a:rPr>
              <a:t>: launch a Spark job on the cluster.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How: submitting a </a:t>
            </a:r>
            <a:r>
              <a:rPr lang="en-US" b="1" dirty="0" smtClean="0">
                <a:solidFill>
                  <a:schemeClr val="tx1"/>
                </a:solidFill>
              </a:rPr>
              <a:t>JAR</a:t>
            </a:r>
            <a:r>
              <a:rPr lang="en-US" dirty="0" smtClean="0">
                <a:solidFill>
                  <a:schemeClr val="tx1"/>
                </a:solidFill>
              </a:rPr>
              <a:t> using Spark tools. The JAR is built with </a:t>
            </a:r>
            <a:r>
              <a:rPr lang="en-US" b="1" dirty="0" smtClean="0">
                <a:solidFill>
                  <a:schemeClr val="tx1"/>
                </a:solidFill>
              </a:rPr>
              <a:t>Maven</a:t>
            </a:r>
            <a:r>
              <a:rPr lang="en-US" dirty="0" smtClean="0">
                <a:solidFill>
                  <a:schemeClr val="tx1"/>
                </a:solidFill>
              </a:rPr>
              <a:t> from a </a:t>
            </a:r>
            <a:r>
              <a:rPr lang="en-US" b="1" dirty="0" smtClean="0">
                <a:solidFill>
                  <a:schemeClr val="tx1"/>
                </a:solidFill>
              </a:rPr>
              <a:t>Eclipse</a:t>
            </a:r>
            <a:r>
              <a:rPr lang="en-US" dirty="0" smtClean="0">
                <a:solidFill>
                  <a:schemeClr val="tx1"/>
                </a:solidFill>
              </a:rPr>
              <a:t> project, written in </a:t>
            </a:r>
            <a:r>
              <a:rPr lang="en-US" b="1" dirty="0" smtClean="0">
                <a:solidFill>
                  <a:schemeClr val="tx1"/>
                </a:solidFill>
              </a:rPr>
              <a:t>Scala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b="1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spark-submit</a:t>
            </a:r>
            <a:r>
              <a:rPr lang="en-US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SparkEosExample.jar </a:t>
            </a:r>
            <a:r>
              <a:rPr lang="en-US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Detailed instructions of how to create a Spark project and to build a JAR can be found on the </a:t>
            </a:r>
            <a:r>
              <a:rPr lang="en-US" dirty="0" err="1" smtClean="0">
                <a:solidFill>
                  <a:schemeClr val="tx1"/>
                </a:solidFill>
              </a:rPr>
              <a:t>twiki</a:t>
            </a:r>
            <a:r>
              <a:rPr lang="en-US" dirty="0" smtClean="0">
                <a:solidFill>
                  <a:schemeClr val="tx1"/>
                </a:solidFill>
              </a:rPr>
              <a:t> at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this link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All details about the following example can be found 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here</a:t>
            </a:r>
            <a:r>
              <a:rPr lang="en-US" dirty="0" smtClean="0">
                <a:solidFill>
                  <a:schemeClr val="tx1"/>
                </a:solidFill>
              </a:rPr>
              <a:t> and the code of the object class </a:t>
            </a:r>
            <a:r>
              <a:rPr lang="en-US" dirty="0" smtClean="0">
                <a:solidFill>
                  <a:schemeClr val="tx1"/>
                </a:solidFill>
                <a:hlinkClick r:id="rId5"/>
              </a:rPr>
              <a:t>here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3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Considering </a:t>
            </a:r>
            <a:r>
              <a:rPr lang="en-US" dirty="0">
                <a:solidFill>
                  <a:schemeClr val="tx1"/>
                </a:solidFill>
              </a:rPr>
              <a:t>an EOS project and we want to list all </a:t>
            </a:r>
            <a:r>
              <a:rPr lang="en-US" dirty="0" smtClean="0">
                <a:solidFill>
                  <a:schemeClr val="tx1"/>
                </a:solidFill>
              </a:rPr>
              <a:t>files </a:t>
            </a:r>
            <a:r>
              <a:rPr lang="en-US" dirty="0">
                <a:solidFill>
                  <a:schemeClr val="tx1"/>
                </a:solidFill>
              </a:rPr>
              <a:t>in </a:t>
            </a:r>
            <a:r>
              <a:rPr lang="en-US" dirty="0" smtClean="0">
                <a:solidFill>
                  <a:schemeClr val="tx1"/>
                </a:solidFill>
              </a:rPr>
              <a:t>a given period </a:t>
            </a:r>
            <a:r>
              <a:rPr lang="en-US" dirty="0">
                <a:solidFill>
                  <a:schemeClr val="tx1"/>
                </a:solidFill>
              </a:rPr>
              <a:t>that have more than a certain amount of byte </a:t>
            </a:r>
            <a:r>
              <a:rPr lang="en-US" dirty="0" smtClean="0">
                <a:solidFill>
                  <a:schemeClr val="tx1"/>
                </a:solidFill>
              </a:rPr>
              <a:t>read.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From the EOS schema then we want to parse this two values:</a:t>
            </a:r>
          </a:p>
          <a:p>
            <a:pPr algn="ctr"/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path,ruid,rgid,td,host,</a:t>
            </a:r>
            <a:r>
              <a:rPr lang="en-US" sz="1500" b="1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fid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,fsid,ots,otms,cts,ctms,</a:t>
            </a:r>
            <a:r>
              <a:rPr lang="en-US" sz="1500" b="1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rb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,wb,sfwdb,sbwdb,sxlfwdb,sxlbwdb,nrc,nwc,nfwds,nbwds,nxlfwds,nxlbwds,rt,wt,osize,csize,sec.name,sec.host,sec.vorg,sec.grps,sec.role,sec.app</a:t>
            </a:r>
          </a:p>
          <a:p>
            <a:pPr algn="just"/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nd sum for each </a:t>
            </a:r>
            <a:r>
              <a:rPr lang="en-US" dirty="0">
                <a:solidFill>
                  <a:schemeClr val="tx1"/>
                </a:solidFill>
              </a:rPr>
              <a:t>"</a:t>
            </a:r>
            <a:r>
              <a:rPr lang="en-US" dirty="0" smtClean="0">
                <a:solidFill>
                  <a:schemeClr val="tx1"/>
                </a:solidFill>
              </a:rPr>
              <a:t>fid" all respective </a:t>
            </a:r>
            <a:r>
              <a:rPr lang="en-US" dirty="0">
                <a:solidFill>
                  <a:schemeClr val="tx1"/>
                </a:solidFill>
              </a:rPr>
              <a:t>"</a:t>
            </a:r>
            <a:r>
              <a:rPr lang="en-US" dirty="0" err="1" smtClean="0">
                <a:solidFill>
                  <a:schemeClr val="tx1"/>
                </a:solidFill>
              </a:rPr>
              <a:t>rb"s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23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 – part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8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org.apache.spark.SparkContext</a:t>
            </a: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8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org.apache.spark.SparkContext</a:t>
            </a: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._</a:t>
            </a:r>
            <a:b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8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org.apache.spark.SparkConf</a:t>
            </a: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object </a:t>
            </a:r>
            <a:r>
              <a:rPr lang="en-US" sz="18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SparkEosExample</a:t>
            </a:r>
            <a:r>
              <a:rPr lang="en-US" sz="18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292608" lvl="1" indent="0">
              <a:lnSpc>
                <a:spcPct val="120000"/>
              </a:lnSpc>
              <a:buNone/>
            </a:pPr>
            <a:r>
              <a:rPr lang="en-US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main(</a:t>
            </a:r>
            <a:r>
              <a:rPr lang="en-US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Array[String]) </a:t>
            </a:r>
            <a:r>
              <a:rPr lang="en-US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475488" lvl="2" indent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…</a:t>
            </a:r>
          </a:p>
          <a:p>
            <a:pPr marL="292608" lvl="1" indent="0">
              <a:lnSpc>
                <a:spcPct val="12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8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2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 – part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new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SparkConf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setAppName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SparkEosExample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")</a:t>
            </a:r>
            <a:b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new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SparkContext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b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path =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(0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output =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(1) </a:t>
            </a:r>
            <a:b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limit = 10E10</a:t>
            </a:r>
            <a:b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files =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sc.textFile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(path)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RDD[String]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mappedRDD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files</a:t>
            </a:r>
            <a:b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.map(line 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line.split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(",")) 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RDD[Array[String]]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map(x =&gt;(x(5),x(11).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toDouble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en-US" altLang="en-US" sz="16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RDD[(</a:t>
            </a:r>
            <a:r>
              <a:rPr lang="en-US" altLang="en-US" sz="16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String,Double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en-US" altLang="en-US" sz="16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 – part 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mappedRDD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files</a:t>
            </a:r>
            <a:b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.map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line =&gt; 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line.split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(",")) 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RDD[Array[String]]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map(x =&gt;(x(5),x(11).</a:t>
            </a: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toDouble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en-US" altLang="en-US" sz="16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RDD[(</a:t>
            </a:r>
            <a:r>
              <a:rPr lang="en-US" altLang="en-US" sz="16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String,Double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filteredRDD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mappedRDD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(String, Array[Double]) -&gt; RDD[(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String,Double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</a:t>
            </a: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reduceByKey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curr,next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=&gt; </a:t>
            </a:r>
            <a:r>
              <a:rPr lang="en-US" sz="16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curr+next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.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(_._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 &gt; limit) </a:t>
            </a:r>
            <a:r>
              <a:rPr lang="en-US" altLang="en-US" sz="16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RDD[(</a:t>
            </a:r>
            <a:r>
              <a:rPr lang="en-US" altLang="en-US" sz="16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String,Double</a:t>
            </a:r>
            <a:r>
              <a:rPr lang="en-US" altLang="en-US" sz="16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  <a: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filteredRDD.saveAsTextFile</a:t>
            </a:r>
            <a:r>
              <a:rPr lang="en-US" alt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(output) </a:t>
            </a:r>
            <a:endParaRPr lang="en-US" sz="16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example – result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After creating the project, build the jar with this command</a:t>
            </a:r>
          </a:p>
          <a:p>
            <a:pPr algn="just"/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mvn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package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execute it</a:t>
            </a:r>
          </a:p>
          <a:p>
            <a:pPr algn="just"/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spark-submit SparkEosExample.jar </a:t>
            </a:r>
            <a:r>
              <a:rPr lang="en-US" sz="15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/project/</a:t>
            </a:r>
            <a:r>
              <a:rPr lang="en-US" sz="15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awg</a:t>
            </a:r>
            <a:r>
              <a:rPr lang="en-US" sz="15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5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eos</a:t>
            </a:r>
            <a:r>
              <a:rPr lang="en-US" sz="15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/processed/</a:t>
            </a:r>
            <a:r>
              <a:rPr lang="en-US" sz="15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cms</a:t>
            </a:r>
            <a:r>
              <a:rPr lang="en-US" sz="15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/2015/01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/*/* </a:t>
            </a:r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eos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-sum-files-</a:t>
            </a:r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rb</a:t>
            </a:r>
            <a:endParaRPr lang="en-US" sz="1500" dirty="0" smtClean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and retrieve the result</a:t>
            </a:r>
          </a:p>
          <a:p>
            <a:pPr algn="just"/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hdfs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fs –</a:t>
            </a:r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getmerge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eos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-sum-files-</a:t>
            </a:r>
            <a:r>
              <a:rPr lang="en-US" sz="1500" dirty="0" err="1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rb</a:t>
            </a:r>
            <a:r>
              <a:rPr lang="en-US" sz="1500" dirty="0" smtClean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result</a:t>
            </a:r>
            <a:endParaRPr lang="en-US" sz="15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solidFill>
                  <a:schemeClr val="tx1"/>
                </a:solidFill>
              </a:rPr>
              <a:t>(59065022,1.27574311908E11)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(15562709,1.45614924261E11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(167985733,2.570045808286E12)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...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Compare the Scala code with the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Java code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00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script </a:t>
            </a:r>
            <a:r>
              <a:rPr lang="en-US" dirty="0" smtClean="0"/>
              <a:t>- </a:t>
            </a:r>
            <a:r>
              <a:rPr lang="en-US" dirty="0" err="1" smtClean="0"/>
              <a:t>twiki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i="1" dirty="0" err="1">
                <a:latin typeface="Consolas" panose="020B0609020204030204" pitchFamily="49" charset="0"/>
                <a:cs typeface="Consolas" panose="020B0609020204030204" pitchFamily="49" charset="0"/>
              </a:rPr>
              <a:t>awgrepo</a:t>
            </a:r>
            <a:r>
              <a:rPr lang="en-US" dirty="0"/>
              <a:t> </a:t>
            </a:r>
            <a:r>
              <a:rPr lang="en-US" dirty="0" smtClean="0"/>
              <a:t>script: with all data available in the cluster (read this </a:t>
            </a:r>
            <a:r>
              <a:rPr lang="en-US" dirty="0" err="1" smtClean="0"/>
              <a:t>twiki</a:t>
            </a:r>
            <a:r>
              <a:rPr lang="en-US" dirty="0" smtClean="0"/>
              <a:t> page for </a:t>
            </a:r>
            <a:r>
              <a:rPr lang="en-US" dirty="0" smtClean="0">
                <a:hlinkClick r:id="rId3"/>
              </a:rPr>
              <a:t>Data Access</a:t>
            </a:r>
            <a:r>
              <a:rPr lang="en-US" dirty="0" smtClean="0"/>
              <a:t>), it </a:t>
            </a:r>
            <a:r>
              <a:rPr lang="en-US" dirty="0"/>
              <a:t>is possible to use the </a:t>
            </a:r>
            <a:r>
              <a:rPr lang="en-US" dirty="0" smtClean="0"/>
              <a:t>script </a:t>
            </a:r>
            <a:r>
              <a:rPr lang="en-US" dirty="0"/>
              <a:t>to browse availabilities and extract/query data.</a:t>
            </a:r>
          </a:p>
          <a:p>
            <a:r>
              <a:rPr lang="en-US" dirty="0"/>
              <a:t>In </a:t>
            </a:r>
            <a:r>
              <a:rPr lang="en-US" dirty="0">
                <a:hlinkClick r:id="rId4"/>
              </a:rPr>
              <a:t>this </a:t>
            </a:r>
            <a:r>
              <a:rPr lang="en-US" dirty="0" err="1">
                <a:hlinkClick r:id="rId4"/>
              </a:rPr>
              <a:t>twiki</a:t>
            </a:r>
            <a:r>
              <a:rPr lang="en-US" dirty="0">
                <a:hlinkClick r:id="rId4"/>
              </a:rPr>
              <a:t> page</a:t>
            </a:r>
            <a:r>
              <a:rPr lang="en-US" dirty="0"/>
              <a:t> you can find a detailed description about how to use the script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sz="1000" dirty="0"/>
          </a:p>
          <a:p>
            <a:pPr lvl="1"/>
            <a:r>
              <a:rPr lang="en-US" dirty="0" smtClean="0"/>
              <a:t>instructions </a:t>
            </a:r>
            <a:r>
              <a:rPr lang="en-US" dirty="0"/>
              <a:t>and </a:t>
            </a:r>
            <a:r>
              <a:rPr lang="en-US" dirty="0" smtClean="0"/>
              <a:t>examples</a:t>
            </a:r>
          </a:p>
          <a:p>
            <a:pPr lvl="1"/>
            <a:r>
              <a:rPr lang="en-US" dirty="0"/>
              <a:t>milestones</a:t>
            </a:r>
          </a:p>
          <a:p>
            <a:pPr lvl="1"/>
            <a:r>
              <a:rPr lang="en-US" dirty="0"/>
              <a:t>supported projects list</a:t>
            </a:r>
          </a:p>
          <a:p>
            <a:pPr lvl="1"/>
            <a:r>
              <a:rPr lang="en-US" dirty="0" smtClean="0"/>
              <a:t>ETL procedure description </a:t>
            </a:r>
          </a:p>
          <a:p>
            <a:pPr lvl="1"/>
            <a:r>
              <a:rPr lang="en-US" dirty="0" err="1" smtClean="0"/>
              <a:t>git</a:t>
            </a:r>
            <a:r>
              <a:rPr lang="en-US" dirty="0" smtClean="0"/>
              <a:t> repository links</a:t>
            </a:r>
            <a:endParaRPr lang="en-US" dirty="0"/>
          </a:p>
          <a:p>
            <a:pPr lvl="1"/>
            <a:r>
              <a:rPr lang="en-US" dirty="0"/>
              <a:t>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13"/>
          <p:cNvSpPr txBox="1"/>
          <p:nvPr/>
        </p:nvSpPr>
        <p:spPr>
          <a:xfrm>
            <a:off x="2967239" y="6333275"/>
            <a:ext cx="32095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>
                <a:solidFill>
                  <a:srgbClr val="1859AD"/>
                </a:solidFill>
              </a:rPr>
              <a:t>Analytics Working Group </a:t>
            </a:r>
            <a:r>
              <a:rPr lang="it-IT" dirty="0" smtClean="0">
                <a:solidFill>
                  <a:srgbClr val="1859AD"/>
                </a:solidFill>
              </a:rPr>
              <a:t>2015</a:t>
            </a:r>
            <a:endParaRPr lang="it-IT" dirty="0">
              <a:solidFill>
                <a:srgbClr val="185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4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script -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/>
              <a:t>With the following </a:t>
            </a:r>
            <a:r>
              <a:rPr lang="en-US" sz="2200" dirty="0" smtClean="0"/>
              <a:t>command (in a node of the cluster)</a:t>
            </a:r>
            <a:endParaRPr lang="en-US" sz="2200" dirty="0"/>
          </a:p>
          <a:p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./awgrepo –e projectname –o 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outputpath 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–p period </a:t>
            </a:r>
            <a:r>
              <a:rPr lang="en-US" sz="1800" b="1" dirty="0">
                <a:latin typeface="Consolas" panose="020B0609020204030204" pitchFamily="49" charset="0"/>
                <a:cs typeface="Consolas" panose="020B0609020204030204" pitchFamily="49" charset="0"/>
              </a:rPr>
              <a:t>–q query</a:t>
            </a:r>
          </a:p>
          <a:p>
            <a:pPr algn="just"/>
            <a:r>
              <a:rPr lang="en-US" sz="2200" dirty="0"/>
              <a:t>a selection and/or a projection can be performed. At the moment just one </a:t>
            </a:r>
            <a:r>
              <a:rPr lang="en-US" sz="2200" dirty="0" smtClean="0"/>
              <a:t>equality selection </a:t>
            </a:r>
            <a:r>
              <a:rPr lang="en-US" sz="2200" dirty="0"/>
              <a:t>can be done.</a:t>
            </a:r>
          </a:p>
          <a:p>
            <a:r>
              <a:rPr lang="en-US" sz="2200" dirty="0"/>
              <a:t>F</a:t>
            </a:r>
            <a:r>
              <a:rPr lang="en-US" sz="2200" dirty="0" smtClean="0"/>
              <a:t>or </a:t>
            </a:r>
            <a:r>
              <a:rPr lang="en-US" sz="2200" dirty="0"/>
              <a:t>example, </a:t>
            </a:r>
            <a:r>
              <a:rPr lang="en-US" sz="2200" dirty="0" smtClean="0"/>
              <a:t>an EOS project schema</a:t>
            </a:r>
            <a:endParaRPr lang="en-US" sz="2200" dirty="0"/>
          </a:p>
          <a:p>
            <a:pPr algn="ctr"/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path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,ruid,rgid,td,host,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fid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,fsid,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ots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,otms,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cts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,ctms,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rb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wb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,sfwdb,sbwdb,sxlfwdb,sxlbwdb,nrc,nwc,nfwds,nbwds,nxlfwds,nxlbwds,rt,wt,osize,csize,sec.name,sec.host,sec.vorg,sec.grps,sec.role,sec.app</a:t>
            </a:r>
          </a:p>
          <a:p>
            <a:pPr algn="just"/>
            <a:r>
              <a:rPr lang="en-US" sz="2200" dirty="0">
                <a:cs typeface="Consolas" panose="020B0609020204030204" pitchFamily="49" charset="0"/>
              </a:rPr>
              <a:t>with the query parameter the amount of data to analyze can be reduced like this :</a:t>
            </a:r>
            <a:endParaRPr lang="en-US" dirty="0"/>
          </a:p>
          <a:p>
            <a:pPr algn="ctr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… -q "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path,fid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=1350239,otc,cts,rb,wb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script - logging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3829"/>
            <a:ext cx="7543801" cy="402336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Logging </a:t>
            </a:r>
            <a:r>
              <a:rPr lang="en-US" dirty="0"/>
              <a:t>is local, but if the execution triggers a spark/mapreduce job information about execution will be stored </a:t>
            </a:r>
            <a:r>
              <a:rPr lang="en-US" dirty="0" smtClean="0"/>
              <a:t>remotely (in </a:t>
            </a:r>
            <a:r>
              <a:rPr lang="en-US" dirty="0"/>
              <a:t>addiction to the classic Hadoop framework logging functions</a:t>
            </a:r>
            <a:r>
              <a:rPr lang="en-US" dirty="0" smtClean="0"/>
              <a:t>). It is used a openstack virtual machine that runs a REST web application with tomcat, storing data with mongodb.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0227" y="3453238"/>
            <a:ext cx="737484" cy="737484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5528733" y="3756991"/>
            <a:ext cx="3008978" cy="2122042"/>
            <a:chOff x="5041717" y="3747052"/>
            <a:chExt cx="3008978" cy="2122042"/>
          </a:xfrm>
        </p:grpSpPr>
        <p:sp>
          <p:nvSpPr>
            <p:cNvPr id="7" name="Nuvola 6"/>
            <p:cNvSpPr/>
            <p:nvPr/>
          </p:nvSpPr>
          <p:spPr>
            <a:xfrm>
              <a:off x="5041717" y="3747052"/>
              <a:ext cx="3008978" cy="2122042"/>
            </a:xfrm>
            <a:prstGeom prst="clou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2716" y="5016223"/>
              <a:ext cx="765373" cy="632708"/>
            </a:xfrm>
            <a:prstGeom prst="rect">
              <a:avLst/>
            </a:prstGeom>
          </p:spPr>
        </p:pic>
      </p:grp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316" y="3889716"/>
            <a:ext cx="676620" cy="83020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138" y="4222679"/>
            <a:ext cx="570065" cy="497246"/>
          </a:xfrm>
          <a:prstGeom prst="rect">
            <a:avLst/>
          </a:prstGeom>
        </p:spPr>
      </p:pic>
      <p:grpSp>
        <p:nvGrpSpPr>
          <p:cNvPr id="16" name="Gruppo 15"/>
          <p:cNvGrpSpPr/>
          <p:nvPr/>
        </p:nvGrpSpPr>
        <p:grpSpPr>
          <a:xfrm>
            <a:off x="951992" y="4584457"/>
            <a:ext cx="1334003" cy="1418408"/>
            <a:chOff x="1180596" y="4719925"/>
            <a:chExt cx="1334003" cy="1418408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00" t="21333" r="12334" b="21000"/>
            <a:stretch/>
          </p:blipFill>
          <p:spPr>
            <a:xfrm>
              <a:off x="1417161" y="4885691"/>
              <a:ext cx="850307" cy="656711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0665" y="5658870"/>
              <a:ext cx="1142875" cy="380958"/>
            </a:xfrm>
            <a:prstGeom prst="rect">
              <a:avLst/>
            </a:prstGeom>
          </p:spPr>
        </p:pic>
        <p:sp>
          <p:nvSpPr>
            <p:cNvPr id="15" name="Rettangolo 14"/>
            <p:cNvSpPr/>
            <p:nvPr/>
          </p:nvSpPr>
          <p:spPr>
            <a:xfrm>
              <a:off x="1180596" y="4719925"/>
              <a:ext cx="1334003" cy="1418408"/>
            </a:xfrm>
            <a:prstGeom prst="rect">
              <a:avLst/>
            </a:prstGeom>
            <a:noFill/>
            <a:ln w="3175"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18" name="Connettore 2 17"/>
          <p:cNvCxnSpPr/>
          <p:nvPr/>
        </p:nvCxnSpPr>
        <p:spPr>
          <a:xfrm>
            <a:off x="2267468" y="3757340"/>
            <a:ext cx="3316564" cy="485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5886316" y="3534316"/>
            <a:ext cx="52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AFS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 rot="496562">
            <a:off x="2821382" y="3698869"/>
            <a:ext cx="2375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ssh analytix   ...   ./awgrepo.py</a:t>
            </a:r>
            <a:endParaRPr lang="it-IT" sz="1400" dirty="0"/>
          </a:p>
        </p:txBody>
      </p:sp>
      <p:cxnSp>
        <p:nvCxnSpPr>
          <p:cNvPr id="22" name="Connettore 2 21"/>
          <p:cNvCxnSpPr/>
          <p:nvPr/>
        </p:nvCxnSpPr>
        <p:spPr>
          <a:xfrm flipH="1">
            <a:off x="3237014" y="4418042"/>
            <a:ext cx="2347018" cy="763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 rot="20573167">
            <a:off x="3809663" y="4541777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REST API</a:t>
            </a:r>
            <a:endParaRPr lang="it-IT" sz="1400" dirty="0"/>
          </a:p>
        </p:txBody>
      </p:sp>
      <p:sp>
        <p:nvSpPr>
          <p:cNvPr id="28" name="CasellaDiTesto 27"/>
          <p:cNvSpPr txBox="1"/>
          <p:nvPr/>
        </p:nvSpPr>
        <p:spPr>
          <a:xfrm rot="20524439">
            <a:off x="3144892" y="4819475"/>
            <a:ext cx="2453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Content-Type: Collection+JSON</a:t>
            </a:r>
            <a:endParaRPr lang="it-IT" sz="1400" dirty="0"/>
          </a:p>
        </p:txBody>
      </p:sp>
      <p:cxnSp>
        <p:nvCxnSpPr>
          <p:cNvPr id="31" name="Connettore 2 30"/>
          <p:cNvCxnSpPr/>
          <p:nvPr/>
        </p:nvCxnSpPr>
        <p:spPr>
          <a:xfrm>
            <a:off x="6663870" y="4387641"/>
            <a:ext cx="837096" cy="71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Ovale 33"/>
          <p:cNvSpPr/>
          <p:nvPr/>
        </p:nvSpPr>
        <p:spPr>
          <a:xfrm>
            <a:off x="6017099" y="3335787"/>
            <a:ext cx="264474" cy="2391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35" name="Ovale 34"/>
          <p:cNvSpPr/>
          <p:nvPr/>
        </p:nvSpPr>
        <p:spPr>
          <a:xfrm>
            <a:off x="6951736" y="4123315"/>
            <a:ext cx="264474" cy="2391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36" name="Ovale 35"/>
          <p:cNvSpPr/>
          <p:nvPr/>
        </p:nvSpPr>
        <p:spPr>
          <a:xfrm>
            <a:off x="4302958" y="5114146"/>
            <a:ext cx="264474" cy="2391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3</a:t>
            </a:r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1" t="14201" r="16674" b="15704"/>
          <a:stretch/>
        </p:blipFill>
        <p:spPr>
          <a:xfrm>
            <a:off x="2380951" y="4889440"/>
            <a:ext cx="772708" cy="80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dashboard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Now CMS and ATLAS job information, retrieved from experiment dashboard, are available inside the cluster (csv format) and automatic daily import is set up.</a:t>
            </a:r>
          </a:p>
          <a:p>
            <a:pPr algn="just"/>
            <a:r>
              <a:rPr lang="en-US" dirty="0" smtClean="0"/>
              <a:t>Soon the </a:t>
            </a:r>
            <a:r>
              <a:rPr lang="en-US" dirty="0" smtClean="0">
                <a:latin typeface="+mj-lt"/>
              </a:rPr>
              <a:t>awgrepo </a:t>
            </a:r>
            <a:r>
              <a:rPr lang="en-US" dirty="0" smtClean="0"/>
              <a:t>script will support also the extraction of these data.</a:t>
            </a:r>
          </a:p>
          <a:p>
            <a:r>
              <a:rPr lang="en-US" dirty="0" smtClean="0"/>
              <a:t>To have a look:</a:t>
            </a:r>
            <a:endParaRPr lang="en-US" dirty="0"/>
          </a:p>
          <a:p>
            <a:pPr algn="ctr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hdfs fs -ls -R /project/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awg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/experiment-dashboard/</a:t>
            </a:r>
          </a:p>
          <a:p>
            <a:pPr algn="just"/>
            <a:r>
              <a:rPr lang="en-US" dirty="0" smtClean="0"/>
              <a:t>Description about experiment job monitoring data can be found at </a:t>
            </a:r>
            <a:r>
              <a:rPr lang="en-US" dirty="0" smtClean="0">
                <a:hlinkClick r:id="rId3"/>
              </a:rPr>
              <a:t>this link</a:t>
            </a:r>
            <a:r>
              <a:rPr lang="en-US" dirty="0" smtClean="0"/>
              <a:t>.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12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8311" y="212832"/>
            <a:ext cx="5191051" cy="6246954"/>
          </a:xfrm>
        </p:spPr>
        <p:txBody>
          <a:bodyPr anchor="ctr">
            <a:normAutofit/>
          </a:bodyPr>
          <a:lstStyle/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>
                <a:solidFill>
                  <a:schemeClr val="bg1">
                    <a:lumMod val="75000"/>
                  </a:schemeClr>
                </a:solidFill>
              </a:rPr>
              <a:t>Extraction script updates</a:t>
            </a:r>
            <a:endParaRPr lang="it-IT" sz="2200" dirty="0">
              <a:solidFill>
                <a:schemeClr val="bg1">
                  <a:lumMod val="75000"/>
                </a:schemeClr>
              </a:solidFill>
            </a:endParaRP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Twiki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logging 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>
                    <a:lumMod val="75000"/>
                  </a:schemeClr>
                </a:solidFill>
              </a:rPr>
              <a:t>experiment dashboard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/>
              <a:t>Hadoop </a:t>
            </a:r>
            <a:r>
              <a:rPr lang="it-IT" sz="2200" dirty="0" smtClean="0"/>
              <a:t>example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Hadoop Architecture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MapReduce Logic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WordCount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EOS Speed Histograms</a:t>
            </a:r>
          </a:p>
          <a:p>
            <a:pPr lvl="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smtClean="0"/>
              <a:t>Results</a:t>
            </a:r>
            <a:endParaRPr lang="it-IT" dirty="0"/>
          </a:p>
          <a:p>
            <a:pPr marL="658368" lvl="1" indent="-457200">
              <a:lnSpc>
                <a:spcPct val="150000"/>
              </a:lnSpc>
              <a:buFont typeface="+mj-lt"/>
              <a:buAutoNum type="arabicPeriod"/>
            </a:pPr>
            <a:r>
              <a:rPr lang="it-IT" sz="2200" dirty="0" smtClean="0"/>
              <a:t>Spark example</a:t>
            </a:r>
            <a:endParaRPr lang="it-IT" sz="2600" dirty="0">
              <a:solidFill>
                <a:srgbClr val="1CADE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36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Hadoop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622" y="1845734"/>
            <a:ext cx="8192529" cy="4614052"/>
          </a:xfrm>
        </p:spPr>
        <p:txBody>
          <a:bodyPr>
            <a:normAutofit/>
          </a:bodyPr>
          <a:lstStyle/>
          <a:p>
            <a:r>
              <a:rPr lang="en-US" dirty="0" smtClean="0"/>
              <a:t>An open-source scalable software framework for distributed storage and processing on Big Data. </a:t>
            </a:r>
          </a:p>
          <a:p>
            <a:r>
              <a:rPr lang="en-US" dirty="0" smtClean="0"/>
              <a:t>Written in Java.</a:t>
            </a:r>
          </a:p>
          <a:p>
            <a:r>
              <a:rPr lang="en-US" dirty="0" smtClean="0"/>
              <a:t>The core consists of two things: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b="1" dirty="0" smtClean="0"/>
              <a:t>The storage part (Hadoop Distributed File System - HDFS)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b="1" dirty="0" smtClean="0"/>
              <a:t>The processing part (Hadoop </a:t>
            </a:r>
            <a:r>
              <a:rPr lang="en-US" sz="1900" b="1" dirty="0" err="1" smtClean="0"/>
              <a:t>MapReduce</a:t>
            </a:r>
            <a:r>
              <a:rPr lang="en-US" sz="1900" b="1" dirty="0" smtClean="0"/>
              <a:t>)</a:t>
            </a:r>
          </a:p>
          <a:p>
            <a:r>
              <a:rPr lang="en-US" dirty="0" smtClean="0"/>
              <a:t>Hadoop </a:t>
            </a:r>
            <a:r>
              <a:rPr lang="en-US" dirty="0" err="1" smtClean="0"/>
              <a:t>MapReduce</a:t>
            </a:r>
            <a:r>
              <a:rPr lang="en-US" dirty="0" smtClean="0"/>
              <a:t> executions consist </a:t>
            </a:r>
            <a:r>
              <a:rPr lang="en-US" dirty="0"/>
              <a:t>of two phases: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/>
              <a:t>The </a:t>
            </a:r>
            <a:r>
              <a:rPr lang="en-US" sz="2000" b="1" dirty="0" smtClean="0"/>
              <a:t>Map phase</a:t>
            </a:r>
            <a:endParaRPr lang="en-US" sz="20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 smtClean="0"/>
              <a:t>The Reduce phase</a:t>
            </a:r>
            <a:endParaRPr lang="en-US" sz="2000" b="1" dirty="0"/>
          </a:p>
          <a:p>
            <a:r>
              <a:rPr lang="en-US" dirty="0" smtClean="0"/>
              <a:t>Apart </a:t>
            </a:r>
            <a:r>
              <a:rPr lang="en-US" dirty="0"/>
              <a:t>from Java, other languages such as Python can be used to write programs in Hadoop.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9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HDFS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542" y="1824168"/>
            <a:ext cx="7752218" cy="437191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It is the open-source version of GFS (Google File System</a:t>
            </a:r>
            <a:r>
              <a:rPr lang="en-US" dirty="0" smtClean="0"/>
              <a:t>) from Apache.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sz="1800" dirty="0" smtClean="0"/>
              <a:t>Helps </a:t>
            </a:r>
            <a:r>
              <a:rPr lang="en-US" sz="1800" dirty="0"/>
              <a:t>towards “execution next to the data”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Supports replication </a:t>
            </a:r>
            <a:r>
              <a:rPr lang="en-US" sz="1800" dirty="0" smtClean="0"/>
              <a:t>(3 </a:t>
            </a:r>
            <a:r>
              <a:rPr lang="en-US" sz="1800" dirty="0"/>
              <a:t>for CERN cluster)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HDFS is suitable for *</a:t>
            </a:r>
            <a:r>
              <a:rPr lang="en-US" sz="1800" b="1" dirty="0" smtClean="0"/>
              <a:t>big</a:t>
            </a:r>
            <a:r>
              <a:rPr lang="en-US" sz="1800" dirty="0" smtClean="0"/>
              <a:t>* files (Default chunk for CERN cluster: 256 MB)</a:t>
            </a:r>
          </a:p>
          <a:p>
            <a:pPr>
              <a:spcAft>
                <a:spcPts val="1200"/>
              </a:spcAft>
            </a:pPr>
            <a:r>
              <a:rPr lang="en-US" dirty="0"/>
              <a:t>It consists of: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a </a:t>
            </a:r>
            <a:r>
              <a:rPr lang="en-US" b="1" dirty="0" err="1"/>
              <a:t>namenode</a:t>
            </a:r>
            <a:r>
              <a:rPr lang="en-US" dirty="0"/>
              <a:t>: preserves information about data positions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a </a:t>
            </a:r>
            <a:r>
              <a:rPr lang="en-US" b="1" dirty="0"/>
              <a:t>secondary </a:t>
            </a:r>
            <a:r>
              <a:rPr lang="en-US" b="1" dirty="0" err="1"/>
              <a:t>namenode</a:t>
            </a:r>
            <a:r>
              <a:rPr lang="en-US" dirty="0"/>
              <a:t>: saves snapshots of </a:t>
            </a:r>
            <a:r>
              <a:rPr lang="en-US" dirty="0" err="1"/>
              <a:t>namenode</a:t>
            </a:r>
            <a:r>
              <a:rPr lang="en-US" dirty="0"/>
              <a:t> to help restores.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many </a:t>
            </a:r>
            <a:r>
              <a:rPr lang="en-US" b="1" dirty="0" err="1"/>
              <a:t>datanodes</a:t>
            </a:r>
            <a:r>
              <a:rPr lang="en-US" b="1" dirty="0"/>
              <a:t>: </a:t>
            </a:r>
            <a:r>
              <a:rPr lang="en-US" dirty="0"/>
              <a:t>save the actual files</a:t>
            </a:r>
            <a:endParaRPr lang="en-US" b="1" dirty="0"/>
          </a:p>
          <a:p>
            <a:pPr>
              <a:spcAft>
                <a:spcPts val="1200"/>
              </a:spcAft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54" y="-42937"/>
            <a:ext cx="3070746" cy="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0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166438B76BF4E920A30E7988F48AE" ma:contentTypeVersion="0" ma:contentTypeDescription="Create a new document." ma:contentTypeScope="" ma:versionID="8918de69104b517f202a6f52c15b2d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457a66f0366d96f1d108805cf531eb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469145-2C92-43E1-84A9-E830398F91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9095588-A769-4A37-81A9-1679DEFC7EA2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755046E-BD26-432A-8A09-533DB0FACB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4282</TotalTime>
  <Words>1596</Words>
  <Application>Microsoft Office PowerPoint</Application>
  <PresentationFormat>On-screen Show (4:3)</PresentationFormat>
  <Paragraphs>347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Consolas</vt:lpstr>
      <vt:lpstr>Times New Roman</vt:lpstr>
      <vt:lpstr>Wingdings</vt:lpstr>
      <vt:lpstr>Retrospettivo</vt:lpstr>
      <vt:lpstr>Filtering, aggregating and histograms</vt:lpstr>
      <vt:lpstr>Overview</vt:lpstr>
      <vt:lpstr>Extraction script - twiki</vt:lpstr>
      <vt:lpstr>Extraction script - updates</vt:lpstr>
      <vt:lpstr>Extraction script - logging</vt:lpstr>
      <vt:lpstr>Experiment dashboard data</vt:lpstr>
      <vt:lpstr>Overview</vt:lpstr>
      <vt:lpstr>Hadoop Architecture</vt:lpstr>
      <vt:lpstr>HDFS </vt:lpstr>
      <vt:lpstr>HDFS </vt:lpstr>
      <vt:lpstr>PowerPoint Presentation</vt:lpstr>
      <vt:lpstr>Introduction to MapReduce Programs</vt:lpstr>
      <vt:lpstr>The WordCount Example</vt:lpstr>
      <vt:lpstr>The WordCount Example</vt:lpstr>
      <vt:lpstr>From WordCount  to EOS Access Speed Analysis</vt:lpstr>
      <vt:lpstr>Basic Source Code of EOS Access Speed Analysis</vt:lpstr>
      <vt:lpstr>Extraction script from awgrepo</vt:lpstr>
      <vt:lpstr>Running  EOS Access Speed Analysis</vt:lpstr>
      <vt:lpstr>Results on EOS Atlas Logs</vt:lpstr>
      <vt:lpstr>Histograms</vt:lpstr>
      <vt:lpstr>Running Times  and Memory Consumption</vt:lpstr>
      <vt:lpstr>Overview</vt:lpstr>
      <vt:lpstr>Spark introduction</vt:lpstr>
      <vt:lpstr>Spark example – create jar</vt:lpstr>
      <vt:lpstr>Spark example</vt:lpstr>
      <vt:lpstr>Spark example – part 1</vt:lpstr>
      <vt:lpstr>Spark example – part 2</vt:lpstr>
      <vt:lpstr>Spark example – part 3</vt:lpstr>
      <vt:lpstr>Spark example – result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H4ml3t</dc:creator>
  <cp:lastModifiedBy>Luca Menichetti</cp:lastModifiedBy>
  <cp:revision>330</cp:revision>
  <dcterms:created xsi:type="dcterms:W3CDTF">2014-10-27T13:24:06Z</dcterms:created>
  <dcterms:modified xsi:type="dcterms:W3CDTF">2015-01-14T11:03:54Z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0x01010045E166438B76BF4E920A30E7988F48AE</vt:lpwstr>
  </property>
  <property fmtid="{D5CDD505-2E9C-101B-9397-08002B2CF9AE}" pid="3" name="IsMyDocuments">
    <vt:bool>true</vt:bool>
  </property>
</Properties>
</file>