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7" r:id="rId3"/>
    <p:sldId id="260" r:id="rId4"/>
    <p:sldId id="261" r:id="rId5"/>
    <p:sldId id="264" r:id="rId6"/>
    <p:sldId id="262" r:id="rId7"/>
    <p:sldId id="263" r:id="rId8"/>
    <p:sldId id="256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0370D-81B7-407F-A5EF-A95071FAD606}" type="datetimeFigureOut">
              <a:rPr lang="pl-PL" smtClean="0"/>
              <a:t>2014-12-19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73943-9393-4A12-9B94-495DF83E068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063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9180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509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200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851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7654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016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596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572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423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69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403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90744-DC58-42EB-8E92-1DF25C9C52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772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b="1" smtClean="0"/>
              <a:t>FCAL  </a:t>
            </a:r>
            <a:r>
              <a:rPr lang="pl-PL" b="1" err="1"/>
              <a:t>s</a:t>
            </a:r>
            <a:r>
              <a:rPr lang="pl-PL" b="1" err="1" smtClean="0"/>
              <a:t>ilicon</a:t>
            </a:r>
            <a:r>
              <a:rPr lang="pl-PL" b="1" smtClean="0"/>
              <a:t> </a:t>
            </a:r>
            <a:r>
              <a:rPr lang="pl-PL" b="1" err="1" smtClean="0"/>
              <a:t>sensors</a:t>
            </a:r>
            <a:r>
              <a:rPr lang="pl-PL" b="1" smtClean="0"/>
              <a:t> </a:t>
            </a:r>
            <a:r>
              <a:rPr lang="pl-PL" b="1" err="1" smtClean="0"/>
              <a:t>at</a:t>
            </a:r>
            <a:r>
              <a:rPr lang="pl-PL" b="1" smtClean="0"/>
              <a:t> INP PAN </a:t>
            </a:r>
            <a:r>
              <a:rPr lang="pl-PL" b="1" err="1" smtClean="0"/>
              <a:t>Cracow</a:t>
            </a:r>
            <a:endParaRPr lang="pl-PL" b="1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979712" y="2348880"/>
            <a:ext cx="5328592" cy="27649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smtClean="0"/>
          </a:p>
          <a:p>
            <a:r>
              <a:rPr lang="pl-PL" sz="4400" err="1" smtClean="0"/>
              <a:t>Current</a:t>
            </a:r>
            <a:r>
              <a:rPr lang="pl-PL" sz="4400" smtClean="0"/>
              <a:t> status</a:t>
            </a:r>
          </a:p>
          <a:p>
            <a:r>
              <a:rPr lang="pl-PL" sz="4400" err="1" smtClean="0"/>
              <a:t>Our</a:t>
            </a:r>
            <a:r>
              <a:rPr lang="pl-PL" sz="4400" smtClean="0"/>
              <a:t> </a:t>
            </a:r>
            <a:r>
              <a:rPr lang="pl-PL" sz="4400" err="1" smtClean="0"/>
              <a:t>plans</a:t>
            </a:r>
            <a:endParaRPr lang="pl-PL" sz="4400" smtClean="0"/>
          </a:p>
          <a:p>
            <a:r>
              <a:rPr lang="pl-PL" sz="4400" err="1" smtClean="0"/>
              <a:t>Some</a:t>
            </a:r>
            <a:r>
              <a:rPr lang="pl-PL" sz="4400" smtClean="0"/>
              <a:t> </a:t>
            </a:r>
            <a:r>
              <a:rPr lang="pl-PL" sz="4400" err="1" smtClean="0"/>
              <a:t>remarks</a:t>
            </a:r>
            <a:endParaRPr lang="pl-PL" sz="4400" smtClean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58616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143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30624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2</a:t>
            </a:fld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783189" y="1628800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err="1" smtClean="0"/>
              <a:t>Currently</a:t>
            </a:r>
            <a:r>
              <a:rPr lang="pl-PL" sz="4400" smtClean="0"/>
              <a:t> we </a:t>
            </a:r>
            <a:r>
              <a:rPr lang="pl-PL" sz="4400" err="1" smtClean="0"/>
              <a:t>have</a:t>
            </a:r>
            <a:r>
              <a:rPr lang="pl-PL" sz="4400" smtClean="0"/>
              <a:t> in </a:t>
            </a:r>
            <a:r>
              <a:rPr lang="pl-PL" sz="4400" err="1" smtClean="0"/>
              <a:t>our</a:t>
            </a:r>
            <a:r>
              <a:rPr lang="pl-PL" sz="4400" smtClean="0"/>
              <a:t> Lab:</a:t>
            </a:r>
          </a:p>
          <a:p>
            <a:endParaRPr lang="pl-PL" sz="4400"/>
          </a:p>
          <a:p>
            <a:r>
              <a:rPr lang="pl-PL" sz="3600" smtClean="0"/>
              <a:t>Hamamatsu </a:t>
            </a:r>
            <a:r>
              <a:rPr lang="pl-PL" sz="3600" err="1" smtClean="0"/>
              <a:t>silicon</a:t>
            </a:r>
            <a:r>
              <a:rPr lang="pl-PL" sz="3600" smtClean="0"/>
              <a:t> </a:t>
            </a:r>
            <a:r>
              <a:rPr lang="pl-PL" sz="3600" err="1" smtClean="0"/>
              <a:t>sensors</a:t>
            </a:r>
            <a:r>
              <a:rPr lang="pl-PL" sz="3600" smtClean="0"/>
              <a:t>     -  15 </a:t>
            </a:r>
            <a:r>
              <a:rPr lang="pl-PL" sz="3600" err="1" smtClean="0"/>
              <a:t>pcs</a:t>
            </a:r>
            <a:r>
              <a:rPr lang="pl-PL" sz="3600" smtClean="0"/>
              <a:t>;</a:t>
            </a:r>
          </a:p>
          <a:p>
            <a:r>
              <a:rPr lang="pl-PL" sz="3600" err="1" smtClean="0"/>
              <a:t>Dummies</a:t>
            </a:r>
            <a:r>
              <a:rPr lang="pl-PL" sz="3600" smtClean="0"/>
              <a:t> of </a:t>
            </a:r>
            <a:r>
              <a:rPr lang="pl-PL" sz="3600" err="1" smtClean="0"/>
              <a:t>these</a:t>
            </a:r>
            <a:r>
              <a:rPr lang="pl-PL" sz="3600" smtClean="0"/>
              <a:t> </a:t>
            </a:r>
            <a:r>
              <a:rPr lang="pl-PL" sz="3600" err="1" smtClean="0"/>
              <a:t>sensors</a:t>
            </a:r>
            <a:r>
              <a:rPr lang="pl-PL" sz="3600" smtClean="0"/>
              <a:t>      -    1 </a:t>
            </a:r>
            <a:r>
              <a:rPr lang="pl-PL" sz="3600" err="1" smtClean="0"/>
              <a:t>pcs</a:t>
            </a:r>
            <a:r>
              <a:rPr lang="pl-PL" sz="3600" smtClean="0"/>
              <a:t>;</a:t>
            </a:r>
          </a:p>
          <a:p>
            <a:r>
              <a:rPr lang="pl-PL" sz="3600" err="1" smtClean="0"/>
              <a:t>Kapton</a:t>
            </a:r>
            <a:r>
              <a:rPr lang="pl-PL" sz="3600" smtClean="0"/>
              <a:t> fan </a:t>
            </a:r>
            <a:r>
              <a:rPr lang="pl-PL" sz="3600" err="1" smtClean="0"/>
              <a:t>outs</a:t>
            </a:r>
            <a:r>
              <a:rPr lang="pl-PL" sz="3600" smtClean="0"/>
              <a:t>                         -    2 </a:t>
            </a:r>
            <a:r>
              <a:rPr lang="pl-PL" sz="3600" err="1" smtClean="0"/>
              <a:t>pcs</a:t>
            </a:r>
            <a:r>
              <a:rPr lang="pl-PL" sz="3600" smtClean="0"/>
              <a:t>.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3407065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30624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3</a:t>
            </a:fld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251520" y="260648"/>
            <a:ext cx="871296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err="1" smtClean="0"/>
              <a:t>Our</a:t>
            </a:r>
            <a:r>
              <a:rPr lang="pl-PL" sz="3200" smtClean="0"/>
              <a:t> </a:t>
            </a:r>
            <a:r>
              <a:rPr lang="pl-PL" sz="3200" err="1" smtClean="0"/>
              <a:t>plans</a:t>
            </a:r>
            <a:r>
              <a:rPr lang="pl-PL" sz="3200" smtClean="0"/>
              <a:t>:</a:t>
            </a:r>
          </a:p>
          <a:p>
            <a:endParaRPr lang="pl-PL" sz="3200"/>
          </a:p>
          <a:p>
            <a:pPr marL="514350" indent="-514350">
              <a:buAutoNum type="arabicParenR"/>
            </a:pPr>
            <a:r>
              <a:rPr lang="pl-PL" sz="3200" smtClean="0"/>
              <a:t>First of </a:t>
            </a:r>
            <a:r>
              <a:rPr lang="pl-PL" sz="3200" err="1" smtClean="0"/>
              <a:t>all</a:t>
            </a:r>
            <a:r>
              <a:rPr lang="pl-PL" sz="3200" smtClean="0"/>
              <a:t> we want to </a:t>
            </a:r>
            <a:r>
              <a:rPr lang="pl-PL" sz="3200" err="1" smtClean="0"/>
              <a:t>eliminate</a:t>
            </a:r>
            <a:r>
              <a:rPr lang="pl-PL" sz="3200" smtClean="0"/>
              <a:t> </a:t>
            </a:r>
            <a:r>
              <a:rPr lang="pl-PL" sz="3200" err="1" smtClean="0"/>
              <a:t>bonding</a:t>
            </a:r>
            <a:r>
              <a:rPr lang="pl-PL" sz="3200" smtClean="0"/>
              <a:t> </a:t>
            </a:r>
            <a:r>
              <a:rPr lang="pl-PL" sz="3200" err="1" smtClean="0"/>
              <a:t>between</a:t>
            </a:r>
            <a:r>
              <a:rPr lang="pl-PL" sz="3200" smtClean="0"/>
              <a:t> </a:t>
            </a:r>
            <a:r>
              <a:rPr lang="pl-PL" sz="3200" err="1" smtClean="0"/>
              <a:t>kapton</a:t>
            </a:r>
            <a:r>
              <a:rPr lang="pl-PL" sz="3200" smtClean="0"/>
              <a:t> fan out and sensor, </a:t>
            </a:r>
            <a:r>
              <a:rPr lang="pl-PL" sz="3200" err="1" smtClean="0"/>
              <a:t>what</a:t>
            </a:r>
            <a:r>
              <a:rPr lang="pl-PL" sz="3200" smtClean="0"/>
              <a:t> </a:t>
            </a:r>
            <a:r>
              <a:rPr lang="pl-PL" sz="3200" err="1" smtClean="0"/>
              <a:t>allows</a:t>
            </a:r>
            <a:r>
              <a:rPr lang="pl-PL" sz="3200" smtClean="0"/>
              <a:t> to </a:t>
            </a:r>
            <a:r>
              <a:rPr lang="pl-PL" sz="3200" err="1" smtClean="0"/>
              <a:t>make</a:t>
            </a:r>
            <a:r>
              <a:rPr lang="pl-PL" sz="3200" smtClean="0"/>
              <a:t> „sensor module” </a:t>
            </a:r>
            <a:r>
              <a:rPr lang="pl-PL" sz="3200" err="1" smtClean="0"/>
              <a:t>thinner</a:t>
            </a:r>
            <a:r>
              <a:rPr lang="pl-PL" sz="3200" smtClean="0"/>
              <a:t>. </a:t>
            </a:r>
            <a:r>
              <a:rPr lang="pl-PL" sz="3200" err="1" smtClean="0"/>
              <a:t>According</a:t>
            </a:r>
            <a:r>
              <a:rPr lang="pl-PL" sz="3200" smtClean="0"/>
              <a:t> to </a:t>
            </a:r>
            <a:r>
              <a:rPr lang="pl-PL" sz="3200" err="1" smtClean="0"/>
              <a:t>former</a:t>
            </a:r>
            <a:r>
              <a:rPr lang="pl-PL" sz="3200" smtClean="0"/>
              <a:t> </a:t>
            </a:r>
            <a:r>
              <a:rPr lang="pl-PL" sz="3200" err="1" smtClean="0"/>
              <a:t>plans</a:t>
            </a:r>
            <a:r>
              <a:rPr lang="pl-PL" sz="3200" smtClean="0"/>
              <a:t>, </a:t>
            </a:r>
            <a:r>
              <a:rPr lang="pl-PL" sz="3200" err="1" smtClean="0"/>
              <a:t>electrical</a:t>
            </a:r>
            <a:r>
              <a:rPr lang="pl-PL" sz="3200" smtClean="0"/>
              <a:t> </a:t>
            </a:r>
            <a:r>
              <a:rPr lang="pl-PL" sz="3200" err="1" smtClean="0"/>
              <a:t>connection</a:t>
            </a:r>
            <a:r>
              <a:rPr lang="pl-PL" sz="3200" smtClean="0"/>
              <a:t> </a:t>
            </a:r>
            <a:r>
              <a:rPr lang="pl-PL" sz="3200" err="1" smtClean="0"/>
              <a:t>should</a:t>
            </a:r>
            <a:r>
              <a:rPr lang="pl-PL" sz="3200" smtClean="0"/>
              <a:t> be </a:t>
            </a:r>
            <a:r>
              <a:rPr lang="pl-PL" sz="3200" err="1" smtClean="0"/>
              <a:t>established</a:t>
            </a:r>
            <a:r>
              <a:rPr lang="pl-PL" sz="3200" smtClean="0"/>
              <a:t> with </a:t>
            </a:r>
            <a:r>
              <a:rPr lang="pl-PL" sz="3200" err="1" smtClean="0"/>
              <a:t>conducting</a:t>
            </a:r>
            <a:r>
              <a:rPr lang="pl-PL" sz="3200" smtClean="0"/>
              <a:t> </a:t>
            </a:r>
            <a:r>
              <a:rPr lang="pl-PL" sz="3200" err="1" smtClean="0"/>
              <a:t>glue</a:t>
            </a:r>
            <a:r>
              <a:rPr lang="pl-PL" sz="3200" smtClean="0"/>
              <a:t>.  </a:t>
            </a:r>
            <a:r>
              <a:rPr lang="pl-PL" sz="3200" err="1" smtClean="0"/>
              <a:t>That</a:t>
            </a:r>
            <a:r>
              <a:rPr lang="pl-PL" sz="3200" smtClean="0"/>
              <a:t> </a:t>
            </a:r>
            <a:r>
              <a:rPr lang="pl-PL" sz="3200" err="1" smtClean="0"/>
              <a:t>is</a:t>
            </a:r>
            <a:r>
              <a:rPr lang="pl-PL" sz="3200" smtClean="0"/>
              <a:t> </a:t>
            </a:r>
            <a:r>
              <a:rPr lang="pl-PL" sz="3200" err="1" smtClean="0"/>
              <a:t>why</a:t>
            </a:r>
            <a:r>
              <a:rPr lang="pl-PL" sz="3200" smtClean="0"/>
              <a:t> we want to </a:t>
            </a:r>
            <a:r>
              <a:rPr lang="pl-PL" sz="3200" err="1" smtClean="0"/>
              <a:t>serch</a:t>
            </a:r>
            <a:r>
              <a:rPr lang="pl-PL" sz="3200" smtClean="0"/>
              <a:t> for </a:t>
            </a:r>
            <a:r>
              <a:rPr lang="pl-PL" sz="3200" err="1" smtClean="0"/>
              <a:t>proper</a:t>
            </a:r>
            <a:r>
              <a:rPr lang="pl-PL" sz="3200" smtClean="0"/>
              <a:t> </a:t>
            </a:r>
            <a:r>
              <a:rPr lang="pl-PL" sz="3200" err="1" smtClean="0"/>
              <a:t>glue</a:t>
            </a:r>
            <a:r>
              <a:rPr lang="pl-PL" sz="3200" smtClean="0"/>
              <a:t>, </a:t>
            </a:r>
            <a:r>
              <a:rPr lang="pl-PL" sz="3200" err="1" smtClean="0"/>
              <a:t>proper</a:t>
            </a:r>
            <a:r>
              <a:rPr lang="pl-PL" sz="3200" smtClean="0"/>
              <a:t> automatic </a:t>
            </a:r>
            <a:r>
              <a:rPr lang="pl-PL" sz="3200" err="1" smtClean="0"/>
              <a:t>dispenser</a:t>
            </a:r>
            <a:r>
              <a:rPr lang="pl-PL" sz="3200" smtClean="0"/>
              <a:t> and </a:t>
            </a:r>
            <a:r>
              <a:rPr lang="pl-PL" sz="3200" err="1" smtClean="0"/>
              <a:t>proper</a:t>
            </a:r>
            <a:r>
              <a:rPr lang="pl-PL" sz="3200" smtClean="0"/>
              <a:t> </a:t>
            </a:r>
            <a:r>
              <a:rPr lang="pl-PL" sz="3200" err="1" smtClean="0"/>
              <a:t>diameter</a:t>
            </a:r>
            <a:r>
              <a:rPr lang="pl-PL" sz="3200" smtClean="0"/>
              <a:t> of </a:t>
            </a:r>
            <a:r>
              <a:rPr lang="pl-PL" sz="3200" err="1" smtClean="0"/>
              <a:t>contact</a:t>
            </a:r>
            <a:r>
              <a:rPr lang="pl-PL" sz="3200" smtClean="0"/>
              <a:t> </a:t>
            </a:r>
            <a:r>
              <a:rPr lang="pl-PL" sz="3200" err="1" smtClean="0"/>
              <a:t>holes</a:t>
            </a:r>
            <a:r>
              <a:rPr lang="pl-PL" sz="3200" smtClean="0"/>
              <a:t> in fan out.</a:t>
            </a:r>
          </a:p>
          <a:p>
            <a:r>
              <a:rPr lang="pl-PL" sz="3200" smtClean="0"/>
              <a:t>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78207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30624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4</a:t>
            </a:fld>
            <a:endParaRPr lang="pl-PL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60363" y="720725"/>
            <a:ext cx="8496300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2) In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next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step we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will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try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to design and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manufacture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mechanical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stage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(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holder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)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allowing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 </a:t>
            </a:r>
            <a:r>
              <a:rPr lang="pl-PL" altLang="en-US" sz="3200" err="1" smtClean="0">
                <a:solidFill>
                  <a:srgbClr val="000000"/>
                </a:solidFill>
                <a:latin typeface="Calibri" charset="0"/>
              </a:rPr>
              <a:t>easy</a:t>
            </a:r>
            <a:r>
              <a:rPr lang="pl-PL" altLang="en-US" sz="320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alignment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 and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gluing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of PCB, sensor and fan out.</a:t>
            </a: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3) We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also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plan to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participate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in the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frame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of FCAL in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designing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and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manufacturing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of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new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kapton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fan out.</a:t>
            </a: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4) We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are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also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interested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in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conceptual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design of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new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silicon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sensor (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edgeless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one</a:t>
            </a:r>
            <a:r>
              <a:rPr lang="pl-PL" altLang="en-US" sz="3200" smtClean="0">
                <a:solidFill>
                  <a:srgbClr val="000000"/>
                </a:solidFill>
                <a:latin typeface="Calibri" charset="0"/>
              </a:rPr>
              <a:t>?),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if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pl-PL" altLang="en-US" sz="3200" err="1">
                <a:solidFill>
                  <a:srgbClr val="000000"/>
                </a:solidFill>
                <a:latin typeface="Calibri" charset="0"/>
              </a:rPr>
              <a:t>so</a:t>
            </a:r>
            <a:r>
              <a:rPr lang="pl-PL" altLang="en-US" sz="320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endParaRPr lang="pl-PL" altLang="en-US" sz="3200">
              <a:solidFill>
                <a:srgbClr val="000000"/>
              </a:solidFill>
              <a:latin typeface="Calibri" charset="0"/>
            </a:endParaRP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endParaRPr lang="pl-PL" altLang="en-US" sz="3200">
              <a:solidFill>
                <a:srgbClr val="000000"/>
              </a:solidFill>
              <a:latin typeface="Calibri" charset="0"/>
            </a:endParaRP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endParaRPr lang="pl-PL" altLang="en-US" sz="3200">
              <a:solidFill>
                <a:srgbClr val="000000"/>
              </a:solidFill>
              <a:latin typeface="Calibri" charset="0"/>
            </a:endParaRPr>
          </a:p>
          <a:p>
            <a:pPr eaLnBrk="1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</a:pPr>
            <a:endParaRPr lang="pl-PL" altLang="en-US" sz="3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68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02632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5</a:t>
            </a:fld>
            <a:endParaRPr lang="pl-PL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46637" y="476672"/>
            <a:ext cx="8459787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Some remarks:</a:t>
            </a:r>
          </a:p>
          <a:p>
            <a:pPr eaLnBrk="1">
              <a:lnSpc>
                <a:spcPct val="102000"/>
              </a:lnSpc>
            </a:pPr>
            <a:endParaRPr lang="en-US" altLang="en-US" sz="3200">
              <a:solidFill>
                <a:srgbClr val="000000"/>
              </a:solidFill>
              <a:latin typeface="Calibri" charset="0"/>
            </a:endParaRPr>
          </a:p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  We think that it is time to define our understanding of “sensor module”.</a:t>
            </a:r>
          </a:p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  As the first approach we present sketches in two next slides.</a:t>
            </a:r>
          </a:p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In the opposite to “historical” concept presented</a:t>
            </a:r>
          </a:p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in last </a:t>
            </a:r>
            <a:r>
              <a:rPr lang="en-US" altLang="en-US" sz="3200" smtClean="0">
                <a:solidFill>
                  <a:srgbClr val="000000"/>
                </a:solidFill>
                <a:latin typeface="Calibri" charset="0"/>
              </a:rPr>
              <a:t>slide</a:t>
            </a:r>
            <a:r>
              <a:rPr lang="pl-PL" altLang="en-US" sz="3200" smtClean="0">
                <a:solidFill>
                  <a:srgbClr val="000000"/>
                </a:solidFill>
                <a:latin typeface="Calibri" charset="0"/>
              </a:rPr>
              <a:t>,</a:t>
            </a:r>
            <a:r>
              <a:rPr lang="en-US" altLang="en-US" sz="320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we propose </a:t>
            </a:r>
            <a:r>
              <a:rPr lang="en-US" altLang="en-US" sz="3200" err="1">
                <a:solidFill>
                  <a:srgbClr val="000000"/>
                </a:solidFill>
                <a:latin typeface="Calibri" charset="0"/>
              </a:rPr>
              <a:t>kapton</a:t>
            </a: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 fan out outstanding over sensor and not bowed,</a:t>
            </a:r>
          </a:p>
          <a:p>
            <a:pPr eaLnBrk="1">
              <a:lnSpc>
                <a:spcPct val="102000"/>
              </a:lnSpc>
            </a:pPr>
            <a:r>
              <a:rPr lang="en-US" altLang="en-US" sz="3200">
                <a:solidFill>
                  <a:srgbClr val="000000"/>
                </a:solidFill>
                <a:latin typeface="Calibri" charset="0"/>
              </a:rPr>
              <a:t>because of the “valley” in PCB.</a:t>
            </a:r>
          </a:p>
        </p:txBody>
      </p:sp>
    </p:spTree>
    <p:extLst>
      <p:ext uri="{BB962C8B-B14F-4D97-AF65-F5344CB8AC3E}">
        <p14:creationId xmlns:p14="http://schemas.microsoft.com/office/powerpoint/2010/main" val="2741555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6</a:t>
            </a:fld>
            <a:endParaRPr lang="pl-PL"/>
          </a:p>
        </p:txBody>
      </p:sp>
      <p:cxnSp>
        <p:nvCxnSpPr>
          <p:cNvPr id="8" name="Łącznik prostoliniowy 7"/>
          <p:cNvCxnSpPr/>
          <p:nvPr/>
        </p:nvCxnSpPr>
        <p:spPr>
          <a:xfrm>
            <a:off x="8831795" y="2833883"/>
            <a:ext cx="0" cy="9361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 flipH="1">
            <a:off x="2063043" y="3779118"/>
            <a:ext cx="6768752" cy="131519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 flipH="1" flipV="1">
            <a:off x="2051720" y="1555241"/>
            <a:ext cx="6780075" cy="12786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>
            <a:off x="2051720" y="1555241"/>
            <a:ext cx="0" cy="4335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 flipV="1">
            <a:off x="2051720" y="4581128"/>
            <a:ext cx="0" cy="5040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>
            <a:off x="1475656" y="1988840"/>
            <a:ext cx="5760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Dowolny kształt 26"/>
          <p:cNvSpPr/>
          <p:nvPr/>
        </p:nvSpPr>
        <p:spPr>
          <a:xfrm>
            <a:off x="1401277" y="1983346"/>
            <a:ext cx="127103" cy="2597782"/>
          </a:xfrm>
          <a:custGeom>
            <a:avLst/>
            <a:gdLst>
              <a:gd name="connsiteX0" fmla="*/ 219774 w 254206"/>
              <a:gd name="connsiteY0" fmla="*/ 0 h 2645638"/>
              <a:gd name="connsiteX1" fmla="*/ 90986 w 254206"/>
              <a:gd name="connsiteY1" fmla="*/ 502277 h 2645638"/>
              <a:gd name="connsiteX2" fmla="*/ 833 w 254206"/>
              <a:gd name="connsiteY2" fmla="*/ 1197736 h 2645638"/>
              <a:gd name="connsiteX3" fmla="*/ 52349 w 254206"/>
              <a:gd name="connsiteY3" fmla="*/ 1738648 h 2645638"/>
              <a:gd name="connsiteX4" fmla="*/ 155380 w 254206"/>
              <a:gd name="connsiteY4" fmla="*/ 2189409 h 2645638"/>
              <a:gd name="connsiteX5" fmla="*/ 245532 w 254206"/>
              <a:gd name="connsiteY5" fmla="*/ 2601533 h 2645638"/>
              <a:gd name="connsiteX6" fmla="*/ 245532 w 254206"/>
              <a:gd name="connsiteY6" fmla="*/ 2614412 h 264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206" h="2645638">
                <a:moveTo>
                  <a:pt x="219774" y="0"/>
                </a:moveTo>
                <a:cubicBezTo>
                  <a:pt x="173625" y="151327"/>
                  <a:pt x="127476" y="302654"/>
                  <a:pt x="90986" y="502277"/>
                </a:cubicBezTo>
                <a:cubicBezTo>
                  <a:pt x="54496" y="701900"/>
                  <a:pt x="7272" y="991674"/>
                  <a:pt x="833" y="1197736"/>
                </a:cubicBezTo>
                <a:cubicBezTo>
                  <a:pt x="-5606" y="1403798"/>
                  <a:pt x="26591" y="1573369"/>
                  <a:pt x="52349" y="1738648"/>
                </a:cubicBezTo>
                <a:cubicBezTo>
                  <a:pt x="78107" y="1903927"/>
                  <a:pt x="123183" y="2045595"/>
                  <a:pt x="155380" y="2189409"/>
                </a:cubicBezTo>
                <a:cubicBezTo>
                  <a:pt x="187577" y="2333223"/>
                  <a:pt x="230507" y="2530699"/>
                  <a:pt x="245532" y="2601533"/>
                </a:cubicBezTo>
                <a:cubicBezTo>
                  <a:pt x="260557" y="2672367"/>
                  <a:pt x="253044" y="2643389"/>
                  <a:pt x="245532" y="261441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Łącznik prostoliniowy 40"/>
          <p:cNvCxnSpPr/>
          <p:nvPr/>
        </p:nvCxnSpPr>
        <p:spPr>
          <a:xfrm flipH="1">
            <a:off x="1528381" y="4581128"/>
            <a:ext cx="53201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oliniowy 47"/>
          <p:cNvCxnSpPr/>
          <p:nvPr/>
        </p:nvCxnSpPr>
        <p:spPr>
          <a:xfrm flipV="1">
            <a:off x="4139952" y="2636912"/>
            <a:ext cx="144016" cy="66502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oliniowy 49"/>
          <p:cNvCxnSpPr/>
          <p:nvPr/>
        </p:nvCxnSpPr>
        <p:spPr>
          <a:xfrm>
            <a:off x="4139952" y="3301935"/>
            <a:ext cx="72008" cy="63112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oliniowy 54"/>
          <p:cNvCxnSpPr/>
          <p:nvPr/>
        </p:nvCxnSpPr>
        <p:spPr>
          <a:xfrm>
            <a:off x="4211960" y="3933056"/>
            <a:ext cx="216024" cy="7200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oliniowy 60"/>
          <p:cNvCxnSpPr/>
          <p:nvPr/>
        </p:nvCxnSpPr>
        <p:spPr>
          <a:xfrm flipV="1">
            <a:off x="4283968" y="2060848"/>
            <a:ext cx="288032" cy="5760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Łącznik prosty ze strzałką 2"/>
          <p:cNvCxnSpPr/>
          <p:nvPr/>
        </p:nvCxnSpPr>
        <p:spPr>
          <a:xfrm>
            <a:off x="1259632" y="1124744"/>
            <a:ext cx="534755" cy="647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/>
          <p:cNvSpPr txBox="1"/>
          <p:nvPr/>
        </p:nvSpPr>
        <p:spPr>
          <a:xfrm>
            <a:off x="467544" y="533871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smtClean="0"/>
              <a:t>Place for </a:t>
            </a:r>
            <a:r>
              <a:rPr lang="pl-PL" sz="2800" err="1" smtClean="0"/>
              <a:t>fixing</a:t>
            </a:r>
            <a:r>
              <a:rPr lang="pl-PL" sz="2800" smtClean="0"/>
              <a:t> </a:t>
            </a:r>
            <a:r>
              <a:rPr lang="pl-PL" sz="2800" err="1" smtClean="0"/>
              <a:t>bolt</a:t>
            </a:r>
            <a:endParaRPr lang="en-US" sz="2800"/>
          </a:p>
        </p:txBody>
      </p:sp>
      <p:sp>
        <p:nvSpPr>
          <p:cNvPr id="11" name="pole tekstowe 10"/>
          <p:cNvSpPr txBox="1"/>
          <p:nvPr/>
        </p:nvSpPr>
        <p:spPr>
          <a:xfrm>
            <a:off x="1619672" y="3018549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smtClean="0"/>
              <a:t>      </a:t>
            </a:r>
            <a:r>
              <a:rPr lang="pl-PL" sz="2800" smtClean="0"/>
              <a:t>Electronics</a:t>
            </a:r>
            <a:endParaRPr lang="en-US" sz="2400"/>
          </a:p>
        </p:txBody>
      </p:sp>
      <p:sp>
        <p:nvSpPr>
          <p:cNvPr id="13" name="pole tekstowe 12"/>
          <p:cNvSpPr txBox="1"/>
          <p:nvPr/>
        </p:nvSpPr>
        <p:spPr>
          <a:xfrm>
            <a:off x="5148064" y="3018549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smtClean="0"/>
              <a:t>Sensor</a:t>
            </a:r>
            <a:endParaRPr lang="en-US" sz="2400"/>
          </a:p>
        </p:txBody>
      </p:sp>
      <p:sp>
        <p:nvSpPr>
          <p:cNvPr id="14" name="pole tekstowe 13"/>
          <p:cNvSpPr txBox="1"/>
          <p:nvPr/>
        </p:nvSpPr>
        <p:spPr>
          <a:xfrm>
            <a:off x="611560" y="537321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err="1" smtClean="0"/>
              <a:t>Sketch</a:t>
            </a:r>
            <a:r>
              <a:rPr lang="pl-PL" sz="4000" smtClean="0"/>
              <a:t> of sensor module</a:t>
            </a:r>
            <a:endParaRPr lang="en-US" sz="4000"/>
          </a:p>
        </p:txBody>
      </p:sp>
      <p:cxnSp>
        <p:nvCxnSpPr>
          <p:cNvPr id="17" name="Łącznik prostoliniowy 16"/>
          <p:cNvCxnSpPr/>
          <p:nvPr/>
        </p:nvCxnSpPr>
        <p:spPr>
          <a:xfrm>
            <a:off x="4572000" y="2060848"/>
            <a:ext cx="4259795" cy="7730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Łącznik prostoliniowy 22"/>
          <p:cNvCxnSpPr/>
          <p:nvPr/>
        </p:nvCxnSpPr>
        <p:spPr>
          <a:xfrm>
            <a:off x="8831795" y="2833883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Łącznik prostoliniowy 24"/>
          <p:cNvCxnSpPr/>
          <p:nvPr/>
        </p:nvCxnSpPr>
        <p:spPr>
          <a:xfrm>
            <a:off x="8790129" y="2833883"/>
            <a:ext cx="0" cy="94523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oliniowy 32"/>
          <p:cNvCxnSpPr/>
          <p:nvPr/>
        </p:nvCxnSpPr>
        <p:spPr>
          <a:xfrm flipV="1">
            <a:off x="4386318" y="3754929"/>
            <a:ext cx="4403811" cy="8831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55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7</a:t>
            </a:fld>
            <a:endParaRPr lang="pl-PL"/>
          </a:p>
        </p:txBody>
      </p:sp>
      <p:cxnSp>
        <p:nvCxnSpPr>
          <p:cNvPr id="8" name="Łącznik prostoliniowy 7"/>
          <p:cNvCxnSpPr/>
          <p:nvPr/>
        </p:nvCxnSpPr>
        <p:spPr>
          <a:xfrm>
            <a:off x="395536" y="3866088"/>
            <a:ext cx="37444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oliniowy 9"/>
          <p:cNvCxnSpPr/>
          <p:nvPr/>
        </p:nvCxnSpPr>
        <p:spPr>
          <a:xfrm>
            <a:off x="4139952" y="3861048"/>
            <a:ext cx="0" cy="9361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oliniowy 11"/>
          <p:cNvCxnSpPr/>
          <p:nvPr/>
        </p:nvCxnSpPr>
        <p:spPr>
          <a:xfrm>
            <a:off x="4139952" y="4797152"/>
            <a:ext cx="45365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oliniowy 14"/>
          <p:cNvCxnSpPr/>
          <p:nvPr/>
        </p:nvCxnSpPr>
        <p:spPr>
          <a:xfrm>
            <a:off x="611560" y="5805264"/>
            <a:ext cx="806489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Łącznik prostoliniowy 16"/>
          <p:cNvCxnSpPr/>
          <p:nvPr/>
        </p:nvCxnSpPr>
        <p:spPr>
          <a:xfrm>
            <a:off x="4358893" y="3861048"/>
            <a:ext cx="0" cy="86409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oliniowy 18"/>
          <p:cNvCxnSpPr/>
          <p:nvPr/>
        </p:nvCxnSpPr>
        <p:spPr>
          <a:xfrm>
            <a:off x="4358893" y="4725144"/>
            <a:ext cx="43175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>
            <a:off x="4358892" y="3861048"/>
            <a:ext cx="43175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rostokąt 21"/>
          <p:cNvSpPr/>
          <p:nvPr/>
        </p:nvSpPr>
        <p:spPr>
          <a:xfrm>
            <a:off x="4644008" y="3789040"/>
            <a:ext cx="122413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rostokąt 22"/>
          <p:cNvSpPr/>
          <p:nvPr/>
        </p:nvSpPr>
        <p:spPr>
          <a:xfrm>
            <a:off x="7092280" y="3789040"/>
            <a:ext cx="1296144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rostokąt 24"/>
          <p:cNvSpPr/>
          <p:nvPr/>
        </p:nvSpPr>
        <p:spPr>
          <a:xfrm>
            <a:off x="2843808" y="3789040"/>
            <a:ext cx="100811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rostokąt 25"/>
          <p:cNvSpPr/>
          <p:nvPr/>
        </p:nvSpPr>
        <p:spPr>
          <a:xfrm>
            <a:off x="4644008" y="4725144"/>
            <a:ext cx="4032448" cy="7200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Łącznik prostoliniowy 27"/>
          <p:cNvCxnSpPr/>
          <p:nvPr/>
        </p:nvCxnSpPr>
        <p:spPr>
          <a:xfrm>
            <a:off x="2699792" y="3789040"/>
            <a:ext cx="59766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rostokąt 32"/>
          <p:cNvSpPr/>
          <p:nvPr/>
        </p:nvSpPr>
        <p:spPr>
          <a:xfrm>
            <a:off x="2699792" y="3501008"/>
            <a:ext cx="3528392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rostokąt 34"/>
          <p:cNvSpPr/>
          <p:nvPr/>
        </p:nvSpPr>
        <p:spPr>
          <a:xfrm>
            <a:off x="6948264" y="3501008"/>
            <a:ext cx="1800200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rostokąt 35"/>
          <p:cNvSpPr/>
          <p:nvPr/>
        </p:nvSpPr>
        <p:spPr>
          <a:xfrm>
            <a:off x="6228184" y="3429000"/>
            <a:ext cx="720080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olny kształt 44"/>
          <p:cNvSpPr/>
          <p:nvPr/>
        </p:nvSpPr>
        <p:spPr>
          <a:xfrm>
            <a:off x="1922323" y="2852936"/>
            <a:ext cx="1483743" cy="1020462"/>
          </a:xfrm>
          <a:custGeom>
            <a:avLst/>
            <a:gdLst>
              <a:gd name="connsiteX0" fmla="*/ 0 w 1483743"/>
              <a:gd name="connsiteY0" fmla="*/ 868512 h 868512"/>
              <a:gd name="connsiteX1" fmla="*/ 172528 w 1483743"/>
              <a:gd name="connsiteY1" fmla="*/ 437191 h 868512"/>
              <a:gd name="connsiteX2" fmla="*/ 474452 w 1483743"/>
              <a:gd name="connsiteY2" fmla="*/ 100761 h 868512"/>
              <a:gd name="connsiteX3" fmla="*/ 741871 w 1483743"/>
              <a:gd name="connsiteY3" fmla="*/ 14497 h 868512"/>
              <a:gd name="connsiteX4" fmla="*/ 957532 w 1483743"/>
              <a:gd name="connsiteY4" fmla="*/ 5870 h 868512"/>
              <a:gd name="connsiteX5" fmla="*/ 1173192 w 1483743"/>
              <a:gd name="connsiteY5" fmla="*/ 74882 h 868512"/>
              <a:gd name="connsiteX6" fmla="*/ 1362973 w 1483743"/>
              <a:gd name="connsiteY6" fmla="*/ 230157 h 868512"/>
              <a:gd name="connsiteX7" fmla="*/ 1440611 w 1483743"/>
              <a:gd name="connsiteY7" fmla="*/ 419938 h 868512"/>
              <a:gd name="connsiteX8" fmla="*/ 1466490 w 1483743"/>
              <a:gd name="connsiteY8" fmla="*/ 514829 h 868512"/>
              <a:gd name="connsiteX9" fmla="*/ 1483743 w 1483743"/>
              <a:gd name="connsiteY9" fmla="*/ 497576 h 86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3743" h="868512">
                <a:moveTo>
                  <a:pt x="0" y="868512"/>
                </a:moveTo>
                <a:cubicBezTo>
                  <a:pt x="46726" y="716830"/>
                  <a:pt x="93453" y="565149"/>
                  <a:pt x="172528" y="437191"/>
                </a:cubicBezTo>
                <a:cubicBezTo>
                  <a:pt x="251603" y="309232"/>
                  <a:pt x="379562" y="171210"/>
                  <a:pt x="474452" y="100761"/>
                </a:cubicBezTo>
                <a:cubicBezTo>
                  <a:pt x="569342" y="30312"/>
                  <a:pt x="661358" y="30312"/>
                  <a:pt x="741871" y="14497"/>
                </a:cubicBezTo>
                <a:cubicBezTo>
                  <a:pt x="822384" y="-1318"/>
                  <a:pt x="885645" y="-4194"/>
                  <a:pt x="957532" y="5870"/>
                </a:cubicBezTo>
                <a:cubicBezTo>
                  <a:pt x="1029419" y="15934"/>
                  <a:pt x="1105619" y="37501"/>
                  <a:pt x="1173192" y="74882"/>
                </a:cubicBezTo>
                <a:cubicBezTo>
                  <a:pt x="1240765" y="112263"/>
                  <a:pt x="1318403" y="172648"/>
                  <a:pt x="1362973" y="230157"/>
                </a:cubicBezTo>
                <a:cubicBezTo>
                  <a:pt x="1407543" y="287666"/>
                  <a:pt x="1423358" y="372493"/>
                  <a:pt x="1440611" y="419938"/>
                </a:cubicBezTo>
                <a:cubicBezTo>
                  <a:pt x="1457864" y="467383"/>
                  <a:pt x="1459301" y="501889"/>
                  <a:pt x="1466490" y="514829"/>
                </a:cubicBezTo>
                <a:cubicBezTo>
                  <a:pt x="1473679" y="527769"/>
                  <a:pt x="1478711" y="512672"/>
                  <a:pt x="1483743" y="497576"/>
                </a:cubicBezTo>
              </a:path>
            </a:pathLst>
          </a:custGeom>
          <a:noFill/>
          <a:ln w="63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ole tekstowe 45"/>
          <p:cNvSpPr txBox="1"/>
          <p:nvPr/>
        </p:nvSpPr>
        <p:spPr>
          <a:xfrm>
            <a:off x="251520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err="1" smtClean="0"/>
              <a:t>Sketch</a:t>
            </a:r>
            <a:r>
              <a:rPr lang="pl-PL" sz="3600" smtClean="0"/>
              <a:t> of module </a:t>
            </a:r>
            <a:r>
              <a:rPr lang="pl-PL" sz="3600" err="1" smtClean="0"/>
              <a:t>assembly</a:t>
            </a:r>
            <a:r>
              <a:rPr lang="pl-PL" smtClean="0"/>
              <a:t> </a:t>
            </a:r>
            <a:endParaRPr lang="en-US"/>
          </a:p>
        </p:txBody>
      </p:sp>
      <p:cxnSp>
        <p:nvCxnSpPr>
          <p:cNvPr id="48" name="Łącznik prosty ze strzałką 47"/>
          <p:cNvCxnSpPr/>
          <p:nvPr/>
        </p:nvCxnSpPr>
        <p:spPr>
          <a:xfrm>
            <a:off x="2123728" y="2348880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ole tekstowe 49"/>
          <p:cNvSpPr txBox="1"/>
          <p:nvPr/>
        </p:nvSpPr>
        <p:spPr>
          <a:xfrm>
            <a:off x="1441646" y="193045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err="1"/>
              <a:t>w</a:t>
            </a:r>
            <a:r>
              <a:rPr lang="pl-PL" sz="2400" err="1" smtClean="0"/>
              <a:t>ire</a:t>
            </a:r>
            <a:r>
              <a:rPr lang="pl-PL" sz="2400" smtClean="0"/>
              <a:t> </a:t>
            </a:r>
            <a:r>
              <a:rPr lang="pl-PL" sz="2400" err="1" smtClean="0"/>
              <a:t>bond</a:t>
            </a:r>
            <a:endParaRPr lang="en-US" sz="2400"/>
          </a:p>
        </p:txBody>
      </p:sp>
      <p:cxnSp>
        <p:nvCxnSpPr>
          <p:cNvPr id="54" name="Łącznik prosty ze strzałką 53"/>
          <p:cNvCxnSpPr/>
          <p:nvPr/>
        </p:nvCxnSpPr>
        <p:spPr>
          <a:xfrm flipH="1">
            <a:off x="4139952" y="2852936"/>
            <a:ext cx="64807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ole tekstowe 54"/>
          <p:cNvSpPr txBox="1"/>
          <p:nvPr/>
        </p:nvSpPr>
        <p:spPr>
          <a:xfrm>
            <a:off x="3995936" y="2370075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err="1"/>
              <a:t>k</a:t>
            </a:r>
            <a:r>
              <a:rPr lang="pl-PL" sz="2400" err="1" smtClean="0"/>
              <a:t>apton</a:t>
            </a:r>
            <a:r>
              <a:rPr lang="pl-PL" sz="2400" smtClean="0"/>
              <a:t> fan out</a:t>
            </a:r>
            <a:endParaRPr lang="en-US" sz="2400"/>
          </a:p>
        </p:txBody>
      </p:sp>
      <p:cxnSp>
        <p:nvCxnSpPr>
          <p:cNvPr id="57" name="Łącznik prosty ze strzałką 56"/>
          <p:cNvCxnSpPr/>
          <p:nvPr/>
        </p:nvCxnSpPr>
        <p:spPr>
          <a:xfrm flipH="1">
            <a:off x="5508104" y="1844824"/>
            <a:ext cx="1368152" cy="1980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Łącznik prosty ze strzałką 58"/>
          <p:cNvCxnSpPr>
            <a:endCxn id="36" idx="0"/>
          </p:cNvCxnSpPr>
          <p:nvPr/>
        </p:nvCxnSpPr>
        <p:spPr>
          <a:xfrm flipH="1">
            <a:off x="6588224" y="3068960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ole tekstowe 59"/>
          <p:cNvSpPr txBox="1"/>
          <p:nvPr/>
        </p:nvSpPr>
        <p:spPr>
          <a:xfrm>
            <a:off x="6519999" y="1412447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err="1"/>
              <a:t>e</a:t>
            </a:r>
            <a:r>
              <a:rPr lang="pl-PL" sz="2400" err="1" smtClean="0"/>
              <a:t>poxy</a:t>
            </a:r>
            <a:r>
              <a:rPr lang="pl-PL" sz="2400" smtClean="0"/>
              <a:t> </a:t>
            </a:r>
            <a:r>
              <a:rPr lang="pl-PL" sz="2400" err="1" smtClean="0"/>
              <a:t>glue</a:t>
            </a:r>
            <a:endParaRPr lang="en-US" sz="2400"/>
          </a:p>
        </p:txBody>
      </p:sp>
      <p:sp>
        <p:nvSpPr>
          <p:cNvPr id="61" name="pole tekstowe 60"/>
          <p:cNvSpPr txBox="1"/>
          <p:nvPr/>
        </p:nvSpPr>
        <p:spPr>
          <a:xfrm>
            <a:off x="6408204" y="2668270"/>
            <a:ext cx="2556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smtClean="0"/>
              <a:t>   </a:t>
            </a:r>
            <a:r>
              <a:rPr lang="pl-PL" sz="2400" err="1"/>
              <a:t>c</a:t>
            </a:r>
            <a:r>
              <a:rPr lang="pl-PL" sz="2400" err="1" smtClean="0"/>
              <a:t>onducting</a:t>
            </a:r>
            <a:r>
              <a:rPr lang="pl-PL" sz="2400" smtClean="0"/>
              <a:t> </a:t>
            </a:r>
            <a:r>
              <a:rPr lang="pl-PL" sz="2400" err="1" smtClean="0"/>
              <a:t>glue</a:t>
            </a:r>
            <a:endParaRPr lang="en-US" sz="2400"/>
          </a:p>
        </p:txBody>
      </p:sp>
      <p:sp>
        <p:nvSpPr>
          <p:cNvPr id="62" name="pole tekstowe 61"/>
          <p:cNvSpPr txBox="1"/>
          <p:nvPr/>
        </p:nvSpPr>
        <p:spPr>
          <a:xfrm>
            <a:off x="5256076" y="4000708"/>
            <a:ext cx="3132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smtClean="0"/>
              <a:t>sensor</a:t>
            </a:r>
            <a:endParaRPr lang="en-US"/>
          </a:p>
        </p:txBody>
      </p:sp>
      <p:sp>
        <p:nvSpPr>
          <p:cNvPr id="63" name="pole tekstowe 62"/>
          <p:cNvSpPr txBox="1"/>
          <p:nvPr/>
        </p:nvSpPr>
        <p:spPr>
          <a:xfrm>
            <a:off x="1115616" y="4585483"/>
            <a:ext cx="1002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smtClean="0"/>
              <a:t>PCB</a:t>
            </a:r>
            <a:endParaRPr lang="en-US"/>
          </a:p>
        </p:txBody>
      </p:sp>
      <p:cxnSp>
        <p:nvCxnSpPr>
          <p:cNvPr id="66" name="Łącznik prosty ze strzałką 65"/>
          <p:cNvCxnSpPr/>
          <p:nvPr/>
        </p:nvCxnSpPr>
        <p:spPr>
          <a:xfrm flipH="1">
            <a:off x="7236296" y="3068960"/>
            <a:ext cx="939887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570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az 7" descr="Space for electronics cross aluminum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" y="370247"/>
            <a:ext cx="9036000" cy="61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74640" cy="365125"/>
          </a:xfrm>
        </p:spPr>
        <p:txBody>
          <a:bodyPr/>
          <a:lstStyle/>
          <a:p>
            <a:r>
              <a:rPr lang="en-US" smtClean="0"/>
              <a:t>2014-12-22 FCAL Hardware WG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Arkadiusz Moszczynski INP PAN Cracow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90744-DC58-42EB-8E92-1DF25C9C5286}" type="slidenum">
              <a:rPr lang="pl-PL" smtClean="0"/>
              <a:t>8</a:t>
            </a:fld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1187624" y="370247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smtClean="0"/>
              <a:t>                  2010 </a:t>
            </a:r>
            <a:r>
              <a:rPr lang="pl-PL" sz="3200" err="1" smtClean="0"/>
              <a:t>year</a:t>
            </a:r>
            <a:r>
              <a:rPr lang="pl-PL" sz="3200" smtClean="0"/>
              <a:t> </a:t>
            </a:r>
            <a:r>
              <a:rPr lang="pl-PL" sz="3200" err="1" smtClean="0"/>
              <a:t>concept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46212011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358</Words>
  <Application>Microsoft Office PowerPoint</Application>
  <PresentationFormat>Pokaz na ekranie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FCAL  silicon sensors at INP PAN Cracow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Arkadiusz</dc:creator>
  <cp:lastModifiedBy>Arkadiusz</cp:lastModifiedBy>
  <cp:revision>78</cp:revision>
  <dcterms:created xsi:type="dcterms:W3CDTF">2014-12-03T09:11:26Z</dcterms:created>
  <dcterms:modified xsi:type="dcterms:W3CDTF">2014-12-19T07:35:04Z</dcterms:modified>
</cp:coreProperties>
</file>