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92" r:id="rId33"/>
    <p:sldId id="291" r:id="rId34"/>
    <p:sldId id="293" r:id="rId35"/>
    <p:sldId id="289" r:id="rId36"/>
    <p:sldId id="295" r:id="rId37"/>
    <p:sldId id="296" r:id="rId38"/>
    <p:sldId id="298" r:id="rId39"/>
    <p:sldId id="290" r:id="rId40"/>
    <p:sldId id="294" r:id="rId41"/>
    <p:sldId id="299" r:id="rId42"/>
    <p:sldId id="300" r:id="rId43"/>
    <p:sldId id="288" r:id="rId44"/>
    <p:sldId id="30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164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4DF5-A811-4FF3-8C9E-A1C10C5D5076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B7FB-DD37-4BB3-A629-576A93876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174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SOH CAH TOA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4B7FB-DD37-4BB3-A629-576A9387610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907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SOH CAH TOA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4B7FB-DD37-4BB3-A629-576A9387610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907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1FEA469-6CE4-44FD-877A-244DDACECA6C}" type="datetimeFigureOut">
              <a:rPr lang="en-GB" smtClean="0"/>
              <a:t>08/02/2015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2563861-211A-4D85-A8F5-5ED864C0B77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28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27.png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73.png"/><Relationship Id="rId7" Type="http://schemas.openxmlformats.org/officeDocument/2006/relationships/image" Target="../media/image6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png"/><Relationship Id="rId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6.png"/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4.png"/><Relationship Id="rId5" Type="http://schemas.openxmlformats.org/officeDocument/2006/relationships/image" Target="../media/image12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cap="small" dirty="0" smtClean="0"/>
              <a:t>Field Mapping: Magnetic axis of FC2, SSU &amp; SSD</a:t>
            </a:r>
            <a:endParaRPr lang="en-GB" cap="sm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Blackmore</a:t>
            </a:r>
          </a:p>
          <a:p>
            <a:r>
              <a:rPr lang="en-GB" dirty="0" smtClean="0"/>
              <a:t>CM41</a:t>
            </a:r>
          </a:p>
          <a:p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February, 2015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07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24786" y="1574359"/>
                <a:ext cx="5263764" cy="4504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AutoNum type="arabicPeriod"/>
                </a:pPr>
                <a:r>
                  <a:rPr lang="en-GB" dirty="0" smtClean="0"/>
                  <a:t>Define a measurement grid in the </a:t>
                </a:r>
                <a:r>
                  <a:rPr lang="en-GB" dirty="0" smtClean="0">
                    <a:solidFill>
                      <a:schemeClr val="accent4"/>
                    </a:solidFill>
                  </a:rPr>
                  <a:t>mapper system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.</a:t>
                </a:r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r>
                  <a:rPr lang="en-GB" dirty="0" smtClean="0"/>
                  <a:t>Transform measurement grid to </a:t>
                </a:r>
                <a:r>
                  <a:rPr lang="en-GB" dirty="0" smtClean="0">
                    <a:solidFill>
                      <a:schemeClr val="accent2"/>
                    </a:solidFill>
                  </a:rPr>
                  <a:t>coil system</a:t>
                </a:r>
                <a:r>
                  <a:rPr lang="en-GB" dirty="0" smtClean="0"/>
                  <a:t>:</a:t>
                </a:r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endParaRPr lang="en-GB" dirty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endParaRPr lang="en-GB" dirty="0" smtClean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endParaRPr lang="en-GB" dirty="0" smtClean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r>
                  <a:rPr lang="en-GB" dirty="0" smtClean="0"/>
                  <a:t>Calculate field in </a:t>
                </a:r>
                <a:r>
                  <a:rPr lang="en-GB" dirty="0" smtClean="0">
                    <a:solidFill>
                      <a:schemeClr val="accent2"/>
                    </a:solidFill>
                  </a:rPr>
                  <a:t>coil system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GB" dirty="0" smtClean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r>
                  <a:rPr lang="en-GB" dirty="0" smtClean="0"/>
                  <a:t>Transform fields back to </a:t>
                </a:r>
                <a:r>
                  <a:rPr lang="en-GB" dirty="0" smtClean="0">
                    <a:solidFill>
                      <a:schemeClr val="accent4"/>
                    </a:solidFill>
                  </a:rPr>
                  <a:t>mapper system</a:t>
                </a:r>
                <a:r>
                  <a:rPr lang="en-GB" dirty="0" smtClean="0"/>
                  <a:t>:</a:t>
                </a:r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endParaRPr lang="en-GB" dirty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endParaRPr lang="en-GB" dirty="0" smtClean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endParaRPr lang="en-GB" dirty="0"/>
              </a:p>
              <a:p>
                <a:pPr marL="342900" indent="-342900">
                  <a:spcAft>
                    <a:spcPts val="600"/>
                  </a:spcAft>
                  <a:buAutoNum type="arabicPeriod"/>
                </a:pPr>
                <a:r>
                  <a:rPr lang="en-GB" dirty="0" smtClean="0"/>
                  <a:t>Now have ‘measurements’ of a tilted coil (or coils) in </a:t>
                </a:r>
                <a:r>
                  <a:rPr lang="en-GB" dirty="0" smtClean="0">
                    <a:solidFill>
                      <a:schemeClr val="accent4"/>
                    </a:solidFill>
                  </a:rPr>
                  <a:t>mapper system</a:t>
                </a:r>
                <a:r>
                  <a:rPr lang="en-GB" dirty="0" smtClean="0"/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786" y="1574359"/>
                <a:ext cx="5263764" cy="4504438"/>
              </a:xfrm>
              <a:prstGeom prst="rect">
                <a:avLst/>
              </a:prstGeom>
              <a:blipFill rotWithShape="1">
                <a:blip r:embed="rId3"/>
                <a:stretch>
                  <a:fillRect l="-694" t="-677" b="-12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Test field maps*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1599832" y="4412751"/>
                <a:ext cx="3139193" cy="984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9832" y="4412751"/>
                <a:ext cx="3139193" cy="9840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6669565" y="1277377"/>
            <a:ext cx="2153475" cy="1366018"/>
            <a:chOff x="6724228" y="808250"/>
            <a:chExt cx="2153475" cy="13660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/>
                <p:cNvSpPr txBox="1"/>
                <p:nvPr/>
              </p:nvSpPr>
              <p:spPr>
                <a:xfrm>
                  <a:off x="6739105" y="808250"/>
                  <a:ext cx="2109808" cy="68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GB" sz="12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2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2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95" name="TextBox 9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9105" y="808250"/>
                  <a:ext cx="2109808" cy="68685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TextBox 97"/>
                <p:cNvSpPr txBox="1"/>
                <p:nvPr/>
              </p:nvSpPr>
              <p:spPr>
                <a:xfrm>
                  <a:off x="6724228" y="1487413"/>
                  <a:ext cx="2153475" cy="68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𝑥𝑇</m:t>
                            </m:r>
                          </m:sub>
                        </m:sSub>
                        <m:r>
                          <a:rPr lang="en-GB" sz="12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2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2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GB" sz="1200" b="0" i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98" name="TextBox 9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4228" y="1487413"/>
                  <a:ext cx="2153475" cy="68685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Box 93"/>
              <p:cNvSpPr txBox="1"/>
              <p:nvPr/>
            </p:nvSpPr>
            <p:spPr>
              <a:xfrm>
                <a:off x="1941111" y="2725836"/>
                <a:ext cx="2431115" cy="830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111" y="2725836"/>
                <a:ext cx="2431115" cy="8300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6718843" y="4617639"/>
            <a:ext cx="2110899" cy="1185081"/>
            <a:chOff x="6738560" y="4903886"/>
            <a:chExt cx="2110899" cy="11850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TextBox 99"/>
                <p:cNvSpPr txBox="1"/>
                <p:nvPr/>
              </p:nvSpPr>
              <p:spPr>
                <a:xfrm>
                  <a:off x="6773506" y="4903886"/>
                  <a:ext cx="2041007" cy="59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  <m:r>
                          <a:rPr lang="en-GB" sz="12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2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GB" sz="1200" b="0" i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00" name="TextBox 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3506" y="4903886"/>
                  <a:ext cx="2041007" cy="59163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6738560" y="5497330"/>
                  <a:ext cx="2110899" cy="59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𝑧𝑇</m:t>
                            </m:r>
                          </m:sub>
                        </m:sSub>
                        <m:r>
                          <a:rPr lang="en-GB" sz="12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2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GB" sz="1200" b="0" i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8560" y="5497330"/>
                  <a:ext cx="2110899" cy="59163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6655652" y="2952723"/>
            <a:ext cx="2167388" cy="1355587"/>
            <a:chOff x="6710315" y="2597322"/>
            <a:chExt cx="2167388" cy="13555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/>
                <p:cNvSpPr txBox="1"/>
                <p:nvPr/>
              </p:nvSpPr>
              <p:spPr>
                <a:xfrm>
                  <a:off x="6710315" y="3266054"/>
                  <a:ext cx="2167388" cy="68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𝑦𝑇</m:t>
                            </m:r>
                          </m:sub>
                        </m:sSub>
                        <m:r>
                          <a:rPr lang="en-GB" sz="12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2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GB" sz="1200" b="0" i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99" name="TextBox 9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0315" y="3266054"/>
                  <a:ext cx="2167388" cy="686855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Box 101"/>
                <p:cNvSpPr txBox="1"/>
                <p:nvPr/>
              </p:nvSpPr>
              <p:spPr>
                <a:xfrm>
                  <a:off x="6745100" y="2597322"/>
                  <a:ext cx="2097818" cy="68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GB" sz="12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GB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2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  <m:mr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GB" sz="12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  <m:e>
                                  <m:r>
                                    <a:rPr lang="en-GB" sz="1200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func>
                                    <m:funcPr>
                                      <m:ctrlPr>
                                        <a:rPr lang="en-GB" sz="12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2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GB" sz="1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2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02" name="TextBox 10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5100" y="2597322"/>
                  <a:ext cx="2097818" cy="686855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8" name="Straight Connector 17"/>
          <p:cNvCxnSpPr/>
          <p:nvPr/>
        </p:nvCxnSpPr>
        <p:spPr>
          <a:xfrm>
            <a:off x="6305384" y="381663"/>
            <a:ext cx="0" cy="6408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0" y="6550223"/>
                <a:ext cx="59078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 smtClean="0"/>
                  <a:t>* Here just look at rotations, offset in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/>
                      </a:rPr>
                      <m:t>(</m:t>
                    </m:r>
                    <m:r>
                      <a:rPr lang="en-GB" sz="1400" b="0" i="1" smtClean="0">
                        <a:latin typeface="Cambria Math"/>
                      </a:rPr>
                      <m:t>𝑥</m:t>
                    </m:r>
                    <m:r>
                      <a:rPr lang="en-GB" sz="1400" b="0" i="1" smtClean="0">
                        <a:latin typeface="Cambria Math"/>
                      </a:rPr>
                      <m:t>, </m:t>
                    </m:r>
                    <m:r>
                      <a:rPr lang="en-GB" sz="1400" b="0" i="1" smtClean="0">
                        <a:latin typeface="Cambria Math"/>
                      </a:rPr>
                      <m:t>𝑦</m:t>
                    </m:r>
                    <m:r>
                      <a:rPr lang="en-GB" sz="1400" b="0" i="1" smtClean="0">
                        <a:latin typeface="Cambria Math"/>
                      </a:rPr>
                      <m:t>, </m:t>
                    </m:r>
                    <m:r>
                      <a:rPr lang="en-GB" sz="1400" b="0" i="1" smtClean="0">
                        <a:latin typeface="Cambria Math"/>
                      </a:rPr>
                      <m:t>𝑧</m:t>
                    </m:r>
                    <m:r>
                      <a:rPr lang="en-GB" sz="1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sz="1400" i="1" dirty="0" smtClean="0"/>
                  <a:t> would be a constant shift.</a:t>
                </a:r>
                <a:endParaRPr lang="en-GB" sz="1400" i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50223"/>
                <a:ext cx="5907819" cy="307777"/>
              </a:xfrm>
              <a:prstGeom prst="rect">
                <a:avLst/>
              </a:prstGeom>
              <a:blipFill rotWithShape="1">
                <a:blip r:embed="rId12"/>
                <a:stretch>
                  <a:fillRect l="-206" t="-2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field </a:t>
            </a:r>
            <a:r>
              <a:rPr lang="en-GB" dirty="0" smtClean="0"/>
              <a:t>maps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544128" y="1729596"/>
                <a:ext cx="6061916" cy="10075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i="0" smtClean="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GB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func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GB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128" y="1729596"/>
                <a:ext cx="6061916" cy="10075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72860" y="3209026"/>
                <a:ext cx="7487729" cy="2055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To first approximation, at a particular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 smtClean="0"/>
                  <a:t> should be linear with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dirty="0" smtClean="0"/>
                  <a:t> and similarly for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dirty="0" smtClean="0"/>
                  <a:t>,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On the axis in the magnet system,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GB" dirty="0" smtClean="0"/>
                  <a:t>.  So in the mapper system, on the axis we would see,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860" y="3209026"/>
                <a:ext cx="7487729" cy="2055691"/>
              </a:xfrm>
              <a:prstGeom prst="rect">
                <a:avLst/>
              </a:prstGeom>
              <a:blipFill rotWithShape="1">
                <a:blip r:embed="rId3"/>
                <a:stretch>
                  <a:fillRect l="-651" t="-1479" b="-3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329133" y="3838756"/>
            <a:ext cx="6487063" cy="532476"/>
            <a:chOff x="2329133" y="3838756"/>
            <a:chExt cx="6487063" cy="53247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/>
                <p:cNvSpPr txBox="1"/>
                <p:nvPr/>
              </p:nvSpPr>
              <p:spPr>
                <a:xfrm>
                  <a:off x="2329133" y="3989717"/>
                  <a:ext cx="1873270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9133" y="3989717"/>
                  <a:ext cx="1873270" cy="3815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/>
            <p:cNvCxnSpPr>
              <a:endCxn id="5" idx="3"/>
            </p:cNvCxnSpPr>
            <p:nvPr/>
          </p:nvCxnSpPr>
          <p:spPr>
            <a:xfrm flipH="1">
              <a:off x="4202403" y="4037162"/>
              <a:ext cx="585258" cy="1433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4813538" y="3838756"/>
                  <a:ext cx="400265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If we were offset from the axis, </a:t>
                  </a:r>
                  <a14:m>
                    <m:oMath xmlns:m="http://schemas.openxmlformats.org/officeDocument/2006/math">
                      <m:r>
                        <a:rPr lang="en-GB" sz="1200" b="0" i="1" smtClean="0">
                          <a:latin typeface="Cambria Math"/>
                        </a:rPr>
                        <m:t>𝐶</m:t>
                      </m:r>
                    </m:oMath>
                  </a14:m>
                  <a:r>
                    <a:rPr lang="en-GB" sz="1200" dirty="0" smtClean="0"/>
                    <a:t> would represent that offset. In the perfectly aligned magnet system, </a:t>
                  </a:r>
                  <a14:m>
                    <m:oMath xmlns:m="http://schemas.openxmlformats.org/officeDocument/2006/math">
                      <m:r>
                        <a:rPr lang="en-GB" sz="1200" b="0" i="1" smtClean="0">
                          <a:latin typeface="Cambria Math"/>
                        </a:rPr>
                        <m:t>𝐶</m:t>
                      </m:r>
                      <m:r>
                        <a:rPr lang="en-GB" sz="1200" b="0" i="1" smtClean="0">
                          <a:latin typeface="Cambria Math"/>
                        </a:rPr>
                        <m:t>=0</m:t>
                      </m:r>
                    </m:oMath>
                  </a14:m>
                  <a:r>
                    <a:rPr lang="en-GB" sz="1200" dirty="0" smtClean="0"/>
                    <a:t>.</a:t>
                  </a:r>
                  <a:endParaRPr lang="en-GB" sz="1200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3538" y="3838756"/>
                  <a:ext cx="4002658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152" t="-1333" b="-9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544128" y="5482087"/>
                <a:ext cx="2957926" cy="986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=</m:t>
                            </m:r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func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=</m:t>
                            </m:r>
                          </m:e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func>
                              <m:func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128" y="5482087"/>
                <a:ext cx="2957926" cy="98603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11/44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Assume that there is no rotation and that the mapper and magnetic axes are aligned. </a:t>
                </a:r>
              </a:p>
              <a:p>
                <a:pPr lvl="1"/>
                <a:r>
                  <a:rPr lang="en-GB" dirty="0" smtClean="0"/>
                  <a:t>At each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,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  <m:r>
                          <a:rPr lang="en-GB" i="1">
                            <a:latin typeface="Cambria Math"/>
                          </a:rPr>
                          <m:t>,</m:t>
                        </m:r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i="1">
                        <a:latin typeface="Cambria Math"/>
                      </a:rPr>
                      <m:t>𝐶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 smtClean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0,</m:t>
                        </m:r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is the position of the axis at that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. (Similar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875" r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19" y="3329795"/>
            <a:ext cx="7502860" cy="34936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09760" y="3355674"/>
            <a:ext cx="200132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Know the real position of the magnetic axis for this test case.</a:t>
            </a:r>
            <a:endParaRPr lang="en-GB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824158" y="3985402"/>
            <a:ext cx="284672" cy="4744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708694" y="3985401"/>
                <a:ext cx="1228028" cy="34932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GB" sz="1600" i="1" smtClean="0">
                          <a:latin typeface="Cambria Math"/>
                          <a:ea typeface="Cambria Math"/>
                        </a:rPr>
                        <m:t>≠</m:t>
                      </m:r>
                      <m:sSub>
                        <m:sSubPr>
                          <m:ctrlPr>
                            <a:rPr lang="en-GB" sz="16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694" y="3985401"/>
                <a:ext cx="1228028" cy="34932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>
            <a:off x="2622430" y="4304580"/>
            <a:ext cx="810883" cy="828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142008" y="4692768"/>
            <a:ext cx="0" cy="29329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5313873" y="5865961"/>
                <a:ext cx="2122098" cy="4780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Pulled away from true axis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12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1200" b="0" i="1" smtClean="0">
                            <a:latin typeface="Cambria Math"/>
                          </a:rPr>
                          <m:t>,</m:t>
                        </m:r>
                        <m:r>
                          <a:rPr lang="en-GB" sz="12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2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1200" b="0" i="1" smtClean="0">
                            <a:latin typeface="Cambria Math"/>
                          </a:rPr>
                          <m:t>𝑧</m:t>
                        </m:r>
                        <m:r>
                          <a:rPr lang="en-GB" sz="1200" i="1">
                            <a:latin typeface="Cambria Math"/>
                          </a:rPr>
                          <m:t>,</m:t>
                        </m:r>
                        <m:r>
                          <a:rPr lang="en-GB" sz="12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200" dirty="0" smtClean="0"/>
                  <a:t> contributions</a:t>
                </a:r>
                <a:endParaRPr lang="en-GB" sz="1200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3873" y="5865961"/>
                <a:ext cx="2122098" cy="478080"/>
              </a:xfrm>
              <a:prstGeom prst="rect">
                <a:avLst/>
              </a:prstGeom>
              <a:blipFill rotWithShape="1">
                <a:blip r:embed="rId5"/>
                <a:stretch>
                  <a:fillRect l="-287" t="-1266" b="-3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5285383" y="4994693"/>
            <a:ext cx="735855" cy="862642"/>
          </a:xfrm>
          <a:custGeom>
            <a:avLst/>
            <a:gdLst>
              <a:gd name="connsiteX0" fmla="*/ 201017 w 494315"/>
              <a:gd name="connsiteY0" fmla="*/ 405442 h 405442"/>
              <a:gd name="connsiteX1" fmla="*/ 11236 w 494315"/>
              <a:gd name="connsiteY1" fmla="*/ 181155 h 405442"/>
              <a:gd name="connsiteX2" fmla="*/ 494315 w 494315"/>
              <a:gd name="connsiteY2" fmla="*/ 0 h 40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315" h="405442">
                <a:moveTo>
                  <a:pt x="201017" y="405442"/>
                </a:moveTo>
                <a:cubicBezTo>
                  <a:pt x="81685" y="327085"/>
                  <a:pt x="-37647" y="248729"/>
                  <a:pt x="11236" y="181155"/>
                </a:cubicBezTo>
                <a:cubicBezTo>
                  <a:pt x="60119" y="113581"/>
                  <a:pt x="277217" y="56790"/>
                  <a:pt x="494315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392174" y="491704"/>
            <a:ext cx="266556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Anyone who remembers this talk at CM40 might recognise this “feature”!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12/44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0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Assume that there is no rotation and that the mapper and magnetic axes are aligned. </a:t>
                </a:r>
              </a:p>
              <a:p>
                <a:pPr lvl="1"/>
                <a:r>
                  <a:rPr lang="en-GB" dirty="0" smtClean="0"/>
                  <a:t>At each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,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  <m:r>
                          <a:rPr lang="en-GB" i="1">
                            <a:latin typeface="Cambria Math"/>
                          </a:rPr>
                          <m:t>,</m:t>
                        </m:r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i="1">
                        <a:latin typeface="Cambria Math"/>
                      </a:rPr>
                      <m:t>𝐶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 smtClean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0,</m:t>
                        </m:r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is the position of the axis at that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. (Similar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875" r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19" y="3329795"/>
            <a:ext cx="7502860" cy="349369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708694" y="3985401"/>
                <a:ext cx="2220480" cy="3385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Best fit line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en-GB" sz="1600" dirty="0" smtClean="0"/>
                  <a:t> real axis</a:t>
                </a:r>
                <a:endParaRPr lang="en-GB" sz="16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694" y="3985401"/>
                <a:ext cx="2220480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1370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>
            <a:off x="2717321" y="4304580"/>
            <a:ext cx="715993" cy="750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13/44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199"/>
                <a:ext cx="8229600" cy="502488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 smtClean="0"/>
                  <a:t> is large, so axis tilts gain a non-negligible contribution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pPr marL="182880" lvl="1"/>
                <a:r>
                  <a:rPr lang="en-GB" dirty="0" smtClean="0"/>
                  <a:t>Fit again, but with </a:t>
                </a:r>
                <a:r>
                  <a:rPr lang="en-GB" i="1" dirty="0" smtClean="0"/>
                  <a:t>true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: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199"/>
                <a:ext cx="8229600" cy="5024887"/>
              </a:xfrm>
              <a:blipFill rotWithShape="1">
                <a:blip r:embed="rId2"/>
                <a:stretch>
                  <a:fillRect l="-593" t="-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414732" y="2273060"/>
                <a:ext cx="6350136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r>
                        <a:rPr lang="en-GB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e>
                      </m:d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r>
                        <a:rPr lang="en-GB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732" y="2273060"/>
                <a:ext cx="6350136" cy="391261"/>
              </a:xfrm>
              <a:prstGeom prst="rect">
                <a:avLst/>
              </a:prstGeom>
              <a:blipFill rotWithShape="1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 rot="16200000">
            <a:off x="6560388" y="1815860"/>
            <a:ext cx="284672" cy="186330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072988" y="2907103"/>
            <a:ext cx="129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Can’t ignore this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20" y="3329795"/>
            <a:ext cx="7502858" cy="3493697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874589" y="4485736"/>
            <a:ext cx="336430" cy="56071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995358" y="5115464"/>
                <a:ext cx="2139351" cy="74809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Assuming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𝑧</m:t>
                        </m:r>
                        <m:r>
                          <a:rPr lang="en-GB" sz="1400" b="0" i="1" smtClean="0">
                            <a:latin typeface="Cambria Math"/>
                          </a:rPr>
                          <m:t>,</m:t>
                        </m:r>
                        <m:r>
                          <a:rPr lang="en-GB" sz="14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GB" sz="1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1400" i="1">
                            <a:latin typeface="Cambria Math"/>
                          </a:rPr>
                          <m:t>𝑧</m:t>
                        </m:r>
                        <m:r>
                          <a:rPr lang="en-GB" sz="1400" i="1">
                            <a:latin typeface="Cambria Math"/>
                          </a:rPr>
                          <m:t>,</m:t>
                        </m:r>
                        <m:r>
                          <a:rPr lang="en-GB" sz="1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400" dirty="0" smtClean="0"/>
                  <a:t>, so not perfect (</a:t>
                </a:r>
                <a:r>
                  <a:rPr lang="en-GB" sz="1400" i="1" dirty="0" smtClean="0"/>
                  <a:t>c.f.</a:t>
                </a:r>
                <a:r>
                  <a:rPr lang="en-GB" sz="1400" dirty="0" smtClean="0"/>
                  <a:t> slide 11)</a:t>
                </a:r>
                <a:endParaRPr lang="en-GB" sz="14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358" y="5115464"/>
                <a:ext cx="2139351" cy="748090"/>
              </a:xfrm>
              <a:prstGeom prst="rect">
                <a:avLst/>
              </a:prstGeom>
              <a:blipFill rotWithShape="1">
                <a:blip r:embed="rId5"/>
                <a:stretch>
                  <a:fillRect l="-570" t="-813"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 flipV="1">
            <a:off x="6202392" y="4942936"/>
            <a:ext cx="327804" cy="163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512945" y="526211"/>
                <a:ext cx="2458528" cy="64633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NB: This slide blatantly cheats at the fit to prove a point. We need to </a:t>
                </a:r>
                <a:r>
                  <a:rPr lang="en-GB" sz="1200" i="1" dirty="0" smtClean="0"/>
                  <a:t>find</a:t>
                </a:r>
                <a:r>
                  <a:rPr lang="en-GB" sz="1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 smtClean="0"/>
                  <a:t> still!</a:t>
                </a:r>
                <a:endParaRPr lang="en-GB" sz="12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945" y="526211"/>
                <a:ext cx="2458528" cy="646331"/>
              </a:xfrm>
              <a:prstGeom prst="rect">
                <a:avLst/>
              </a:prstGeom>
              <a:blipFill rotWithShape="1">
                <a:blip r:embed="rId6"/>
                <a:stretch>
                  <a:fillRect t="-943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14/44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76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199"/>
                <a:ext cx="8229600" cy="5024887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Using fitted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𝐶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, estimate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(and similarly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dirty="0" smtClean="0"/>
                  <a:t>) and plot the residual</a:t>
                </a:r>
                <a:endParaRPr lang="en-GB" dirty="0"/>
              </a:p>
              <a:p>
                <a:pPr marL="182880" lvl="1"/>
                <a:r>
                  <a:rPr lang="en-GB" dirty="0" smtClean="0"/>
                  <a:t>Getting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 perfectly, still limited by knowledge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 smtClean="0"/>
                  <a:t> at the level of 1G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GB" dirty="0" smtClean="0"/>
                  <a:t> error on Hall probe)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199"/>
                <a:ext cx="8229600" cy="5024887"/>
              </a:xfrm>
              <a:blipFill rotWithShape="1">
                <a:blip r:embed="rId2"/>
                <a:stretch>
                  <a:fillRect l="-593" t="-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20" y="3329795"/>
            <a:ext cx="7502858" cy="349369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6202392" y="4942936"/>
            <a:ext cx="327804" cy="163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512945" y="526211"/>
                <a:ext cx="2458528" cy="64633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NB: This slide blatantly cheats at the fit to prove a point. We need to </a:t>
                </a:r>
                <a:r>
                  <a:rPr lang="en-GB" sz="1200" i="1" dirty="0" smtClean="0"/>
                  <a:t>find</a:t>
                </a:r>
                <a:r>
                  <a:rPr lang="en-GB" sz="1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 smtClean="0"/>
                  <a:t> still!</a:t>
                </a:r>
                <a:endParaRPr lang="en-GB" sz="12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945" y="526211"/>
                <a:ext cx="2458528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943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15/44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199"/>
                <a:ext cx="8229600" cy="5024887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Using fitted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𝐶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, estimate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(and similarly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dirty="0" smtClean="0"/>
                  <a:t>) and plot the residual</a:t>
                </a:r>
                <a:endParaRPr lang="en-GB" dirty="0"/>
              </a:p>
              <a:p>
                <a:pPr marL="182880" lvl="1"/>
                <a:r>
                  <a:rPr lang="en-GB" dirty="0" smtClean="0"/>
                  <a:t>Even if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 are found perfectly, still limited by knowledge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 smtClean="0"/>
                  <a:t> at the level of 1G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GB" dirty="0" smtClean="0"/>
                  <a:t> error on Hall probe)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199"/>
                <a:ext cx="8229600" cy="5024887"/>
              </a:xfrm>
              <a:blipFill rotWithShape="1">
                <a:blip r:embed="rId2"/>
                <a:stretch>
                  <a:fillRect l="-593" t="-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21" y="3329795"/>
            <a:ext cx="7502856" cy="349369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6202392" y="4942936"/>
            <a:ext cx="327804" cy="163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512945" y="526211"/>
                <a:ext cx="2458528" cy="64633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NB: This slide blatantly cheats at the fit to prove a point. We need to </a:t>
                </a:r>
                <a:r>
                  <a:rPr lang="en-GB" sz="1200" i="1" dirty="0" smtClean="0"/>
                  <a:t>find</a:t>
                </a:r>
                <a:r>
                  <a:rPr lang="en-GB" sz="1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 smtClean="0"/>
                  <a:t> still!</a:t>
                </a:r>
                <a:endParaRPr lang="en-GB" sz="12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945" y="526211"/>
                <a:ext cx="2458528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943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16/44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7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Magnet: “FC-like”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/>
                  <a:t>Finding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 smtClean="0"/>
                  <a:t> calculated from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 smtClean="0"/>
                  <a:t>,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 smtClean="0"/>
                  <a:t> (slide 13)</a:t>
                </a:r>
              </a:p>
              <a:p>
                <a:pPr lvl="1"/>
                <a:r>
                  <a:rPr lang="en-GB" sz="1800" dirty="0" smtClean="0"/>
                  <a:t>Excludes contributions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endParaRPr lang="en-GB" sz="1800" dirty="0" smtClean="0"/>
              </a:p>
              <a:p>
                <a:pPr lvl="1"/>
                <a:r>
                  <a:rPr lang="en-GB" sz="1800" dirty="0" smtClean="0"/>
                  <a:t>At the magnetic axis, we would </a:t>
                </a:r>
                <a:r>
                  <a:rPr lang="en-GB" sz="1800" u="sng" dirty="0" smtClean="0"/>
                  <a:t>measure</a:t>
                </a:r>
                <a:r>
                  <a:rPr lang="en-GB" sz="1800" dirty="0" smtClean="0"/>
                  <a:t>,</a:t>
                </a:r>
              </a:p>
              <a:p>
                <a:pPr lvl="1"/>
                <a:endParaRPr lang="en-GB" sz="1800" dirty="0"/>
              </a:p>
              <a:p>
                <a:pPr lvl="1"/>
                <a:endParaRPr lang="en-GB" sz="1800" dirty="0" smtClean="0"/>
              </a:p>
              <a:p>
                <a:pPr lvl="1"/>
                <a:endParaRPr lang="en-GB" sz="1800" dirty="0"/>
              </a:p>
              <a:p>
                <a:pPr lvl="1"/>
                <a:r>
                  <a:rPr lang="en-GB" sz="1800" dirty="0" smtClean="0"/>
                  <a:t>Improve future iterations by calculating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𝜗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𝜗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800" dirty="0"/>
                  <a:t> </a:t>
                </a:r>
                <a:r>
                  <a:rPr lang="en-GB" sz="1800" dirty="0" smtClean="0"/>
                  <a:t>using current </a:t>
                </a:r>
                <a:r>
                  <a:rPr lang="en-GB" sz="1800" dirty="0"/>
                  <a:t>‘best fit’ </a:t>
                </a:r>
                <a:r>
                  <a:rPr lang="en-GB" sz="1800" dirty="0" smtClean="0"/>
                  <a:t>line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/>
                  <a:t> </a:t>
                </a:r>
                <a:endParaRPr lang="en-GB" sz="1800" dirty="0"/>
              </a:p>
              <a:p>
                <a:pPr lvl="1"/>
                <a:endParaRPr lang="en-GB" sz="1800" dirty="0" smtClean="0"/>
              </a:p>
              <a:p>
                <a:pPr lvl="1"/>
                <a:endParaRPr lang="en-GB" sz="1800" dirty="0"/>
              </a:p>
              <a:p>
                <a:pPr lvl="1"/>
                <a:r>
                  <a:rPr lang="en-GB" sz="1800" dirty="0" smtClean="0"/>
                  <a:t>Then feed forward to next iteration (i.e. beginning at slide 14…)</a:t>
                </a:r>
                <a:endParaRPr lang="en-GB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6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4999" y="390525"/>
            <a:ext cx="3549001" cy="330517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42975" y="3305175"/>
            <a:ext cx="3219471" cy="810361"/>
            <a:chOff x="904875" y="4048125"/>
            <a:chExt cx="3219471" cy="81036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904875" y="4048125"/>
                  <a:ext cx="2594556" cy="3912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  <m:r>
                          <a:rPr lang="en-GB" b="0" i="1" smtClean="0">
                            <a:latin typeface="Cambria Math"/>
                          </a:rPr>
                          <m:t>=−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875" y="4048125"/>
                  <a:ext cx="2594556" cy="39126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904875" y="4467225"/>
                  <a:ext cx="3219471" cy="3912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  <m:r>
                          <a:rPr lang="en-GB" b="0" i="1" smtClean="0">
                            <a:latin typeface="Cambria Math"/>
                          </a:rPr>
                          <m:t>=+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func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875" y="4467225"/>
                  <a:ext cx="3219471" cy="39126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2614612" y="4714875"/>
                <a:ext cx="1358898" cy="763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𝜗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612" y="4714875"/>
                <a:ext cx="1358898" cy="7630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243387" y="4686300"/>
                <a:ext cx="1374159" cy="763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𝜗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387" y="4686300"/>
                <a:ext cx="1374159" cy="76309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405207" y="5835410"/>
                <a:ext cx="4490973" cy="763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e>
                      </m:d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cos</m:t>
                          </m:r>
                        </m:fName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𝜗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nary>
                        </m:e>
                      </m:func>
                      <m:r>
                        <a:rPr lang="en-GB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sin</m:t>
                          </m:r>
                        </m:fName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𝜗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nary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207" y="5835410"/>
                <a:ext cx="4490973" cy="76309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17/44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4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90550" y="2305050"/>
            <a:ext cx="7810500" cy="904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42925" y="1809750"/>
                <a:ext cx="5499262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No cheating this time – attempt to retrieve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25" y="1809750"/>
                <a:ext cx="5499262" cy="391261"/>
              </a:xfrm>
              <a:prstGeom prst="rect">
                <a:avLst/>
              </a:prstGeom>
              <a:blipFill rotWithShape="1">
                <a:blip r:embed="rId2"/>
                <a:stretch>
                  <a:fillRect l="-887" t="-7813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21" y="3329795"/>
            <a:ext cx="7502856" cy="34936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32385" y="2357069"/>
            <a:ext cx="7726831" cy="800836"/>
            <a:chOff x="657225" y="2260342"/>
            <a:chExt cx="7726831" cy="80083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/>
                <p:cNvSpPr txBox="1"/>
                <p:nvPr/>
              </p:nvSpPr>
              <p:spPr>
                <a:xfrm>
                  <a:off x="657225" y="2264894"/>
                  <a:ext cx="3784177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(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a:rPr lang="en-GB" i="1">
                            <a:latin typeface="Cambria Math"/>
                          </a:rPr>
                          <m:t>)=−0.00</m:t>
                        </m:r>
                        <m:r>
                          <a:rPr lang="en-GB" b="0" i="1" smtClean="0">
                            <a:latin typeface="Cambria Math"/>
                          </a:rPr>
                          <m:t>233</m:t>
                        </m:r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−2.972×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225" y="2264894"/>
                  <a:ext cx="3784177" cy="3724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57225" y="2679342"/>
                  <a:ext cx="3612720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(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a:rPr lang="en-GB" i="1">
                            <a:latin typeface="Cambria Math"/>
                          </a:rPr>
                          <m:t>)=0.001</m:t>
                        </m:r>
                        <m:r>
                          <a:rPr lang="en-GB" b="0" i="1" smtClean="0">
                            <a:latin typeface="Cambria Math"/>
                          </a:rPr>
                          <m:t>96</m:t>
                        </m:r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−5.815×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225" y="2679342"/>
                  <a:ext cx="3612720" cy="3724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Rectangle 7"/>
                <p:cNvSpPr/>
                <p:nvPr/>
              </p:nvSpPr>
              <p:spPr>
                <a:xfrm>
                  <a:off x="4497910" y="2266433"/>
                  <a:ext cx="155574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=0.1106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7910" y="2266433"/>
                  <a:ext cx="1555747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Rectangle 8"/>
                <p:cNvSpPr/>
                <p:nvPr/>
              </p:nvSpPr>
              <p:spPr>
                <a:xfrm>
                  <a:off x="4490280" y="2669917"/>
                  <a:ext cx="1563377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=0.1324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0280" y="2669917"/>
                  <a:ext cx="1563377" cy="39126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Rectangle 9"/>
                <p:cNvSpPr/>
                <p:nvPr/>
              </p:nvSpPr>
              <p:spPr>
                <a:xfrm>
                  <a:off x="6418710" y="2260342"/>
                  <a:ext cx="1965346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𝑡𝑟𝑢𝑒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=0.1088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8710" y="2260342"/>
                  <a:ext cx="1965346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Rectangle 10"/>
                <p:cNvSpPr/>
                <p:nvPr/>
              </p:nvSpPr>
              <p:spPr>
                <a:xfrm>
                  <a:off x="6411080" y="2669917"/>
                  <a:ext cx="1972976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𝑡𝑟𝑢𝑒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=0.1316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1080" y="2669917"/>
                  <a:ext cx="1972976" cy="391261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TextBox 1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18/44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Test Magnet: “FC-like”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42925" y="1809750"/>
                <a:ext cx="5499262" cy="945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No cheating this time – attempt to retrieve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- </a:t>
                </a:r>
                <a:endParaRPr lang="en-GB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25" y="1809750"/>
                <a:ext cx="5499262" cy="945259"/>
              </a:xfrm>
              <a:prstGeom prst="rect">
                <a:avLst/>
              </a:prstGeom>
              <a:blipFill rotWithShape="1">
                <a:blip r:embed="rId2"/>
                <a:stretch>
                  <a:fillRect l="-887" t="-3226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21" y="3329795"/>
            <a:ext cx="7502856" cy="34936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0550" y="2305050"/>
            <a:ext cx="7810500" cy="904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632385" y="2357069"/>
            <a:ext cx="7726831" cy="800836"/>
            <a:chOff x="657225" y="2260342"/>
            <a:chExt cx="7726831" cy="80083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657225" y="2264894"/>
                  <a:ext cx="3784176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(</m:t>
                        </m:r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)=−0.00233</m:t>
                        </m:r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−2.972×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225" y="2264894"/>
                  <a:ext cx="3784176" cy="3724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57225" y="2679342"/>
                  <a:ext cx="3612720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(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a:rPr lang="en-GB" i="1">
                            <a:latin typeface="Cambria Math"/>
                          </a:rPr>
                          <m:t>)=0.001</m:t>
                        </m:r>
                        <m:r>
                          <a:rPr lang="en-GB" b="0" i="1" smtClean="0">
                            <a:latin typeface="Cambria Math"/>
                          </a:rPr>
                          <m:t>96</m:t>
                        </m:r>
                        <m:r>
                          <a:rPr lang="en-GB" b="0" i="1" smtClean="0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−5.815×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225" y="2679342"/>
                  <a:ext cx="3612720" cy="3724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Rectangle 10"/>
                <p:cNvSpPr/>
                <p:nvPr/>
              </p:nvSpPr>
              <p:spPr>
                <a:xfrm>
                  <a:off x="4497910" y="2266433"/>
                  <a:ext cx="155574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=0.1106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7910" y="2266433"/>
                  <a:ext cx="1555747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Rectangle 11"/>
                <p:cNvSpPr/>
                <p:nvPr/>
              </p:nvSpPr>
              <p:spPr>
                <a:xfrm>
                  <a:off x="4490280" y="2669917"/>
                  <a:ext cx="1563377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=0.1324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0280" y="2669917"/>
                  <a:ext cx="1563377" cy="39126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Rectangle 12"/>
                <p:cNvSpPr/>
                <p:nvPr/>
              </p:nvSpPr>
              <p:spPr>
                <a:xfrm>
                  <a:off x="6418710" y="2260342"/>
                  <a:ext cx="1965346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𝑡𝑟𝑢𝑒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=0.1088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8710" y="2260342"/>
                  <a:ext cx="1965346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Rectangle 13"/>
                <p:cNvSpPr/>
                <p:nvPr/>
              </p:nvSpPr>
              <p:spPr>
                <a:xfrm>
                  <a:off x="6411080" y="2669917"/>
                  <a:ext cx="1972976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𝑡𝑟𝑢𝑒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=0.1316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1080" y="2669917"/>
                  <a:ext cx="1972976" cy="391261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19/44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9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 smtClean="0"/>
              <a:t>Alignment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Geometric, magnetic and mapper axes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Finding the axis of FC1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Run 3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100 A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Flip mode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20/44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47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 on FC1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8150" y="1314450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(Run 3, 100A, flip mode)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5828"/>
            <a:ext cx="9144000" cy="425789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076950" y="3505201"/>
            <a:ext cx="895350" cy="2695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14775" y="6219825"/>
            <a:ext cx="322819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More ‘wiggly’ than model data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21/44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 on FC1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8150" y="1314450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(Run 3, 100A, flip mode)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5828"/>
            <a:ext cx="9144000" cy="42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1975" y="6191250"/>
            <a:ext cx="7073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Residuals are </a:t>
            </a:r>
            <a:r>
              <a:rPr lang="en-GB" u="sng" dirty="0" smtClean="0"/>
              <a:t>much</a:t>
            </a:r>
            <a:r>
              <a:rPr lang="en-GB" dirty="0" smtClean="0"/>
              <a:t> larger than expected – so what’s going on…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22/44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56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vector field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000"/>
            <a:ext cx="9144000" cy="4572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14375" y="1657350"/>
            <a:ext cx="45720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14375" y="2057400"/>
            <a:ext cx="4762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14375" y="2343150"/>
            <a:ext cx="48577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295400" y="1419225"/>
                <a:ext cx="3207032" cy="431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Field vector,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acc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419225"/>
                <a:ext cx="3207032" cy="431208"/>
              </a:xfrm>
              <a:prstGeom prst="rect">
                <a:avLst/>
              </a:prstGeom>
              <a:blipFill rotWithShape="1">
                <a:blip r:embed="rId3"/>
                <a:stretch>
                  <a:fillRect l="-1711" b="-15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295400" y="1800225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Points along vector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95400" y="213360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Points behind vector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86375" y="1249681"/>
            <a:ext cx="3562350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 </a:t>
            </a:r>
            <a:r>
              <a:rPr lang="en-GB" sz="1600" dirty="0" err="1" smtClean="0"/>
              <a:t>Maxwellian</a:t>
            </a:r>
            <a:r>
              <a:rPr lang="en-GB" sz="1600" dirty="0" smtClean="0"/>
              <a:t> field’s vectors should all point to the axis</a:t>
            </a:r>
          </a:p>
          <a:p>
            <a:r>
              <a:rPr lang="en-GB" sz="1600" dirty="0"/>
              <a:t> </a:t>
            </a:r>
            <a:r>
              <a:rPr lang="en-GB" sz="1600" dirty="0" smtClean="0">
                <a:sym typeface="Wingdings" pitchFamily="2" charset="2"/>
              </a:rPr>
              <a:t> some systematic effect (possibly additionally tilted probes)</a:t>
            </a:r>
            <a:endParaRPr 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495925" y="5924550"/>
                <a:ext cx="3188117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This plot indicates a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sz="1200" dirty="0" smtClean="0"/>
                  <a:t> position for reference.</a:t>
                </a:r>
                <a:endParaRPr lang="en-GB" sz="12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925" y="5924550"/>
                <a:ext cx="3188117" cy="276999"/>
              </a:xfrm>
              <a:prstGeom prst="rect">
                <a:avLst/>
              </a:prstGeom>
              <a:blipFill rotWithShape="1">
                <a:blip r:embed="rId4"/>
                <a:stretch>
                  <a:fillRect l="-191" t="-2222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23/44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61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579" y="2642036"/>
            <a:ext cx="5312672" cy="40041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38125" y="1666875"/>
                <a:ext cx="8821389" cy="972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At each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, look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/>
                  <a:t>. Should be 0 for all rotations of the mapper disc, but is not so.</a:t>
                </a:r>
              </a:p>
              <a:p>
                <a:endParaRPr lang="en-GB" dirty="0"/>
              </a:p>
              <a:p>
                <a:r>
                  <a:rPr lang="en-GB" dirty="0" smtClean="0"/>
                  <a:t>Subtract the 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/>
                  <a:t> from each measurement…</a:t>
                </a:r>
                <a:endParaRPr lang="en-GB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25" y="1666875"/>
                <a:ext cx="8821389" cy="972702"/>
              </a:xfrm>
              <a:prstGeom prst="rect">
                <a:avLst/>
              </a:prstGeom>
              <a:blipFill rotWithShape="1">
                <a:blip r:embed="rId3"/>
                <a:stretch>
                  <a:fillRect l="-553" t="-3125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24/44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93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vector field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000"/>
            <a:ext cx="9144000" cy="4572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14375" y="1657350"/>
            <a:ext cx="45720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14375" y="2057400"/>
            <a:ext cx="4762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14375" y="2343150"/>
            <a:ext cx="48577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295400" y="1419225"/>
                <a:ext cx="3207032" cy="431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Field vector,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acc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419225"/>
                <a:ext cx="3207032" cy="431208"/>
              </a:xfrm>
              <a:prstGeom prst="rect">
                <a:avLst/>
              </a:prstGeom>
              <a:blipFill rotWithShape="1">
                <a:blip r:embed="rId3"/>
                <a:stretch>
                  <a:fillRect l="-1711" b="-15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295400" y="1800225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Points along vector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95400" y="213360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Points behind vector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286375" y="1487806"/>
                <a:ext cx="3562350" cy="84176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Now vectors point towards “the axis”.</a:t>
                </a:r>
              </a:p>
              <a:p>
                <a:endParaRPr lang="en-GB" sz="1600" dirty="0"/>
              </a:p>
              <a:p>
                <a:r>
                  <a:rPr lang="en-GB" sz="1600" dirty="0" smtClean="0"/>
                  <a:t>But: Is a correction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𝑟</m:t>
                        </m:r>
                        <m:r>
                          <a:rPr lang="en-GB" sz="1600" b="0" i="1" smtClean="0">
                            <a:latin typeface="Cambria Math"/>
                          </a:rPr>
                          <m:t>,</m:t>
                        </m:r>
                        <m:r>
                          <a:rPr lang="en-GB" sz="16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 smtClean="0"/>
                  <a:t> needed?</a:t>
                </a: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6375" y="1487806"/>
                <a:ext cx="3562350" cy="841769"/>
              </a:xfrm>
              <a:prstGeom prst="rect">
                <a:avLst/>
              </a:prstGeom>
              <a:blipFill rotWithShape="1">
                <a:blip r:embed="rId4"/>
                <a:stretch>
                  <a:fillRect l="-855" t="-2174" b="-7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495925" y="5924550"/>
                <a:ext cx="3188117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This plot indicates a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sz="1200" dirty="0" smtClean="0"/>
                  <a:t> position for reference.</a:t>
                </a:r>
                <a:endParaRPr lang="en-GB" sz="12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925" y="5924550"/>
                <a:ext cx="3188117" cy="276999"/>
              </a:xfrm>
              <a:prstGeom prst="rect">
                <a:avLst/>
              </a:prstGeom>
              <a:blipFill rotWithShape="1">
                <a:blip r:embed="rId5"/>
                <a:stretch>
                  <a:fillRect l="-191" t="-2222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25/44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 on FC1 (again)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8150" y="1314450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(Run 3, 100A, flip mode)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5828"/>
            <a:ext cx="9144000" cy="42578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076950" y="3505201"/>
            <a:ext cx="895350" cy="2695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14775" y="6219825"/>
            <a:ext cx="322819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More ‘wiggly’ than model data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26/44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3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 on FC1 (again)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8150" y="1314450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(Run 3, 100A, flip mode)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785828"/>
            <a:ext cx="9143998" cy="42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1975" y="6134099"/>
            <a:ext cx="816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Better! Can compare axes with and without correction to get an idea of overall effect…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27/44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5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FC1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19253"/>
            <a:ext cx="9144000" cy="42578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04825" y="1800225"/>
                <a:ext cx="6290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Correction had largest effect 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dirty="0" smtClean="0"/>
                  <a:t>-axis result, but still small. </a:t>
                </a:r>
                <a:endParaRPr lang="en-GB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5" y="1800225"/>
                <a:ext cx="629031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87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28/44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“Run 3”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100 A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Flip mode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/>
                  <a:t> correction</a:t>
                </a:r>
                <a:endParaRPr lang="en-GB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2"/>
                <a:stretch>
                  <a:fillRect l="-471" t="-6504" b="-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29/44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2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8" name="Group 647"/>
          <p:cNvGrpSpPr/>
          <p:nvPr/>
        </p:nvGrpSpPr>
        <p:grpSpPr>
          <a:xfrm>
            <a:off x="4791456" y="5212080"/>
            <a:ext cx="341375" cy="1504145"/>
            <a:chOff x="3563888" y="1969540"/>
            <a:chExt cx="340360" cy="155076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41" name="Freeform 740"/>
            <p:cNvSpPr/>
            <p:nvPr/>
          </p:nvSpPr>
          <p:spPr>
            <a:xfrm>
              <a:off x="3563888" y="1969540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2" name="Freeform 741"/>
            <p:cNvSpPr/>
            <p:nvPr/>
          </p:nvSpPr>
          <p:spPr>
            <a:xfrm rot="10800000">
              <a:off x="3563888" y="3027548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3" name="Rectangle 742"/>
            <p:cNvSpPr/>
            <p:nvPr/>
          </p:nvSpPr>
          <p:spPr>
            <a:xfrm>
              <a:off x="3563888" y="2375883"/>
              <a:ext cx="340360" cy="711079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4" name="Group 763"/>
          <p:cNvGrpSpPr/>
          <p:nvPr/>
        </p:nvGrpSpPr>
        <p:grpSpPr>
          <a:xfrm rot="21410154">
            <a:off x="5025190" y="5292852"/>
            <a:ext cx="3181325" cy="1310472"/>
            <a:chOff x="5025190" y="5292852"/>
            <a:chExt cx="3181325" cy="1310472"/>
          </a:xfrm>
        </p:grpSpPr>
        <p:grpSp>
          <p:nvGrpSpPr>
            <p:cNvPr id="763" name="Group 762"/>
            <p:cNvGrpSpPr/>
            <p:nvPr/>
          </p:nvGrpSpPr>
          <p:grpSpPr>
            <a:xfrm>
              <a:off x="5082954" y="5371445"/>
              <a:ext cx="3070906" cy="1186487"/>
              <a:chOff x="5082954" y="5371445"/>
              <a:chExt cx="3070906" cy="1186487"/>
            </a:xfrm>
          </p:grpSpPr>
          <p:sp>
            <p:nvSpPr>
              <p:cNvPr id="708" name="Rectangle 707"/>
              <p:cNvSpPr/>
              <p:nvPr/>
            </p:nvSpPr>
            <p:spPr>
              <a:xfrm flipH="1">
                <a:off x="5082954" y="5371445"/>
                <a:ext cx="3070906" cy="1186487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09" name="Group 708"/>
              <p:cNvGrpSpPr/>
              <p:nvPr/>
            </p:nvGrpSpPr>
            <p:grpSpPr>
              <a:xfrm flipH="1">
                <a:off x="5082954" y="5371445"/>
                <a:ext cx="3070906" cy="1186487"/>
                <a:chOff x="467544" y="2132856"/>
                <a:chExt cx="3168352" cy="1224136"/>
              </a:xfrm>
            </p:grpSpPr>
            <p:sp>
              <p:nvSpPr>
                <p:cNvPr id="739" name="Rectangle 738"/>
                <p:cNvSpPr/>
                <p:nvPr/>
              </p:nvSpPr>
              <p:spPr>
                <a:xfrm>
                  <a:off x="467544" y="2132856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0" name="Rectangle 739"/>
                <p:cNvSpPr/>
                <p:nvPr/>
              </p:nvSpPr>
              <p:spPr>
                <a:xfrm>
                  <a:off x="467544" y="2924944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53" name="Isosceles Triangle 752"/>
            <p:cNvSpPr/>
            <p:nvPr/>
          </p:nvSpPr>
          <p:spPr>
            <a:xfrm>
              <a:off x="5025190" y="529285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4" name="Isosceles Triangle 753"/>
            <p:cNvSpPr/>
            <p:nvPr/>
          </p:nvSpPr>
          <p:spPr>
            <a:xfrm>
              <a:off x="5025190" y="651253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5" name="Isosceles Triangle 754"/>
            <p:cNvSpPr/>
            <p:nvPr/>
          </p:nvSpPr>
          <p:spPr>
            <a:xfrm>
              <a:off x="8101204" y="529285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6" name="Isosceles Triangle 755"/>
            <p:cNvSpPr/>
            <p:nvPr/>
          </p:nvSpPr>
          <p:spPr>
            <a:xfrm>
              <a:off x="8101204" y="651253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0" name="Group 649"/>
          <p:cNvGrpSpPr/>
          <p:nvPr/>
        </p:nvGrpSpPr>
        <p:grpSpPr>
          <a:xfrm>
            <a:off x="3352801" y="5213152"/>
            <a:ext cx="329184" cy="1503073"/>
            <a:chOff x="3563888" y="1969540"/>
            <a:chExt cx="340360" cy="155076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05" name="Freeform 704"/>
            <p:cNvSpPr/>
            <p:nvPr/>
          </p:nvSpPr>
          <p:spPr>
            <a:xfrm>
              <a:off x="3563888" y="1969540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6" name="Freeform 705"/>
            <p:cNvSpPr/>
            <p:nvPr/>
          </p:nvSpPr>
          <p:spPr>
            <a:xfrm rot="10800000">
              <a:off x="3563888" y="3027548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7" name="Rectangle 706"/>
            <p:cNvSpPr/>
            <p:nvPr/>
          </p:nvSpPr>
          <p:spPr>
            <a:xfrm>
              <a:off x="3563888" y="2375883"/>
              <a:ext cx="340360" cy="711079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2" name="Group 761"/>
          <p:cNvGrpSpPr/>
          <p:nvPr/>
        </p:nvGrpSpPr>
        <p:grpSpPr>
          <a:xfrm rot="21288311">
            <a:off x="3563208" y="5292852"/>
            <a:ext cx="1384994" cy="1310472"/>
            <a:chOff x="3563208" y="5292852"/>
            <a:chExt cx="1384994" cy="1310472"/>
          </a:xfrm>
        </p:grpSpPr>
        <p:grpSp>
          <p:nvGrpSpPr>
            <p:cNvPr id="761" name="Group 760"/>
            <p:cNvGrpSpPr/>
            <p:nvPr/>
          </p:nvGrpSpPr>
          <p:grpSpPr>
            <a:xfrm>
              <a:off x="3613576" y="5371445"/>
              <a:ext cx="1267525" cy="1186487"/>
              <a:chOff x="3613576" y="5371445"/>
              <a:chExt cx="1267525" cy="1186487"/>
            </a:xfrm>
          </p:grpSpPr>
          <p:sp>
            <p:nvSpPr>
              <p:cNvPr id="686" name="Rectangle 685"/>
              <p:cNvSpPr/>
              <p:nvPr/>
            </p:nvSpPr>
            <p:spPr>
              <a:xfrm flipH="1">
                <a:off x="3613576" y="5371445"/>
                <a:ext cx="1267525" cy="1186487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87" name="Group 686"/>
              <p:cNvGrpSpPr/>
              <p:nvPr/>
            </p:nvGrpSpPr>
            <p:grpSpPr>
              <a:xfrm flipH="1">
                <a:off x="3613576" y="5371445"/>
                <a:ext cx="1267525" cy="1186487"/>
                <a:chOff x="467544" y="2132856"/>
                <a:chExt cx="3168352" cy="1224136"/>
              </a:xfrm>
            </p:grpSpPr>
            <p:sp>
              <p:nvSpPr>
                <p:cNvPr id="703" name="Rectangle 702"/>
                <p:cNvSpPr/>
                <p:nvPr/>
              </p:nvSpPr>
              <p:spPr>
                <a:xfrm>
                  <a:off x="467544" y="2132856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4" name="Rectangle 703"/>
                <p:cNvSpPr/>
                <p:nvPr/>
              </p:nvSpPr>
              <p:spPr>
                <a:xfrm>
                  <a:off x="467544" y="2924944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49" name="Isosceles Triangle 748"/>
            <p:cNvSpPr/>
            <p:nvPr/>
          </p:nvSpPr>
          <p:spPr>
            <a:xfrm>
              <a:off x="3563208" y="529285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0" name="Isosceles Triangle 749"/>
            <p:cNvSpPr/>
            <p:nvPr/>
          </p:nvSpPr>
          <p:spPr>
            <a:xfrm>
              <a:off x="3563208" y="651253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1" name="Isosceles Triangle 750"/>
            <p:cNvSpPr/>
            <p:nvPr/>
          </p:nvSpPr>
          <p:spPr>
            <a:xfrm>
              <a:off x="4842891" y="529285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2" name="Isosceles Triangle 751"/>
            <p:cNvSpPr/>
            <p:nvPr/>
          </p:nvSpPr>
          <p:spPr>
            <a:xfrm>
              <a:off x="4842891" y="651253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0" name="Group 759"/>
          <p:cNvGrpSpPr/>
          <p:nvPr/>
        </p:nvGrpSpPr>
        <p:grpSpPr>
          <a:xfrm rot="172437">
            <a:off x="298704" y="5292852"/>
            <a:ext cx="3165675" cy="1310472"/>
            <a:chOff x="298704" y="5292852"/>
            <a:chExt cx="3165675" cy="1310472"/>
          </a:xfrm>
        </p:grpSpPr>
        <p:grpSp>
          <p:nvGrpSpPr>
            <p:cNvPr id="759" name="Group 758"/>
            <p:cNvGrpSpPr/>
            <p:nvPr/>
          </p:nvGrpSpPr>
          <p:grpSpPr>
            <a:xfrm>
              <a:off x="340818" y="5371445"/>
              <a:ext cx="3070906" cy="1186487"/>
              <a:chOff x="340818" y="5371445"/>
              <a:chExt cx="3070906" cy="1186487"/>
            </a:xfrm>
          </p:grpSpPr>
          <p:sp>
            <p:nvSpPr>
              <p:cNvPr id="653" name="Rectangle 652"/>
              <p:cNvSpPr/>
              <p:nvPr/>
            </p:nvSpPr>
            <p:spPr>
              <a:xfrm>
                <a:off x="340818" y="5371445"/>
                <a:ext cx="3070906" cy="1186487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54" name="Group 653"/>
              <p:cNvGrpSpPr/>
              <p:nvPr/>
            </p:nvGrpSpPr>
            <p:grpSpPr>
              <a:xfrm>
                <a:off x="340818" y="5371445"/>
                <a:ext cx="3070906" cy="1186487"/>
                <a:chOff x="467544" y="2132856"/>
                <a:chExt cx="3168352" cy="1224136"/>
              </a:xfrm>
            </p:grpSpPr>
            <p:sp>
              <p:nvSpPr>
                <p:cNvPr id="684" name="Rectangle 683"/>
                <p:cNvSpPr/>
                <p:nvPr/>
              </p:nvSpPr>
              <p:spPr>
                <a:xfrm>
                  <a:off x="467544" y="2132856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5" name="Rectangle 684"/>
                <p:cNvSpPr/>
                <p:nvPr/>
              </p:nvSpPr>
              <p:spPr>
                <a:xfrm>
                  <a:off x="467544" y="2924944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45" name="Isosceles Triangle 744"/>
            <p:cNvSpPr/>
            <p:nvPr/>
          </p:nvSpPr>
          <p:spPr>
            <a:xfrm>
              <a:off x="298704" y="529285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6" name="Isosceles Triangle 745"/>
            <p:cNvSpPr/>
            <p:nvPr/>
          </p:nvSpPr>
          <p:spPr>
            <a:xfrm>
              <a:off x="298704" y="651253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7" name="Isosceles Triangle 746"/>
            <p:cNvSpPr/>
            <p:nvPr/>
          </p:nvSpPr>
          <p:spPr>
            <a:xfrm>
              <a:off x="3359068" y="529285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8" name="Isosceles Triangle 747"/>
            <p:cNvSpPr/>
            <p:nvPr/>
          </p:nvSpPr>
          <p:spPr>
            <a:xfrm>
              <a:off x="3359068" y="651253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4191000" cy="990600"/>
          </a:xfrm>
        </p:spPr>
        <p:txBody>
          <a:bodyPr/>
          <a:lstStyle/>
          <a:p>
            <a:r>
              <a:rPr lang="en-GB" dirty="0" smtClean="0"/>
              <a:t>Magnet Alignment</a:t>
            </a:r>
            <a:endParaRPr lang="en-GB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340818" y="1486972"/>
            <a:ext cx="7813042" cy="1503073"/>
            <a:chOff x="588014" y="1681508"/>
            <a:chExt cx="8060965" cy="1550768"/>
          </a:xfrm>
        </p:grpSpPr>
        <p:grpSp>
          <p:nvGrpSpPr>
            <p:cNvPr id="123" name="Group 122"/>
            <p:cNvGrpSpPr/>
            <p:nvPr/>
          </p:nvGrpSpPr>
          <p:grpSpPr>
            <a:xfrm>
              <a:off x="5189323" y="1681508"/>
              <a:ext cx="340360" cy="1550768"/>
              <a:chOff x="3563888" y="1969540"/>
              <a:chExt cx="340360" cy="1550768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4" name="Freeform 123"/>
              <p:cNvSpPr/>
              <p:nvPr/>
            </p:nvSpPr>
            <p:spPr>
              <a:xfrm>
                <a:off x="3563888" y="1969540"/>
                <a:ext cx="340360" cy="492760"/>
              </a:xfrm>
              <a:custGeom>
                <a:avLst/>
                <a:gdLst>
                  <a:gd name="connsiteX0" fmla="*/ 20320 w 340360"/>
                  <a:gd name="connsiteY0" fmla="*/ 157480 h 492760"/>
                  <a:gd name="connsiteX1" fmla="*/ 81280 w 340360"/>
                  <a:gd name="connsiteY1" fmla="*/ 0 h 492760"/>
                  <a:gd name="connsiteX2" fmla="*/ 121920 w 340360"/>
                  <a:gd name="connsiteY2" fmla="*/ 152400 h 492760"/>
                  <a:gd name="connsiteX3" fmla="*/ 182880 w 340360"/>
                  <a:gd name="connsiteY3" fmla="*/ 10160 h 492760"/>
                  <a:gd name="connsiteX4" fmla="*/ 228600 w 340360"/>
                  <a:gd name="connsiteY4" fmla="*/ 147320 h 492760"/>
                  <a:gd name="connsiteX5" fmla="*/ 299720 w 340360"/>
                  <a:gd name="connsiteY5" fmla="*/ 5080 h 492760"/>
                  <a:gd name="connsiteX6" fmla="*/ 340360 w 340360"/>
                  <a:gd name="connsiteY6" fmla="*/ 157480 h 492760"/>
                  <a:gd name="connsiteX7" fmla="*/ 340360 w 340360"/>
                  <a:gd name="connsiteY7" fmla="*/ 492760 h 492760"/>
                  <a:gd name="connsiteX8" fmla="*/ 0 w 340360"/>
                  <a:gd name="connsiteY8" fmla="*/ 492760 h 492760"/>
                  <a:gd name="connsiteX9" fmla="*/ 20320 w 340360"/>
                  <a:gd name="connsiteY9" fmla="*/ 15748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0360" h="492760">
                    <a:moveTo>
                      <a:pt x="20320" y="157480"/>
                    </a:moveTo>
                    <a:lnTo>
                      <a:pt x="81280" y="0"/>
                    </a:lnTo>
                    <a:lnTo>
                      <a:pt x="121920" y="152400"/>
                    </a:lnTo>
                    <a:lnTo>
                      <a:pt x="182880" y="10160"/>
                    </a:lnTo>
                    <a:lnTo>
                      <a:pt x="228600" y="147320"/>
                    </a:lnTo>
                    <a:lnTo>
                      <a:pt x="299720" y="5080"/>
                    </a:lnTo>
                    <a:lnTo>
                      <a:pt x="340360" y="157480"/>
                    </a:lnTo>
                    <a:lnTo>
                      <a:pt x="340360" y="492760"/>
                    </a:lnTo>
                    <a:lnTo>
                      <a:pt x="0" y="492760"/>
                    </a:lnTo>
                    <a:lnTo>
                      <a:pt x="20320" y="157480"/>
                    </a:lnTo>
                    <a:close/>
                  </a:path>
                </a:pathLst>
              </a:custGeom>
              <a:grp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Freeform 124"/>
              <p:cNvSpPr/>
              <p:nvPr/>
            </p:nvSpPr>
            <p:spPr>
              <a:xfrm rot="10800000">
                <a:off x="3563888" y="3027548"/>
                <a:ext cx="340360" cy="492760"/>
              </a:xfrm>
              <a:custGeom>
                <a:avLst/>
                <a:gdLst>
                  <a:gd name="connsiteX0" fmla="*/ 20320 w 340360"/>
                  <a:gd name="connsiteY0" fmla="*/ 157480 h 492760"/>
                  <a:gd name="connsiteX1" fmla="*/ 81280 w 340360"/>
                  <a:gd name="connsiteY1" fmla="*/ 0 h 492760"/>
                  <a:gd name="connsiteX2" fmla="*/ 121920 w 340360"/>
                  <a:gd name="connsiteY2" fmla="*/ 152400 h 492760"/>
                  <a:gd name="connsiteX3" fmla="*/ 182880 w 340360"/>
                  <a:gd name="connsiteY3" fmla="*/ 10160 h 492760"/>
                  <a:gd name="connsiteX4" fmla="*/ 228600 w 340360"/>
                  <a:gd name="connsiteY4" fmla="*/ 147320 h 492760"/>
                  <a:gd name="connsiteX5" fmla="*/ 299720 w 340360"/>
                  <a:gd name="connsiteY5" fmla="*/ 5080 h 492760"/>
                  <a:gd name="connsiteX6" fmla="*/ 340360 w 340360"/>
                  <a:gd name="connsiteY6" fmla="*/ 157480 h 492760"/>
                  <a:gd name="connsiteX7" fmla="*/ 340360 w 340360"/>
                  <a:gd name="connsiteY7" fmla="*/ 492760 h 492760"/>
                  <a:gd name="connsiteX8" fmla="*/ 0 w 340360"/>
                  <a:gd name="connsiteY8" fmla="*/ 492760 h 492760"/>
                  <a:gd name="connsiteX9" fmla="*/ 20320 w 340360"/>
                  <a:gd name="connsiteY9" fmla="*/ 15748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0360" h="492760">
                    <a:moveTo>
                      <a:pt x="20320" y="157480"/>
                    </a:moveTo>
                    <a:lnTo>
                      <a:pt x="81280" y="0"/>
                    </a:lnTo>
                    <a:lnTo>
                      <a:pt x="121920" y="152400"/>
                    </a:lnTo>
                    <a:lnTo>
                      <a:pt x="182880" y="10160"/>
                    </a:lnTo>
                    <a:lnTo>
                      <a:pt x="228600" y="147320"/>
                    </a:lnTo>
                    <a:lnTo>
                      <a:pt x="299720" y="5080"/>
                    </a:lnTo>
                    <a:lnTo>
                      <a:pt x="340360" y="157480"/>
                    </a:lnTo>
                    <a:lnTo>
                      <a:pt x="340360" y="492760"/>
                    </a:lnTo>
                    <a:lnTo>
                      <a:pt x="0" y="492760"/>
                    </a:lnTo>
                    <a:lnTo>
                      <a:pt x="20320" y="157480"/>
                    </a:lnTo>
                    <a:close/>
                  </a:path>
                </a:pathLst>
              </a:custGeom>
              <a:grp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3563888" y="2375883"/>
                <a:ext cx="340360" cy="71107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>
              <a:off x="5480627" y="1844824"/>
              <a:ext cx="3168352" cy="1224136"/>
              <a:chOff x="467544" y="2132856"/>
              <a:chExt cx="3168352" cy="1224136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467544" y="2132856"/>
                <a:ext cx="3168352" cy="1224136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467544" y="2132856"/>
                <a:ext cx="3168352" cy="1224136"/>
                <a:chOff x="467544" y="2132856"/>
                <a:chExt cx="3168352" cy="1224136"/>
              </a:xfrm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467544" y="2132856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467544" y="2924944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39552" y="2240868"/>
                <a:ext cx="3024336" cy="1008112"/>
                <a:chOff x="469590" y="2276872"/>
                <a:chExt cx="3024336" cy="1008112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469590" y="2276872"/>
                  <a:ext cx="3024336" cy="221432"/>
                  <a:chOff x="512265" y="2309544"/>
                  <a:chExt cx="3024336" cy="221432"/>
                </a:xfrm>
              </p:grpSpPr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512265" y="2314952"/>
                    <a:ext cx="3024336" cy="216024"/>
                    <a:chOff x="539552" y="2420888"/>
                    <a:chExt cx="2880320" cy="216024"/>
                  </a:xfrm>
                  <a:solidFill>
                    <a:schemeClr val="tx2">
                      <a:lumMod val="75000"/>
                      <a:lumOff val="25000"/>
                    </a:schemeClr>
                  </a:solidFill>
                </p:grpSpPr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53955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763960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2413745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2638697" y="2420888"/>
                      <a:ext cx="133103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305983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8" name="Rectangle 67"/>
                    <p:cNvSpPr/>
                    <p:nvPr/>
                  </p:nvSpPr>
                  <p:spPr>
                    <a:xfrm>
                      <a:off x="3347864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9" name="Rectangle 68"/>
                    <p:cNvSpPr/>
                    <p:nvPr/>
                  </p:nvSpPr>
                  <p:spPr>
                    <a:xfrm>
                      <a:off x="575556" y="2582906"/>
                      <a:ext cx="2844316" cy="54006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58" name="Rectangle 57"/>
                  <p:cNvSpPr/>
                  <p:nvPr/>
                </p:nvSpPr>
                <p:spPr>
                  <a:xfrm>
                    <a:off x="587873" y="2314952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823500" y="2390554"/>
                    <a:ext cx="1656667" cy="86416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2848135" y="2314952"/>
                    <a:ext cx="310423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3234167" y="2314952"/>
                    <a:ext cx="226826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2556347" y="2309544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 flipV="1">
                  <a:off x="469590" y="3063552"/>
                  <a:ext cx="3024336" cy="221432"/>
                  <a:chOff x="512265" y="2309544"/>
                  <a:chExt cx="3024336" cy="221432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512265" y="2314952"/>
                    <a:ext cx="3024336" cy="216024"/>
                    <a:chOff x="539552" y="2420888"/>
                    <a:chExt cx="2880320" cy="216024"/>
                  </a:xfrm>
                  <a:solidFill>
                    <a:schemeClr val="tx2">
                      <a:lumMod val="75000"/>
                      <a:lumOff val="25000"/>
                    </a:schemeClr>
                  </a:solidFill>
                </p:grpSpPr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53955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763960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2413745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2638697" y="2420888"/>
                      <a:ext cx="133103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305983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3347864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575556" y="2582906"/>
                      <a:ext cx="2844316" cy="54006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5" name="Rectangle 44"/>
                  <p:cNvSpPr/>
                  <p:nvPr/>
                </p:nvSpPr>
                <p:spPr>
                  <a:xfrm>
                    <a:off x="587873" y="2314952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823500" y="2390554"/>
                    <a:ext cx="1656667" cy="86416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2848135" y="2314952"/>
                    <a:ext cx="310423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8" name="Rectangle 47"/>
                  <p:cNvSpPr/>
                  <p:nvPr/>
                </p:nvSpPr>
                <p:spPr>
                  <a:xfrm>
                    <a:off x="3234167" y="2314952"/>
                    <a:ext cx="226826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>
                    <a:off x="2556347" y="2309544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122" name="Group 121"/>
            <p:cNvGrpSpPr/>
            <p:nvPr/>
          </p:nvGrpSpPr>
          <p:grpSpPr>
            <a:xfrm>
              <a:off x="3695629" y="1681508"/>
              <a:ext cx="340360" cy="1550768"/>
              <a:chOff x="3563888" y="1969540"/>
              <a:chExt cx="340360" cy="1550768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19" name="Freeform 118"/>
              <p:cNvSpPr/>
              <p:nvPr/>
            </p:nvSpPr>
            <p:spPr>
              <a:xfrm>
                <a:off x="3563888" y="1969540"/>
                <a:ext cx="340360" cy="492760"/>
              </a:xfrm>
              <a:custGeom>
                <a:avLst/>
                <a:gdLst>
                  <a:gd name="connsiteX0" fmla="*/ 20320 w 340360"/>
                  <a:gd name="connsiteY0" fmla="*/ 157480 h 492760"/>
                  <a:gd name="connsiteX1" fmla="*/ 81280 w 340360"/>
                  <a:gd name="connsiteY1" fmla="*/ 0 h 492760"/>
                  <a:gd name="connsiteX2" fmla="*/ 121920 w 340360"/>
                  <a:gd name="connsiteY2" fmla="*/ 152400 h 492760"/>
                  <a:gd name="connsiteX3" fmla="*/ 182880 w 340360"/>
                  <a:gd name="connsiteY3" fmla="*/ 10160 h 492760"/>
                  <a:gd name="connsiteX4" fmla="*/ 228600 w 340360"/>
                  <a:gd name="connsiteY4" fmla="*/ 147320 h 492760"/>
                  <a:gd name="connsiteX5" fmla="*/ 299720 w 340360"/>
                  <a:gd name="connsiteY5" fmla="*/ 5080 h 492760"/>
                  <a:gd name="connsiteX6" fmla="*/ 340360 w 340360"/>
                  <a:gd name="connsiteY6" fmla="*/ 157480 h 492760"/>
                  <a:gd name="connsiteX7" fmla="*/ 340360 w 340360"/>
                  <a:gd name="connsiteY7" fmla="*/ 492760 h 492760"/>
                  <a:gd name="connsiteX8" fmla="*/ 0 w 340360"/>
                  <a:gd name="connsiteY8" fmla="*/ 492760 h 492760"/>
                  <a:gd name="connsiteX9" fmla="*/ 20320 w 340360"/>
                  <a:gd name="connsiteY9" fmla="*/ 15748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0360" h="492760">
                    <a:moveTo>
                      <a:pt x="20320" y="157480"/>
                    </a:moveTo>
                    <a:lnTo>
                      <a:pt x="81280" y="0"/>
                    </a:lnTo>
                    <a:lnTo>
                      <a:pt x="121920" y="152400"/>
                    </a:lnTo>
                    <a:lnTo>
                      <a:pt x="182880" y="10160"/>
                    </a:lnTo>
                    <a:lnTo>
                      <a:pt x="228600" y="147320"/>
                    </a:lnTo>
                    <a:lnTo>
                      <a:pt x="299720" y="5080"/>
                    </a:lnTo>
                    <a:lnTo>
                      <a:pt x="340360" y="157480"/>
                    </a:lnTo>
                    <a:lnTo>
                      <a:pt x="340360" y="492760"/>
                    </a:lnTo>
                    <a:lnTo>
                      <a:pt x="0" y="492760"/>
                    </a:lnTo>
                    <a:lnTo>
                      <a:pt x="20320" y="157480"/>
                    </a:lnTo>
                    <a:close/>
                  </a:path>
                </a:pathLst>
              </a:custGeom>
              <a:grp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Freeform 119"/>
              <p:cNvSpPr/>
              <p:nvPr/>
            </p:nvSpPr>
            <p:spPr>
              <a:xfrm rot="10800000">
                <a:off x="3563888" y="3027548"/>
                <a:ext cx="340360" cy="492760"/>
              </a:xfrm>
              <a:custGeom>
                <a:avLst/>
                <a:gdLst>
                  <a:gd name="connsiteX0" fmla="*/ 20320 w 340360"/>
                  <a:gd name="connsiteY0" fmla="*/ 157480 h 492760"/>
                  <a:gd name="connsiteX1" fmla="*/ 81280 w 340360"/>
                  <a:gd name="connsiteY1" fmla="*/ 0 h 492760"/>
                  <a:gd name="connsiteX2" fmla="*/ 121920 w 340360"/>
                  <a:gd name="connsiteY2" fmla="*/ 152400 h 492760"/>
                  <a:gd name="connsiteX3" fmla="*/ 182880 w 340360"/>
                  <a:gd name="connsiteY3" fmla="*/ 10160 h 492760"/>
                  <a:gd name="connsiteX4" fmla="*/ 228600 w 340360"/>
                  <a:gd name="connsiteY4" fmla="*/ 147320 h 492760"/>
                  <a:gd name="connsiteX5" fmla="*/ 299720 w 340360"/>
                  <a:gd name="connsiteY5" fmla="*/ 5080 h 492760"/>
                  <a:gd name="connsiteX6" fmla="*/ 340360 w 340360"/>
                  <a:gd name="connsiteY6" fmla="*/ 157480 h 492760"/>
                  <a:gd name="connsiteX7" fmla="*/ 340360 w 340360"/>
                  <a:gd name="connsiteY7" fmla="*/ 492760 h 492760"/>
                  <a:gd name="connsiteX8" fmla="*/ 0 w 340360"/>
                  <a:gd name="connsiteY8" fmla="*/ 492760 h 492760"/>
                  <a:gd name="connsiteX9" fmla="*/ 20320 w 340360"/>
                  <a:gd name="connsiteY9" fmla="*/ 157480 h 49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0360" h="492760">
                    <a:moveTo>
                      <a:pt x="20320" y="157480"/>
                    </a:moveTo>
                    <a:lnTo>
                      <a:pt x="81280" y="0"/>
                    </a:lnTo>
                    <a:lnTo>
                      <a:pt x="121920" y="152400"/>
                    </a:lnTo>
                    <a:lnTo>
                      <a:pt x="182880" y="10160"/>
                    </a:lnTo>
                    <a:lnTo>
                      <a:pt x="228600" y="147320"/>
                    </a:lnTo>
                    <a:lnTo>
                      <a:pt x="299720" y="5080"/>
                    </a:lnTo>
                    <a:lnTo>
                      <a:pt x="340360" y="157480"/>
                    </a:lnTo>
                    <a:lnTo>
                      <a:pt x="340360" y="492760"/>
                    </a:lnTo>
                    <a:lnTo>
                      <a:pt x="0" y="492760"/>
                    </a:lnTo>
                    <a:lnTo>
                      <a:pt x="20320" y="157480"/>
                    </a:lnTo>
                    <a:close/>
                  </a:path>
                </a:pathLst>
              </a:custGeom>
              <a:grp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3563888" y="2375883"/>
                <a:ext cx="340360" cy="71107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3964623" y="1844824"/>
              <a:ext cx="1307746" cy="1224136"/>
              <a:chOff x="2328150" y="3717032"/>
              <a:chExt cx="1307746" cy="1224136"/>
            </a:xfrm>
          </p:grpSpPr>
          <p:sp>
            <p:nvSpPr>
              <p:cNvPr id="73" name="Rectangle 72"/>
              <p:cNvSpPr/>
              <p:nvPr/>
            </p:nvSpPr>
            <p:spPr>
              <a:xfrm flipH="1">
                <a:off x="2328150" y="3717032"/>
                <a:ext cx="1307746" cy="1224136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 flipH="1">
                <a:off x="2328150" y="3717032"/>
                <a:ext cx="1307746" cy="1224136"/>
                <a:chOff x="467544" y="2132856"/>
                <a:chExt cx="3168352" cy="1224136"/>
              </a:xfrm>
            </p:grpSpPr>
            <p:sp>
              <p:nvSpPr>
                <p:cNvPr id="104" name="Rectangle 103"/>
                <p:cNvSpPr/>
                <p:nvPr/>
              </p:nvSpPr>
              <p:spPr>
                <a:xfrm>
                  <a:off x="467544" y="2132856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467544" y="2924944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6" name="Group 115"/>
              <p:cNvGrpSpPr/>
              <p:nvPr/>
            </p:nvGrpSpPr>
            <p:grpSpPr>
              <a:xfrm>
                <a:off x="2427616" y="3825044"/>
                <a:ext cx="1108815" cy="1008112"/>
                <a:chOff x="2380086" y="3825044"/>
                <a:chExt cx="1108815" cy="1008112"/>
              </a:xfrm>
            </p:grpSpPr>
            <p:grpSp>
              <p:nvGrpSpPr>
                <p:cNvPr id="108" name="Group 107"/>
                <p:cNvGrpSpPr/>
                <p:nvPr/>
              </p:nvGrpSpPr>
              <p:grpSpPr>
                <a:xfrm>
                  <a:off x="2380086" y="3825044"/>
                  <a:ext cx="1108814" cy="216024"/>
                  <a:chOff x="963598" y="6015880"/>
                  <a:chExt cx="1108814" cy="216024"/>
                </a:xfrm>
              </p:grpSpPr>
              <p:sp>
                <p:nvSpPr>
                  <p:cNvPr id="88" name="Rectangle 87"/>
                  <p:cNvSpPr/>
                  <p:nvPr/>
                </p:nvSpPr>
                <p:spPr>
                  <a:xfrm flipH="1" flipV="1">
                    <a:off x="1410048" y="6015880"/>
                    <a:ext cx="209624" cy="216024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9" name="Rectangle 88"/>
                  <p:cNvSpPr/>
                  <p:nvPr/>
                </p:nvSpPr>
                <p:spPr>
                  <a:xfrm flipH="1" flipV="1">
                    <a:off x="963598" y="6015880"/>
                    <a:ext cx="75608" cy="216024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>
                  <a:xfrm flipH="1" flipV="1">
                    <a:off x="963598" y="6015880"/>
                    <a:ext cx="1108814" cy="54006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 flipH="1" flipV="1">
                    <a:off x="1039206" y="6069886"/>
                    <a:ext cx="370842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>
                  <a:xfrm flipH="1" flipV="1">
                    <a:off x="1996804" y="6015880"/>
                    <a:ext cx="75608" cy="216024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7" name="Rectangle 106"/>
                  <p:cNvSpPr/>
                  <p:nvPr/>
                </p:nvSpPr>
                <p:spPr>
                  <a:xfrm flipH="1" flipV="1">
                    <a:off x="1619672" y="6069886"/>
                    <a:ext cx="370842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9" name="Group 108"/>
                <p:cNvGrpSpPr/>
                <p:nvPr/>
              </p:nvGrpSpPr>
              <p:grpSpPr>
                <a:xfrm rot="10800000">
                  <a:off x="2380087" y="4617132"/>
                  <a:ext cx="1108814" cy="216024"/>
                  <a:chOff x="963598" y="6015880"/>
                  <a:chExt cx="1108814" cy="216024"/>
                </a:xfrm>
              </p:grpSpPr>
              <p:sp>
                <p:nvSpPr>
                  <p:cNvPr id="110" name="Rectangle 109"/>
                  <p:cNvSpPr/>
                  <p:nvPr/>
                </p:nvSpPr>
                <p:spPr>
                  <a:xfrm flipH="1" flipV="1">
                    <a:off x="1410048" y="6015880"/>
                    <a:ext cx="209624" cy="216024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1" name="Rectangle 110"/>
                  <p:cNvSpPr/>
                  <p:nvPr/>
                </p:nvSpPr>
                <p:spPr>
                  <a:xfrm flipH="1" flipV="1">
                    <a:off x="963598" y="6015880"/>
                    <a:ext cx="75608" cy="216024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Rectangle 111"/>
                  <p:cNvSpPr/>
                  <p:nvPr/>
                </p:nvSpPr>
                <p:spPr>
                  <a:xfrm flipH="1" flipV="1">
                    <a:off x="963598" y="6015880"/>
                    <a:ext cx="1108814" cy="54006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Rectangle 112"/>
                  <p:cNvSpPr/>
                  <p:nvPr/>
                </p:nvSpPr>
                <p:spPr>
                  <a:xfrm flipH="1" flipV="1">
                    <a:off x="1039206" y="6069886"/>
                    <a:ext cx="370842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Rectangle 113"/>
                  <p:cNvSpPr/>
                  <p:nvPr/>
                </p:nvSpPr>
                <p:spPr>
                  <a:xfrm flipH="1" flipV="1">
                    <a:off x="1996804" y="6015880"/>
                    <a:ext cx="75608" cy="216024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Rectangle 114"/>
                  <p:cNvSpPr/>
                  <p:nvPr/>
                </p:nvSpPr>
                <p:spPr>
                  <a:xfrm flipH="1" flipV="1">
                    <a:off x="1619672" y="6069886"/>
                    <a:ext cx="370842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588014" y="1844824"/>
              <a:ext cx="3168352" cy="1224136"/>
              <a:chOff x="467544" y="2132856"/>
              <a:chExt cx="3168352" cy="1224136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467544" y="2132856"/>
                <a:ext cx="3168352" cy="1224136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467544" y="2132856"/>
                <a:ext cx="3168352" cy="1224136"/>
                <a:chOff x="467544" y="2132856"/>
                <a:chExt cx="3168352" cy="1224136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467544" y="2132856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67544" y="2924944"/>
                  <a:ext cx="3168352" cy="4320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2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539552" y="2240868"/>
                <a:ext cx="3024336" cy="1008112"/>
                <a:chOff x="469590" y="2276872"/>
                <a:chExt cx="3024336" cy="1008112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469590" y="2276872"/>
                  <a:ext cx="3024336" cy="221432"/>
                  <a:chOff x="512265" y="2309544"/>
                  <a:chExt cx="3024336" cy="221432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512265" y="2314952"/>
                    <a:ext cx="3024336" cy="216024"/>
                    <a:chOff x="539552" y="2420888"/>
                    <a:chExt cx="2880320" cy="216024"/>
                  </a:xfrm>
                  <a:solidFill>
                    <a:schemeClr val="tx2">
                      <a:lumMod val="75000"/>
                      <a:lumOff val="25000"/>
                    </a:schemeClr>
                  </a:solidFill>
                </p:grpSpPr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53955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" name="Rectangle 4"/>
                    <p:cNvSpPr/>
                    <p:nvPr/>
                  </p:nvSpPr>
                  <p:spPr>
                    <a:xfrm>
                      <a:off x="763960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2413745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2638697" y="2420888"/>
                      <a:ext cx="133103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305983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3347864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" name="Rectangle 9"/>
                    <p:cNvSpPr/>
                    <p:nvPr/>
                  </p:nvSpPr>
                  <p:spPr>
                    <a:xfrm>
                      <a:off x="575556" y="2582906"/>
                      <a:ext cx="2844316" cy="54006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2" name="Rectangle 11"/>
                  <p:cNvSpPr/>
                  <p:nvPr/>
                </p:nvSpPr>
                <p:spPr>
                  <a:xfrm>
                    <a:off x="587873" y="2314952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823500" y="2390554"/>
                    <a:ext cx="1656667" cy="86416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>
                  <a:xfrm>
                    <a:off x="2848135" y="2314952"/>
                    <a:ext cx="310423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3234167" y="2314952"/>
                    <a:ext cx="226826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2556347" y="2309544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 flipV="1">
                  <a:off x="469590" y="3063552"/>
                  <a:ext cx="3024336" cy="221432"/>
                  <a:chOff x="512265" y="2309544"/>
                  <a:chExt cx="3024336" cy="221432"/>
                </a:xfrm>
              </p:grpSpPr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512265" y="2314952"/>
                    <a:ext cx="3024336" cy="216024"/>
                    <a:chOff x="539552" y="2420888"/>
                    <a:chExt cx="2880320" cy="216024"/>
                  </a:xfrm>
                  <a:solidFill>
                    <a:schemeClr val="tx2">
                      <a:lumMod val="75000"/>
                      <a:lumOff val="25000"/>
                    </a:schemeClr>
                  </a:solidFill>
                </p:grpSpPr>
                <p:sp>
                  <p:nvSpPr>
                    <p:cNvPr id="26" name="Rectangle 25"/>
                    <p:cNvSpPr/>
                    <p:nvPr/>
                  </p:nvSpPr>
                  <p:spPr>
                    <a:xfrm>
                      <a:off x="53955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" name="Rectangle 26"/>
                    <p:cNvSpPr/>
                    <p:nvPr/>
                  </p:nvSpPr>
                  <p:spPr>
                    <a:xfrm>
                      <a:off x="763960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2413745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2638697" y="2420888"/>
                      <a:ext cx="133103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3059832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3347864" y="2420888"/>
                      <a:ext cx="72008" cy="21602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575556" y="2582906"/>
                      <a:ext cx="2844316" cy="54006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1" name="Rectangle 20"/>
                  <p:cNvSpPr/>
                  <p:nvPr/>
                </p:nvSpPr>
                <p:spPr>
                  <a:xfrm>
                    <a:off x="587873" y="2314952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823500" y="2390554"/>
                    <a:ext cx="1656667" cy="86416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Rectangle 22"/>
                  <p:cNvSpPr/>
                  <p:nvPr/>
                </p:nvSpPr>
                <p:spPr>
                  <a:xfrm>
                    <a:off x="2848135" y="2314952"/>
                    <a:ext cx="310423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3234167" y="2314952"/>
                    <a:ext cx="226826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2556347" y="2309544"/>
                    <a:ext cx="160020" cy="162018"/>
                  </a:xfrm>
                  <a:prstGeom prst="rect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cxnSp>
        <p:nvCxnSpPr>
          <p:cNvPr id="517" name="Straight Connector 516"/>
          <p:cNvCxnSpPr/>
          <p:nvPr/>
        </p:nvCxnSpPr>
        <p:spPr>
          <a:xfrm>
            <a:off x="94004" y="2238508"/>
            <a:ext cx="8528703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4" name="Isosceles Triangle 523"/>
          <p:cNvSpPr/>
          <p:nvPr/>
        </p:nvSpPr>
        <p:spPr>
          <a:xfrm>
            <a:off x="298704" y="156667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6" name="Isosceles Triangle 525"/>
          <p:cNvSpPr/>
          <p:nvPr/>
        </p:nvSpPr>
        <p:spPr>
          <a:xfrm>
            <a:off x="298704" y="278635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7" name="Isosceles Triangle 526"/>
          <p:cNvSpPr/>
          <p:nvPr/>
        </p:nvSpPr>
        <p:spPr>
          <a:xfrm>
            <a:off x="3359068" y="156667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8" name="Isosceles Triangle 527"/>
          <p:cNvSpPr/>
          <p:nvPr/>
        </p:nvSpPr>
        <p:spPr>
          <a:xfrm>
            <a:off x="3359068" y="278635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9" name="Isosceles Triangle 528"/>
          <p:cNvSpPr/>
          <p:nvPr/>
        </p:nvSpPr>
        <p:spPr>
          <a:xfrm>
            <a:off x="3563208" y="156667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0" name="Isosceles Triangle 529"/>
          <p:cNvSpPr/>
          <p:nvPr/>
        </p:nvSpPr>
        <p:spPr>
          <a:xfrm>
            <a:off x="3563208" y="278635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1" name="Isosceles Triangle 530"/>
          <p:cNvSpPr/>
          <p:nvPr/>
        </p:nvSpPr>
        <p:spPr>
          <a:xfrm>
            <a:off x="4842891" y="156667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2" name="Isosceles Triangle 531"/>
          <p:cNvSpPr/>
          <p:nvPr/>
        </p:nvSpPr>
        <p:spPr>
          <a:xfrm>
            <a:off x="4842891" y="278635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3" name="Isosceles Triangle 532"/>
          <p:cNvSpPr/>
          <p:nvPr/>
        </p:nvSpPr>
        <p:spPr>
          <a:xfrm>
            <a:off x="5025190" y="156667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4" name="Isosceles Triangle 533"/>
          <p:cNvSpPr/>
          <p:nvPr/>
        </p:nvSpPr>
        <p:spPr>
          <a:xfrm>
            <a:off x="5025190" y="278635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5" name="Isosceles Triangle 534"/>
          <p:cNvSpPr/>
          <p:nvPr/>
        </p:nvSpPr>
        <p:spPr>
          <a:xfrm>
            <a:off x="8101204" y="156667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Isosceles Triangle 535"/>
          <p:cNvSpPr/>
          <p:nvPr/>
        </p:nvSpPr>
        <p:spPr>
          <a:xfrm>
            <a:off x="8101204" y="278635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8" name="Group 537"/>
          <p:cNvGrpSpPr/>
          <p:nvPr/>
        </p:nvGrpSpPr>
        <p:grpSpPr>
          <a:xfrm>
            <a:off x="4800609" y="3323392"/>
            <a:ext cx="329892" cy="1503073"/>
            <a:chOff x="3563888" y="1969540"/>
            <a:chExt cx="340360" cy="155076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31" name="Freeform 630"/>
            <p:cNvSpPr/>
            <p:nvPr/>
          </p:nvSpPr>
          <p:spPr>
            <a:xfrm>
              <a:off x="3563888" y="1969540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2" name="Freeform 631"/>
            <p:cNvSpPr/>
            <p:nvPr/>
          </p:nvSpPr>
          <p:spPr>
            <a:xfrm rot="10800000">
              <a:off x="3563888" y="3027548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3" name="Rectangle 632"/>
            <p:cNvSpPr/>
            <p:nvPr/>
          </p:nvSpPr>
          <p:spPr>
            <a:xfrm>
              <a:off x="3563888" y="2375883"/>
              <a:ext cx="340360" cy="711079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8" name="Rectangle 597"/>
          <p:cNvSpPr/>
          <p:nvPr/>
        </p:nvSpPr>
        <p:spPr>
          <a:xfrm flipH="1">
            <a:off x="5082954" y="3481685"/>
            <a:ext cx="3070906" cy="118648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9" name="Group 598"/>
          <p:cNvGrpSpPr/>
          <p:nvPr/>
        </p:nvGrpSpPr>
        <p:grpSpPr>
          <a:xfrm flipH="1">
            <a:off x="5082954" y="3481685"/>
            <a:ext cx="3070906" cy="1186487"/>
            <a:chOff x="467544" y="2132856"/>
            <a:chExt cx="3168352" cy="1224136"/>
          </a:xfrm>
        </p:grpSpPr>
        <p:sp>
          <p:nvSpPr>
            <p:cNvPr id="629" name="Rectangle 628"/>
            <p:cNvSpPr/>
            <p:nvPr/>
          </p:nvSpPr>
          <p:spPr>
            <a:xfrm>
              <a:off x="467544" y="2132856"/>
              <a:ext cx="3168352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0" name="Rectangle 629"/>
            <p:cNvSpPr/>
            <p:nvPr/>
          </p:nvSpPr>
          <p:spPr>
            <a:xfrm>
              <a:off x="467544" y="2924944"/>
              <a:ext cx="3168352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0" name="Group 599"/>
          <p:cNvGrpSpPr/>
          <p:nvPr/>
        </p:nvGrpSpPr>
        <p:grpSpPr>
          <a:xfrm rot="173950" flipH="1">
            <a:off x="5152747" y="3586375"/>
            <a:ext cx="2931319" cy="977107"/>
            <a:chOff x="469590" y="2276872"/>
            <a:chExt cx="3024336" cy="1008112"/>
          </a:xfrm>
        </p:grpSpPr>
        <p:grpSp>
          <p:nvGrpSpPr>
            <p:cNvPr id="601" name="Group 600"/>
            <p:cNvGrpSpPr/>
            <p:nvPr/>
          </p:nvGrpSpPr>
          <p:grpSpPr>
            <a:xfrm>
              <a:off x="469590" y="2276872"/>
              <a:ext cx="3024336" cy="221432"/>
              <a:chOff x="512265" y="2309544"/>
              <a:chExt cx="3024336" cy="221432"/>
            </a:xfrm>
          </p:grpSpPr>
          <p:grpSp>
            <p:nvGrpSpPr>
              <p:cNvPr id="616" name="Group 615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622" name="Rectangle 621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3" name="Rectangle 622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4" name="Rectangle 623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5" name="Rectangle 624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6" name="Rectangle 625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7" name="Rectangle 626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8" name="Rectangle 627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17" name="Rectangle 616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8" name="Rectangle 617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9" name="Rectangle 618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0" name="Rectangle 619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1" name="Rectangle 620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02" name="Group 601"/>
            <p:cNvGrpSpPr/>
            <p:nvPr/>
          </p:nvGrpSpPr>
          <p:grpSpPr>
            <a:xfrm flipV="1">
              <a:off x="469590" y="3063552"/>
              <a:ext cx="3024336" cy="221432"/>
              <a:chOff x="512265" y="2309544"/>
              <a:chExt cx="3024336" cy="221432"/>
            </a:xfrm>
          </p:grpSpPr>
          <p:grpSp>
            <p:nvGrpSpPr>
              <p:cNvPr id="603" name="Group 602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609" name="Rectangle 608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0" name="Rectangle 609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1" name="Rectangle 610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2" name="Rectangle 611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3" name="Rectangle 612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4" name="Rectangle 613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5" name="Rectangle 614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04" name="Rectangle 603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5" name="Rectangle 604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6" name="Rectangle 605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7" name="Rectangle 606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8" name="Rectangle 607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40" name="Group 539"/>
          <p:cNvGrpSpPr/>
          <p:nvPr/>
        </p:nvGrpSpPr>
        <p:grpSpPr>
          <a:xfrm>
            <a:off x="3352855" y="3323392"/>
            <a:ext cx="329892" cy="1503073"/>
            <a:chOff x="3563888" y="1969540"/>
            <a:chExt cx="340360" cy="155076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595" name="Freeform 594"/>
            <p:cNvSpPr/>
            <p:nvPr/>
          </p:nvSpPr>
          <p:spPr>
            <a:xfrm>
              <a:off x="3563888" y="1969540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6" name="Freeform 595"/>
            <p:cNvSpPr/>
            <p:nvPr/>
          </p:nvSpPr>
          <p:spPr>
            <a:xfrm rot="10800000">
              <a:off x="3563888" y="3027548"/>
              <a:ext cx="340360" cy="492760"/>
            </a:xfrm>
            <a:custGeom>
              <a:avLst/>
              <a:gdLst>
                <a:gd name="connsiteX0" fmla="*/ 20320 w 340360"/>
                <a:gd name="connsiteY0" fmla="*/ 157480 h 492760"/>
                <a:gd name="connsiteX1" fmla="*/ 81280 w 340360"/>
                <a:gd name="connsiteY1" fmla="*/ 0 h 492760"/>
                <a:gd name="connsiteX2" fmla="*/ 121920 w 340360"/>
                <a:gd name="connsiteY2" fmla="*/ 152400 h 492760"/>
                <a:gd name="connsiteX3" fmla="*/ 182880 w 340360"/>
                <a:gd name="connsiteY3" fmla="*/ 10160 h 492760"/>
                <a:gd name="connsiteX4" fmla="*/ 228600 w 340360"/>
                <a:gd name="connsiteY4" fmla="*/ 147320 h 492760"/>
                <a:gd name="connsiteX5" fmla="*/ 299720 w 340360"/>
                <a:gd name="connsiteY5" fmla="*/ 5080 h 492760"/>
                <a:gd name="connsiteX6" fmla="*/ 340360 w 340360"/>
                <a:gd name="connsiteY6" fmla="*/ 157480 h 492760"/>
                <a:gd name="connsiteX7" fmla="*/ 340360 w 340360"/>
                <a:gd name="connsiteY7" fmla="*/ 492760 h 492760"/>
                <a:gd name="connsiteX8" fmla="*/ 0 w 340360"/>
                <a:gd name="connsiteY8" fmla="*/ 492760 h 492760"/>
                <a:gd name="connsiteX9" fmla="*/ 20320 w 340360"/>
                <a:gd name="connsiteY9" fmla="*/ 157480 h 49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360" h="492760">
                  <a:moveTo>
                    <a:pt x="20320" y="157480"/>
                  </a:moveTo>
                  <a:lnTo>
                    <a:pt x="81280" y="0"/>
                  </a:lnTo>
                  <a:lnTo>
                    <a:pt x="121920" y="152400"/>
                  </a:lnTo>
                  <a:lnTo>
                    <a:pt x="182880" y="10160"/>
                  </a:lnTo>
                  <a:lnTo>
                    <a:pt x="228600" y="147320"/>
                  </a:lnTo>
                  <a:lnTo>
                    <a:pt x="299720" y="5080"/>
                  </a:lnTo>
                  <a:lnTo>
                    <a:pt x="340360" y="157480"/>
                  </a:lnTo>
                  <a:lnTo>
                    <a:pt x="340360" y="492760"/>
                  </a:lnTo>
                  <a:lnTo>
                    <a:pt x="0" y="492760"/>
                  </a:lnTo>
                  <a:lnTo>
                    <a:pt x="20320" y="157480"/>
                  </a:lnTo>
                  <a:close/>
                </a:path>
              </a:pathLst>
            </a:custGeom>
            <a:grp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7" name="Rectangle 596"/>
            <p:cNvSpPr/>
            <p:nvPr/>
          </p:nvSpPr>
          <p:spPr>
            <a:xfrm>
              <a:off x="3563888" y="2375883"/>
              <a:ext cx="340360" cy="711079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76" name="Rectangle 575"/>
          <p:cNvSpPr/>
          <p:nvPr/>
        </p:nvSpPr>
        <p:spPr>
          <a:xfrm flipH="1">
            <a:off x="3613576" y="3481685"/>
            <a:ext cx="1267525" cy="118648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7" name="Group 576"/>
          <p:cNvGrpSpPr/>
          <p:nvPr/>
        </p:nvGrpSpPr>
        <p:grpSpPr>
          <a:xfrm flipH="1">
            <a:off x="3613576" y="3481685"/>
            <a:ext cx="1267525" cy="1186487"/>
            <a:chOff x="467544" y="2132856"/>
            <a:chExt cx="3168352" cy="1224136"/>
          </a:xfrm>
        </p:grpSpPr>
        <p:sp>
          <p:nvSpPr>
            <p:cNvPr id="593" name="Rectangle 592"/>
            <p:cNvSpPr/>
            <p:nvPr/>
          </p:nvSpPr>
          <p:spPr>
            <a:xfrm>
              <a:off x="467544" y="2132856"/>
              <a:ext cx="3168352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4" name="Rectangle 593"/>
            <p:cNvSpPr/>
            <p:nvPr/>
          </p:nvSpPr>
          <p:spPr>
            <a:xfrm>
              <a:off x="467544" y="2924944"/>
              <a:ext cx="3168352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8" name="Group 577"/>
          <p:cNvGrpSpPr/>
          <p:nvPr/>
        </p:nvGrpSpPr>
        <p:grpSpPr>
          <a:xfrm rot="184387">
            <a:off x="3709983" y="3586375"/>
            <a:ext cx="1074712" cy="977107"/>
            <a:chOff x="2380086" y="3825044"/>
            <a:chExt cx="1108815" cy="1008112"/>
          </a:xfrm>
        </p:grpSpPr>
        <p:grpSp>
          <p:nvGrpSpPr>
            <p:cNvPr id="579" name="Group 578"/>
            <p:cNvGrpSpPr/>
            <p:nvPr/>
          </p:nvGrpSpPr>
          <p:grpSpPr>
            <a:xfrm>
              <a:off x="2380086" y="3825044"/>
              <a:ext cx="1108814" cy="216024"/>
              <a:chOff x="963598" y="6015880"/>
              <a:chExt cx="1108814" cy="216024"/>
            </a:xfrm>
          </p:grpSpPr>
          <p:sp>
            <p:nvSpPr>
              <p:cNvPr id="587" name="Rectangle 586"/>
              <p:cNvSpPr/>
              <p:nvPr/>
            </p:nvSpPr>
            <p:spPr>
              <a:xfrm flipH="1" flipV="1">
                <a:off x="1410048" y="6015880"/>
                <a:ext cx="209624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8" name="Rectangle 587"/>
              <p:cNvSpPr/>
              <p:nvPr/>
            </p:nvSpPr>
            <p:spPr>
              <a:xfrm flipH="1" flipV="1">
                <a:off x="963598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9" name="Rectangle 588"/>
              <p:cNvSpPr/>
              <p:nvPr/>
            </p:nvSpPr>
            <p:spPr>
              <a:xfrm flipH="1" flipV="1">
                <a:off x="963598" y="6015880"/>
                <a:ext cx="1108814" cy="5400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0" name="Rectangle 589"/>
              <p:cNvSpPr/>
              <p:nvPr/>
            </p:nvSpPr>
            <p:spPr>
              <a:xfrm flipH="1" flipV="1">
                <a:off x="1039206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1" name="Rectangle 590"/>
              <p:cNvSpPr/>
              <p:nvPr/>
            </p:nvSpPr>
            <p:spPr>
              <a:xfrm flipH="1" flipV="1">
                <a:off x="1996804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2" name="Rectangle 591"/>
              <p:cNvSpPr/>
              <p:nvPr/>
            </p:nvSpPr>
            <p:spPr>
              <a:xfrm flipH="1" flipV="1">
                <a:off x="1619672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80" name="Group 579"/>
            <p:cNvGrpSpPr/>
            <p:nvPr/>
          </p:nvGrpSpPr>
          <p:grpSpPr>
            <a:xfrm rot="10800000">
              <a:off x="2380087" y="4617132"/>
              <a:ext cx="1108814" cy="216024"/>
              <a:chOff x="963598" y="6015880"/>
              <a:chExt cx="1108814" cy="216024"/>
            </a:xfrm>
          </p:grpSpPr>
          <p:sp>
            <p:nvSpPr>
              <p:cNvPr id="581" name="Rectangle 580"/>
              <p:cNvSpPr/>
              <p:nvPr/>
            </p:nvSpPr>
            <p:spPr>
              <a:xfrm flipH="1" flipV="1">
                <a:off x="1410048" y="6015880"/>
                <a:ext cx="209624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2" name="Rectangle 581"/>
              <p:cNvSpPr/>
              <p:nvPr/>
            </p:nvSpPr>
            <p:spPr>
              <a:xfrm flipH="1" flipV="1">
                <a:off x="963598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3" name="Rectangle 582"/>
              <p:cNvSpPr/>
              <p:nvPr/>
            </p:nvSpPr>
            <p:spPr>
              <a:xfrm flipH="1" flipV="1">
                <a:off x="963598" y="6015880"/>
                <a:ext cx="1108814" cy="5400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4" name="Rectangle 583"/>
              <p:cNvSpPr/>
              <p:nvPr/>
            </p:nvSpPr>
            <p:spPr>
              <a:xfrm flipH="1" flipV="1">
                <a:off x="1039206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5" name="Rectangle 584"/>
              <p:cNvSpPr/>
              <p:nvPr/>
            </p:nvSpPr>
            <p:spPr>
              <a:xfrm flipH="1" flipV="1">
                <a:off x="1996804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6" name="Rectangle 585"/>
              <p:cNvSpPr/>
              <p:nvPr/>
            </p:nvSpPr>
            <p:spPr>
              <a:xfrm flipH="1" flipV="1">
                <a:off x="1619672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43" name="Rectangle 542"/>
          <p:cNvSpPr/>
          <p:nvPr/>
        </p:nvSpPr>
        <p:spPr>
          <a:xfrm>
            <a:off x="340818" y="3481685"/>
            <a:ext cx="3070906" cy="118648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4" name="Group 543"/>
          <p:cNvGrpSpPr/>
          <p:nvPr/>
        </p:nvGrpSpPr>
        <p:grpSpPr>
          <a:xfrm>
            <a:off x="340818" y="3481685"/>
            <a:ext cx="3070906" cy="1186487"/>
            <a:chOff x="467544" y="2132856"/>
            <a:chExt cx="3168352" cy="1224136"/>
          </a:xfrm>
        </p:grpSpPr>
        <p:sp>
          <p:nvSpPr>
            <p:cNvPr id="574" name="Rectangle 573"/>
            <p:cNvSpPr/>
            <p:nvPr/>
          </p:nvSpPr>
          <p:spPr>
            <a:xfrm>
              <a:off x="467544" y="2132856"/>
              <a:ext cx="3168352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Rectangle 574"/>
            <p:cNvSpPr/>
            <p:nvPr/>
          </p:nvSpPr>
          <p:spPr>
            <a:xfrm>
              <a:off x="467544" y="2924944"/>
              <a:ext cx="3168352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5" name="Group 544"/>
          <p:cNvGrpSpPr/>
          <p:nvPr/>
        </p:nvGrpSpPr>
        <p:grpSpPr>
          <a:xfrm rot="21428632">
            <a:off x="410611" y="3586375"/>
            <a:ext cx="2931319" cy="977107"/>
            <a:chOff x="469590" y="2276872"/>
            <a:chExt cx="3024336" cy="1008112"/>
          </a:xfrm>
        </p:grpSpPr>
        <p:grpSp>
          <p:nvGrpSpPr>
            <p:cNvPr id="546" name="Group 545"/>
            <p:cNvGrpSpPr/>
            <p:nvPr/>
          </p:nvGrpSpPr>
          <p:grpSpPr>
            <a:xfrm>
              <a:off x="469590" y="2276872"/>
              <a:ext cx="3024336" cy="221432"/>
              <a:chOff x="512265" y="2309544"/>
              <a:chExt cx="3024336" cy="221432"/>
            </a:xfrm>
          </p:grpSpPr>
          <p:grpSp>
            <p:nvGrpSpPr>
              <p:cNvPr id="561" name="Group 560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567" name="Rectangle 566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8" name="Rectangle 567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9" name="Rectangle 568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0" name="Rectangle 569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1" name="Rectangle 570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2" name="Rectangle 571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3" name="Rectangle 572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62" name="Rectangle 561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3" name="Rectangle 562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4" name="Rectangle 563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5" name="Rectangle 564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6" name="Rectangle 565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47" name="Group 546"/>
            <p:cNvGrpSpPr/>
            <p:nvPr/>
          </p:nvGrpSpPr>
          <p:grpSpPr>
            <a:xfrm flipV="1">
              <a:off x="469590" y="3063552"/>
              <a:ext cx="3024336" cy="221432"/>
              <a:chOff x="512265" y="2309544"/>
              <a:chExt cx="3024336" cy="221432"/>
            </a:xfrm>
          </p:grpSpPr>
          <p:grpSp>
            <p:nvGrpSpPr>
              <p:cNvPr id="548" name="Group 547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554" name="Rectangle 553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5" name="Rectangle 554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6" name="Rectangle 555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7" name="Rectangle 556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8" name="Rectangle 557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9" name="Rectangle 558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0" name="Rectangle 559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9" name="Rectangle 548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0" name="Rectangle 549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1" name="Rectangle 550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2" name="Rectangle 551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3" name="Rectangle 552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35" name="Isosceles Triangle 634"/>
          <p:cNvSpPr/>
          <p:nvPr/>
        </p:nvSpPr>
        <p:spPr>
          <a:xfrm>
            <a:off x="298704" y="340309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6" name="Isosceles Triangle 635"/>
          <p:cNvSpPr/>
          <p:nvPr/>
        </p:nvSpPr>
        <p:spPr>
          <a:xfrm>
            <a:off x="298704" y="462277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7" name="Isosceles Triangle 636"/>
          <p:cNvSpPr/>
          <p:nvPr/>
        </p:nvSpPr>
        <p:spPr>
          <a:xfrm>
            <a:off x="3359068" y="340309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8" name="Isosceles Triangle 637"/>
          <p:cNvSpPr/>
          <p:nvPr/>
        </p:nvSpPr>
        <p:spPr>
          <a:xfrm>
            <a:off x="3359068" y="462277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9" name="Isosceles Triangle 638"/>
          <p:cNvSpPr/>
          <p:nvPr/>
        </p:nvSpPr>
        <p:spPr>
          <a:xfrm>
            <a:off x="3563208" y="340309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0" name="Isosceles Triangle 639"/>
          <p:cNvSpPr/>
          <p:nvPr/>
        </p:nvSpPr>
        <p:spPr>
          <a:xfrm>
            <a:off x="3563208" y="462277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1" name="Isosceles Triangle 640"/>
          <p:cNvSpPr/>
          <p:nvPr/>
        </p:nvSpPr>
        <p:spPr>
          <a:xfrm>
            <a:off x="4842891" y="340309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2" name="Isosceles Triangle 641"/>
          <p:cNvSpPr/>
          <p:nvPr/>
        </p:nvSpPr>
        <p:spPr>
          <a:xfrm>
            <a:off x="4842891" y="462277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3" name="Isosceles Triangle 642"/>
          <p:cNvSpPr/>
          <p:nvPr/>
        </p:nvSpPr>
        <p:spPr>
          <a:xfrm>
            <a:off x="5025190" y="340309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4" name="Isosceles Triangle 643"/>
          <p:cNvSpPr/>
          <p:nvPr/>
        </p:nvSpPr>
        <p:spPr>
          <a:xfrm>
            <a:off x="5025190" y="462277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5" name="Isosceles Triangle 644"/>
          <p:cNvSpPr/>
          <p:nvPr/>
        </p:nvSpPr>
        <p:spPr>
          <a:xfrm>
            <a:off x="8101204" y="3403092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6" name="Isosceles Triangle 645"/>
          <p:cNvSpPr/>
          <p:nvPr/>
        </p:nvSpPr>
        <p:spPr>
          <a:xfrm>
            <a:off x="8101204" y="4622779"/>
            <a:ext cx="105311" cy="90785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0" name="Group 709"/>
          <p:cNvGrpSpPr/>
          <p:nvPr/>
        </p:nvGrpSpPr>
        <p:grpSpPr>
          <a:xfrm flipH="1">
            <a:off x="5152747" y="5476135"/>
            <a:ext cx="2931319" cy="977107"/>
            <a:chOff x="469590" y="2276872"/>
            <a:chExt cx="3024336" cy="1008112"/>
          </a:xfrm>
        </p:grpSpPr>
        <p:grpSp>
          <p:nvGrpSpPr>
            <p:cNvPr id="711" name="Group 710"/>
            <p:cNvGrpSpPr/>
            <p:nvPr/>
          </p:nvGrpSpPr>
          <p:grpSpPr>
            <a:xfrm>
              <a:off x="469590" y="2276872"/>
              <a:ext cx="3024336" cy="221432"/>
              <a:chOff x="512265" y="2309544"/>
              <a:chExt cx="3024336" cy="221432"/>
            </a:xfrm>
          </p:grpSpPr>
          <p:grpSp>
            <p:nvGrpSpPr>
              <p:cNvPr id="726" name="Group 725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732" name="Rectangle 731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3" name="Rectangle 732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4" name="Rectangle 733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5" name="Rectangle 734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6" name="Rectangle 735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7" name="Rectangle 736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8" name="Rectangle 737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27" name="Rectangle 726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8" name="Rectangle 727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9" name="Rectangle 728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0" name="Rectangle 729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1" name="Rectangle 730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12" name="Group 711"/>
            <p:cNvGrpSpPr/>
            <p:nvPr/>
          </p:nvGrpSpPr>
          <p:grpSpPr>
            <a:xfrm flipV="1">
              <a:off x="469590" y="3063552"/>
              <a:ext cx="3024336" cy="221432"/>
              <a:chOff x="512265" y="2309544"/>
              <a:chExt cx="3024336" cy="221432"/>
            </a:xfrm>
          </p:grpSpPr>
          <p:grpSp>
            <p:nvGrpSpPr>
              <p:cNvPr id="713" name="Group 712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719" name="Rectangle 718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0" name="Rectangle 719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1" name="Rectangle 720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2" name="Rectangle 721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3" name="Rectangle 722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4" name="Rectangle 723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5" name="Rectangle 724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4" name="Rectangle 713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5" name="Rectangle 714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6" name="Rectangle 715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7" name="Rectangle 716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Rectangle 717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88" name="Group 687"/>
          <p:cNvGrpSpPr/>
          <p:nvPr/>
        </p:nvGrpSpPr>
        <p:grpSpPr>
          <a:xfrm>
            <a:off x="3709983" y="5476135"/>
            <a:ext cx="1074712" cy="977107"/>
            <a:chOff x="2380086" y="3825044"/>
            <a:chExt cx="1108815" cy="1008112"/>
          </a:xfrm>
        </p:grpSpPr>
        <p:grpSp>
          <p:nvGrpSpPr>
            <p:cNvPr id="689" name="Group 688"/>
            <p:cNvGrpSpPr/>
            <p:nvPr/>
          </p:nvGrpSpPr>
          <p:grpSpPr>
            <a:xfrm>
              <a:off x="2380086" y="3825044"/>
              <a:ext cx="1108814" cy="216024"/>
              <a:chOff x="963598" y="6015880"/>
              <a:chExt cx="1108814" cy="216024"/>
            </a:xfrm>
          </p:grpSpPr>
          <p:sp>
            <p:nvSpPr>
              <p:cNvPr id="697" name="Rectangle 696"/>
              <p:cNvSpPr/>
              <p:nvPr/>
            </p:nvSpPr>
            <p:spPr>
              <a:xfrm flipH="1" flipV="1">
                <a:off x="1410048" y="6015880"/>
                <a:ext cx="209624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8" name="Rectangle 697"/>
              <p:cNvSpPr/>
              <p:nvPr/>
            </p:nvSpPr>
            <p:spPr>
              <a:xfrm flipH="1" flipV="1">
                <a:off x="963598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9" name="Rectangle 698"/>
              <p:cNvSpPr/>
              <p:nvPr/>
            </p:nvSpPr>
            <p:spPr>
              <a:xfrm flipH="1" flipV="1">
                <a:off x="963598" y="6015880"/>
                <a:ext cx="1108814" cy="5400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0" name="Rectangle 699"/>
              <p:cNvSpPr/>
              <p:nvPr/>
            </p:nvSpPr>
            <p:spPr>
              <a:xfrm flipH="1" flipV="1">
                <a:off x="1039206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1" name="Rectangle 700"/>
              <p:cNvSpPr/>
              <p:nvPr/>
            </p:nvSpPr>
            <p:spPr>
              <a:xfrm flipH="1" flipV="1">
                <a:off x="1996804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2" name="Rectangle 701"/>
              <p:cNvSpPr/>
              <p:nvPr/>
            </p:nvSpPr>
            <p:spPr>
              <a:xfrm flipH="1" flipV="1">
                <a:off x="1619672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90" name="Group 689"/>
            <p:cNvGrpSpPr/>
            <p:nvPr/>
          </p:nvGrpSpPr>
          <p:grpSpPr>
            <a:xfrm rot="10800000">
              <a:off x="2380087" y="4617132"/>
              <a:ext cx="1108814" cy="216024"/>
              <a:chOff x="963598" y="6015880"/>
              <a:chExt cx="1108814" cy="216024"/>
            </a:xfrm>
          </p:grpSpPr>
          <p:sp>
            <p:nvSpPr>
              <p:cNvPr id="691" name="Rectangle 690"/>
              <p:cNvSpPr/>
              <p:nvPr/>
            </p:nvSpPr>
            <p:spPr>
              <a:xfrm flipH="1" flipV="1">
                <a:off x="1410048" y="6015880"/>
                <a:ext cx="209624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2" name="Rectangle 691"/>
              <p:cNvSpPr/>
              <p:nvPr/>
            </p:nvSpPr>
            <p:spPr>
              <a:xfrm flipH="1" flipV="1">
                <a:off x="963598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3" name="Rectangle 692"/>
              <p:cNvSpPr/>
              <p:nvPr/>
            </p:nvSpPr>
            <p:spPr>
              <a:xfrm flipH="1" flipV="1">
                <a:off x="963598" y="6015880"/>
                <a:ext cx="1108814" cy="5400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4" name="Rectangle 693"/>
              <p:cNvSpPr/>
              <p:nvPr/>
            </p:nvSpPr>
            <p:spPr>
              <a:xfrm flipH="1" flipV="1">
                <a:off x="1039206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5" name="Rectangle 694"/>
              <p:cNvSpPr/>
              <p:nvPr/>
            </p:nvSpPr>
            <p:spPr>
              <a:xfrm flipH="1" flipV="1">
                <a:off x="1996804" y="6015880"/>
                <a:ext cx="75608" cy="216024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6" name="Rectangle 695"/>
              <p:cNvSpPr/>
              <p:nvPr/>
            </p:nvSpPr>
            <p:spPr>
              <a:xfrm flipH="1" flipV="1">
                <a:off x="1619672" y="6069886"/>
                <a:ext cx="370842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55" name="Group 654"/>
          <p:cNvGrpSpPr/>
          <p:nvPr/>
        </p:nvGrpSpPr>
        <p:grpSpPr>
          <a:xfrm>
            <a:off x="410611" y="5476135"/>
            <a:ext cx="2931319" cy="977107"/>
            <a:chOff x="469590" y="2276872"/>
            <a:chExt cx="3024336" cy="1008112"/>
          </a:xfrm>
        </p:grpSpPr>
        <p:grpSp>
          <p:nvGrpSpPr>
            <p:cNvPr id="656" name="Group 655"/>
            <p:cNvGrpSpPr/>
            <p:nvPr/>
          </p:nvGrpSpPr>
          <p:grpSpPr>
            <a:xfrm>
              <a:off x="469590" y="2276872"/>
              <a:ext cx="3024336" cy="221432"/>
              <a:chOff x="512265" y="2309544"/>
              <a:chExt cx="3024336" cy="221432"/>
            </a:xfrm>
          </p:grpSpPr>
          <p:grpSp>
            <p:nvGrpSpPr>
              <p:cNvPr id="671" name="Group 670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677" name="Rectangle 676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8" name="Rectangle 677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9" name="Rectangle 678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0" name="Rectangle 679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1" name="Rectangle 680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2" name="Rectangle 681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3" name="Rectangle 682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72" name="Rectangle 671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3" name="Rectangle 672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4" name="Rectangle 673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5" name="Rectangle 674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6" name="Rectangle 675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57" name="Group 656"/>
            <p:cNvGrpSpPr/>
            <p:nvPr/>
          </p:nvGrpSpPr>
          <p:grpSpPr>
            <a:xfrm flipV="1">
              <a:off x="469590" y="3063552"/>
              <a:ext cx="3024336" cy="221432"/>
              <a:chOff x="512265" y="2309544"/>
              <a:chExt cx="3024336" cy="221432"/>
            </a:xfrm>
          </p:grpSpPr>
          <p:grpSp>
            <p:nvGrpSpPr>
              <p:cNvPr id="658" name="Group 657"/>
              <p:cNvGrpSpPr/>
              <p:nvPr/>
            </p:nvGrpSpPr>
            <p:grpSpPr>
              <a:xfrm>
                <a:off x="512265" y="2314952"/>
                <a:ext cx="3024336" cy="216024"/>
                <a:chOff x="539552" y="2420888"/>
                <a:chExt cx="2880320" cy="216024"/>
              </a:xfrm>
              <a:solidFill>
                <a:schemeClr val="tx2">
                  <a:lumMod val="75000"/>
                  <a:lumOff val="25000"/>
                </a:schemeClr>
              </a:solidFill>
            </p:grpSpPr>
            <p:sp>
              <p:nvSpPr>
                <p:cNvPr id="664" name="Rectangle 663"/>
                <p:cNvSpPr/>
                <p:nvPr/>
              </p:nvSpPr>
              <p:spPr>
                <a:xfrm>
                  <a:off x="53955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Rectangle 664"/>
                <p:cNvSpPr/>
                <p:nvPr/>
              </p:nvSpPr>
              <p:spPr>
                <a:xfrm>
                  <a:off x="763960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6" name="Rectangle 665"/>
                <p:cNvSpPr/>
                <p:nvPr/>
              </p:nvSpPr>
              <p:spPr>
                <a:xfrm>
                  <a:off x="2413745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7" name="Rectangle 666"/>
                <p:cNvSpPr/>
                <p:nvPr/>
              </p:nvSpPr>
              <p:spPr>
                <a:xfrm>
                  <a:off x="2638697" y="2420888"/>
                  <a:ext cx="133103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8" name="Rectangle 667"/>
                <p:cNvSpPr/>
                <p:nvPr/>
              </p:nvSpPr>
              <p:spPr>
                <a:xfrm>
                  <a:off x="3059832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Rectangle 668"/>
                <p:cNvSpPr/>
                <p:nvPr/>
              </p:nvSpPr>
              <p:spPr>
                <a:xfrm>
                  <a:off x="3347864" y="2420888"/>
                  <a:ext cx="72008" cy="21602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0" name="Rectangle 669"/>
                <p:cNvSpPr/>
                <p:nvPr/>
              </p:nvSpPr>
              <p:spPr>
                <a:xfrm>
                  <a:off x="575556" y="2582906"/>
                  <a:ext cx="2844316" cy="540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59" name="Rectangle 658"/>
              <p:cNvSpPr/>
              <p:nvPr/>
            </p:nvSpPr>
            <p:spPr>
              <a:xfrm>
                <a:off x="587873" y="2314952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0" name="Rectangle 659"/>
              <p:cNvSpPr/>
              <p:nvPr/>
            </p:nvSpPr>
            <p:spPr>
              <a:xfrm>
                <a:off x="823500" y="2390554"/>
                <a:ext cx="1656667" cy="86416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1" name="Rectangle 660"/>
              <p:cNvSpPr/>
              <p:nvPr/>
            </p:nvSpPr>
            <p:spPr>
              <a:xfrm>
                <a:off x="2848135" y="2314952"/>
                <a:ext cx="310423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2" name="Rectangle 661"/>
              <p:cNvSpPr/>
              <p:nvPr/>
            </p:nvSpPr>
            <p:spPr>
              <a:xfrm>
                <a:off x="3234167" y="2314952"/>
                <a:ext cx="226826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3" name="Rectangle 662"/>
              <p:cNvSpPr/>
              <p:nvPr/>
            </p:nvSpPr>
            <p:spPr>
              <a:xfrm>
                <a:off x="2556347" y="2309544"/>
                <a:ext cx="160020" cy="162018"/>
              </a:xfrm>
              <a:prstGeom prst="rect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744" name="Straight Connector 743"/>
          <p:cNvCxnSpPr/>
          <p:nvPr/>
        </p:nvCxnSpPr>
        <p:spPr>
          <a:xfrm>
            <a:off x="94004" y="5964688"/>
            <a:ext cx="8528703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8" name="Freeform 757"/>
          <p:cNvSpPr/>
          <p:nvPr/>
        </p:nvSpPr>
        <p:spPr>
          <a:xfrm>
            <a:off x="121920" y="3968489"/>
            <a:ext cx="8546592" cy="238194"/>
          </a:xfrm>
          <a:custGeom>
            <a:avLst/>
            <a:gdLst>
              <a:gd name="connsiteX0" fmla="*/ 0 w 8546592"/>
              <a:gd name="connsiteY0" fmla="*/ 115831 h 238194"/>
              <a:gd name="connsiteX1" fmla="*/ 1024128 w 8546592"/>
              <a:gd name="connsiteY1" fmla="*/ 121927 h 238194"/>
              <a:gd name="connsiteX2" fmla="*/ 3413760 w 8546592"/>
              <a:gd name="connsiteY2" fmla="*/ 7 h 238194"/>
              <a:gd name="connsiteX3" fmla="*/ 4748784 w 8546592"/>
              <a:gd name="connsiteY3" fmla="*/ 115831 h 238194"/>
              <a:gd name="connsiteX4" fmla="*/ 5352288 w 8546592"/>
              <a:gd name="connsiteY4" fmla="*/ 60967 h 238194"/>
              <a:gd name="connsiteX5" fmla="*/ 6358128 w 8546592"/>
              <a:gd name="connsiteY5" fmla="*/ 115831 h 238194"/>
              <a:gd name="connsiteX6" fmla="*/ 7979664 w 8546592"/>
              <a:gd name="connsiteY6" fmla="*/ 219463 h 238194"/>
              <a:gd name="connsiteX7" fmla="*/ 8546592 w 8546592"/>
              <a:gd name="connsiteY7" fmla="*/ 237751 h 23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46592" h="238194">
                <a:moveTo>
                  <a:pt x="0" y="115831"/>
                </a:moveTo>
                <a:cubicBezTo>
                  <a:pt x="227584" y="128531"/>
                  <a:pt x="455168" y="141231"/>
                  <a:pt x="1024128" y="121927"/>
                </a:cubicBezTo>
                <a:cubicBezTo>
                  <a:pt x="1593088" y="102623"/>
                  <a:pt x="2792984" y="1023"/>
                  <a:pt x="3413760" y="7"/>
                </a:cubicBezTo>
                <a:cubicBezTo>
                  <a:pt x="4034536" y="-1009"/>
                  <a:pt x="4425696" y="105671"/>
                  <a:pt x="4748784" y="115831"/>
                </a:cubicBezTo>
                <a:cubicBezTo>
                  <a:pt x="5071872" y="125991"/>
                  <a:pt x="5084064" y="60967"/>
                  <a:pt x="5352288" y="60967"/>
                </a:cubicBezTo>
                <a:cubicBezTo>
                  <a:pt x="5620512" y="60967"/>
                  <a:pt x="6358128" y="115831"/>
                  <a:pt x="6358128" y="115831"/>
                </a:cubicBezTo>
                <a:lnTo>
                  <a:pt x="7979664" y="219463"/>
                </a:lnTo>
                <a:cubicBezTo>
                  <a:pt x="8344408" y="239783"/>
                  <a:pt x="8445500" y="238767"/>
                  <a:pt x="8546592" y="237751"/>
                </a:cubicBezTo>
              </a:path>
            </a:pathLst>
          </a:custGeom>
          <a:noFill/>
          <a:ln w="38100">
            <a:solidFill>
              <a:schemeClr val="accent3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9610" y="1623060"/>
            <a:ext cx="40005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6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1090" y="1638300"/>
            <a:ext cx="232410" cy="23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7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5370" y="1874520"/>
            <a:ext cx="384810" cy="38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7730" y="1874520"/>
            <a:ext cx="232410" cy="23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9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0090" y="2346960"/>
            <a:ext cx="232410" cy="23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0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4870" y="2331720"/>
            <a:ext cx="491490" cy="49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1" name="Picture 2" descr="C:\Users\Victoria\AppData\Local\Microsoft\Windows\Temporary Internet Files\Content.IE5\BVHBPF0W\75px-Green_tick.svg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4870" y="5821680"/>
            <a:ext cx="491490" cy="49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5" name="Picture 3" descr="C:\Users\Victoria\AppData\Local\Microsoft\Windows\Temporary Internet Files\Content.IE5\QIOXFH23\PngMedium-wrong-check-6060[1]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3940" y="3870960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3" name="Group 1032"/>
          <p:cNvGrpSpPr/>
          <p:nvPr/>
        </p:nvGrpSpPr>
        <p:grpSpPr>
          <a:xfrm>
            <a:off x="6050280" y="426720"/>
            <a:ext cx="2110740" cy="1028700"/>
            <a:chOff x="5295900" y="426720"/>
            <a:chExt cx="2110740" cy="1028700"/>
          </a:xfrm>
        </p:grpSpPr>
        <p:sp>
          <p:nvSpPr>
            <p:cNvPr id="1032" name="Rectangle 1031"/>
            <p:cNvSpPr/>
            <p:nvPr/>
          </p:nvSpPr>
          <p:spPr>
            <a:xfrm>
              <a:off x="5295900" y="426720"/>
              <a:ext cx="2110740" cy="1028700"/>
            </a:xfrm>
            <a:prstGeom prst="rect">
              <a:avLst/>
            </a:prstGeom>
            <a:solidFill>
              <a:schemeClr val="bg2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4" name="Isosceles Triangle 1023"/>
            <p:cNvSpPr/>
            <p:nvPr/>
          </p:nvSpPr>
          <p:spPr>
            <a:xfrm>
              <a:off x="5535930" y="548640"/>
              <a:ext cx="114300" cy="114300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Rectangle 1024"/>
            <p:cNvSpPr/>
            <p:nvPr/>
          </p:nvSpPr>
          <p:spPr>
            <a:xfrm>
              <a:off x="5494020" y="762000"/>
              <a:ext cx="198120" cy="12954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9" name="Straight Arrow Connector 1028"/>
            <p:cNvCxnSpPr/>
            <p:nvPr/>
          </p:nvCxnSpPr>
          <p:spPr>
            <a:xfrm>
              <a:off x="5448300" y="1249680"/>
              <a:ext cx="28956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3" name="Rectangle 782"/>
            <p:cNvSpPr/>
            <p:nvPr/>
          </p:nvSpPr>
          <p:spPr>
            <a:xfrm>
              <a:off x="5494020" y="967740"/>
              <a:ext cx="198120" cy="12954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1" name="TextBox 1030"/>
            <p:cNvSpPr txBox="1"/>
            <p:nvPr/>
          </p:nvSpPr>
          <p:spPr>
            <a:xfrm>
              <a:off x="5745480" y="449580"/>
              <a:ext cx="163698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Survey point</a:t>
              </a:r>
            </a:p>
            <a:p>
              <a:r>
                <a:rPr lang="en-GB" sz="1400" dirty="0" smtClean="0"/>
                <a:t>Coil</a:t>
              </a:r>
            </a:p>
            <a:p>
              <a:r>
                <a:rPr lang="en-GB" sz="1400" dirty="0" smtClean="0"/>
                <a:t>Bellows</a:t>
              </a:r>
            </a:p>
            <a:p>
              <a:r>
                <a:rPr lang="en-GB" sz="1400" dirty="0" smtClean="0"/>
                <a:t>Reference particle</a:t>
              </a:r>
              <a:endParaRPr lang="en-GB" sz="1400" dirty="0"/>
            </a:p>
          </p:txBody>
        </p:sp>
      </p:grpSp>
      <p:sp>
        <p:nvSpPr>
          <p:cNvPr id="346" name="TextBox 345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8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FC2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8150" y="1314450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(Run 3, 100A, flip mode)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785828"/>
            <a:ext cx="9143998" cy="42578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076950" y="3514725"/>
            <a:ext cx="704850" cy="2686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14775" y="6219825"/>
            <a:ext cx="332655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Has more ‘character’ than FC1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98691" y="485775"/>
            <a:ext cx="604530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Reminder: All lines are in the </a:t>
            </a:r>
            <a:r>
              <a:rPr lang="en-GB" dirty="0" smtClean="0">
                <a:solidFill>
                  <a:schemeClr val="accent4"/>
                </a:solidFill>
              </a:rPr>
              <a:t>mapper</a:t>
            </a:r>
            <a:r>
              <a:rPr lang="en-GB" dirty="0" smtClean="0"/>
              <a:t> co-ordinate system.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30/44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FC2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8150" y="1314450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(Run 3, 100A, flip mode)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785828"/>
            <a:ext cx="9143998" cy="4257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31/44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6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Spectrometer Solenoids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smtClean="0"/>
              <a:t>Ode to awkward magnets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32/44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1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‘SS’ Saga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Q1: In the 4T ‘flat field’ region...</a:t>
            </a:r>
          </a:p>
          <a:p>
            <a:pPr lvl="1"/>
            <a:r>
              <a:rPr lang="en-GB" dirty="0" smtClean="0"/>
              <a:t>Where is the axis of a uniform solenoid?</a:t>
            </a:r>
          </a:p>
          <a:p>
            <a:pPr lvl="1"/>
            <a:r>
              <a:rPr lang="en-GB" dirty="0" smtClean="0"/>
              <a:t>Will exclude this region from fits</a:t>
            </a:r>
          </a:p>
          <a:p>
            <a:pPr lvl="1"/>
            <a:endParaRPr lang="en-GB" dirty="0"/>
          </a:p>
          <a:p>
            <a:r>
              <a:rPr lang="en-GB" dirty="0" smtClean="0"/>
              <a:t>The mapper carriage is different for the SS mapping</a:t>
            </a:r>
          </a:p>
          <a:p>
            <a:pPr lvl="1"/>
            <a:r>
              <a:rPr lang="en-GB" dirty="0" smtClean="0"/>
              <a:t>Longer (~5m, rather than 3)</a:t>
            </a:r>
          </a:p>
          <a:p>
            <a:pPr lvl="1"/>
            <a:r>
              <a:rPr lang="en-GB" dirty="0" smtClean="0"/>
              <a:t>More flex and wobble</a:t>
            </a:r>
          </a:p>
          <a:p>
            <a:pPr lvl="1"/>
            <a:r>
              <a:rPr lang="en-GB" dirty="0" smtClean="0"/>
              <a:t>More difficult to align to the bore before measurements begin (?)</a:t>
            </a:r>
          </a:p>
          <a:p>
            <a:endParaRPr lang="en-GB" dirty="0" smtClean="0"/>
          </a:p>
          <a:p>
            <a:r>
              <a:rPr lang="en-GB" dirty="0" smtClean="0"/>
              <a:t>Measurements taken slightly differently (a complete loop of the Hall probes is two “runs”</a:t>
            </a:r>
          </a:p>
          <a:p>
            <a:pPr lvl="1"/>
            <a:endParaRPr lang="en-GB" dirty="0"/>
          </a:p>
          <a:p>
            <a:r>
              <a:rPr lang="en-GB" dirty="0" smtClean="0"/>
              <a:t>Survey of the mapper movement during measurements for FC1 &amp; FC2 show ~0.1mm movement.</a:t>
            </a:r>
          </a:p>
          <a:p>
            <a:r>
              <a:rPr lang="en-GB" dirty="0" smtClean="0"/>
              <a:t>Much worse for SS’s… for example!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33/44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39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Beautiful survey plots from LBNL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8202" y="1735031"/>
            <a:ext cx="723705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6488668"/>
            <a:ext cx="608814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mapper’s movement is fairly complex – still digesting!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34/44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1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“Runs 21 &amp; 22”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“100% solenoid mode”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Excluding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1.7</m:t>
                    </m:r>
                    <m:r>
                      <a:rPr lang="en-GB" i="1">
                        <a:latin typeface="Cambria Math"/>
                      </a:rPr>
                      <m:t>&lt;</m:t>
                    </m:r>
                    <m:r>
                      <a:rPr lang="en-GB" i="1">
                        <a:latin typeface="Cambria Math"/>
                      </a:rPr>
                      <m:t>𝑧</m:t>
                    </m:r>
                    <m:r>
                      <a:rPr lang="en-GB" i="1">
                        <a:latin typeface="Cambria Math"/>
                      </a:rPr>
                      <m:t>&lt;3.4</m:t>
                    </m:r>
                  </m:oMath>
                </a14:m>
                <a:r>
                  <a:rPr lang="en-GB" dirty="0"/>
                  <a:t> m </a:t>
                </a:r>
                <a:r>
                  <a:rPr lang="en-GB" dirty="0" smtClean="0"/>
                  <a:t>region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correction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(First magnet mapped)</a:t>
                </a:r>
                <a:endParaRPr lang="en-GB" dirty="0"/>
              </a:p>
              <a:p>
                <a:pPr marL="342900" indent="-342900">
                  <a:buFontTx/>
                  <a:buChar char="-"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2"/>
                <a:stretch>
                  <a:fillRect l="-78" t="-44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35/44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USS, fitting over full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-range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593" b="-11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0107"/>
            <a:ext cx="9144000" cy="425789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7617350" y="2266122"/>
            <a:ext cx="214685" cy="858741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661329" y="1574359"/>
            <a:ext cx="3482671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Non-uniform, E2 needs turning down</a:t>
            </a:r>
          </a:p>
          <a:p>
            <a:r>
              <a:rPr lang="en-GB" sz="1400" dirty="0" smtClean="0"/>
              <a:t>(see DSS for ‘tweaked’ flat field) – Also see this in MAUS with ‘default’ currents.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946205" y="6011185"/>
            <a:ext cx="68480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Field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flipH="1" flipV="1">
            <a:off x="1049572" y="5693133"/>
            <a:ext cx="239035" cy="31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54804" y="4492486"/>
            <a:ext cx="86433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Axis fit</a:t>
            </a:r>
            <a:endParaRPr lang="en-GB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2586974" y="4861818"/>
            <a:ext cx="124421" cy="553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36/44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0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marL="342900" indent="-342900"/>
                <a:r>
                  <a:rPr lang="en-GB" dirty="0" smtClean="0"/>
                  <a:t>USS, excluding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1.7</m:t>
                    </m:r>
                    <m:r>
                      <a:rPr lang="en-GB" i="1">
                        <a:latin typeface="Cambria Math"/>
                      </a:rPr>
                      <m:t>&lt;</m:t>
                    </m:r>
                    <m:r>
                      <a:rPr lang="en-GB" i="1">
                        <a:latin typeface="Cambria Math"/>
                      </a:rPr>
                      <m:t>𝑧</m:t>
                    </m:r>
                    <m:r>
                      <a:rPr lang="en-GB" i="1">
                        <a:latin typeface="Cambria Math"/>
                      </a:rPr>
                      <m:t>&lt;3.4</m:t>
                    </m:r>
                  </m:oMath>
                </a14:m>
                <a:r>
                  <a:rPr lang="en-GB" dirty="0"/>
                  <a:t> m </a:t>
                </a:r>
                <a:r>
                  <a:rPr lang="en-GB" dirty="0"/>
                  <a:t>region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222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0107"/>
            <a:ext cx="9144000" cy="425789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7354957" y="2266123"/>
            <a:ext cx="477078" cy="1455087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22219" y="1820850"/>
            <a:ext cx="232178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Excluded field points here, this is a plotting </a:t>
            </a:r>
            <a:r>
              <a:rPr lang="en-GB" sz="1400" dirty="0" err="1" smtClean="0"/>
              <a:t>artifact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74643" y="5915770"/>
            <a:ext cx="68480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Field</a:t>
            </a:r>
            <a:endParaRPr lang="en-GB" dirty="0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H="1" flipV="1">
            <a:off x="978010" y="5597718"/>
            <a:ext cx="239035" cy="31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83242" y="4397071"/>
            <a:ext cx="86433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Axis fit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2464904" y="4126727"/>
            <a:ext cx="50508" cy="270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37/44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26211" y="2070340"/>
            <a:ext cx="327804" cy="612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3"/>
          </p:cNvCxnSpPr>
          <p:nvPr/>
        </p:nvCxnSpPr>
        <p:spPr>
          <a:xfrm>
            <a:off x="2186333" y="1918576"/>
            <a:ext cx="2601327" cy="729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3849" y="1733910"/>
            <a:ext cx="158248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Scale change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30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marL="342900" indent="-342900"/>
                <a:r>
                  <a:rPr lang="en-GB" dirty="0" smtClean="0"/>
                  <a:t>USS, excluding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1.7</m:t>
                    </m:r>
                    <m:r>
                      <a:rPr lang="en-GB" i="1">
                        <a:latin typeface="Cambria Math"/>
                      </a:rPr>
                      <m:t>&lt;</m:t>
                    </m:r>
                    <m:r>
                      <a:rPr lang="en-GB" i="1">
                        <a:latin typeface="Cambria Math"/>
                      </a:rPr>
                      <m:t>𝑧</m:t>
                    </m:r>
                    <m:r>
                      <a:rPr lang="en-GB" i="1">
                        <a:latin typeface="Cambria Math"/>
                      </a:rPr>
                      <m:t>&lt;3.4</m:t>
                    </m:r>
                  </m:oMath>
                </a14:m>
                <a:r>
                  <a:rPr lang="en-GB" dirty="0"/>
                  <a:t> m </a:t>
                </a:r>
                <a:r>
                  <a:rPr lang="en-GB" dirty="0"/>
                  <a:t>region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222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600107"/>
            <a:ext cx="9143998" cy="42578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94561" y="4094921"/>
            <a:ext cx="9780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Excluded region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90415" y="4094921"/>
            <a:ext cx="9780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Excluded region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56591" y="1630015"/>
            <a:ext cx="7289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Larger residuals than for FC1 &amp; FC2. </a:t>
            </a:r>
          </a:p>
          <a:p>
            <a:r>
              <a:rPr lang="en-GB" dirty="0" smtClean="0"/>
              <a:t>Still some oddities in transverse vector plots (see supporting material)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38/44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2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DSS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“Runs 25+26”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“100% flip mode”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 smtClean="0"/>
                  <a:t>Excluding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2&lt;</m:t>
                    </m:r>
                    <m:r>
                      <a:rPr lang="en-GB" b="0" i="1" smtClean="0">
                        <a:latin typeface="Cambria Math"/>
                      </a:rPr>
                      <m:t>𝑧</m:t>
                    </m:r>
                    <m:r>
                      <a:rPr lang="en-GB" b="0" i="1" smtClean="0">
                        <a:latin typeface="Cambria Math"/>
                      </a:rPr>
                      <m:t>&lt;3.8</m:t>
                    </m:r>
                  </m:oMath>
                </a14:m>
                <a:r>
                  <a:rPr lang="en-GB" dirty="0" smtClean="0"/>
                  <a:t> m region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 correction</a:t>
                </a:r>
                <a:endParaRPr lang="en-GB" dirty="0"/>
              </a:p>
              <a:p>
                <a:pPr marL="342900" indent="-342900">
                  <a:buFontTx/>
                  <a:buChar char="-"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2"/>
                <a:stretch>
                  <a:fillRect l="-471" t="-6504" b="-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39/44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5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Co-ordinate systems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 rot="160995">
            <a:off x="5041629" y="2939752"/>
            <a:ext cx="3202351" cy="3030043"/>
            <a:chOff x="3563208" y="3403092"/>
            <a:chExt cx="1384994" cy="1310472"/>
          </a:xfrm>
        </p:grpSpPr>
        <p:sp>
          <p:nvSpPr>
            <p:cNvPr id="576" name="Rectangle 575"/>
            <p:cNvSpPr/>
            <p:nvPr/>
          </p:nvSpPr>
          <p:spPr>
            <a:xfrm flipH="1">
              <a:off x="3613576" y="3481685"/>
              <a:ext cx="1267525" cy="1186487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7" name="Group 576"/>
            <p:cNvGrpSpPr/>
            <p:nvPr/>
          </p:nvGrpSpPr>
          <p:grpSpPr>
            <a:xfrm flipH="1">
              <a:off x="3613576" y="3481685"/>
              <a:ext cx="1267525" cy="1186487"/>
              <a:chOff x="467544" y="2132856"/>
              <a:chExt cx="3168352" cy="1224136"/>
            </a:xfrm>
          </p:grpSpPr>
          <p:sp>
            <p:nvSpPr>
              <p:cNvPr id="593" name="Rectangle 592"/>
              <p:cNvSpPr/>
              <p:nvPr/>
            </p:nvSpPr>
            <p:spPr>
              <a:xfrm>
                <a:off x="467544" y="2132856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4" name="Rectangle 593"/>
              <p:cNvSpPr/>
              <p:nvPr/>
            </p:nvSpPr>
            <p:spPr>
              <a:xfrm>
                <a:off x="467544" y="2924944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8" name="Group 577"/>
            <p:cNvGrpSpPr/>
            <p:nvPr/>
          </p:nvGrpSpPr>
          <p:grpSpPr>
            <a:xfrm rot="184387">
              <a:off x="3709983" y="3586375"/>
              <a:ext cx="1074712" cy="977107"/>
              <a:chOff x="2380086" y="3825044"/>
              <a:chExt cx="1108815" cy="1008112"/>
            </a:xfrm>
          </p:grpSpPr>
          <p:grpSp>
            <p:nvGrpSpPr>
              <p:cNvPr id="579" name="Group 578"/>
              <p:cNvGrpSpPr/>
              <p:nvPr/>
            </p:nvGrpSpPr>
            <p:grpSpPr>
              <a:xfrm>
                <a:off x="2380086" y="3825044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7" name="Rectangle 586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8" name="Rectangle 587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9" name="Rectangle 588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0" name="Rectangle 589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1" name="Rectangle 590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2" name="Rectangle 591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80" name="Group 579"/>
              <p:cNvGrpSpPr/>
              <p:nvPr/>
            </p:nvGrpSpPr>
            <p:grpSpPr>
              <a:xfrm rot="10800000">
                <a:off x="2380087" y="4617132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1" name="Rectangle 580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2" name="Rectangle 581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3" name="Rectangle 582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5" name="Rectangle 584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6" name="Rectangle 585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39" name="Isosceles Triangle 638"/>
            <p:cNvSpPr/>
            <p:nvPr/>
          </p:nvSpPr>
          <p:spPr>
            <a:xfrm>
              <a:off x="3563208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Isosceles Triangle 639"/>
            <p:cNvSpPr/>
            <p:nvPr/>
          </p:nvSpPr>
          <p:spPr>
            <a:xfrm>
              <a:off x="3563208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Isosceles Triangle 640"/>
            <p:cNvSpPr/>
            <p:nvPr/>
          </p:nvSpPr>
          <p:spPr>
            <a:xfrm>
              <a:off x="4842891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Isosceles Triangle 641"/>
            <p:cNvSpPr/>
            <p:nvPr/>
          </p:nvSpPr>
          <p:spPr>
            <a:xfrm>
              <a:off x="4842891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2" name="Rectangle 1031"/>
          <p:cNvSpPr/>
          <p:nvPr/>
        </p:nvSpPr>
        <p:spPr>
          <a:xfrm>
            <a:off x="6050280" y="426720"/>
            <a:ext cx="2110740" cy="1028700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" name="Isosceles Triangle 1023"/>
          <p:cNvSpPr/>
          <p:nvPr/>
        </p:nvSpPr>
        <p:spPr>
          <a:xfrm>
            <a:off x="6290310" y="548640"/>
            <a:ext cx="114300" cy="1143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5" name="Rectangle 1024"/>
          <p:cNvSpPr/>
          <p:nvPr/>
        </p:nvSpPr>
        <p:spPr>
          <a:xfrm>
            <a:off x="6248400" y="762000"/>
            <a:ext cx="198120" cy="1295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6499860" y="449580"/>
            <a:ext cx="11801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Survey point</a:t>
            </a:r>
          </a:p>
          <a:p>
            <a:r>
              <a:rPr lang="en-GB" sz="1400" dirty="0" smtClean="0"/>
              <a:t>Coil</a:t>
            </a:r>
          </a:p>
          <a:p>
            <a:r>
              <a:rPr lang="en-GB" sz="1400" dirty="0" smtClean="0"/>
              <a:t>Mapper</a:t>
            </a:r>
          </a:p>
          <a:p>
            <a:r>
              <a:rPr lang="en-GB" sz="1400" dirty="0" smtClean="0"/>
              <a:t>Hall probe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6248400" y="950008"/>
            <a:ext cx="198120" cy="12954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6248400" y="1172198"/>
            <a:ext cx="198120" cy="129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" name="Group 79"/>
          <p:cNvGrpSpPr/>
          <p:nvPr/>
        </p:nvGrpSpPr>
        <p:grpSpPr>
          <a:xfrm>
            <a:off x="482838" y="1512606"/>
            <a:ext cx="8490246" cy="5150956"/>
            <a:chOff x="482838" y="1512606"/>
            <a:chExt cx="8490246" cy="5150956"/>
          </a:xfrm>
        </p:grpSpPr>
        <p:cxnSp>
          <p:nvCxnSpPr>
            <p:cNvPr id="75" name="Straight Connector 74"/>
            <p:cNvCxnSpPr/>
            <p:nvPr/>
          </p:nvCxnSpPr>
          <p:spPr>
            <a:xfrm rot="160995" flipH="1">
              <a:off x="632389" y="4454773"/>
              <a:ext cx="8340695" cy="0"/>
            </a:xfrm>
            <a:prstGeom prst="line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/>
          </p:nvCxnSpPr>
          <p:spPr>
            <a:xfrm flipV="1">
              <a:off x="6564492" y="1613493"/>
              <a:ext cx="236675" cy="5050069"/>
            </a:xfrm>
            <a:prstGeom prst="line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482838" y="4204530"/>
                  <a:ext cx="468526" cy="391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838" y="4204530"/>
                  <a:ext cx="468526" cy="39190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5" name="TextBox 354"/>
                <p:cNvSpPr txBox="1"/>
                <p:nvPr/>
              </p:nvSpPr>
              <p:spPr>
                <a:xfrm>
                  <a:off x="6781088" y="1512606"/>
                  <a:ext cx="481414" cy="391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55" name="TextBox 3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1088" y="1512606"/>
                  <a:ext cx="481414" cy="39190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6" name="Title 1"/>
          <p:cNvSpPr txBox="1">
            <a:spLocks/>
          </p:cNvSpPr>
          <p:nvPr/>
        </p:nvSpPr>
        <p:spPr>
          <a:xfrm>
            <a:off x="457199" y="1293977"/>
            <a:ext cx="2474008" cy="509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Geometric axis</a:t>
            </a:r>
            <a:endParaRPr lang="en-GB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199" y="1974081"/>
            <a:ext cx="39737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co-ordinate system defined with respect to the survey points on the magnet exterior. </a:t>
            </a:r>
          </a:p>
          <a:p>
            <a:endParaRPr lang="en-GB" dirty="0"/>
          </a:p>
          <a:p>
            <a:r>
              <a:rPr lang="en-GB" b="1" dirty="0" smtClean="0"/>
              <a:t>NB:</a:t>
            </a:r>
            <a:r>
              <a:rPr lang="en-GB" dirty="0" smtClean="0"/>
              <a:t> Not the co-ordinate system of the MICE Hall…</a:t>
            </a:r>
            <a:endParaRPr lang="en-GB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5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DSS, fitting over full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-range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593" b="-11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71330"/>
            <a:ext cx="9144000" cy="4257893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7680960" y="1765189"/>
            <a:ext cx="214685" cy="858741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724939" y="1470991"/>
            <a:ext cx="348267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Much flatter with tweaked currents.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40/44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4563373"/>
            <a:ext cx="125945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DSS has smaller ‘wiggle’ here than USS</a:t>
            </a:r>
            <a:endParaRPr lang="en-GB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907102" y="4097547"/>
            <a:ext cx="69011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45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DSS,</a:t>
                </a:r>
                <a:r>
                  <a:rPr lang="en-GB" dirty="0"/>
                  <a:t> </a:t>
                </a:r>
                <a:r>
                  <a:rPr lang="en-GB" dirty="0" smtClean="0"/>
                  <a:t>excluding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2&lt;</m:t>
                    </m:r>
                    <m:r>
                      <a:rPr lang="en-GB" i="1">
                        <a:latin typeface="Cambria Math"/>
                      </a:rPr>
                      <m:t>𝑧</m:t>
                    </m:r>
                    <m:r>
                      <a:rPr lang="en-GB" i="1">
                        <a:latin typeface="Cambria Math"/>
                      </a:rPr>
                      <m:t>&lt;3.8</m:t>
                    </m:r>
                  </m:oMath>
                </a14:m>
                <a:r>
                  <a:rPr lang="en-GB" dirty="0"/>
                  <a:t> m </a:t>
                </a:r>
                <a:r>
                  <a:rPr lang="en-GB" dirty="0" smtClean="0"/>
                  <a:t>region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593" r="-296" b="-11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71330"/>
            <a:ext cx="9144000" cy="4257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41/44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3848" y="1578634"/>
            <a:ext cx="327804" cy="612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</p:cNvCxnSpPr>
          <p:nvPr/>
        </p:nvCxnSpPr>
        <p:spPr>
          <a:xfrm>
            <a:off x="2186332" y="1702915"/>
            <a:ext cx="2730725" cy="462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3848" y="1518249"/>
            <a:ext cx="158248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Scale change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5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DSS,</a:t>
                </a:r>
                <a:r>
                  <a:rPr lang="en-GB" dirty="0"/>
                  <a:t> </a:t>
                </a:r>
                <a:r>
                  <a:rPr lang="en-GB" dirty="0" smtClean="0"/>
                  <a:t>excluding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2&lt;</m:t>
                    </m:r>
                    <m:r>
                      <a:rPr lang="en-GB" i="1">
                        <a:latin typeface="Cambria Math"/>
                      </a:rPr>
                      <m:t>𝑧</m:t>
                    </m:r>
                    <m:r>
                      <a:rPr lang="en-GB" i="1">
                        <a:latin typeface="Cambria Math"/>
                      </a:rPr>
                      <m:t>&lt;3.8</m:t>
                    </m:r>
                  </m:oMath>
                </a14:m>
                <a:r>
                  <a:rPr lang="en-GB" dirty="0"/>
                  <a:t> m </a:t>
                </a:r>
                <a:r>
                  <a:rPr lang="en-GB" dirty="0" smtClean="0"/>
                  <a:t>region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593" r="-296" b="-11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071330"/>
            <a:ext cx="9143998" cy="42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2613" y="3840480"/>
            <a:ext cx="9780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Excluded region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108467" y="3840480"/>
            <a:ext cx="9780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Excluded region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08883" y="1669777"/>
            <a:ext cx="51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Residuals on par with FC2 (still worse than FC1)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22222" y="6488668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Still more to learn (and still need error bars)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42/44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7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“Results”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56220124"/>
                  </p:ext>
                </p:extLst>
              </p:nvPr>
            </p:nvGraphicFramePr>
            <p:xfrm>
              <a:off x="504908" y="2148840"/>
              <a:ext cx="8229600" cy="4488497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743200"/>
                    <a:gridCol w="5486400"/>
                  </a:tblGrid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en-GB" dirty="0" smtClean="0"/>
                            <a:t>FC1</a:t>
                          </a:r>
                          <a:endParaRPr lang="en-GB" dirty="0"/>
                        </a:p>
                      </a:txBody>
                      <a:tcPr marL="131674" marR="131674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−0.001485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+0.001312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4092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−0.002235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+0.00383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en-GB" dirty="0" smtClean="0"/>
                            <a:t>FC2</a:t>
                          </a:r>
                          <a:endParaRPr lang="en-GB" dirty="0"/>
                        </a:p>
                      </a:txBody>
                      <a:tcPr marL="131674" marR="131674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0.002076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−0.002563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−0.000835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+0.0017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69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DSS (Excluding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2&lt;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&lt;3.8</m:t>
                              </m:r>
                            </m:oMath>
                          </a14:m>
                          <a:r>
                            <a:rPr lang="en-GB" dirty="0" smtClean="0"/>
                            <a:t> m </a:t>
                          </a:r>
                          <a:r>
                            <a:rPr lang="en-GB" dirty="0" smtClean="0"/>
                            <a:t>region</a:t>
                          </a:r>
                          <a:r>
                            <a:rPr lang="en-GB" dirty="0"/>
                            <a:t>)</a:t>
                          </a:r>
                          <a:endParaRPr lang="en-GB" dirty="0"/>
                        </a:p>
                      </a:txBody>
                      <a:tcPr marL="131674" marR="131674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−1.7656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+0.000179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0.000287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−0.007454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USS (Excluding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&lt;3.4</m:t>
                              </m:r>
                            </m:oMath>
                          </a14:m>
                          <a:r>
                            <a:rPr lang="en-GB" dirty="0"/>
                            <a:t> m </a:t>
                          </a:r>
                          <a:r>
                            <a:rPr lang="en-GB" dirty="0" smtClean="0"/>
                            <a:t>region)</a:t>
                          </a:r>
                          <a:endParaRPr lang="en-GB" dirty="0"/>
                        </a:p>
                      </a:txBody>
                      <a:tcPr marL="131674" marR="131674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−0.000446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+0.0008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63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0.001057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−0.0041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70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marL="131674" marR="131674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56220124"/>
                  </p:ext>
                </p:extLst>
              </p:nvPr>
            </p:nvGraphicFramePr>
            <p:xfrm>
              <a:off x="504908" y="2148840"/>
              <a:ext cx="8229600" cy="4488497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743200"/>
                    <a:gridCol w="5486400"/>
                  </a:tblGrid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en-GB" dirty="0" smtClean="0"/>
                            <a:t>FC1</a:t>
                          </a:r>
                          <a:endParaRPr lang="en-GB" dirty="0"/>
                        </a:p>
                      </a:txBody>
                      <a:tcPr marL="131674" marR="131674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108197" r="-200000" b="-10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108197" b="-1013115"/>
                          </a:stretch>
                        </a:blipFill>
                      </a:tcPr>
                    </a:tc>
                  </a:tr>
                  <a:tr h="4092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189552" r="-200000" b="-8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189552" b="-822388"/>
                          </a:stretch>
                        </a:blipFill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en-GB" dirty="0" smtClean="0"/>
                            <a:t>FC2</a:t>
                          </a:r>
                          <a:endParaRPr lang="en-GB" dirty="0"/>
                        </a:p>
                      </a:txBody>
                      <a:tcPr marL="131674" marR="131674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425000" r="-200000" b="-7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425000" b="-71666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516393" r="-200000" b="-6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516393" b="-604918"/>
                          </a:stretch>
                        </a:blipFill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74" t="-616393" b="-50491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716393" r="-200000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716393" b="-404918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816393" r="-200000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816393" b="-304918"/>
                          </a:stretch>
                        </a:blipFill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74" t="-931667" b="-21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1014754" r="-200000" b="-1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1014754" b="-10655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222" t="-1114754" r="-200000" b="-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1674" marR="131674">
                        <a:blipFill rotWithShape="1">
                          <a:blip r:embed="rId2"/>
                          <a:stretch>
                            <a:fillRect l="-50111" t="-1114754" b="-655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485031" y="1486893"/>
            <a:ext cx="8221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Equations describing current (Feb 2015) best fit to magnetic axis in </a:t>
            </a:r>
            <a:r>
              <a:rPr lang="en-GB" sz="1600" b="1" u="sng" dirty="0" smtClean="0">
                <a:solidFill>
                  <a:schemeClr val="accent4"/>
                </a:solidFill>
              </a:rPr>
              <a:t>mapper</a:t>
            </a:r>
            <a:r>
              <a:rPr lang="en-GB" sz="1600" dirty="0" smtClean="0"/>
              <a:t> co-ordinate system (units are m!)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43/44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do: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Investigate vector plots from SS’s more thoroughly</a:t>
                </a:r>
              </a:p>
              <a:p>
                <a:r>
                  <a:rPr lang="en-GB" dirty="0" smtClean="0"/>
                  <a:t>Correction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/>
                  <a:t> necessary?</a:t>
                </a:r>
              </a:p>
              <a:p>
                <a:pPr lvl="1"/>
                <a:r>
                  <a:rPr lang="en-GB" dirty="0" smtClean="0"/>
                  <a:t>One Hall probe cube ‘contains’ 3 independent Hall sensors</a:t>
                </a:r>
              </a:p>
              <a:p>
                <a:r>
                  <a:rPr lang="en-GB" dirty="0" smtClean="0"/>
                  <a:t>Apply survey </a:t>
                </a:r>
              </a:p>
              <a:p>
                <a:pPr lvl="1"/>
                <a:r>
                  <a:rPr lang="en-GB" dirty="0" smtClean="0"/>
                  <a:t>‘Swingy’ travel through SS’s needs help!</a:t>
                </a:r>
              </a:p>
              <a:p>
                <a:r>
                  <a:rPr lang="en-GB" dirty="0" smtClean="0"/>
                  <a:t>Think really, really hard about the errors</a:t>
                </a:r>
              </a:p>
              <a:p>
                <a:r>
                  <a:rPr lang="en-GB" dirty="0" smtClean="0"/>
                  <a:t>… Then the remaining field map exercise!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8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382253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44/44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9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Co-ordinate systems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 rot="160995">
            <a:off x="5041629" y="2939752"/>
            <a:ext cx="3202351" cy="3030043"/>
            <a:chOff x="3563208" y="3403092"/>
            <a:chExt cx="1384994" cy="1310472"/>
          </a:xfrm>
        </p:grpSpPr>
        <p:sp>
          <p:nvSpPr>
            <p:cNvPr id="576" name="Rectangle 575"/>
            <p:cNvSpPr/>
            <p:nvPr/>
          </p:nvSpPr>
          <p:spPr>
            <a:xfrm flipH="1">
              <a:off x="3613576" y="3481685"/>
              <a:ext cx="1267525" cy="1186487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7" name="Group 576"/>
            <p:cNvGrpSpPr/>
            <p:nvPr/>
          </p:nvGrpSpPr>
          <p:grpSpPr>
            <a:xfrm flipH="1">
              <a:off x="3613576" y="3481685"/>
              <a:ext cx="1267525" cy="1186487"/>
              <a:chOff x="467544" y="2132856"/>
              <a:chExt cx="3168352" cy="1224136"/>
            </a:xfrm>
          </p:grpSpPr>
          <p:sp>
            <p:nvSpPr>
              <p:cNvPr id="593" name="Rectangle 592"/>
              <p:cNvSpPr/>
              <p:nvPr/>
            </p:nvSpPr>
            <p:spPr>
              <a:xfrm>
                <a:off x="467544" y="2132856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4" name="Rectangle 593"/>
              <p:cNvSpPr/>
              <p:nvPr/>
            </p:nvSpPr>
            <p:spPr>
              <a:xfrm>
                <a:off x="467544" y="2924944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8" name="Group 577"/>
            <p:cNvGrpSpPr/>
            <p:nvPr/>
          </p:nvGrpSpPr>
          <p:grpSpPr>
            <a:xfrm rot="184387">
              <a:off x="3709983" y="3586375"/>
              <a:ext cx="1074712" cy="977107"/>
              <a:chOff x="2380086" y="3825044"/>
              <a:chExt cx="1108815" cy="1008112"/>
            </a:xfrm>
          </p:grpSpPr>
          <p:grpSp>
            <p:nvGrpSpPr>
              <p:cNvPr id="579" name="Group 578"/>
              <p:cNvGrpSpPr/>
              <p:nvPr/>
            </p:nvGrpSpPr>
            <p:grpSpPr>
              <a:xfrm>
                <a:off x="2380086" y="3825044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7" name="Rectangle 586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8" name="Rectangle 587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9" name="Rectangle 588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0" name="Rectangle 589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1" name="Rectangle 590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2" name="Rectangle 591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80" name="Group 579"/>
              <p:cNvGrpSpPr/>
              <p:nvPr/>
            </p:nvGrpSpPr>
            <p:grpSpPr>
              <a:xfrm rot="10800000">
                <a:off x="2380087" y="4617132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1" name="Rectangle 580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2" name="Rectangle 581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3" name="Rectangle 582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5" name="Rectangle 584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6" name="Rectangle 585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39" name="Isosceles Triangle 638"/>
            <p:cNvSpPr/>
            <p:nvPr/>
          </p:nvSpPr>
          <p:spPr>
            <a:xfrm>
              <a:off x="3563208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Isosceles Triangle 639"/>
            <p:cNvSpPr/>
            <p:nvPr/>
          </p:nvSpPr>
          <p:spPr>
            <a:xfrm>
              <a:off x="3563208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Isosceles Triangle 640"/>
            <p:cNvSpPr/>
            <p:nvPr/>
          </p:nvSpPr>
          <p:spPr>
            <a:xfrm>
              <a:off x="4842891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Isosceles Triangle 641"/>
            <p:cNvSpPr/>
            <p:nvPr/>
          </p:nvSpPr>
          <p:spPr>
            <a:xfrm>
              <a:off x="4842891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2" name="Rectangle 1031"/>
          <p:cNvSpPr/>
          <p:nvPr/>
        </p:nvSpPr>
        <p:spPr>
          <a:xfrm>
            <a:off x="6050280" y="426720"/>
            <a:ext cx="2110740" cy="1028700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" name="Isosceles Triangle 1023"/>
          <p:cNvSpPr/>
          <p:nvPr/>
        </p:nvSpPr>
        <p:spPr>
          <a:xfrm>
            <a:off x="6290310" y="548640"/>
            <a:ext cx="114300" cy="1143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5" name="Rectangle 1024"/>
          <p:cNvSpPr/>
          <p:nvPr/>
        </p:nvSpPr>
        <p:spPr>
          <a:xfrm>
            <a:off x="6248400" y="762000"/>
            <a:ext cx="198120" cy="1295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6499860" y="449580"/>
            <a:ext cx="11801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Survey point</a:t>
            </a:r>
          </a:p>
          <a:p>
            <a:r>
              <a:rPr lang="en-GB" sz="1400" dirty="0" smtClean="0"/>
              <a:t>Coil</a:t>
            </a:r>
          </a:p>
          <a:p>
            <a:r>
              <a:rPr lang="en-GB" sz="1400" dirty="0" smtClean="0"/>
              <a:t>Mapper</a:t>
            </a:r>
          </a:p>
          <a:p>
            <a:r>
              <a:rPr lang="en-GB" sz="1400" dirty="0" smtClean="0"/>
              <a:t>Hall probe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6248400" y="950008"/>
            <a:ext cx="198120" cy="12954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6248400" y="1172198"/>
            <a:ext cx="198120" cy="129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482838" y="1476761"/>
            <a:ext cx="8447517" cy="5050069"/>
            <a:chOff x="482838" y="1476761"/>
            <a:chExt cx="8447517" cy="5050069"/>
          </a:xfrm>
        </p:grpSpPr>
        <p:grpSp>
          <p:nvGrpSpPr>
            <p:cNvPr id="3" name="Group 2"/>
            <p:cNvGrpSpPr/>
            <p:nvPr/>
          </p:nvGrpSpPr>
          <p:grpSpPr>
            <a:xfrm rot="217791">
              <a:off x="589660" y="1476761"/>
              <a:ext cx="8340695" cy="5050069"/>
              <a:chOff x="632389" y="1613493"/>
              <a:chExt cx="8340695" cy="5050069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/>
              <p:cNvCxnSpPr/>
              <p:nvPr/>
            </p:nvCxnSpPr>
            <p:spPr>
              <a:xfrm flipV="1">
                <a:off x="6564492" y="1613493"/>
                <a:ext cx="236675" cy="5050069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482838" y="3828514"/>
                  <a:ext cx="4551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838" y="3828514"/>
                  <a:ext cx="455189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5" name="TextBox 354"/>
                <p:cNvSpPr txBox="1"/>
                <p:nvPr/>
              </p:nvSpPr>
              <p:spPr>
                <a:xfrm>
                  <a:off x="6849456" y="1512606"/>
                  <a:ext cx="458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355" name="TextBox 3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9456" y="1512606"/>
                  <a:ext cx="458202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6" name="Title 1"/>
          <p:cNvSpPr txBox="1">
            <a:spLocks/>
          </p:cNvSpPr>
          <p:nvPr/>
        </p:nvSpPr>
        <p:spPr>
          <a:xfrm>
            <a:off x="457199" y="1293977"/>
            <a:ext cx="2474008" cy="509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accent2"/>
                </a:solidFill>
              </a:rPr>
              <a:t>Magnetic axis</a:t>
            </a:r>
            <a:endParaRPr lang="en-GB" sz="32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457199" y="1974081"/>
                <a:ext cx="4234442" cy="1499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2"/>
                    </a:solidFill>
                  </a:rPr>
                  <a:t>The co-ordinate system defined with respect to the coils on the magnet bobbin.</a:t>
                </a:r>
              </a:p>
              <a:p>
                <a:endParaRPr lang="en-GB" dirty="0">
                  <a:solidFill>
                    <a:schemeClr val="accent2"/>
                  </a:solidFill>
                </a:endParaRPr>
              </a:p>
              <a:p>
                <a:r>
                  <a:rPr lang="en-GB" dirty="0" smtClean="0">
                    <a:solidFill>
                      <a:schemeClr val="accent2"/>
                    </a:solidFill>
                  </a:rPr>
                  <a:t>Also the line along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/>
                      </a:rPr>
                      <m:t>=0.</m:t>
                    </m:r>
                  </m:oMath>
                </a14:m>
                <a:endParaRPr lang="en-GB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974081"/>
                <a:ext cx="4234442" cy="1499257"/>
              </a:xfrm>
              <a:prstGeom prst="rect">
                <a:avLst/>
              </a:prstGeom>
              <a:blipFill rotWithShape="1">
                <a:blip r:embed="rId4"/>
                <a:stretch>
                  <a:fillRect l="-1151" t="-2033" b="-4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3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Co-ordinate systems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 rot="160995">
            <a:off x="5041629" y="2939752"/>
            <a:ext cx="3202351" cy="3030043"/>
            <a:chOff x="3563208" y="3403092"/>
            <a:chExt cx="1384994" cy="1310472"/>
          </a:xfrm>
        </p:grpSpPr>
        <p:sp>
          <p:nvSpPr>
            <p:cNvPr id="576" name="Rectangle 575"/>
            <p:cNvSpPr/>
            <p:nvPr/>
          </p:nvSpPr>
          <p:spPr>
            <a:xfrm flipH="1">
              <a:off x="3613576" y="3481685"/>
              <a:ext cx="1267525" cy="1186487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7" name="Group 576"/>
            <p:cNvGrpSpPr/>
            <p:nvPr/>
          </p:nvGrpSpPr>
          <p:grpSpPr>
            <a:xfrm flipH="1">
              <a:off x="3613576" y="3481685"/>
              <a:ext cx="1267525" cy="1186487"/>
              <a:chOff x="467544" y="2132856"/>
              <a:chExt cx="3168352" cy="1224136"/>
            </a:xfrm>
          </p:grpSpPr>
          <p:sp>
            <p:nvSpPr>
              <p:cNvPr id="593" name="Rectangle 592"/>
              <p:cNvSpPr/>
              <p:nvPr/>
            </p:nvSpPr>
            <p:spPr>
              <a:xfrm>
                <a:off x="467544" y="2132856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4" name="Rectangle 593"/>
              <p:cNvSpPr/>
              <p:nvPr/>
            </p:nvSpPr>
            <p:spPr>
              <a:xfrm>
                <a:off x="467544" y="2924944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8" name="Group 577"/>
            <p:cNvGrpSpPr/>
            <p:nvPr/>
          </p:nvGrpSpPr>
          <p:grpSpPr>
            <a:xfrm rot="184387">
              <a:off x="3709983" y="3586375"/>
              <a:ext cx="1074712" cy="977107"/>
              <a:chOff x="2380086" y="3825044"/>
              <a:chExt cx="1108815" cy="1008112"/>
            </a:xfrm>
          </p:grpSpPr>
          <p:grpSp>
            <p:nvGrpSpPr>
              <p:cNvPr id="579" name="Group 578"/>
              <p:cNvGrpSpPr/>
              <p:nvPr/>
            </p:nvGrpSpPr>
            <p:grpSpPr>
              <a:xfrm>
                <a:off x="2380086" y="3825044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7" name="Rectangle 586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8" name="Rectangle 587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9" name="Rectangle 588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0" name="Rectangle 589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1" name="Rectangle 590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2" name="Rectangle 591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80" name="Group 579"/>
              <p:cNvGrpSpPr/>
              <p:nvPr/>
            </p:nvGrpSpPr>
            <p:grpSpPr>
              <a:xfrm rot="10800000">
                <a:off x="2380087" y="4617132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1" name="Rectangle 580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2" name="Rectangle 581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3" name="Rectangle 582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5" name="Rectangle 584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6" name="Rectangle 585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39" name="Isosceles Triangle 638"/>
            <p:cNvSpPr/>
            <p:nvPr/>
          </p:nvSpPr>
          <p:spPr>
            <a:xfrm>
              <a:off x="3563208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Isosceles Triangle 639"/>
            <p:cNvSpPr/>
            <p:nvPr/>
          </p:nvSpPr>
          <p:spPr>
            <a:xfrm>
              <a:off x="3563208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Isosceles Triangle 640"/>
            <p:cNvSpPr/>
            <p:nvPr/>
          </p:nvSpPr>
          <p:spPr>
            <a:xfrm>
              <a:off x="4842891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Isosceles Triangle 641"/>
            <p:cNvSpPr/>
            <p:nvPr/>
          </p:nvSpPr>
          <p:spPr>
            <a:xfrm>
              <a:off x="4842891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2" name="Rectangle 1031"/>
          <p:cNvSpPr/>
          <p:nvPr/>
        </p:nvSpPr>
        <p:spPr>
          <a:xfrm>
            <a:off x="6050280" y="426720"/>
            <a:ext cx="2110740" cy="1028700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" name="Isosceles Triangle 1023"/>
          <p:cNvSpPr/>
          <p:nvPr/>
        </p:nvSpPr>
        <p:spPr>
          <a:xfrm>
            <a:off x="6290310" y="548640"/>
            <a:ext cx="114300" cy="1143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5" name="Rectangle 1024"/>
          <p:cNvSpPr/>
          <p:nvPr/>
        </p:nvSpPr>
        <p:spPr>
          <a:xfrm>
            <a:off x="6248400" y="762000"/>
            <a:ext cx="198120" cy="1295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6499860" y="449580"/>
            <a:ext cx="11801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Survey point</a:t>
            </a:r>
          </a:p>
          <a:p>
            <a:r>
              <a:rPr lang="en-GB" sz="1400" dirty="0" smtClean="0"/>
              <a:t>Coil</a:t>
            </a:r>
          </a:p>
          <a:p>
            <a:r>
              <a:rPr lang="en-GB" sz="1400" dirty="0" smtClean="0"/>
              <a:t>Mapper</a:t>
            </a:r>
          </a:p>
          <a:p>
            <a:r>
              <a:rPr lang="en-GB" sz="1400" dirty="0" smtClean="0"/>
              <a:t>Hall probe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6248400" y="950008"/>
            <a:ext cx="198120" cy="12954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6248400" y="1172198"/>
            <a:ext cx="198120" cy="129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482838" y="3242831"/>
            <a:ext cx="8550573" cy="2503858"/>
            <a:chOff x="482838" y="3242831"/>
            <a:chExt cx="8550573" cy="2503858"/>
          </a:xfrm>
        </p:grpSpPr>
        <p:grpSp>
          <p:nvGrpSpPr>
            <p:cNvPr id="3" name="Group 2"/>
            <p:cNvGrpSpPr/>
            <p:nvPr/>
          </p:nvGrpSpPr>
          <p:grpSpPr>
            <a:xfrm rot="21417654">
              <a:off x="692716" y="3242831"/>
              <a:ext cx="8340695" cy="2503858"/>
              <a:chOff x="632389" y="3215128"/>
              <a:chExt cx="8340695" cy="2503858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/>
              <p:cNvCxnSpPr/>
              <p:nvPr/>
            </p:nvCxnSpPr>
            <p:spPr>
              <a:xfrm rot="182346" flipH="1" flipV="1">
                <a:off x="1287319" y="3215128"/>
                <a:ext cx="19460" cy="2503858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482838" y="4119071"/>
                  <a:ext cx="5248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838" y="4119071"/>
                  <a:ext cx="524887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5" name="TextBox 354"/>
                <p:cNvSpPr txBox="1"/>
                <p:nvPr/>
              </p:nvSpPr>
              <p:spPr>
                <a:xfrm>
                  <a:off x="1261911" y="3277512"/>
                  <a:ext cx="5279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355" name="TextBox 3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1911" y="3277512"/>
                  <a:ext cx="527901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6" name="Title 1"/>
          <p:cNvSpPr txBox="1">
            <a:spLocks/>
          </p:cNvSpPr>
          <p:nvPr/>
        </p:nvSpPr>
        <p:spPr>
          <a:xfrm>
            <a:off x="457199" y="1293977"/>
            <a:ext cx="2474008" cy="509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accent4"/>
                </a:solidFill>
              </a:rPr>
              <a:t>Mapper axis</a:t>
            </a:r>
            <a:endParaRPr lang="en-GB" sz="3200" dirty="0">
              <a:solidFill>
                <a:schemeClr val="accent4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199" y="1974081"/>
            <a:ext cx="4234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The co-ordinate system defined with respect to the centre of the measurement disc on the CERN field mapper.</a:t>
            </a:r>
            <a:endParaRPr lang="en-GB" b="1" dirty="0">
              <a:solidFill>
                <a:schemeClr val="accent4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372037" y="4151484"/>
            <a:ext cx="179462" cy="649480"/>
            <a:chOff x="3187581" y="4161802"/>
            <a:chExt cx="179462" cy="649480"/>
          </a:xfrm>
        </p:grpSpPr>
        <p:sp>
          <p:nvSpPr>
            <p:cNvPr id="47" name="Rectangle 46"/>
            <p:cNvSpPr/>
            <p:nvPr/>
          </p:nvSpPr>
          <p:spPr>
            <a:xfrm>
              <a:off x="3187581" y="4161802"/>
              <a:ext cx="85457" cy="64948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264494" y="4204531"/>
              <a:ext cx="102549" cy="1025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264494" y="4409630"/>
              <a:ext cx="102549" cy="1025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264494" y="4631820"/>
              <a:ext cx="102549" cy="1025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6/44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8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Co-ordinate systems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 rot="160995">
            <a:off x="5041629" y="2939752"/>
            <a:ext cx="3202351" cy="3030043"/>
            <a:chOff x="3563208" y="3403092"/>
            <a:chExt cx="1384994" cy="1310472"/>
          </a:xfrm>
        </p:grpSpPr>
        <p:sp>
          <p:nvSpPr>
            <p:cNvPr id="576" name="Rectangle 575"/>
            <p:cNvSpPr/>
            <p:nvPr/>
          </p:nvSpPr>
          <p:spPr>
            <a:xfrm flipH="1">
              <a:off x="3613576" y="3481685"/>
              <a:ext cx="1267525" cy="1186487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7" name="Group 576"/>
            <p:cNvGrpSpPr/>
            <p:nvPr/>
          </p:nvGrpSpPr>
          <p:grpSpPr>
            <a:xfrm flipH="1">
              <a:off x="3613576" y="3481685"/>
              <a:ext cx="1267525" cy="1186487"/>
              <a:chOff x="467544" y="2132856"/>
              <a:chExt cx="3168352" cy="1224136"/>
            </a:xfrm>
          </p:grpSpPr>
          <p:sp>
            <p:nvSpPr>
              <p:cNvPr id="593" name="Rectangle 592"/>
              <p:cNvSpPr/>
              <p:nvPr/>
            </p:nvSpPr>
            <p:spPr>
              <a:xfrm>
                <a:off x="467544" y="2132856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4" name="Rectangle 593"/>
              <p:cNvSpPr/>
              <p:nvPr/>
            </p:nvSpPr>
            <p:spPr>
              <a:xfrm>
                <a:off x="467544" y="2924944"/>
                <a:ext cx="3168352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8" name="Group 577"/>
            <p:cNvGrpSpPr/>
            <p:nvPr/>
          </p:nvGrpSpPr>
          <p:grpSpPr>
            <a:xfrm rot="184387">
              <a:off x="3709983" y="3586375"/>
              <a:ext cx="1074712" cy="977107"/>
              <a:chOff x="2380086" y="3825044"/>
              <a:chExt cx="1108815" cy="1008112"/>
            </a:xfrm>
          </p:grpSpPr>
          <p:grpSp>
            <p:nvGrpSpPr>
              <p:cNvPr id="579" name="Group 578"/>
              <p:cNvGrpSpPr/>
              <p:nvPr/>
            </p:nvGrpSpPr>
            <p:grpSpPr>
              <a:xfrm>
                <a:off x="2380086" y="3825044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7" name="Rectangle 586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8" name="Rectangle 587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9" name="Rectangle 588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0" name="Rectangle 589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1" name="Rectangle 590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2" name="Rectangle 591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80" name="Group 579"/>
              <p:cNvGrpSpPr/>
              <p:nvPr/>
            </p:nvGrpSpPr>
            <p:grpSpPr>
              <a:xfrm rot="10800000">
                <a:off x="2380087" y="4617132"/>
                <a:ext cx="1108814" cy="216024"/>
                <a:chOff x="963598" y="6015880"/>
                <a:chExt cx="1108814" cy="216024"/>
              </a:xfrm>
            </p:grpSpPr>
            <p:sp>
              <p:nvSpPr>
                <p:cNvPr id="581" name="Rectangle 580"/>
                <p:cNvSpPr/>
                <p:nvPr/>
              </p:nvSpPr>
              <p:spPr>
                <a:xfrm flipH="1" flipV="1">
                  <a:off x="1410048" y="6015880"/>
                  <a:ext cx="209624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2" name="Rectangle 581"/>
                <p:cNvSpPr/>
                <p:nvPr/>
              </p:nvSpPr>
              <p:spPr>
                <a:xfrm flipH="1" flipV="1">
                  <a:off x="963598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3" name="Rectangle 582"/>
                <p:cNvSpPr/>
                <p:nvPr/>
              </p:nvSpPr>
              <p:spPr>
                <a:xfrm flipH="1" flipV="1">
                  <a:off x="963598" y="6015880"/>
                  <a:ext cx="1108814" cy="54006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 flipH="1" flipV="1">
                  <a:off x="1039206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5" name="Rectangle 584"/>
                <p:cNvSpPr/>
                <p:nvPr/>
              </p:nvSpPr>
              <p:spPr>
                <a:xfrm flipH="1" flipV="1">
                  <a:off x="1996804" y="6015880"/>
                  <a:ext cx="75608" cy="216024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6" name="Rectangle 585"/>
                <p:cNvSpPr/>
                <p:nvPr/>
              </p:nvSpPr>
              <p:spPr>
                <a:xfrm flipH="1" flipV="1">
                  <a:off x="1619672" y="6069886"/>
                  <a:ext cx="370842" cy="162018"/>
                </a:xfrm>
                <a:prstGeom prst="rect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39" name="Isosceles Triangle 638"/>
            <p:cNvSpPr/>
            <p:nvPr/>
          </p:nvSpPr>
          <p:spPr>
            <a:xfrm>
              <a:off x="3563208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Isosceles Triangle 639"/>
            <p:cNvSpPr/>
            <p:nvPr/>
          </p:nvSpPr>
          <p:spPr>
            <a:xfrm>
              <a:off x="3563208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Isosceles Triangle 640"/>
            <p:cNvSpPr/>
            <p:nvPr/>
          </p:nvSpPr>
          <p:spPr>
            <a:xfrm>
              <a:off x="4842891" y="3403092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Isosceles Triangle 641"/>
            <p:cNvSpPr/>
            <p:nvPr/>
          </p:nvSpPr>
          <p:spPr>
            <a:xfrm>
              <a:off x="4842891" y="4622779"/>
              <a:ext cx="105311" cy="9078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2" name="Rectangle 1031"/>
          <p:cNvSpPr/>
          <p:nvPr/>
        </p:nvSpPr>
        <p:spPr>
          <a:xfrm>
            <a:off x="6050280" y="426720"/>
            <a:ext cx="2110740" cy="976967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" name="Isosceles Triangle 1023"/>
          <p:cNvSpPr/>
          <p:nvPr/>
        </p:nvSpPr>
        <p:spPr>
          <a:xfrm>
            <a:off x="6290310" y="548640"/>
            <a:ext cx="114300" cy="11430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5" name="Rectangle 1024"/>
          <p:cNvSpPr/>
          <p:nvPr/>
        </p:nvSpPr>
        <p:spPr>
          <a:xfrm>
            <a:off x="6248400" y="762000"/>
            <a:ext cx="198120" cy="1295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6499860" y="449580"/>
            <a:ext cx="11801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Survey point</a:t>
            </a:r>
          </a:p>
          <a:p>
            <a:r>
              <a:rPr lang="en-GB" sz="1400" dirty="0" smtClean="0"/>
              <a:t>Coil</a:t>
            </a:r>
          </a:p>
          <a:p>
            <a:r>
              <a:rPr lang="en-GB" sz="1400" dirty="0" smtClean="0"/>
              <a:t>Mapper</a:t>
            </a:r>
          </a:p>
          <a:p>
            <a:r>
              <a:rPr lang="en-GB" sz="1400" dirty="0" smtClean="0"/>
              <a:t>Hall probe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6248400" y="950008"/>
            <a:ext cx="198120" cy="12954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6248400" y="1172198"/>
            <a:ext cx="198120" cy="129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457199" y="1974081"/>
            <a:ext cx="4234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Measure the </a:t>
            </a:r>
            <a:r>
              <a:rPr lang="en-GB" dirty="0" smtClean="0">
                <a:solidFill>
                  <a:schemeClr val="accent2"/>
                </a:solidFill>
              </a:rPr>
              <a:t>magnetic axis </a:t>
            </a:r>
            <a:r>
              <a:rPr lang="en-GB" dirty="0" smtClean="0"/>
              <a:t>with the </a:t>
            </a:r>
            <a:r>
              <a:rPr lang="en-GB" dirty="0" smtClean="0">
                <a:solidFill>
                  <a:schemeClr val="accent4"/>
                </a:solidFill>
              </a:rPr>
              <a:t>mapper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Transform from </a:t>
            </a:r>
            <a:r>
              <a:rPr lang="en-GB" dirty="0" smtClean="0">
                <a:solidFill>
                  <a:schemeClr val="accent4"/>
                </a:solidFill>
              </a:rPr>
              <a:t>mapper</a:t>
            </a:r>
            <a:r>
              <a:rPr lang="en-GB" dirty="0" smtClean="0"/>
              <a:t> to </a:t>
            </a:r>
            <a:r>
              <a:rPr lang="en-GB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geometric</a:t>
            </a:r>
            <a:r>
              <a:rPr lang="en-GB" dirty="0" smtClean="0"/>
              <a:t> co-ordinates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89660" y="1476761"/>
            <a:ext cx="8340695" cy="5050069"/>
            <a:chOff x="589660" y="1476761"/>
            <a:chExt cx="8340695" cy="5050069"/>
          </a:xfrm>
        </p:grpSpPr>
        <p:grpSp>
          <p:nvGrpSpPr>
            <p:cNvPr id="46" name="Group 45"/>
            <p:cNvGrpSpPr/>
            <p:nvPr/>
          </p:nvGrpSpPr>
          <p:grpSpPr>
            <a:xfrm rot="217791">
              <a:off x="589660" y="1476761"/>
              <a:ext cx="8340695" cy="5050069"/>
              <a:chOff x="632389" y="1613493"/>
              <a:chExt cx="8340695" cy="5050069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6564492" y="1613493"/>
                <a:ext cx="236675" cy="5050069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756304" y="3563594"/>
                  <a:ext cx="4551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304" y="3563594"/>
                  <a:ext cx="455189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6975138" y="1674976"/>
                  <a:ext cx="458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5138" y="1674976"/>
                  <a:ext cx="458202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632389" y="1514861"/>
            <a:ext cx="8340695" cy="5148701"/>
            <a:chOff x="632389" y="1514861"/>
            <a:chExt cx="8340695" cy="5148701"/>
          </a:xfrm>
        </p:grpSpPr>
        <p:cxnSp>
          <p:nvCxnSpPr>
            <p:cNvPr id="52" name="Straight Connector 51"/>
            <p:cNvCxnSpPr/>
            <p:nvPr/>
          </p:nvCxnSpPr>
          <p:spPr>
            <a:xfrm rot="160995" flipH="1">
              <a:off x="632389" y="4454773"/>
              <a:ext cx="8340695" cy="0"/>
            </a:xfrm>
            <a:prstGeom prst="line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6564492" y="1613493"/>
              <a:ext cx="236675" cy="5050069"/>
            </a:xfrm>
            <a:prstGeom prst="line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636662" y="3896880"/>
                  <a:ext cx="468526" cy="391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662" y="3896880"/>
                  <a:ext cx="468526" cy="39190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46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6351541" y="1514861"/>
                  <a:ext cx="481414" cy="391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1541" y="1514861"/>
                  <a:ext cx="481414" cy="39190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6" name="TextBox 55"/>
          <p:cNvSpPr txBox="1"/>
          <p:nvPr/>
        </p:nvSpPr>
        <p:spPr>
          <a:xfrm>
            <a:off x="264920" y="6043093"/>
            <a:ext cx="260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Sounds easy!                       </a:t>
            </a:r>
          </a:p>
          <a:p>
            <a:pPr algn="just"/>
            <a:r>
              <a:rPr lang="en-GB" dirty="0" smtClean="0"/>
              <a:t>                      … right?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482838" y="3242831"/>
            <a:ext cx="8550573" cy="2503858"/>
            <a:chOff x="482838" y="3242831"/>
            <a:chExt cx="8550573" cy="2503858"/>
          </a:xfrm>
        </p:grpSpPr>
        <p:grpSp>
          <p:nvGrpSpPr>
            <p:cNvPr id="58" name="Group 57"/>
            <p:cNvGrpSpPr/>
            <p:nvPr/>
          </p:nvGrpSpPr>
          <p:grpSpPr>
            <a:xfrm rot="21417654">
              <a:off x="692716" y="3242831"/>
              <a:ext cx="8340695" cy="2503858"/>
              <a:chOff x="632389" y="3215128"/>
              <a:chExt cx="8340695" cy="2503858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182346" flipH="1" flipV="1">
                <a:off x="1287319" y="3215128"/>
                <a:ext cx="19460" cy="2503858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482838" y="4443819"/>
                  <a:ext cx="5248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838" y="4443819"/>
                  <a:ext cx="524887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1261911" y="3277512"/>
                  <a:ext cx="5279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1911" y="3277512"/>
                  <a:ext cx="527901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3" name="Group 62"/>
          <p:cNvGrpSpPr/>
          <p:nvPr/>
        </p:nvGrpSpPr>
        <p:grpSpPr>
          <a:xfrm>
            <a:off x="1372037" y="4151484"/>
            <a:ext cx="179462" cy="649480"/>
            <a:chOff x="3187581" y="4161802"/>
            <a:chExt cx="179462" cy="649480"/>
          </a:xfrm>
        </p:grpSpPr>
        <p:sp>
          <p:nvSpPr>
            <p:cNvPr id="64" name="Rectangle 63"/>
            <p:cNvSpPr/>
            <p:nvPr/>
          </p:nvSpPr>
          <p:spPr>
            <a:xfrm>
              <a:off x="3187581" y="4161802"/>
              <a:ext cx="85457" cy="64948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264494" y="4204531"/>
              <a:ext cx="102549" cy="1025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264494" y="4409630"/>
              <a:ext cx="102549" cy="1025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64494" y="4631820"/>
              <a:ext cx="102549" cy="1025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7/44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Co-ordinate systems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389806" y="2325692"/>
            <a:ext cx="3048967" cy="1237902"/>
            <a:chOff x="5266091" y="2510358"/>
            <a:chExt cx="1922398" cy="944827"/>
          </a:xfrm>
        </p:grpSpPr>
        <p:sp>
          <p:nvSpPr>
            <p:cNvPr id="590" name="Rectangle 589"/>
            <p:cNvSpPr/>
            <p:nvPr/>
          </p:nvSpPr>
          <p:spPr>
            <a:xfrm rot="345382" flipH="1" flipV="1">
              <a:off x="5525562" y="2809431"/>
              <a:ext cx="1353371" cy="49880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Rectangle 587"/>
            <p:cNvSpPr/>
            <p:nvPr/>
          </p:nvSpPr>
          <p:spPr>
            <a:xfrm rot="345382" flipH="1" flipV="1">
              <a:off x="5266091" y="2510358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Rectangle 588"/>
            <p:cNvSpPr/>
            <p:nvPr/>
          </p:nvSpPr>
          <p:spPr>
            <a:xfrm rot="345382" flipH="1" flipV="1">
              <a:off x="5290193" y="2593469"/>
              <a:ext cx="1898296" cy="20690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Rectangle 590"/>
            <p:cNvSpPr/>
            <p:nvPr/>
          </p:nvSpPr>
          <p:spPr>
            <a:xfrm rot="345382" flipH="1" flipV="1">
              <a:off x="6891771" y="2685789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2" name="Rectangle 1031"/>
          <p:cNvSpPr/>
          <p:nvPr/>
        </p:nvSpPr>
        <p:spPr>
          <a:xfrm>
            <a:off x="6050280" y="426721"/>
            <a:ext cx="1450175" cy="761524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5" name="Rectangle 1024"/>
          <p:cNvSpPr/>
          <p:nvPr/>
        </p:nvSpPr>
        <p:spPr>
          <a:xfrm>
            <a:off x="6248400" y="548350"/>
            <a:ext cx="198120" cy="1295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6499860" y="449580"/>
            <a:ext cx="10005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Coil</a:t>
            </a:r>
          </a:p>
          <a:p>
            <a:r>
              <a:rPr lang="en-GB" sz="1400" dirty="0" smtClean="0"/>
              <a:t>Mapper</a:t>
            </a:r>
          </a:p>
          <a:p>
            <a:r>
              <a:rPr lang="en-GB" sz="1400" dirty="0" smtClean="0"/>
              <a:t>Hall probe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6248400" y="736358"/>
            <a:ext cx="198120" cy="12954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6248400" y="958548"/>
            <a:ext cx="198120" cy="129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457199" y="1974081"/>
            <a:ext cx="423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Catch: We measure the field components in the </a:t>
            </a:r>
            <a:r>
              <a:rPr lang="en-GB" dirty="0" smtClean="0">
                <a:solidFill>
                  <a:schemeClr val="accent4"/>
                </a:solidFill>
              </a:rPr>
              <a:t>mapper system</a:t>
            </a:r>
            <a:r>
              <a:rPr lang="en-GB" dirty="0" smtClean="0"/>
              <a:t>.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85117" y="1548372"/>
            <a:ext cx="8558883" cy="5050069"/>
            <a:chOff x="585117" y="1548372"/>
            <a:chExt cx="8558883" cy="5050069"/>
          </a:xfrm>
        </p:grpSpPr>
        <p:grpSp>
          <p:nvGrpSpPr>
            <p:cNvPr id="46" name="Group 45"/>
            <p:cNvGrpSpPr/>
            <p:nvPr/>
          </p:nvGrpSpPr>
          <p:grpSpPr>
            <a:xfrm rot="217791">
              <a:off x="585117" y="1548372"/>
              <a:ext cx="8340695" cy="5050069"/>
              <a:chOff x="632389" y="1685248"/>
              <a:chExt cx="8340695" cy="5050069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8375319" y="1685248"/>
                <a:ext cx="236675" cy="5050069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756304" y="3563594"/>
                  <a:ext cx="4551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304" y="3563594"/>
                  <a:ext cx="455189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8685798" y="1693931"/>
                  <a:ext cx="458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5798" y="1693931"/>
                  <a:ext cx="458202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3" name="Group 62"/>
          <p:cNvGrpSpPr/>
          <p:nvPr/>
        </p:nvGrpSpPr>
        <p:grpSpPr>
          <a:xfrm flipH="1" flipV="1">
            <a:off x="5005642" y="5455348"/>
            <a:ext cx="3048967" cy="1237902"/>
            <a:chOff x="5266091" y="2510358"/>
            <a:chExt cx="1922398" cy="944827"/>
          </a:xfrm>
        </p:grpSpPr>
        <p:sp>
          <p:nvSpPr>
            <p:cNvPr id="64" name="Rectangle 63"/>
            <p:cNvSpPr/>
            <p:nvPr/>
          </p:nvSpPr>
          <p:spPr>
            <a:xfrm rot="345382" flipH="1" flipV="1">
              <a:off x="5525562" y="2809431"/>
              <a:ext cx="1353371" cy="49880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 rot="345382" flipH="1" flipV="1">
              <a:off x="5266091" y="2510358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 rot="345382" flipH="1" flipV="1">
              <a:off x="5290193" y="2593469"/>
              <a:ext cx="1898296" cy="20690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 rot="345382" flipH="1" flipV="1">
              <a:off x="6891771" y="2685789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82838" y="3242831"/>
            <a:ext cx="8550573" cy="2503858"/>
            <a:chOff x="482838" y="3242831"/>
            <a:chExt cx="8550573" cy="2503858"/>
          </a:xfrm>
        </p:grpSpPr>
        <p:grpSp>
          <p:nvGrpSpPr>
            <p:cNvPr id="69" name="Group 68"/>
            <p:cNvGrpSpPr/>
            <p:nvPr/>
          </p:nvGrpSpPr>
          <p:grpSpPr>
            <a:xfrm rot="21417654">
              <a:off x="692716" y="3242831"/>
              <a:ext cx="8340695" cy="2503858"/>
              <a:chOff x="632389" y="3215128"/>
              <a:chExt cx="8340695" cy="2503858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182346" flipH="1" flipV="1">
                <a:off x="1287319" y="3215128"/>
                <a:ext cx="19460" cy="2503858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482838" y="4119071"/>
                  <a:ext cx="5248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838" y="4119071"/>
                  <a:ext cx="524887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1303102" y="5357215"/>
                  <a:ext cx="5279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3102" y="5357215"/>
                  <a:ext cx="527901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4" name="Group 73"/>
          <p:cNvGrpSpPr/>
          <p:nvPr/>
        </p:nvGrpSpPr>
        <p:grpSpPr>
          <a:xfrm>
            <a:off x="4568775" y="3582470"/>
            <a:ext cx="245732" cy="1718063"/>
            <a:chOff x="3183202" y="4207354"/>
            <a:chExt cx="92894" cy="649480"/>
          </a:xfrm>
        </p:grpSpPr>
        <p:sp>
          <p:nvSpPr>
            <p:cNvPr id="76" name="Rectangle 75"/>
            <p:cNvSpPr/>
            <p:nvPr/>
          </p:nvSpPr>
          <p:spPr>
            <a:xfrm>
              <a:off x="3183202" y="4207354"/>
              <a:ext cx="42728" cy="64948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224821" y="4270027"/>
              <a:ext cx="51275" cy="5127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95443" y="2874901"/>
                <a:ext cx="767646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/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443" y="2874901"/>
                <a:ext cx="767646" cy="391261"/>
              </a:xfrm>
              <a:prstGeom prst="rect">
                <a:avLst/>
              </a:prstGeom>
              <a:blipFill rotWithShape="1">
                <a:blip r:embed="rId6"/>
                <a:stretch>
                  <a:fillRect t="-7813" r="-6349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335155" y="4074841"/>
                <a:ext cx="4785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155" y="4074841"/>
                <a:ext cx="47852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c 9"/>
          <p:cNvSpPr/>
          <p:nvPr/>
        </p:nvSpPr>
        <p:spPr>
          <a:xfrm rot="16200000">
            <a:off x="2732413" y="4122772"/>
            <a:ext cx="380512" cy="373107"/>
          </a:xfrm>
          <a:prstGeom prst="arc">
            <a:avLst>
              <a:gd name="adj1" fmla="val 11940873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endCxn id="9" idx="2"/>
          </p:cNvCxnSpPr>
          <p:nvPr/>
        </p:nvCxnSpPr>
        <p:spPr>
          <a:xfrm flipH="1" flipV="1">
            <a:off x="2574420" y="4444173"/>
            <a:ext cx="83322" cy="15304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105384" y="6026172"/>
                <a:ext cx="372986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400" dirty="0" smtClean="0"/>
                  <a:t> is the rotation of the magnetic axis around the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sz="1400" dirty="0" smtClean="0"/>
                  <a:t>-axis. There may be a corresponding rotation around the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sz="1400" dirty="0" smtClean="0"/>
                  <a:t>-axis</a:t>
                </a:r>
                <a:endParaRPr lang="en-GB" sz="1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384" y="6026172"/>
                <a:ext cx="3729860" cy="738664"/>
              </a:xfrm>
              <a:prstGeom prst="rect">
                <a:avLst/>
              </a:prstGeom>
              <a:blipFill rotWithShape="1">
                <a:blip r:embed="rId8"/>
                <a:stretch>
                  <a:fillRect l="-327" t="-826" r="-1144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8/44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4568775" y="3582470"/>
            <a:ext cx="245732" cy="1718063"/>
            <a:chOff x="3183202" y="4207354"/>
            <a:chExt cx="92894" cy="649480"/>
          </a:xfrm>
        </p:grpSpPr>
        <p:sp>
          <p:nvSpPr>
            <p:cNvPr id="76" name="Rectangle 75"/>
            <p:cNvSpPr/>
            <p:nvPr/>
          </p:nvSpPr>
          <p:spPr>
            <a:xfrm>
              <a:off x="3183202" y="4207354"/>
              <a:ext cx="42728" cy="64948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224821" y="4270027"/>
              <a:ext cx="51275" cy="5127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82838" y="3242831"/>
            <a:ext cx="8550573" cy="2503858"/>
            <a:chOff x="482838" y="3242831"/>
            <a:chExt cx="8550573" cy="2503858"/>
          </a:xfrm>
        </p:grpSpPr>
        <p:grpSp>
          <p:nvGrpSpPr>
            <p:cNvPr id="69" name="Group 68"/>
            <p:cNvGrpSpPr/>
            <p:nvPr/>
          </p:nvGrpSpPr>
          <p:grpSpPr>
            <a:xfrm rot="21417654">
              <a:off x="692716" y="3242831"/>
              <a:ext cx="8340695" cy="2503858"/>
              <a:chOff x="632389" y="3215128"/>
              <a:chExt cx="8340695" cy="2503858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182346" flipH="1" flipV="1">
                <a:off x="1287319" y="3215128"/>
                <a:ext cx="19460" cy="2503858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482838" y="4119071"/>
                  <a:ext cx="5248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838" y="4119071"/>
                  <a:ext cx="524887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1303102" y="5357215"/>
                  <a:ext cx="5279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4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3102" y="5357215"/>
                  <a:ext cx="527901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/>
          <p:cNvGrpSpPr/>
          <p:nvPr/>
        </p:nvGrpSpPr>
        <p:grpSpPr>
          <a:xfrm>
            <a:off x="585117" y="1548372"/>
            <a:ext cx="8558883" cy="5050069"/>
            <a:chOff x="585117" y="1548372"/>
            <a:chExt cx="8558883" cy="5050069"/>
          </a:xfrm>
        </p:grpSpPr>
        <p:grpSp>
          <p:nvGrpSpPr>
            <p:cNvPr id="46" name="Group 45"/>
            <p:cNvGrpSpPr/>
            <p:nvPr/>
          </p:nvGrpSpPr>
          <p:grpSpPr>
            <a:xfrm rot="217791">
              <a:off x="585117" y="1548372"/>
              <a:ext cx="8340695" cy="5050069"/>
              <a:chOff x="632389" y="1685248"/>
              <a:chExt cx="8340695" cy="5050069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rot="160995" flipH="1">
                <a:off x="632389" y="4454773"/>
                <a:ext cx="8340695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8375319" y="1685248"/>
                <a:ext cx="236675" cy="5050069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756304" y="3563594"/>
                  <a:ext cx="4551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304" y="3563594"/>
                  <a:ext cx="455189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8685798" y="1693931"/>
                  <a:ext cx="458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5798" y="1693931"/>
                  <a:ext cx="458202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4918105" cy="990600"/>
          </a:xfrm>
        </p:spPr>
        <p:txBody>
          <a:bodyPr>
            <a:noAutofit/>
          </a:bodyPr>
          <a:lstStyle/>
          <a:p>
            <a:r>
              <a:rPr lang="en-GB" dirty="0" smtClean="0"/>
              <a:t>Co-ordinate systems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389806" y="2325692"/>
            <a:ext cx="3048967" cy="1237902"/>
            <a:chOff x="5266091" y="2510358"/>
            <a:chExt cx="1922398" cy="944827"/>
          </a:xfrm>
        </p:grpSpPr>
        <p:sp>
          <p:nvSpPr>
            <p:cNvPr id="590" name="Rectangle 589"/>
            <p:cNvSpPr/>
            <p:nvPr/>
          </p:nvSpPr>
          <p:spPr>
            <a:xfrm rot="345382" flipH="1" flipV="1">
              <a:off x="5525562" y="2809431"/>
              <a:ext cx="1353371" cy="49880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Rectangle 587"/>
            <p:cNvSpPr/>
            <p:nvPr/>
          </p:nvSpPr>
          <p:spPr>
            <a:xfrm rot="345382" flipH="1" flipV="1">
              <a:off x="5266091" y="2510358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Rectangle 588"/>
            <p:cNvSpPr/>
            <p:nvPr/>
          </p:nvSpPr>
          <p:spPr>
            <a:xfrm rot="345382" flipH="1" flipV="1">
              <a:off x="5290193" y="2593469"/>
              <a:ext cx="1898296" cy="20690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Rectangle 590"/>
            <p:cNvSpPr/>
            <p:nvPr/>
          </p:nvSpPr>
          <p:spPr>
            <a:xfrm rot="345382" flipH="1" flipV="1">
              <a:off x="6891771" y="2685789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2" name="Rectangle 1031"/>
          <p:cNvSpPr/>
          <p:nvPr/>
        </p:nvSpPr>
        <p:spPr>
          <a:xfrm>
            <a:off x="6050280" y="426721"/>
            <a:ext cx="1450175" cy="761524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5" name="Rectangle 1024"/>
          <p:cNvSpPr/>
          <p:nvPr/>
        </p:nvSpPr>
        <p:spPr>
          <a:xfrm>
            <a:off x="6248400" y="548350"/>
            <a:ext cx="198120" cy="1295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6499860" y="449580"/>
            <a:ext cx="10005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Coil</a:t>
            </a:r>
          </a:p>
          <a:p>
            <a:r>
              <a:rPr lang="en-GB" sz="1400" dirty="0" smtClean="0"/>
              <a:t>Mapper</a:t>
            </a:r>
          </a:p>
          <a:p>
            <a:r>
              <a:rPr lang="en-GB" sz="1400" dirty="0" smtClean="0"/>
              <a:t>Hall probe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6248400" y="736358"/>
            <a:ext cx="198120" cy="12954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Rectangle 346"/>
          <p:cNvSpPr/>
          <p:nvPr/>
        </p:nvSpPr>
        <p:spPr>
          <a:xfrm>
            <a:off x="6248400" y="958548"/>
            <a:ext cx="198120" cy="1295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457199" y="1974081"/>
            <a:ext cx="423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Catch: We measure the field components in the </a:t>
            </a:r>
            <a:r>
              <a:rPr lang="en-GB" dirty="0" smtClean="0">
                <a:solidFill>
                  <a:schemeClr val="accent4"/>
                </a:solidFill>
              </a:rPr>
              <a:t>mapper system</a:t>
            </a:r>
            <a:r>
              <a:rPr lang="en-GB" dirty="0" smtClean="0"/>
              <a:t>.</a:t>
            </a:r>
          </a:p>
        </p:txBody>
      </p:sp>
      <p:grpSp>
        <p:nvGrpSpPr>
          <p:cNvPr id="63" name="Group 62"/>
          <p:cNvGrpSpPr/>
          <p:nvPr/>
        </p:nvGrpSpPr>
        <p:grpSpPr>
          <a:xfrm flipH="1" flipV="1">
            <a:off x="5005642" y="5455348"/>
            <a:ext cx="3048967" cy="1237902"/>
            <a:chOff x="5266091" y="2510358"/>
            <a:chExt cx="1922398" cy="944827"/>
          </a:xfrm>
        </p:grpSpPr>
        <p:sp>
          <p:nvSpPr>
            <p:cNvPr id="64" name="Rectangle 63"/>
            <p:cNvSpPr/>
            <p:nvPr/>
          </p:nvSpPr>
          <p:spPr>
            <a:xfrm rot="345382" flipH="1" flipV="1">
              <a:off x="5525562" y="2809431"/>
              <a:ext cx="1353371" cy="49880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 rot="345382" flipH="1" flipV="1">
              <a:off x="5266091" y="2510358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 rot="345382" flipH="1" flipV="1">
              <a:off x="5290193" y="2593469"/>
              <a:ext cx="1898296" cy="20690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 rot="345382" flipH="1" flipV="1">
              <a:off x="6891771" y="2685789"/>
              <a:ext cx="269287" cy="76939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95443" y="2874901"/>
                <a:ext cx="767646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/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443" y="2874901"/>
                <a:ext cx="767646" cy="391261"/>
              </a:xfrm>
              <a:prstGeom prst="rect">
                <a:avLst/>
              </a:prstGeom>
              <a:blipFill rotWithShape="1">
                <a:blip r:embed="rId7"/>
                <a:stretch>
                  <a:fillRect t="-7813" r="-6349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335155" y="4074841"/>
                <a:ext cx="4785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155" y="4074841"/>
                <a:ext cx="47852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c 9"/>
          <p:cNvSpPr/>
          <p:nvPr/>
        </p:nvSpPr>
        <p:spPr>
          <a:xfrm rot="16200000">
            <a:off x="2732413" y="4122772"/>
            <a:ext cx="380512" cy="373107"/>
          </a:xfrm>
          <a:prstGeom prst="arc">
            <a:avLst>
              <a:gd name="adj1" fmla="val 11940873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endCxn id="9" idx="2"/>
          </p:cNvCxnSpPr>
          <p:nvPr/>
        </p:nvCxnSpPr>
        <p:spPr>
          <a:xfrm flipH="1" flipV="1">
            <a:off x="2574420" y="4444173"/>
            <a:ext cx="83322" cy="15304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414796" y="3477060"/>
            <a:ext cx="584842" cy="597781"/>
          </a:xfrm>
          <a:prstGeom prst="rect">
            <a:avLst/>
          </a:prstGeom>
          <a:solidFill>
            <a:schemeClr val="accent6">
              <a:lumMod val="40000"/>
              <a:lumOff val="60000"/>
              <a:alpha val="23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76200">
              <a:srgbClr val="FFFF00">
                <a:alpha val="14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>
            <a:off x="4110527" y="3999432"/>
            <a:ext cx="316194" cy="743484"/>
          </a:xfrm>
          <a:custGeom>
            <a:avLst/>
            <a:gdLst>
              <a:gd name="connsiteX0" fmla="*/ 316194 w 316194"/>
              <a:gd name="connsiteY0" fmla="*/ 85458 h 743484"/>
              <a:gd name="connsiteX1" fmla="*/ 213645 w 316194"/>
              <a:gd name="connsiteY1" fmla="*/ 743484 h 743484"/>
              <a:gd name="connsiteX2" fmla="*/ 0 w 316194"/>
              <a:gd name="connsiteY2" fmla="*/ 734938 h 743484"/>
              <a:gd name="connsiteX3" fmla="*/ 0 w 316194"/>
              <a:gd name="connsiteY3" fmla="*/ 0 h 743484"/>
              <a:gd name="connsiteX4" fmla="*/ 316194 w 316194"/>
              <a:gd name="connsiteY4" fmla="*/ 85458 h 74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194" h="743484">
                <a:moveTo>
                  <a:pt x="316194" y="85458"/>
                </a:moveTo>
                <a:lnTo>
                  <a:pt x="213645" y="743484"/>
                </a:lnTo>
                <a:lnTo>
                  <a:pt x="0" y="734938"/>
                </a:lnTo>
                <a:lnTo>
                  <a:pt x="0" y="0"/>
                </a:lnTo>
                <a:lnTo>
                  <a:pt x="316194" y="85458"/>
                </a:lnTo>
                <a:close/>
              </a:path>
            </a:pathLst>
          </a:custGeom>
          <a:solidFill>
            <a:schemeClr val="bg1">
              <a:alpha val="5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54928" y="2749927"/>
            <a:ext cx="3845607" cy="396839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99179" y="4680623"/>
            <a:ext cx="559327" cy="5593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56304" y="3477060"/>
            <a:ext cx="227594" cy="3241261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267269" y="3477060"/>
            <a:ext cx="11573" cy="1203563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567052" y="4960286"/>
            <a:ext cx="1603438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101981" y="2749927"/>
            <a:ext cx="312815" cy="727134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101981" y="4074841"/>
            <a:ext cx="324740" cy="2643481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558506" y="4964471"/>
            <a:ext cx="1603438" cy="19906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1278842" y="3600923"/>
            <a:ext cx="135635" cy="109248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650265" y="5083233"/>
                <a:ext cx="483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265" y="5083233"/>
                <a:ext cx="4838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1326938" y="3663198"/>
                <a:ext cx="501868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6938" y="3663198"/>
                <a:ext cx="501868" cy="391261"/>
              </a:xfrm>
              <a:prstGeom prst="rect">
                <a:avLst/>
              </a:prstGeom>
              <a:blipFill rotWithShape="1">
                <a:blip r:embed="rId10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999179" y="3003164"/>
                <a:ext cx="697114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𝑚</m:t>
                          </m:r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79" y="3003164"/>
                <a:ext cx="697114" cy="391261"/>
              </a:xfrm>
              <a:prstGeom prst="rect">
                <a:avLst/>
              </a:prstGeom>
              <a:blipFill rotWithShape="1">
                <a:blip r:embed="rId11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2620320" y="4508394"/>
                <a:ext cx="697114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𝑚</m:t>
                          </m:r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0320" y="4508394"/>
                <a:ext cx="697114" cy="39126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3161944" y="4879164"/>
                <a:ext cx="4785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944" y="4879164"/>
                <a:ext cx="478529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Arc 83"/>
          <p:cNvSpPr/>
          <p:nvPr/>
        </p:nvSpPr>
        <p:spPr>
          <a:xfrm rot="5400000">
            <a:off x="3013713" y="4959044"/>
            <a:ext cx="262446" cy="204935"/>
          </a:xfrm>
          <a:prstGeom prst="arc">
            <a:avLst>
              <a:gd name="adj1" fmla="val 11940873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8515847" y="7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9/44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0" y="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Field Mapping, CM41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49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915</TotalTime>
  <Words>3239</Words>
  <Application>Microsoft Office PowerPoint</Application>
  <PresentationFormat>On-screen Show (4:3)</PresentationFormat>
  <Paragraphs>407</Paragraphs>
  <Slides>44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Clarity</vt:lpstr>
      <vt:lpstr>Field Mapping: Magnetic axis of FC2, SSU &amp; SSD</vt:lpstr>
      <vt:lpstr>The problem</vt:lpstr>
      <vt:lpstr>Magnet Alignment</vt:lpstr>
      <vt:lpstr>Co-ordinate systems</vt:lpstr>
      <vt:lpstr>Co-ordinate systems</vt:lpstr>
      <vt:lpstr>Co-ordinate systems</vt:lpstr>
      <vt:lpstr>Co-ordinate systems</vt:lpstr>
      <vt:lpstr>Co-ordinate systems</vt:lpstr>
      <vt:lpstr>Co-ordinate systems</vt:lpstr>
      <vt:lpstr>Test field maps*</vt:lpstr>
      <vt:lpstr>Test field maps</vt:lpstr>
      <vt:lpstr>Test Magnet: “FC-like”</vt:lpstr>
      <vt:lpstr>Test Magnet: “FC-like”</vt:lpstr>
      <vt:lpstr>Test Magnet: “FC-like”</vt:lpstr>
      <vt:lpstr>Test Magnet: “FC-like”</vt:lpstr>
      <vt:lpstr>Test Magnet: “FC-like”</vt:lpstr>
      <vt:lpstr>Test Magnet: “FC-like”</vt:lpstr>
      <vt:lpstr>Test Magnet: “FC-like”</vt:lpstr>
      <vt:lpstr>PowerPoint Presentation</vt:lpstr>
      <vt:lpstr>FC1</vt:lpstr>
      <vt:lpstr>Try on FC1</vt:lpstr>
      <vt:lpstr>Try on FC1</vt:lpstr>
      <vt:lpstr>Transverse vector field</vt:lpstr>
      <vt:lpstr>Correction?</vt:lpstr>
      <vt:lpstr>Transverse vector field</vt:lpstr>
      <vt:lpstr>Try on FC1 (again)</vt:lpstr>
      <vt:lpstr>Try on FC1 (again)</vt:lpstr>
      <vt:lpstr>FC1</vt:lpstr>
      <vt:lpstr>FC2</vt:lpstr>
      <vt:lpstr>FC2</vt:lpstr>
      <vt:lpstr>FC2</vt:lpstr>
      <vt:lpstr>Spectrometer Solenoids</vt:lpstr>
      <vt:lpstr>The ‘SS’ Saga</vt:lpstr>
      <vt:lpstr>Beautiful survey plots from LBNL</vt:lpstr>
      <vt:lpstr>USS</vt:lpstr>
      <vt:lpstr>USS, fitting over full z-range</vt:lpstr>
      <vt:lpstr>USS, excluding 1.7&lt;z&lt;3.4 m region</vt:lpstr>
      <vt:lpstr>USS, excluding 1.7&lt;z&lt;3.4 m region</vt:lpstr>
      <vt:lpstr>DSS</vt:lpstr>
      <vt:lpstr>DSS, fitting over full z-range</vt:lpstr>
      <vt:lpstr>DSS, excluding 2&lt;z&lt;3.8 m region</vt:lpstr>
      <vt:lpstr>DSS, excluding 2&lt;z&lt;3.8 m region</vt:lpstr>
      <vt:lpstr>“Results”</vt:lpstr>
      <vt:lpstr>To do: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Mapping: Magnetic axis of FC2, SSU &amp; SSD</dc:title>
  <dc:creator>Victoria</dc:creator>
  <cp:lastModifiedBy>Vicki</cp:lastModifiedBy>
  <cp:revision>68</cp:revision>
  <dcterms:created xsi:type="dcterms:W3CDTF">2015-02-06T10:18:06Z</dcterms:created>
  <dcterms:modified xsi:type="dcterms:W3CDTF">2015-02-09T01:13:08Z</dcterms:modified>
</cp:coreProperties>
</file>