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31"/>
  </p:notesMasterIdLst>
  <p:handoutMasterIdLst>
    <p:handoutMasterId r:id="rId32"/>
  </p:handoutMasterIdLst>
  <p:sldIdLst>
    <p:sldId id="256" r:id="rId3"/>
    <p:sldId id="257" r:id="rId4"/>
    <p:sldId id="277" r:id="rId5"/>
    <p:sldId id="278" r:id="rId6"/>
    <p:sldId id="279" r:id="rId7"/>
    <p:sldId id="280" r:id="rId8"/>
    <p:sldId id="281" r:id="rId9"/>
    <p:sldId id="258" r:id="rId10"/>
    <p:sldId id="259" r:id="rId11"/>
    <p:sldId id="282" r:id="rId12"/>
    <p:sldId id="262" r:id="rId13"/>
    <p:sldId id="284" r:id="rId14"/>
    <p:sldId id="283" r:id="rId15"/>
    <p:sldId id="285" r:id="rId16"/>
    <p:sldId id="263" r:id="rId17"/>
    <p:sldId id="286" r:id="rId18"/>
    <p:sldId id="273" r:id="rId19"/>
    <p:sldId id="287" r:id="rId20"/>
    <p:sldId id="288" r:id="rId21"/>
    <p:sldId id="289" r:id="rId22"/>
    <p:sldId id="290" r:id="rId23"/>
    <p:sldId id="291" r:id="rId24"/>
    <p:sldId id="292" r:id="rId25"/>
    <p:sldId id="294" r:id="rId26"/>
    <p:sldId id="295" r:id="rId27"/>
    <p:sldId id="293" r:id="rId28"/>
    <p:sldId id="296" r:id="rId29"/>
    <p:sldId id="275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>
    <p:restoredLeft sz="5512" autoAdjust="0"/>
    <p:restoredTop sz="99769" autoAdjust="0"/>
  </p:normalViewPr>
  <p:slideViewPr>
    <p:cSldViewPr snapToGrid="0" snapToObjects="1">
      <p:cViewPr varScale="1">
        <p:scale>
          <a:sx n="150" d="100"/>
          <a:sy n="150" d="100"/>
        </p:scale>
        <p:origin x="-31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2" d="100"/>
        <a:sy n="132" d="100"/>
      </p:scale>
      <p:origin x="0" y="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10/02/15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10/02/15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4" descr="imp_logo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1581580" cy="474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9" descr="STFC_top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12345" y="1"/>
            <a:ext cx="1531654" cy="46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0" y="6488668"/>
            <a:ext cx="2538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K. Long, </a:t>
            </a:r>
            <a:fld id="{0244C863-F00E-C34E-B0E3-7E0287A018CE}" type="datetime3">
              <a:rPr lang="en-GB" b="1" smtClean="0">
                <a:solidFill>
                  <a:schemeClr val="bg1"/>
                </a:solidFill>
              </a:rPr>
              <a:t>10 February 2015</a:t>
            </a:fld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400A6-5ECB-3047-8EB9-0DCA288D201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10/02/15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4CF2E-DA7F-EE42-950F-7830000CFA2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096131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400A6-5ECB-3047-8EB9-0DCA288D201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10/02/15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4CF2E-DA7F-EE42-950F-7830000CFA2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77476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400A6-5ECB-3047-8EB9-0DCA288D201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10/02/15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4CF2E-DA7F-EE42-950F-7830000CFA2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116729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400A6-5ECB-3047-8EB9-0DCA288D201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10/02/15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4CF2E-DA7F-EE42-950F-7830000CFA2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921711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400A6-5ECB-3047-8EB9-0DCA288D201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10/02/15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4CF2E-DA7F-EE42-950F-7830000CFA2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360274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400A6-5ECB-3047-8EB9-0DCA288D201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10/02/15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4CF2E-DA7F-EE42-950F-7830000CFA2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28363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400A6-5ECB-3047-8EB9-0DCA288D201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10/02/15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4CF2E-DA7F-EE42-950F-7830000CFA2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63916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400A6-5ECB-3047-8EB9-0DCA288D201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10/02/15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4CF2E-DA7F-EE42-950F-7830000CFA2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2532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400A6-5ECB-3047-8EB9-0DCA288D201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10/02/15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4CF2E-DA7F-EE42-950F-7830000CFA2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052907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400A6-5ECB-3047-8EB9-0DCA288D201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10/02/15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4CF2E-DA7F-EE42-950F-7830000CFA2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655359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400A6-5ECB-3047-8EB9-0DCA288D201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10/02/15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4CF2E-DA7F-EE42-950F-7830000CFA2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444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50798"/>
            <a:ext cx="4495800" cy="61072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50798"/>
            <a:ext cx="4495800" cy="61072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507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750798"/>
            <a:ext cx="9144000" cy="6107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73456"/>
            <a:ext cx="2133600" cy="2845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400A6-5ECB-3047-8EB9-0DCA288D201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10/02/15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4CF2E-DA7F-EE42-950F-7830000CFA2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22245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emf"/><Relationship Id="rId3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Relationship Id="rId3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53900"/>
            <a:ext cx="7772400" cy="144655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208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IV:</a:t>
            </a:r>
            <a:br>
              <a:rPr lang="en-US" dirty="0" smtClean="0"/>
            </a:br>
            <a:r>
              <a:rPr lang="en-US" sz="2800" dirty="0" smtClean="0"/>
              <a:t>Commissioning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6210527" cy="4148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289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>Commissioning: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Mock data run: 21Jan15:</a:t>
            </a:r>
          </a:p>
          <a:p>
            <a:pPr lvl="1"/>
            <a:r>
              <a:rPr lang="en-US" dirty="0" smtClean="0"/>
              <a:t>Success!</a:t>
            </a:r>
          </a:p>
          <a:p>
            <a:pPr lvl="2"/>
            <a:r>
              <a:rPr lang="en-US" dirty="0" smtClean="0"/>
              <a:t>Much achieved;</a:t>
            </a:r>
          </a:p>
          <a:p>
            <a:pPr lvl="2"/>
            <a:r>
              <a:rPr lang="en-US" dirty="0" smtClean="0"/>
              <a:t>List of issues identified that need to be resolved</a:t>
            </a:r>
          </a:p>
          <a:p>
            <a:pPr lvl="3"/>
            <a:r>
              <a:rPr lang="en-US" dirty="0" smtClean="0"/>
              <a:t>Essential first step!</a:t>
            </a:r>
          </a:p>
          <a:p>
            <a:pPr lvl="1"/>
            <a:r>
              <a:rPr lang="en-US" dirty="0" smtClean="0"/>
              <a:t>Concerted effort! </a:t>
            </a:r>
            <a:endParaRPr lang="en-US" dirty="0"/>
          </a:p>
          <a:p>
            <a:pPr lvl="2"/>
            <a:r>
              <a:rPr lang="en-US" dirty="0" smtClean="0"/>
              <a:t>In preparation and in execution …</a:t>
            </a:r>
          </a:p>
          <a:p>
            <a:pPr lvl="1"/>
            <a:r>
              <a:rPr lang="en-US" dirty="0" smtClean="0"/>
              <a:t>More in CR’s MOM report</a:t>
            </a:r>
          </a:p>
          <a:p>
            <a:r>
              <a:rPr lang="en-US" dirty="0" smtClean="0"/>
              <a:t>List of issues has been classified by operations team:</a:t>
            </a:r>
          </a:p>
          <a:p>
            <a:pPr lvl="1"/>
            <a:r>
              <a:rPr lang="en-US" dirty="0" smtClean="0"/>
              <a:t>Priority (following PMH, present MOM):</a:t>
            </a:r>
          </a:p>
          <a:p>
            <a:pPr lvl="2"/>
            <a:r>
              <a:rPr lang="en-US" dirty="0" smtClean="0"/>
              <a:t>Required for Step IV; Important for Step IV; …</a:t>
            </a:r>
          </a:p>
          <a:p>
            <a:pPr lvl="2"/>
            <a:r>
              <a:rPr lang="en-US" dirty="0" smtClean="0"/>
              <a:t>Degree of coordination with:</a:t>
            </a:r>
          </a:p>
          <a:p>
            <a:pPr lvl="3"/>
            <a:r>
              <a:rPr lang="en-US" dirty="0" smtClean="0"/>
              <a:t>Construction team;</a:t>
            </a:r>
          </a:p>
          <a:p>
            <a:pPr lvl="3"/>
            <a:r>
              <a:rPr lang="en-US" dirty="0" smtClean="0"/>
              <a:t>Other detector/magnet systems</a:t>
            </a:r>
          </a:p>
          <a:p>
            <a:r>
              <a:rPr lang="en-US" dirty="0" smtClean="0"/>
              <a:t>Future success rests on careful planning:</a:t>
            </a:r>
          </a:p>
          <a:p>
            <a:pPr lvl="1"/>
            <a:r>
              <a:rPr lang="en-US" dirty="0" smtClean="0"/>
              <a:t>To inject maintenance/operations “jobs” into construction teams plan:</a:t>
            </a:r>
          </a:p>
          <a:p>
            <a:pPr lvl="2"/>
            <a:r>
              <a:rPr lang="en-US" dirty="0" smtClean="0"/>
              <a:t>Experiment Integration Scientist (P. </a:t>
            </a:r>
            <a:r>
              <a:rPr lang="en-US" dirty="0" err="1" smtClean="0"/>
              <a:t>Hanlet</a:t>
            </a:r>
            <a:r>
              <a:rPr lang="en-US" dirty="0" smtClean="0"/>
              <a:t>)</a:t>
            </a:r>
          </a:p>
          <a:p>
            <a:pPr lvl="2"/>
            <a:r>
              <a:rPr lang="en-US" dirty="0" err="1" smtClean="0"/>
              <a:t>Beamline</a:t>
            </a:r>
            <a:r>
              <a:rPr lang="en-US" dirty="0" smtClean="0"/>
              <a:t> Integration Scientist (J. Pasternak)</a:t>
            </a:r>
          </a:p>
          <a:p>
            <a:pPr lvl="2"/>
            <a:r>
              <a:rPr lang="en-US" dirty="0" smtClean="0"/>
              <a:t>Project Engineer (A. Nichols)</a:t>
            </a:r>
          </a:p>
          <a:p>
            <a:pPr lvl="2"/>
            <a:r>
              <a:rPr lang="en-US" dirty="0" smtClean="0"/>
              <a:t>Operations Engineer (C. </a:t>
            </a:r>
            <a:r>
              <a:rPr lang="en-US" dirty="0" err="1" smtClean="0"/>
              <a:t>Macwaters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Or, S. Boyd, R. </a:t>
            </a:r>
            <a:r>
              <a:rPr lang="en-US" dirty="0" err="1" smtClean="0"/>
              <a:t>Preece</a:t>
            </a:r>
            <a:r>
              <a:rPr lang="en-US" dirty="0" smtClean="0"/>
              <a:t>, or KL</a:t>
            </a:r>
          </a:p>
          <a:p>
            <a:r>
              <a:rPr lang="en-US" dirty="0" smtClean="0"/>
              <a:t>Please be part of the solution:</a:t>
            </a:r>
          </a:p>
          <a:p>
            <a:pPr lvl="1"/>
            <a:r>
              <a:rPr lang="en-US" dirty="0" smtClean="0"/>
              <a:t>Plan your work early and send in the request …</a:t>
            </a:r>
          </a:p>
          <a:p>
            <a:pPr lvl="2"/>
            <a:r>
              <a:rPr lang="en-US" dirty="0" smtClean="0"/>
              <a:t>… </a:t>
            </a:r>
            <a:r>
              <a:rPr lang="en-US" dirty="0" err="1" smtClean="0"/>
              <a:t>minimise</a:t>
            </a:r>
            <a:r>
              <a:rPr lang="en-US" dirty="0" smtClean="0"/>
              <a:t> your stress by passing on your requirements before they become issues!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063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Commissioning continued: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08Mar15:</a:t>
            </a:r>
          </a:p>
          <a:p>
            <a:pPr lvl="1"/>
            <a:r>
              <a:rPr lang="en-US" dirty="0"/>
              <a:t>Details from SB, but:</a:t>
            </a:r>
          </a:p>
          <a:p>
            <a:pPr lvl="2"/>
            <a:r>
              <a:rPr lang="en-US" dirty="0"/>
              <a:t>Search/lock Hall on Friday or Saturday 06/07 Mar15</a:t>
            </a:r>
          </a:p>
          <a:p>
            <a:pPr lvl="3"/>
            <a:r>
              <a:rPr lang="en-US" dirty="0"/>
              <a:t>Ready for data taking start on Sunday</a:t>
            </a:r>
          </a:p>
          <a:p>
            <a:pPr lvl="1"/>
            <a:r>
              <a:rPr lang="en-US" dirty="0" smtClean="0"/>
              <a:t>Two shifts for MICE in ISIS run-up:</a:t>
            </a:r>
          </a:p>
          <a:p>
            <a:pPr lvl="2"/>
            <a:r>
              <a:rPr lang="en-US" dirty="0" smtClean="0"/>
              <a:t>08:30 – 16:00 and 16:00 – 24:00</a:t>
            </a:r>
          </a:p>
          <a:p>
            <a:pPr lvl="1"/>
            <a:r>
              <a:rPr lang="en-US" dirty="0" smtClean="0"/>
              <a:t>Goal:</a:t>
            </a:r>
          </a:p>
          <a:p>
            <a:pPr lvl="2"/>
            <a:r>
              <a:rPr lang="en-US" dirty="0" smtClean="0"/>
              <a:t>Time in target and detectors as far as TOF1;</a:t>
            </a:r>
          </a:p>
          <a:p>
            <a:pPr lvl="2"/>
            <a:r>
              <a:rPr lang="en-US" dirty="0" smtClean="0"/>
              <a:t>Leave in state such that calibration of TOFs could begin:</a:t>
            </a:r>
          </a:p>
          <a:p>
            <a:pPr lvl="3"/>
            <a:r>
              <a:rPr lang="en-US" dirty="0" smtClean="0"/>
              <a:t>Implies full data chain, including batch processing on GRID within 24 hours</a:t>
            </a:r>
          </a:p>
          <a:p>
            <a:pPr lvl="3"/>
            <a:endParaRPr lang="en-US" dirty="0"/>
          </a:p>
          <a:p>
            <a:pPr lvl="3"/>
            <a:endParaRPr lang="en-US" dirty="0" smtClean="0"/>
          </a:p>
          <a:p>
            <a:r>
              <a:rPr lang="en-US" dirty="0" smtClean="0"/>
              <a:t>Weekend operation from 21Mar15:</a:t>
            </a:r>
          </a:p>
          <a:p>
            <a:pPr lvl="1"/>
            <a:r>
              <a:rPr lang="en-US" dirty="0" smtClean="0"/>
              <a:t>Again, details </a:t>
            </a:r>
            <a:r>
              <a:rPr lang="en-US" dirty="0"/>
              <a:t>from SB, but:</a:t>
            </a:r>
          </a:p>
          <a:p>
            <a:pPr lvl="2"/>
            <a:r>
              <a:rPr lang="en-US" dirty="0" smtClean="0"/>
              <a:t>Construction team will be doing two shifts/day Monday to Friday;</a:t>
            </a:r>
          </a:p>
          <a:p>
            <a:pPr lvl="3"/>
            <a:r>
              <a:rPr lang="en-US" dirty="0" smtClean="0"/>
              <a:t>On Friday, construction work will end 14:00 …</a:t>
            </a:r>
            <a:endParaRPr lang="en-US" dirty="0"/>
          </a:p>
          <a:p>
            <a:pPr lvl="2"/>
            <a:r>
              <a:rPr lang="en-US" dirty="0" smtClean="0"/>
              <a:t>Hall available for operations team from 15:00 on Friday</a:t>
            </a:r>
          </a:p>
          <a:p>
            <a:pPr lvl="3"/>
            <a:r>
              <a:rPr lang="en-US" dirty="0" smtClean="0"/>
              <a:t>Friday afternoon available for shift training and preparation</a:t>
            </a:r>
          </a:p>
          <a:p>
            <a:pPr lvl="3"/>
            <a:r>
              <a:rPr lang="en-US" dirty="0" smtClean="0"/>
              <a:t>Lock and search Hall on Friday before end of working day to be ready for operation start Saturday</a:t>
            </a:r>
          </a:p>
          <a:p>
            <a:pPr lvl="1"/>
            <a:r>
              <a:rPr lang="en-US" dirty="0" smtClean="0"/>
              <a:t>Saturday/Sunday:</a:t>
            </a:r>
          </a:p>
          <a:p>
            <a:pPr lvl="2"/>
            <a:r>
              <a:rPr lang="en-US" dirty="0" smtClean="0"/>
              <a:t>Two shits per day: 08:00—16:00 and 16:00—24:00</a:t>
            </a:r>
          </a:p>
          <a:p>
            <a:r>
              <a:rPr lang="en-US" dirty="0" smtClean="0"/>
              <a:t>Coordination:</a:t>
            </a:r>
          </a:p>
          <a:p>
            <a:pPr lvl="1"/>
            <a:r>
              <a:rPr lang="en-US" dirty="0" smtClean="0"/>
              <a:t>Fridays 11:00:</a:t>
            </a:r>
          </a:p>
          <a:p>
            <a:pPr lvl="2"/>
            <a:r>
              <a:rPr lang="en-US" dirty="0" smtClean="0"/>
              <a:t>In person Operations meeting (no phone connection):</a:t>
            </a:r>
          </a:p>
          <a:p>
            <a:pPr lvl="3"/>
            <a:r>
              <a:rPr lang="en-US" dirty="0" smtClean="0"/>
              <a:t>Personnel involved in weekends operations required participants</a:t>
            </a:r>
          </a:p>
          <a:p>
            <a:pPr lvl="1"/>
            <a:r>
              <a:rPr lang="en-US" dirty="0" smtClean="0"/>
              <a:t>Monday 15:00:</a:t>
            </a:r>
          </a:p>
          <a:p>
            <a:pPr lvl="2"/>
            <a:r>
              <a:rPr lang="en-US" dirty="0" smtClean="0"/>
              <a:t>Debrief/planning Operations meeting</a:t>
            </a:r>
          </a:p>
          <a:p>
            <a:pPr lvl="2"/>
            <a:r>
              <a:rPr lang="en-US" dirty="0" smtClean="0"/>
              <a:t>In person for those involved in weekend’s operations, phone connection to allow participation of system experts and those involved in the following weekend’s operations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541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IV:</a:t>
            </a:r>
            <a:br>
              <a:rPr lang="en-US" dirty="0" smtClean="0"/>
            </a:br>
            <a:r>
              <a:rPr lang="en-US" sz="2800" dirty="0" smtClean="0"/>
              <a:t>Operations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Operations: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Goals for the first two ISIS User Runs:</a:t>
            </a:r>
          </a:p>
          <a:p>
            <a:pPr lvl="1"/>
            <a:r>
              <a:rPr lang="en-US" dirty="0"/>
              <a:t>User Run 2014(03); “now” to 01May15:</a:t>
            </a:r>
          </a:p>
          <a:p>
            <a:pPr lvl="2"/>
            <a:r>
              <a:rPr lang="en-US" dirty="0"/>
              <a:t>MICE </a:t>
            </a:r>
            <a:r>
              <a:rPr lang="en-US" dirty="0" err="1"/>
              <a:t>Muon</a:t>
            </a:r>
            <a:r>
              <a:rPr lang="en-US" dirty="0"/>
              <a:t> Beam commissioning;</a:t>
            </a:r>
          </a:p>
          <a:p>
            <a:pPr lvl="2"/>
            <a:r>
              <a:rPr lang="en-US" dirty="0"/>
              <a:t>TOF2, KL, EMR commissioning with beam;</a:t>
            </a:r>
          </a:p>
          <a:p>
            <a:pPr lvl="2"/>
            <a:r>
              <a:rPr lang="en-US" dirty="0"/>
              <a:t>Alignment and calibration;</a:t>
            </a:r>
          </a:p>
          <a:p>
            <a:pPr lvl="1"/>
            <a:r>
              <a:rPr lang="en-US" dirty="0"/>
              <a:t>User Run 2015(01a): 02Jun15 to 05Jul15;</a:t>
            </a:r>
          </a:p>
          <a:p>
            <a:pPr lvl="2"/>
            <a:r>
              <a:rPr lang="en-US" dirty="0"/>
              <a:t>Tracker commissioning with beam </a:t>
            </a:r>
            <a:r>
              <a:rPr lang="en-US" dirty="0" smtClean="0"/>
              <a:t>in </a:t>
            </a:r>
            <a:r>
              <a:rPr lang="en-US" dirty="0"/>
              <a:t>parallel to magnet training</a:t>
            </a:r>
            <a:r>
              <a:rPr lang="en-US" dirty="0" smtClean="0"/>
              <a:t>;</a:t>
            </a:r>
          </a:p>
          <a:p>
            <a:r>
              <a:rPr lang="en-US" dirty="0" smtClean="0"/>
              <a:t>More detailed planning required:</a:t>
            </a:r>
          </a:p>
          <a:p>
            <a:pPr lvl="1"/>
            <a:r>
              <a:rPr lang="en-US" dirty="0" smtClean="0"/>
              <a:t>C. Rogers will </a:t>
            </a:r>
            <a:r>
              <a:rPr lang="en-US" dirty="0" err="1" smtClean="0"/>
              <a:t>organise</a:t>
            </a:r>
            <a:r>
              <a:rPr lang="en-US" dirty="0" smtClean="0"/>
              <a:t> a meeting in March to collect inputs to the detailed run plan</a:t>
            </a:r>
          </a:p>
          <a:p>
            <a:r>
              <a:rPr lang="en-US" dirty="0" smtClean="0"/>
              <a:t>Much to do!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866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Preparation for for data taking: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Shifts:</a:t>
            </a:r>
          </a:p>
          <a:p>
            <a:pPr lvl="1"/>
            <a:r>
              <a:rPr lang="en-US" dirty="0" smtClean="0"/>
              <a:t>Data taking time reduced by a factor of two if we have to run 16/5 rather than 24/7</a:t>
            </a:r>
          </a:p>
          <a:p>
            <a:pPr lvl="1"/>
            <a:r>
              <a:rPr lang="en-US" dirty="0" smtClean="0"/>
              <a:t>Shift tool CHEESE released to Group Leaders (CB):</a:t>
            </a:r>
          </a:p>
          <a:p>
            <a:pPr lvl="2"/>
            <a:r>
              <a:rPr lang="en-US" dirty="0" smtClean="0"/>
              <a:t>Good take-up:</a:t>
            </a:r>
          </a:p>
          <a:p>
            <a:pPr lvl="3"/>
            <a:r>
              <a:rPr lang="en-US" dirty="0" smtClean="0"/>
              <a:t>We set ourselves the goal to decide on our mode of operation at CM41 (now!)</a:t>
            </a:r>
          </a:p>
          <a:p>
            <a:pPr lvl="4"/>
            <a:r>
              <a:rPr lang="en-US" dirty="0" smtClean="0"/>
              <a:t>“This is a hard deadline for a hard decision!”</a:t>
            </a:r>
          </a:p>
          <a:p>
            <a:pPr lvl="3"/>
            <a:r>
              <a:rPr lang="en-US" dirty="0" smtClean="0"/>
              <a:t>Shifter sign-up in CHEESE has been good:</a:t>
            </a:r>
          </a:p>
          <a:p>
            <a:pPr lvl="4"/>
            <a:r>
              <a:rPr lang="en-US" dirty="0" smtClean="0"/>
              <a:t>Await SB analysis; CB will need to take stock this evening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602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Papers: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4507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Papers: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40" y="764704"/>
            <a:ext cx="8316416" cy="5361900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68809" y="1822482"/>
            <a:ext cx="4232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Progress/drafts will be presented at CM41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38732" y="2946656"/>
            <a:ext cx="5936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Work </a:t>
            </a:r>
            <a:r>
              <a:rPr lang="en-US" b="1" dirty="0" err="1" smtClean="0">
                <a:solidFill>
                  <a:srgbClr val="008000"/>
                </a:solidFill>
              </a:rPr>
              <a:t>organised</a:t>
            </a:r>
            <a:r>
              <a:rPr lang="en-US" b="1" dirty="0" smtClean="0">
                <a:solidFill>
                  <a:srgbClr val="008000"/>
                </a:solidFill>
              </a:rPr>
              <a:t>; focus on getting experiment off the ground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99750" y="3808912"/>
            <a:ext cx="404469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8000"/>
                </a:solidFill>
              </a:rPr>
              <a:t>18Dec14; lattice freeze (milestone, complete)</a:t>
            </a:r>
            <a:br>
              <a:rPr lang="en-US" sz="1600" b="1" dirty="0" smtClean="0">
                <a:solidFill>
                  <a:srgbClr val="008000"/>
                </a:solidFill>
              </a:rPr>
            </a:br>
            <a:r>
              <a:rPr lang="en-US" sz="1600" b="1" dirty="0" smtClean="0">
                <a:solidFill>
                  <a:srgbClr val="008000"/>
                </a:solidFill>
              </a:rPr>
              <a:t>(final tweaks now underway); JBL editor.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87670" y="5444998"/>
            <a:ext cx="35470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8000"/>
                </a:solidFill>
              </a:rPr>
              <a:t>Updated draft to be presented at CM41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55776" y="4365104"/>
            <a:ext cx="21467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8000"/>
                </a:solidFill>
              </a:rPr>
              <a:t>Draft being assembled.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29805" y="5430812"/>
            <a:ext cx="114646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8000"/>
                </a:solidFill>
              </a:rPr>
              <a:t>Draft being</a:t>
            </a:r>
            <a:br>
              <a:rPr lang="en-US" sz="1600" b="1" dirty="0" smtClean="0">
                <a:solidFill>
                  <a:srgbClr val="008000"/>
                </a:solidFill>
              </a:rPr>
            </a:br>
            <a:r>
              <a:rPr lang="en-US" sz="1600" b="1" dirty="0" smtClean="0">
                <a:solidFill>
                  <a:srgbClr val="008000"/>
                </a:solidFill>
              </a:rPr>
              <a:t>assembled.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17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899750" y="4856058"/>
            <a:ext cx="21467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8000"/>
                </a:solidFill>
              </a:rPr>
              <a:t>Draft being assembled.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0" y="26327"/>
            <a:ext cx="61221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CFFCC"/>
                </a:solidFill>
              </a:rPr>
              <a:t>Status at Jan15 VC in green: hope to move some of the papers</a:t>
            </a:r>
          </a:p>
          <a:p>
            <a:r>
              <a:rPr lang="en-US" b="1" dirty="0" smtClean="0">
                <a:solidFill>
                  <a:srgbClr val="CCFFCC"/>
                </a:solidFill>
              </a:rPr>
              <a:t>to the “final draft” stage this CM!</a:t>
            </a:r>
          </a:p>
        </p:txBody>
      </p:sp>
    </p:spTree>
    <p:extLst>
      <p:ext uri="{BB962C8B-B14F-4D97-AF65-F5344CB8AC3E}">
        <p14:creationId xmlns:p14="http://schemas.microsoft.com/office/powerpoint/2010/main" val="1951819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information and conference contributions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4430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19</a:t>
            </a:fld>
            <a:endParaRPr lang="en-US"/>
          </a:p>
        </p:txBody>
      </p:sp>
      <p:pic>
        <p:nvPicPr>
          <p:cNvPr id="3" name="Picture 2" descr="Screenshot 2015-02-10 07.33.3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0700"/>
            <a:ext cx="9144000" cy="5805142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4418694" y="2794000"/>
            <a:ext cx="1687454" cy="2390548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036626" y="5193247"/>
            <a:ext cx="3999938" cy="646331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Add: public information;</a:t>
            </a:r>
          </a:p>
          <a:p>
            <a:r>
              <a:rPr lang="en-US" b="1" dirty="0" smtClean="0"/>
              <a:t>e.g. Publications and public information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96176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36" y="203197"/>
            <a:ext cx="8961337" cy="6578600"/>
          </a:xfrm>
        </p:spPr>
        <p:txBody>
          <a:bodyPr>
            <a:normAutofit lnSpcReduction="10000"/>
          </a:bodyPr>
          <a:lstStyle/>
          <a:p>
            <a:pPr>
              <a:lnSpc>
                <a:spcPct val="200000"/>
              </a:lnSpc>
            </a:pPr>
            <a:r>
              <a:rPr lang="en-US" dirty="0" smtClean="0"/>
              <a:t>MICE </a:t>
            </a:r>
            <a:r>
              <a:rPr lang="en-US" dirty="0" err="1" smtClean="0"/>
              <a:t>rebaselined</a:t>
            </a:r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Step IV:</a:t>
            </a:r>
          </a:p>
          <a:p>
            <a:pPr lvl="1"/>
            <a:r>
              <a:rPr lang="en-US" dirty="0" smtClean="0"/>
              <a:t>Progress snapshot</a:t>
            </a:r>
          </a:p>
          <a:p>
            <a:pPr lvl="1"/>
            <a:r>
              <a:rPr lang="en-US" dirty="0" smtClean="0"/>
              <a:t>Commissioning</a:t>
            </a:r>
          </a:p>
          <a:p>
            <a:pPr lvl="1"/>
            <a:r>
              <a:rPr lang="en-US" dirty="0" smtClean="0"/>
              <a:t>Operations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Publications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Public information and conference </a:t>
            </a:r>
            <a:r>
              <a:rPr lang="en-US" dirty="0" smtClean="0"/>
              <a:t>contributions</a:t>
            </a:r>
          </a:p>
          <a:p>
            <a:pPr>
              <a:lnSpc>
                <a:spcPct val="200000"/>
              </a:lnSpc>
            </a:pPr>
            <a:r>
              <a:rPr lang="en-US" dirty="0" err="1" smtClean="0"/>
              <a:t>Organisation</a:t>
            </a:r>
            <a:r>
              <a:rPr lang="en-US" dirty="0"/>
              <a:t> </a:t>
            </a:r>
            <a:r>
              <a:rPr lang="en-US" dirty="0" smtClean="0"/>
              <a:t>and outreach</a:t>
            </a:r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6936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20</a:t>
            </a:fld>
            <a:endParaRPr lang="en-US"/>
          </a:p>
        </p:txBody>
      </p:sp>
      <p:pic>
        <p:nvPicPr>
          <p:cNvPr id="3" name="Picture 2" descr="Screenshot 2015-02-10 07.36.2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80" y="17398"/>
            <a:ext cx="8993956" cy="2474723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4" name="Picture 3" descr="Screenshot 2015-02-10 07.36.5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80" y="2516008"/>
            <a:ext cx="4528544" cy="4341992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5" name="Picture 4" descr="Screenshot 2015-02-10 07.37.1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618" y="2516007"/>
            <a:ext cx="2881283" cy="2284211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6" name="Picture 5" descr="Screenshot 2015-02-10 07.37.3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548" y="4332055"/>
            <a:ext cx="3648584" cy="2525943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642325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Public information: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 6—9 months we will have the “crown jewels”:</a:t>
            </a:r>
          </a:p>
          <a:p>
            <a:pPr lvl="1"/>
            <a:r>
              <a:rPr lang="en-US" dirty="0" smtClean="0"/>
              <a:t>The data that we’ll be preparing for publication;</a:t>
            </a:r>
          </a:p>
          <a:p>
            <a:pPr lvl="2"/>
            <a:r>
              <a:rPr lang="en-US" dirty="0" smtClean="0"/>
              <a:t>So we need to remind ourselves of our rules</a:t>
            </a:r>
          </a:p>
          <a:p>
            <a:pPr lvl="3"/>
            <a:r>
              <a:rPr lang="en-US" dirty="0" smtClean="0"/>
              <a:t>[and make it easy to get the up-to-date public information]</a:t>
            </a:r>
          </a:p>
          <a:p>
            <a:r>
              <a:rPr lang="en-US" dirty="0" smtClean="0"/>
              <a:t>Results, plots and figures must be presented to, and agreed by, collaboration:</a:t>
            </a:r>
          </a:p>
          <a:p>
            <a:pPr lvl="1"/>
            <a:r>
              <a:rPr lang="en-US" dirty="0" smtClean="0"/>
              <a:t>Our policy (agreed ages ago by CB) is that this is normally done at the CM:</a:t>
            </a:r>
          </a:p>
          <a:p>
            <a:pPr lvl="2"/>
            <a:r>
              <a:rPr lang="en-US" dirty="0" smtClean="0"/>
              <a:t>Exceptional cases by VC/email</a:t>
            </a:r>
          </a:p>
          <a:p>
            <a:r>
              <a:rPr lang="en-US" dirty="0" smtClean="0"/>
              <a:t>Step I paper, cooling-demonstration configuration (and Step IV performance) speakers have all been asked to flag the information that the collaboration is asked to make public:</a:t>
            </a:r>
          </a:p>
          <a:p>
            <a:pPr lvl="1"/>
            <a:r>
              <a:rPr lang="en-US" dirty="0" smtClean="0"/>
              <a:t>When agreed, it will be prepared, reviewed and posted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668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Conference contributions: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CB has agreed a definition for a “MICE” contribution:</a:t>
            </a:r>
          </a:p>
          <a:p>
            <a:pPr lvl="1"/>
            <a:r>
              <a:rPr lang="en-US" dirty="0" smtClean="0"/>
              <a:t>Typically when you write “… on behalf of MICE”</a:t>
            </a:r>
          </a:p>
          <a:p>
            <a:r>
              <a:rPr lang="en-US" dirty="0" smtClean="0"/>
              <a:t>Last summer and autumn we had:</a:t>
            </a:r>
          </a:p>
          <a:p>
            <a:pPr lvl="1"/>
            <a:r>
              <a:rPr lang="en-US" dirty="0" smtClean="0"/>
              <a:t>Last minute:</a:t>
            </a:r>
          </a:p>
          <a:p>
            <a:pPr lvl="2"/>
            <a:r>
              <a:rPr lang="en-US" dirty="0" smtClean="0"/>
              <a:t>Abstract submission, talk/poster and </a:t>
            </a:r>
            <a:r>
              <a:rPr lang="en-US" dirty="0" err="1" smtClean="0"/>
              <a:t>procedings</a:t>
            </a:r>
            <a:r>
              <a:rPr lang="en-US" dirty="0" smtClean="0"/>
              <a:t> preparation</a:t>
            </a:r>
          </a:p>
          <a:p>
            <a:pPr lvl="3"/>
            <a:r>
              <a:rPr lang="en-US" dirty="0" smtClean="0"/>
              <a:t>With insufficient time for collaboration to comment;</a:t>
            </a:r>
          </a:p>
          <a:p>
            <a:pPr lvl="1"/>
            <a:r>
              <a:rPr lang="en-US" dirty="0" smtClean="0"/>
              <a:t>We need to be more disciplined:</a:t>
            </a:r>
          </a:p>
          <a:p>
            <a:pPr lvl="2"/>
            <a:r>
              <a:rPr lang="en-US" dirty="0" smtClean="0"/>
              <a:t>In view of: </a:t>
            </a:r>
          </a:p>
          <a:p>
            <a:pPr lvl="3"/>
            <a:r>
              <a:rPr lang="en-US" dirty="0"/>
              <a:t>T</a:t>
            </a:r>
            <a:r>
              <a:rPr lang="en-US" dirty="0" smtClean="0"/>
              <a:t>he imminent arrival of Step IV data; and </a:t>
            </a:r>
          </a:p>
          <a:p>
            <a:pPr lvl="3"/>
            <a:r>
              <a:rPr lang="en-US" dirty="0" smtClean="0"/>
              <a:t>Our raised profile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So, the EB has agreed:</a:t>
            </a:r>
          </a:p>
          <a:p>
            <a:pPr lvl="1"/>
            <a:r>
              <a:rPr lang="en-US" dirty="0" smtClean="0"/>
              <a:t>MICE contributions (abstract, poster/talk and proceedings) must be circulated for comment two weeks before the conference deadlines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734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Organisation</a:t>
            </a:r>
            <a:r>
              <a:rPr lang="en-US" dirty="0" smtClean="0"/>
              <a:t> and outreach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6984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1285" y="545456"/>
            <a:ext cx="256262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prstClr val="black"/>
                </a:solidFill>
                <a:latin typeface="Calibri"/>
              </a:rPr>
              <a:t>Version date: 26</a:t>
            </a:r>
            <a:r>
              <a:rPr lang="en-US" sz="1050" baseline="30000" dirty="0" smtClean="0">
                <a:solidFill>
                  <a:prstClr val="black"/>
                </a:solidFill>
                <a:latin typeface="Calibri"/>
              </a:rPr>
              <a:t>th</a:t>
            </a:r>
            <a:r>
              <a:rPr lang="en-US" sz="1050" dirty="0" smtClean="0">
                <a:solidFill>
                  <a:prstClr val="black"/>
                </a:solidFill>
                <a:latin typeface="Calibri"/>
              </a:rPr>
              <a:t> October 2014; revision E</a:t>
            </a:r>
            <a:endParaRPr lang="en-US" sz="10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67633" y="946364"/>
            <a:ext cx="332449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Calibri"/>
              </a:rPr>
              <a:t>Software and computing</a:t>
            </a:r>
            <a:endParaRPr lang="en-US" sz="2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3140" y="1606326"/>
            <a:ext cx="2137725" cy="58477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  <a:latin typeface="Calibri"/>
              </a:rPr>
              <a:t>S/w &amp; C coordinator</a:t>
            </a:r>
            <a:endParaRPr lang="en-US" dirty="0" smtClean="0">
              <a:solidFill>
                <a:prstClr val="black"/>
              </a:solidFill>
              <a:latin typeface="Calibri"/>
            </a:endParaRPr>
          </a:p>
          <a:p>
            <a:pPr algn="ctr"/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D. </a:t>
            </a:r>
            <a:r>
              <a:rPr lang="en-US" sz="1400" dirty="0" err="1" smtClean="0">
                <a:solidFill>
                  <a:prstClr val="black"/>
                </a:solidFill>
                <a:latin typeface="Calibri"/>
              </a:rPr>
              <a:t>Rajaram</a:t>
            </a: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 (IIT)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9062" y="2839495"/>
            <a:ext cx="2384675" cy="5847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  <a:latin typeface="Calibri"/>
              </a:rPr>
              <a:t>Online Group Manager</a:t>
            </a:r>
          </a:p>
          <a:p>
            <a:pPr algn="ctr"/>
            <a:r>
              <a:rPr lang="en-US" sz="1400" dirty="0">
                <a:solidFill>
                  <a:prstClr val="black"/>
                </a:solidFill>
                <a:latin typeface="Calibri"/>
              </a:rPr>
              <a:t>P</a:t>
            </a: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. Smith (Sheffield)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31137" y="2771767"/>
            <a:ext cx="2397749" cy="58477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  <a:latin typeface="Calibri"/>
              </a:rPr>
              <a:t>Offline Group Manager</a:t>
            </a:r>
          </a:p>
          <a:p>
            <a:pPr algn="ctr"/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A. Dobbs (Imperial)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24737" y="3543947"/>
            <a:ext cx="2466215" cy="58477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  <a:latin typeface="Calibri"/>
              </a:rPr>
              <a:t>Software Infrastructure </a:t>
            </a:r>
          </a:p>
          <a:p>
            <a:pPr algn="ctr"/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[Warwick post-doc from Jan15]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52278" y="2490425"/>
            <a:ext cx="6435773" cy="0"/>
          </a:xfrm>
          <a:prstGeom prst="line">
            <a:avLst/>
          </a:prstGeom>
          <a:ln w="127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7780829" y="2490425"/>
            <a:ext cx="7222" cy="1060846"/>
          </a:xfrm>
          <a:prstGeom prst="line">
            <a:avLst/>
          </a:prstGeom>
          <a:ln w="127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352278" y="2490425"/>
            <a:ext cx="0" cy="349070"/>
          </a:xfrm>
          <a:prstGeom prst="line">
            <a:avLst/>
          </a:prstGeom>
          <a:ln w="127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endCxn id="10" idx="0"/>
          </p:cNvCxnSpPr>
          <p:nvPr/>
        </p:nvCxnSpPr>
        <p:spPr>
          <a:xfrm flipH="1">
            <a:off x="5830012" y="2497820"/>
            <a:ext cx="2" cy="273947"/>
          </a:xfrm>
          <a:prstGeom prst="line">
            <a:avLst/>
          </a:prstGeom>
          <a:ln w="127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6" idx="2"/>
          </p:cNvCxnSpPr>
          <p:nvPr/>
        </p:nvCxnSpPr>
        <p:spPr>
          <a:xfrm>
            <a:off x="4572003" y="2191102"/>
            <a:ext cx="10114" cy="299323"/>
          </a:xfrm>
          <a:prstGeom prst="line">
            <a:avLst/>
          </a:prstGeom>
          <a:ln w="127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340003" y="3589032"/>
            <a:ext cx="2326278" cy="58477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  <a:latin typeface="Calibri"/>
              </a:rPr>
              <a:t>Controls &amp; monitoring</a:t>
            </a:r>
          </a:p>
          <a:p>
            <a:pPr algn="ctr"/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P. </a:t>
            </a:r>
            <a:r>
              <a:rPr lang="en-US" sz="1400" dirty="0" err="1" smtClean="0">
                <a:solidFill>
                  <a:prstClr val="black"/>
                </a:solidFill>
                <a:latin typeface="Calibri"/>
              </a:rPr>
              <a:t>Hanlet</a:t>
            </a: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 (IIT)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3495918" y="2490425"/>
            <a:ext cx="0" cy="1097384"/>
          </a:xfrm>
          <a:prstGeom prst="line">
            <a:avLst/>
          </a:prstGeom>
          <a:ln w="127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59194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1285" y="545456"/>
            <a:ext cx="25200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prstClr val="black"/>
                </a:solidFill>
                <a:latin typeface="Calibri"/>
              </a:rPr>
              <a:t>Version date: 9</a:t>
            </a:r>
            <a:r>
              <a:rPr lang="en-US" sz="1050" baseline="30000" dirty="0" smtClean="0">
                <a:solidFill>
                  <a:prstClr val="black"/>
                </a:solidFill>
                <a:latin typeface="Calibri"/>
              </a:rPr>
              <a:t>th</a:t>
            </a:r>
            <a:r>
              <a:rPr lang="en-US" sz="1050" dirty="0" smtClean="0">
                <a:solidFill>
                  <a:prstClr val="black"/>
                </a:solidFill>
                <a:latin typeface="Calibri"/>
              </a:rPr>
              <a:t> February 2015; revision F</a:t>
            </a:r>
            <a:endParaRPr lang="en-US" sz="10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67633" y="946364"/>
            <a:ext cx="332449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Calibri"/>
              </a:rPr>
              <a:t>Software and computing</a:t>
            </a:r>
            <a:endParaRPr lang="en-US" sz="2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3140" y="1606326"/>
            <a:ext cx="2137725" cy="58477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  <a:latin typeface="Calibri"/>
              </a:rPr>
              <a:t>S/w &amp; C coordinator</a:t>
            </a:r>
            <a:endParaRPr lang="en-US" dirty="0" smtClean="0">
              <a:solidFill>
                <a:prstClr val="black"/>
              </a:solidFill>
              <a:latin typeface="Calibri"/>
            </a:endParaRPr>
          </a:p>
          <a:p>
            <a:pPr algn="ctr"/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D. </a:t>
            </a:r>
            <a:r>
              <a:rPr lang="en-US" sz="1400" dirty="0" err="1" smtClean="0">
                <a:solidFill>
                  <a:prstClr val="black"/>
                </a:solidFill>
                <a:latin typeface="Calibri"/>
              </a:rPr>
              <a:t>Rajaram</a:t>
            </a: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 (IIT)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9062" y="2839495"/>
            <a:ext cx="2384675" cy="58477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  <a:latin typeface="Calibri"/>
              </a:rPr>
              <a:t>Online Group Manager</a:t>
            </a:r>
          </a:p>
          <a:p>
            <a:pPr algn="ctr"/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Y. </a:t>
            </a:r>
            <a:r>
              <a:rPr lang="en-US" sz="1400" dirty="0" err="1" smtClean="0">
                <a:solidFill>
                  <a:prstClr val="black"/>
                </a:solidFill>
                <a:latin typeface="Calibri"/>
              </a:rPr>
              <a:t>Kharadzhov</a:t>
            </a: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 (Geneva)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31137" y="2771767"/>
            <a:ext cx="2397749" cy="58477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  <a:latin typeface="Calibri"/>
              </a:rPr>
              <a:t>Offline Group Manager</a:t>
            </a:r>
          </a:p>
          <a:p>
            <a:pPr algn="ctr"/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A. Dobbs (Imperial)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24737" y="3543947"/>
            <a:ext cx="2466215" cy="58477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  <a:latin typeface="Calibri"/>
              </a:rPr>
              <a:t>Software Infrastructure </a:t>
            </a:r>
          </a:p>
          <a:p>
            <a:pPr algn="ctr"/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[Warwick post-doc from Jan15]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52278" y="2490425"/>
            <a:ext cx="6435773" cy="0"/>
          </a:xfrm>
          <a:prstGeom prst="line">
            <a:avLst/>
          </a:prstGeom>
          <a:ln w="127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7780829" y="2490425"/>
            <a:ext cx="7222" cy="1060846"/>
          </a:xfrm>
          <a:prstGeom prst="line">
            <a:avLst/>
          </a:prstGeom>
          <a:ln w="127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352278" y="2490425"/>
            <a:ext cx="0" cy="349070"/>
          </a:xfrm>
          <a:prstGeom prst="line">
            <a:avLst/>
          </a:prstGeom>
          <a:ln w="127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endCxn id="10" idx="0"/>
          </p:cNvCxnSpPr>
          <p:nvPr/>
        </p:nvCxnSpPr>
        <p:spPr>
          <a:xfrm flipH="1">
            <a:off x="5830012" y="2497820"/>
            <a:ext cx="2" cy="273947"/>
          </a:xfrm>
          <a:prstGeom prst="line">
            <a:avLst/>
          </a:prstGeom>
          <a:ln w="127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6" idx="2"/>
          </p:cNvCxnSpPr>
          <p:nvPr/>
        </p:nvCxnSpPr>
        <p:spPr>
          <a:xfrm>
            <a:off x="4572003" y="2191102"/>
            <a:ext cx="10114" cy="299323"/>
          </a:xfrm>
          <a:prstGeom prst="line">
            <a:avLst/>
          </a:prstGeom>
          <a:ln w="127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340003" y="3589032"/>
            <a:ext cx="2326278" cy="58477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  <a:latin typeface="Calibri"/>
              </a:rPr>
              <a:t>Controls &amp; monitoring</a:t>
            </a:r>
          </a:p>
          <a:p>
            <a:pPr algn="ctr"/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P. </a:t>
            </a:r>
            <a:r>
              <a:rPr lang="en-US" sz="1400" dirty="0" err="1" smtClean="0">
                <a:solidFill>
                  <a:prstClr val="black"/>
                </a:solidFill>
                <a:latin typeface="Calibri"/>
              </a:rPr>
              <a:t>Hanlet</a:t>
            </a: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 (IIT)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3495918" y="2490425"/>
            <a:ext cx="0" cy="1097384"/>
          </a:xfrm>
          <a:prstGeom prst="line">
            <a:avLst/>
          </a:prstGeom>
          <a:ln w="127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02361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MICE in the ISIS User database: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09132"/>
            <a:ext cx="9144000" cy="5748867"/>
          </a:xfrm>
        </p:spPr>
        <p:txBody>
          <a:bodyPr/>
          <a:lstStyle/>
          <a:p>
            <a:r>
              <a:rPr lang="en-US" dirty="0" smtClean="0"/>
              <a:t>“MICE User letter” agreed with STFC Feb15:</a:t>
            </a:r>
          </a:p>
          <a:p>
            <a:pPr lvl="1"/>
            <a:r>
              <a:rPr lang="en-US" dirty="0" smtClean="0"/>
              <a:t>“Signed off” by A. Taylor</a:t>
            </a:r>
          </a:p>
          <a:p>
            <a:r>
              <a:rPr lang="en-US" dirty="0" smtClean="0"/>
              <a:t>Clears the way for MICE entry in ISIS User Database:</a:t>
            </a:r>
          </a:p>
          <a:p>
            <a:pPr lvl="1"/>
            <a:r>
              <a:rPr lang="en-US" dirty="0" smtClean="0"/>
              <a:t>Roll-out will begin in the near future</a:t>
            </a:r>
          </a:p>
          <a:p>
            <a:pPr lvl="1"/>
            <a:r>
              <a:rPr lang="en-US" i="1" dirty="0" smtClean="0"/>
              <a:t>All</a:t>
            </a:r>
            <a:r>
              <a:rPr lang="en-US" dirty="0" smtClean="0"/>
              <a:t> must register:</a:t>
            </a:r>
          </a:p>
          <a:p>
            <a:pPr lvl="2"/>
            <a:r>
              <a:rPr lang="en-US" dirty="0" smtClean="0"/>
              <a:t>Will hold:</a:t>
            </a:r>
          </a:p>
          <a:p>
            <a:pPr lvl="3"/>
            <a:r>
              <a:rPr lang="en-US" dirty="0" smtClean="0"/>
              <a:t>Usual personal details </a:t>
            </a:r>
          </a:p>
          <a:p>
            <a:pPr lvl="3"/>
            <a:r>
              <a:rPr lang="en-US" dirty="0" smtClean="0"/>
              <a:t>Records of Lab and MICE inductions etc.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3453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Outreach: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Paul </a:t>
            </a:r>
            <a:r>
              <a:rPr lang="en-US" dirty="0" err="1" smtClean="0"/>
              <a:t>Kyberd</a:t>
            </a:r>
            <a:r>
              <a:rPr lang="en-US" dirty="0" smtClean="0"/>
              <a:t>:</a:t>
            </a:r>
          </a:p>
          <a:p>
            <a:r>
              <a:rPr lang="en-US" dirty="0" smtClean="0"/>
              <a:t>MICE group photo:</a:t>
            </a:r>
          </a:p>
          <a:p>
            <a:pPr lvl="1"/>
            <a:r>
              <a:rPr lang="en-US" dirty="0" smtClean="0"/>
              <a:t>On lawn outside R68 13:00:</a:t>
            </a:r>
          </a:p>
          <a:p>
            <a:pPr lvl="2"/>
            <a:r>
              <a:rPr lang="en-US" dirty="0" smtClean="0"/>
              <a:t>Be there!</a:t>
            </a:r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r>
              <a:rPr lang="en-US" dirty="0" smtClean="0"/>
              <a:t>Communication plan:</a:t>
            </a:r>
          </a:p>
          <a:p>
            <a:pPr lvl="1"/>
            <a:r>
              <a:rPr lang="en-US" dirty="0" smtClean="0"/>
              <a:t>Includes:</a:t>
            </a:r>
          </a:p>
          <a:p>
            <a:pPr lvl="2"/>
            <a:r>
              <a:rPr lang="en-US" dirty="0" smtClean="0"/>
              <a:t>Portraits of MICE members so that when contacts are made from outside interviewers know who they will meet:</a:t>
            </a:r>
          </a:p>
          <a:p>
            <a:pPr lvl="3"/>
            <a:r>
              <a:rPr lang="en-US" dirty="0" smtClean="0"/>
              <a:t>Photo sessions:</a:t>
            </a:r>
          </a:p>
          <a:p>
            <a:pPr lvl="4"/>
            <a:r>
              <a:rPr lang="en-US" dirty="0" smtClean="0"/>
              <a:t>Coffee break: 10:30 – 11:00  (KL will guide)</a:t>
            </a:r>
          </a:p>
          <a:p>
            <a:pPr lvl="4"/>
            <a:r>
              <a:rPr lang="en-US" dirty="0" smtClean="0"/>
              <a:t>Tea break: 15:30 – 16:00   (PK will guide)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37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 smtClean="0"/>
              <a:pPr/>
              <a:t>28</a:t>
            </a:fld>
            <a:endParaRPr lang="en-GB" dirty="0"/>
          </a:p>
        </p:txBody>
      </p:sp>
      <p:pic>
        <p:nvPicPr>
          <p:cNvPr id="6" name="Picture 5" descr="Screenshot 2015-01-21 17.33.1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539746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4758266"/>
            <a:ext cx="9144000" cy="2099733"/>
          </a:xfrm>
        </p:spPr>
        <p:txBody>
          <a:bodyPr/>
          <a:lstStyle/>
          <a:p>
            <a:r>
              <a:rPr lang="en-US" dirty="0" smtClean="0"/>
              <a:t>Over to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362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MICE </a:t>
            </a:r>
            <a:r>
              <a:rPr lang="en-US" dirty="0" err="1" smtClean="0"/>
              <a:t>rebaselined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7836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Reprise: 1 slide from August DOE debrief: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571" y="854440"/>
            <a:ext cx="7728181" cy="5796136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787041" y="899428"/>
            <a:ext cx="1336687" cy="369332"/>
          </a:xfrm>
          <a:prstGeom prst="rect">
            <a:avLst/>
          </a:prstGeom>
          <a:noFill/>
          <a:ln w="19050" cmpd="sng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VC 22Aug14</a:t>
            </a:r>
          </a:p>
        </p:txBody>
      </p:sp>
      <p:sp>
        <p:nvSpPr>
          <p:cNvPr id="3" name="Rectangle 2"/>
          <p:cNvSpPr/>
          <p:nvPr/>
        </p:nvSpPr>
        <p:spPr>
          <a:xfrm>
            <a:off x="971600" y="1484784"/>
            <a:ext cx="7344816" cy="1224136"/>
          </a:xfrm>
          <a:prstGeom prst="rect">
            <a:avLst/>
          </a:prstGeom>
          <a:noFill/>
          <a:ln w="28575" cmpd="sng">
            <a:solidFill>
              <a:srgbClr val="CCFF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71600" y="2708920"/>
            <a:ext cx="7344816" cy="1440160"/>
          </a:xfrm>
          <a:prstGeom prst="rect">
            <a:avLst/>
          </a:prstGeom>
          <a:noFill/>
          <a:ln w="28575" cmpd="sng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71600" y="4149080"/>
            <a:ext cx="7344816" cy="936104"/>
          </a:xfrm>
          <a:prstGeom prst="rect">
            <a:avLst/>
          </a:prstGeom>
          <a:noFill/>
          <a:ln w="28575" cmpd="sng">
            <a:solidFill>
              <a:srgbClr val="CCFF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71600" y="5085184"/>
            <a:ext cx="7344816" cy="1368152"/>
          </a:xfrm>
          <a:prstGeom prst="rect">
            <a:avLst/>
          </a:prstGeom>
          <a:solidFill>
            <a:srgbClr val="00FF00">
              <a:alpha val="54000"/>
            </a:srgbClr>
          </a:solidFill>
          <a:ln w="28575" cmpd="sng">
            <a:solidFill>
              <a:srgbClr val="CCFF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26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sp>
        <p:nvSpPr>
          <p:cNvPr id="100353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4375"/>
          </a:xfrm>
        </p:spPr>
        <p:txBody>
          <a:bodyPr>
            <a:normAutofit fontScale="90000"/>
          </a:bodyPr>
          <a:lstStyle/>
          <a:p>
            <a:r>
              <a:rPr lang="en-GB" smtClean="0"/>
              <a:t>MICE:</a:t>
            </a:r>
          </a:p>
        </p:txBody>
      </p:sp>
      <p:sp>
        <p:nvSpPr>
          <p:cNvPr id="100355" name="TextBox 10"/>
          <p:cNvSpPr txBox="1">
            <a:spLocks noChangeArrowheads="1"/>
          </p:cNvSpPr>
          <p:nvPr/>
        </p:nvSpPr>
        <p:spPr bwMode="auto">
          <a:xfrm>
            <a:off x="8562975" y="643796"/>
            <a:ext cx="51117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600" b="1">
                <a:solidFill>
                  <a:prstClr val="black"/>
                </a:solidFill>
                <a:latin typeface="Calibri" pitchFamily="34" charset="0"/>
              </a:rPr>
              <a:t>ISIS</a:t>
            </a:r>
            <a:br>
              <a:rPr lang="en-GB" sz="1600" b="1">
                <a:solidFill>
                  <a:prstClr val="black"/>
                </a:solidFill>
                <a:latin typeface="Calibri" pitchFamily="34" charset="0"/>
              </a:rPr>
            </a:br>
            <a:r>
              <a:rPr lang="en-GB" sz="1600" b="1">
                <a:solidFill>
                  <a:prstClr val="black"/>
                </a:solidFill>
                <a:latin typeface="Calibri" pitchFamily="34" charset="0"/>
              </a:rPr>
              <a:t>RAL</a:t>
            </a:r>
          </a:p>
        </p:txBody>
      </p:sp>
      <p:sp>
        <p:nvSpPr>
          <p:cNvPr id="100357" name="TextBox 12"/>
          <p:cNvSpPr txBox="1">
            <a:spLocks noChangeArrowheads="1"/>
          </p:cNvSpPr>
          <p:nvPr/>
        </p:nvSpPr>
        <p:spPr bwMode="auto">
          <a:xfrm>
            <a:off x="107950" y="3573463"/>
            <a:ext cx="863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400" b="1">
                <a:solidFill>
                  <a:prstClr val="black"/>
                </a:solidFill>
                <a:latin typeface="Calibri" pitchFamily="34" charset="0"/>
              </a:rPr>
              <a:t>MICE</a:t>
            </a:r>
          </a:p>
        </p:txBody>
      </p:sp>
      <p:pic>
        <p:nvPicPr>
          <p:cNvPr id="3" name="Picture 2" descr="Cooling-demo-label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" y="3873697"/>
            <a:ext cx="8936271" cy="2536216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2409"/>
          <a:stretch/>
        </p:blipFill>
        <p:spPr>
          <a:xfrm>
            <a:off x="63500" y="865295"/>
            <a:ext cx="9004300" cy="2664743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785295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Cooling demonstration; performance: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573456"/>
            <a:ext cx="2133600" cy="284544"/>
          </a:xfrm>
          <a:prstGeom prst="rect">
            <a:avLst/>
          </a:prstGeom>
        </p:spPr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 descr="Cooling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31" y="2072021"/>
            <a:ext cx="8038699" cy="4723976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6" name="Picture 5" descr="Transmission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089" y="750796"/>
            <a:ext cx="6279327" cy="3827701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002692" y="5725908"/>
            <a:ext cx="9814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Cooling</a:t>
            </a:r>
            <a:endParaRPr lang="en-US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639541" y="3561210"/>
            <a:ext cx="1584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Transmission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197688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Ionization cooling demonstration: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024" y="692697"/>
            <a:ext cx="4355976" cy="6165304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Rebaselined</a:t>
            </a:r>
            <a:r>
              <a:rPr lang="en-US" dirty="0" smtClean="0"/>
              <a:t>!</a:t>
            </a:r>
          </a:p>
          <a:p>
            <a:pPr lvl="1"/>
            <a:r>
              <a:rPr lang="en-US" dirty="0" smtClean="0"/>
              <a:t>A great success;</a:t>
            </a:r>
          </a:p>
          <a:p>
            <a:pPr lvl="1"/>
            <a:r>
              <a:rPr lang="en-US" dirty="0" smtClean="0"/>
              <a:t>My congratulations to all involved!</a:t>
            </a:r>
          </a:p>
          <a:p>
            <a:r>
              <a:rPr lang="en-US" dirty="0" smtClean="0"/>
              <a:t>My view:</a:t>
            </a:r>
          </a:p>
          <a:p>
            <a:pPr lvl="1"/>
            <a:r>
              <a:rPr lang="en-US" dirty="0" smtClean="0"/>
              <a:t>We’ve reset the clock; our future is once again in our hands.  That is:</a:t>
            </a:r>
          </a:p>
          <a:p>
            <a:pPr lvl="2"/>
            <a:r>
              <a:rPr lang="en-US" dirty="0" smtClean="0"/>
              <a:t>We can and must</a:t>
            </a:r>
          </a:p>
          <a:p>
            <a:pPr lvl="3"/>
            <a:r>
              <a:rPr lang="en-US" dirty="0"/>
              <a:t>D</a:t>
            </a:r>
            <a:r>
              <a:rPr lang="en-US" dirty="0" smtClean="0"/>
              <a:t>eliver Step IV on schedule</a:t>
            </a:r>
          </a:p>
          <a:p>
            <a:pPr lvl="3"/>
            <a:r>
              <a:rPr lang="en-US" dirty="0" smtClean="0"/>
              <a:t>Measure the cooling properties of LH2 and </a:t>
            </a:r>
            <a:r>
              <a:rPr lang="en-US" dirty="0" err="1" smtClean="0"/>
              <a:t>LiH</a:t>
            </a:r>
            <a:r>
              <a:rPr lang="en-US" dirty="0" smtClean="0"/>
              <a:t> in a timely manner</a:t>
            </a:r>
          </a:p>
          <a:p>
            <a:pPr lvl="4"/>
            <a:r>
              <a:rPr lang="en-US" dirty="0" smtClean="0"/>
              <a:t>And publish!</a:t>
            </a:r>
          </a:p>
          <a:p>
            <a:pPr lvl="2"/>
            <a:r>
              <a:rPr lang="en-US" dirty="0" smtClean="0"/>
              <a:t>So that we can deliver the ionization-cooling demonstration that underpins </a:t>
            </a:r>
            <a:r>
              <a:rPr lang="en-US" dirty="0" err="1" smtClean="0"/>
              <a:t>muon</a:t>
            </a:r>
            <a:r>
              <a:rPr lang="en-US" dirty="0" smtClean="0"/>
              <a:t> accelerators for particle physics in 2017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284188"/>
            <a:ext cx="4584700" cy="473710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892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IV:</a:t>
            </a:r>
            <a:br>
              <a:rPr lang="en-US" dirty="0" smtClean="0"/>
            </a:br>
            <a:r>
              <a:rPr lang="en-US" sz="2800" dirty="0" smtClean="0"/>
              <a:t>progress update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5" name="Picture 4" descr="Step-4-label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6" y="71912"/>
            <a:ext cx="9049488" cy="2687087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619088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Update: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50797"/>
            <a:ext cx="9144000" cy="610720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MICE Hall:</a:t>
            </a:r>
          </a:p>
          <a:p>
            <a:pPr lvl="1"/>
            <a:r>
              <a:rPr lang="en-US" dirty="0" smtClean="0"/>
              <a:t>Floor plates etc. installed:</a:t>
            </a:r>
          </a:p>
          <a:p>
            <a:pPr lvl="2"/>
            <a:r>
              <a:rPr lang="en-US" dirty="0" smtClean="0"/>
              <a:t>Ready for delivery of PRY legs</a:t>
            </a:r>
          </a:p>
          <a:p>
            <a:pPr lvl="1"/>
            <a:r>
              <a:rPr lang="en-US" dirty="0" smtClean="0"/>
              <a:t>Rack Room 2:</a:t>
            </a:r>
          </a:p>
          <a:p>
            <a:pPr lvl="2"/>
            <a:r>
              <a:rPr lang="en-US" dirty="0" smtClean="0"/>
              <a:t>Spectrometer and focus-coil racks delivered from DL …</a:t>
            </a:r>
          </a:p>
          <a:p>
            <a:pPr lvl="3"/>
            <a:r>
              <a:rPr lang="en-US" dirty="0" smtClean="0"/>
              <a:t>… and installed</a:t>
            </a:r>
          </a:p>
          <a:p>
            <a:pPr lvl="2"/>
            <a:r>
              <a:rPr lang="en-US" dirty="0" smtClean="0"/>
              <a:t>Cabling and other preparation work now underway</a:t>
            </a:r>
          </a:p>
          <a:p>
            <a:r>
              <a:rPr lang="en-US" dirty="0" smtClean="0"/>
              <a:t>PRY:</a:t>
            </a:r>
          </a:p>
          <a:p>
            <a:pPr lvl="1"/>
            <a:r>
              <a:rPr lang="en-US" dirty="0" smtClean="0"/>
              <a:t>First set of legs …</a:t>
            </a:r>
          </a:p>
          <a:p>
            <a:pPr lvl="2"/>
            <a:r>
              <a:rPr lang="en-US" dirty="0" smtClean="0"/>
              <a:t>On UK soil …</a:t>
            </a:r>
          </a:p>
          <a:p>
            <a:pPr lvl="1"/>
            <a:r>
              <a:rPr lang="en-US" dirty="0" smtClean="0"/>
              <a:t>Machining of magnetic-shielding plates underway:</a:t>
            </a:r>
          </a:p>
          <a:p>
            <a:pPr lvl="2"/>
            <a:r>
              <a:rPr lang="en-US" dirty="0" err="1" smtClean="0"/>
              <a:t>Parallelisation</a:t>
            </a:r>
            <a:r>
              <a:rPr lang="en-US" dirty="0" smtClean="0"/>
              <a:t> of manufacture to expedite completion</a:t>
            </a:r>
          </a:p>
          <a:p>
            <a:r>
              <a:rPr lang="en-US" dirty="0" smtClean="0"/>
              <a:t>Services etc.:</a:t>
            </a:r>
          </a:p>
          <a:p>
            <a:pPr lvl="1"/>
            <a:r>
              <a:rPr lang="en-US" dirty="0" smtClean="0"/>
              <a:t>Many “small” items:</a:t>
            </a:r>
          </a:p>
          <a:p>
            <a:pPr lvl="2"/>
            <a:r>
              <a:rPr lang="en-US" dirty="0" smtClean="0"/>
              <a:t>Particular examples include:</a:t>
            </a:r>
          </a:p>
          <a:p>
            <a:pPr lvl="3"/>
            <a:r>
              <a:rPr lang="en-US" dirty="0" smtClean="0"/>
              <a:t>Flushing water for West Wall compressors; rerouting cables, …</a:t>
            </a:r>
          </a:p>
          <a:p>
            <a:r>
              <a:rPr lang="en-US" dirty="0" smtClean="0"/>
              <a:t>S/</a:t>
            </a:r>
            <a:r>
              <a:rPr lang="en-US" dirty="0" err="1" smtClean="0"/>
              <a:t>w&amp;C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Global-track reconstruction (and </a:t>
            </a:r>
            <a:r>
              <a:rPr lang="en-US" dirty="0" err="1" smtClean="0"/>
              <a:t>Pid</a:t>
            </a:r>
            <a:r>
              <a:rPr lang="en-US" dirty="0" smtClean="0"/>
              <a:t>) (CP, JK, MU):</a:t>
            </a:r>
          </a:p>
          <a:p>
            <a:pPr lvl="2"/>
            <a:r>
              <a:rPr lang="en-US" dirty="0" smtClean="0"/>
              <a:t>Broken ground!  Initial results presented in parallel … important step on the way</a:t>
            </a:r>
          </a:p>
          <a:p>
            <a:pPr lvl="1"/>
            <a:r>
              <a:rPr lang="en-US" dirty="0" smtClean="0"/>
              <a:t>Data challenge and automatic processing (RB, JM, HN, et al):</a:t>
            </a:r>
          </a:p>
          <a:p>
            <a:pPr lvl="2"/>
            <a:r>
              <a:rPr lang="en-US" dirty="0" smtClean="0"/>
              <a:t>Critical component of ensuing high-quality data taking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898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KL-Colour-on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2486</TotalTime>
  <Words>1527</Words>
  <Application>Microsoft Macintosh PowerPoint</Application>
  <PresentationFormat>On-screen Show (4:3)</PresentationFormat>
  <Paragraphs>249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KL-Colour-on-black</vt:lpstr>
      <vt:lpstr>Office Theme</vt:lpstr>
      <vt:lpstr>Introduction</vt:lpstr>
      <vt:lpstr>Contents:</vt:lpstr>
      <vt:lpstr>MICE rebaselined</vt:lpstr>
      <vt:lpstr>Reprise: 1 slide from August DOE debrief:</vt:lpstr>
      <vt:lpstr>MICE:</vt:lpstr>
      <vt:lpstr>Cooling demonstration; performance:</vt:lpstr>
      <vt:lpstr>Ionization cooling demonstration:</vt:lpstr>
      <vt:lpstr>Step IV: progress update</vt:lpstr>
      <vt:lpstr>Update:</vt:lpstr>
      <vt:lpstr>Step IV: Commissioning</vt:lpstr>
      <vt:lpstr>Commissioning:</vt:lpstr>
      <vt:lpstr>Commissioning continued:</vt:lpstr>
      <vt:lpstr>Step IV: Operations</vt:lpstr>
      <vt:lpstr>Operations:</vt:lpstr>
      <vt:lpstr>Preparation for for data taking:</vt:lpstr>
      <vt:lpstr>Papers: </vt:lpstr>
      <vt:lpstr>Papers:</vt:lpstr>
      <vt:lpstr>Public information and conference contributions</vt:lpstr>
      <vt:lpstr>PowerPoint Presentation</vt:lpstr>
      <vt:lpstr>PowerPoint Presentation</vt:lpstr>
      <vt:lpstr>Public information:</vt:lpstr>
      <vt:lpstr>Conference contributions:</vt:lpstr>
      <vt:lpstr>Organisation and outreach</vt:lpstr>
      <vt:lpstr>PowerPoint Presentation</vt:lpstr>
      <vt:lpstr>PowerPoint Presentation</vt:lpstr>
      <vt:lpstr>MICE in the ISIS User database:</vt:lpstr>
      <vt:lpstr>Outreach:</vt:lpstr>
      <vt:lpstr>PowerPoint Presentation</vt:lpstr>
    </vt:vector>
  </TitlesOfParts>
  <Company>Imperial College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Kenneth Long</dc:creator>
  <cp:lastModifiedBy>Kenneth Long</cp:lastModifiedBy>
  <cp:revision>128</cp:revision>
  <dcterms:created xsi:type="dcterms:W3CDTF">2014-12-02T20:44:04Z</dcterms:created>
  <dcterms:modified xsi:type="dcterms:W3CDTF">2015-02-10T08:08:33Z</dcterms:modified>
</cp:coreProperties>
</file>