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48" r:id="rId5"/>
    <p:sldMasterId id="2147483684" r:id="rId6"/>
  </p:sldMasterIdLst>
  <p:notesMasterIdLst>
    <p:notesMasterId r:id="rId18"/>
  </p:notesMasterIdLst>
  <p:handoutMasterIdLst>
    <p:handoutMasterId r:id="rId19"/>
  </p:handoutMasterIdLst>
  <p:sldIdLst>
    <p:sldId id="405" r:id="rId7"/>
    <p:sldId id="539" r:id="rId8"/>
    <p:sldId id="522" r:id="rId9"/>
    <p:sldId id="537" r:id="rId10"/>
    <p:sldId id="541" r:id="rId11"/>
    <p:sldId id="536" r:id="rId12"/>
    <p:sldId id="538" r:id="rId13"/>
    <p:sldId id="540" r:id="rId14"/>
    <p:sldId id="542" r:id="rId15"/>
    <p:sldId id="543" r:id="rId16"/>
    <p:sldId id="494" r:id="rId17"/>
  </p:sldIdLst>
  <p:sldSz cx="9144000" cy="6858000" type="screen4x3"/>
  <p:notesSz cx="6797675" cy="9928225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Lucida Grande"/>
        <a:ea typeface="ヒラギノ角ゴ Pro W3"/>
        <a:cs typeface="ヒラギノ角ゴ Pro W3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Lucida Grande"/>
        <a:ea typeface="ヒラギノ角ゴ Pro W3"/>
        <a:cs typeface="ヒラギノ角ゴ Pro W3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Lucida Grande"/>
        <a:ea typeface="ヒラギノ角ゴ Pro W3"/>
        <a:cs typeface="ヒラギノ角ゴ Pro W3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Lucida Grande"/>
        <a:ea typeface="ヒラギノ角ゴ Pro W3"/>
        <a:cs typeface="ヒラギノ角ゴ Pro W3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Lucida Grande"/>
        <a:ea typeface="ヒラギノ角ゴ Pro W3"/>
        <a:cs typeface="ヒラギノ角ゴ Pro W3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Lucida Grande"/>
        <a:ea typeface="ヒラギノ角ゴ Pro W3"/>
        <a:cs typeface="ヒラギノ角ゴ Pro W3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Lucida Grande"/>
        <a:ea typeface="ヒラギノ角ゴ Pro W3"/>
        <a:cs typeface="ヒラギノ角ゴ Pro W3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Lucida Grande"/>
        <a:ea typeface="ヒラギノ角ゴ Pro W3"/>
        <a:cs typeface="ヒラギノ角ゴ Pro W3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Lucida Grande"/>
        <a:ea typeface="ヒラギノ角ゴ Pro W3"/>
        <a:cs typeface="ヒラギノ角ゴ Pro W3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669900"/>
    <a:srgbClr val="FFFF66"/>
    <a:srgbClr val="0000FF"/>
    <a:srgbClr val="99CC00"/>
    <a:srgbClr val="D56D77"/>
    <a:srgbClr val="FFCCCC"/>
    <a:srgbClr val="BFDFB3"/>
    <a:srgbClr val="FFFFCC"/>
    <a:srgbClr val="FFB3B3"/>
    <a:srgbClr val="FF99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527" autoAdjust="0"/>
    <p:restoredTop sz="86650" autoAdjust="0"/>
  </p:normalViewPr>
  <p:slideViewPr>
    <p:cSldViewPr>
      <p:cViewPr>
        <p:scale>
          <a:sx n="80" d="100"/>
          <a:sy n="80" d="100"/>
        </p:scale>
        <p:origin x="-1188" y="-4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5" d="100"/>
          <a:sy n="75" d="100"/>
        </p:scale>
        <p:origin x="-250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2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9.xml"/><Relationship Id="rId23" Type="http://schemas.openxmlformats.org/officeDocument/2006/relationships/tableStyles" Target="tableStyles.xml"/><Relationship Id="rId10" Type="http://schemas.openxmlformats.org/officeDocument/2006/relationships/slide" Target="slides/slide4.xml"/><Relationship Id="rId19" Type="http://schemas.openxmlformats.org/officeDocument/2006/relationships/handoutMaster" Target="handoutMasters/handoutMaster1.xml"/><Relationship Id="rId4" Type="http://schemas.openxmlformats.org/officeDocument/2006/relationships/customXml" Target="../customXml/item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5639B3EF-237E-4EC9-94A1-B17DA9DA0C2D}" type="datetimeFigureOut">
              <a:rPr lang="en-GB"/>
              <a:pPr>
                <a:defRPr/>
              </a:pPr>
              <a:t>05/02/2015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BD8B021F-0276-42F5-A39B-3139FE18B59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5816925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Lucida Grande" pitchFamily="84" charset="0"/>
                <a:ea typeface="ヒラギノ角ゴ Pro W3" pitchFamily="8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275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Lucida Grande" pitchFamily="84" charset="0"/>
                <a:ea typeface="ヒラギノ角ゴ Pro W3" pitchFamily="8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53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5988" y="744538"/>
            <a:ext cx="4965700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463" y="4716463"/>
            <a:ext cx="4984750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1338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Lucida Grande" pitchFamily="84" charset="0"/>
                <a:ea typeface="ヒラギノ角ゴ Pro W3" pitchFamily="8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275" y="9431338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Lucida Grande" pitchFamily="84" charset="0"/>
                <a:ea typeface="ヒラギノ角ゴ Pro W3" pitchFamily="84" charset="-128"/>
                <a:cs typeface="+mn-cs"/>
              </a:defRPr>
            </a:lvl1pPr>
          </a:lstStyle>
          <a:p>
            <a:pPr>
              <a:defRPr/>
            </a:pPr>
            <a:fld id="{9500D01A-1367-4E2F-ADBF-8D0E407B903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6929758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Lucida Grande" pitchFamily="84" charset="0"/>
        <a:ea typeface="ヒラギノ角ゴ Pro W3" pitchFamily="84" charset="-128"/>
        <a:cs typeface="ヒラギノ角ゴ Pro W3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Lucida Grande" pitchFamily="84" charset="0"/>
        <a:ea typeface="ヒラギノ角ゴ Pro W3" pitchFamily="84" charset="-128"/>
        <a:cs typeface="ヒラギノ角ゴ Pro W3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Lucida Grande" pitchFamily="84" charset="0"/>
        <a:ea typeface="ヒラギノ角ゴ Pro W3" pitchFamily="84" charset="-128"/>
        <a:cs typeface="ヒラギノ角ゴ Pro W3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Lucida Grande" pitchFamily="84" charset="0"/>
        <a:ea typeface="ヒラギノ角ゴ Pro W3" pitchFamily="84" charset="-128"/>
        <a:cs typeface="ヒラギノ角ゴ Pro W3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Lucida Grande" pitchFamily="84" charset="0"/>
        <a:ea typeface="ヒラギノ角ゴ Pro W3" pitchFamily="84" charset="-128"/>
        <a:cs typeface="ヒラギノ角ゴ Pro W3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>
              <a:latin typeface="Lucida Grande"/>
              <a:ea typeface="ヒラギノ角ゴ Pro W3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3958681-5246-496A-BBBF-2E4A1F6CA3DC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500D01A-1367-4E2F-ADBF-8D0E407B9033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63550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 sz="2400"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42176" y="6509048"/>
            <a:ext cx="501824" cy="3489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 baseline="0">
                <a:solidFill>
                  <a:schemeClr val="bg1">
                    <a:lumMod val="65000"/>
                  </a:schemeClr>
                </a:solidFill>
                <a:latin typeface="Lucida Grande" pitchFamily="84" charset="0"/>
                <a:ea typeface="ヒラギノ角ゴ Pro W3" pitchFamily="84" charset="-128"/>
                <a:cs typeface="+mn-cs"/>
              </a:defRPr>
            </a:lvl1pPr>
          </a:lstStyle>
          <a:p>
            <a:pPr>
              <a:defRPr/>
            </a:pPr>
            <a:fld id="{AA9ADEA0-046F-4083-9687-57EB2B9706B7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75298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57338"/>
            <a:ext cx="7772400" cy="3800488"/>
          </a:xfrm>
        </p:spPr>
        <p:txBody>
          <a:bodyPr/>
          <a:lstStyle>
            <a:lvl1pPr>
              <a:defRPr sz="1400" b="0" i="0" baseline="0">
                <a:latin typeface="Lucida Sans" pitchFamily="34" charset="0"/>
                <a:cs typeface="Arial" pitchFamily="34" charset="0"/>
              </a:defRPr>
            </a:lvl1pPr>
            <a:lvl2pPr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>
              <a:defRPr sz="110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3pPr>
            <a:lvl4pPr>
              <a:buNone/>
              <a:defRPr>
                <a:latin typeface="Arial" pitchFamily="34" charset="0"/>
                <a:cs typeface="Arial" pitchFamily="34" charset="0"/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endParaRPr lang="en-US" dirty="0"/>
          </a:p>
        </p:txBody>
      </p:sp>
      <p:sp>
        <p:nvSpPr>
          <p:cNvPr id="9" name="Rectangle 6"/>
          <p:cNvSpPr txBox="1">
            <a:spLocks noChangeArrowheads="1"/>
          </p:cNvSpPr>
          <p:nvPr userDrawn="1"/>
        </p:nvSpPr>
        <p:spPr bwMode="auto">
          <a:xfrm>
            <a:off x="8642176" y="6509048"/>
            <a:ext cx="501824" cy="3489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kern="1200" baseline="0">
                <a:solidFill>
                  <a:schemeClr val="bg1">
                    <a:lumMod val="65000"/>
                  </a:schemeClr>
                </a:solidFill>
                <a:latin typeface="Lucida Grande" pitchFamily="84" charset="0"/>
                <a:ea typeface="ヒラギノ角ゴ Pro W3" pitchFamily="84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Lucida Grande"/>
                <a:ea typeface="ヒラギノ角ゴ Pro W3"/>
                <a:cs typeface="ヒラギノ角ゴ Pro W3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Lucida Grande"/>
                <a:ea typeface="ヒラギノ角ゴ Pro W3"/>
                <a:cs typeface="ヒラギノ角ゴ Pro W3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Lucida Grande"/>
                <a:ea typeface="ヒラギノ角ゴ Pro W3"/>
                <a:cs typeface="ヒラギノ角ゴ Pro W3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Lucida Grande"/>
                <a:ea typeface="ヒラギノ角ゴ Pro W3"/>
                <a:cs typeface="ヒラギノ角ゴ Pro W3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Lucida Grande"/>
                <a:ea typeface="ヒラギノ角ゴ Pro W3"/>
                <a:cs typeface="ヒラギノ角ゴ Pro W3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Lucida Grande"/>
                <a:ea typeface="ヒラギノ角ゴ Pro W3"/>
                <a:cs typeface="ヒラギノ角ゴ Pro W3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Lucida Grande"/>
                <a:ea typeface="ヒラギノ角ゴ Pro W3"/>
                <a:cs typeface="ヒラギノ角ゴ Pro W3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Lucida Grande"/>
                <a:ea typeface="ヒラギノ角ゴ Pro W3"/>
                <a:cs typeface="ヒラギノ角ゴ Pro W3"/>
              </a:defRPr>
            </a:lvl9pPr>
          </a:lstStyle>
          <a:p>
            <a:pPr>
              <a:defRPr/>
            </a:pPr>
            <a:fld id="{AA9ADEA0-046F-4083-9687-57EB2B9706B7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A9ADEA0-046F-4083-9687-57EB2B9706B7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23" name="Slide Number Placeholder 21"/>
          <p:cNvSpPr txBox="1">
            <a:spLocks/>
          </p:cNvSpPr>
          <p:nvPr userDrawn="1"/>
        </p:nvSpPr>
        <p:spPr bwMode="auto">
          <a:xfrm>
            <a:off x="0" y="6641976"/>
            <a:ext cx="2016224" cy="216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kern="1200" baseline="0">
                <a:solidFill>
                  <a:schemeClr val="bg1">
                    <a:lumMod val="65000"/>
                  </a:schemeClr>
                </a:solidFill>
                <a:latin typeface="Lucida Grande" pitchFamily="84" charset="0"/>
                <a:ea typeface="ヒラギノ角ゴ Pro W3" pitchFamily="84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Lucida Grande"/>
                <a:ea typeface="ヒラギノ角ゴ Pro W3"/>
                <a:cs typeface="ヒラギノ角ゴ Pro W3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Lucida Grande"/>
                <a:ea typeface="ヒラギノ角ゴ Pro W3"/>
                <a:cs typeface="ヒラギノ角ゴ Pro W3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Lucida Grande"/>
                <a:ea typeface="ヒラギノ角ゴ Pro W3"/>
                <a:cs typeface="ヒラギノ角ゴ Pro W3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Lucida Grande"/>
                <a:ea typeface="ヒラギノ角ゴ Pro W3"/>
                <a:cs typeface="ヒラギノ角ゴ Pro W3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Lucida Grande"/>
                <a:ea typeface="ヒラギノ角ゴ Pro W3"/>
                <a:cs typeface="ヒラギノ角ゴ Pro W3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Lucida Grande"/>
                <a:ea typeface="ヒラギノ角ゴ Pro W3"/>
                <a:cs typeface="ヒラギノ角ゴ Pro W3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Lucida Grande"/>
                <a:ea typeface="ヒラギノ角ゴ Pro W3"/>
                <a:cs typeface="ヒラギノ角ゴ Pro W3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Lucida Grande"/>
                <a:ea typeface="ヒラギノ角ゴ Pro W3"/>
                <a:cs typeface="ヒラギノ角ゴ Pro W3"/>
              </a:defRPr>
            </a:lvl9pPr>
          </a:lstStyle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100" b="0" i="1" baseline="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endParaRPr lang="en-US" dirty="0"/>
          </a:p>
        </p:txBody>
      </p:sp>
      <p:sp>
        <p:nvSpPr>
          <p:cNvPr id="24" name="Title 2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00234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786047"/>
            <a:ext cx="7772400" cy="1362075"/>
          </a:xfrm>
        </p:spPr>
        <p:txBody>
          <a:bodyPr anchor="t"/>
          <a:lstStyle>
            <a:lvl1pPr algn="l">
              <a:defRPr sz="4400" b="1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1285860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A9ADEA0-046F-4083-9687-57EB2B9706B7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79989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2286000"/>
            <a:ext cx="9144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3929063"/>
            <a:ext cx="7772400" cy="171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</p:txBody>
      </p:sp>
      <p:pic>
        <p:nvPicPr>
          <p:cNvPr id="1031" name="Picture 19" descr="STFC_top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439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4"/>
          <p:cNvSpPr txBox="1">
            <a:spLocks noChangeArrowheads="1"/>
          </p:cNvSpPr>
          <p:nvPr userDrawn="1"/>
        </p:nvSpPr>
        <p:spPr bwMode="auto">
          <a:xfrm>
            <a:off x="35496" y="6525344"/>
            <a:ext cx="1440160" cy="2769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100" b="0" i="1" kern="1200" baseline="0" smtClean="0">
                <a:solidFill>
                  <a:schemeClr val="bg1">
                    <a:lumMod val="50000"/>
                  </a:schemeClr>
                </a:solidFill>
                <a:latin typeface="Lucida Grande" pitchFamily="84" charset="0"/>
                <a:ea typeface="ヒラギノ角ゴ Pro W3" pitchFamily="84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Lucida Grande"/>
                <a:ea typeface="ヒラギノ角ゴ Pro W3"/>
                <a:cs typeface="ヒラギノ角ゴ Pro W3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Lucida Grande"/>
                <a:ea typeface="ヒラギノ角ゴ Pro W3"/>
                <a:cs typeface="ヒラギノ角ゴ Pro W3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Lucida Grande"/>
                <a:ea typeface="ヒラギノ角ゴ Pro W3"/>
                <a:cs typeface="ヒラギノ角ゴ Pro W3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Lucida Grande"/>
                <a:ea typeface="ヒラギノ角ゴ Pro W3"/>
                <a:cs typeface="ヒラギノ角ゴ Pro W3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Lucida Grande"/>
                <a:ea typeface="ヒラギノ角ゴ Pro W3"/>
                <a:cs typeface="ヒラギノ角ゴ Pro W3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Lucida Grande"/>
                <a:ea typeface="ヒラギノ角ゴ Pro W3"/>
                <a:cs typeface="ヒラギノ角ゴ Pro W3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Lucida Grande"/>
                <a:ea typeface="ヒラギノ角ゴ Pro W3"/>
                <a:cs typeface="ヒラギノ角ゴ Pro W3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Lucida Grande"/>
                <a:ea typeface="ヒラギノ角ゴ Pro W3"/>
                <a:cs typeface="ヒラギノ角ゴ Pro W3"/>
              </a:defRPr>
            </a:lvl9pPr>
          </a:lstStyle>
          <a:p>
            <a:pPr>
              <a:defRPr/>
            </a:pP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42176" y="6509048"/>
            <a:ext cx="501824" cy="3489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 baseline="0">
                <a:solidFill>
                  <a:schemeClr val="bg1">
                    <a:lumMod val="65000"/>
                  </a:schemeClr>
                </a:solidFill>
                <a:latin typeface="Lucida Grande" pitchFamily="84" charset="0"/>
                <a:ea typeface="ヒラギノ角ゴ Pro W3" pitchFamily="84" charset="-128"/>
                <a:cs typeface="+mn-cs"/>
              </a:defRPr>
            </a:lvl1pPr>
          </a:lstStyle>
          <a:p>
            <a:pPr>
              <a:defRPr/>
            </a:pPr>
            <a:fld id="{AA9ADEA0-046F-4083-9687-57EB2B9706B7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513" r:id="rId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3C8C93"/>
          </a:solidFill>
          <a:latin typeface="Arial" pitchFamily="34" charset="0"/>
          <a:ea typeface="+mj-ea"/>
          <a:cs typeface="Arial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3C8C93"/>
          </a:solidFill>
          <a:latin typeface="Arial" charset="0"/>
          <a:ea typeface="ヒラギノ角ゴ Pro W3" pitchFamily="84" charset="-128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3C8C93"/>
          </a:solidFill>
          <a:latin typeface="Arial" charset="0"/>
          <a:ea typeface="ヒラギノ角ゴ Pro W3" pitchFamily="84" charset="-128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3C8C93"/>
          </a:solidFill>
          <a:latin typeface="Arial" charset="0"/>
          <a:ea typeface="ヒラギノ角ゴ Pro W3" pitchFamily="84" charset="-128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3C8C93"/>
          </a:solidFill>
          <a:latin typeface="Arial" charset="0"/>
          <a:ea typeface="ヒラギノ角ゴ Pro W3" pitchFamily="84" charset="-128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9pPr>
    </p:titleStyle>
    <p:bodyStyle>
      <a:lvl1pPr marL="342900" indent="-342900" algn="ctr" rtl="0" eaLnBrk="0" fontAlgn="base" hangingPunct="0">
        <a:spcBef>
          <a:spcPct val="20000"/>
        </a:spcBef>
        <a:spcAft>
          <a:spcPct val="0"/>
        </a:spcAft>
        <a:defRPr sz="24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19" descr="SCI41098_PPT_Templates_bottom_STFC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3688" y="5294313"/>
            <a:ext cx="7580312" cy="1563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10439"/>
            <a:ext cx="9144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title style</a:t>
            </a:r>
          </a:p>
        </p:txBody>
      </p:sp>
      <p:sp>
        <p:nvSpPr>
          <p:cNvPr id="205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557338"/>
            <a:ext cx="7772400" cy="4538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5496" y="6525344"/>
            <a:ext cx="2086000" cy="2769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100" b="0" i="1" baseline="0" smtClean="0">
                <a:solidFill>
                  <a:schemeClr val="bg1">
                    <a:lumMod val="50000"/>
                  </a:schemeClr>
                </a:solidFill>
                <a:latin typeface="Lucida Grande" pitchFamily="84" charset="0"/>
                <a:ea typeface="ヒラギノ角ゴ Pro W3" pitchFamily="84" charset="-128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42176" y="6509048"/>
            <a:ext cx="501824" cy="3489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 baseline="0">
                <a:solidFill>
                  <a:schemeClr val="bg1">
                    <a:lumMod val="65000"/>
                  </a:schemeClr>
                </a:solidFill>
                <a:latin typeface="Lucida Grande" pitchFamily="84" charset="0"/>
                <a:ea typeface="ヒラギノ角ゴ Pro W3" pitchFamily="84" charset="-128"/>
                <a:cs typeface="+mn-cs"/>
              </a:defRPr>
            </a:lvl1pPr>
          </a:lstStyle>
          <a:p>
            <a:pPr>
              <a:defRPr/>
            </a:pPr>
            <a:fld id="{AA9ADEA0-046F-4083-9687-57EB2B9706B7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3131840" y="649287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RF Design mtg 14/1/15</a:t>
            </a:r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517" r:id="rId1"/>
    <p:sldLayoutId id="2147484518" r:id="rId2"/>
  </p:sldLayoutIdLst>
  <p:timing>
    <p:tnLst>
      <p:par>
        <p:cTn id="1" dur="indefinite" restart="never" nodeType="tmRoot"/>
      </p:par>
    </p:tnLst>
  </p:timing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400" b="1" i="1" u="sng">
          <a:solidFill>
            <a:srgbClr val="3C8C93"/>
          </a:solidFill>
          <a:latin typeface="+mj-lt"/>
          <a:ea typeface="+mj-ea"/>
          <a:cs typeface="Arial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3C8C93"/>
          </a:solidFill>
          <a:latin typeface="Arial" charset="0"/>
          <a:ea typeface="ヒラギノ角ゴ Pro W3" pitchFamily="84" charset="-128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3C8C93"/>
          </a:solidFill>
          <a:latin typeface="Arial" charset="0"/>
          <a:ea typeface="ヒラギノ角ゴ Pro W3" pitchFamily="84" charset="-128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3C8C93"/>
          </a:solidFill>
          <a:latin typeface="Arial" charset="0"/>
          <a:ea typeface="ヒラギノ角ゴ Pro W3" pitchFamily="84" charset="-128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3C8C93"/>
          </a:solidFill>
          <a:latin typeface="Arial" charset="0"/>
          <a:ea typeface="ヒラギノ角ゴ Pro W3" pitchFamily="84" charset="-128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1400" baseline="0">
          <a:solidFill>
            <a:schemeClr val="accent1">
              <a:lumMod val="50000"/>
            </a:schemeClr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1200" baseline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Calibri" pitchFamily="34" charset="0"/>
          <a:ea typeface="+mn-ea"/>
          <a:cs typeface="Calibri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Calibri" pitchFamily="34" charset="0"/>
          <a:ea typeface="+mn-ea"/>
          <a:cs typeface="Calibri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Calibri" pitchFamily="34" charset="0"/>
          <a:ea typeface="+mn-ea"/>
          <a:cs typeface="Calibri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ctrTitle" idx="4294967295"/>
          </p:nvPr>
        </p:nvSpPr>
        <p:spPr>
          <a:xfrm>
            <a:off x="0" y="2130425"/>
            <a:ext cx="9144000" cy="1470025"/>
          </a:xfrm>
        </p:spPr>
        <p:txBody>
          <a:bodyPr/>
          <a:lstStyle/>
          <a:p>
            <a:pPr eaLnBrk="1" hangingPunct="1"/>
            <a:r>
              <a:rPr lang="en-GB" i="1" dirty="0">
                <a:cs typeface="Arial" charset="0"/>
              </a:rPr>
              <a:t/>
            </a:r>
            <a:br>
              <a:rPr lang="en-GB" i="1" dirty="0">
                <a:cs typeface="Arial" charset="0"/>
              </a:rPr>
            </a:br>
            <a:r>
              <a:rPr lang="en-GB" i="1" dirty="0" smtClean="0">
                <a:cs typeface="Arial" charset="0"/>
              </a:rPr>
              <a:t>RF Layout 3pi/2</a:t>
            </a:r>
            <a:br>
              <a:rPr lang="en-GB" i="1" dirty="0" smtClean="0">
                <a:cs typeface="Arial" charset="0"/>
              </a:rPr>
            </a:br>
            <a:r>
              <a:rPr lang="en-GB" i="1" dirty="0" smtClean="0">
                <a:cs typeface="Arial" charset="0"/>
              </a:rPr>
              <a:t>for Discussion</a:t>
            </a:r>
            <a:endParaRPr lang="en-US" dirty="0" smtClean="0">
              <a:solidFill>
                <a:srgbClr val="3C8C93"/>
              </a:solidFill>
            </a:endParaRPr>
          </a:p>
        </p:txBody>
      </p:sp>
      <p:sp>
        <p:nvSpPr>
          <p:cNvPr id="13315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0580" y="2420888"/>
            <a:ext cx="4189596" cy="4307533"/>
          </a:xfrm>
          <a:prstGeom prst="rect">
            <a:avLst/>
          </a:prstGeom>
        </p:spPr>
      </p:pic>
      <p:sp>
        <p:nvSpPr>
          <p:cNvPr id="18435" name="TextBox 3"/>
          <p:cNvSpPr txBox="1">
            <a:spLocks noChangeArrowheads="1"/>
          </p:cNvSpPr>
          <p:nvPr/>
        </p:nvSpPr>
        <p:spPr bwMode="auto">
          <a:xfrm>
            <a:off x="8859838" y="6578600"/>
            <a:ext cx="3556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Lucida Grande" charset="0"/>
                <a:ea typeface="ヒラギノ角ゴ Pro W3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Lucida Grande" charset="0"/>
                <a:ea typeface="ヒラギノ角ゴ Pro W3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Lucida Grande" charset="0"/>
                <a:ea typeface="ヒラギノ角ゴ Pro W3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Lucida Grande" charset="0"/>
                <a:ea typeface="ヒラギノ角ゴ Pro W3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Lucida Grande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ヒラギノ角ゴ Pro W3" charset="-128"/>
              </a:defRPr>
            </a:lvl9pPr>
          </a:lstStyle>
          <a:p>
            <a:fld id="{BE0F4741-01EA-41EF-B190-41C17D13B0C7}" type="slidenum">
              <a:rPr lang="en-GB" altLang="en-US" sz="1200">
                <a:latin typeface="Arial" pitchFamily="34" charset="0"/>
                <a:cs typeface="Arial" pitchFamily="34" charset="0"/>
              </a:rPr>
              <a:pPr/>
              <a:t>10</a:t>
            </a:fld>
            <a:endParaRPr lang="en-GB" altLang="en-US" sz="120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4"/>
          <p:cNvSpPr txBox="1">
            <a:spLocks noChangeArrowheads="1"/>
          </p:cNvSpPr>
          <p:nvPr/>
        </p:nvSpPr>
        <p:spPr bwMode="auto">
          <a:xfrm>
            <a:off x="35496" y="6525344"/>
            <a:ext cx="2304256" cy="2769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100" b="0" i="1" kern="1200" baseline="0" smtClean="0">
                <a:solidFill>
                  <a:schemeClr val="bg1">
                    <a:lumMod val="50000"/>
                  </a:schemeClr>
                </a:solidFill>
                <a:latin typeface="Lucida Grande" pitchFamily="84" charset="0"/>
                <a:ea typeface="ヒラギノ角ゴ Pro W3" pitchFamily="84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Lucida Grande"/>
                <a:ea typeface="ヒラギノ角ゴ Pro W3"/>
                <a:cs typeface="ヒラギノ角ゴ Pro W3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Lucida Grande"/>
                <a:ea typeface="ヒラギノ角ゴ Pro W3"/>
                <a:cs typeface="ヒラギノ角ゴ Pro W3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Lucida Grande"/>
                <a:ea typeface="ヒラギノ角ゴ Pro W3"/>
                <a:cs typeface="ヒラギノ角ゴ Pro W3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Lucida Grande"/>
                <a:ea typeface="ヒラギノ角ゴ Pro W3"/>
                <a:cs typeface="ヒラギノ角ゴ Pro W3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Lucida Grande"/>
                <a:ea typeface="ヒラギノ角ゴ Pro W3"/>
                <a:cs typeface="ヒラギノ角ゴ Pro W3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Lucida Grande"/>
                <a:ea typeface="ヒラギノ角ゴ Pro W3"/>
                <a:cs typeface="ヒラギノ角ゴ Pro W3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Lucida Grande"/>
                <a:ea typeface="ヒラギノ角ゴ Pro W3"/>
                <a:cs typeface="ヒラギノ角ゴ Pro W3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Lucida Grande"/>
                <a:ea typeface="ヒラギノ角ゴ Pro W3"/>
                <a:cs typeface="ヒラギノ角ゴ Pro W3"/>
              </a:defRPr>
            </a:lvl9pPr>
          </a:lstStyle>
          <a:p>
            <a:pPr>
              <a:defRPr/>
            </a:pPr>
            <a:r>
              <a:rPr lang="en-US" b="1" dirty="0"/>
              <a:t>RF Distribution CM41 11/2/15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78565" y="29815"/>
            <a:ext cx="66007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i="1" u="sng" dirty="0" smtClean="0">
                <a:solidFill>
                  <a:schemeClr val="accent1">
                    <a:lumMod val="50000"/>
                  </a:schemeClr>
                </a:solidFill>
              </a:rPr>
              <a:t>RF Distribution – </a:t>
            </a:r>
            <a:r>
              <a:rPr lang="en-GB" b="1" i="1" u="sng" dirty="0" smtClean="0">
                <a:solidFill>
                  <a:schemeClr val="accent1">
                    <a:lumMod val="50000"/>
                  </a:schemeClr>
                </a:solidFill>
              </a:rPr>
              <a:t>Hybrids Behind North Wall</a:t>
            </a:r>
            <a:endParaRPr lang="en-GB" b="1" i="1" u="sng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810" y="720374"/>
            <a:ext cx="5028294" cy="3006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7838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10439"/>
            <a:ext cx="9144000" cy="754265"/>
          </a:xfrm>
        </p:spPr>
        <p:txBody>
          <a:bodyPr/>
          <a:lstStyle/>
          <a:p>
            <a:r>
              <a:rPr lang="en-GB" dirty="0" smtClean="0"/>
              <a:t>Comments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323528" y="692696"/>
            <a:ext cx="8568952" cy="54784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400" dirty="0" smtClean="0"/>
              <a:t>Output line from amplifier is lower than the </a:t>
            </a:r>
            <a:r>
              <a:rPr lang="en-GB" sz="1400" dirty="0" smtClean="0"/>
              <a:t>PRY, so </a:t>
            </a:r>
            <a:r>
              <a:rPr lang="en-GB" sz="1400" dirty="0"/>
              <a:t>needs to go high to clear PRY to couple to South RF </a:t>
            </a:r>
            <a:r>
              <a:rPr lang="en-GB" sz="1400" dirty="0" smtClean="0"/>
              <a:t>couplers</a:t>
            </a:r>
            <a:r>
              <a:rPr lang="en-GB" sz="1400" dirty="0" smtClean="0"/>
              <a:t>. True for all options.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1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400" dirty="0" smtClean="0"/>
              <a:t>No advantage of going through the wall.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1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400" dirty="0" smtClean="0"/>
              <a:t>Crane hook height fully retracted may clash with the coax. Original height of coax above wall was </a:t>
            </a:r>
            <a:r>
              <a:rPr lang="en-GB" sz="1400" dirty="0" smtClean="0"/>
              <a:t>242mm, increases </a:t>
            </a:r>
            <a:r>
              <a:rPr lang="en-GB" sz="1400" dirty="0" smtClean="0"/>
              <a:t>to </a:t>
            </a:r>
            <a:r>
              <a:rPr lang="en-GB" sz="1400" dirty="0" smtClean="0"/>
              <a:t>410mm for vac services platform option. </a:t>
            </a:r>
            <a:r>
              <a:rPr lang="en-GB" sz="1400" dirty="0" smtClean="0"/>
              <a:t>May need to skate loads under high level coax lines to avoid venting and refilling with SF6.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1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400" dirty="0" smtClean="0"/>
              <a:t>Directional couplers included in layout 3 in total (1 off 6 inch, 2off 4 inch)…..these have been delivered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1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400" dirty="0" smtClean="0"/>
              <a:t>4” flexible coax 1m long shown in vertical lines…..</a:t>
            </a:r>
            <a:r>
              <a:rPr lang="en-GB" sz="1400" dirty="0"/>
              <a:t>these have been delivered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1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400" dirty="0" smtClean="0"/>
              <a:t>Line trimmers to take up any length corrections…..</a:t>
            </a:r>
            <a:r>
              <a:rPr lang="en-GB" sz="1400" dirty="0"/>
              <a:t>these have been </a:t>
            </a:r>
            <a:r>
              <a:rPr lang="en-GB" sz="1400" dirty="0" smtClean="0"/>
              <a:t>delivered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1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400" dirty="0" smtClean="0"/>
              <a:t>Hybrid shown with existing 500KW loads (</a:t>
            </a:r>
            <a:r>
              <a:rPr lang="en-GB" sz="1400" dirty="0"/>
              <a:t>2off</a:t>
            </a:r>
            <a:r>
              <a:rPr lang="en-GB" sz="1400" dirty="0" smtClean="0"/>
              <a:t>) </a:t>
            </a:r>
            <a:r>
              <a:rPr lang="en-GB" sz="1400" dirty="0"/>
              <a:t>…..these have been </a:t>
            </a:r>
            <a:r>
              <a:rPr lang="en-GB" sz="1400" dirty="0" smtClean="0"/>
              <a:t>delivered</a:t>
            </a:r>
          </a:p>
          <a:p>
            <a:pPr marL="800100" lvl="1" indent="-342900">
              <a:buFont typeface="Wingdings" panose="05000000000000000000" pitchFamily="2" charset="2"/>
              <a:buChar char="Ø"/>
            </a:pPr>
            <a:endParaRPr lang="en-GB" sz="1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400" dirty="0" smtClean="0"/>
              <a:t>Moved the second amplifier to position 3 behind wall to allow more space</a:t>
            </a:r>
            <a:endParaRPr lang="en-GB" sz="1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1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400" dirty="0" smtClean="0"/>
              <a:t>Run coax in 6inch as far as possible to the flexible coax line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1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400" dirty="0" smtClean="0"/>
              <a:t>Will require additional and/or modified 6inch coax line lengths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1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400" dirty="0" smtClean="0"/>
              <a:t>Current scheme is 4” coax under floor, be very difficult to run 6” coax under the floor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1400" dirty="0"/>
          </a:p>
        </p:txBody>
      </p:sp>
      <p:sp>
        <p:nvSpPr>
          <p:cNvPr id="6" name="Rectangle 4"/>
          <p:cNvSpPr txBox="1">
            <a:spLocks noChangeArrowheads="1"/>
          </p:cNvSpPr>
          <p:nvPr/>
        </p:nvSpPr>
        <p:spPr bwMode="auto">
          <a:xfrm>
            <a:off x="35496" y="6525343"/>
            <a:ext cx="2376264" cy="3294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100" b="0" i="1" kern="1200" baseline="0" smtClean="0">
                <a:solidFill>
                  <a:schemeClr val="bg1">
                    <a:lumMod val="50000"/>
                  </a:schemeClr>
                </a:solidFill>
                <a:latin typeface="Lucida Grande" pitchFamily="84" charset="0"/>
                <a:ea typeface="ヒラギノ角ゴ Pro W3" pitchFamily="84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Lucida Grande"/>
                <a:ea typeface="ヒラギノ角ゴ Pro W3"/>
                <a:cs typeface="ヒラギノ角ゴ Pro W3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Lucida Grande"/>
                <a:ea typeface="ヒラギノ角ゴ Pro W3"/>
                <a:cs typeface="ヒラギノ角ゴ Pro W3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Lucida Grande"/>
                <a:ea typeface="ヒラギノ角ゴ Pro W3"/>
                <a:cs typeface="ヒラギノ角ゴ Pro W3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Lucida Grande"/>
                <a:ea typeface="ヒラギノ角ゴ Pro W3"/>
                <a:cs typeface="ヒラギノ角ゴ Pro W3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Lucida Grande"/>
                <a:ea typeface="ヒラギノ角ゴ Pro W3"/>
                <a:cs typeface="ヒラギノ角ゴ Pro W3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Lucida Grande"/>
                <a:ea typeface="ヒラギノ角ゴ Pro W3"/>
                <a:cs typeface="ヒラギノ角ゴ Pro W3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Lucida Grande"/>
                <a:ea typeface="ヒラギノ角ゴ Pro W3"/>
                <a:cs typeface="ヒラギノ角ゴ Pro W3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Lucida Grande"/>
                <a:ea typeface="ヒラギノ角ゴ Pro W3"/>
                <a:cs typeface="ヒラギノ角ゴ Pro W3"/>
              </a:defRPr>
            </a:lvl9pPr>
          </a:lstStyle>
          <a:p>
            <a:pPr>
              <a:defRPr/>
            </a:pPr>
            <a:r>
              <a:rPr lang="en-US" b="1" dirty="0"/>
              <a:t>RF Distribution CM41 11/2/15</a:t>
            </a:r>
          </a:p>
        </p:txBody>
      </p:sp>
    </p:spTree>
    <p:extLst>
      <p:ext uri="{BB962C8B-B14F-4D97-AF65-F5344CB8AC3E}">
        <p14:creationId xmlns:p14="http://schemas.microsoft.com/office/powerpoint/2010/main" val="4253697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203" y="999312"/>
            <a:ext cx="8452153" cy="5491165"/>
          </a:xfrm>
          <a:prstGeom prst="rect">
            <a:avLst/>
          </a:prstGeom>
        </p:spPr>
      </p:pic>
      <p:sp>
        <p:nvSpPr>
          <p:cNvPr id="18435" name="TextBox 3"/>
          <p:cNvSpPr txBox="1">
            <a:spLocks noChangeArrowheads="1"/>
          </p:cNvSpPr>
          <p:nvPr/>
        </p:nvSpPr>
        <p:spPr bwMode="auto">
          <a:xfrm>
            <a:off x="8859838" y="6578600"/>
            <a:ext cx="3556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Lucida Grande" charset="0"/>
                <a:ea typeface="ヒラギノ角ゴ Pro W3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Lucida Grande" charset="0"/>
                <a:ea typeface="ヒラギノ角ゴ Pro W3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Lucida Grande" charset="0"/>
                <a:ea typeface="ヒラギノ角ゴ Pro W3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Lucida Grande" charset="0"/>
                <a:ea typeface="ヒラギノ角ゴ Pro W3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Lucida Grande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ヒラギノ角ゴ Pro W3" charset="-128"/>
              </a:defRPr>
            </a:lvl9pPr>
          </a:lstStyle>
          <a:p>
            <a:fld id="{BE0F4741-01EA-41EF-B190-41C17D13B0C7}" type="slidenum">
              <a:rPr lang="en-GB" altLang="en-US" sz="1200">
                <a:latin typeface="Arial" pitchFamily="34" charset="0"/>
                <a:cs typeface="Arial" pitchFamily="34" charset="0"/>
              </a:rPr>
              <a:pPr/>
              <a:t>2</a:t>
            </a:fld>
            <a:endParaRPr lang="en-GB" altLang="en-US" sz="120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4"/>
          <p:cNvSpPr txBox="1">
            <a:spLocks noChangeArrowheads="1"/>
          </p:cNvSpPr>
          <p:nvPr/>
        </p:nvSpPr>
        <p:spPr bwMode="auto">
          <a:xfrm>
            <a:off x="35496" y="6525343"/>
            <a:ext cx="2386258" cy="3294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100" b="0" i="1" kern="1200" baseline="0" smtClean="0">
                <a:solidFill>
                  <a:schemeClr val="bg1">
                    <a:lumMod val="50000"/>
                  </a:schemeClr>
                </a:solidFill>
                <a:latin typeface="Lucida Grande" pitchFamily="84" charset="0"/>
                <a:ea typeface="ヒラギノ角ゴ Pro W3" pitchFamily="84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Lucida Grande"/>
                <a:ea typeface="ヒラギノ角ゴ Pro W3"/>
                <a:cs typeface="ヒラギノ角ゴ Pro W3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Lucida Grande"/>
                <a:ea typeface="ヒラギノ角ゴ Pro W3"/>
                <a:cs typeface="ヒラギノ角ゴ Pro W3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Lucida Grande"/>
                <a:ea typeface="ヒラギノ角ゴ Pro W3"/>
                <a:cs typeface="ヒラギノ角ゴ Pro W3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Lucida Grande"/>
                <a:ea typeface="ヒラギノ角ゴ Pro W3"/>
                <a:cs typeface="ヒラギノ角ゴ Pro W3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Lucida Grande"/>
                <a:ea typeface="ヒラギノ角ゴ Pro W3"/>
                <a:cs typeface="ヒラギノ角ゴ Pro W3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Lucida Grande"/>
                <a:ea typeface="ヒラギノ角ゴ Pro W3"/>
                <a:cs typeface="ヒラギノ角ゴ Pro W3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Lucida Grande"/>
                <a:ea typeface="ヒラギノ角ゴ Pro W3"/>
                <a:cs typeface="ヒラギノ角ゴ Pro W3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Lucida Grande"/>
                <a:ea typeface="ヒラギノ角ゴ Pro W3"/>
                <a:cs typeface="ヒラギノ角ゴ Pro W3"/>
              </a:defRPr>
            </a:lvl9pPr>
          </a:lstStyle>
          <a:p>
            <a:pPr>
              <a:defRPr/>
            </a:pPr>
            <a:r>
              <a:rPr lang="en-US" b="1" dirty="0" smtClean="0"/>
              <a:t> RF Distribution CM41 11/2/15</a:t>
            </a:r>
            <a:endParaRPr lang="en-US" b="1" dirty="0"/>
          </a:p>
        </p:txBody>
      </p:sp>
      <p:sp>
        <p:nvSpPr>
          <p:cNvPr id="2" name="TextBox 1"/>
          <p:cNvSpPr txBox="1"/>
          <p:nvPr/>
        </p:nvSpPr>
        <p:spPr>
          <a:xfrm>
            <a:off x="755576" y="68347"/>
            <a:ext cx="48377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400" dirty="0"/>
              <a:t>Output line from amplifier is lower than the </a:t>
            </a:r>
            <a:r>
              <a:rPr lang="en-GB" sz="1400" dirty="0" smtClean="0"/>
              <a:t>PRY,  </a:t>
            </a:r>
            <a:r>
              <a:rPr lang="en-GB" sz="1400" dirty="0"/>
              <a:t>needs to go </a:t>
            </a:r>
            <a:r>
              <a:rPr lang="en-GB" sz="1400" dirty="0" smtClean="0"/>
              <a:t>high to clear PRY to couple to South RF couplers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400" dirty="0" smtClean="0"/>
              <a:t>Already have the 6” coax to go over the wall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400" dirty="0" smtClean="0"/>
              <a:t>No advantage in going through the wall</a:t>
            </a:r>
            <a:endParaRPr lang="en-GB" sz="1400" dirty="0"/>
          </a:p>
        </p:txBody>
      </p:sp>
      <p:sp>
        <p:nvSpPr>
          <p:cNvPr id="4" name="TextBox 3"/>
          <p:cNvSpPr txBox="1"/>
          <p:nvPr/>
        </p:nvSpPr>
        <p:spPr>
          <a:xfrm>
            <a:off x="7925894" y="2920549"/>
            <a:ext cx="10791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Flexible coax</a:t>
            </a:r>
            <a:endParaRPr lang="en-GB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3630531" y="4526338"/>
            <a:ext cx="115724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Line Trimmers</a:t>
            </a:r>
            <a:endParaRPr lang="en-GB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4717772" y="1987824"/>
            <a:ext cx="11480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Hybrid Splitter</a:t>
            </a:r>
            <a:endParaRPr lang="en-GB" sz="1200" dirty="0"/>
          </a:p>
        </p:txBody>
      </p:sp>
      <p:sp>
        <p:nvSpPr>
          <p:cNvPr id="9" name="TextBox 8"/>
          <p:cNvSpPr txBox="1"/>
          <p:nvPr/>
        </p:nvSpPr>
        <p:spPr>
          <a:xfrm>
            <a:off x="3746524" y="2874382"/>
            <a:ext cx="92525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Directional</a:t>
            </a:r>
          </a:p>
          <a:p>
            <a:r>
              <a:rPr lang="en-GB" sz="1200" dirty="0" smtClean="0"/>
              <a:t>Coupler in </a:t>
            </a:r>
          </a:p>
          <a:p>
            <a:r>
              <a:rPr lang="en-GB" sz="1200" dirty="0" smtClean="0"/>
              <a:t>each line</a:t>
            </a:r>
            <a:endParaRPr lang="en-GB" sz="1200" dirty="0"/>
          </a:p>
        </p:txBody>
      </p:sp>
      <p:sp>
        <p:nvSpPr>
          <p:cNvPr id="10" name="TextBox 9"/>
          <p:cNvSpPr txBox="1"/>
          <p:nvPr/>
        </p:nvSpPr>
        <p:spPr>
          <a:xfrm>
            <a:off x="36693" y="1340768"/>
            <a:ext cx="14377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4616 Pre Amplifier</a:t>
            </a:r>
            <a:endParaRPr lang="en-GB" sz="1200" dirty="0"/>
          </a:p>
        </p:txBody>
      </p:sp>
      <p:sp>
        <p:nvSpPr>
          <p:cNvPr id="11" name="TextBox 10"/>
          <p:cNvSpPr txBox="1"/>
          <p:nvPr/>
        </p:nvSpPr>
        <p:spPr>
          <a:xfrm>
            <a:off x="180482" y="4941168"/>
            <a:ext cx="7809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TH116</a:t>
            </a:r>
          </a:p>
          <a:p>
            <a:r>
              <a:rPr lang="en-GB" sz="1200" dirty="0" smtClean="0"/>
              <a:t>Amplifier</a:t>
            </a:r>
            <a:endParaRPr lang="en-GB" sz="1200" dirty="0"/>
          </a:p>
        </p:txBody>
      </p:sp>
      <p:cxnSp>
        <p:nvCxnSpPr>
          <p:cNvPr id="12" name="Straight Arrow Connector 11"/>
          <p:cNvCxnSpPr/>
          <p:nvPr/>
        </p:nvCxnSpPr>
        <p:spPr bwMode="auto">
          <a:xfrm flipH="1">
            <a:off x="7164288" y="1617767"/>
            <a:ext cx="360040" cy="1534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4" name="Straight Arrow Connector 13"/>
          <p:cNvCxnSpPr/>
          <p:nvPr/>
        </p:nvCxnSpPr>
        <p:spPr bwMode="auto">
          <a:xfrm flipV="1">
            <a:off x="2195736" y="3861048"/>
            <a:ext cx="51293" cy="28803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7" name="Straight Arrow Connector 16"/>
          <p:cNvCxnSpPr/>
          <p:nvPr/>
        </p:nvCxnSpPr>
        <p:spPr bwMode="auto">
          <a:xfrm>
            <a:off x="5881438" y="2264823"/>
            <a:ext cx="346746" cy="69249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1" name="Straight Arrow Connector 20"/>
          <p:cNvCxnSpPr/>
          <p:nvPr/>
        </p:nvCxnSpPr>
        <p:spPr bwMode="auto">
          <a:xfrm flipH="1">
            <a:off x="7776223" y="3197548"/>
            <a:ext cx="504056" cy="189945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3" name="Straight Arrow Connector 22"/>
          <p:cNvCxnSpPr/>
          <p:nvPr/>
        </p:nvCxnSpPr>
        <p:spPr bwMode="auto">
          <a:xfrm flipV="1">
            <a:off x="4427986" y="4149080"/>
            <a:ext cx="504054" cy="37484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6" name="Straight Arrow Connector 25"/>
          <p:cNvCxnSpPr/>
          <p:nvPr/>
        </p:nvCxnSpPr>
        <p:spPr bwMode="auto">
          <a:xfrm>
            <a:off x="4545695" y="3449694"/>
            <a:ext cx="674377" cy="2952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9" name="TextBox 18"/>
          <p:cNvSpPr txBox="1"/>
          <p:nvPr/>
        </p:nvSpPr>
        <p:spPr>
          <a:xfrm>
            <a:off x="7043430" y="1340767"/>
            <a:ext cx="15824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500kw Dummy Load</a:t>
            </a:r>
            <a:endParaRPr lang="en-GB" sz="1200" dirty="0"/>
          </a:p>
        </p:txBody>
      </p:sp>
      <p:sp>
        <p:nvSpPr>
          <p:cNvPr id="24" name="TextBox 23"/>
          <p:cNvSpPr txBox="1"/>
          <p:nvPr/>
        </p:nvSpPr>
        <p:spPr>
          <a:xfrm>
            <a:off x="1835696" y="4149080"/>
            <a:ext cx="11721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Directional</a:t>
            </a:r>
          </a:p>
          <a:p>
            <a:r>
              <a:rPr lang="en-GB" sz="1200" dirty="0" smtClean="0"/>
              <a:t>Coupler 6 inch</a:t>
            </a:r>
          </a:p>
        </p:txBody>
      </p:sp>
      <p:cxnSp>
        <p:nvCxnSpPr>
          <p:cNvPr id="25" name="Straight Arrow Connector 24"/>
          <p:cNvCxnSpPr/>
          <p:nvPr/>
        </p:nvCxnSpPr>
        <p:spPr bwMode="auto">
          <a:xfrm flipV="1">
            <a:off x="739553" y="4618873"/>
            <a:ext cx="480898" cy="28803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7" name="Straight Arrow Connector 26"/>
          <p:cNvCxnSpPr/>
          <p:nvPr/>
        </p:nvCxnSpPr>
        <p:spPr bwMode="auto">
          <a:xfrm>
            <a:off x="1461855" y="1631196"/>
            <a:ext cx="836467" cy="280119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2982244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177" y="1480996"/>
            <a:ext cx="7704207" cy="5005240"/>
          </a:xfrm>
          <a:prstGeom prst="rect">
            <a:avLst/>
          </a:prstGeom>
        </p:spPr>
      </p:pic>
      <p:sp>
        <p:nvSpPr>
          <p:cNvPr id="18435" name="TextBox 3"/>
          <p:cNvSpPr txBox="1">
            <a:spLocks noChangeArrowheads="1"/>
          </p:cNvSpPr>
          <p:nvPr/>
        </p:nvSpPr>
        <p:spPr bwMode="auto">
          <a:xfrm>
            <a:off x="8859838" y="6578600"/>
            <a:ext cx="3556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Lucida Grande" charset="0"/>
                <a:ea typeface="ヒラギノ角ゴ Pro W3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Lucida Grande" charset="0"/>
                <a:ea typeface="ヒラギノ角ゴ Pro W3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Lucida Grande" charset="0"/>
                <a:ea typeface="ヒラギノ角ゴ Pro W3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Lucida Grande" charset="0"/>
                <a:ea typeface="ヒラギノ角ゴ Pro W3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Lucida Grande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ヒラギノ角ゴ Pro W3" charset="-128"/>
              </a:defRPr>
            </a:lvl9pPr>
          </a:lstStyle>
          <a:p>
            <a:fld id="{BE0F4741-01EA-41EF-B190-41C17D13B0C7}" type="slidenum">
              <a:rPr lang="en-GB" altLang="en-US" sz="1200">
                <a:latin typeface="Arial" pitchFamily="34" charset="0"/>
                <a:cs typeface="Arial" pitchFamily="34" charset="0"/>
              </a:rPr>
              <a:pPr/>
              <a:t>3</a:t>
            </a:fld>
            <a:endParaRPr lang="en-GB" altLang="en-US" sz="120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4"/>
          <p:cNvSpPr txBox="1">
            <a:spLocks noChangeArrowheads="1"/>
          </p:cNvSpPr>
          <p:nvPr/>
        </p:nvSpPr>
        <p:spPr bwMode="auto">
          <a:xfrm>
            <a:off x="35496" y="6525344"/>
            <a:ext cx="2160240" cy="2769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100" b="0" i="1" kern="1200" baseline="0" smtClean="0">
                <a:solidFill>
                  <a:schemeClr val="bg1">
                    <a:lumMod val="50000"/>
                  </a:schemeClr>
                </a:solidFill>
                <a:latin typeface="Lucida Grande" pitchFamily="84" charset="0"/>
                <a:ea typeface="ヒラギノ角ゴ Pro W3" pitchFamily="84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Lucida Grande"/>
                <a:ea typeface="ヒラギノ角ゴ Pro W3"/>
                <a:cs typeface="ヒラギノ角ゴ Pro W3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Lucida Grande"/>
                <a:ea typeface="ヒラギノ角ゴ Pro W3"/>
                <a:cs typeface="ヒラギノ角ゴ Pro W3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Lucida Grande"/>
                <a:ea typeface="ヒラギノ角ゴ Pro W3"/>
                <a:cs typeface="ヒラギノ角ゴ Pro W3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Lucida Grande"/>
                <a:ea typeface="ヒラギノ角ゴ Pro W3"/>
                <a:cs typeface="ヒラギノ角ゴ Pro W3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Lucida Grande"/>
                <a:ea typeface="ヒラギノ角ゴ Pro W3"/>
                <a:cs typeface="ヒラギノ角ゴ Pro W3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Lucida Grande"/>
                <a:ea typeface="ヒラギノ角ゴ Pro W3"/>
                <a:cs typeface="ヒラギノ角ゴ Pro W3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Lucida Grande"/>
                <a:ea typeface="ヒラギノ角ゴ Pro W3"/>
                <a:cs typeface="ヒラギノ角ゴ Pro W3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Lucida Grande"/>
                <a:ea typeface="ヒラギノ角ゴ Pro W3"/>
                <a:cs typeface="ヒラギノ角ゴ Pro W3"/>
              </a:defRPr>
            </a:lvl9pPr>
          </a:lstStyle>
          <a:p>
            <a:pPr>
              <a:defRPr/>
            </a:pPr>
            <a:r>
              <a:rPr lang="en-US" b="1" dirty="0"/>
              <a:t>RF Distribution CM41 11/2/15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24177" y="455791"/>
            <a:ext cx="756083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MTA </a:t>
            </a:r>
            <a:r>
              <a:rPr lang="en-GB" sz="1600" dirty="0"/>
              <a:t>advised </a:t>
            </a:r>
            <a:r>
              <a:rPr lang="en-GB" sz="1600" dirty="0" smtClean="0"/>
              <a:t>not to use ‘T’ splitters, suggested hybrid </a:t>
            </a:r>
            <a:r>
              <a:rPr lang="en-GB" sz="1600" dirty="0"/>
              <a:t>splitter was a far better solution as it isolated the cavity couplers from each other</a:t>
            </a:r>
            <a:r>
              <a:rPr lang="en-GB" sz="1600" dirty="0" smtClean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Propose </a:t>
            </a:r>
            <a:r>
              <a:rPr lang="en-GB" sz="1600" dirty="0"/>
              <a:t>to have 1off dummy load on the hybrid splitter to each RF cavity</a:t>
            </a:r>
            <a:r>
              <a:rPr lang="en-GB" sz="1600" dirty="0" smtClean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Crane hook height fully retracted </a:t>
            </a:r>
            <a:r>
              <a:rPr lang="en-GB" sz="1600" dirty="0" smtClean="0"/>
              <a:t>does not clash </a:t>
            </a:r>
            <a:r>
              <a:rPr lang="en-GB" sz="1600" dirty="0"/>
              <a:t>with the </a:t>
            </a:r>
            <a:r>
              <a:rPr lang="en-GB" sz="1600" dirty="0" smtClean="0"/>
              <a:t>coax over the wall.</a:t>
            </a:r>
            <a:endParaRPr lang="en-GB" sz="1600" dirty="0"/>
          </a:p>
        </p:txBody>
      </p:sp>
      <p:sp>
        <p:nvSpPr>
          <p:cNvPr id="2" name="TextBox 1"/>
          <p:cNvSpPr txBox="1"/>
          <p:nvPr/>
        </p:nvSpPr>
        <p:spPr>
          <a:xfrm>
            <a:off x="578565" y="29815"/>
            <a:ext cx="818108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i="1" u="sng" dirty="0" smtClean="0">
                <a:solidFill>
                  <a:schemeClr val="accent1">
                    <a:lumMod val="50000"/>
                  </a:schemeClr>
                </a:solidFill>
              </a:rPr>
              <a:t>RF Distribution – Neglecting Vacuum </a:t>
            </a:r>
            <a:r>
              <a:rPr lang="en-GB" b="1" i="1" u="sng" dirty="0">
                <a:solidFill>
                  <a:schemeClr val="accent1">
                    <a:lumMod val="50000"/>
                  </a:schemeClr>
                </a:solidFill>
              </a:rPr>
              <a:t>S</a:t>
            </a:r>
            <a:r>
              <a:rPr lang="en-GB" b="1" i="1" u="sng" dirty="0" smtClean="0">
                <a:solidFill>
                  <a:schemeClr val="accent1">
                    <a:lumMod val="50000"/>
                  </a:schemeClr>
                </a:solidFill>
              </a:rPr>
              <a:t>upport </a:t>
            </a:r>
            <a:r>
              <a:rPr lang="en-GB" b="1" i="1" u="sng" dirty="0">
                <a:solidFill>
                  <a:schemeClr val="accent1">
                    <a:lumMod val="50000"/>
                  </a:schemeClr>
                </a:solidFill>
              </a:rPr>
              <a:t>P</a:t>
            </a:r>
            <a:r>
              <a:rPr lang="en-GB" b="1" i="1" u="sng" dirty="0" smtClean="0">
                <a:solidFill>
                  <a:schemeClr val="accent1">
                    <a:lumMod val="50000"/>
                  </a:schemeClr>
                </a:solidFill>
              </a:rPr>
              <a:t>latform</a:t>
            </a:r>
            <a:endParaRPr lang="en-GB" b="1" i="1" u="sng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5940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678" y="548680"/>
            <a:ext cx="8312754" cy="5400600"/>
          </a:xfrm>
          <a:prstGeom prst="rect">
            <a:avLst/>
          </a:prstGeom>
        </p:spPr>
      </p:pic>
      <p:sp>
        <p:nvSpPr>
          <p:cNvPr id="18435" name="TextBox 3"/>
          <p:cNvSpPr txBox="1">
            <a:spLocks noChangeArrowheads="1"/>
          </p:cNvSpPr>
          <p:nvPr/>
        </p:nvSpPr>
        <p:spPr bwMode="auto">
          <a:xfrm>
            <a:off x="8859838" y="6578600"/>
            <a:ext cx="3556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Lucida Grande" charset="0"/>
                <a:ea typeface="ヒラギノ角ゴ Pro W3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Lucida Grande" charset="0"/>
                <a:ea typeface="ヒラギノ角ゴ Pro W3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Lucida Grande" charset="0"/>
                <a:ea typeface="ヒラギノ角ゴ Pro W3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Lucida Grande" charset="0"/>
                <a:ea typeface="ヒラギノ角ゴ Pro W3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Lucida Grande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ヒラギノ角ゴ Pro W3" charset="-128"/>
              </a:defRPr>
            </a:lvl9pPr>
          </a:lstStyle>
          <a:p>
            <a:fld id="{BE0F4741-01EA-41EF-B190-41C17D13B0C7}" type="slidenum">
              <a:rPr lang="en-GB" altLang="en-US" sz="1200">
                <a:latin typeface="Arial" pitchFamily="34" charset="0"/>
                <a:cs typeface="Arial" pitchFamily="34" charset="0"/>
              </a:rPr>
              <a:pPr/>
              <a:t>4</a:t>
            </a:fld>
            <a:endParaRPr lang="en-GB" altLang="en-US" sz="120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4"/>
          <p:cNvSpPr txBox="1">
            <a:spLocks noChangeArrowheads="1"/>
          </p:cNvSpPr>
          <p:nvPr/>
        </p:nvSpPr>
        <p:spPr bwMode="auto">
          <a:xfrm>
            <a:off x="35496" y="6525344"/>
            <a:ext cx="2304256" cy="2769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100" b="0" i="1" kern="1200" baseline="0" smtClean="0">
                <a:solidFill>
                  <a:schemeClr val="bg1">
                    <a:lumMod val="50000"/>
                  </a:schemeClr>
                </a:solidFill>
                <a:latin typeface="Lucida Grande" pitchFamily="84" charset="0"/>
                <a:ea typeface="ヒラギノ角ゴ Pro W3" pitchFamily="84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Lucida Grande"/>
                <a:ea typeface="ヒラギノ角ゴ Pro W3"/>
                <a:cs typeface="ヒラギノ角ゴ Pro W3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Lucida Grande"/>
                <a:ea typeface="ヒラギノ角ゴ Pro W3"/>
                <a:cs typeface="ヒラギノ角ゴ Pro W3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Lucida Grande"/>
                <a:ea typeface="ヒラギノ角ゴ Pro W3"/>
                <a:cs typeface="ヒラギノ角ゴ Pro W3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Lucida Grande"/>
                <a:ea typeface="ヒラギノ角ゴ Pro W3"/>
                <a:cs typeface="ヒラギノ角ゴ Pro W3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Lucida Grande"/>
                <a:ea typeface="ヒラギノ角ゴ Pro W3"/>
                <a:cs typeface="ヒラギノ角ゴ Pro W3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Lucida Grande"/>
                <a:ea typeface="ヒラギノ角ゴ Pro W3"/>
                <a:cs typeface="ヒラギノ角ゴ Pro W3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Lucida Grande"/>
                <a:ea typeface="ヒラギノ角ゴ Pro W3"/>
                <a:cs typeface="ヒラギノ角ゴ Pro W3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Lucida Grande"/>
                <a:ea typeface="ヒラギノ角ゴ Pro W3"/>
                <a:cs typeface="ヒラギノ角ゴ Pro W3"/>
              </a:defRPr>
            </a:lvl9pPr>
          </a:lstStyle>
          <a:p>
            <a:pPr>
              <a:defRPr/>
            </a:pPr>
            <a:r>
              <a:rPr lang="en-US" b="1" dirty="0"/>
              <a:t>RF Distribution CM41 11/2/15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452785" y="260647"/>
            <a:ext cx="3691215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400" dirty="0" smtClean="0"/>
              <a:t>2</a:t>
            </a:r>
            <a:r>
              <a:rPr lang="en-GB" sz="1400" baseline="30000" dirty="0" smtClean="0"/>
              <a:t>nd</a:t>
            </a:r>
            <a:r>
              <a:rPr lang="en-GB" sz="1400" dirty="0" smtClean="0"/>
              <a:t> TH116 amplifier moved to 3</a:t>
            </a:r>
            <a:r>
              <a:rPr lang="en-GB" sz="1400" baseline="30000" dirty="0" smtClean="0"/>
              <a:t>rd</a:t>
            </a:r>
            <a:r>
              <a:rPr lang="en-GB" sz="1400" dirty="0" smtClean="0"/>
              <a:t> position behind wall to use the space</a:t>
            </a:r>
            <a:r>
              <a:rPr lang="en-GB" sz="1400" dirty="0"/>
              <a:t> </a:t>
            </a:r>
            <a:r>
              <a:rPr lang="en-GB" sz="1400" dirty="0" smtClean="0"/>
              <a:t>and ease installation in congested area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sz="1400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400" dirty="0" smtClean="0"/>
              <a:t>Sufficient space on wall for additional identical water services panel……John </a:t>
            </a:r>
            <a:r>
              <a:rPr lang="en-GB" sz="1400" dirty="0" err="1" smtClean="0"/>
              <a:t>Govans</a:t>
            </a:r>
            <a:r>
              <a:rPr lang="en-GB" sz="1400" dirty="0" smtClean="0"/>
              <a:t> would like to modify existing panel.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1365353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TextBox 3"/>
          <p:cNvSpPr txBox="1">
            <a:spLocks noChangeArrowheads="1"/>
          </p:cNvSpPr>
          <p:nvPr/>
        </p:nvSpPr>
        <p:spPr bwMode="auto">
          <a:xfrm>
            <a:off x="8859838" y="6578600"/>
            <a:ext cx="3556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Lucida Grande" charset="0"/>
                <a:ea typeface="ヒラギノ角ゴ Pro W3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Lucida Grande" charset="0"/>
                <a:ea typeface="ヒラギノ角ゴ Pro W3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Lucida Grande" charset="0"/>
                <a:ea typeface="ヒラギノ角ゴ Pro W3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Lucida Grande" charset="0"/>
                <a:ea typeface="ヒラギノ角ゴ Pro W3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Lucida Grande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ヒラギノ角ゴ Pro W3" charset="-128"/>
              </a:defRPr>
            </a:lvl9pPr>
          </a:lstStyle>
          <a:p>
            <a:fld id="{BE0F4741-01EA-41EF-B190-41C17D13B0C7}" type="slidenum">
              <a:rPr lang="en-GB" altLang="en-US" sz="1200">
                <a:latin typeface="Arial" pitchFamily="34" charset="0"/>
                <a:cs typeface="Arial" pitchFamily="34" charset="0"/>
              </a:rPr>
              <a:pPr/>
              <a:t>5</a:t>
            </a:fld>
            <a:endParaRPr lang="en-GB" altLang="en-US" sz="120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4"/>
          <p:cNvSpPr txBox="1">
            <a:spLocks noChangeArrowheads="1"/>
          </p:cNvSpPr>
          <p:nvPr/>
        </p:nvSpPr>
        <p:spPr bwMode="auto">
          <a:xfrm>
            <a:off x="35496" y="6525344"/>
            <a:ext cx="2304256" cy="2769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100" b="0" i="1" kern="1200" baseline="0" smtClean="0">
                <a:solidFill>
                  <a:schemeClr val="bg1">
                    <a:lumMod val="50000"/>
                  </a:schemeClr>
                </a:solidFill>
                <a:latin typeface="Lucida Grande" pitchFamily="84" charset="0"/>
                <a:ea typeface="ヒラギノ角ゴ Pro W3" pitchFamily="84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Lucida Grande"/>
                <a:ea typeface="ヒラギノ角ゴ Pro W3"/>
                <a:cs typeface="ヒラギノ角ゴ Pro W3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Lucida Grande"/>
                <a:ea typeface="ヒラギノ角ゴ Pro W3"/>
                <a:cs typeface="ヒラギノ角ゴ Pro W3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Lucida Grande"/>
                <a:ea typeface="ヒラギノ角ゴ Pro W3"/>
                <a:cs typeface="ヒラギノ角ゴ Pro W3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Lucida Grande"/>
                <a:ea typeface="ヒラギノ角ゴ Pro W3"/>
                <a:cs typeface="ヒラギノ角ゴ Pro W3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Lucida Grande"/>
                <a:ea typeface="ヒラギノ角ゴ Pro W3"/>
                <a:cs typeface="ヒラギノ角ゴ Pro W3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Lucida Grande"/>
                <a:ea typeface="ヒラギノ角ゴ Pro W3"/>
                <a:cs typeface="ヒラギノ角ゴ Pro W3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Lucida Grande"/>
                <a:ea typeface="ヒラギノ角ゴ Pro W3"/>
                <a:cs typeface="ヒラギノ角ゴ Pro W3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Lucida Grande"/>
                <a:ea typeface="ヒラギノ角ゴ Pro W3"/>
                <a:cs typeface="ヒラギノ角ゴ Pro W3"/>
              </a:defRPr>
            </a:lvl9pPr>
          </a:lstStyle>
          <a:p>
            <a:pPr>
              <a:defRPr/>
            </a:pPr>
            <a:r>
              <a:rPr lang="en-US" b="1" dirty="0"/>
              <a:t>RF Distribution CM41 11/2/15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600" y="284880"/>
            <a:ext cx="7128792" cy="625619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228185" y="0"/>
            <a:ext cx="2915816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1400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400" dirty="0" smtClean="0"/>
              <a:t>Platform scaffolding </a:t>
            </a:r>
            <a:r>
              <a:rPr lang="en-GB" sz="1400" dirty="0" err="1" smtClean="0"/>
              <a:t>rqd</a:t>
            </a:r>
            <a:r>
              <a:rPr lang="en-GB" sz="1400" dirty="0" smtClean="0"/>
              <a:t> to gain access to equipment and services running on top of the cooling channel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205798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TextBox 3"/>
          <p:cNvSpPr txBox="1">
            <a:spLocks noChangeArrowheads="1"/>
          </p:cNvSpPr>
          <p:nvPr/>
        </p:nvSpPr>
        <p:spPr bwMode="auto">
          <a:xfrm>
            <a:off x="8859838" y="6578600"/>
            <a:ext cx="3556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Lucida Grande" charset="0"/>
                <a:ea typeface="ヒラギノ角ゴ Pro W3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Lucida Grande" charset="0"/>
                <a:ea typeface="ヒラギノ角ゴ Pro W3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Lucida Grande" charset="0"/>
                <a:ea typeface="ヒラギノ角ゴ Pro W3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Lucida Grande" charset="0"/>
                <a:ea typeface="ヒラギノ角ゴ Pro W3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Lucida Grande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ヒラギノ角ゴ Pro W3" charset="-128"/>
              </a:defRPr>
            </a:lvl9pPr>
          </a:lstStyle>
          <a:p>
            <a:fld id="{BE0F4741-01EA-41EF-B190-41C17D13B0C7}" type="slidenum">
              <a:rPr lang="en-GB" altLang="en-US" sz="1200">
                <a:latin typeface="Arial" pitchFamily="34" charset="0"/>
                <a:cs typeface="Arial" pitchFamily="34" charset="0"/>
              </a:rPr>
              <a:pPr/>
              <a:t>6</a:t>
            </a:fld>
            <a:endParaRPr lang="en-GB" altLang="en-US" sz="120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4"/>
          <p:cNvSpPr txBox="1">
            <a:spLocks noChangeArrowheads="1"/>
          </p:cNvSpPr>
          <p:nvPr/>
        </p:nvSpPr>
        <p:spPr bwMode="auto">
          <a:xfrm>
            <a:off x="35496" y="6525344"/>
            <a:ext cx="2232248" cy="2769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100" b="0" i="1" kern="1200" baseline="0" smtClean="0">
                <a:solidFill>
                  <a:schemeClr val="bg1">
                    <a:lumMod val="50000"/>
                  </a:schemeClr>
                </a:solidFill>
                <a:latin typeface="Lucida Grande" pitchFamily="84" charset="0"/>
                <a:ea typeface="ヒラギノ角ゴ Pro W3" pitchFamily="84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Lucida Grande"/>
                <a:ea typeface="ヒラギノ角ゴ Pro W3"/>
                <a:cs typeface="ヒラギノ角ゴ Pro W3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Lucida Grande"/>
                <a:ea typeface="ヒラギノ角ゴ Pro W3"/>
                <a:cs typeface="ヒラギノ角ゴ Pro W3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Lucida Grande"/>
                <a:ea typeface="ヒラギノ角ゴ Pro W3"/>
                <a:cs typeface="ヒラギノ角ゴ Pro W3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Lucida Grande"/>
                <a:ea typeface="ヒラギノ角ゴ Pro W3"/>
                <a:cs typeface="ヒラギノ角ゴ Pro W3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Lucida Grande"/>
                <a:ea typeface="ヒラギノ角ゴ Pro W3"/>
                <a:cs typeface="ヒラギノ角ゴ Pro W3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Lucida Grande"/>
                <a:ea typeface="ヒラギノ角ゴ Pro W3"/>
                <a:cs typeface="ヒラギノ角ゴ Pro W3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Lucida Grande"/>
                <a:ea typeface="ヒラギノ角ゴ Pro W3"/>
                <a:cs typeface="ヒラギノ角ゴ Pro W3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Lucida Grande"/>
                <a:ea typeface="ヒラギノ角ゴ Pro W3"/>
                <a:cs typeface="ヒラギノ角ゴ Pro W3"/>
              </a:defRPr>
            </a:lvl9pPr>
          </a:lstStyle>
          <a:p>
            <a:pPr>
              <a:defRPr/>
            </a:pPr>
            <a:r>
              <a:rPr lang="en-US" b="1" dirty="0"/>
              <a:t>RF Distribution CM41 11/2/15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571" y="1406704"/>
            <a:ext cx="8324497" cy="531000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78565" y="29815"/>
            <a:ext cx="72766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i="1" u="sng" dirty="0" smtClean="0">
                <a:solidFill>
                  <a:schemeClr val="accent1">
                    <a:lumMod val="50000"/>
                  </a:schemeClr>
                </a:solidFill>
              </a:rPr>
              <a:t>RF Distribution – With Vacuum </a:t>
            </a:r>
            <a:r>
              <a:rPr lang="en-GB" b="1" i="1" u="sng" dirty="0">
                <a:solidFill>
                  <a:schemeClr val="accent1">
                    <a:lumMod val="50000"/>
                  </a:schemeClr>
                </a:solidFill>
              </a:rPr>
              <a:t>S</a:t>
            </a:r>
            <a:r>
              <a:rPr lang="en-GB" b="1" i="1" u="sng" dirty="0" smtClean="0">
                <a:solidFill>
                  <a:schemeClr val="accent1">
                    <a:lumMod val="50000"/>
                  </a:schemeClr>
                </a:solidFill>
              </a:rPr>
              <a:t>upport </a:t>
            </a:r>
            <a:r>
              <a:rPr lang="en-GB" b="1" i="1" u="sng" dirty="0">
                <a:solidFill>
                  <a:schemeClr val="accent1">
                    <a:lumMod val="50000"/>
                  </a:schemeClr>
                </a:solidFill>
              </a:rPr>
              <a:t>P</a:t>
            </a:r>
            <a:r>
              <a:rPr lang="en-GB" b="1" i="1" u="sng" dirty="0" smtClean="0">
                <a:solidFill>
                  <a:schemeClr val="accent1">
                    <a:lumMod val="50000"/>
                  </a:schemeClr>
                </a:solidFill>
              </a:rPr>
              <a:t>latform</a:t>
            </a:r>
            <a:endParaRPr lang="en-GB" b="1" i="1" u="sng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72763" y="506649"/>
            <a:ext cx="7770076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400" dirty="0" smtClean="0"/>
              <a:t>Coax over the wall raised to avoid clash with vacuum support platform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400" dirty="0" smtClean="0"/>
              <a:t>Crane </a:t>
            </a:r>
            <a:r>
              <a:rPr lang="en-GB" sz="1400" dirty="0" smtClean="0"/>
              <a:t>hook height fully retracted may cause a potential clash with the coax……need to check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400" dirty="0" smtClean="0"/>
              <a:t>Option for crane operation maybe to skate equipment under high level coax line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400" dirty="0" smtClean="0"/>
              <a:t>Services to dummy loads not yet been considered……need to speak to Jason</a:t>
            </a:r>
          </a:p>
        </p:txBody>
      </p:sp>
    </p:spTree>
    <p:extLst>
      <p:ext uri="{BB962C8B-B14F-4D97-AF65-F5344CB8AC3E}">
        <p14:creationId xmlns:p14="http://schemas.microsoft.com/office/powerpoint/2010/main" val="1473804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TextBox 3"/>
          <p:cNvSpPr txBox="1">
            <a:spLocks noChangeArrowheads="1"/>
          </p:cNvSpPr>
          <p:nvPr/>
        </p:nvSpPr>
        <p:spPr bwMode="auto">
          <a:xfrm>
            <a:off x="8859838" y="6578600"/>
            <a:ext cx="3556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Lucida Grande" charset="0"/>
                <a:ea typeface="ヒラギノ角ゴ Pro W3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Lucida Grande" charset="0"/>
                <a:ea typeface="ヒラギノ角ゴ Pro W3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Lucida Grande" charset="0"/>
                <a:ea typeface="ヒラギノ角ゴ Pro W3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Lucida Grande" charset="0"/>
                <a:ea typeface="ヒラギノ角ゴ Pro W3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Lucida Grande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ヒラギノ角ゴ Pro W3" charset="-128"/>
              </a:defRPr>
            </a:lvl9pPr>
          </a:lstStyle>
          <a:p>
            <a:fld id="{BE0F4741-01EA-41EF-B190-41C17D13B0C7}" type="slidenum">
              <a:rPr lang="en-GB" altLang="en-US" sz="1200">
                <a:latin typeface="Arial" pitchFamily="34" charset="0"/>
                <a:cs typeface="Arial" pitchFamily="34" charset="0"/>
              </a:rPr>
              <a:pPr/>
              <a:t>7</a:t>
            </a:fld>
            <a:endParaRPr lang="en-GB" altLang="en-US" sz="120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4"/>
          <p:cNvSpPr txBox="1">
            <a:spLocks noChangeArrowheads="1"/>
          </p:cNvSpPr>
          <p:nvPr/>
        </p:nvSpPr>
        <p:spPr bwMode="auto">
          <a:xfrm>
            <a:off x="35496" y="6525344"/>
            <a:ext cx="2304256" cy="2769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100" b="0" i="1" kern="1200" baseline="0" smtClean="0">
                <a:solidFill>
                  <a:schemeClr val="bg1">
                    <a:lumMod val="50000"/>
                  </a:schemeClr>
                </a:solidFill>
                <a:latin typeface="Lucida Grande" pitchFamily="84" charset="0"/>
                <a:ea typeface="ヒラギノ角ゴ Pro W3" pitchFamily="84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Lucida Grande"/>
                <a:ea typeface="ヒラギノ角ゴ Pro W3"/>
                <a:cs typeface="ヒラギノ角ゴ Pro W3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Lucida Grande"/>
                <a:ea typeface="ヒラギノ角ゴ Pro W3"/>
                <a:cs typeface="ヒラギノ角ゴ Pro W3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Lucida Grande"/>
                <a:ea typeface="ヒラギノ角ゴ Pro W3"/>
                <a:cs typeface="ヒラギノ角ゴ Pro W3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Lucida Grande"/>
                <a:ea typeface="ヒラギノ角ゴ Pro W3"/>
                <a:cs typeface="ヒラギノ角ゴ Pro W3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Lucida Grande"/>
                <a:ea typeface="ヒラギノ角ゴ Pro W3"/>
                <a:cs typeface="ヒラギノ角ゴ Pro W3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Lucida Grande"/>
                <a:ea typeface="ヒラギノ角ゴ Pro W3"/>
                <a:cs typeface="ヒラギノ角ゴ Pro W3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Lucida Grande"/>
                <a:ea typeface="ヒラギノ角ゴ Pro W3"/>
                <a:cs typeface="ヒラギノ角ゴ Pro W3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Lucida Grande"/>
                <a:ea typeface="ヒラギノ角ゴ Pro W3"/>
                <a:cs typeface="ヒラギノ角ゴ Pro W3"/>
              </a:defRPr>
            </a:lvl9pPr>
          </a:lstStyle>
          <a:p>
            <a:pPr>
              <a:defRPr/>
            </a:pPr>
            <a:r>
              <a:rPr lang="en-US" b="1" dirty="0"/>
              <a:t>RF Distribution CM41 11/2/15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748" y="332656"/>
            <a:ext cx="8319412" cy="5688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3724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TextBox 3"/>
          <p:cNvSpPr txBox="1">
            <a:spLocks noChangeArrowheads="1"/>
          </p:cNvSpPr>
          <p:nvPr/>
        </p:nvSpPr>
        <p:spPr bwMode="auto">
          <a:xfrm>
            <a:off x="8859838" y="6578600"/>
            <a:ext cx="3556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Lucida Grande" charset="0"/>
                <a:ea typeface="ヒラギノ角ゴ Pro W3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Lucida Grande" charset="0"/>
                <a:ea typeface="ヒラギノ角ゴ Pro W3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Lucida Grande" charset="0"/>
                <a:ea typeface="ヒラギノ角ゴ Pro W3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Lucida Grande" charset="0"/>
                <a:ea typeface="ヒラギノ角ゴ Pro W3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Lucida Grande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ヒラギノ角ゴ Pro W3" charset="-128"/>
              </a:defRPr>
            </a:lvl9pPr>
          </a:lstStyle>
          <a:p>
            <a:fld id="{BE0F4741-01EA-41EF-B190-41C17D13B0C7}" type="slidenum">
              <a:rPr lang="en-GB" altLang="en-US" sz="1200">
                <a:latin typeface="Arial" pitchFamily="34" charset="0"/>
                <a:cs typeface="Arial" pitchFamily="34" charset="0"/>
              </a:rPr>
              <a:pPr/>
              <a:t>8</a:t>
            </a:fld>
            <a:endParaRPr lang="en-GB" altLang="en-US" sz="120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4"/>
          <p:cNvSpPr txBox="1">
            <a:spLocks noChangeArrowheads="1"/>
          </p:cNvSpPr>
          <p:nvPr/>
        </p:nvSpPr>
        <p:spPr bwMode="auto">
          <a:xfrm>
            <a:off x="35496" y="6525343"/>
            <a:ext cx="2376264" cy="3294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100" b="0" i="1" kern="1200" baseline="0" smtClean="0">
                <a:solidFill>
                  <a:schemeClr val="bg1">
                    <a:lumMod val="50000"/>
                  </a:schemeClr>
                </a:solidFill>
                <a:latin typeface="Lucida Grande" pitchFamily="84" charset="0"/>
                <a:ea typeface="ヒラギノ角ゴ Pro W3" pitchFamily="84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Lucida Grande"/>
                <a:ea typeface="ヒラギノ角ゴ Pro W3"/>
                <a:cs typeface="ヒラギノ角ゴ Pro W3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Lucida Grande"/>
                <a:ea typeface="ヒラギノ角ゴ Pro W3"/>
                <a:cs typeface="ヒラギノ角ゴ Pro W3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Lucida Grande"/>
                <a:ea typeface="ヒラギノ角ゴ Pro W3"/>
                <a:cs typeface="ヒラギノ角ゴ Pro W3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Lucida Grande"/>
                <a:ea typeface="ヒラギノ角ゴ Pro W3"/>
                <a:cs typeface="ヒラギノ角ゴ Pro W3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Lucida Grande"/>
                <a:ea typeface="ヒラギノ角ゴ Pro W3"/>
                <a:cs typeface="ヒラギノ角ゴ Pro W3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Lucida Grande"/>
                <a:ea typeface="ヒラギノ角ゴ Pro W3"/>
                <a:cs typeface="ヒラギノ角ゴ Pro W3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Lucida Grande"/>
                <a:ea typeface="ヒラギノ角ゴ Pro W3"/>
                <a:cs typeface="ヒラギノ角ゴ Pro W3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Lucida Grande"/>
                <a:ea typeface="ヒラギノ角ゴ Pro W3"/>
                <a:cs typeface="ヒラギノ角ゴ Pro W3"/>
              </a:defRPr>
            </a:lvl9pPr>
          </a:lstStyle>
          <a:p>
            <a:pPr>
              <a:defRPr/>
            </a:pPr>
            <a:r>
              <a:rPr lang="en-US" b="1" dirty="0"/>
              <a:t>RF Distribution CM41 11/2/15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789078"/>
            <a:ext cx="7598138" cy="477037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91264" y="0"/>
            <a:ext cx="884637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RF components routed over SS vacuum support platform “Dog Kennel”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“Dog Kennel” can  provide shielding for RF components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Raised the height of the coax line over the wall from 242mm to 410mm…….will have to check crane height (potential clash)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Hybrids splitters can move upstream &amp; downstream &amp; lowered to avoid </a:t>
            </a:r>
            <a:r>
              <a:rPr lang="en-GB" sz="1400" dirty="0" smtClean="0"/>
              <a:t>any potential clashes, </a:t>
            </a:r>
            <a:r>
              <a:rPr lang="en-GB" sz="1400" dirty="0" smtClean="0"/>
              <a:t>achieved by setting correct rotation angles on coax lines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Suggest mounting coax supports off PRY steel </a:t>
            </a:r>
            <a:r>
              <a:rPr lang="en-GB" sz="1400" dirty="0" smtClean="0"/>
              <a:t>work &amp; “Dog Kennel”…….</a:t>
            </a:r>
            <a:r>
              <a:rPr lang="en-GB" sz="1400" dirty="0"/>
              <a:t>need to </a:t>
            </a:r>
            <a:r>
              <a:rPr lang="en-GB" sz="1400" dirty="0" smtClean="0"/>
              <a:t>liaise with </a:t>
            </a:r>
            <a:r>
              <a:rPr lang="en-GB" sz="1400" dirty="0"/>
              <a:t>Jason &amp; Steve Plate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854803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TextBox 3"/>
          <p:cNvSpPr txBox="1">
            <a:spLocks noChangeArrowheads="1"/>
          </p:cNvSpPr>
          <p:nvPr/>
        </p:nvSpPr>
        <p:spPr bwMode="auto">
          <a:xfrm>
            <a:off x="8859838" y="6578600"/>
            <a:ext cx="3556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Lucida Grande" charset="0"/>
                <a:ea typeface="ヒラギノ角ゴ Pro W3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Lucida Grande" charset="0"/>
                <a:ea typeface="ヒラギノ角ゴ Pro W3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Lucida Grande" charset="0"/>
                <a:ea typeface="ヒラギノ角ゴ Pro W3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Lucida Grande" charset="0"/>
                <a:ea typeface="ヒラギノ角ゴ Pro W3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Lucida Grande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ヒラギノ角ゴ Pro W3" charset="-128"/>
              </a:defRPr>
            </a:lvl9pPr>
          </a:lstStyle>
          <a:p>
            <a:fld id="{BE0F4741-01EA-41EF-B190-41C17D13B0C7}" type="slidenum">
              <a:rPr lang="en-GB" altLang="en-US" sz="1200">
                <a:latin typeface="Arial" pitchFamily="34" charset="0"/>
                <a:cs typeface="Arial" pitchFamily="34" charset="0"/>
              </a:rPr>
              <a:pPr/>
              <a:t>9</a:t>
            </a:fld>
            <a:endParaRPr lang="en-GB" altLang="en-US" sz="120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4"/>
          <p:cNvSpPr txBox="1">
            <a:spLocks noChangeArrowheads="1"/>
          </p:cNvSpPr>
          <p:nvPr/>
        </p:nvSpPr>
        <p:spPr bwMode="auto">
          <a:xfrm>
            <a:off x="35496" y="6525344"/>
            <a:ext cx="2304256" cy="2769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100" b="0" i="1" kern="1200" baseline="0" smtClean="0">
                <a:solidFill>
                  <a:schemeClr val="bg1">
                    <a:lumMod val="50000"/>
                  </a:schemeClr>
                </a:solidFill>
                <a:latin typeface="Lucida Grande" pitchFamily="84" charset="0"/>
                <a:ea typeface="ヒラギノ角ゴ Pro W3" pitchFamily="84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Lucida Grande"/>
                <a:ea typeface="ヒラギノ角ゴ Pro W3"/>
                <a:cs typeface="ヒラギノ角ゴ Pro W3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Lucida Grande"/>
                <a:ea typeface="ヒラギノ角ゴ Pro W3"/>
                <a:cs typeface="ヒラギノ角ゴ Pro W3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Lucida Grande"/>
                <a:ea typeface="ヒラギノ角ゴ Pro W3"/>
                <a:cs typeface="ヒラギノ角ゴ Pro W3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Lucida Grande"/>
                <a:ea typeface="ヒラギノ角ゴ Pro W3"/>
                <a:cs typeface="ヒラギノ角ゴ Pro W3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Lucida Grande"/>
                <a:ea typeface="ヒラギノ角ゴ Pro W3"/>
                <a:cs typeface="ヒラギノ角ゴ Pro W3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Lucida Grande"/>
                <a:ea typeface="ヒラギノ角ゴ Pro W3"/>
                <a:cs typeface="ヒラギノ角ゴ Pro W3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Lucida Grande"/>
                <a:ea typeface="ヒラギノ角ゴ Pro W3"/>
                <a:cs typeface="ヒラギノ角ゴ Pro W3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Lucida Grande"/>
                <a:ea typeface="ヒラギノ角ゴ Pro W3"/>
                <a:cs typeface="ヒラギノ角ゴ Pro W3"/>
              </a:defRPr>
            </a:lvl9pPr>
          </a:lstStyle>
          <a:p>
            <a:pPr>
              <a:defRPr/>
            </a:pPr>
            <a:r>
              <a:rPr lang="en-US" b="1" dirty="0"/>
              <a:t>RF Distribution CM41 11/2/15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78565" y="29815"/>
            <a:ext cx="66007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i="1" u="sng" dirty="0" smtClean="0">
                <a:solidFill>
                  <a:schemeClr val="accent1">
                    <a:lumMod val="50000"/>
                  </a:schemeClr>
                </a:solidFill>
              </a:rPr>
              <a:t>RF Distribution – </a:t>
            </a:r>
            <a:r>
              <a:rPr lang="en-GB" b="1" i="1" u="sng" dirty="0" smtClean="0">
                <a:solidFill>
                  <a:schemeClr val="accent1">
                    <a:lumMod val="50000"/>
                  </a:schemeClr>
                </a:solidFill>
              </a:rPr>
              <a:t>Hybrids Behind North Wall</a:t>
            </a:r>
            <a:endParaRPr lang="en-GB" b="1" i="1" u="sng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618" y="692696"/>
            <a:ext cx="5035897" cy="309634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6020" y="2636912"/>
            <a:ext cx="4480701" cy="409820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597515" y="720374"/>
            <a:ext cx="3546485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i="1" u="sng" dirty="0" smtClean="0"/>
              <a:t>Pros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Hybrids and elbows  no longer above  cooling channel reducing stray field effects…….if  stray field is a problem!!!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Coax can run lower once over the wall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Services to dummy loads  might be easier</a:t>
            </a:r>
            <a:endParaRPr lang="en-GB" sz="1400" dirty="0"/>
          </a:p>
        </p:txBody>
      </p:sp>
      <p:sp>
        <p:nvSpPr>
          <p:cNvPr id="10" name="TextBox 9"/>
          <p:cNvSpPr txBox="1"/>
          <p:nvPr/>
        </p:nvSpPr>
        <p:spPr>
          <a:xfrm>
            <a:off x="127756" y="4020018"/>
            <a:ext cx="4156212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1000" dirty="0" smtClean="0"/>
          </a:p>
          <a:p>
            <a:r>
              <a:rPr lang="en-GB" sz="1400" b="1" i="1" u="sng" dirty="0" smtClean="0"/>
              <a:t>Cons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400" dirty="0" smtClean="0"/>
              <a:t>More  coax required to match lengths to each side of the cavity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400" dirty="0" smtClean="0"/>
              <a:t>More elbows required……need same number of elbows to each side of the cavity  to equalise the loses to both sides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400" dirty="0" smtClean="0"/>
              <a:t>Generally more loses due to increased lengths of runs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400" dirty="0" smtClean="0"/>
              <a:t>Larger SF6 volume required</a:t>
            </a:r>
          </a:p>
        </p:txBody>
      </p:sp>
    </p:spTree>
    <p:extLst>
      <p:ext uri="{BB962C8B-B14F-4D97-AF65-F5344CB8AC3E}">
        <p14:creationId xmlns:p14="http://schemas.microsoft.com/office/powerpoint/2010/main" val="4047174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FC_PowerPoint_template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Lucida Grande"/>
        <a:ea typeface="ヒラギノ角ゴ Pro W3"/>
        <a:cs typeface=""/>
      </a:majorFont>
      <a:minorFont>
        <a:latin typeface="Lucida Grande"/>
        <a:ea typeface="ヒラギノ角ゴ Pro W3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Grande" pitchFamily="84" charset="0"/>
            <a:ea typeface="ヒラギノ角ゴ Pro W3" pitchFamily="8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Grande" pitchFamily="84" charset="0"/>
            <a:ea typeface="ヒラギノ角ゴ Pro W3" pitchFamily="84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Lucida Grande"/>
        <a:ea typeface="ヒラギノ角ゴ Pro W3"/>
        <a:cs typeface=""/>
      </a:majorFont>
      <a:minorFont>
        <a:latin typeface="Lucida Grande"/>
        <a:ea typeface="ヒラギノ角ゴ Pro W3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Grande" pitchFamily="84" charset="0"/>
            <a:ea typeface="ヒラギノ角ゴ Pro W3" pitchFamily="8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Grande" pitchFamily="84" charset="0"/>
            <a:ea typeface="ヒラギノ角ゴ Pro W3" pitchFamily="84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EABF215B8A3384E874FC40A3B0B2302" ma:contentTypeVersion="4" ma:contentTypeDescription="Create a new document." ma:contentTypeScope="" ma:versionID="f198c3dfa143f328b4bfb76fd905c4a6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e66758ad48435124b95dc0df0729e689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LongProperties xmlns="http://schemas.microsoft.com/office/2006/metadata/longProperties"/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43DFA70B-2EBB-489B-8E34-F6A10FA6853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27E48F0D-BF64-462E-8350-40C896A295A7}">
  <ds:schemaRefs>
    <ds:schemaRef ds:uri="http://schemas.microsoft.com/office/2006/metadata/longProperties"/>
  </ds:schemaRefs>
</ds:datastoreItem>
</file>

<file path=customXml/itemProps3.xml><?xml version="1.0" encoding="utf-8"?>
<ds:datastoreItem xmlns:ds="http://schemas.openxmlformats.org/officeDocument/2006/customXml" ds:itemID="{2AEDD1CD-9190-4F8F-B585-354F10A56AC8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B704BEEC-F218-4928-AD10-E64DCF37E3C4}">
  <ds:schemaRefs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schemas.microsoft.com/sharepoint/v3"/>
    <ds:schemaRef ds:uri="http://purl.org/dc/terms/"/>
    <ds:schemaRef ds:uri="http://schemas.microsoft.com/office/2006/metadata/propertie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STFC_PowerPoint_template</Template>
  <TotalTime>17799</TotalTime>
  <Words>695</Words>
  <Application>Microsoft Office PowerPoint</Application>
  <PresentationFormat>On-screen Show (4:3)</PresentationFormat>
  <Paragraphs>90</Paragraphs>
  <Slides>11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11</vt:i4>
      </vt:variant>
    </vt:vector>
  </HeadingPairs>
  <TitlesOfParts>
    <vt:vector size="13" baseType="lpstr">
      <vt:lpstr>STFC_PowerPoint_template</vt:lpstr>
      <vt:lpstr>1_Blank Presentation</vt:lpstr>
      <vt:lpstr> RF Layout 3pi/2 for Discussion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Comments</vt:lpstr>
    </vt:vector>
  </TitlesOfParts>
  <Company>STFC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STFC Corporate PowerPoint Template</dc:title>
  <dc:creator>kw77</dc:creator>
  <cp:lastModifiedBy>Alan</cp:lastModifiedBy>
  <cp:revision>302</cp:revision>
  <dcterms:created xsi:type="dcterms:W3CDTF">2012-07-12T11:46:55Z</dcterms:created>
  <dcterms:modified xsi:type="dcterms:W3CDTF">2015-02-05T11:54:08Z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">
    <vt:lpwstr>Document</vt:lpwstr>
  </property>
  <property fmtid="{D5CDD505-2E9C-101B-9397-08002B2CF9AE}" pid="3" name="display_urn:schemas-microsoft-com:office:office#Editor">
    <vt:lpwstr>Summers, Karen (STFC,RAL,OBR)</vt:lpwstr>
  </property>
  <property fmtid="{D5CDD505-2E9C-101B-9397-08002B2CF9AE}" pid="4" name="xd_Signature">
    <vt:lpwstr/>
  </property>
  <property fmtid="{D5CDD505-2E9C-101B-9397-08002B2CF9AE}" pid="5" name="display_urn:schemas-microsoft-com:office:office#Author">
    <vt:lpwstr>Summers, Karen (STFC,RAL,OBR)</vt:lpwstr>
  </property>
  <property fmtid="{D5CDD505-2E9C-101B-9397-08002B2CF9AE}" pid="6" name="TemplateUrl">
    <vt:lpwstr/>
  </property>
  <property fmtid="{D5CDD505-2E9C-101B-9397-08002B2CF9AE}" pid="7" name="xd_ProgID">
    <vt:lpwstr/>
  </property>
  <property fmtid="{D5CDD505-2E9C-101B-9397-08002B2CF9AE}" pid="8" name="PublishingStartDate">
    <vt:lpwstr/>
  </property>
  <property fmtid="{D5CDD505-2E9C-101B-9397-08002B2CF9AE}" pid="9" name="PublishingExpirationDate">
    <vt:lpwstr/>
  </property>
  <property fmtid="{D5CDD505-2E9C-101B-9397-08002B2CF9AE}" pid="10" name="ContentTypeId">
    <vt:lpwstr>0x010100F731947B08D5984288BC8B16A979FF50</vt:lpwstr>
  </property>
  <property fmtid="{D5CDD505-2E9C-101B-9397-08002B2CF9AE}" pid="11" name="_SourceUrl">
    <vt:lpwstr/>
  </property>
</Properties>
</file>