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 b="def" i="def"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9" name="Shape 13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270499" y="6686549"/>
            <a:ext cx="18034001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5269706" y="1854200"/>
            <a:ext cx="18034794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body" sz="quarter" idx="1"/>
          </p:nvPr>
        </p:nvSpPr>
        <p:spPr>
          <a:xfrm>
            <a:off x="5269706" y="7048500"/>
            <a:ext cx="18034794" cy="1435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" name="Shape 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body" sz="quarter" idx="13"/>
          </p:nvPr>
        </p:nvSpPr>
        <p:spPr>
          <a:xfrm>
            <a:off x="2387600" y="8953500"/>
            <a:ext cx="196215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647700">
              <a:spcBef>
                <a:spcPts val="0"/>
              </a:spcBef>
              <a:buSzTx/>
              <a:buFontTx/>
              <a:buNone/>
              <a:defRPr sz="3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13" name="Shape 113"/>
          <p:cNvSpPr/>
          <p:nvPr>
            <p:ph type="body" sz="quarter" idx="14"/>
          </p:nvPr>
        </p:nvSpPr>
        <p:spPr>
          <a:xfrm>
            <a:off x="2387600" y="6061864"/>
            <a:ext cx="19621500" cy="944572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647700">
              <a:spcBef>
                <a:spcPts val="3400"/>
              </a:spcBef>
              <a:buSzTx/>
              <a:buFontTx/>
              <a:buNone/>
              <a:defRPr sz="5600"/>
            </a:lvl1pPr>
          </a:lstStyle>
          <a:p>
            <a:pPr/>
            <a:r>
              <a:t>“Type a quote here.”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14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7" name="Shape 11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Shape 12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14147800" y="11214100"/>
            <a:ext cx="0" cy="200043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" name="Shape 27"/>
          <p:cNvSpPr/>
          <p:nvPr>
            <p:ph type="pic" idx="13"/>
          </p:nvPr>
        </p:nvSpPr>
        <p:spPr>
          <a:xfrm>
            <a:off x="0" y="0"/>
            <a:ext cx="24384000" cy="10680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8" name="Shape 28"/>
          <p:cNvSpPr/>
          <p:nvPr>
            <p:ph type="title"/>
          </p:nvPr>
        </p:nvSpPr>
        <p:spPr>
          <a:xfrm>
            <a:off x="2641600" y="10947400"/>
            <a:ext cx="10858500" cy="23876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pPr/>
            <a:r>
              <a:t>Title Text</a:t>
            </a:r>
          </a:p>
        </p:txBody>
      </p:sp>
      <p:sp>
        <p:nvSpPr>
          <p:cNvPr id="29" name="Shape 29"/>
          <p:cNvSpPr/>
          <p:nvPr>
            <p:ph type="body" sz="quarter" idx="1"/>
          </p:nvPr>
        </p:nvSpPr>
        <p:spPr>
          <a:xfrm>
            <a:off x="14719300" y="11938000"/>
            <a:ext cx="92837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9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3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" name="Shape 40"/>
          <p:cNvSpPr/>
          <p:nvPr>
            <p:ph type="title"/>
          </p:nvPr>
        </p:nvSpPr>
        <p:spPr>
          <a:xfrm>
            <a:off x="4378876" y="4622800"/>
            <a:ext cx="18925624" cy="447040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1066800" y="6845300"/>
            <a:ext cx="10002141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" name="Shape 49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0" name="Shape 50"/>
          <p:cNvSpPr/>
          <p:nvPr>
            <p:ph type="title"/>
          </p:nvPr>
        </p:nvSpPr>
        <p:spPr>
          <a:xfrm>
            <a:off x="1066800" y="2019300"/>
            <a:ext cx="10007600" cy="4470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Shape 51"/>
          <p:cNvSpPr/>
          <p:nvPr>
            <p:ph type="body" sz="quarter" idx="1"/>
          </p:nvPr>
        </p:nvSpPr>
        <p:spPr>
          <a:xfrm>
            <a:off x="1066800" y="7213600"/>
            <a:ext cx="10007600" cy="447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xfrm>
            <a:off x="952499" y="12992100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099" y="193674"/>
            <a:ext cx="2394733" cy="14684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1" name="Shape 6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1066800" y="2768600"/>
            <a:ext cx="22252698" cy="18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hape 69"/>
          <p:cNvSpPr/>
          <p:nvPr>
            <p:ph type="title"/>
          </p:nvPr>
        </p:nvSpPr>
        <p:spPr>
          <a:xfrm>
            <a:off x="1066800" y="469900"/>
            <a:ext cx="22237700" cy="196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0" name="Shape 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" name="Shape 80"/>
          <p:cNvSpPr/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1" name="Shape 81"/>
          <p:cNvSpPr/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2" name="Shape 82"/>
          <p:cNvSpPr/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hape 83"/>
          <p:cNvSpPr/>
          <p:nvPr>
            <p:ph type="sldNum" sz="quarter" idx="2"/>
          </p:nvPr>
        </p:nvSpPr>
        <p:spPr>
          <a:xfrm>
            <a:off x="957643" y="12992100"/>
            <a:ext cx="368504" cy="3746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>
            <p:ph type="body" idx="1"/>
          </p:nvPr>
        </p:nvSpPr>
        <p:spPr>
          <a:xfrm>
            <a:off x="1663700" y="1244600"/>
            <a:ext cx="21031200" cy="112014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 flipH="1">
            <a:off x="15811739" y="711200"/>
            <a:ext cx="1" cy="1114360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" name="Shape 100"/>
          <p:cNvSpPr/>
          <p:nvPr/>
        </p:nvSpPr>
        <p:spPr>
          <a:xfrm>
            <a:off x="15811500" y="6277570"/>
            <a:ext cx="7763085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" name="Shape 101"/>
          <p:cNvSpPr/>
          <p:nvPr>
            <p:ph type="pic" sz="quarter" idx="13"/>
          </p:nvPr>
        </p:nvSpPr>
        <p:spPr>
          <a:xfrm>
            <a:off x="16014700" y="6502400"/>
            <a:ext cx="7569200" cy="5346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2" name="Shape 102"/>
          <p:cNvSpPr/>
          <p:nvPr>
            <p:ph type="pic" sz="quarter" idx="14"/>
          </p:nvPr>
        </p:nvSpPr>
        <p:spPr>
          <a:xfrm>
            <a:off x="16014700" y="709206"/>
            <a:ext cx="7569200" cy="53467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pic" idx="15"/>
          </p:nvPr>
        </p:nvSpPr>
        <p:spPr>
          <a:xfrm>
            <a:off x="977900" y="713695"/>
            <a:ext cx="14579600" cy="111379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4" name="Shape 104"/>
          <p:cNvSpPr/>
          <p:nvPr>
            <p:ph type="body" sz="quarter" idx="1"/>
          </p:nvPr>
        </p:nvSpPr>
        <p:spPr>
          <a:xfrm>
            <a:off x="977900" y="12179300"/>
            <a:ext cx="14579600" cy="1320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1066799" y="2768598"/>
            <a:ext cx="22237702" cy="16687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1066800" y="469900"/>
            <a:ext cx="22225000" cy="196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23216221" y="12992100"/>
            <a:ext cx="368504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066800" y="3124200"/>
            <a:ext cx="22237700" cy="937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5000" u="none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alberto.di.meglio@cern.ch?subject=" TargetMode="External"/><Relationship Id="rId3" Type="http://schemas.openxmlformats.org/officeDocument/2006/relationships/hyperlink" Target="mailto:maria.girone@cern.ch" TargetMode="External"/><Relationship Id="rId4" Type="http://schemas.openxmlformats.org/officeDocument/2006/relationships/hyperlink" Target="mailto:fons.rademakers@cern.ch" TargetMode="External"/><Relationship Id="rId5" Type="http://schemas.openxmlformats.org/officeDocument/2006/relationships/hyperlink" Target="mailto:andrew.purcell@cern.ch" TargetMode="External"/><Relationship Id="rId6" Type="http://schemas.openxmlformats.org/officeDocument/2006/relationships/hyperlink" Target="mailto:kristina.gunne@cern.ch?subject=" TargetMode="Externa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 Technology Transfer Program</a:t>
            </a:r>
          </a:p>
        </p:txBody>
      </p:sp>
      <p:sp>
        <p:nvSpPr>
          <p:cNvPr id="142" name="Shape 142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Fons Rademakers, CERN openlab Chief Research Officer</a:t>
            </a:r>
          </a:p>
          <a:p>
            <a:pPr/>
            <a:r>
              <a:t>CERN openlab Collaboration Board, 11/3/2016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TwinsUK Project</a:t>
            </a:r>
          </a:p>
        </p:txBody>
      </p:sp>
      <p:sp>
        <p:nvSpPr>
          <p:cNvPr id="186" name="Shape 18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6900" indent="-596900" defTabSz="775969">
              <a:spcBef>
                <a:spcPts val="5500"/>
              </a:spcBef>
              <a:defRPr sz="4700"/>
            </a:pPr>
            <a:r>
              <a:t>The TwinsUK resource is the biggest UK adult twin registry (more than 11000 twins, 300 TB genomics data)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Evaluate if the optimised ROOT file format and analysis features are more efficient for this type of studies than BAM and standard genomic analysis tools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Evaluate Seagate Kinetics key/value storage facility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Partners</a:t>
            </a:r>
          </a:p>
          <a:p>
            <a:pPr lvl="1" marL="1193800" indent="-596900" defTabSz="775969">
              <a:spcBef>
                <a:spcPts val="5500"/>
              </a:spcBef>
              <a:defRPr sz="4700"/>
            </a:pPr>
            <a:r>
              <a:t>Formal interface: King’s College London</a:t>
            </a:r>
          </a:p>
          <a:p>
            <a:pPr lvl="1" marL="1193800" indent="-596900" defTabSz="775969">
              <a:spcBef>
                <a:spcPts val="5500"/>
              </a:spcBef>
              <a:defRPr sz="4700"/>
            </a:pPr>
            <a:r>
              <a:t>Behind KCL: entire consortium working on Twins UK (~ 50 institutes)</a:t>
            </a:r>
          </a:p>
        </p:txBody>
      </p:sp>
      <p:sp>
        <p:nvSpPr>
          <p:cNvPr id="187" name="Shape 18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8" name="Shape 188"/>
          <p:cNvSpPr/>
          <p:nvPr/>
        </p:nvSpPr>
        <p:spPr>
          <a:xfrm>
            <a:off x="624378" y="13179399"/>
            <a:ext cx="3953828" cy="47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747474"/>
                </a:solidFill>
              </a:defRPr>
            </a:lvl1pPr>
          </a:lstStyle>
          <a:p>
            <a:pPr/>
            <a:r>
              <a:t>https://www.twinsuk.ac.uk/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 TwinsUK Technology Transfer Benefits</a:t>
            </a:r>
          </a:p>
        </p:txBody>
      </p:sp>
      <p:sp>
        <p:nvSpPr>
          <p:cNvPr id="191" name="Shape 19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Additional use case for CERN’s ROOT and Seagate’s Kinetics technologies</a:t>
            </a:r>
          </a:p>
          <a:p>
            <a:pPr/>
            <a:r>
              <a:t>Return flow of know-how benefiting the ROOT User community</a:t>
            </a:r>
          </a:p>
          <a:p>
            <a:pPr/>
            <a:r>
              <a:t>Entire Omics community would benefit from improved analysis tools to handle rapidly growing amounts of data</a:t>
            </a:r>
          </a:p>
          <a:p>
            <a:pPr/>
            <a:r>
              <a:t>Project is joint effort between CERN openlab, CERN medical applications group, King’s College London and Seagate </a:t>
            </a:r>
          </a:p>
        </p:txBody>
      </p:sp>
      <p:sp>
        <p:nvSpPr>
          <p:cNvPr id="192" name="Shape 19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Community Access to CERN openlab Technology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Providing Wider Access to CERN openlab Equipment</a:t>
            </a:r>
          </a:p>
        </p:txBody>
      </p:sp>
      <p:sp>
        <p:nvSpPr>
          <p:cNvPr id="197" name="Shape 19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IT has mechanisms to test off-the-shelf hardware</a:t>
            </a:r>
          </a:p>
          <a:p>
            <a:pPr/>
            <a:r>
              <a:t>However, we are aware of community interest in evaluating next-generation hardware and software tool with their use cases</a:t>
            </a:r>
          </a:p>
          <a:p>
            <a:pPr/>
            <a:r>
              <a:t>Several vendors expressed an interest in having their next generation equipment tested in a lightweight project structure</a:t>
            </a:r>
          </a:p>
          <a:p>
            <a:pPr/>
            <a:r>
              <a:t>We are investigating how to best make this equipment available and how to handle any required NDA’s, as well as how to share the results with the broader community</a:t>
            </a:r>
          </a:p>
        </p:txBody>
      </p:sp>
      <p:sp>
        <p:nvSpPr>
          <p:cNvPr id="198" name="Shape 1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Intel Modern Code Developer Challenge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Challenge - Speedup Brain Cell Simulation Kernel</a:t>
            </a:r>
          </a:p>
        </p:txBody>
      </p:sp>
      <p:sp>
        <p:nvSpPr>
          <p:cNvPr id="203" name="Shape 20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About 500 lines of non-trivial C++ code was used for the Challenge</a:t>
            </a:r>
          </a:p>
          <a:p>
            <a:pPr/>
            <a:r>
              <a:t>Intel provided tools and hardware</a:t>
            </a:r>
          </a:p>
          <a:p>
            <a:pPr/>
            <a:r>
              <a:t>This kernel took 45 hours to run with the target set of parameters on a single Xeon-Phi CPU</a:t>
            </a:r>
          </a:p>
        </p:txBody>
      </p:sp>
      <p:sp>
        <p:nvSpPr>
          <p:cNvPr id="204" name="Shape 20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Prizes</a:t>
            </a:r>
          </a:p>
        </p:txBody>
      </p:sp>
      <p:sp>
        <p:nvSpPr>
          <p:cNvPr id="207" name="Shape 20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 Grand Prize: CERN openlab fellowship</a:t>
            </a:r>
          </a:p>
          <a:p>
            <a:pPr/>
            <a:r>
              <a:t>3 First Prizes: visit to CERN</a:t>
            </a:r>
          </a:p>
          <a:p>
            <a:pPr/>
            <a:r>
              <a:t>3 Second Prizes: visit to SC’16</a:t>
            </a:r>
          </a:p>
        </p:txBody>
      </p:sp>
      <p:sp>
        <p:nvSpPr>
          <p:cNvPr id="208" name="Shape 20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Contestant Engagement</a:t>
            </a:r>
          </a:p>
        </p:txBody>
      </p:sp>
      <p:sp>
        <p:nvSpPr>
          <p:cNvPr id="211" name="Shape 2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17000 students reached</a:t>
            </a:r>
          </a:p>
          <a:p>
            <a:pPr/>
            <a:r>
              <a:t>2077 students registered for the challenge</a:t>
            </a:r>
          </a:p>
          <a:p>
            <a:pPr lvl="1"/>
            <a:r>
              <a:t>130 universities</a:t>
            </a:r>
          </a:p>
          <a:p>
            <a:pPr lvl="1"/>
            <a:r>
              <a:t>19 countries</a:t>
            </a:r>
          </a:p>
          <a:p>
            <a:pPr/>
            <a:r>
              <a:t>Over 1200 code downloads</a:t>
            </a:r>
          </a:p>
          <a:p>
            <a:pPr/>
            <a:r>
              <a:t>1000 students accessed free training</a:t>
            </a:r>
          </a:p>
        </p:txBody>
      </p:sp>
      <p:sp>
        <p:nvSpPr>
          <p:cNvPr id="212" name="Shape 21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Grand Prize Winner</a:t>
            </a:r>
          </a:p>
        </p:txBody>
      </p:sp>
      <p:sp>
        <p:nvSpPr>
          <p:cNvPr id="215" name="Shape 21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6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64098" y="3679395"/>
            <a:ext cx="3854222" cy="8262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12665" y="8005692"/>
            <a:ext cx="8063370" cy="4570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7599" y="3495674"/>
            <a:ext cx="12586738" cy="57769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Mathieu’s Optimisations</a:t>
            </a:r>
          </a:p>
        </p:txBody>
      </p:sp>
      <p:sp>
        <p:nvSpPr>
          <p:cNvPr id="221" name="Shape 2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Change from AoS to SoA to allow vectorisation and improved cache layout</a:t>
            </a:r>
          </a:p>
          <a:p>
            <a:pPr/>
            <a:r>
              <a:t>Custom memory allocator, reuse memory for many small memory allocations</a:t>
            </a:r>
          </a:p>
          <a:p>
            <a:pPr/>
            <a:r>
              <a:t>Use OpenMP for parallelisation over all Xeon-Phi cores</a:t>
            </a:r>
          </a:p>
          <a:p>
            <a:pPr/>
            <a:r>
              <a:t>Use icc Cilk+ scatter/gather intrinsics</a:t>
            </a:r>
          </a:p>
        </p:txBody>
      </p:sp>
      <p:sp>
        <p:nvSpPr>
          <p:cNvPr id="222" name="Shape 22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3" name="Shape 223"/>
          <p:cNvSpPr/>
          <p:nvPr/>
        </p:nvSpPr>
        <p:spPr>
          <a:xfrm>
            <a:off x="4897754" y="10456432"/>
            <a:ext cx="14588491" cy="994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 sz="5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Code Modernisation Can Payoff Big Time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145" name="Shape 14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openlab, a science – industry partnership to drive R&amp;D in IT</a:t>
            </a:r>
          </a:p>
          <a:p>
            <a:pPr/>
            <a:r>
              <a:t>CERN openlab is a driver of innovation, education and entrepreneurship in IT</a:t>
            </a:r>
          </a:p>
          <a:p>
            <a:pPr/>
            <a:r>
              <a:t>Working on multi-disciplinary projects exploiting the latest IT techniques</a:t>
            </a:r>
          </a:p>
          <a:p>
            <a:pPr/>
            <a:r>
              <a:t>Development of educational projects</a:t>
            </a:r>
          </a:p>
        </p:txBody>
      </p:sp>
      <p:sp>
        <p:nvSpPr>
          <p:cNvPr id="146" name="Shape 146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slow" advClick="1" p14:dur="2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Continuous CERN openlab Code Modernization Challenge</a:t>
            </a:r>
          </a:p>
        </p:txBody>
      </p:sp>
      <p:sp>
        <p:nvSpPr>
          <p:cNvPr id="226" name="Shape 2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6900" indent="-596900" defTabSz="775969">
              <a:spcBef>
                <a:spcPts val="5500"/>
              </a:spcBef>
              <a:defRPr sz="4700"/>
            </a:pPr>
            <a:r>
              <a:t>Find critical pieces of code in CERN programs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Put them up for the acceleration challenge 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Keep running scores of fastest times to create competition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Allow students to refine their submissions till the end of the challenge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Thinks of some nice prizes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Every three months a new piece of code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Also a perfect recruitment tool ;-)</a:t>
            </a:r>
          </a:p>
        </p:txBody>
      </p:sp>
      <p:sp>
        <p:nvSpPr>
          <p:cNvPr id="227" name="Shape 22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230" name="Shape 2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openlab, a science – industry partnership to drive R&amp;D and innovation</a:t>
            </a:r>
          </a:p>
          <a:p>
            <a:pPr/>
            <a:r>
              <a:t>A number of very interesting projects underway, with a lot of potential</a:t>
            </a:r>
          </a:p>
          <a:p>
            <a:pPr/>
            <a:r>
              <a:t>Some technologies will change the way programs are written</a:t>
            </a:r>
          </a:p>
          <a:p>
            <a:pPr lvl="1"/>
            <a:r>
              <a:t>New languages, memory, disc, network and CPU technologies</a:t>
            </a:r>
          </a:p>
          <a:p>
            <a:pPr/>
            <a:r>
              <a:t> Very interesting times, indeed</a:t>
            </a:r>
          </a:p>
        </p:txBody>
      </p:sp>
      <p:sp>
        <p:nvSpPr>
          <p:cNvPr id="231" name="Shape 23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/>
        </p:nvSpPr>
        <p:spPr>
          <a:xfrm>
            <a:off x="10690963" y="3061462"/>
            <a:ext cx="5780863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EXECUTIVE CONTACT</a:t>
            </a:r>
          </a:p>
          <a:p>
            <a:pPr algn="l">
              <a:defRPr sz="2600"/>
            </a:pPr>
            <a:r>
              <a:t>Alberto Di Meglio, CERN openlab Head</a:t>
            </a:r>
          </a:p>
          <a:p>
            <a:pPr algn="l">
              <a:defRPr sz="2600"/>
            </a:pPr>
            <a:r>
              <a:rPr u="sng">
                <a:hlinkClick r:id="rId2" invalidUrl="" action="" tgtFrame="" tooltip="" history="1" highlightClick="0" endSnd="0"/>
              </a:rPr>
              <a:t>alberto.di.meglio@cern.ch</a:t>
            </a:r>
          </a:p>
        </p:txBody>
      </p:sp>
      <p:sp>
        <p:nvSpPr>
          <p:cNvPr id="234" name="Shape 234"/>
          <p:cNvSpPr/>
          <p:nvPr/>
        </p:nvSpPr>
        <p:spPr>
          <a:xfrm>
            <a:off x="10690963" y="4849656"/>
            <a:ext cx="8360056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TECHNICAL CONTACTS</a:t>
            </a:r>
          </a:p>
          <a:p>
            <a:pPr algn="l">
              <a:defRPr sz="2600"/>
            </a:pPr>
            <a:r>
              <a:t>Maria Girone, CERN openlab Chief Technology Officer</a:t>
            </a:r>
          </a:p>
          <a:p>
            <a:pPr algn="l">
              <a:defRPr sz="2600"/>
            </a:pPr>
            <a:r>
              <a:rPr u="sng">
                <a:hlinkClick r:id="rId3" invalidUrl="" action="" tgtFrame="" tooltip="" history="1" highlightClick="0" endSnd="0"/>
              </a:rPr>
              <a:t>maria.girone@cern.ch</a:t>
            </a:r>
          </a:p>
          <a:p>
            <a:pPr algn="l">
              <a:defRPr sz="2600"/>
            </a:pPr>
          </a:p>
          <a:p>
            <a:pPr algn="l">
              <a:defRPr sz="2600"/>
            </a:pPr>
            <a:r>
              <a:t>Fons Rademakers, CERN openlab Chief Research Officer</a:t>
            </a:r>
          </a:p>
          <a:p>
            <a:pPr algn="l">
              <a:defRPr sz="2600"/>
            </a:pPr>
            <a:r>
              <a:rPr u="sng">
                <a:hlinkClick r:id="rId4" invalidUrl="" action="" tgtFrame="" tooltip="" history="1" highlightClick="0" endSnd="0"/>
              </a:rPr>
              <a:t>fons.rademakers@cern.ch</a:t>
            </a:r>
          </a:p>
        </p:txBody>
      </p:sp>
      <p:sp>
        <p:nvSpPr>
          <p:cNvPr id="235" name="Shape 235"/>
          <p:cNvSpPr/>
          <p:nvPr/>
        </p:nvSpPr>
        <p:spPr>
          <a:xfrm>
            <a:off x="10690963" y="7857050"/>
            <a:ext cx="8145756" cy="1311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COMMUNICATION CONTACT</a:t>
            </a:r>
          </a:p>
          <a:p>
            <a:pPr algn="l">
              <a:defRPr sz="2600"/>
            </a:pPr>
            <a:r>
              <a:t>Andrew Purcell, CERN openlab Communications Officer</a:t>
            </a:r>
          </a:p>
          <a:p>
            <a:pPr algn="l">
              <a:defRPr sz="2600"/>
            </a:pPr>
            <a:r>
              <a:rPr u="sng">
                <a:hlinkClick r:id="rId5" invalidUrl="" action="" tgtFrame="" tooltip="" history="1" highlightClick="0" endSnd="0"/>
              </a:rPr>
              <a:t>andrew.purcell@cern.ch</a:t>
            </a:r>
          </a:p>
        </p:txBody>
      </p:sp>
      <p:sp>
        <p:nvSpPr>
          <p:cNvPr id="236" name="Shape 236"/>
          <p:cNvSpPr/>
          <p:nvPr/>
        </p:nvSpPr>
        <p:spPr>
          <a:xfrm>
            <a:off x="10690963" y="9645243"/>
            <a:ext cx="7722439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ADMIN CONTACT</a:t>
            </a:r>
          </a:p>
          <a:p>
            <a:pPr algn="l">
              <a:defRPr sz="2600"/>
            </a:pPr>
            <a:r>
              <a:t>Kristina Gunne, CERN openlab Administration Officer</a:t>
            </a:r>
          </a:p>
          <a:p>
            <a:pPr algn="l">
              <a:defRPr sz="2600"/>
            </a:pPr>
            <a:r>
              <a:rPr u="sng">
                <a:hlinkClick r:id="rId6" invalidUrl="" action="" tgtFrame="" tooltip="" history="1" highlightClick="0" endSnd="0"/>
              </a:rPr>
              <a:t>kristina.gunne@cern.ch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Human Brain Development Project</a:t>
            </a:r>
          </a:p>
        </p:txBody>
      </p:sp>
      <p:pic>
        <p:nvPicPr>
          <p:cNvPr id="14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74853" y="10825692"/>
            <a:ext cx="2927066" cy="1016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72242" y="10825692"/>
            <a:ext cx="2587053" cy="1016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29618" y="10760846"/>
            <a:ext cx="3364165" cy="1146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564105" y="10825692"/>
            <a:ext cx="1745041" cy="10163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Why Simulate Brain Development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6900" indent="-596900" defTabSz="775969">
              <a:spcBef>
                <a:spcPts val="5500"/>
              </a:spcBef>
              <a:defRPr sz="4700"/>
            </a:pPr>
            <a:r>
              <a:t>Neuroscience</a:t>
            </a:r>
          </a:p>
          <a:p>
            <a:pPr lvl="1" marL="1193800" indent="-596900" defTabSz="775969">
              <a:spcBef>
                <a:spcPts val="5500"/>
              </a:spcBef>
              <a:defRPr sz="4700"/>
            </a:pPr>
            <a:r>
              <a:t>Gene expression and external environments</a:t>
            </a:r>
            <a:br/>
            <a:r>
              <a:t>generates brain development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Medicine</a:t>
            </a:r>
          </a:p>
          <a:p>
            <a:pPr lvl="1" marL="1193800" indent="-596900" defTabSz="775969">
              <a:spcBef>
                <a:spcPts val="5500"/>
              </a:spcBef>
              <a:defRPr sz="4700"/>
            </a:pPr>
            <a:r>
              <a:t>Understanding factors that lead to brain diseases (epilepsy,</a:t>
            </a:r>
            <a:br/>
            <a:r>
              <a:t>schizophrenia, tumour growth, …)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Technology</a:t>
            </a:r>
          </a:p>
          <a:p>
            <a:pPr lvl="1" marL="1193800" indent="-596900" defTabSz="775969">
              <a:spcBef>
                <a:spcPts val="5500"/>
              </a:spcBef>
              <a:defRPr sz="4700"/>
            </a:pPr>
            <a:r>
              <a:t>Artificial intelligence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7" name="cultured_neural_netwo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31952" y="2599831"/>
            <a:ext cx="8545863" cy="56634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BioDynaMo — The Biology Dynamic Modeller</a:t>
            </a:r>
          </a:p>
        </p:txBody>
      </p:sp>
      <p:sp>
        <p:nvSpPr>
          <p:cNvPr id="160" name="Shape 1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22300" indent="-622300" defTabSz="808990">
              <a:spcBef>
                <a:spcPts val="5700"/>
              </a:spcBef>
              <a:defRPr sz="4900"/>
            </a:pPr>
            <a:r>
              <a:t>Platform for high-performance computer simulations of biological dynamics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Involves detailed physical interactions in biological tissue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Highly optimised and parallelised code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To be run both on HPC and Cloud environments</a:t>
            </a:r>
          </a:p>
          <a:p>
            <a:pPr lvl="1" marL="1244600" indent="-622300" defTabSz="808990">
              <a:spcBef>
                <a:spcPts val="5700"/>
              </a:spcBef>
              <a:defRPr sz="3920"/>
            </a:pPr>
            <a:r>
              <a:t>Cortical column: 10k neurons - brain cancer (multi-core)</a:t>
            </a:r>
          </a:p>
          <a:p>
            <a:pPr lvl="1" marL="1244600" indent="-622300" defTabSz="808990">
              <a:spcBef>
                <a:spcPts val="5700"/>
              </a:spcBef>
              <a:defRPr sz="3920"/>
            </a:pPr>
            <a:r>
              <a:t>Cortical sheet: 10m neurons - epilepsy (HPC)</a:t>
            </a:r>
          </a:p>
          <a:p>
            <a:pPr lvl="1" marL="1244600" indent="-622300" defTabSz="808990">
              <a:spcBef>
                <a:spcPts val="5700"/>
              </a:spcBef>
              <a:defRPr sz="3920"/>
            </a:pPr>
            <a:r>
              <a:t>Cortex: 100m - 10bn neurons - schizophrenia (Cloud?)</a:t>
            </a:r>
          </a:p>
        </p:txBody>
      </p:sp>
      <p:sp>
        <p:nvSpPr>
          <p:cNvPr id="161" name="Shape 161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2" name="Shape 162"/>
          <p:cNvSpPr/>
          <p:nvPr/>
        </p:nvSpPr>
        <p:spPr>
          <a:xfrm>
            <a:off x="9213850" y="4236731"/>
            <a:ext cx="190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 </a:t>
            </a:r>
          </a:p>
        </p:txBody>
      </p:sp>
      <p:pic>
        <p:nvPicPr>
          <p:cNvPr id="163" name="brain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69787" y="5843464"/>
            <a:ext cx="7753169" cy="62598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From Cx3D to BioDynaMo</a:t>
            </a:r>
          </a:p>
        </p:txBody>
      </p:sp>
      <p:sp>
        <p:nvSpPr>
          <p:cNvPr id="166" name="Shape 16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Original Cx3D code in Java (20 kLOC)</a:t>
            </a:r>
          </a:p>
          <a:p>
            <a:pPr/>
            <a:r>
              <a:t>Porting to C++, using ROOT for I/O and graphics</a:t>
            </a:r>
          </a:p>
          <a:p>
            <a:pPr/>
            <a:r>
              <a:t>Scalar, serial optimisations</a:t>
            </a:r>
          </a:p>
          <a:p>
            <a:pPr/>
            <a:r>
              <a:t>Vectorisation</a:t>
            </a:r>
          </a:p>
          <a:p>
            <a:pPr/>
            <a:r>
              <a:t>Parallelisation</a:t>
            </a:r>
          </a:p>
          <a:p>
            <a:pPr/>
            <a:r>
              <a:t>Co-processor and GPU optimisations</a:t>
            </a:r>
          </a:p>
        </p:txBody>
      </p:sp>
      <p:sp>
        <p:nvSpPr>
          <p:cNvPr id="167" name="Shape 167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iterative_porting_approac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8871" y="6091501"/>
            <a:ext cx="9760381" cy="69508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CERN openlab BioDynaMo Technology Transfer Benefits</a:t>
            </a:r>
          </a:p>
        </p:txBody>
      </p:sp>
      <p:sp>
        <p:nvSpPr>
          <p:cNvPr id="171" name="Shape 1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Ideal project for code modernisation effort, code not too large but very relevant</a:t>
            </a:r>
          </a:p>
          <a:p>
            <a:pPr/>
            <a:r>
              <a:t>CERN openlab provides technical student who gains valuable experience</a:t>
            </a:r>
          </a:p>
          <a:p>
            <a:pPr/>
            <a:r>
              <a:t>Experience very valuable for much larger CERN code modernisation projects</a:t>
            </a:r>
          </a:p>
          <a:p>
            <a:pPr/>
            <a:r>
              <a:t>BioDynaMo code will boost the neuroscience brain simulation capabilities</a:t>
            </a:r>
          </a:p>
          <a:p>
            <a:pPr/>
            <a:r>
              <a:t>Project is joint effort between CERN openlab, CERN medical applications group, Newcastle University, Kazan University, Innopolis University and Intel </a:t>
            </a:r>
          </a:p>
        </p:txBody>
      </p:sp>
      <p:sp>
        <p:nvSpPr>
          <p:cNvPr id="172" name="Shape 172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Using ROOT for Genomics Data Analysis</a:t>
            </a:r>
          </a:p>
        </p:txBody>
      </p:sp>
      <p:pic>
        <p:nvPicPr>
          <p:cNvPr id="17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51239" y="11061775"/>
            <a:ext cx="4332557" cy="1027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00204" y="11061775"/>
            <a:ext cx="1563540" cy="10273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Rapidly Increasing Amount of Genomics Data</a:t>
            </a:r>
          </a:p>
        </p:txBody>
      </p:sp>
      <p:sp>
        <p:nvSpPr>
          <p:cNvPr id="179" name="Shape 17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Next generation Sequencing (NGS)</a:t>
            </a:r>
          </a:p>
          <a:p>
            <a:pPr lvl="1"/>
            <a:r>
              <a:t>Dramatic increase in the amount of data</a:t>
            </a:r>
          </a:p>
          <a:p>
            <a:pPr lvl="1"/>
            <a:r>
              <a:t>Improved data confidence</a:t>
            </a:r>
          </a:p>
          <a:p>
            <a:pPr/>
            <a:r>
              <a:t>NGS is enabler for more sophisticated</a:t>
            </a:r>
            <a:br/>
            <a:r>
              <a:t>research questions in Genomics</a:t>
            </a:r>
          </a:p>
        </p:txBody>
      </p:sp>
      <p:sp>
        <p:nvSpPr>
          <p:cNvPr id="180" name="Shape 180"/>
          <p:cNvSpPr/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1" name="Shape 181"/>
          <p:cNvSpPr/>
          <p:nvPr/>
        </p:nvSpPr>
        <p:spPr>
          <a:xfrm>
            <a:off x="808037" y="11433771"/>
            <a:ext cx="22767926" cy="845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Issue: Leaps in sequencing technology have outperformed advances in computing </a:t>
            </a:r>
          </a:p>
        </p:txBody>
      </p:sp>
      <p:pic>
        <p:nvPicPr>
          <p:cNvPr id="182" name="costpergenome2015_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54799" y="3366718"/>
            <a:ext cx="9805207" cy="7353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hape 183"/>
          <p:cNvSpPr/>
          <p:nvPr/>
        </p:nvSpPr>
        <p:spPr>
          <a:xfrm>
            <a:off x="623196" y="13179399"/>
            <a:ext cx="7265671" cy="47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747474"/>
                </a:solidFill>
              </a:defRPr>
            </a:lvl1pPr>
          </a:lstStyle>
          <a:p>
            <a:pPr/>
            <a:r>
              <a:t>Source https://www.genome.gov/sequencingcosts/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