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tif" ContentType="image/t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8" r:id="rId2"/>
    <p:sldId id="259" r:id="rId3"/>
    <p:sldId id="260" r:id="rId4"/>
    <p:sldId id="261" r:id="rId5"/>
    <p:sldId id="262" r:id="rId6"/>
    <p:sldId id="294" r:id="rId7"/>
    <p:sldId id="297" r:id="rId8"/>
    <p:sldId id="265" r:id="rId9"/>
    <p:sldId id="266" r:id="rId10"/>
    <p:sldId id="267" r:id="rId11"/>
    <p:sldId id="268" r:id="rId12"/>
    <p:sldId id="298" r:id="rId13"/>
    <p:sldId id="270" r:id="rId14"/>
    <p:sldId id="299" r:id="rId15"/>
    <p:sldId id="272" r:id="rId16"/>
    <p:sldId id="273" r:id="rId17"/>
    <p:sldId id="274" r:id="rId18"/>
    <p:sldId id="275" r:id="rId19"/>
    <p:sldId id="276" r:id="rId20"/>
    <p:sldId id="277" r:id="rId21"/>
    <p:sldId id="300" r:id="rId22"/>
    <p:sldId id="279" r:id="rId23"/>
    <p:sldId id="280" r:id="rId24"/>
    <p:sldId id="301" r:id="rId25"/>
    <p:sldId id="282" r:id="rId26"/>
    <p:sldId id="283" r:id="rId27"/>
    <p:sldId id="284" r:id="rId28"/>
    <p:sldId id="285" r:id="rId29"/>
    <p:sldId id="286" r:id="rId30"/>
    <p:sldId id="287" r:id="rId31"/>
    <p:sldId id="302" r:id="rId32"/>
    <p:sldId id="289" r:id="rId33"/>
    <p:sldId id="295" r:id="rId34"/>
    <p:sldId id="291" r:id="rId35"/>
    <p:sldId id="292" r:id="rId36"/>
    <p:sldId id="296" r:id="rId37"/>
    <p:sldId id="303" r:id="rId3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94674"/>
  </p:normalViewPr>
  <p:slideViewPr>
    <p:cSldViewPr>
      <p:cViewPr>
        <p:scale>
          <a:sx n="100" d="100"/>
          <a:sy n="100" d="100"/>
        </p:scale>
        <p:origin x="-1344" y="-3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pbuncic:Desktop:HL-LHc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'[HL-LHc.xlsx]Sheet1'!$H$56</c:f>
              <c:strCache>
                <c:ptCount val="1"/>
                <c:pt idx="0">
                  <c:v>LHCb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'[HL-LHc.xlsx]Sheet1'!$I$56:$L$56</c:f>
              <c:numCache>
                <c:formatCode>0.0</c:formatCode>
                <c:ptCount val="4"/>
                <c:pt idx="0">
                  <c:v>1.3</c:v>
                </c:pt>
                <c:pt idx="1">
                  <c:v>2.757575757575757</c:v>
                </c:pt>
                <c:pt idx="2">
                  <c:v>9.191919191919148</c:v>
                </c:pt>
                <c:pt idx="3">
                  <c:v>9.191919191919148</c:v>
                </c:pt>
              </c:numCache>
            </c:numRef>
          </c:val>
        </c:ser>
        <c:ser>
          <c:idx val="1"/>
          <c:order val="1"/>
          <c:tx>
            <c:strRef>
              <c:f>'[HL-LHc.xlsx]Sheet1'!$H$57</c:f>
              <c:strCache>
                <c:ptCount val="1"/>
                <c:pt idx="0">
                  <c:v>ALICE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'[HL-LHc.xlsx]Sheet1'!$I$57:$L$57</c:f>
              <c:numCache>
                <c:formatCode>0.0</c:formatCode>
                <c:ptCount val="4"/>
                <c:pt idx="0">
                  <c:v>3.4725</c:v>
                </c:pt>
                <c:pt idx="1">
                  <c:v>4.63</c:v>
                </c:pt>
                <c:pt idx="2">
                  <c:v>92.60000000000001</c:v>
                </c:pt>
                <c:pt idx="3">
                  <c:v>92.60000000000001</c:v>
                </c:pt>
              </c:numCache>
            </c:numRef>
          </c:val>
        </c:ser>
        <c:ser>
          <c:idx val="2"/>
          <c:order val="2"/>
          <c:tx>
            <c:strRef>
              <c:f>'[HL-LHc.xlsx]Sheet1'!$H$58</c:f>
              <c:strCache>
                <c:ptCount val="1"/>
                <c:pt idx="0">
                  <c:v>ATLAS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'[HL-LHc.xlsx]Sheet1'!$I$58:$L$58</c:f>
              <c:numCache>
                <c:formatCode>0.0</c:formatCode>
                <c:ptCount val="4"/>
                <c:pt idx="0">
                  <c:v>2.4</c:v>
                </c:pt>
                <c:pt idx="1">
                  <c:v>7.070707070707071</c:v>
                </c:pt>
                <c:pt idx="2">
                  <c:v>7.070707070707071</c:v>
                </c:pt>
                <c:pt idx="3">
                  <c:v>101.010101010101</c:v>
                </c:pt>
              </c:numCache>
            </c:numRef>
          </c:val>
        </c:ser>
        <c:ser>
          <c:idx val="3"/>
          <c:order val="3"/>
          <c:tx>
            <c:strRef>
              <c:f>'[HL-LHc.xlsx]Sheet1'!$H$59</c:f>
              <c:strCache>
                <c:ptCount val="1"/>
                <c:pt idx="0">
                  <c:v>CMS</c:v>
                </c:pt>
              </c:strCache>
            </c:strRef>
          </c:tx>
          <c:invertIfNegative val="0"/>
          <c:cat>
            <c:strRef>
              <c:f>'[HL-LHc.xlsx]Sheet1'!$I$55:$L$55</c:f>
              <c:strCache>
                <c:ptCount val="4"/>
                <c:pt idx="0">
                  <c:v>Run 1</c:v>
                </c:pt>
                <c:pt idx="1">
                  <c:v>Run 2</c:v>
                </c:pt>
                <c:pt idx="2">
                  <c:v>Run 3</c:v>
                </c:pt>
                <c:pt idx="3">
                  <c:v>Run 4</c:v>
                </c:pt>
              </c:strCache>
            </c:strRef>
          </c:cat>
          <c:val>
            <c:numRef>
              <c:f>'[HL-LHc.xlsx]Sheet1'!$I$59:$L$59</c:f>
              <c:numCache>
                <c:formatCode>0.0</c:formatCode>
                <c:ptCount val="4"/>
                <c:pt idx="0">
                  <c:v>1.2</c:v>
                </c:pt>
                <c:pt idx="1">
                  <c:v>6.649999999999998</c:v>
                </c:pt>
                <c:pt idx="2">
                  <c:v>6.649999999999998</c:v>
                </c:pt>
                <c:pt idx="3">
                  <c:v>200.0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-2076783400"/>
        <c:axId val="-2128428712"/>
      </c:barChart>
      <c:catAx>
        <c:axId val="-20767834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128428712"/>
        <c:crosses val="autoZero"/>
        <c:auto val="1"/>
        <c:lblAlgn val="ctr"/>
        <c:lblOffset val="100"/>
        <c:noMultiLvlLbl val="0"/>
      </c:catAx>
      <c:valAx>
        <c:axId val="-2128428712"/>
        <c:scaling>
          <c:orientation val="minMax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-20767834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Sheet1!$A$8</c:f>
              <c:strCache>
                <c:ptCount val="1"/>
                <c:pt idx="0">
                  <c:v>Disk</c:v>
                </c:pt>
              </c:strCache>
            </c:strRef>
          </c:tx>
          <c:invertIfNegative val="0"/>
          <c:cat>
            <c:numRef>
              <c:f>Sheet1!$B$7:$E$7</c:f>
              <c:numCache>
                <c:formatCode>General</c:formatCode>
                <c:ptCount val="4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</c:numCache>
            </c:numRef>
          </c:cat>
          <c:val>
            <c:numRef>
              <c:f>Sheet1!$B$8:$E$8</c:f>
              <c:numCache>
                <c:formatCode>General</c:formatCode>
                <c:ptCount val="4"/>
                <c:pt idx="0">
                  <c:v>195148.0</c:v>
                </c:pt>
                <c:pt idx="1">
                  <c:v>209178.0</c:v>
                </c:pt>
                <c:pt idx="2">
                  <c:v>251888.0</c:v>
                </c:pt>
                <c:pt idx="3">
                  <c:v>304456.0</c:v>
                </c:pt>
              </c:numCache>
            </c:numRef>
          </c:val>
        </c:ser>
        <c:ser>
          <c:idx val="1"/>
          <c:order val="1"/>
          <c:tx>
            <c:strRef>
              <c:f>Sheet1!$A$9</c:f>
              <c:strCache>
                <c:ptCount val="1"/>
                <c:pt idx="0">
                  <c:v>Tape</c:v>
                </c:pt>
              </c:strCache>
            </c:strRef>
          </c:tx>
          <c:invertIfNegative val="0"/>
          <c:cat>
            <c:numRef>
              <c:f>Sheet1!$B$7:$E$7</c:f>
              <c:numCache>
                <c:formatCode>General</c:formatCode>
                <c:ptCount val="4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</c:numCache>
            </c:numRef>
          </c:cat>
          <c:val>
            <c:numRef>
              <c:f>Sheet1!$B$9:$E$9</c:f>
              <c:numCache>
                <c:formatCode>General</c:formatCode>
                <c:ptCount val="4"/>
                <c:pt idx="0">
                  <c:v>184635.0</c:v>
                </c:pt>
                <c:pt idx="1">
                  <c:v>202325.0</c:v>
                </c:pt>
                <c:pt idx="2">
                  <c:v>274592.0</c:v>
                </c:pt>
                <c:pt idx="3">
                  <c:v>387074.0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2057864"/>
        <c:axId val="2091959496"/>
      </c:barChart>
      <c:catAx>
        <c:axId val="2092057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LHC Disk and Tape Storage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91959496"/>
        <c:crosses val="autoZero"/>
        <c:auto val="1"/>
        <c:lblAlgn val="ctr"/>
        <c:lblOffset val="100"/>
        <c:noMultiLvlLbl val="0"/>
      </c:catAx>
      <c:valAx>
        <c:axId val="20919594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PB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920578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5BA06-81AE-1949-BC7F-CF617C3A3F28}" type="datetimeFigureOut">
              <a:rPr lang="en-US" smtClean="0"/>
              <a:t>10/03/16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57742-C7D1-2B4E-9C3A-4AB189D67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74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709E4-6072-4206-A09D-57447F962C5E}" type="datetimeFigureOut">
              <a:rPr lang="en-GB" smtClean="0"/>
              <a:t>10/03/16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27B0-3277-4758-B25E-AA3FDEA5C6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95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66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Build Oracle</a:t>
            </a:r>
            <a:r>
              <a:rPr lang="en-GB" baseline="0" dirty="0" smtClean="0"/>
              <a:t> APEX infrastructure in the cloud</a:t>
            </a:r>
          </a:p>
          <a:p>
            <a:r>
              <a:rPr lang="en-GB" dirty="0" smtClean="0"/>
              <a:t>http://</a:t>
            </a:r>
            <a:r>
              <a:rPr lang="en-GB" dirty="0" err="1" smtClean="0"/>
              <a:t>viewer.zmags.com</a:t>
            </a:r>
            <a:r>
              <a:rPr lang="en-GB" dirty="0" smtClean="0"/>
              <a:t>/publication/cdb0833d#/cdb0833d/62</a:t>
            </a:r>
          </a:p>
          <a:p>
            <a:r>
              <a:rPr lang="en-GB" dirty="0" smtClean="0"/>
              <a:t>Oracle</a:t>
            </a:r>
            <a:r>
              <a:rPr lang="en-GB" baseline="0" dirty="0" smtClean="0"/>
              <a:t> Application Express (APEX)</a:t>
            </a:r>
            <a:r>
              <a:rPr lang="en-GB" dirty="0" smtClean="0"/>
              <a:t> – rapid</a:t>
            </a:r>
            <a:r>
              <a:rPr lang="en-GB" baseline="0" dirty="0" smtClean="0"/>
              <a:t> development tool for Web applications on the database.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87B44-5E72-5743-AC0A-BE8CBBA530A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098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Data Analytics</a:t>
            </a:r>
          </a:p>
          <a:p>
            <a:pPr marL="171450" indent="-171450">
              <a:buFontTx/>
              <a:buChar char="-"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Implement and deploy Oracle analytic and streaming technologies (ORE, ORAAH, OSX) for predictive maintenance on sensor data. </a:t>
            </a:r>
          </a:p>
          <a:p>
            <a:pPr marL="171450" indent="-171450">
              <a:buFontTx/>
              <a:buChar char="-"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Deploy BDD integrate visualization and discovery technologies and integrate it for FCC RAMS and open it to more users.</a:t>
            </a:r>
          </a:p>
          <a:p>
            <a:pPr marL="0" indent="0">
              <a:buFontTx/>
              <a:buNone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ORE: Oracle R Enterprise</a:t>
            </a:r>
          </a:p>
          <a:p>
            <a:pPr marL="0" indent="0">
              <a:buFontTx/>
              <a:buNone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ORAAH: Oracle R Advanced Analytics for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Hadoop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OSX: Oracle Stream Explorer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BDD: Oracle Big Data Discovery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87B44-5E72-5743-AC0A-BE8CBBA530A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416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/>
              <a:t>starting study with 300 TB genome data in ROOT (check if worth mentioning)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710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looking now also to other possibilities with other vendors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551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56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FDABA-49E6-4120-BE92-562CCADC665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595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565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Clr>
                <a:prstClr val="white">
                  <a:lumMod val="50000"/>
                </a:prstClr>
              </a:buClr>
            </a:pPr>
            <a:r>
              <a:rPr lang="en-US" sz="1800" dirty="0" smtClean="0"/>
              <a:t>Contributed to </a:t>
            </a:r>
            <a:r>
              <a:rPr lang="en-US" sz="1800" dirty="0" err="1" smtClean="0"/>
              <a:t>usNIC</a:t>
            </a:r>
            <a:r>
              <a:rPr lang="en-US" sz="1800" dirty="0" smtClean="0"/>
              <a:t> improvements</a:t>
            </a:r>
            <a:endParaRPr lang="en-US" sz="2000" dirty="0" smtClean="0"/>
          </a:p>
          <a:p>
            <a:pPr lvl="1"/>
            <a:r>
              <a:rPr lang="en-US" sz="1600" dirty="0" smtClean="0"/>
              <a:t>Implemented realistic benchmarks based on O2 software stack </a:t>
            </a:r>
          </a:p>
          <a:p>
            <a:pPr lvl="1"/>
            <a:r>
              <a:rPr lang="en-US" sz="1600" dirty="0" smtClean="0"/>
              <a:t>Identified performance issues in the </a:t>
            </a:r>
            <a:r>
              <a:rPr lang="en-US" sz="1600" dirty="0" err="1" smtClean="0">
                <a:latin typeface="Courier"/>
                <a:cs typeface="Courier"/>
              </a:rPr>
              <a:t>usnic</a:t>
            </a:r>
            <a:r>
              <a:rPr lang="en-US" sz="1600" dirty="0" smtClean="0"/>
              <a:t> driver of </a:t>
            </a:r>
            <a:r>
              <a:rPr lang="en-US" sz="1400" dirty="0" err="1" smtClean="0">
                <a:latin typeface="Courier"/>
                <a:cs typeface="Courier"/>
              </a:rPr>
              <a:t>libfabric</a:t>
            </a:r>
            <a:r>
              <a:rPr lang="en-US" sz="1400" dirty="0" smtClean="0"/>
              <a:t> </a:t>
            </a:r>
          </a:p>
          <a:p>
            <a:pPr lvl="2"/>
            <a:r>
              <a:rPr lang="en-US" sz="1600" dirty="0" smtClean="0"/>
              <a:t>We addressed them in collaboration with CISCO developers and we are waiting for a new driver &amp; firmware release</a:t>
            </a:r>
          </a:p>
          <a:p>
            <a:pPr lvl="0">
              <a:buClr>
                <a:prstClr val="white">
                  <a:lumMod val="50000"/>
                </a:prstClr>
              </a:buClr>
            </a:pPr>
            <a:r>
              <a:rPr lang="en-US" sz="2000" dirty="0" smtClean="0"/>
              <a:t>Improved performance</a:t>
            </a:r>
            <a:endParaRPr lang="en-US" sz="2300" dirty="0" smtClean="0"/>
          </a:p>
          <a:p>
            <a:pPr lvl="1"/>
            <a:r>
              <a:rPr lang="en-US" sz="1700" dirty="0" smtClean="0"/>
              <a:t>Reducing the </a:t>
            </a:r>
            <a:r>
              <a:rPr lang="en-US" sz="1700" dirty="0" err="1" smtClean="0">
                <a:solidFill>
                  <a:srgbClr val="31859C"/>
                </a:solidFill>
              </a:rPr>
              <a:t>nanomsg</a:t>
            </a:r>
            <a:r>
              <a:rPr lang="en-US" sz="1700" dirty="0" smtClean="0"/>
              <a:t> overhead by enforcing the zero-copy principle throughout the data path</a:t>
            </a:r>
          </a:p>
          <a:p>
            <a:pPr lvl="0">
              <a:buClr>
                <a:prstClr val="white">
                  <a:lumMod val="50000"/>
                </a:prstClr>
              </a:buClr>
            </a:pPr>
            <a:r>
              <a:rPr lang="en-US" sz="1800" dirty="0" smtClean="0"/>
              <a:t>Contributed to the open-source community</a:t>
            </a:r>
          </a:p>
          <a:p>
            <a:pPr lvl="1"/>
            <a:r>
              <a:rPr lang="en-US" sz="1600" dirty="0" smtClean="0"/>
              <a:t>The new </a:t>
            </a:r>
            <a:r>
              <a:rPr lang="en-US" sz="1600" dirty="0" err="1" smtClean="0">
                <a:latin typeface="Courier"/>
                <a:cs typeface="Courier"/>
              </a:rPr>
              <a:t>libfabric</a:t>
            </a:r>
            <a:r>
              <a:rPr lang="en-US" sz="1600" dirty="0" smtClean="0"/>
              <a:t> transport will allow </a:t>
            </a:r>
            <a:r>
              <a:rPr lang="en-US" sz="1600" dirty="0" err="1" smtClean="0">
                <a:solidFill>
                  <a:srgbClr val="31859C"/>
                </a:solidFill>
              </a:rPr>
              <a:t>nanomsg</a:t>
            </a:r>
            <a:r>
              <a:rPr lang="en-US" sz="1600" dirty="0" smtClean="0">
                <a:solidFill>
                  <a:srgbClr val="31859C"/>
                </a:solidFill>
              </a:rPr>
              <a:t> </a:t>
            </a:r>
            <a:r>
              <a:rPr lang="en-US" sz="1600" dirty="0" smtClean="0"/>
              <a:t>users to interface with </a:t>
            </a:r>
            <a:r>
              <a:rPr lang="en-US" sz="1600" dirty="0" err="1" smtClean="0"/>
              <a:t>usNIC</a:t>
            </a:r>
            <a:r>
              <a:rPr lang="en-US" sz="1600" dirty="0" smtClean="0"/>
              <a:t> and other transports (ex. </a:t>
            </a:r>
            <a:r>
              <a:rPr lang="en-US" sz="1600" dirty="0" err="1" smtClean="0"/>
              <a:t>Omnipath</a:t>
            </a:r>
            <a:r>
              <a:rPr lang="en-US" sz="1600" dirty="0" smtClean="0"/>
              <a:t>, </a:t>
            </a:r>
            <a:r>
              <a:rPr lang="en-US" sz="1600" dirty="0" err="1" smtClean="0"/>
              <a:t>Infiniband</a:t>
            </a:r>
            <a:r>
              <a:rPr lang="en-US" sz="1600" dirty="0" smtClean="0"/>
              <a:t>) with off-the shelf code.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0823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BB74FD-001C-5E48-BAF9-261445163CE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051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Approaching well the ideal curve up to native cores count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147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and where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1996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565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LHC is</a:t>
            </a:r>
            <a:r>
              <a:rPr lang="en-US" baseline="0" dirty="0" smtClean="0"/>
              <a:t> the largest piece of scientific apparatus ever built.   There is a tremendous amount of real time </a:t>
            </a:r>
            <a:r>
              <a:rPr lang="en-US" baseline="0" dirty="0" err="1" smtClean="0"/>
              <a:t>monoting</a:t>
            </a:r>
            <a:r>
              <a:rPr lang="en-US" baseline="0" dirty="0" smtClean="0"/>
              <a:t> information to asses health and diagnose faults.    The volume and diversity of information makes this an interesting application of big data analytics.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0021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62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56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56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Xe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25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56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Industry</a:t>
            </a:r>
            <a:r>
              <a:rPr lang="en-US" baseline="0" dirty="0" smtClean="0"/>
              <a:t> has passed HEP in several areas including scale of processing and storage, but CERN and LHC still </a:t>
            </a:r>
            <a:r>
              <a:rPr lang="en-US" baseline="0" smtClean="0"/>
              <a:t>lead in data in motion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114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56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Analytics</a:t>
            </a:r>
          </a:p>
          <a:p>
            <a:pPr marL="171450" indent="-171450">
              <a:buFontTx/>
              <a:buChar char="-"/>
            </a:pP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Assesment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Oracle R Enterprise (ORE) for machine learning on sensor data analysis in the database. Implementation of several use cases for anomaly detection using ORE: cryogenics valves, cryogenics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beamscreen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Study Oracle technologies for data visualization and discovery (Oracle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Endeca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Big Data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Discovery) for multiple CERN use cases (HR, BE-CO, FCC RAMS). Deployment of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environment for FCC reliability and availability studies (FCC RAMS) with BDD and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Hadoop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indent="0">
              <a:buFontTx/>
              <a:buNone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Database evolution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monitoring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12.2 beta program and Oracle Enterprise Manager(OEM) 13c beta program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In-memory feature tested for AIS applications, allows to change the architecture, being investigated for other LHC experiments as ATLAS and CMS.</a:t>
            </a:r>
          </a:p>
          <a:p>
            <a:pPr marL="171450" indent="-171450">
              <a:buFontTx/>
              <a:buChar char="-"/>
            </a:pP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87B44-5E72-5743-AC0A-BE8CBBA530A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13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cern.ch/openlab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1597822"/>
            <a:ext cx="3888432" cy="11899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2914651"/>
            <a:ext cx="3888432" cy="1673324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Conference/Meeting Name</a:t>
            </a:r>
            <a:br>
              <a:rPr lang="en-US" dirty="0" smtClean="0"/>
            </a:br>
            <a:r>
              <a:rPr lang="en-US" dirty="0" smtClean="0"/>
              <a:t>Author 1 First and Family Names</a:t>
            </a:r>
            <a:br>
              <a:rPr lang="en-US" dirty="0" smtClean="0"/>
            </a:br>
            <a:r>
              <a:rPr lang="en-US" dirty="0" smtClean="0"/>
              <a:t>Author 2 First and Family Names</a:t>
            </a:r>
            <a:br>
              <a:rPr lang="en-US" dirty="0" smtClean="0"/>
            </a:br>
            <a:r>
              <a:rPr lang="en-US" dirty="0" smtClean="0"/>
              <a:t>Etc.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2931790"/>
            <a:ext cx="2376488" cy="158464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xx/xx/2015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96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7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8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1995689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0" dirty="0" smtClean="0"/>
              <a:t>Questions?</a:t>
            </a:r>
            <a:endParaRPr lang="en-GB" sz="4400" b="0" dirty="0"/>
          </a:p>
        </p:txBody>
      </p:sp>
    </p:spTree>
    <p:extLst>
      <p:ext uri="{BB962C8B-B14F-4D97-AF65-F5344CB8AC3E}">
        <p14:creationId xmlns:p14="http://schemas.microsoft.com/office/powerpoint/2010/main" val="1706289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2058983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hlinkClick r:id="rId2"/>
              </a:rPr>
              <a:t>www.cern.ch/openlab</a:t>
            </a:r>
            <a:r>
              <a:rPr lang="fr-CH" sz="3200" dirty="0" smtClean="0"/>
              <a:t> </a:t>
            </a:r>
            <a:r>
              <a:rPr lang="en-GB" sz="3200" baseline="0" dirty="0" smtClean="0"/>
              <a:t> </a:t>
            </a:r>
            <a:endParaRPr lang="fr-CH" sz="3200" dirty="0" smtClean="0"/>
          </a:p>
        </p:txBody>
      </p:sp>
    </p:spTree>
    <p:extLst>
      <p:ext uri="{BB962C8B-B14F-4D97-AF65-F5344CB8AC3E}">
        <p14:creationId xmlns:p14="http://schemas.microsoft.com/office/powerpoint/2010/main" val="2661132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5202489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8345488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0928" indent="-223792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37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7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065339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47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7736"/>
            <a:ext cx="7283152" cy="216688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276350"/>
            <a:ext cx="7272338" cy="93503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212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8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7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1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161536"/>
            <a:ext cx="3959994" cy="342634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9" y="1203327"/>
            <a:ext cx="3959225" cy="33845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9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3" y="1151335"/>
            <a:ext cx="5266929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3" y="1631156"/>
            <a:ext cx="5266929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1164542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0" y="1876386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2588226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3300069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4011912"/>
            <a:ext cx="3132138" cy="57626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81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05978"/>
            <a:ext cx="728315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200151"/>
            <a:ext cx="728315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xx/xx/2015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4767264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CH" smtClean="0"/>
              <a:t>Maria Girone – CERN openlab CTO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12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60" r:id="rId7"/>
    <p:sldLayoutId id="2147483671" r:id="rId8"/>
    <p:sldLayoutId id="2147483669" r:id="rId9"/>
    <p:sldLayoutId id="2147483654" r:id="rId10"/>
    <p:sldLayoutId id="2147483655" r:id="rId11"/>
    <p:sldLayoutId id="2147483657" r:id="rId12"/>
    <p:sldLayoutId id="2147483662" r:id="rId13"/>
    <p:sldLayoutId id="2147483664" r:id="rId14"/>
    <p:sldLayoutId id="2147483672" r:id="rId15"/>
    <p:sldLayoutId id="2147483673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7" Type="http://schemas.openxmlformats.org/officeDocument/2006/relationships/image" Target="../media/image7.png"/><Relationship Id="rId8" Type="http://schemas.microsoft.com/office/2007/relationships/hdphoto" Target="../media/hdphoto3.wdp"/><Relationship Id="rId9" Type="http://schemas.openxmlformats.org/officeDocument/2006/relationships/image" Target="../media/image8.png"/><Relationship Id="rId10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emf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7" Type="http://schemas.openxmlformats.org/officeDocument/2006/relationships/image" Target="../media/image7.png"/><Relationship Id="rId8" Type="http://schemas.microsoft.com/office/2007/relationships/hdphoto" Target="../media/hdphoto3.wdp"/><Relationship Id="rId9" Type="http://schemas.openxmlformats.org/officeDocument/2006/relationships/image" Target="../media/image8.png"/><Relationship Id="rId10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452614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7" Type="http://schemas.openxmlformats.org/officeDocument/2006/relationships/image" Target="../media/image7.png"/><Relationship Id="rId8" Type="http://schemas.microsoft.com/office/2007/relationships/hdphoto" Target="../media/hdphoto3.wdp"/><Relationship Id="rId9" Type="http://schemas.openxmlformats.org/officeDocument/2006/relationships/image" Target="../media/image8.png"/><Relationship Id="rId10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7" Type="http://schemas.openxmlformats.org/officeDocument/2006/relationships/image" Target="../media/image7.png"/><Relationship Id="rId8" Type="http://schemas.microsoft.com/office/2007/relationships/hdphoto" Target="../media/hdphoto3.wdp"/><Relationship Id="rId9" Type="http://schemas.openxmlformats.org/officeDocument/2006/relationships/image" Target="../media/image8.png"/><Relationship Id="rId10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38.png"/><Relationship Id="rId7" Type="http://schemas.openxmlformats.org/officeDocument/2006/relationships/image" Target="../media/image42.emf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7.xml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png"/><Relationship Id="rId1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9" Type="http://schemas.openxmlformats.org/officeDocument/2006/relationships/image" Target="../media/image13.png"/><Relationship Id="rId10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13.png"/><Relationship Id="rId8" Type="http://schemas.openxmlformats.org/officeDocument/2006/relationships/image" Target="../media/image58.png"/><Relationship Id="rId9" Type="http://schemas.openxmlformats.org/officeDocument/2006/relationships/image" Target="../media/image59.png"/><Relationship Id="rId10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13.png"/><Relationship Id="rId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7" Type="http://schemas.openxmlformats.org/officeDocument/2006/relationships/image" Target="../media/image7.png"/><Relationship Id="rId8" Type="http://schemas.microsoft.com/office/2007/relationships/hdphoto" Target="../media/hdphoto3.wdp"/><Relationship Id="rId9" Type="http://schemas.openxmlformats.org/officeDocument/2006/relationships/image" Target="../media/image8.png"/><Relationship Id="rId10" Type="http://schemas.microsoft.com/office/2007/relationships/hdphoto" Target="../media/hdphoto4.wdp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tiff"/><Relationship Id="rId3" Type="http://schemas.openxmlformats.org/officeDocument/2006/relationships/image" Target="../media/image63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mailto:alberto.di.meglio@cern.ch" TargetMode="External"/><Relationship Id="rId4" Type="http://schemas.openxmlformats.org/officeDocument/2006/relationships/hyperlink" Target="mailto:maria.girone@cern.ch" TargetMode="External"/><Relationship Id="rId5" Type="http://schemas.openxmlformats.org/officeDocument/2006/relationships/hyperlink" Target="mailto:Fons.rademakers@cern.ch" TargetMode="External"/><Relationship Id="rId6" Type="http://schemas.openxmlformats.org/officeDocument/2006/relationships/hyperlink" Target="mailto:andrew.purcell@cern.ch" TargetMode="External"/><Relationship Id="rId7" Type="http://schemas.openxmlformats.org/officeDocument/2006/relationships/hyperlink" Target="mailto:melissa.gaillard@cern.ch" TargetMode="External"/><Relationship Id="rId8" Type="http://schemas.openxmlformats.org/officeDocument/2006/relationships/hyperlink" Target="mailto:kristina.gunne@cern.ch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7" Type="http://schemas.openxmlformats.org/officeDocument/2006/relationships/image" Target="../media/image7.png"/><Relationship Id="rId8" Type="http://schemas.microsoft.com/office/2007/relationships/hdphoto" Target="../media/hdphoto3.wdp"/><Relationship Id="rId9" Type="http://schemas.openxmlformats.org/officeDocument/2006/relationships/image" Target="../media/image8.png"/><Relationship Id="rId10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7" Type="http://schemas.openxmlformats.org/officeDocument/2006/relationships/image" Target="../media/image7.png"/><Relationship Id="rId8" Type="http://schemas.microsoft.com/office/2007/relationships/hdphoto" Target="../media/hdphoto3.wdp"/><Relationship Id="rId9" Type="http://schemas.openxmlformats.org/officeDocument/2006/relationships/image" Target="../media/image8.png"/><Relationship Id="rId10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16016" y="1759839"/>
            <a:ext cx="4608512" cy="1351972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CERN </a:t>
            </a:r>
            <a:r>
              <a:rPr lang="en-GB" dirty="0" err="1" smtClean="0"/>
              <a:t>openlab</a:t>
            </a:r>
            <a:r>
              <a:rPr lang="en-GB" dirty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Technical Achievements and Challenges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4008" y="3435848"/>
            <a:ext cx="4392488" cy="1152129"/>
          </a:xfrm>
        </p:spPr>
        <p:txBody>
          <a:bodyPr/>
          <a:lstStyle/>
          <a:p>
            <a:pPr algn="ctr"/>
            <a:r>
              <a:rPr lang="en-GB" sz="2400" dirty="0" smtClean="0"/>
              <a:t>Maria Girone</a:t>
            </a:r>
            <a:endParaRPr lang="en-GB" sz="2400" dirty="0"/>
          </a:p>
          <a:p>
            <a:pPr algn="ctr"/>
            <a:r>
              <a:rPr lang="en-GB" sz="2400" dirty="0" smtClean="0"/>
              <a:t>CERN </a:t>
            </a:r>
            <a:r>
              <a:rPr lang="en-GB" sz="2400" dirty="0" err="1" smtClean="0"/>
              <a:t>openlab</a:t>
            </a:r>
            <a:r>
              <a:rPr lang="en-GB" sz="2400" dirty="0" smtClean="0"/>
              <a:t> CTO</a:t>
            </a:r>
          </a:p>
          <a:p>
            <a:pPr algn="ctr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7544" y="3219822"/>
            <a:ext cx="3168352" cy="145816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3100" dirty="0" smtClean="0"/>
              <a:t>CERN </a:t>
            </a:r>
            <a:r>
              <a:rPr lang="en-GB" sz="3100" dirty="0" err="1" smtClean="0"/>
              <a:t>openlab</a:t>
            </a:r>
            <a:r>
              <a:rPr lang="en-GB" sz="3100" dirty="0" smtClean="0"/>
              <a:t> </a:t>
            </a:r>
          </a:p>
          <a:p>
            <a:pPr marL="0" indent="0">
              <a:buNone/>
            </a:pPr>
            <a:r>
              <a:rPr lang="en-GB" sz="3100" dirty="0" smtClean="0"/>
              <a:t>Collaboration Board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chemeClr val="bg2"/>
                </a:solidFill>
              </a:rPr>
              <a:t>March 11</a:t>
            </a:r>
            <a:r>
              <a:rPr lang="en-GB" baseline="30000" dirty="0" smtClean="0">
                <a:solidFill>
                  <a:schemeClr val="bg2"/>
                </a:solidFill>
              </a:rPr>
              <a:t>th</a:t>
            </a:r>
            <a:r>
              <a:rPr lang="en-GB" dirty="0" smtClean="0">
                <a:solidFill>
                  <a:schemeClr val="bg2"/>
                </a:solidFill>
              </a:rPr>
              <a:t> 2016 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421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HTCC </a:t>
            </a:r>
            <a:r>
              <a:rPr lang="en-US" dirty="0" smtClean="0"/>
              <a:t>N</a:t>
            </a:r>
            <a:r>
              <a:rPr dirty="0" smtClean="0"/>
              <a:t>ext </a:t>
            </a:r>
            <a:r>
              <a:rPr lang="en-US" dirty="0" smtClean="0"/>
              <a:t>S</a:t>
            </a:r>
            <a:r>
              <a:rPr dirty="0" smtClean="0"/>
              <a:t>teps</a:t>
            </a:r>
            <a:endParaRPr dirty="0"/>
          </a:p>
        </p:txBody>
      </p:sp>
      <p:sp>
        <p:nvSpPr>
          <p:cNvPr id="256" name="Shape 256"/>
          <p:cNvSpPr>
            <a:spLocks noGrp="1"/>
          </p:cNvSpPr>
          <p:nvPr>
            <p:ph type="body" idx="1"/>
          </p:nvPr>
        </p:nvSpPr>
        <p:spPr>
          <a:xfrm>
            <a:off x="219572" y="1200152"/>
            <a:ext cx="8467247" cy="3394473"/>
          </a:xfrm>
          <a:prstGeom prst="rect">
            <a:avLst/>
          </a:prstGeom>
        </p:spPr>
        <p:txBody>
          <a:bodyPr/>
          <a:lstStyle/>
          <a:p>
            <a:pPr marL="171249" indent="-171249" defTabSz="557784">
              <a:spcBef>
                <a:spcPts val="400"/>
              </a:spcBef>
              <a:buClrTx/>
              <a:buSzPct val="100000"/>
              <a:buFontTx/>
              <a:buChar char="•"/>
              <a:defRPr sz="1708"/>
            </a:pPr>
            <a:r>
              <a:rPr dirty="0" smtClean="0"/>
              <a:t>Xeon</a:t>
            </a:r>
            <a:r>
              <a:rPr lang="en-US" dirty="0" smtClean="0"/>
              <a:t> </a:t>
            </a:r>
            <a:r>
              <a:rPr dirty="0" smtClean="0"/>
              <a:t>FPGA</a:t>
            </a:r>
            <a:endParaRPr dirty="0"/>
          </a:p>
          <a:p>
            <a:pPr marL="403659" lvl="1" indent="-171249" defTabSz="557784">
              <a:spcBef>
                <a:spcPts val="400"/>
              </a:spcBef>
              <a:buClrTx/>
              <a:buFontTx/>
              <a:buChar char="•"/>
              <a:defRPr sz="1708"/>
            </a:pPr>
            <a:r>
              <a:rPr b="0" dirty="0"/>
              <a:t>Implement and test the acceleration of other high-level trigger parts, e.g. tracking, Kalman </a:t>
            </a:r>
            <a:r>
              <a:rPr b="0" dirty="0" smtClean="0"/>
              <a:t>Filter</a:t>
            </a:r>
            <a:endParaRPr lang="en-US" b="0" dirty="0"/>
          </a:p>
          <a:p>
            <a:pPr marL="403659" lvl="1" indent="-171249" defTabSz="557784">
              <a:spcBef>
                <a:spcPts val="400"/>
              </a:spcBef>
              <a:buClrTx/>
              <a:buFontTx/>
              <a:buChar char="•"/>
              <a:defRPr sz="1708"/>
            </a:pPr>
            <a:r>
              <a:rPr lang="en-US" b="0" dirty="0" smtClean="0"/>
              <a:t>T</a:t>
            </a:r>
            <a:r>
              <a:rPr b="0" dirty="0" smtClean="0"/>
              <a:t>est </a:t>
            </a:r>
            <a:r>
              <a:rPr b="0" dirty="0"/>
              <a:t>the use of platform for rawdata encoding for calorimeter upgrade.</a:t>
            </a:r>
          </a:p>
          <a:p>
            <a:pPr marL="171249" indent="-171249" defTabSz="557784">
              <a:spcBef>
                <a:spcPts val="400"/>
              </a:spcBef>
              <a:buClrTx/>
              <a:buSzPct val="100000"/>
              <a:buFontTx/>
              <a:buChar char="•"/>
              <a:defRPr sz="1708"/>
            </a:pPr>
            <a:r>
              <a:rPr dirty="0" smtClean="0"/>
              <a:t>Xeon </a:t>
            </a:r>
            <a:r>
              <a:rPr dirty="0"/>
              <a:t>Phi</a:t>
            </a:r>
          </a:p>
          <a:p>
            <a:pPr marL="403659" lvl="1" indent="-171249" defTabSz="557784">
              <a:spcBef>
                <a:spcPts val="400"/>
              </a:spcBef>
              <a:buClrTx/>
              <a:buFontTx/>
              <a:buChar char="•"/>
              <a:defRPr sz="1708"/>
            </a:pPr>
            <a:r>
              <a:rPr lang="en-US" b="0" dirty="0" smtClean="0">
                <a:solidFill>
                  <a:schemeClr val="tx1"/>
                </a:solidFill>
              </a:rPr>
              <a:t>Perform b</a:t>
            </a:r>
            <a:r>
              <a:rPr b="0" dirty="0" smtClean="0">
                <a:solidFill>
                  <a:schemeClr val="tx1"/>
                </a:solidFill>
              </a:rPr>
              <a:t>enchmarks </a:t>
            </a:r>
            <a:r>
              <a:rPr b="0" dirty="0">
                <a:solidFill>
                  <a:schemeClr val="tx1"/>
                </a:solidFill>
              </a:rPr>
              <a:t>on </a:t>
            </a:r>
            <a:r>
              <a:rPr lang="en-US" b="0" dirty="0" smtClean="0">
                <a:solidFill>
                  <a:schemeClr val="tx1"/>
                </a:solidFill>
              </a:rPr>
              <a:t>next-gen hardware </a:t>
            </a:r>
            <a:r>
              <a:rPr b="0" dirty="0" smtClean="0">
                <a:solidFill>
                  <a:schemeClr val="tx1"/>
                </a:solidFill>
              </a:rPr>
              <a:t>for </a:t>
            </a:r>
            <a:r>
              <a:rPr b="0" dirty="0">
                <a:solidFill>
                  <a:schemeClr val="tx1"/>
                </a:solidFill>
              </a:rPr>
              <a:t>high-level trigger and event sorting codes</a:t>
            </a:r>
          </a:p>
          <a:p>
            <a:pPr marL="403659" lvl="1" indent="-171249" defTabSz="557784">
              <a:spcBef>
                <a:spcPts val="400"/>
              </a:spcBef>
              <a:buClrTx/>
              <a:buFontTx/>
              <a:buChar char="•"/>
              <a:defRPr sz="1708"/>
            </a:pPr>
            <a:r>
              <a:rPr lang="en-US" b="0" dirty="0" smtClean="0"/>
              <a:t>I</a:t>
            </a:r>
            <a:r>
              <a:rPr b="0" dirty="0" smtClean="0"/>
              <a:t>mplement </a:t>
            </a:r>
            <a:r>
              <a:rPr b="0" dirty="0"/>
              <a:t>other parts of high-level trigger using OpenMP or TBB</a:t>
            </a:r>
          </a:p>
          <a:p>
            <a:pPr marL="171249" indent="-171249" defTabSz="557784">
              <a:spcBef>
                <a:spcPts val="400"/>
              </a:spcBef>
              <a:buClrTx/>
              <a:buSzPct val="100000"/>
              <a:buFontTx/>
              <a:buChar char="•"/>
              <a:defRPr sz="1708"/>
            </a:pPr>
            <a:r>
              <a:rPr dirty="0"/>
              <a:t>DAQPIPE</a:t>
            </a:r>
          </a:p>
          <a:p>
            <a:pPr marL="403659" lvl="1" indent="-171249" defTabSz="557784">
              <a:spcBef>
                <a:spcPts val="400"/>
              </a:spcBef>
              <a:buClrTx/>
              <a:buFontTx/>
              <a:buChar char="•"/>
              <a:defRPr sz="1708"/>
            </a:pPr>
            <a:r>
              <a:rPr b="0" dirty="0"/>
              <a:t>Scalability tests (on Gallileo at INFN and Curie for a 500 node scale test).</a:t>
            </a:r>
          </a:p>
          <a:p>
            <a:pPr marL="403659" lvl="1" indent="-171249" defTabSz="557784">
              <a:spcBef>
                <a:spcPts val="400"/>
              </a:spcBef>
              <a:buClrTx/>
              <a:buFontTx/>
              <a:buChar char="•"/>
              <a:defRPr sz="1708"/>
            </a:pPr>
            <a:r>
              <a:rPr b="0" dirty="0"/>
              <a:t>Some short studies on failure </a:t>
            </a:r>
            <a:r>
              <a:rPr b="0" dirty="0" smtClean="0"/>
              <a:t>recover</a:t>
            </a:r>
            <a:r>
              <a:rPr lang="en-US" b="0" dirty="0" smtClean="0"/>
              <a:t>y</a:t>
            </a:r>
            <a:endParaRPr b="0" dirty="0"/>
          </a:p>
        </p:txBody>
      </p:sp>
      <p:sp>
        <p:nvSpPr>
          <p:cNvPr id="257" name="Shape 257"/>
          <p:cNvSpPr>
            <a:spLocks noGrp="1"/>
          </p:cNvSpPr>
          <p:nvPr>
            <p:ph type="sldNum" sz="quarter" idx="4294967295"/>
          </p:nvPr>
        </p:nvSpPr>
        <p:spPr>
          <a:xfrm>
            <a:off x="8388424" y="4772057"/>
            <a:ext cx="39457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87474"/>
            <a:ext cx="1270000" cy="6858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855982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" descr="Prodrive Switch Box.jpg"/>
          <p:cNvPicPr>
            <a:picLocks noChangeAspect="1" noChangeArrowheads="1"/>
          </p:cNvPicPr>
          <p:nvPr/>
        </p:nvPicPr>
        <p:blipFill rotWithShape="1">
          <a:blip r:embed="rId2" cstate="print"/>
          <a:srcRect l="7503" r="8466"/>
          <a:stretch/>
        </p:blipFill>
        <p:spPr bwMode="auto">
          <a:xfrm>
            <a:off x="5508104" y="3003800"/>
            <a:ext cx="2962672" cy="166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617440" y="87474"/>
            <a:ext cx="6131024" cy="85725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RapidIO</a:t>
            </a:r>
            <a:r>
              <a:rPr lang="en-US" dirty="0" smtClean="0"/>
              <a:t> for DAQ, Trigger, and Data Analytics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23528" y="2733769"/>
            <a:ext cx="4752528" cy="20702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dirty="0" smtClean="0"/>
              <a:t>Data Analytics use case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600" dirty="0" smtClean="0"/>
              <a:t>Evaluate throughput using low </a:t>
            </a:r>
            <a:r>
              <a:rPr lang="en-US" sz="1600" dirty="0"/>
              <a:t>latency </a:t>
            </a:r>
            <a:r>
              <a:rPr lang="en-US" sz="1600" dirty="0" smtClean="0"/>
              <a:t>and low power </a:t>
            </a:r>
            <a:r>
              <a:rPr lang="en-US" sz="1600" dirty="0" err="1" smtClean="0"/>
              <a:t>RapidIO</a:t>
            </a:r>
            <a:r>
              <a:rPr lang="en-US" sz="1600" dirty="0" smtClean="0"/>
              <a:t> </a:t>
            </a:r>
            <a:r>
              <a:rPr lang="en-US" sz="1600" dirty="0"/>
              <a:t>interconnect </a:t>
            </a:r>
            <a:endParaRPr lang="en-US" sz="1600" dirty="0" smtClean="0"/>
          </a:p>
          <a:p>
            <a:pPr lvl="1"/>
            <a:r>
              <a:rPr lang="en-US" sz="1400" dirty="0" smtClean="0"/>
              <a:t>IT </a:t>
            </a:r>
            <a:r>
              <a:rPr lang="en-US" sz="1400" dirty="0"/>
              <a:t>infrastructure monitoring and logging data </a:t>
            </a:r>
            <a:endParaRPr lang="en-US" sz="1400" dirty="0" smtClean="0"/>
          </a:p>
          <a:p>
            <a:pPr lvl="1"/>
            <a:r>
              <a:rPr lang="en-US" sz="1400" dirty="0" smtClean="0"/>
              <a:t>Exploring direct reads from ROOT</a:t>
            </a:r>
          </a:p>
          <a:p>
            <a:r>
              <a:rPr lang="en-US" sz="1600" dirty="0" smtClean="0"/>
              <a:t>Finalize use-cases for analytics and start use-cases  for DAQ</a:t>
            </a:r>
            <a:endParaRPr lang="en-US" sz="1600" dirty="0"/>
          </a:p>
        </p:txBody>
      </p:sp>
      <p:pic>
        <p:nvPicPr>
          <p:cNvPr id="14" name="Picture 13" descr="Screenshot 2016-03-05 13.25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89552"/>
            <a:ext cx="4008948" cy="1836204"/>
          </a:xfrm>
          <a:prstGeom prst="rect">
            <a:avLst/>
          </a:prstGeom>
        </p:spPr>
      </p:pic>
      <p:pic>
        <p:nvPicPr>
          <p:cNvPr id="16" name="Picture 32" descr="RapidExpress card-cropp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51576"/>
            <a:ext cx="2962672" cy="1597135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switch box-croppe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85697"/>
            <a:ext cx="3034680" cy="1400414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648" y="249492"/>
            <a:ext cx="1270000" cy="381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Maria Girone – CERN </a:t>
            </a:r>
            <a:r>
              <a:rPr lang="en-GB" dirty="0" err="1" smtClean="0"/>
              <a:t>openlab</a:t>
            </a:r>
            <a:r>
              <a:rPr lang="en-GB" dirty="0" smtClean="0"/>
              <a:t>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430838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58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157073"/>
            <a:ext cx="8915400" cy="584776"/>
          </a:xfrm>
          <a:solidFill>
            <a:schemeClr val="bg1">
              <a:alpha val="89804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kern="120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Information Technology Research Areas</a:t>
            </a:r>
            <a:endParaRPr lang="en-GB" kern="1200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1718" y="800834"/>
            <a:ext cx="8413305" cy="783507"/>
            <a:chOff x="271261" y="1029798"/>
            <a:chExt cx="8413305" cy="7835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screen">
              <a:alphaModFix amt="47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261" y="1029798"/>
              <a:ext cx="783507" cy="78350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11824" y="1158982"/>
              <a:ext cx="7572742" cy="5232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FFC000"/>
                  </a:solidFill>
                </a:defRPr>
              </a:lvl1pPr>
            </a:lstStyle>
            <a:p>
              <a:r>
                <a:rPr lang="en-US" sz="1400" dirty="0" smtClean="0">
                  <a:solidFill>
                    <a:srgbClr val="002060"/>
                  </a:solidFill>
                </a:rPr>
                <a:t>Data acquisition and filtering</a:t>
              </a:r>
            </a:p>
            <a:p>
              <a:r>
                <a:rPr lang="en-US" sz="1400" b="1" dirty="0" smtClean="0">
                  <a:solidFill>
                    <a:srgbClr val="002060"/>
                  </a:solidFill>
                </a:rPr>
                <a:t>Collecting data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89420" y="3499484"/>
            <a:ext cx="4735603" cy="783507"/>
            <a:chOff x="1403928" y="1635462"/>
            <a:chExt cx="4735603" cy="78350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screen">
              <a:alphaModFix amt="49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928" y="1635462"/>
              <a:ext cx="769052" cy="78350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220120" y="1763254"/>
              <a:ext cx="3919411" cy="523220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Computing platforms, data analysis, simulation</a:t>
              </a:r>
            </a:p>
            <a:p>
              <a:r>
                <a:rPr lang="en-US" sz="1400" b="1" dirty="0" smtClean="0"/>
                <a:t>Improving processing and code efficiency</a:t>
              </a:r>
              <a:endParaRPr lang="en-GB" sz="140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41019" y="2148584"/>
            <a:ext cx="6584002" cy="783507"/>
            <a:chOff x="2522140" y="2241126"/>
            <a:chExt cx="6584002" cy="7835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screen">
              <a:alphaModFix amt="45000"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2140" y="2241126"/>
              <a:ext cx="805331" cy="78350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393254" y="2337595"/>
              <a:ext cx="5712888" cy="523220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Data storage architectures</a:t>
              </a:r>
            </a:p>
            <a:p>
              <a:r>
                <a:rPr lang="en-US" sz="1400" b="1" dirty="0" smtClean="0"/>
                <a:t>Storing and serving data</a:t>
              </a:r>
              <a:endParaRPr lang="en-GB" sz="14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42579" y="2824034"/>
            <a:ext cx="5582442" cy="783507"/>
            <a:chOff x="3676631" y="2846790"/>
            <a:chExt cx="5582442" cy="7835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screen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6631" y="2846790"/>
              <a:ext cx="778938" cy="78350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503073" y="2983262"/>
              <a:ext cx="4756000" cy="523220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Compute management and provisioning (cloud)</a:t>
              </a:r>
            </a:p>
            <a:p>
              <a:r>
                <a:rPr lang="en-US" sz="1400" b="1" dirty="0" smtClean="0"/>
                <a:t>Managing resources for processing</a:t>
              </a:r>
              <a:endParaRPr lang="en-GB" sz="1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87535" y="4174936"/>
            <a:ext cx="3637486" cy="786452"/>
            <a:chOff x="5781300" y="4077643"/>
            <a:chExt cx="3637486" cy="786452"/>
          </a:xfrm>
        </p:grpSpPr>
        <p:sp>
          <p:nvSpPr>
            <p:cNvPr id="28" name="TextBox 27"/>
            <p:cNvSpPr txBox="1"/>
            <p:nvPr/>
          </p:nvSpPr>
          <p:spPr>
            <a:xfrm>
              <a:off x="6611910" y="4208318"/>
              <a:ext cx="2806876" cy="523220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Data </a:t>
              </a:r>
              <a:r>
                <a:rPr lang="en-US" sz="1400" dirty="0" smtClean="0"/>
                <a:t>analytics</a:t>
              </a:r>
            </a:p>
            <a:p>
              <a:r>
                <a:rPr lang="en-US" sz="1400" b="1" dirty="0" smtClean="0"/>
                <a:t>Extracting information</a:t>
              </a:r>
              <a:endParaRPr lang="en-GB" sz="1400" b="1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>
              <a:alphaModFix amt="50000"/>
            </a:blip>
            <a:stretch>
              <a:fillRect/>
            </a:stretch>
          </p:blipFill>
          <p:spPr>
            <a:xfrm>
              <a:off x="5781300" y="4077643"/>
              <a:ext cx="786452" cy="78645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170531" y="1476285"/>
            <a:ext cx="7554490" cy="780356"/>
            <a:chOff x="4587708" y="3452131"/>
            <a:chExt cx="7554490" cy="780356"/>
          </a:xfrm>
        </p:grpSpPr>
        <p:sp>
          <p:nvSpPr>
            <p:cNvPr id="27" name="TextBox 26"/>
            <p:cNvSpPr txBox="1"/>
            <p:nvPr/>
          </p:nvSpPr>
          <p:spPr>
            <a:xfrm>
              <a:off x="5437275" y="3574494"/>
              <a:ext cx="6704923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Networks and connectivity</a:t>
              </a:r>
            </a:p>
            <a:p>
              <a:r>
                <a:rPr lang="en-US" sz="1400" b="1" dirty="0" smtClean="0"/>
                <a:t>Connecting resources</a:t>
              </a:r>
              <a:endParaRPr lang="en-GB" sz="1400" b="1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4587708" y="3452131"/>
              <a:ext cx="774259" cy="780356"/>
            </a:xfrm>
            <a:prstGeom prst="rect">
              <a:avLst/>
            </a:prstGeom>
          </p:spPr>
        </p:pic>
      </p:grp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6EE3D9-8D13-4984-BB83-25C3368A53EE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32" name="Footer Placeholder 3"/>
          <p:cNvSpPr txBox="1">
            <a:spLocks/>
          </p:cNvSpPr>
          <p:nvPr/>
        </p:nvSpPr>
        <p:spPr>
          <a:xfrm>
            <a:off x="2996208" y="4919664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03351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-85700"/>
            <a:ext cx="7283152" cy="857250"/>
          </a:xfrm>
        </p:spPr>
        <p:txBody>
          <a:bodyPr/>
          <a:lstStyle/>
          <a:p>
            <a:r>
              <a:rPr lang="en-US" dirty="0" smtClean="0"/>
              <a:t>Networking and Connectivity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627534"/>
            <a:ext cx="6726460" cy="4176464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 smtClean="0"/>
              <a:t>Working on more predictable use of networking through reservation of bandwidth and advanced techniques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 err="1" smtClean="0"/>
              <a:t>openlab</a:t>
            </a:r>
            <a:r>
              <a:rPr lang="en-US" sz="1600" dirty="0" smtClean="0"/>
              <a:t> project with Brocade is working to bring the </a:t>
            </a:r>
            <a:r>
              <a:rPr lang="en-US" sz="1600" b="1" dirty="0" smtClean="0"/>
              <a:t>Brocade Flow Optimizer (BFO) </a:t>
            </a:r>
            <a:r>
              <a:rPr lang="en-US" sz="1600" dirty="0" smtClean="0"/>
              <a:t>to CERN applications</a:t>
            </a:r>
          </a:p>
          <a:p>
            <a:pPr lvl="2"/>
            <a:r>
              <a:rPr lang="en-US" sz="1600" dirty="0" smtClean="0"/>
              <a:t>better </a:t>
            </a:r>
            <a:r>
              <a:rPr lang="en-US" sz="1600" b="1" dirty="0"/>
              <a:t>filtering and processing </a:t>
            </a:r>
            <a:r>
              <a:rPr lang="en-US" sz="1600" dirty="0"/>
              <a:t>of network </a:t>
            </a:r>
            <a:r>
              <a:rPr lang="en-US" sz="1600" dirty="0" smtClean="0"/>
              <a:t>data </a:t>
            </a:r>
          </a:p>
          <a:p>
            <a:pPr lvl="2"/>
            <a:r>
              <a:rPr lang="en-US" sz="1600" b="1" dirty="0" smtClean="0"/>
              <a:t>optimize </a:t>
            </a:r>
            <a:r>
              <a:rPr lang="en-US" sz="1600" dirty="0"/>
              <a:t>the routing of data </a:t>
            </a:r>
            <a:r>
              <a:rPr lang="en-US" sz="1600" b="1" dirty="0"/>
              <a:t>traffic</a:t>
            </a:r>
            <a:r>
              <a:rPr lang="en-US" sz="1600" dirty="0"/>
              <a:t> entering and leaving an </a:t>
            </a:r>
            <a:r>
              <a:rPr lang="en-US" sz="1600" dirty="0" err="1"/>
              <a:t>organisation</a:t>
            </a:r>
            <a:r>
              <a:rPr lang="en-US" sz="1600" dirty="0"/>
              <a:t> and drop </a:t>
            </a:r>
            <a:r>
              <a:rPr lang="en-US" sz="1600" b="1" dirty="0"/>
              <a:t>network </a:t>
            </a:r>
            <a:r>
              <a:rPr lang="en-US" sz="1600" b="1" dirty="0" smtClean="0"/>
              <a:t>attacks</a:t>
            </a:r>
            <a:r>
              <a:rPr lang="en-US" sz="1600" b="1" dirty="0"/>
              <a:t> </a:t>
            </a:r>
            <a:endParaRPr lang="en-US" sz="1600" b="1" dirty="0" smtClean="0"/>
          </a:p>
          <a:p>
            <a:r>
              <a:rPr lang="en-US" sz="1700" dirty="0" smtClean="0"/>
              <a:t>Achievements </a:t>
            </a:r>
          </a:p>
          <a:p>
            <a:pPr lvl="1"/>
            <a:r>
              <a:rPr lang="en-GB" sz="1500" dirty="0" smtClean="0"/>
              <a:t>BFO </a:t>
            </a:r>
            <a:r>
              <a:rPr lang="en-GB" sz="1500" dirty="0"/>
              <a:t>1.1 released early November 2015</a:t>
            </a:r>
          </a:p>
          <a:p>
            <a:pPr lvl="2"/>
            <a:r>
              <a:rPr lang="en-GB" sz="1400" dirty="0"/>
              <a:t>Partially addressing CERN use cases with support for MIRROR and METER </a:t>
            </a:r>
            <a:r>
              <a:rPr lang="en-GB" sz="1400" b="1" dirty="0" err="1"/>
              <a:t>OpenFlow</a:t>
            </a:r>
            <a:r>
              <a:rPr lang="en-GB" sz="1400" b="1" dirty="0"/>
              <a:t> </a:t>
            </a:r>
            <a:r>
              <a:rPr lang="en-GB" sz="1400" dirty="0" smtClean="0"/>
              <a:t>protocol actions</a:t>
            </a:r>
            <a:endParaRPr lang="en-GB" sz="1400" dirty="0"/>
          </a:p>
          <a:p>
            <a:pPr lvl="1"/>
            <a:r>
              <a:rPr lang="en-GB" sz="1500" dirty="0"/>
              <a:t>BFO 1.2 planned early April 2016</a:t>
            </a:r>
          </a:p>
          <a:p>
            <a:pPr lvl="2"/>
            <a:r>
              <a:rPr lang="en-GB" sz="1400" dirty="0" smtClean="0"/>
              <a:t>Already a strong candidate for production deployment at CERN as part of the IDS system</a:t>
            </a:r>
            <a:endParaRPr lang="en-GB" sz="1400" dirty="0"/>
          </a:p>
          <a:p>
            <a:pPr lvl="1"/>
            <a:r>
              <a:rPr lang="en-GB" sz="1500" dirty="0"/>
              <a:t>Long-term enhancements proposed by CERN and accepted by </a:t>
            </a:r>
            <a:r>
              <a:rPr lang="en-GB" sz="1500" dirty="0" smtClean="0"/>
              <a:t>Brocade</a:t>
            </a:r>
          </a:p>
          <a:p>
            <a:r>
              <a:rPr lang="en-GB" sz="1700" dirty="0" smtClean="0"/>
              <a:t>Plans </a:t>
            </a:r>
          </a:p>
          <a:p>
            <a:pPr lvl="1"/>
            <a:r>
              <a:rPr lang="en-US" sz="1500" dirty="0"/>
              <a:t>BFO testing for </a:t>
            </a:r>
            <a:r>
              <a:rPr lang="en-US" sz="1500" dirty="0" smtClean="0"/>
              <a:t>Intrusion Detection System </a:t>
            </a:r>
            <a:r>
              <a:rPr lang="en-US" sz="1500" dirty="0"/>
              <a:t>deployment:</a:t>
            </a:r>
          </a:p>
          <a:p>
            <a:pPr lvl="2"/>
            <a:r>
              <a:rPr lang="en-US" sz="1400" dirty="0"/>
              <a:t>Collaboration with the security team</a:t>
            </a:r>
          </a:p>
          <a:p>
            <a:pPr lvl="2"/>
            <a:r>
              <a:rPr lang="en-US" sz="1400" dirty="0"/>
              <a:t>Test setup to be prepared at one of major </a:t>
            </a:r>
            <a:r>
              <a:rPr lang="en-US" sz="1400" dirty="0" err="1"/>
              <a:t>starpoints</a:t>
            </a:r>
            <a:endParaRPr lang="en-US" sz="1400" dirty="0"/>
          </a:p>
          <a:p>
            <a:pPr lvl="2"/>
            <a:r>
              <a:rPr lang="en-US" sz="1400" dirty="0"/>
              <a:t>Need to evaluate stability and </a:t>
            </a:r>
            <a:r>
              <a:rPr lang="en-US" sz="1400" dirty="0" smtClean="0"/>
              <a:t>performance</a:t>
            </a:r>
            <a:endParaRPr lang="en-GB" sz="1400" dirty="0" smtClean="0"/>
          </a:p>
          <a:p>
            <a:endParaRPr lang="en-GB" sz="1800" dirty="0"/>
          </a:p>
          <a:p>
            <a:pPr lvl="2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2004" t="6172" r="20997" b="4409"/>
          <a:stretch/>
        </p:blipFill>
        <p:spPr>
          <a:xfrm>
            <a:off x="153463" y="483518"/>
            <a:ext cx="2104849" cy="14041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" y="2865403"/>
            <a:ext cx="2555761" cy="2163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-39308"/>
            <a:ext cx="1541728" cy="61283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25768" y="1948835"/>
            <a:ext cx="22859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CERN and LHC have been drivers of wide area networking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8415253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58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157073"/>
            <a:ext cx="8915400" cy="584776"/>
          </a:xfrm>
          <a:solidFill>
            <a:schemeClr val="bg1">
              <a:alpha val="89804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kern="120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Information Technology Research Areas</a:t>
            </a:r>
            <a:endParaRPr lang="en-GB" kern="1200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1718" y="800834"/>
            <a:ext cx="8413305" cy="783507"/>
            <a:chOff x="271261" y="1029798"/>
            <a:chExt cx="8413305" cy="7835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screen">
              <a:alphaModFix amt="5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261" y="1029798"/>
              <a:ext cx="783507" cy="78350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11824" y="1158982"/>
              <a:ext cx="7572742" cy="5232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FFC000"/>
                  </a:solidFill>
                </a:defRPr>
              </a:lvl1pPr>
            </a:lstStyle>
            <a:p>
              <a:r>
                <a:rPr lang="en-US" sz="1400" dirty="0" smtClean="0">
                  <a:solidFill>
                    <a:srgbClr val="002060"/>
                  </a:solidFill>
                </a:rPr>
                <a:t>Data acquisition and filtering</a:t>
              </a:r>
            </a:p>
            <a:p>
              <a:r>
                <a:rPr lang="en-US" sz="1400" b="1" dirty="0" smtClean="0">
                  <a:solidFill>
                    <a:srgbClr val="002060"/>
                  </a:solidFill>
                </a:rPr>
                <a:t>Collecting data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89420" y="3499484"/>
            <a:ext cx="4735603" cy="783507"/>
            <a:chOff x="1403928" y="1635462"/>
            <a:chExt cx="4735603" cy="78350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screen">
              <a:alphaModFix amt="49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928" y="1635462"/>
              <a:ext cx="769052" cy="78350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220120" y="1763254"/>
              <a:ext cx="3919411" cy="523220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Computing platforms, data analysis, simulation</a:t>
              </a:r>
            </a:p>
            <a:p>
              <a:r>
                <a:rPr lang="en-US" sz="1400" b="1" dirty="0" smtClean="0"/>
                <a:t>Improving processing and code efficiency</a:t>
              </a:r>
              <a:endParaRPr lang="en-GB" sz="140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41019" y="2148584"/>
            <a:ext cx="6584002" cy="783507"/>
            <a:chOff x="2522140" y="2241126"/>
            <a:chExt cx="6584002" cy="7835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screen">
              <a:alphaModFix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2140" y="2241126"/>
              <a:ext cx="805331" cy="78350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393254" y="2337595"/>
              <a:ext cx="571288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Data storage architectures</a:t>
              </a:r>
            </a:p>
            <a:p>
              <a:r>
                <a:rPr lang="en-US" sz="1400" b="1" dirty="0" smtClean="0"/>
                <a:t>Storing and serving data</a:t>
              </a:r>
              <a:endParaRPr lang="en-GB" sz="14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42579" y="2824034"/>
            <a:ext cx="5582442" cy="783507"/>
            <a:chOff x="3676631" y="2846790"/>
            <a:chExt cx="5582442" cy="7835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screen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6631" y="2846790"/>
              <a:ext cx="778938" cy="78350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503073" y="2983262"/>
              <a:ext cx="4756000" cy="523220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Compute management and provisioning (cloud)</a:t>
              </a:r>
            </a:p>
            <a:p>
              <a:r>
                <a:rPr lang="en-US" sz="1400" b="1" dirty="0" smtClean="0"/>
                <a:t>Managing resources for processing</a:t>
              </a:r>
              <a:endParaRPr lang="en-GB" sz="1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87535" y="4174936"/>
            <a:ext cx="3637486" cy="786452"/>
            <a:chOff x="5781300" y="4077643"/>
            <a:chExt cx="3637486" cy="786452"/>
          </a:xfrm>
        </p:grpSpPr>
        <p:sp>
          <p:nvSpPr>
            <p:cNvPr id="28" name="TextBox 27"/>
            <p:cNvSpPr txBox="1"/>
            <p:nvPr/>
          </p:nvSpPr>
          <p:spPr>
            <a:xfrm>
              <a:off x="6611910" y="4208318"/>
              <a:ext cx="2806876" cy="523220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Data </a:t>
              </a:r>
              <a:r>
                <a:rPr lang="en-US" sz="1400" dirty="0" smtClean="0"/>
                <a:t>analytics</a:t>
              </a:r>
            </a:p>
            <a:p>
              <a:r>
                <a:rPr lang="en-US" sz="1400" b="1" dirty="0" smtClean="0"/>
                <a:t>Extracting information</a:t>
              </a:r>
              <a:endParaRPr lang="en-GB" sz="1400" b="1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>
              <a:alphaModFix amt="50000"/>
            </a:blip>
            <a:stretch>
              <a:fillRect/>
            </a:stretch>
          </p:blipFill>
          <p:spPr>
            <a:xfrm>
              <a:off x="5781300" y="4077643"/>
              <a:ext cx="786452" cy="78645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170531" y="1476285"/>
            <a:ext cx="7554490" cy="780356"/>
            <a:chOff x="4587708" y="3452131"/>
            <a:chExt cx="7554490" cy="780356"/>
          </a:xfrm>
        </p:grpSpPr>
        <p:sp>
          <p:nvSpPr>
            <p:cNvPr id="27" name="TextBox 26"/>
            <p:cNvSpPr txBox="1"/>
            <p:nvPr/>
          </p:nvSpPr>
          <p:spPr>
            <a:xfrm>
              <a:off x="5437275" y="3574494"/>
              <a:ext cx="6704923" cy="5232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Networks and connectivity</a:t>
              </a:r>
            </a:p>
            <a:p>
              <a:r>
                <a:rPr lang="en-US" sz="1400" b="1" dirty="0" smtClean="0"/>
                <a:t>Connecting resources</a:t>
              </a:r>
              <a:endParaRPr lang="en-GB" sz="1400" b="1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>
              <a:alphaModFix amt="58000"/>
            </a:blip>
            <a:stretch>
              <a:fillRect/>
            </a:stretch>
          </p:blipFill>
          <p:spPr>
            <a:xfrm>
              <a:off x="4587708" y="3452131"/>
              <a:ext cx="774259" cy="780356"/>
            </a:xfrm>
            <a:prstGeom prst="rect">
              <a:avLst/>
            </a:prstGeom>
          </p:spPr>
        </p:pic>
      </p:grp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6EE3D9-8D13-4984-BB83-25C3368A53EE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32" name="Footer Placeholder 3"/>
          <p:cNvSpPr txBox="1">
            <a:spLocks/>
          </p:cNvSpPr>
          <p:nvPr/>
        </p:nvSpPr>
        <p:spPr>
          <a:xfrm>
            <a:off x="2996208" y="4919664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03351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99592" y="1059584"/>
            <a:ext cx="7787208" cy="353504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Data Analytics</a:t>
            </a:r>
          </a:p>
          <a:p>
            <a:pPr lvl="1"/>
            <a:r>
              <a:rPr lang="en-GB" sz="1800" dirty="0" smtClean="0"/>
              <a:t>Machine learning on sensor data analysis </a:t>
            </a:r>
          </a:p>
          <a:p>
            <a:pPr lvl="2"/>
            <a:r>
              <a:rPr lang="en-GB" sz="1600" dirty="0" smtClean="0"/>
              <a:t>Anomaly detections of cryogenics valves and </a:t>
            </a:r>
            <a:r>
              <a:rPr lang="en-GB" sz="1600" dirty="0" err="1" smtClean="0"/>
              <a:t>beamscreen</a:t>
            </a:r>
            <a:endParaRPr lang="en-GB" sz="1600" dirty="0" smtClean="0"/>
          </a:p>
          <a:p>
            <a:pPr lvl="1"/>
            <a:r>
              <a:rPr lang="en-GB" sz="1800" dirty="0" smtClean="0"/>
              <a:t>Data visualization and discovery </a:t>
            </a:r>
          </a:p>
          <a:p>
            <a:pPr lvl="2"/>
            <a:r>
              <a:rPr lang="en-GB" sz="1600" dirty="0" smtClean="0"/>
              <a:t>FCC reliability and availability studies with BDD and </a:t>
            </a:r>
            <a:r>
              <a:rPr lang="en-GB" sz="1600" dirty="0" err="1" smtClean="0"/>
              <a:t>Hadoop</a:t>
            </a:r>
            <a:endParaRPr lang="en-GB" sz="1600" dirty="0" smtClean="0"/>
          </a:p>
          <a:p>
            <a:pPr lvl="2"/>
            <a:endParaRPr lang="en-GB" sz="1600" dirty="0" smtClean="0"/>
          </a:p>
          <a:p>
            <a:r>
              <a:rPr lang="en-GB" sz="2000" dirty="0" smtClean="0"/>
              <a:t>Database evolution and monitoring</a:t>
            </a:r>
          </a:p>
          <a:p>
            <a:pPr lvl="1"/>
            <a:r>
              <a:rPr lang="en-GB" sz="1800" dirty="0" smtClean="0"/>
              <a:t>Active participation on beta programs</a:t>
            </a:r>
          </a:p>
          <a:p>
            <a:pPr lvl="1"/>
            <a:r>
              <a:rPr lang="en-GB" sz="1800" dirty="0" smtClean="0"/>
              <a:t>Evaluation of new database features:</a:t>
            </a:r>
          </a:p>
          <a:p>
            <a:pPr marL="457200" lvl="1" indent="0">
              <a:buNone/>
            </a:pPr>
            <a:r>
              <a:rPr lang="en-GB" sz="1800" dirty="0"/>
              <a:t> </a:t>
            </a:r>
            <a:r>
              <a:rPr lang="en-GB" sz="1800" dirty="0" smtClean="0"/>
              <a:t>  In-memory, </a:t>
            </a:r>
            <a:r>
              <a:rPr lang="en-GB" sz="1800" dirty="0" err="1" smtClean="0"/>
              <a:t>sharding</a:t>
            </a:r>
            <a:r>
              <a:rPr lang="en-GB" sz="1800" dirty="0" smtClean="0"/>
              <a:t>, …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376" y="3651870"/>
            <a:ext cx="3262763" cy="1456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72819" y="4299942"/>
            <a:ext cx="2251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Performance gain using In-Memory database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141483"/>
            <a:ext cx="1512168" cy="47633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755589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Achievements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7574"/>
            <a:ext cx="8291264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Java, Cloud and Virtualization</a:t>
            </a:r>
          </a:p>
          <a:p>
            <a:pPr lvl="1"/>
            <a:r>
              <a:rPr lang="en-GB" sz="2000" dirty="0" smtClean="0"/>
              <a:t>Evaluation of Oracle-supported virtualization stacks integration with the CERN private cloud</a:t>
            </a:r>
          </a:p>
          <a:p>
            <a:pPr lvl="1"/>
            <a:r>
              <a:rPr lang="en-GB" sz="2000" dirty="0" smtClean="0"/>
              <a:t>Oracle </a:t>
            </a:r>
            <a:r>
              <a:rPr lang="en-GB" sz="2000" dirty="0" err="1" smtClean="0"/>
              <a:t>Weblogic</a:t>
            </a:r>
            <a:r>
              <a:rPr lang="en-GB" sz="2000" dirty="0" smtClean="0"/>
              <a:t> beta evaluation</a:t>
            </a:r>
          </a:p>
          <a:p>
            <a:pPr lvl="2"/>
            <a:r>
              <a:rPr lang="en-GB" sz="1800" dirty="0" err="1" smtClean="0"/>
              <a:t>Multitenancy</a:t>
            </a:r>
            <a:r>
              <a:rPr lang="en-GB" sz="1800" dirty="0" smtClean="0"/>
              <a:t> to improve efficiency and responsiveness</a:t>
            </a:r>
          </a:p>
          <a:p>
            <a:pPr lvl="1"/>
            <a:r>
              <a:rPr lang="en-GB" sz="2000" dirty="0" smtClean="0"/>
              <a:t>Integration of the Oracle Rest Data Services web application with the CERN Middleware On Demand Java </a:t>
            </a:r>
            <a:r>
              <a:rPr lang="en-GB" sz="2000" dirty="0" err="1" smtClean="0"/>
              <a:t>PaaS</a:t>
            </a:r>
            <a:endParaRPr lang="en-GB" sz="2000" dirty="0" smtClean="0"/>
          </a:p>
          <a:p>
            <a:pPr lvl="2"/>
            <a:r>
              <a:rPr lang="en-GB" sz="2000" dirty="0" smtClean="0"/>
              <a:t>Build an Oracle APEX infrastructure in the cloud</a:t>
            </a:r>
            <a:endParaRPr lang="en-GB" sz="2000" dirty="0"/>
          </a:p>
        </p:txBody>
      </p:sp>
      <p:pic>
        <p:nvPicPr>
          <p:cNvPr id="4" name="Picture 3" descr="diagram4-big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33" y="3863007"/>
            <a:ext cx="4906495" cy="1301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141483"/>
            <a:ext cx="1512168" cy="47633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312289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2016 </a:t>
            </a:r>
            <a:r>
              <a:rPr lang="en-GB" dirty="0"/>
              <a:t>P</a:t>
            </a:r>
            <a:r>
              <a:rPr lang="en-GB" dirty="0" smtClean="0"/>
              <a:t>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2400" dirty="0" smtClean="0"/>
              <a:t>Data Analytics</a:t>
            </a:r>
          </a:p>
          <a:p>
            <a:pPr lvl="1"/>
            <a:r>
              <a:rPr lang="en-GB" sz="2000" dirty="0" smtClean="0"/>
              <a:t>Deploy Oracle analytic and streaming technologies for predictive maintenance on sensor data</a:t>
            </a:r>
          </a:p>
          <a:p>
            <a:pPr lvl="1"/>
            <a:r>
              <a:rPr lang="en-GB" sz="2000" dirty="0" smtClean="0"/>
              <a:t>Further deploy visualization and discovery technologies</a:t>
            </a:r>
          </a:p>
          <a:p>
            <a:r>
              <a:rPr lang="en-GB" sz="2400" dirty="0" smtClean="0"/>
              <a:t>Database evolution and monitoring</a:t>
            </a:r>
          </a:p>
          <a:p>
            <a:pPr lvl="1"/>
            <a:r>
              <a:rPr lang="en-GB" sz="2000" dirty="0" smtClean="0"/>
              <a:t>Database in-memory and </a:t>
            </a:r>
            <a:r>
              <a:rPr lang="en-GB" sz="2000" dirty="0" err="1" smtClean="0"/>
              <a:t>sharding</a:t>
            </a:r>
            <a:r>
              <a:rPr lang="en-GB" sz="2000" dirty="0" smtClean="0"/>
              <a:t> for CERN use cases </a:t>
            </a:r>
          </a:p>
          <a:p>
            <a:pPr lvl="1"/>
            <a:r>
              <a:rPr lang="en-GB" sz="2000" dirty="0" smtClean="0"/>
              <a:t>Deploy </a:t>
            </a:r>
            <a:r>
              <a:rPr lang="en-GB" sz="2000" dirty="0"/>
              <a:t>OEM 13c in production, integration with CERN SSO</a:t>
            </a:r>
          </a:p>
          <a:p>
            <a:pPr lvl="1"/>
            <a:r>
              <a:rPr lang="en-GB" sz="2000" dirty="0" smtClean="0"/>
              <a:t>Containers for databases</a:t>
            </a:r>
          </a:p>
          <a:p>
            <a:pPr lvl="1"/>
            <a:r>
              <a:rPr lang="en-GB" sz="2000" dirty="0" smtClean="0"/>
              <a:t>Evaluate ZFS appliance</a:t>
            </a:r>
          </a:p>
          <a:p>
            <a:r>
              <a:rPr lang="en-GB" sz="2400" dirty="0" smtClean="0"/>
              <a:t>Java, Cloud and Virtualization</a:t>
            </a:r>
          </a:p>
          <a:p>
            <a:pPr lvl="1"/>
            <a:r>
              <a:rPr lang="en-GB" sz="2000" dirty="0" err="1"/>
              <a:t>PoC</a:t>
            </a:r>
            <a:r>
              <a:rPr lang="en-GB" sz="2000" dirty="0"/>
              <a:t> Linux Containers based system for </a:t>
            </a:r>
            <a:r>
              <a:rPr lang="en-GB" sz="2000" dirty="0" err="1" smtClean="0"/>
              <a:t>Weblogic</a:t>
            </a:r>
            <a:endParaRPr lang="en-GB" sz="2000" dirty="0" smtClean="0"/>
          </a:p>
          <a:p>
            <a:pPr lvl="1"/>
            <a:r>
              <a:rPr lang="en-GB" sz="2000" dirty="0"/>
              <a:t>Test Oracle Public Cloud (</a:t>
            </a:r>
            <a:r>
              <a:rPr lang="en-GB" sz="2000" dirty="0" err="1"/>
              <a:t>IaaS</a:t>
            </a:r>
            <a:r>
              <a:rPr lang="en-GB" sz="2000" dirty="0"/>
              <a:t> &amp; </a:t>
            </a:r>
            <a:r>
              <a:rPr lang="en-GB" sz="2000" dirty="0" err="1"/>
              <a:t>PaaS</a:t>
            </a:r>
            <a:r>
              <a:rPr lang="en-GB" sz="2000" dirty="0"/>
              <a:t>) as platform for a "Disaster Recovery </a:t>
            </a:r>
            <a:r>
              <a:rPr lang="en-GB" sz="2000" dirty="0" smtClean="0"/>
              <a:t>Plan”</a:t>
            </a:r>
          </a:p>
          <a:p>
            <a:pPr lvl="1"/>
            <a:r>
              <a:rPr lang="en-GB" sz="2000" dirty="0" smtClean="0"/>
              <a:t>Work towards a fully supported and interoperable cloud/virtualization stack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41483"/>
            <a:ext cx="1512168" cy="47633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5875563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Storage Architectures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301721"/>
            <a:ext cx="8964488" cy="2692394"/>
          </a:xfrm>
        </p:spPr>
        <p:txBody>
          <a:bodyPr>
            <a:normAutofit/>
          </a:bodyPr>
          <a:lstStyle/>
          <a:p>
            <a:pPr marL="1301039" lvl="3" indent="-221894" defTabSz="291633">
              <a:spcBef>
                <a:spcPts val="360"/>
              </a:spcBef>
              <a:defRPr sz="2556"/>
            </a:pPr>
            <a:endParaRPr lang="en-US" sz="1800" dirty="0"/>
          </a:p>
          <a:p>
            <a:pPr lvl="3"/>
            <a:endParaRPr lang="en-US" sz="18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226330"/>
              </p:ext>
            </p:extLst>
          </p:nvPr>
        </p:nvGraphicFramePr>
        <p:xfrm>
          <a:off x="755576" y="843558"/>
          <a:ext cx="2970584" cy="1406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3635896" y="987574"/>
            <a:ext cx="5400600" cy="1368152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In 2016 LHC has 300PB of disk storage and 400PB of tape</a:t>
            </a:r>
          </a:p>
          <a:p>
            <a:pPr lvl="1"/>
            <a:r>
              <a:rPr lang="en-US" sz="1400" dirty="0" smtClean="0"/>
              <a:t>Increasing selection rate in Run3 and Run4 pushes this exponentially</a:t>
            </a:r>
          </a:p>
          <a:p>
            <a:pPr lvl="2"/>
            <a:r>
              <a:rPr lang="en-US" sz="1400" dirty="0" smtClean="0"/>
              <a:t>Looking at expansion ideas and new architectures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95536" y="2323057"/>
            <a:ext cx="813690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Concluded Huawei/S3 storage project in </a:t>
            </a:r>
            <a:r>
              <a:rPr lang="en-US" b="1" dirty="0" smtClean="0"/>
              <a:t>2015</a:t>
            </a:r>
          </a:p>
          <a:p>
            <a:endParaRPr lang="en-US" b="1" dirty="0"/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/>
              <a:t>performed and documented comparison of ROOT workloads with different IO patterns </a:t>
            </a:r>
            <a:endParaRPr lang="en-US" sz="1600" dirty="0" smtClean="0"/>
          </a:p>
          <a:p>
            <a:pPr marL="742950" lvl="1" indent="-285750">
              <a:buFont typeface="Wingdings" charset="2"/>
              <a:buChar char="Ø"/>
            </a:pPr>
            <a:endParaRPr lang="en-US" sz="1600" dirty="0"/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/>
              <a:t>confirmed importance of S3 vector reads for sparse / random analysis </a:t>
            </a:r>
            <a:r>
              <a:rPr lang="en-US" sz="1600" dirty="0" smtClean="0"/>
              <a:t>workload</a:t>
            </a:r>
          </a:p>
          <a:p>
            <a:pPr marL="742950" lvl="1" indent="-285750">
              <a:buFont typeface="Wingdings" charset="2"/>
              <a:buChar char="Ø"/>
            </a:pPr>
            <a:endParaRPr lang="en-US" sz="1600" dirty="0"/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/>
              <a:t>implemented S3 backend to </a:t>
            </a:r>
            <a:r>
              <a:rPr lang="en-US" sz="1600" dirty="0" smtClean="0"/>
              <a:t>CVMFS </a:t>
            </a:r>
            <a:r>
              <a:rPr lang="en-US" sz="1600" dirty="0"/>
              <a:t>systems and evaluated performance and stability in a prototype setup for the </a:t>
            </a:r>
            <a:r>
              <a:rPr lang="en-US" sz="1600" dirty="0" err="1"/>
              <a:t>LHCb</a:t>
            </a:r>
            <a:r>
              <a:rPr lang="en-US" sz="1600" dirty="0"/>
              <a:t> experiment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-20538"/>
            <a:ext cx="1270000" cy="6858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319646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Storage Technology R&amp;D</a:t>
            </a:r>
            <a:endParaRPr dirty="0"/>
          </a:p>
        </p:txBody>
      </p:sp>
      <p:sp>
        <p:nvSpPr>
          <p:cNvPr id="123" name="Shape 123"/>
          <p:cNvSpPr>
            <a:spLocks noGrp="1"/>
          </p:cNvSpPr>
          <p:nvPr>
            <p:ph type="body" idx="1"/>
          </p:nvPr>
        </p:nvSpPr>
        <p:spPr>
          <a:xfrm>
            <a:off x="683568" y="897564"/>
            <a:ext cx="8147248" cy="216024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21894" indent="-221894" defTabSz="291633">
              <a:spcBef>
                <a:spcPts val="360"/>
              </a:spcBef>
              <a:defRPr sz="2556"/>
            </a:pPr>
            <a:r>
              <a:rPr lang="en-US" sz="2200" dirty="0" smtClean="0"/>
              <a:t>Object</a:t>
            </a:r>
            <a:r>
              <a:rPr lang="en-US" sz="2200" dirty="0"/>
              <a:t>-disks (Seagate/Kinetic) are now available and </a:t>
            </a:r>
            <a:r>
              <a:rPr lang="en-US" sz="2200" dirty="0" smtClean="0"/>
              <a:t>offer</a:t>
            </a:r>
          </a:p>
          <a:p>
            <a:pPr marL="621944" lvl="1" indent="-221894" defTabSz="291633">
              <a:spcBef>
                <a:spcPts val="360"/>
              </a:spcBef>
              <a:defRPr sz="2556"/>
            </a:pPr>
            <a:r>
              <a:rPr lang="en-US" sz="1900" dirty="0"/>
              <a:t>S</a:t>
            </a:r>
            <a:r>
              <a:rPr lang="en-US" sz="1900" dirty="0" smtClean="0"/>
              <a:t>emantics </a:t>
            </a:r>
            <a:r>
              <a:rPr lang="en-US" sz="1900" dirty="0"/>
              <a:t>matched to shingled recording (required for volume </a:t>
            </a:r>
            <a:r>
              <a:rPr lang="en-US" sz="1900" dirty="0" smtClean="0"/>
              <a:t>growth)</a:t>
            </a:r>
          </a:p>
          <a:p>
            <a:pPr marL="621944" lvl="1" indent="-221894" defTabSz="291633">
              <a:spcBef>
                <a:spcPts val="360"/>
              </a:spcBef>
              <a:defRPr sz="2556"/>
            </a:pPr>
            <a:r>
              <a:rPr lang="en-US" sz="1900" dirty="0"/>
              <a:t>A</a:t>
            </a:r>
            <a:r>
              <a:rPr lang="en-US" sz="1900" dirty="0" smtClean="0"/>
              <a:t>n </a:t>
            </a:r>
            <a:r>
              <a:rPr lang="en-US" sz="1900" dirty="0"/>
              <a:t>open API (supported by all major vendors - Seagate, Toshiba, </a:t>
            </a:r>
            <a:r>
              <a:rPr lang="en-US" sz="1900" dirty="0" smtClean="0"/>
              <a:t>WD)</a:t>
            </a:r>
          </a:p>
          <a:p>
            <a:pPr marL="621944" lvl="1" indent="-221894" defTabSz="291633">
              <a:spcBef>
                <a:spcPts val="360"/>
              </a:spcBef>
              <a:defRPr sz="2556"/>
            </a:pPr>
            <a:r>
              <a:rPr lang="en-US" sz="1900" dirty="0"/>
              <a:t>S</a:t>
            </a:r>
            <a:r>
              <a:rPr lang="en-US" sz="1900" dirty="0" smtClean="0"/>
              <a:t>ince March 2015:</a:t>
            </a:r>
          </a:p>
          <a:p>
            <a:pPr marL="843839" lvl="2" indent="-221894" defTabSz="291633">
              <a:spcBef>
                <a:spcPts val="360"/>
              </a:spcBef>
              <a:defRPr sz="2556"/>
            </a:pPr>
            <a:r>
              <a:rPr lang="en-US" sz="1700" dirty="0"/>
              <a:t>T</a:t>
            </a:r>
            <a:r>
              <a:rPr lang="en-US" sz="1700" dirty="0" smtClean="0"/>
              <a:t>ransparent </a:t>
            </a:r>
            <a:r>
              <a:rPr lang="en-US" sz="1700" dirty="0"/>
              <a:t>integration with EOS system </a:t>
            </a:r>
            <a:r>
              <a:rPr lang="en-US" sz="1700" dirty="0" smtClean="0"/>
              <a:t>achieved</a:t>
            </a:r>
          </a:p>
          <a:p>
            <a:pPr marL="621944" lvl="1" indent="-221894" defTabSz="291633">
              <a:spcBef>
                <a:spcPts val="360"/>
              </a:spcBef>
              <a:defRPr sz="2556"/>
            </a:pPr>
            <a:r>
              <a:rPr lang="en-US" sz="1900" dirty="0" smtClean="0"/>
              <a:t>Planned for 2016:</a:t>
            </a:r>
            <a:endParaRPr lang="en-US" sz="1900" dirty="0"/>
          </a:p>
          <a:p>
            <a:pPr marL="843839" lvl="2" indent="-221894" defTabSz="291633">
              <a:spcBef>
                <a:spcPts val="360"/>
              </a:spcBef>
              <a:defRPr sz="2556"/>
            </a:pPr>
            <a:r>
              <a:rPr lang="en-US" sz="1500" dirty="0"/>
              <a:t>E</a:t>
            </a:r>
            <a:r>
              <a:rPr lang="en-US" sz="1700" dirty="0" smtClean="0"/>
              <a:t>valuate TCO </a:t>
            </a:r>
            <a:r>
              <a:rPr lang="en-US" sz="1700" dirty="0"/>
              <a:t>gain within a EOS prototype system </a:t>
            </a:r>
            <a:r>
              <a:rPr lang="en-US" sz="1700" dirty="0" smtClean="0"/>
              <a:t>and Active </a:t>
            </a:r>
            <a:r>
              <a:rPr lang="en-US" sz="1700" dirty="0"/>
              <a:t>Disk </a:t>
            </a:r>
            <a:r>
              <a:rPr lang="en-US" sz="1700" dirty="0" smtClean="0"/>
              <a:t>with ROOT </a:t>
            </a:r>
            <a:endParaRPr lang="en-US" sz="1700" dirty="0"/>
          </a:p>
          <a:p>
            <a:pPr lvl="1"/>
            <a:endParaRPr lang="en-US" sz="1800" dirty="0" smtClean="0"/>
          </a:p>
        </p:txBody>
      </p:sp>
      <p:sp>
        <p:nvSpPr>
          <p:cNvPr id="4" name="Shape 123"/>
          <p:cNvSpPr txBox="1">
            <a:spLocks/>
          </p:cNvSpPr>
          <p:nvPr/>
        </p:nvSpPr>
        <p:spPr>
          <a:xfrm>
            <a:off x="683568" y="3165816"/>
            <a:ext cx="7920880" cy="16201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1894" indent="-221894" defTabSz="291633">
              <a:spcBef>
                <a:spcPts val="360"/>
              </a:spcBef>
              <a:defRPr sz="2556"/>
            </a:pPr>
            <a:r>
              <a:rPr lang="en-US" sz="2000" dirty="0" smtClean="0"/>
              <a:t>The Storage Technology team is also looking at Non-Volatile Memory </a:t>
            </a:r>
          </a:p>
          <a:p>
            <a:pPr lvl="1"/>
            <a:r>
              <a:rPr lang="en-US" sz="1800" b="0" dirty="0"/>
              <a:t>NVRAM is available now - may allow to solve some persistent meta-data problems at DRAM speed </a:t>
            </a:r>
          </a:p>
          <a:p>
            <a:pPr lvl="1"/>
            <a:r>
              <a:rPr lang="en-US" sz="1800" b="0" dirty="0" smtClean="0"/>
              <a:t>Evaluating gains </a:t>
            </a:r>
            <a:r>
              <a:rPr lang="en-US" sz="1800" b="0" dirty="0"/>
              <a:t>for EOS </a:t>
            </a:r>
            <a:r>
              <a:rPr lang="en-US" sz="1800" b="0" dirty="0" smtClean="0"/>
              <a:t>catalogue</a:t>
            </a:r>
            <a:endParaRPr lang="en-US" sz="1800" b="0" dirty="0"/>
          </a:p>
          <a:p>
            <a:pPr lvl="1"/>
            <a:r>
              <a:rPr lang="en-US" sz="1800" b="0" dirty="0"/>
              <a:t>C</a:t>
            </a:r>
            <a:r>
              <a:rPr lang="en-US" sz="1800" b="0" dirty="0" smtClean="0"/>
              <a:t>omparison </a:t>
            </a:r>
            <a:r>
              <a:rPr lang="en-US" sz="1800" b="0" dirty="0"/>
              <a:t>to lower performance alternatives like Flash/SSD</a:t>
            </a:r>
            <a:endParaRPr lang="en-US" sz="1800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3469"/>
            <a:ext cx="1512168" cy="714500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/>
        </p:nvSpPr>
        <p:spPr>
          <a:xfrm>
            <a:off x="2843808" y="4767264"/>
            <a:ext cx="345638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Maria Girone, CERN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openlab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 CTO 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1255282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05578"/>
            <a:ext cx="8147248" cy="307834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has been created to support  the computing and data management goals set by the LHC </a:t>
            </a:r>
          </a:p>
          <a:p>
            <a:pPr lvl="1"/>
            <a:r>
              <a:rPr lang="en-US" dirty="0" smtClean="0"/>
              <a:t>15 years of innovative projects between CERN and leading IT companies </a:t>
            </a:r>
          </a:p>
          <a:p>
            <a:pPr lvl="1"/>
            <a:endParaRPr lang="en-US" dirty="0"/>
          </a:p>
          <a:p>
            <a:r>
              <a:rPr lang="en-US" dirty="0" smtClean="0"/>
              <a:t>In its phase V, CERN </a:t>
            </a:r>
            <a:r>
              <a:rPr lang="en-US" dirty="0" err="1" smtClean="0"/>
              <a:t>openlab</a:t>
            </a:r>
            <a:r>
              <a:rPr lang="en-US" dirty="0" smtClean="0"/>
              <a:t> is working to solve some of the key technical challenges facing the LHC in Run3 and Run4 </a:t>
            </a:r>
          </a:p>
          <a:p>
            <a:pPr lvl="1"/>
            <a:r>
              <a:rPr lang="en-US" dirty="0" smtClean="0"/>
              <a:t>Mutual benefit for industry and research communities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Ever-increasing interest </a:t>
            </a:r>
            <a:r>
              <a:rPr lang="en-US" dirty="0"/>
              <a:t>in CERN </a:t>
            </a:r>
            <a:r>
              <a:rPr lang="en-US" dirty="0" err="1"/>
              <a:t>openlab</a:t>
            </a:r>
            <a:r>
              <a:rPr lang="en-US" dirty="0"/>
              <a:t> </a:t>
            </a:r>
          </a:p>
          <a:p>
            <a:pPr lvl="1"/>
            <a:r>
              <a:rPr lang="en-US" dirty="0" smtClean="0"/>
              <a:t>well established mechanism of partnership between industry</a:t>
            </a:r>
            <a:r>
              <a:rPr lang="en-US" dirty="0"/>
              <a:t> </a:t>
            </a:r>
            <a:r>
              <a:rPr lang="en-US" dirty="0" smtClean="0"/>
              <a:t>and research communities</a:t>
            </a:r>
          </a:p>
          <a:p>
            <a:pPr lvl="1"/>
            <a:r>
              <a:rPr lang="en-US" dirty="0" smtClean="0"/>
              <a:t>a path to common developments for future challenges 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1520" y="4137924"/>
            <a:ext cx="8640960" cy="70207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222268"/>
                </a:solidFill>
              </a:rPr>
              <a:t>This </a:t>
            </a:r>
            <a:r>
              <a:rPr lang="en-US" sz="1600" dirty="0">
                <a:solidFill>
                  <a:srgbClr val="222268"/>
                </a:solidFill>
              </a:rPr>
              <a:t>talk </a:t>
            </a:r>
            <a:r>
              <a:rPr lang="en-US" sz="1600" dirty="0" smtClean="0">
                <a:solidFill>
                  <a:srgbClr val="222268"/>
                </a:solidFill>
              </a:rPr>
              <a:t>gives a general project overview, highlighting some (but not all) of the achievements. </a:t>
            </a:r>
          </a:p>
          <a:p>
            <a:r>
              <a:rPr lang="en-US" sz="1600" dirty="0" smtClean="0">
                <a:solidFill>
                  <a:srgbClr val="222268"/>
                </a:solidFill>
              </a:rPr>
              <a:t>For more details, please refer to the Technical </a:t>
            </a:r>
            <a:r>
              <a:rPr lang="en-US" sz="1600" dirty="0">
                <a:solidFill>
                  <a:srgbClr val="222268"/>
                </a:solidFill>
              </a:rPr>
              <a:t>Workshop, 5-6 November </a:t>
            </a:r>
            <a:r>
              <a:rPr lang="en-US" sz="1600" dirty="0" smtClean="0">
                <a:solidFill>
                  <a:srgbClr val="222268"/>
                </a:solidFill>
              </a:rPr>
              <a:t>2015 </a:t>
            </a:r>
            <a:r>
              <a:rPr lang="en-US" sz="1600" dirty="0" smtClean="0"/>
              <a:t> at </a:t>
            </a:r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://indico.cern.ch/event/452614</a:t>
            </a:r>
            <a:r>
              <a:rPr lang="en-US" sz="1400" dirty="0" smtClean="0">
                <a:hlinkClick r:id="rId2"/>
              </a:rPr>
              <a:t>/</a:t>
            </a:r>
            <a:r>
              <a:rPr lang="en-US" sz="1400" dirty="0" smtClean="0"/>
              <a:t> </a:t>
            </a:r>
            <a:r>
              <a:rPr lang="en-US" sz="1600" dirty="0" smtClean="0"/>
              <a:t>and to specific project reports 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2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27784" y="6608392"/>
            <a:ext cx="25509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Maria Girone, CERN </a:t>
            </a:r>
            <a:r>
              <a:rPr lang="en-GB" sz="1200" dirty="0" err="1">
                <a:solidFill>
                  <a:schemeClr val="bg1"/>
                </a:solidFill>
              </a:rPr>
              <a:t>openlab</a:t>
            </a:r>
            <a:r>
              <a:rPr lang="en-GB" sz="1200" dirty="0">
                <a:solidFill>
                  <a:schemeClr val="bg1"/>
                </a:solidFill>
              </a:rPr>
              <a:t> CTO </a:t>
            </a:r>
          </a:p>
        </p:txBody>
      </p:sp>
      <p:sp>
        <p:nvSpPr>
          <p:cNvPr id="9" name="Rectangle 8"/>
          <p:cNvSpPr/>
          <p:nvPr/>
        </p:nvSpPr>
        <p:spPr>
          <a:xfrm>
            <a:off x="2780184" y="6760792"/>
            <a:ext cx="25509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Maria Girone, CERN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openlab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CTO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8644892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87474"/>
            <a:ext cx="7283152" cy="857250"/>
          </a:xfrm>
        </p:spPr>
        <p:txBody>
          <a:bodyPr/>
          <a:lstStyle/>
          <a:p>
            <a:r>
              <a:rPr lang="en-US" dirty="0"/>
              <a:t>EOS </a:t>
            </a:r>
            <a:r>
              <a:rPr lang="en-US" dirty="0" err="1"/>
              <a:t>Productization</a:t>
            </a:r>
            <a:r>
              <a:rPr lang="en-US" dirty="0"/>
              <a:t> </a:t>
            </a:r>
          </a:p>
        </p:txBody>
      </p:sp>
      <p:pic>
        <p:nvPicPr>
          <p:cNvPr id="4" name="Picture 3" descr="Screenshot 2016-03-05 14.28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140" y="1869672"/>
            <a:ext cx="5203865" cy="2876070"/>
          </a:xfrm>
          <a:prstGeom prst="rect">
            <a:avLst/>
          </a:prstGeom>
        </p:spPr>
      </p:pic>
      <p:pic>
        <p:nvPicPr>
          <p:cNvPr id="5" name="Picture 4" descr="Screenshot 2016-03-05 14.28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11711"/>
            <a:ext cx="3528392" cy="2071564"/>
          </a:xfrm>
          <a:prstGeom prst="rect">
            <a:avLst/>
          </a:prstGeom>
        </p:spPr>
      </p:pic>
      <p:pic>
        <p:nvPicPr>
          <p:cNvPr id="8" name="Picture 7" descr="Screenshot 2016-03-05 14.56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4" y="681541"/>
            <a:ext cx="4608513" cy="5792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195487"/>
            <a:ext cx="1800200" cy="2160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16016" y="1059584"/>
            <a:ext cx="2520280" cy="646331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140 PB of disk space and 480M files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843808" y="4767264"/>
            <a:ext cx="345638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smtClean="0">
                <a:solidFill>
                  <a:srgbClr val="7F7F7F"/>
                </a:solidFill>
              </a:rPr>
              <a:t>Maria Girone, CERN openlab CTO </a:t>
            </a:r>
            <a:endParaRPr lang="en-GB" sz="1200" dirty="0">
              <a:solidFill>
                <a:srgbClr val="7F7F7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716367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58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157073"/>
            <a:ext cx="8915400" cy="584776"/>
          </a:xfrm>
          <a:solidFill>
            <a:schemeClr val="bg1">
              <a:alpha val="89804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kern="120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Information Technology Research Areas</a:t>
            </a:r>
            <a:endParaRPr lang="en-GB" kern="1200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1718" y="800834"/>
            <a:ext cx="8413305" cy="783507"/>
            <a:chOff x="271261" y="1029798"/>
            <a:chExt cx="8413305" cy="7835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screen">
              <a:alphaModFix amt="53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261" y="1029798"/>
              <a:ext cx="783507" cy="78350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11824" y="1158982"/>
              <a:ext cx="7572742" cy="5232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FFC000"/>
                  </a:solidFill>
                </a:defRPr>
              </a:lvl1pPr>
            </a:lstStyle>
            <a:p>
              <a:r>
                <a:rPr lang="en-US" sz="1400" dirty="0" smtClean="0">
                  <a:solidFill>
                    <a:srgbClr val="002060"/>
                  </a:solidFill>
                </a:rPr>
                <a:t>Data acquisition and filtering</a:t>
              </a:r>
            </a:p>
            <a:p>
              <a:r>
                <a:rPr lang="en-US" sz="1400" b="1" dirty="0" smtClean="0">
                  <a:solidFill>
                    <a:srgbClr val="002060"/>
                  </a:solidFill>
                </a:rPr>
                <a:t>Collecting data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89420" y="3499484"/>
            <a:ext cx="4735603" cy="783507"/>
            <a:chOff x="1403928" y="1635462"/>
            <a:chExt cx="4735603" cy="78350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screen">
              <a:alphaModFix amt="49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928" y="1635462"/>
              <a:ext cx="769052" cy="78350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220120" y="1763254"/>
              <a:ext cx="3919411" cy="523220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Computing platforms, data analysis, simulation</a:t>
              </a:r>
            </a:p>
            <a:p>
              <a:r>
                <a:rPr lang="en-US" sz="1400" b="1" dirty="0" smtClean="0"/>
                <a:t>Improving processing and code efficiency</a:t>
              </a:r>
              <a:endParaRPr lang="en-GB" sz="140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41019" y="2148584"/>
            <a:ext cx="6584002" cy="783507"/>
            <a:chOff x="2522140" y="2241126"/>
            <a:chExt cx="6584002" cy="7835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screen">
              <a:alphaModFix amt="45000"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2140" y="2241126"/>
              <a:ext cx="805331" cy="78350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393254" y="2337595"/>
              <a:ext cx="5712888" cy="523220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Data storage architectures</a:t>
              </a:r>
            </a:p>
            <a:p>
              <a:r>
                <a:rPr lang="en-US" sz="1400" b="1" dirty="0" smtClean="0"/>
                <a:t>Storing and serving data</a:t>
              </a:r>
              <a:endParaRPr lang="en-GB" sz="14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42579" y="2824034"/>
            <a:ext cx="5582442" cy="783507"/>
            <a:chOff x="3676631" y="2846790"/>
            <a:chExt cx="5582442" cy="7835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6631" y="2846790"/>
              <a:ext cx="778938" cy="78350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503073" y="2983262"/>
              <a:ext cx="4756000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Compute management and provisioning (cloud)</a:t>
              </a:r>
            </a:p>
            <a:p>
              <a:r>
                <a:rPr lang="en-US" sz="1400" b="1" dirty="0" smtClean="0"/>
                <a:t>Managing resources for processing</a:t>
              </a:r>
              <a:endParaRPr lang="en-GB" sz="1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87535" y="4174936"/>
            <a:ext cx="3637486" cy="786452"/>
            <a:chOff x="5781300" y="4077643"/>
            <a:chExt cx="3637486" cy="786452"/>
          </a:xfrm>
        </p:grpSpPr>
        <p:sp>
          <p:nvSpPr>
            <p:cNvPr id="28" name="TextBox 27"/>
            <p:cNvSpPr txBox="1"/>
            <p:nvPr/>
          </p:nvSpPr>
          <p:spPr>
            <a:xfrm>
              <a:off x="6611910" y="4208318"/>
              <a:ext cx="2806876" cy="523220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Data </a:t>
              </a:r>
              <a:r>
                <a:rPr lang="en-US" sz="1400" dirty="0" smtClean="0"/>
                <a:t>analytics</a:t>
              </a:r>
            </a:p>
            <a:p>
              <a:r>
                <a:rPr lang="en-US" sz="1400" b="1" dirty="0" smtClean="0"/>
                <a:t>Extracting information</a:t>
              </a:r>
              <a:endParaRPr lang="en-GB" sz="1400" b="1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>
              <a:alphaModFix amt="50000"/>
            </a:blip>
            <a:stretch>
              <a:fillRect/>
            </a:stretch>
          </p:blipFill>
          <p:spPr>
            <a:xfrm>
              <a:off x="5781300" y="4077643"/>
              <a:ext cx="786452" cy="78645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170531" y="1476285"/>
            <a:ext cx="7554490" cy="780356"/>
            <a:chOff x="4587708" y="3452131"/>
            <a:chExt cx="7554490" cy="780356"/>
          </a:xfrm>
        </p:grpSpPr>
        <p:sp>
          <p:nvSpPr>
            <p:cNvPr id="27" name="TextBox 26"/>
            <p:cNvSpPr txBox="1"/>
            <p:nvPr/>
          </p:nvSpPr>
          <p:spPr>
            <a:xfrm>
              <a:off x="5437275" y="3574494"/>
              <a:ext cx="6704923" cy="5232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Networks and connectivity</a:t>
              </a:r>
            </a:p>
            <a:p>
              <a:r>
                <a:rPr lang="en-US" sz="1400" b="1" dirty="0" smtClean="0"/>
                <a:t>Connecting resources</a:t>
              </a:r>
              <a:endParaRPr lang="en-GB" sz="1400" b="1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>
              <a:alphaModFix amt="58000"/>
            </a:blip>
            <a:stretch>
              <a:fillRect/>
            </a:stretch>
          </p:blipFill>
          <p:spPr>
            <a:xfrm>
              <a:off x="4587708" y="3452131"/>
              <a:ext cx="774259" cy="780356"/>
            </a:xfrm>
            <a:prstGeom prst="rect">
              <a:avLst/>
            </a:prstGeom>
          </p:spPr>
        </p:pic>
      </p:grp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6EE3D9-8D13-4984-BB83-25C3368A53EE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sp>
        <p:nvSpPr>
          <p:cNvPr id="32" name="Footer Placeholder 3"/>
          <p:cNvSpPr txBox="1">
            <a:spLocks/>
          </p:cNvSpPr>
          <p:nvPr/>
        </p:nvSpPr>
        <p:spPr>
          <a:xfrm>
            <a:off x="2996208" y="4919664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03351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Computing Management and Provisioning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755576" y="1167596"/>
            <a:ext cx="7992888" cy="366450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000" dirty="0" smtClean="0"/>
              <a:t>WLCG has more than half a million processor cores  </a:t>
            </a:r>
          </a:p>
          <a:p>
            <a:pPr lvl="1"/>
            <a:r>
              <a:rPr lang="en-GB" sz="1600" dirty="0" err="1" smtClean="0"/>
              <a:t>OpenStack</a:t>
            </a:r>
            <a:r>
              <a:rPr lang="en-GB" sz="1600" dirty="0" smtClean="0"/>
              <a:t> is heavily used at CERN</a:t>
            </a:r>
          </a:p>
          <a:p>
            <a:pPr lvl="1"/>
            <a:r>
              <a:rPr lang="en-GB" sz="1600" dirty="0" smtClean="0"/>
              <a:t>The </a:t>
            </a:r>
            <a:r>
              <a:rPr lang="en-GB" sz="1600" dirty="0"/>
              <a:t>community </a:t>
            </a:r>
            <a:r>
              <a:rPr lang="en-GB" sz="1600" dirty="0" smtClean="0"/>
              <a:t>is looking </a:t>
            </a:r>
            <a:r>
              <a:rPr lang="en-GB" sz="1600" dirty="0"/>
              <a:t>at expanding to dynamically provisioned resources</a:t>
            </a:r>
          </a:p>
          <a:p>
            <a:pPr lvl="1"/>
            <a:endParaRPr lang="en-GB" sz="1600" b="0" dirty="0" smtClean="0"/>
          </a:p>
          <a:p>
            <a:pPr marL="0" indent="0">
              <a:buNone/>
            </a:pPr>
            <a:r>
              <a:rPr lang="en-GB" sz="2000" dirty="0" err="1" smtClean="0"/>
              <a:t>Rackspace</a:t>
            </a:r>
            <a:r>
              <a:rPr lang="en-GB" sz="2000" dirty="0" smtClean="0"/>
              <a:t> Collaboration – 2H </a:t>
            </a:r>
            <a:r>
              <a:rPr lang="en-GB" sz="2000" dirty="0"/>
              <a:t>2015</a:t>
            </a:r>
          </a:p>
          <a:p>
            <a:r>
              <a:rPr lang="en-GB" sz="2000" dirty="0" smtClean="0"/>
              <a:t>Collaboration on cloud federation with the upstream </a:t>
            </a:r>
            <a:r>
              <a:rPr lang="en-GB" sz="2000" dirty="0" err="1" smtClean="0"/>
              <a:t>OpenStack</a:t>
            </a:r>
            <a:r>
              <a:rPr lang="en-GB" sz="2000" dirty="0" smtClean="0"/>
              <a:t> community</a:t>
            </a:r>
          </a:p>
          <a:p>
            <a:r>
              <a:rPr lang="en-GB" sz="2000" dirty="0" smtClean="0"/>
              <a:t>Keystone-to-Keystone bursting capabilities</a:t>
            </a:r>
          </a:p>
          <a:p>
            <a:pPr lvl="1"/>
            <a:r>
              <a:rPr lang="en-GB" sz="1600" dirty="0" smtClean="0"/>
              <a:t>Allows multiple </a:t>
            </a:r>
            <a:r>
              <a:rPr lang="en-GB" sz="1600" dirty="0" err="1" smtClean="0"/>
              <a:t>OpenStack</a:t>
            </a:r>
            <a:r>
              <a:rPr lang="en-GB" sz="1600" dirty="0" smtClean="0"/>
              <a:t> clouds to trust each others’ identity management which simplifies configuration</a:t>
            </a:r>
          </a:p>
          <a:p>
            <a:pPr lvl="1"/>
            <a:r>
              <a:rPr lang="en-GB" sz="1600" dirty="0" smtClean="0"/>
              <a:t>Service provider filtering allows only certain cloud services to be exposed to the collaborating clouds such as only exposing the object store and not the compute resources</a:t>
            </a:r>
          </a:p>
          <a:p>
            <a:r>
              <a:rPr lang="en-GB" sz="2000" dirty="0" smtClean="0"/>
              <a:t>Shadow users</a:t>
            </a:r>
          </a:p>
          <a:p>
            <a:pPr lvl="1"/>
            <a:r>
              <a:rPr lang="en-GB" sz="1600" dirty="0" smtClean="0"/>
              <a:t>Unify the local and federated users so authentication tokens are identical and auditing/billing is consistent</a:t>
            </a:r>
          </a:p>
          <a:p>
            <a:pPr lvl="1"/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141482"/>
            <a:ext cx="1270000" cy="4667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291604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Computing Management and Provisioning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200151"/>
            <a:ext cx="8003232" cy="33944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/>
              <a:t>Rackspace </a:t>
            </a:r>
            <a:r>
              <a:rPr lang="en-US" sz="2400" dirty="0" smtClean="0"/>
              <a:t>Collaboration - 1H 2016 Plans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Federation functionalities are now evolving smoothly with new releases</a:t>
            </a:r>
          </a:p>
          <a:p>
            <a:r>
              <a:rPr lang="en-US" sz="2400" dirty="0" smtClean="0"/>
              <a:t>Focus now shifting to enhancing container support in </a:t>
            </a:r>
            <a:r>
              <a:rPr lang="en-US" sz="2400" dirty="0" err="1" smtClean="0"/>
              <a:t>OpenStack</a:t>
            </a:r>
            <a:r>
              <a:rPr lang="en-US" sz="2400" dirty="0"/>
              <a:t> </a:t>
            </a:r>
            <a:r>
              <a:rPr lang="en-US" sz="2400" dirty="0" smtClean="0"/>
              <a:t>for scientific computing</a:t>
            </a:r>
          </a:p>
          <a:p>
            <a:pPr lvl="1"/>
            <a:r>
              <a:rPr lang="en-US" sz="2000" dirty="0" smtClean="0"/>
              <a:t>Magnum is a recently started project integrating </a:t>
            </a:r>
            <a:r>
              <a:rPr lang="en-US" sz="2000" dirty="0" err="1" smtClean="0"/>
              <a:t>docker</a:t>
            </a:r>
            <a:r>
              <a:rPr lang="en-US" sz="2000" dirty="0" smtClean="0"/>
              <a:t>, </a:t>
            </a:r>
            <a:r>
              <a:rPr lang="en-US" sz="2000" dirty="0" err="1" smtClean="0"/>
              <a:t>kubernetes</a:t>
            </a:r>
            <a:r>
              <a:rPr lang="en-US" sz="2000" dirty="0" smtClean="0"/>
              <a:t>, </a:t>
            </a:r>
            <a:r>
              <a:rPr lang="en-US" sz="2000" dirty="0" err="1" smtClean="0"/>
              <a:t>mesos</a:t>
            </a:r>
            <a:r>
              <a:rPr lang="en-US" sz="2000" dirty="0" smtClean="0"/>
              <a:t> into </a:t>
            </a:r>
            <a:r>
              <a:rPr lang="en-US" sz="2000" dirty="0" err="1" smtClean="0"/>
              <a:t>OpenStack</a:t>
            </a:r>
            <a:endParaRPr lang="en-US" sz="2000" dirty="0" smtClean="0"/>
          </a:p>
          <a:p>
            <a:pPr lvl="1"/>
            <a:r>
              <a:rPr lang="en-US" sz="2000" dirty="0" smtClean="0"/>
              <a:t>Uses existing </a:t>
            </a:r>
            <a:r>
              <a:rPr lang="en-US" sz="2000" dirty="0" err="1" smtClean="0"/>
              <a:t>OpenStack</a:t>
            </a:r>
            <a:r>
              <a:rPr lang="en-US" sz="2000" dirty="0" smtClean="0"/>
              <a:t> components for provisioning, security, metering, networking and storage</a:t>
            </a:r>
          </a:p>
          <a:p>
            <a:pPr lvl="1"/>
            <a:r>
              <a:rPr lang="en-US" sz="2000" dirty="0" smtClean="0"/>
              <a:t>Follows the same upstream first model as for Federation with the plans to be defined during the Austin </a:t>
            </a:r>
            <a:r>
              <a:rPr lang="en-US" sz="2000" dirty="0" err="1" smtClean="0"/>
              <a:t>OpenStack</a:t>
            </a:r>
            <a:r>
              <a:rPr lang="en-US" sz="2000" dirty="0" smtClean="0"/>
              <a:t> summit in April 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41482"/>
            <a:ext cx="1270000" cy="4667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561388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58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157073"/>
            <a:ext cx="8915400" cy="584776"/>
          </a:xfrm>
          <a:solidFill>
            <a:schemeClr val="bg1">
              <a:alpha val="89804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kern="120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Information Technology Research Areas</a:t>
            </a:r>
            <a:endParaRPr lang="en-GB" kern="1200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1718" y="800834"/>
            <a:ext cx="8413305" cy="783507"/>
            <a:chOff x="271261" y="1029798"/>
            <a:chExt cx="8413305" cy="7835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screen">
              <a:alphaModFix amt="49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261" y="1029798"/>
              <a:ext cx="783507" cy="78350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11824" y="1158982"/>
              <a:ext cx="7572742" cy="523220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FFC000"/>
                  </a:solidFill>
                </a:defRPr>
              </a:lvl1pPr>
            </a:lstStyle>
            <a:p>
              <a:r>
                <a:rPr lang="en-US" sz="1400" dirty="0" smtClean="0">
                  <a:solidFill>
                    <a:srgbClr val="002060"/>
                  </a:solidFill>
                </a:rPr>
                <a:t>Data acquisition and filtering</a:t>
              </a:r>
            </a:p>
            <a:p>
              <a:r>
                <a:rPr lang="en-US" sz="1400" b="1" dirty="0" smtClean="0">
                  <a:solidFill>
                    <a:srgbClr val="002060"/>
                  </a:solidFill>
                </a:rPr>
                <a:t>Collecting data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89420" y="3499484"/>
            <a:ext cx="4735603" cy="783507"/>
            <a:chOff x="1403928" y="1635462"/>
            <a:chExt cx="4735603" cy="78350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screen">
              <a:alphaModFix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928" y="1635462"/>
              <a:ext cx="769052" cy="78350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220120" y="1763254"/>
              <a:ext cx="3919411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Computing platforms, data analysis, simulation</a:t>
              </a:r>
            </a:p>
            <a:p>
              <a:r>
                <a:rPr lang="en-US" sz="1400" b="1" dirty="0" smtClean="0"/>
                <a:t>Improving processing and code efficiency</a:t>
              </a:r>
              <a:endParaRPr lang="en-GB" sz="140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41019" y="2148584"/>
            <a:ext cx="6584002" cy="783507"/>
            <a:chOff x="2522140" y="2241126"/>
            <a:chExt cx="6584002" cy="7835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screen">
              <a:alphaModFix amt="45000"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2140" y="2241126"/>
              <a:ext cx="805331" cy="78350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393254" y="2337595"/>
              <a:ext cx="5712888" cy="523220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Data storage architectures</a:t>
              </a:r>
            </a:p>
            <a:p>
              <a:r>
                <a:rPr lang="en-US" sz="1400" b="1" dirty="0" smtClean="0"/>
                <a:t>Storing and serving data</a:t>
              </a:r>
              <a:endParaRPr lang="en-GB" sz="14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42579" y="2824034"/>
            <a:ext cx="5582442" cy="783507"/>
            <a:chOff x="3676631" y="2846790"/>
            <a:chExt cx="5582442" cy="7835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screen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6631" y="2846790"/>
              <a:ext cx="778938" cy="78350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503073" y="2983262"/>
              <a:ext cx="4756000" cy="523220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Compute management and provisioning (cloud)</a:t>
              </a:r>
            </a:p>
            <a:p>
              <a:r>
                <a:rPr lang="en-US" sz="1400" b="1" dirty="0" smtClean="0"/>
                <a:t>Managing resources for processing</a:t>
              </a:r>
              <a:endParaRPr lang="en-GB" sz="1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87535" y="4174936"/>
            <a:ext cx="3637486" cy="786452"/>
            <a:chOff x="5781300" y="4077643"/>
            <a:chExt cx="3637486" cy="786452"/>
          </a:xfrm>
        </p:grpSpPr>
        <p:sp>
          <p:nvSpPr>
            <p:cNvPr id="28" name="TextBox 27"/>
            <p:cNvSpPr txBox="1"/>
            <p:nvPr/>
          </p:nvSpPr>
          <p:spPr>
            <a:xfrm>
              <a:off x="6611910" y="4208318"/>
              <a:ext cx="2806876" cy="523220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Data </a:t>
              </a:r>
              <a:r>
                <a:rPr lang="en-US" sz="1400" dirty="0" smtClean="0"/>
                <a:t>analytics</a:t>
              </a:r>
            </a:p>
            <a:p>
              <a:r>
                <a:rPr lang="en-US" sz="1400" b="1" dirty="0" smtClean="0"/>
                <a:t>Extracting information</a:t>
              </a:r>
              <a:endParaRPr lang="en-GB" sz="1400" b="1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>
              <a:alphaModFix amt="50000"/>
            </a:blip>
            <a:stretch>
              <a:fillRect/>
            </a:stretch>
          </p:blipFill>
          <p:spPr>
            <a:xfrm>
              <a:off x="5781300" y="4077643"/>
              <a:ext cx="786452" cy="78645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170531" y="1476285"/>
            <a:ext cx="7554490" cy="780356"/>
            <a:chOff x="4587708" y="3452131"/>
            <a:chExt cx="7554490" cy="780356"/>
          </a:xfrm>
        </p:grpSpPr>
        <p:sp>
          <p:nvSpPr>
            <p:cNvPr id="27" name="TextBox 26"/>
            <p:cNvSpPr txBox="1"/>
            <p:nvPr/>
          </p:nvSpPr>
          <p:spPr>
            <a:xfrm>
              <a:off x="5437275" y="3574494"/>
              <a:ext cx="6704923" cy="5232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Networks and connectivity</a:t>
              </a:r>
            </a:p>
            <a:p>
              <a:r>
                <a:rPr lang="en-US" sz="1400" b="1" dirty="0" smtClean="0"/>
                <a:t>Connecting resources</a:t>
              </a:r>
              <a:endParaRPr lang="en-GB" sz="1400" b="1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>
              <a:alphaModFix amt="58000"/>
            </a:blip>
            <a:stretch>
              <a:fillRect/>
            </a:stretch>
          </p:blipFill>
          <p:spPr>
            <a:xfrm>
              <a:off x="4587708" y="3452131"/>
              <a:ext cx="774259" cy="780356"/>
            </a:xfrm>
            <a:prstGeom prst="rect">
              <a:avLst/>
            </a:prstGeom>
          </p:spPr>
        </p:pic>
      </p:grp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6EE3D9-8D13-4984-BB83-25C3368A53EE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sp>
        <p:nvSpPr>
          <p:cNvPr id="32" name="Footer Placeholder 3"/>
          <p:cNvSpPr txBox="1">
            <a:spLocks/>
          </p:cNvSpPr>
          <p:nvPr/>
        </p:nvSpPr>
        <p:spPr>
          <a:xfrm>
            <a:off x="2996208" y="4919664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03351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580111" y="2635048"/>
            <a:ext cx="3451832" cy="1584176"/>
            <a:chOff x="1331640" y="2769888"/>
            <a:chExt cx="3888432" cy="1784548"/>
          </a:xfrm>
        </p:grpSpPr>
        <p:pic>
          <p:nvPicPr>
            <p:cNvPr id="17" name="Picture 16" descr="Screen Shot 2016-01-25 at 18.18.19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31640" y="2769888"/>
              <a:ext cx="2252357" cy="1784548"/>
            </a:xfrm>
            <a:prstGeom prst="rect">
              <a:avLst/>
            </a:prstGeom>
          </p:spPr>
        </p:pic>
        <p:pic>
          <p:nvPicPr>
            <p:cNvPr id="18" name="Picture 17" descr="Screen Shot 2016-01-25 at 18.22.3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7904" y="2787774"/>
              <a:ext cx="1512168" cy="1744095"/>
            </a:xfrm>
            <a:prstGeom prst="rect">
              <a:avLst/>
            </a:prstGeom>
          </p:spPr>
        </p:pic>
      </p:grpSp>
      <p:pic>
        <p:nvPicPr>
          <p:cNvPr id="8" name="Picture 7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3528" y="3000369"/>
            <a:ext cx="4464496" cy="1803631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O</a:t>
            </a:r>
            <a:r>
              <a:rPr lang="el-GR" dirty="0" smtClean="0"/>
              <a:t>²</a:t>
            </a:r>
            <a:r>
              <a:rPr lang="en-US" dirty="0" smtClean="0"/>
              <a:t>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05088"/>
            <a:ext cx="8712968" cy="2054699"/>
          </a:xfrm>
        </p:spPr>
        <p:txBody>
          <a:bodyPr>
            <a:noAutofit/>
          </a:bodyPr>
          <a:lstStyle/>
          <a:p>
            <a:pPr>
              <a:buFont typeface="Arial"/>
              <a:buChar char="›"/>
            </a:pPr>
            <a:r>
              <a:rPr lang="en-US" sz="1600" b="0" dirty="0" smtClean="0"/>
              <a:t>By </a:t>
            </a:r>
            <a:r>
              <a:rPr lang="en-US" sz="1600" b="0" dirty="0"/>
              <a:t>Run 3 most of the ALICE detectors and its computing system are expected to inspect and read-out all the interactions up to a rate of </a:t>
            </a:r>
            <a:r>
              <a:rPr lang="en-US" sz="1600" b="0" dirty="0" smtClean="0"/>
              <a:t> </a:t>
            </a:r>
            <a:r>
              <a:rPr lang="en-US" sz="1600" dirty="0" smtClean="0"/>
              <a:t>6TB/s </a:t>
            </a:r>
            <a:r>
              <a:rPr lang="en-US" sz="1600" b="0" dirty="0" smtClean="0"/>
              <a:t>and  storing up to </a:t>
            </a:r>
            <a:r>
              <a:rPr lang="en-US" sz="1600" dirty="0" smtClean="0"/>
              <a:t>90GB/s</a:t>
            </a:r>
          </a:p>
          <a:p>
            <a:pPr lvl="1">
              <a:buFont typeface="Arial"/>
              <a:buChar char="›"/>
            </a:pPr>
            <a:r>
              <a:rPr lang="en-US" sz="1600" b="1" dirty="0" smtClean="0"/>
              <a:t>This is a major processing and data handling challenge and unprecedented in a Heavy Ion detector </a:t>
            </a:r>
          </a:p>
          <a:p>
            <a:pPr lvl="1">
              <a:buFont typeface="Arial"/>
              <a:buChar char="›"/>
            </a:pPr>
            <a:r>
              <a:rPr lang="en-US" sz="1600" dirty="0" smtClean="0"/>
              <a:t>FLPs </a:t>
            </a:r>
            <a:r>
              <a:rPr lang="en-US" sz="1600" dirty="0"/>
              <a:t>(First Level Processor) </a:t>
            </a:r>
            <a:r>
              <a:rPr lang="en-US" sz="1600" b="0" dirty="0"/>
              <a:t>receive data from the detector readout, preprocess </a:t>
            </a:r>
            <a:r>
              <a:rPr lang="en-US" sz="1600" b="0" dirty="0" smtClean="0"/>
              <a:t>it (FPGA), chop it into manageable pieces </a:t>
            </a:r>
            <a:r>
              <a:rPr lang="en-US" sz="1600" b="0" dirty="0"/>
              <a:t>(time frames) and send it out to </a:t>
            </a:r>
            <a:r>
              <a:rPr lang="en-US" sz="1600" b="0" dirty="0" smtClean="0"/>
              <a:t>EPNs</a:t>
            </a:r>
            <a:endParaRPr lang="en-US" sz="1600" dirty="0"/>
          </a:p>
          <a:p>
            <a:pPr lvl="1">
              <a:buFont typeface="Arial"/>
              <a:buChar char="›"/>
            </a:pPr>
            <a:r>
              <a:rPr lang="en-US" sz="1600" dirty="0" smtClean="0"/>
              <a:t>EPNs </a:t>
            </a:r>
            <a:r>
              <a:rPr lang="en-US" sz="1600" dirty="0"/>
              <a:t>(Event Processing Node) </a:t>
            </a:r>
            <a:r>
              <a:rPr lang="en-US" sz="1600" b="0" dirty="0"/>
              <a:t>collect sub-time frames from all FLPs to build a full time frame for reconstruction (on the EPN nodes</a:t>
            </a:r>
            <a:r>
              <a:rPr lang="en-US" sz="1600" b="0" dirty="0" smtClean="0"/>
              <a:t>)</a:t>
            </a:r>
            <a:endParaRPr lang="en-US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25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155926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 TB/s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415592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90 GB/s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148064" y="4291230"/>
            <a:ext cx="3816424" cy="56271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 smtClean="0">
                <a:solidFill>
                  <a:schemeClr val="accent3">
                    <a:lumMod val="50000"/>
                  </a:schemeClr>
                </a:solidFill>
              </a:rPr>
              <a:t>Goal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: Reduce the I/O latency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, avoid memory copy, context switching and system calls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3648" y="195486"/>
            <a:ext cx="1270000" cy="6096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9416455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05729" y="843559"/>
            <a:ext cx="4674384" cy="2376264"/>
          </a:xfrm>
        </p:spPr>
        <p:txBody>
          <a:bodyPr>
            <a:normAutofit fontScale="85000" lnSpcReduction="20000"/>
          </a:bodyPr>
          <a:lstStyle/>
          <a:p>
            <a:pPr marL="57136" indent="0">
              <a:lnSpc>
                <a:spcPct val="110000"/>
              </a:lnSpc>
              <a:buNone/>
            </a:pPr>
            <a:r>
              <a:rPr lang="en-US" sz="2000" dirty="0" smtClean="0">
                <a:solidFill>
                  <a:srgbClr val="222268"/>
                </a:solidFill>
              </a:rPr>
              <a:t>Investigating impact of removing kernel mediation from the data path on distributed applications</a:t>
            </a:r>
          </a:p>
          <a:p>
            <a:pPr marL="57136" indent="0">
              <a:lnSpc>
                <a:spcPct val="110000"/>
              </a:lnSpc>
              <a:buNone/>
            </a:pPr>
            <a:r>
              <a:rPr lang="en-US" sz="2000" dirty="0" smtClean="0">
                <a:solidFill>
                  <a:srgbClr val="222268"/>
                </a:solidFill>
              </a:rPr>
              <a:t>Implement support for Cisco’s </a:t>
            </a:r>
            <a:r>
              <a:rPr lang="en-US" sz="2000" dirty="0" err="1" smtClean="0">
                <a:solidFill>
                  <a:srgbClr val="222268"/>
                </a:solidFill>
              </a:rPr>
              <a:t>usnic</a:t>
            </a:r>
            <a:r>
              <a:rPr lang="en-US" sz="2000" dirty="0" smtClean="0">
                <a:solidFill>
                  <a:srgbClr val="222268"/>
                </a:solidFill>
              </a:rPr>
              <a:t> in </a:t>
            </a:r>
            <a:r>
              <a:rPr lang="en-US" sz="2000" dirty="0" err="1" smtClean="0">
                <a:solidFill>
                  <a:srgbClr val="222268"/>
                </a:solidFill>
              </a:rPr>
              <a:t>nanomsg</a:t>
            </a:r>
            <a:r>
              <a:rPr lang="en-US" sz="2000" dirty="0" smtClean="0">
                <a:solidFill>
                  <a:srgbClr val="222268"/>
                </a:solidFill>
              </a:rPr>
              <a:t> framework</a:t>
            </a:r>
          </a:p>
          <a:p>
            <a:pPr marL="292040" lvl="1" indent="0">
              <a:lnSpc>
                <a:spcPct val="110000"/>
              </a:lnSpc>
              <a:buNone/>
            </a:pPr>
            <a:r>
              <a:rPr lang="en-US" sz="1600" dirty="0" smtClean="0">
                <a:solidFill>
                  <a:srgbClr val="222268"/>
                </a:solidFill>
              </a:rPr>
              <a:t>40Gbps throughput, 2µs p2p latency, low CPU load</a:t>
            </a:r>
          </a:p>
          <a:p>
            <a:pPr marL="57136" indent="0">
              <a:lnSpc>
                <a:spcPct val="110000"/>
              </a:lnSpc>
              <a:buNone/>
            </a:pPr>
            <a:r>
              <a:rPr lang="en-US" sz="2000" dirty="0" smtClean="0">
                <a:solidFill>
                  <a:srgbClr val="222268"/>
                </a:solidFill>
              </a:rPr>
              <a:t>Measure impact on O2’s </a:t>
            </a:r>
            <a:br>
              <a:rPr lang="en-US" sz="2000" dirty="0" smtClean="0">
                <a:solidFill>
                  <a:srgbClr val="222268"/>
                </a:solidFill>
              </a:rPr>
            </a:br>
            <a:r>
              <a:rPr lang="en-US" sz="2000" dirty="0" smtClean="0">
                <a:solidFill>
                  <a:srgbClr val="222268"/>
                </a:solidFill>
              </a:rPr>
              <a:t>applications in the ALFA framework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7820" y="181851"/>
            <a:ext cx="8345488" cy="731837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800" dirty="0" smtClean="0"/>
              <a:t>Data Plane Computing System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5" y="4029914"/>
            <a:ext cx="452273" cy="578557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13890"/>
            <a:ext cx="416074" cy="566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2765" y="1600839"/>
            <a:ext cx="813378" cy="1731388"/>
            <a:chOff x="7020272" y="1347614"/>
            <a:chExt cx="1440160" cy="3240360"/>
          </a:xfrm>
        </p:grpSpPr>
        <p:sp>
          <p:nvSpPr>
            <p:cNvPr id="10" name="Chevron 9"/>
            <p:cNvSpPr/>
            <p:nvPr/>
          </p:nvSpPr>
          <p:spPr>
            <a:xfrm rot="5400000">
              <a:off x="7308304" y="1851670"/>
              <a:ext cx="864096" cy="1440160"/>
            </a:xfrm>
            <a:prstGeom prst="chevron">
              <a:avLst>
                <a:gd name="adj" fmla="val 21182"/>
              </a:avLst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ofi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://</a:t>
              </a:r>
            </a:p>
          </p:txBody>
        </p:sp>
        <p:sp>
          <p:nvSpPr>
            <p:cNvPr id="11" name="Chevron 10"/>
            <p:cNvSpPr/>
            <p:nvPr/>
          </p:nvSpPr>
          <p:spPr>
            <a:xfrm rot="5400000">
              <a:off x="7308304" y="2643758"/>
              <a:ext cx="864096" cy="1440160"/>
            </a:xfrm>
            <a:prstGeom prst="chevron">
              <a:avLst>
                <a:gd name="adj" fmla="val 21182"/>
              </a:avLst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libfabric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"/>
                <a:cs typeface=""/>
              </a:endParaRPr>
            </a:p>
          </p:txBody>
        </p:sp>
        <p:sp>
          <p:nvSpPr>
            <p:cNvPr id="12" name="Chevron 11"/>
            <p:cNvSpPr/>
            <p:nvPr/>
          </p:nvSpPr>
          <p:spPr>
            <a:xfrm rot="5400000">
              <a:off x="7308304" y="3435846"/>
              <a:ext cx="864096" cy="1440160"/>
            </a:xfrm>
            <a:prstGeom prst="chevron">
              <a:avLst>
                <a:gd name="adj" fmla="val 21182"/>
              </a:avLst>
            </a:prstGeom>
            <a:gradFill rotWithShape="1">
              <a:gsLst>
                <a:gs pos="0">
                  <a:srgbClr val="222268">
                    <a:shade val="51000"/>
                    <a:satMod val="130000"/>
                  </a:srgbClr>
                </a:gs>
                <a:gs pos="80000">
                  <a:srgbClr val="222268">
                    <a:shade val="93000"/>
                    <a:satMod val="130000"/>
                  </a:srgbClr>
                </a:gs>
                <a:gs pos="100000">
                  <a:srgbClr val="222268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222268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usnic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"/>
                <a:cs typeface=""/>
              </a:endParaRPr>
            </a:p>
          </p:txBody>
        </p:sp>
        <p:sp>
          <p:nvSpPr>
            <p:cNvPr id="13" name="Chevron 12"/>
            <p:cNvSpPr/>
            <p:nvPr/>
          </p:nvSpPr>
          <p:spPr>
            <a:xfrm rot="5400000">
              <a:off x="7308304" y="1059582"/>
              <a:ext cx="864096" cy="1440160"/>
            </a:xfrm>
            <a:prstGeom prst="chevron">
              <a:avLst>
                <a:gd name="adj" fmla="val 21182"/>
              </a:avLst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nanomsg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"/>
                <a:cs typeface=""/>
              </a:endParaRPr>
            </a:p>
          </p:txBody>
        </p:sp>
      </p:grpSp>
      <p:pic>
        <p:nvPicPr>
          <p:cNvPr id="14" name="Picture 13" descr="usnic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747542"/>
            <a:ext cx="3953532" cy="24454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648" y="195486"/>
            <a:ext cx="1270000" cy="609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3808" y="3420020"/>
            <a:ext cx="6141492" cy="1167954"/>
          </a:xfrm>
          <a:prstGeom prst="rect">
            <a:avLst/>
          </a:prstGeom>
        </p:spPr>
      </p:pic>
      <p:sp>
        <p:nvSpPr>
          <p:cNvPr id="18" name="Footer Placeholder 3"/>
          <p:cNvSpPr txBox="1">
            <a:spLocks/>
          </p:cNvSpPr>
          <p:nvPr/>
        </p:nvSpPr>
        <p:spPr>
          <a:xfrm>
            <a:off x="2843808" y="4767264"/>
            <a:ext cx="345638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Maria Girone, CERN </a:t>
            </a:r>
            <a:r>
              <a:rPr lang="en-GB" sz="1200" dirty="0" err="1" smtClean="0">
                <a:solidFill>
                  <a:srgbClr val="7F7F7F"/>
                </a:solidFill>
              </a:rPr>
              <a:t>openlab</a:t>
            </a:r>
            <a:r>
              <a:rPr lang="en-GB" sz="1200" dirty="0" smtClean="0">
                <a:solidFill>
                  <a:srgbClr val="7F7F7F"/>
                </a:solidFill>
              </a:rPr>
              <a:t> CTO </a:t>
            </a:r>
            <a:endParaRPr lang="en-GB" sz="1200" dirty="0">
              <a:solidFill>
                <a:srgbClr val="7F7F7F"/>
              </a:solidFill>
            </a:endParaRPr>
          </a:p>
        </p:txBody>
      </p:sp>
      <p:sp>
        <p:nvSpPr>
          <p:cNvPr id="19" name="Slide Number Placeholder 1"/>
          <p:cNvSpPr txBox="1">
            <a:spLocks/>
          </p:cNvSpPr>
          <p:nvPr/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4EB1264-2DC2-4921-94A1-13F831F55EAC}" type="slidenum">
              <a:rPr lang="en-GB" sz="1200" smtClean="0"/>
              <a:pPr algn="r"/>
              <a:t>26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40059313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Modernization Project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879567"/>
            <a:ext cx="8640960" cy="1980215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 smtClean="0"/>
              <a:t>The </a:t>
            </a:r>
            <a:r>
              <a:rPr lang="en-US" sz="2000" dirty="0"/>
              <a:t>increasing need for computing has prompted an effort to </a:t>
            </a:r>
            <a:r>
              <a:rPr lang="en-US" sz="2000" dirty="0" err="1"/>
              <a:t>optimise</a:t>
            </a:r>
            <a:r>
              <a:rPr lang="en-US" sz="2000" dirty="0"/>
              <a:t> </a:t>
            </a:r>
            <a:r>
              <a:rPr lang="en-US" sz="2000" dirty="0" smtClean="0"/>
              <a:t>scientific codes </a:t>
            </a:r>
            <a:r>
              <a:rPr lang="en-US" sz="2000" dirty="0"/>
              <a:t>for the new computing </a:t>
            </a:r>
            <a:r>
              <a:rPr lang="en-US" sz="2000" dirty="0" smtClean="0"/>
              <a:t>architectures</a:t>
            </a:r>
          </a:p>
          <a:p>
            <a:pPr lvl="1"/>
            <a:r>
              <a:rPr lang="en-US" sz="1600" dirty="0"/>
              <a:t>Possible to achieve enormous improvements in code performance using modern </a:t>
            </a:r>
            <a:r>
              <a:rPr lang="en-US" sz="1600" dirty="0" smtClean="0"/>
              <a:t>techniques</a:t>
            </a:r>
          </a:p>
          <a:p>
            <a:pPr lvl="1"/>
            <a:r>
              <a:rPr lang="en-US" sz="1600" dirty="0" smtClean="0"/>
              <a:t>One of the few areas with enough potential for improvement to close the resource gaps in the upgrade program</a:t>
            </a:r>
            <a:endParaRPr lang="en-US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C</a:t>
            </a:r>
            <a:r>
              <a:rPr lang="en-US" sz="2000" dirty="0" smtClean="0"/>
              <a:t>ode Modernization Project is an umbrella for addressing several use cases in different disciplines </a:t>
            </a:r>
          </a:p>
          <a:p>
            <a:pPr lvl="1"/>
            <a:r>
              <a:rPr lang="en-US" sz="1600" dirty="0" smtClean="0"/>
              <a:t>Possible extensions currently under discussion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8" name="Picture 7" descr="Screenshot 2016-03-05 16.33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142" y="2986193"/>
            <a:ext cx="2311498" cy="4496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60032" y="3405649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1">
                    <a:lumMod val="50000"/>
                  </a:schemeClr>
                </a:solidFill>
              </a:rPr>
              <a:t>Lets work together</a:t>
            </a:r>
            <a:endParaRPr lang="en-US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21" y="3392690"/>
            <a:ext cx="773214" cy="4752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60" y="2974157"/>
            <a:ext cx="526447" cy="533697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8694" y="3001300"/>
            <a:ext cx="695274" cy="434546"/>
          </a:xfrm>
          <a:prstGeom prst="rect">
            <a:avLst/>
          </a:prstGeom>
        </p:spPr>
      </p:pic>
      <p:pic>
        <p:nvPicPr>
          <p:cNvPr id="13" name="Picture 12" descr="Screenshot 2016-03-05 16.38.3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96812"/>
            <a:ext cx="1656184" cy="655058"/>
          </a:xfrm>
          <a:prstGeom prst="rect">
            <a:avLst/>
          </a:prstGeom>
        </p:spPr>
      </p:pic>
      <p:pic>
        <p:nvPicPr>
          <p:cNvPr id="3" name="Picture 2" descr="Screenshot 2016-03-05 16.59.2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842544"/>
            <a:ext cx="2160240" cy="8894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1760" y="4083918"/>
            <a:ext cx="1270000" cy="41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5616" y="0"/>
            <a:ext cx="1270000" cy="685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37904" y="4137925"/>
            <a:ext cx="1270000" cy="450050"/>
          </a:xfrm>
          <a:prstGeom prst="rect">
            <a:avLst/>
          </a:prstGeom>
        </p:spPr>
      </p:pic>
      <p:pic>
        <p:nvPicPr>
          <p:cNvPr id="15" name="Picture 14" descr="Screenshot 2016-03-08 11.12.48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206" y="3841896"/>
            <a:ext cx="3476794" cy="24202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27</a:t>
            </a:fld>
            <a:endParaRPr lang="en-GB" dirty="0"/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2843808" y="4767264"/>
            <a:ext cx="345638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Maria Girone, CERN </a:t>
            </a:r>
            <a:r>
              <a:rPr lang="en-GB" sz="1200" dirty="0" err="1" smtClean="0">
                <a:solidFill>
                  <a:srgbClr val="7F7F7F"/>
                </a:solidFill>
              </a:rPr>
              <a:t>openlab</a:t>
            </a:r>
            <a:r>
              <a:rPr lang="en-GB" sz="1200" dirty="0" smtClean="0">
                <a:solidFill>
                  <a:srgbClr val="7F7F7F"/>
                </a:solidFill>
              </a:rPr>
              <a:t> CTO </a:t>
            </a:r>
            <a:endParaRPr lang="en-GB" sz="1200" dirty="0">
              <a:solidFill>
                <a:srgbClr val="7F7F7F"/>
              </a:solidFill>
            </a:endParaRPr>
          </a:p>
        </p:txBody>
      </p:sp>
      <p:pic>
        <p:nvPicPr>
          <p:cNvPr id="19" name="Content Placeholder 5" descr="Innopolis logo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" r="1109"/>
          <a:stretch>
            <a:fillRect/>
          </a:stretch>
        </p:blipFill>
        <p:spPr>
          <a:xfrm>
            <a:off x="1259632" y="4461961"/>
            <a:ext cx="1095764" cy="55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824082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GeantV</a:t>
            </a:r>
            <a:r>
              <a:rPr lang="en-US" dirty="0" smtClean="0"/>
              <a:t> project </a:t>
            </a:r>
            <a:br>
              <a:rPr lang="en-US" dirty="0" smtClean="0"/>
            </a:br>
            <a:r>
              <a:rPr lang="en-US" sz="2000" dirty="0" smtClean="0"/>
              <a:t>Rethinking particle transport</a:t>
            </a:r>
            <a:endParaRPr lang="en-US" dirty="0"/>
          </a:p>
        </p:txBody>
      </p:sp>
      <p:sp>
        <p:nvSpPr>
          <p:cNvPr id="196" name="Slide Number Placeholder 19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206E5-8204-B245-A1A8-DEE0D2E02D5F}" type="slidenum">
              <a:rPr lang="en-US" smtClean="0"/>
              <a:t>28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79512" y="1059582"/>
            <a:ext cx="3059832" cy="35702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HOW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Intel </a:t>
            </a:r>
            <a:r>
              <a:rPr lang="en-US" sz="1400" dirty="0"/>
              <a:t>expertise and tools through a </a:t>
            </a:r>
            <a:r>
              <a:rPr lang="en-US" sz="1400" dirty="0" smtClean="0"/>
              <a:t>IPCC program</a:t>
            </a:r>
          </a:p>
          <a:p>
            <a:pPr marL="285750" indent="-285750">
              <a:buFont typeface="Arial"/>
              <a:buChar char="•"/>
            </a:pP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Rethink </a:t>
            </a:r>
            <a:r>
              <a:rPr lang="en-US" sz="1400" dirty="0"/>
              <a:t>particle transport in detector </a:t>
            </a:r>
            <a:r>
              <a:rPr lang="en-US" sz="1400" dirty="0" smtClean="0"/>
              <a:t>simulations</a:t>
            </a:r>
          </a:p>
          <a:p>
            <a:pPr marL="285750" indent="-285750">
              <a:buFont typeface="Arial"/>
              <a:buChar char="•"/>
            </a:pP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</a:t>
            </a:r>
            <a:r>
              <a:rPr lang="en-US" sz="1400" dirty="0"/>
              <a:t>&amp;D on the vertical scalability to profit from multiple levels of parallelism and use </a:t>
            </a:r>
            <a:r>
              <a:rPr lang="en-US" sz="1400" dirty="0" smtClean="0"/>
              <a:t>of accelerators.</a:t>
            </a:r>
          </a:p>
          <a:p>
            <a:pPr marL="285750" indent="-285750">
              <a:buFont typeface="Arial"/>
              <a:buChar char="•"/>
            </a:pP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Code improvements are applicable to all fields that use this simulation framework</a:t>
            </a:r>
          </a:p>
          <a:p>
            <a:pPr marL="742950" lvl="1" indent="-285750">
              <a:buFont typeface="Arial"/>
              <a:buChar char="•"/>
            </a:pPr>
            <a:r>
              <a:rPr lang="en-US" sz="1200" dirty="0" smtClean="0"/>
              <a:t>Medical applications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347864" y="992798"/>
            <a:ext cx="5796136" cy="193899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WHY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Detector </a:t>
            </a:r>
            <a:r>
              <a:rPr lang="en-US" sz="1600" dirty="0"/>
              <a:t>simulation is one of the most CPU intensive tasks in modern </a:t>
            </a:r>
            <a:r>
              <a:rPr lang="en-US" sz="1600" dirty="0" smtClean="0"/>
              <a:t>HEP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50% of the WLCG cycles are used by simulation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Improving the simulation by factors would allow for customized samples, more simulation, and more potential for discovery</a:t>
            </a:r>
          </a:p>
        </p:txBody>
      </p:sp>
      <p:pic>
        <p:nvPicPr>
          <p:cNvPr id="167" name="Picture 1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0"/>
            <a:ext cx="1270000" cy="685800"/>
          </a:xfrm>
          <a:prstGeom prst="rect">
            <a:avLst/>
          </a:prstGeom>
        </p:spPr>
      </p:pic>
      <p:sp>
        <p:nvSpPr>
          <p:cNvPr id="169" name="Footer Placeholder 3"/>
          <p:cNvSpPr txBox="1">
            <a:spLocks/>
          </p:cNvSpPr>
          <p:nvPr/>
        </p:nvSpPr>
        <p:spPr>
          <a:xfrm>
            <a:off x="2843808" y="4767264"/>
            <a:ext cx="345638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Maria Girone, CERN </a:t>
            </a:r>
            <a:r>
              <a:rPr lang="en-GB" sz="1200" dirty="0" err="1" smtClean="0">
                <a:solidFill>
                  <a:srgbClr val="7F7F7F"/>
                </a:solidFill>
              </a:rPr>
              <a:t>openlab</a:t>
            </a:r>
            <a:r>
              <a:rPr lang="en-GB" sz="1200" dirty="0" smtClean="0">
                <a:solidFill>
                  <a:srgbClr val="7F7F7F"/>
                </a:solidFill>
              </a:rPr>
              <a:t> CTO </a:t>
            </a:r>
            <a:endParaRPr lang="en-GB" sz="1200" dirty="0">
              <a:solidFill>
                <a:srgbClr val="7F7F7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7505" y="2931790"/>
            <a:ext cx="3658790" cy="221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651584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5" y="2571752"/>
            <a:ext cx="4996217" cy="2316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5" name="Picture 144" descr="Vectorization_xra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184" y="2705547"/>
            <a:ext cx="3584710" cy="17124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GeantV</a:t>
            </a:r>
            <a:r>
              <a:rPr lang="en-US" dirty="0" smtClean="0"/>
              <a:t> results on Xeon Phi</a:t>
            </a:r>
            <a:br>
              <a:rPr lang="en-US" dirty="0" smtClean="0"/>
            </a:br>
            <a:r>
              <a:rPr lang="en-US" sz="3100" i="1" dirty="0" smtClean="0"/>
              <a:t>X-Ray benchmark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915567"/>
            <a:ext cx="2808312" cy="160322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b="0" dirty="0" smtClean="0"/>
              <a:t>The </a:t>
            </a:r>
            <a:r>
              <a:rPr lang="en-US" sz="1400" b="0" dirty="0"/>
              <a:t>X-Ray benchmark tests geometry navigation in a real detector </a:t>
            </a:r>
            <a:r>
              <a:rPr lang="en-US" sz="1400" b="0" dirty="0" smtClean="0"/>
              <a:t>geometry</a:t>
            </a:r>
            <a:endParaRPr lang="en-US" sz="1400" b="0" dirty="0"/>
          </a:p>
          <a:p>
            <a:pPr>
              <a:buFont typeface="Arial"/>
              <a:buChar char="•"/>
            </a:pPr>
            <a:r>
              <a:rPr lang="en-US" sz="1200" b="0" i="1" dirty="0"/>
              <a:t>X-</a:t>
            </a:r>
            <a:r>
              <a:rPr lang="en-US" sz="1200" b="0" i="1" dirty="0" smtClean="0"/>
              <a:t>Ray </a:t>
            </a:r>
            <a:r>
              <a:rPr lang="en-US" sz="1200" b="0" dirty="0" smtClean="0"/>
              <a:t>scans </a:t>
            </a:r>
            <a:r>
              <a:rPr lang="en-US" sz="1200" b="0" dirty="0"/>
              <a:t>a module with virtual rays in a grid corresponding to pixels on the final </a:t>
            </a:r>
            <a:r>
              <a:rPr lang="en-US" sz="1200" b="0" dirty="0" smtClean="0"/>
              <a:t>image</a:t>
            </a:r>
            <a:endParaRPr lang="en-US" sz="1200" b="0" dirty="0"/>
          </a:p>
          <a:p>
            <a:pPr>
              <a:buFont typeface="Arial"/>
              <a:buChar char="•"/>
            </a:pPr>
            <a:r>
              <a:rPr lang="en-US" sz="1200" b="0" dirty="0" smtClean="0"/>
              <a:t>Probed </a:t>
            </a:r>
            <a:r>
              <a:rPr lang="en-US" sz="1200" b="0" dirty="0"/>
              <a:t>the </a:t>
            </a:r>
            <a:r>
              <a:rPr lang="en-US" sz="1200" b="0" dirty="0" err="1" smtClean="0"/>
              <a:t>vectorized</a:t>
            </a:r>
            <a:r>
              <a:rPr lang="en-US" sz="1200" b="0" dirty="0" smtClean="0"/>
              <a:t> geometry </a:t>
            </a:r>
            <a:r>
              <a:rPr lang="en-US" sz="1200" b="0" dirty="0"/>
              <a:t>elements + global navigation as </a:t>
            </a:r>
            <a:r>
              <a:rPr lang="en-US" sz="1200" b="0" dirty="0" smtClean="0"/>
              <a:t>task</a:t>
            </a:r>
            <a:endParaRPr lang="en-US" sz="1200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29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236098" y="4224488"/>
            <a:ext cx="3516289" cy="786807"/>
            <a:chOff x="776111" y="5320412"/>
            <a:chExt cx="3516289" cy="1049076"/>
          </a:xfrm>
        </p:grpSpPr>
        <p:grpSp>
          <p:nvGrpSpPr>
            <p:cNvPr id="8" name="Group 7"/>
            <p:cNvGrpSpPr/>
            <p:nvPr/>
          </p:nvGrpSpPr>
          <p:grpSpPr>
            <a:xfrm>
              <a:off x="866031" y="5518775"/>
              <a:ext cx="2896864" cy="376506"/>
              <a:chOff x="5109281" y="5138467"/>
              <a:chExt cx="3335058" cy="503877"/>
            </a:xfrm>
          </p:grpSpPr>
          <p:cxnSp>
            <p:nvCxnSpPr>
              <p:cNvPr id="7" name="Straight Connector 6"/>
              <p:cNvCxnSpPr/>
              <p:nvPr/>
            </p:nvCxnSpPr>
            <p:spPr>
              <a:xfrm flipV="1">
                <a:off x="5109281" y="5390406"/>
                <a:ext cx="2539897" cy="44305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7794820" y="4992825"/>
                <a:ext cx="503877" cy="795161"/>
              </a:xfrm>
              <a:prstGeom prst="rect">
                <a:avLst/>
              </a:prstGeom>
            </p:spPr>
          </p:pic>
        </p:grpSp>
        <p:grpSp>
          <p:nvGrpSpPr>
            <p:cNvPr id="130" name="Group 129"/>
            <p:cNvGrpSpPr/>
            <p:nvPr/>
          </p:nvGrpSpPr>
          <p:grpSpPr>
            <a:xfrm>
              <a:off x="866031" y="5632651"/>
              <a:ext cx="3029240" cy="376506"/>
              <a:chOff x="4956881" y="5138467"/>
              <a:chExt cx="3487458" cy="503877"/>
            </a:xfrm>
          </p:grpSpPr>
          <p:cxnSp>
            <p:nvCxnSpPr>
              <p:cNvPr id="131" name="Straight Connector 130"/>
              <p:cNvCxnSpPr/>
              <p:nvPr/>
            </p:nvCxnSpPr>
            <p:spPr>
              <a:xfrm flipV="1">
                <a:off x="4956881" y="5390407"/>
                <a:ext cx="2692297" cy="52860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2" name="Picture 13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7794820" y="4992825"/>
                <a:ext cx="503877" cy="795161"/>
              </a:xfrm>
              <a:prstGeom prst="rect">
                <a:avLst/>
              </a:prstGeom>
            </p:spPr>
          </p:pic>
        </p:grpSp>
        <p:grpSp>
          <p:nvGrpSpPr>
            <p:cNvPr id="134" name="Group 133"/>
            <p:cNvGrpSpPr/>
            <p:nvPr/>
          </p:nvGrpSpPr>
          <p:grpSpPr>
            <a:xfrm>
              <a:off x="866031" y="5746527"/>
              <a:ext cx="3161616" cy="376506"/>
              <a:chOff x="4804481" y="5138467"/>
              <a:chExt cx="3639858" cy="503877"/>
            </a:xfrm>
          </p:grpSpPr>
          <p:cxnSp>
            <p:nvCxnSpPr>
              <p:cNvPr id="135" name="Straight Connector 134"/>
              <p:cNvCxnSpPr/>
              <p:nvPr/>
            </p:nvCxnSpPr>
            <p:spPr>
              <a:xfrm flipV="1">
                <a:off x="4804481" y="5390407"/>
                <a:ext cx="2844697" cy="44304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6" name="Picture 13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7794820" y="4992825"/>
                <a:ext cx="503877" cy="795161"/>
              </a:xfrm>
              <a:prstGeom prst="rect">
                <a:avLst/>
              </a:prstGeom>
            </p:spPr>
          </p:pic>
        </p:grpSp>
        <p:grpSp>
          <p:nvGrpSpPr>
            <p:cNvPr id="137" name="Group 136"/>
            <p:cNvGrpSpPr/>
            <p:nvPr/>
          </p:nvGrpSpPr>
          <p:grpSpPr>
            <a:xfrm>
              <a:off x="866031" y="5860403"/>
              <a:ext cx="3293993" cy="376506"/>
              <a:chOff x="4652081" y="5138467"/>
              <a:chExt cx="3792258" cy="503877"/>
            </a:xfrm>
          </p:grpSpPr>
          <p:cxnSp>
            <p:nvCxnSpPr>
              <p:cNvPr id="138" name="Straight Connector 137"/>
              <p:cNvCxnSpPr/>
              <p:nvPr/>
            </p:nvCxnSpPr>
            <p:spPr>
              <a:xfrm flipV="1">
                <a:off x="4652081" y="5390407"/>
                <a:ext cx="2997097" cy="44304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9" name="Picture 13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7794820" y="4992825"/>
                <a:ext cx="503877" cy="795161"/>
              </a:xfrm>
              <a:prstGeom prst="rect">
                <a:avLst/>
              </a:prstGeom>
            </p:spPr>
          </p:pic>
        </p:grpSp>
        <p:grpSp>
          <p:nvGrpSpPr>
            <p:cNvPr id="140" name="Group 139"/>
            <p:cNvGrpSpPr/>
            <p:nvPr/>
          </p:nvGrpSpPr>
          <p:grpSpPr>
            <a:xfrm>
              <a:off x="866031" y="5974279"/>
              <a:ext cx="3426369" cy="376506"/>
              <a:chOff x="4499681" y="5138467"/>
              <a:chExt cx="3944658" cy="503877"/>
            </a:xfrm>
          </p:grpSpPr>
          <p:cxnSp>
            <p:nvCxnSpPr>
              <p:cNvPr id="141" name="Straight Connector 140"/>
              <p:cNvCxnSpPr/>
              <p:nvPr/>
            </p:nvCxnSpPr>
            <p:spPr>
              <a:xfrm flipV="1">
                <a:off x="4499681" y="5390407"/>
                <a:ext cx="3149497" cy="44304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42" name="Picture 14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7794820" y="4992825"/>
                <a:ext cx="503877" cy="795161"/>
              </a:xfrm>
              <a:prstGeom prst="rect">
                <a:avLst/>
              </a:prstGeom>
            </p:spPr>
          </p:pic>
        </p:grpSp>
        <p:pic>
          <p:nvPicPr>
            <p:cNvPr id="128" name="Picture 12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02481" y="5572203"/>
              <a:ext cx="1579792" cy="797285"/>
            </a:xfrm>
            <a:prstGeom prst="rect">
              <a:avLst/>
            </a:prstGeom>
          </p:spPr>
        </p:pic>
        <p:sp>
          <p:nvSpPr>
            <p:cNvPr id="144" name="TextBox 143"/>
            <p:cNvSpPr txBox="1"/>
            <p:nvPr/>
          </p:nvSpPr>
          <p:spPr>
            <a:xfrm>
              <a:off x="776111" y="5320412"/>
              <a:ext cx="1653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OMP threads</a:t>
              </a:r>
              <a:endParaRPr lang="en-US" sz="1200" dirty="0"/>
            </a:p>
          </p:txBody>
        </p:sp>
      </p:grpSp>
      <p:pic>
        <p:nvPicPr>
          <p:cNvPr id="143" name="Picture 142" descr="Scalability_mic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184" y="1047460"/>
            <a:ext cx="3584710" cy="1716423"/>
          </a:xfrm>
          <a:prstGeom prst="rect">
            <a:avLst/>
          </a:prstGeom>
        </p:spPr>
      </p:pic>
      <p:grpSp>
        <p:nvGrpSpPr>
          <p:cNvPr id="148" name="Group 147"/>
          <p:cNvGrpSpPr/>
          <p:nvPr/>
        </p:nvGrpSpPr>
        <p:grpSpPr>
          <a:xfrm>
            <a:off x="5176336" y="1661256"/>
            <a:ext cx="2109957" cy="721466"/>
            <a:chOff x="4983758" y="2215007"/>
            <a:chExt cx="2109957" cy="961954"/>
          </a:xfrm>
        </p:grpSpPr>
        <p:sp>
          <p:nvSpPr>
            <p:cNvPr id="78" name="TextBox 77"/>
            <p:cNvSpPr txBox="1"/>
            <p:nvPr/>
          </p:nvSpPr>
          <p:spPr>
            <a:xfrm>
              <a:off x="4983758" y="2479335"/>
              <a:ext cx="2059965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Balanced model better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47" name="Straight Arrow Connector 146"/>
            <p:cNvCxnSpPr/>
            <p:nvPr/>
          </p:nvCxnSpPr>
          <p:spPr>
            <a:xfrm flipV="1">
              <a:off x="6553200" y="2215007"/>
              <a:ext cx="540515" cy="38723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/>
          <p:cNvGrpSpPr/>
          <p:nvPr/>
        </p:nvGrpSpPr>
        <p:grpSpPr>
          <a:xfrm>
            <a:off x="6938030" y="1882749"/>
            <a:ext cx="2247331" cy="523220"/>
            <a:chOff x="6938023" y="2510316"/>
            <a:chExt cx="2247331" cy="697624"/>
          </a:xfrm>
        </p:grpSpPr>
        <p:sp>
          <p:nvSpPr>
            <p:cNvPr id="151" name="TextBox 150"/>
            <p:cNvSpPr txBox="1"/>
            <p:nvPr/>
          </p:nvSpPr>
          <p:spPr>
            <a:xfrm>
              <a:off x="6938023" y="2510316"/>
              <a:ext cx="2247331" cy="697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Saturation beyond 2x cores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52" name="Straight Arrow Connector 151"/>
            <p:cNvCxnSpPr/>
            <p:nvPr/>
          </p:nvCxnSpPr>
          <p:spPr>
            <a:xfrm flipH="1">
              <a:off x="8061689" y="2787112"/>
              <a:ext cx="293557" cy="24884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Group 168"/>
          <p:cNvGrpSpPr/>
          <p:nvPr/>
        </p:nvGrpSpPr>
        <p:grpSpPr>
          <a:xfrm>
            <a:off x="6133432" y="3771790"/>
            <a:ext cx="2818898" cy="835730"/>
            <a:chOff x="6133432" y="5029047"/>
            <a:chExt cx="2818898" cy="1114303"/>
          </a:xfrm>
        </p:grpSpPr>
        <p:sp>
          <p:nvSpPr>
            <p:cNvPr id="157" name="TextBox 156"/>
            <p:cNvSpPr txBox="1"/>
            <p:nvPr/>
          </p:nvSpPr>
          <p:spPr>
            <a:xfrm>
              <a:off x="6381246" y="5158468"/>
              <a:ext cx="2571084" cy="984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Vector/scalar profit maximized for </a:t>
              </a:r>
              <a:r>
                <a:rPr lang="en-US" sz="1400" i="1" dirty="0" err="1" smtClean="0">
                  <a:solidFill>
                    <a:srgbClr val="FF0000"/>
                  </a:solidFill>
                </a:rPr>
                <a:t>nthreads≈core_count</a:t>
              </a:r>
              <a:endParaRPr lang="en-US" sz="1400" i="1" dirty="0">
                <a:solidFill>
                  <a:srgbClr val="FF0000"/>
                </a:solidFill>
              </a:endParaRPr>
            </a:p>
          </p:txBody>
        </p:sp>
        <p:cxnSp>
          <p:nvCxnSpPr>
            <p:cNvPr id="158" name="Straight Arrow Connector 157"/>
            <p:cNvCxnSpPr>
              <a:stCxn id="157" idx="1"/>
            </p:cNvCxnSpPr>
            <p:nvPr/>
          </p:nvCxnSpPr>
          <p:spPr>
            <a:xfrm flipH="1" flipV="1">
              <a:off x="6133432" y="5029047"/>
              <a:ext cx="247814" cy="62186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Group 160"/>
          <p:cNvGrpSpPr/>
          <p:nvPr/>
        </p:nvGrpSpPr>
        <p:grpSpPr>
          <a:xfrm>
            <a:off x="6133432" y="3189373"/>
            <a:ext cx="2967486" cy="738664"/>
            <a:chOff x="6217868" y="2510316"/>
            <a:chExt cx="2967486" cy="984885"/>
          </a:xfrm>
        </p:grpSpPr>
        <p:sp>
          <p:nvSpPr>
            <p:cNvPr id="162" name="TextBox 161"/>
            <p:cNvSpPr txBox="1"/>
            <p:nvPr/>
          </p:nvSpPr>
          <p:spPr>
            <a:xfrm>
              <a:off x="6938023" y="2510316"/>
              <a:ext cx="2247331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 smtClean="0">
                  <a:solidFill>
                    <a:srgbClr val="FF0000"/>
                  </a:solidFill>
                </a:rPr>
                <a:t>Basketized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 performance approaching ideal (N times same) case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63" name="Straight Arrow Connector 162"/>
            <p:cNvCxnSpPr/>
            <p:nvPr/>
          </p:nvCxnSpPr>
          <p:spPr>
            <a:xfrm flipH="1">
              <a:off x="6217868" y="2570778"/>
              <a:ext cx="75567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9" name="Picture 15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616" y="0"/>
            <a:ext cx="1270000" cy="685800"/>
          </a:xfrm>
          <a:prstGeom prst="rect">
            <a:avLst/>
          </a:prstGeom>
        </p:spPr>
      </p:pic>
      <p:sp>
        <p:nvSpPr>
          <p:cNvPr id="160" name="Content Placeholder 4"/>
          <p:cNvSpPr>
            <a:spLocks noGrp="1"/>
          </p:cNvSpPr>
          <p:nvPr>
            <p:ph sz="half" idx="1"/>
          </p:nvPr>
        </p:nvSpPr>
        <p:spPr>
          <a:xfrm>
            <a:off x="180194" y="2548472"/>
            <a:ext cx="4391806" cy="1535446"/>
          </a:xfrm>
        </p:spPr>
        <p:txBody>
          <a:bodyPr>
            <a:noAutofit/>
          </a:bodyPr>
          <a:lstStyle/>
          <a:p>
            <a:pPr marL="0" indent="0">
              <a:buSzPct val="100000"/>
              <a:buNone/>
            </a:pPr>
            <a:r>
              <a:rPr lang="en-US" sz="1200" b="0" dirty="0" smtClean="0"/>
              <a:t>Geometry </a:t>
            </a:r>
            <a:r>
              <a:rPr lang="en-US" sz="1200" b="0" dirty="0"/>
              <a:t>is 30-40% </a:t>
            </a:r>
            <a:r>
              <a:rPr lang="en-US" sz="1200" b="0" dirty="0" smtClean="0"/>
              <a:t>of the total CPU </a:t>
            </a:r>
            <a:r>
              <a:rPr lang="en-US" sz="1200" b="0" dirty="0"/>
              <a:t>time </a:t>
            </a:r>
            <a:r>
              <a:rPr lang="en-US" sz="1200" b="0" dirty="0" smtClean="0"/>
              <a:t>in Geant4</a:t>
            </a:r>
          </a:p>
          <a:p>
            <a:pPr marL="0" indent="0">
              <a:buSzPct val="100000"/>
              <a:buNone/>
            </a:pPr>
            <a:r>
              <a:rPr lang="en-US" sz="1200" b="0" dirty="0" smtClean="0"/>
              <a:t>A </a:t>
            </a:r>
            <a:r>
              <a:rPr lang="en-US" sz="1200" b="0" dirty="0"/>
              <a:t>library of </a:t>
            </a:r>
            <a:r>
              <a:rPr lang="en-US" sz="1200" b="0" dirty="0" err="1" smtClean="0"/>
              <a:t>vectorized</a:t>
            </a:r>
            <a:r>
              <a:rPr lang="en-US" sz="1200" b="0" dirty="0" smtClean="0"/>
              <a:t> </a:t>
            </a:r>
            <a:r>
              <a:rPr lang="en-US" sz="1200" b="0" dirty="0"/>
              <a:t>geometry algorithms to take maximum advantage of SIMD </a:t>
            </a:r>
            <a:r>
              <a:rPr lang="en-US" sz="1200" b="0" dirty="0" smtClean="0"/>
              <a:t>architectures</a:t>
            </a:r>
          </a:p>
        </p:txBody>
      </p:sp>
      <p:graphicFrame>
        <p:nvGraphicFramePr>
          <p:cNvPr id="164" name="Table 1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793623"/>
              </p:ext>
            </p:extLst>
          </p:nvPr>
        </p:nvGraphicFramePr>
        <p:xfrm>
          <a:off x="323528" y="3322098"/>
          <a:ext cx="3593237" cy="977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3253"/>
                <a:gridCol w="656661"/>
                <a:gridCol w="722328"/>
                <a:gridCol w="590995"/>
              </a:tblGrid>
              <a:tr h="347417"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16 </a:t>
                      </a:r>
                    </a:p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particles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1024 </a:t>
                      </a:r>
                    </a:p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particles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SIMD </a:t>
                      </a:r>
                    </a:p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max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</a:tr>
              <a:tr h="169630">
                <a:tc>
                  <a:txBody>
                    <a:bodyPr/>
                    <a:lstStyle/>
                    <a:p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Intel Ivy-Bridge (AVX)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~2.8x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~4x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4x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</a:tr>
              <a:tr h="169630">
                <a:tc>
                  <a:txBody>
                    <a:bodyPr/>
                    <a:lstStyle/>
                    <a:p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Intel </a:t>
                      </a:r>
                      <a:r>
                        <a:rPr lang="en-US" sz="800" b="1" dirty="0" err="1" smtClean="0">
                          <a:latin typeface="Clear Sans"/>
                          <a:cs typeface="Clear Sans"/>
                        </a:rPr>
                        <a:t>Haswell</a:t>
                      </a:r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 (AVX2)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~3x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~5x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4x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</a:tr>
              <a:tr h="249427">
                <a:tc>
                  <a:txBody>
                    <a:bodyPr/>
                    <a:lstStyle/>
                    <a:p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Intel Xeon Phi (AVX-512)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~4.1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~4.8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latin typeface="Clear Sans"/>
                          <a:cs typeface="Clear Sans"/>
                        </a:rPr>
                        <a:t>8x</a:t>
                      </a:r>
                      <a:endParaRPr lang="en-US" sz="800" b="1" dirty="0">
                        <a:latin typeface="Clear Sans"/>
                        <a:cs typeface="Clear Sans"/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165" name="TextBox 164"/>
          <p:cNvSpPr txBox="1"/>
          <p:nvPr/>
        </p:nvSpPr>
        <p:spPr>
          <a:xfrm>
            <a:off x="293254" y="4443958"/>
            <a:ext cx="355866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Overall performance for a </a:t>
            </a:r>
            <a:r>
              <a:rPr lang="en-US" sz="1100" dirty="0" smtClean="0"/>
              <a:t>simplified </a:t>
            </a:r>
            <a:r>
              <a:rPr lang="en-US" sz="1100" dirty="0"/>
              <a:t>detector vs. </a:t>
            </a:r>
            <a:r>
              <a:rPr lang="en-US" sz="1100" dirty="0" smtClean="0"/>
              <a:t>scalar </a:t>
            </a:r>
            <a:r>
              <a:rPr lang="en-US" sz="1100" dirty="0"/>
              <a:t>ROOT/</a:t>
            </a:r>
            <a:r>
              <a:rPr lang="en-US" sz="1100" dirty="0" smtClean="0"/>
              <a:t>5.34.17</a:t>
            </a:r>
            <a:endParaRPr lang="en-US" sz="1100" dirty="0">
              <a:solidFill>
                <a:srgbClr val="000000"/>
              </a:solidFill>
              <a:latin typeface="Clear Sans"/>
              <a:cs typeface="Clear Sans"/>
            </a:endParaRPr>
          </a:p>
          <a:p>
            <a:endParaRPr lang="en-US" sz="1100" dirty="0"/>
          </a:p>
        </p:txBody>
      </p:sp>
      <p:pic>
        <p:nvPicPr>
          <p:cNvPr id="166" name="Picture 165" descr="Screen Shot 2015-10-23 at 15.30.35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124" y="3075806"/>
            <a:ext cx="947034" cy="1856296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2915819" y="915566"/>
            <a:ext cx="2304257" cy="1521633"/>
            <a:chOff x="866032" y="2878706"/>
            <a:chExt cx="3258501" cy="2383219"/>
          </a:xfrm>
        </p:grpSpPr>
        <p:pic>
          <p:nvPicPr>
            <p:cNvPr id="44" name="Picture 43" descr="simpleTrackerimage_z_basket_hi_res.bmp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0359" y="3434033"/>
              <a:ext cx="894174" cy="729133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866032" y="4011824"/>
              <a:ext cx="815458" cy="935394"/>
              <a:chOff x="17963327" y="20562351"/>
              <a:chExt cx="1860072" cy="2616603"/>
            </a:xfrm>
          </p:grpSpPr>
          <p:grpSp>
            <p:nvGrpSpPr>
              <p:cNvPr id="115" name="Group 114"/>
              <p:cNvGrpSpPr/>
              <p:nvPr/>
            </p:nvGrpSpPr>
            <p:grpSpPr>
              <a:xfrm>
                <a:off x="18056208" y="20562351"/>
                <a:ext cx="1767191" cy="2301354"/>
                <a:chOff x="22874094" y="18394022"/>
                <a:chExt cx="1767191" cy="2301354"/>
              </a:xfrm>
            </p:grpSpPr>
            <p:grpSp>
              <p:nvGrpSpPr>
                <p:cNvPr id="117" name="Group 116"/>
                <p:cNvGrpSpPr/>
                <p:nvPr/>
              </p:nvGrpSpPr>
              <p:grpSpPr>
                <a:xfrm>
                  <a:off x="22877166" y="18394022"/>
                  <a:ext cx="1764119" cy="1015212"/>
                  <a:chOff x="22877166" y="18394022"/>
                  <a:chExt cx="1764119" cy="1015212"/>
                </a:xfrm>
              </p:grpSpPr>
              <p:grpSp>
                <p:nvGrpSpPr>
                  <p:cNvPr id="181" name="Group 180"/>
                  <p:cNvGrpSpPr/>
                  <p:nvPr/>
                </p:nvGrpSpPr>
                <p:grpSpPr>
                  <a:xfrm>
                    <a:off x="22877166" y="18394022"/>
                    <a:ext cx="1746413" cy="689634"/>
                    <a:chOff x="22877166" y="18394022"/>
                    <a:chExt cx="1746413" cy="689634"/>
                  </a:xfrm>
                </p:grpSpPr>
                <p:cxnSp>
                  <p:nvCxnSpPr>
                    <p:cNvPr id="189" name="Straight Arrow Connector 188"/>
                    <p:cNvCxnSpPr/>
                    <p:nvPr/>
                  </p:nvCxnSpPr>
                  <p:spPr>
                    <a:xfrm flipV="1">
                      <a:off x="23013396" y="18472526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" name="Straight Arrow Connector 189"/>
                    <p:cNvCxnSpPr/>
                    <p:nvPr/>
                  </p:nvCxnSpPr>
                  <p:spPr>
                    <a:xfrm flipV="1">
                      <a:off x="23165796" y="18547958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" name="Straight Arrow Connector 190"/>
                    <p:cNvCxnSpPr/>
                    <p:nvPr/>
                  </p:nvCxnSpPr>
                  <p:spPr>
                    <a:xfrm flipV="1">
                      <a:off x="23318196" y="18623390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" name="Straight Arrow Connector 191"/>
                    <p:cNvCxnSpPr/>
                    <p:nvPr/>
                  </p:nvCxnSpPr>
                  <p:spPr>
                    <a:xfrm flipV="1">
                      <a:off x="23470596" y="186988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" name="Straight Arrow Connector 192"/>
                    <p:cNvCxnSpPr/>
                    <p:nvPr/>
                  </p:nvCxnSpPr>
                  <p:spPr>
                    <a:xfrm flipV="1">
                      <a:off x="23622996" y="18774254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4" name="Straight Arrow Connector 193"/>
                    <p:cNvCxnSpPr/>
                    <p:nvPr/>
                  </p:nvCxnSpPr>
                  <p:spPr>
                    <a:xfrm flipV="1">
                      <a:off x="22877166" y="183940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2" name="Group 181"/>
                  <p:cNvGrpSpPr/>
                  <p:nvPr/>
                </p:nvGrpSpPr>
                <p:grpSpPr>
                  <a:xfrm>
                    <a:off x="22894872" y="18719600"/>
                    <a:ext cx="1746413" cy="689634"/>
                    <a:chOff x="22877166" y="18394022"/>
                    <a:chExt cx="1746413" cy="689634"/>
                  </a:xfrm>
                </p:grpSpPr>
                <p:cxnSp>
                  <p:nvCxnSpPr>
                    <p:cNvPr id="183" name="Straight Arrow Connector 182"/>
                    <p:cNvCxnSpPr/>
                    <p:nvPr/>
                  </p:nvCxnSpPr>
                  <p:spPr>
                    <a:xfrm flipV="1">
                      <a:off x="23013396" y="18472526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" name="Straight Arrow Connector 183"/>
                    <p:cNvCxnSpPr/>
                    <p:nvPr/>
                  </p:nvCxnSpPr>
                  <p:spPr>
                    <a:xfrm flipV="1">
                      <a:off x="23165796" y="18547958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Straight Arrow Connector 184"/>
                    <p:cNvCxnSpPr/>
                    <p:nvPr/>
                  </p:nvCxnSpPr>
                  <p:spPr>
                    <a:xfrm flipV="1">
                      <a:off x="23318196" y="18623390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" name="Straight Arrow Connector 185"/>
                    <p:cNvCxnSpPr/>
                    <p:nvPr/>
                  </p:nvCxnSpPr>
                  <p:spPr>
                    <a:xfrm flipV="1">
                      <a:off x="23470596" y="186988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" name="Straight Arrow Connector 186"/>
                    <p:cNvCxnSpPr/>
                    <p:nvPr/>
                  </p:nvCxnSpPr>
                  <p:spPr>
                    <a:xfrm flipV="1">
                      <a:off x="23622996" y="18774254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" name="Straight Arrow Connector 187"/>
                    <p:cNvCxnSpPr/>
                    <p:nvPr/>
                  </p:nvCxnSpPr>
                  <p:spPr>
                    <a:xfrm flipV="1">
                      <a:off x="22877166" y="183940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18" name="Group 117"/>
                <p:cNvGrpSpPr/>
                <p:nvPr/>
              </p:nvGrpSpPr>
              <p:grpSpPr>
                <a:xfrm>
                  <a:off x="22875630" y="19027472"/>
                  <a:ext cx="1764119" cy="1015212"/>
                  <a:chOff x="22877166" y="18394022"/>
                  <a:chExt cx="1764119" cy="1015212"/>
                </a:xfrm>
              </p:grpSpPr>
              <p:grpSp>
                <p:nvGrpSpPr>
                  <p:cNvPr id="155" name="Group 154"/>
                  <p:cNvGrpSpPr/>
                  <p:nvPr/>
                </p:nvGrpSpPr>
                <p:grpSpPr>
                  <a:xfrm>
                    <a:off x="22877166" y="18394022"/>
                    <a:ext cx="1746413" cy="689634"/>
                    <a:chOff x="22877166" y="18394022"/>
                    <a:chExt cx="1746413" cy="689634"/>
                  </a:xfrm>
                </p:grpSpPr>
                <p:cxnSp>
                  <p:nvCxnSpPr>
                    <p:cNvPr id="175" name="Straight Arrow Connector 174"/>
                    <p:cNvCxnSpPr/>
                    <p:nvPr/>
                  </p:nvCxnSpPr>
                  <p:spPr>
                    <a:xfrm flipV="1">
                      <a:off x="23013396" y="18472526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" name="Straight Arrow Connector 175"/>
                    <p:cNvCxnSpPr/>
                    <p:nvPr/>
                  </p:nvCxnSpPr>
                  <p:spPr>
                    <a:xfrm flipV="1">
                      <a:off x="23165796" y="18547958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" name="Straight Arrow Connector 176"/>
                    <p:cNvCxnSpPr/>
                    <p:nvPr/>
                  </p:nvCxnSpPr>
                  <p:spPr>
                    <a:xfrm flipV="1">
                      <a:off x="23318196" y="18623390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" name="Straight Arrow Connector 177"/>
                    <p:cNvCxnSpPr/>
                    <p:nvPr/>
                  </p:nvCxnSpPr>
                  <p:spPr>
                    <a:xfrm flipV="1">
                      <a:off x="23470596" y="186988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" name="Straight Arrow Connector 178"/>
                    <p:cNvCxnSpPr/>
                    <p:nvPr/>
                  </p:nvCxnSpPr>
                  <p:spPr>
                    <a:xfrm flipV="1">
                      <a:off x="23622996" y="18774254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0" name="Straight Arrow Connector 179"/>
                    <p:cNvCxnSpPr/>
                    <p:nvPr/>
                  </p:nvCxnSpPr>
                  <p:spPr>
                    <a:xfrm flipV="1">
                      <a:off x="22877166" y="183940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7" name="Group 166"/>
                  <p:cNvGrpSpPr/>
                  <p:nvPr/>
                </p:nvGrpSpPr>
                <p:grpSpPr>
                  <a:xfrm>
                    <a:off x="22894872" y="18719600"/>
                    <a:ext cx="1746413" cy="689634"/>
                    <a:chOff x="22877166" y="18394022"/>
                    <a:chExt cx="1746413" cy="689634"/>
                  </a:xfrm>
                </p:grpSpPr>
                <p:cxnSp>
                  <p:nvCxnSpPr>
                    <p:cNvPr id="168" name="Straight Arrow Connector 167"/>
                    <p:cNvCxnSpPr/>
                    <p:nvPr/>
                  </p:nvCxnSpPr>
                  <p:spPr>
                    <a:xfrm flipV="1">
                      <a:off x="23013396" y="18472526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" name="Straight Arrow Connector 169"/>
                    <p:cNvCxnSpPr/>
                    <p:nvPr/>
                  </p:nvCxnSpPr>
                  <p:spPr>
                    <a:xfrm flipV="1">
                      <a:off x="23165796" y="18547958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" name="Straight Arrow Connector 170"/>
                    <p:cNvCxnSpPr/>
                    <p:nvPr/>
                  </p:nvCxnSpPr>
                  <p:spPr>
                    <a:xfrm flipV="1">
                      <a:off x="23318196" y="18623390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Straight Arrow Connector 171"/>
                    <p:cNvCxnSpPr/>
                    <p:nvPr/>
                  </p:nvCxnSpPr>
                  <p:spPr>
                    <a:xfrm flipV="1">
                      <a:off x="23470596" y="186988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Straight Arrow Connector 172"/>
                    <p:cNvCxnSpPr/>
                    <p:nvPr/>
                  </p:nvCxnSpPr>
                  <p:spPr>
                    <a:xfrm flipV="1">
                      <a:off x="23622996" y="18774254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4" name="Straight Arrow Connector 173"/>
                    <p:cNvCxnSpPr/>
                    <p:nvPr/>
                  </p:nvCxnSpPr>
                  <p:spPr>
                    <a:xfrm flipV="1">
                      <a:off x="22877166" y="183940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19" name="Group 118"/>
                <p:cNvGrpSpPr/>
                <p:nvPr/>
              </p:nvGrpSpPr>
              <p:grpSpPr>
                <a:xfrm>
                  <a:off x="22874094" y="19680164"/>
                  <a:ext cx="1764119" cy="1015212"/>
                  <a:chOff x="22877166" y="18394022"/>
                  <a:chExt cx="1764119" cy="1015212"/>
                </a:xfrm>
              </p:grpSpPr>
              <p:grpSp>
                <p:nvGrpSpPr>
                  <p:cNvPr id="120" name="Group 119"/>
                  <p:cNvGrpSpPr/>
                  <p:nvPr/>
                </p:nvGrpSpPr>
                <p:grpSpPr>
                  <a:xfrm>
                    <a:off x="22877166" y="18394022"/>
                    <a:ext cx="1746413" cy="689634"/>
                    <a:chOff x="22877166" y="18394022"/>
                    <a:chExt cx="1746413" cy="689634"/>
                  </a:xfrm>
                </p:grpSpPr>
                <p:cxnSp>
                  <p:nvCxnSpPr>
                    <p:cNvPr id="133" name="Straight Arrow Connector 132"/>
                    <p:cNvCxnSpPr/>
                    <p:nvPr/>
                  </p:nvCxnSpPr>
                  <p:spPr>
                    <a:xfrm flipV="1">
                      <a:off x="23013396" y="18472526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Straight Arrow Connector 145"/>
                    <p:cNvCxnSpPr/>
                    <p:nvPr/>
                  </p:nvCxnSpPr>
                  <p:spPr>
                    <a:xfrm flipV="1">
                      <a:off x="23165796" y="18547958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Straight Arrow Connector 148"/>
                    <p:cNvCxnSpPr/>
                    <p:nvPr/>
                  </p:nvCxnSpPr>
                  <p:spPr>
                    <a:xfrm flipV="1">
                      <a:off x="23318196" y="18623390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Straight Arrow Connector 149"/>
                    <p:cNvCxnSpPr/>
                    <p:nvPr/>
                  </p:nvCxnSpPr>
                  <p:spPr>
                    <a:xfrm flipV="1">
                      <a:off x="23470596" y="186988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Straight Arrow Connector 152"/>
                    <p:cNvCxnSpPr/>
                    <p:nvPr/>
                  </p:nvCxnSpPr>
                  <p:spPr>
                    <a:xfrm flipV="1">
                      <a:off x="23622996" y="18774254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Straight Arrow Connector 153"/>
                    <p:cNvCxnSpPr/>
                    <p:nvPr/>
                  </p:nvCxnSpPr>
                  <p:spPr>
                    <a:xfrm flipV="1">
                      <a:off x="22877166" y="183940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1" name="Group 120"/>
                  <p:cNvGrpSpPr/>
                  <p:nvPr/>
                </p:nvGrpSpPr>
                <p:grpSpPr>
                  <a:xfrm>
                    <a:off x="22894872" y="18719600"/>
                    <a:ext cx="1746413" cy="689634"/>
                    <a:chOff x="22877166" y="18394022"/>
                    <a:chExt cx="1746413" cy="689634"/>
                  </a:xfrm>
                </p:grpSpPr>
                <p:cxnSp>
                  <p:nvCxnSpPr>
                    <p:cNvPr id="122" name="Straight Arrow Connector 121"/>
                    <p:cNvCxnSpPr/>
                    <p:nvPr/>
                  </p:nvCxnSpPr>
                  <p:spPr>
                    <a:xfrm flipV="1">
                      <a:off x="23013396" y="18472526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Arrow Connector 122"/>
                    <p:cNvCxnSpPr/>
                    <p:nvPr/>
                  </p:nvCxnSpPr>
                  <p:spPr>
                    <a:xfrm flipV="1">
                      <a:off x="23165796" y="18547958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Straight Arrow Connector 123"/>
                    <p:cNvCxnSpPr/>
                    <p:nvPr/>
                  </p:nvCxnSpPr>
                  <p:spPr>
                    <a:xfrm flipV="1">
                      <a:off x="23318196" y="18623390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Straight Arrow Connector 124"/>
                    <p:cNvCxnSpPr/>
                    <p:nvPr/>
                  </p:nvCxnSpPr>
                  <p:spPr>
                    <a:xfrm flipV="1">
                      <a:off x="23470596" y="186988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Arrow Connector 125"/>
                    <p:cNvCxnSpPr/>
                    <p:nvPr/>
                  </p:nvCxnSpPr>
                  <p:spPr>
                    <a:xfrm flipV="1">
                      <a:off x="23622996" y="18774254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Straight Arrow Connector 126"/>
                    <p:cNvCxnSpPr/>
                    <p:nvPr/>
                  </p:nvCxnSpPr>
                  <p:spPr>
                    <a:xfrm flipV="1">
                      <a:off x="22877166" y="18394022"/>
                      <a:ext cx="1000583" cy="30940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16" name="Parallelogram 115"/>
              <p:cNvSpPr/>
              <p:nvPr/>
            </p:nvSpPr>
            <p:spPr>
              <a:xfrm rot="16200000">
                <a:off x="17283078" y="21332320"/>
                <a:ext cx="2526883" cy="1166385"/>
              </a:xfrm>
              <a:prstGeom prst="parallelogram">
                <a:avLst>
                  <a:gd name="adj" fmla="val 46471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1975628" y="2878706"/>
              <a:ext cx="926107" cy="740928"/>
              <a:chOff x="20235159" y="17631449"/>
              <a:chExt cx="2112462" cy="2072618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20235159" y="18555609"/>
                <a:ext cx="2105868" cy="824089"/>
                <a:chOff x="25053045" y="16387280"/>
                <a:chExt cx="2105868" cy="824089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25053045" y="16393424"/>
                  <a:ext cx="572652" cy="817945"/>
                  <a:chOff x="25053045" y="16393424"/>
                  <a:chExt cx="572652" cy="817945"/>
                </a:xfrm>
              </p:grpSpPr>
              <p:grpSp>
                <p:nvGrpSpPr>
                  <p:cNvPr id="97" name="Group 96"/>
                  <p:cNvGrpSpPr/>
                  <p:nvPr/>
                </p:nvGrpSpPr>
                <p:grpSpPr>
                  <a:xfrm>
                    <a:off x="25053045" y="16394960"/>
                    <a:ext cx="266316" cy="816409"/>
                    <a:chOff x="25053045" y="16394960"/>
                    <a:chExt cx="266316" cy="816409"/>
                  </a:xfrm>
                </p:grpSpPr>
                <p:grpSp>
                  <p:nvGrpSpPr>
                    <p:cNvPr id="107" name="Group 106"/>
                    <p:cNvGrpSpPr/>
                    <p:nvPr/>
                  </p:nvGrpSpPr>
                  <p:grpSpPr>
                    <a:xfrm>
                      <a:off x="25053045" y="16396496"/>
                      <a:ext cx="113916" cy="814873"/>
                      <a:chOff x="25053045" y="16396496"/>
                      <a:chExt cx="113916" cy="814873"/>
                    </a:xfrm>
                  </p:grpSpPr>
                  <p:cxnSp>
                    <p:nvCxnSpPr>
                      <p:cNvPr id="112" name="Straight Arrow Connector 111"/>
                      <p:cNvCxnSpPr/>
                      <p:nvPr/>
                    </p:nvCxnSpPr>
                    <p:spPr>
                      <a:xfrm>
                        <a:off x="25053045" y="16396496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Arrow Connector 112"/>
                      <p:cNvCxnSpPr/>
                      <p:nvPr/>
                    </p:nvCxnSpPr>
                    <p:spPr>
                      <a:xfrm>
                        <a:off x="25109235" y="16510412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Arrow Connector 113"/>
                      <p:cNvCxnSpPr/>
                      <p:nvPr/>
                    </p:nvCxnSpPr>
                    <p:spPr>
                      <a:xfrm>
                        <a:off x="25166961" y="16587380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8" name="Group 107"/>
                    <p:cNvGrpSpPr/>
                    <p:nvPr/>
                  </p:nvGrpSpPr>
                  <p:grpSpPr>
                    <a:xfrm>
                      <a:off x="25205445" y="16394960"/>
                      <a:ext cx="113916" cy="814873"/>
                      <a:chOff x="25053045" y="16396496"/>
                      <a:chExt cx="113916" cy="814873"/>
                    </a:xfrm>
                  </p:grpSpPr>
                  <p:cxnSp>
                    <p:nvCxnSpPr>
                      <p:cNvPr id="109" name="Straight Arrow Connector 108"/>
                      <p:cNvCxnSpPr/>
                      <p:nvPr/>
                    </p:nvCxnSpPr>
                    <p:spPr>
                      <a:xfrm>
                        <a:off x="25053045" y="16396496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Straight Arrow Connector 109"/>
                      <p:cNvCxnSpPr/>
                      <p:nvPr/>
                    </p:nvCxnSpPr>
                    <p:spPr>
                      <a:xfrm>
                        <a:off x="25109235" y="16510412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1" name="Straight Arrow Connector 110"/>
                      <p:cNvCxnSpPr/>
                      <p:nvPr/>
                    </p:nvCxnSpPr>
                    <p:spPr>
                      <a:xfrm>
                        <a:off x="25166961" y="16587380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25359381" y="16393424"/>
                    <a:ext cx="266316" cy="816409"/>
                    <a:chOff x="25053045" y="16394960"/>
                    <a:chExt cx="266316" cy="816409"/>
                  </a:xfrm>
                </p:grpSpPr>
                <p:grpSp>
                  <p:nvGrpSpPr>
                    <p:cNvPr id="99" name="Group 98"/>
                    <p:cNvGrpSpPr/>
                    <p:nvPr/>
                  </p:nvGrpSpPr>
                  <p:grpSpPr>
                    <a:xfrm>
                      <a:off x="25053045" y="16396496"/>
                      <a:ext cx="113916" cy="814873"/>
                      <a:chOff x="25053045" y="16396496"/>
                      <a:chExt cx="113916" cy="814873"/>
                    </a:xfrm>
                  </p:grpSpPr>
                  <p:cxnSp>
                    <p:nvCxnSpPr>
                      <p:cNvPr id="104" name="Straight Arrow Connector 103"/>
                      <p:cNvCxnSpPr/>
                      <p:nvPr/>
                    </p:nvCxnSpPr>
                    <p:spPr>
                      <a:xfrm>
                        <a:off x="25053045" y="16396496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5" name="Straight Arrow Connector 104"/>
                      <p:cNvCxnSpPr/>
                      <p:nvPr/>
                    </p:nvCxnSpPr>
                    <p:spPr>
                      <a:xfrm>
                        <a:off x="25109235" y="16510412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6" name="Straight Arrow Connector 105"/>
                      <p:cNvCxnSpPr/>
                      <p:nvPr/>
                    </p:nvCxnSpPr>
                    <p:spPr>
                      <a:xfrm>
                        <a:off x="25166961" y="16587380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25205445" y="16394960"/>
                      <a:ext cx="113916" cy="814873"/>
                      <a:chOff x="25053045" y="16396496"/>
                      <a:chExt cx="113916" cy="814873"/>
                    </a:xfrm>
                  </p:grpSpPr>
                  <p:cxnSp>
                    <p:nvCxnSpPr>
                      <p:cNvPr id="101" name="Straight Arrow Connector 100"/>
                      <p:cNvCxnSpPr/>
                      <p:nvPr/>
                    </p:nvCxnSpPr>
                    <p:spPr>
                      <a:xfrm>
                        <a:off x="25053045" y="16396496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2" name="Straight Arrow Connector 101"/>
                      <p:cNvCxnSpPr/>
                      <p:nvPr/>
                    </p:nvCxnSpPr>
                    <p:spPr>
                      <a:xfrm>
                        <a:off x="25109235" y="16510412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3" name="Straight Arrow Connector 102"/>
                      <p:cNvCxnSpPr/>
                      <p:nvPr/>
                    </p:nvCxnSpPr>
                    <p:spPr>
                      <a:xfrm>
                        <a:off x="25166961" y="16587380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25667253" y="16391888"/>
                  <a:ext cx="572652" cy="817945"/>
                  <a:chOff x="25053045" y="16393424"/>
                  <a:chExt cx="572652" cy="817945"/>
                </a:xfrm>
              </p:grpSpPr>
              <p:grpSp>
                <p:nvGrpSpPr>
                  <p:cNvPr id="79" name="Group 78"/>
                  <p:cNvGrpSpPr/>
                  <p:nvPr/>
                </p:nvGrpSpPr>
                <p:grpSpPr>
                  <a:xfrm>
                    <a:off x="25053045" y="16394960"/>
                    <a:ext cx="266316" cy="816409"/>
                    <a:chOff x="25053045" y="16394960"/>
                    <a:chExt cx="266316" cy="816409"/>
                  </a:xfrm>
                </p:grpSpPr>
                <p:grpSp>
                  <p:nvGrpSpPr>
                    <p:cNvPr id="89" name="Group 88"/>
                    <p:cNvGrpSpPr/>
                    <p:nvPr/>
                  </p:nvGrpSpPr>
                  <p:grpSpPr>
                    <a:xfrm>
                      <a:off x="25053045" y="16396496"/>
                      <a:ext cx="113916" cy="814873"/>
                      <a:chOff x="25053045" y="16396496"/>
                      <a:chExt cx="113916" cy="814873"/>
                    </a:xfrm>
                  </p:grpSpPr>
                  <p:cxnSp>
                    <p:nvCxnSpPr>
                      <p:cNvPr id="94" name="Straight Arrow Connector 93"/>
                      <p:cNvCxnSpPr/>
                      <p:nvPr/>
                    </p:nvCxnSpPr>
                    <p:spPr>
                      <a:xfrm>
                        <a:off x="25053045" y="16396496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5" name="Straight Arrow Connector 94"/>
                      <p:cNvCxnSpPr/>
                      <p:nvPr/>
                    </p:nvCxnSpPr>
                    <p:spPr>
                      <a:xfrm>
                        <a:off x="25109235" y="16510412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6" name="Straight Arrow Connector 95"/>
                      <p:cNvCxnSpPr/>
                      <p:nvPr/>
                    </p:nvCxnSpPr>
                    <p:spPr>
                      <a:xfrm>
                        <a:off x="25166961" y="16587380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90" name="Group 89"/>
                    <p:cNvGrpSpPr/>
                    <p:nvPr/>
                  </p:nvGrpSpPr>
                  <p:grpSpPr>
                    <a:xfrm>
                      <a:off x="25205445" y="16394960"/>
                      <a:ext cx="113916" cy="814873"/>
                      <a:chOff x="25053045" y="16396496"/>
                      <a:chExt cx="113916" cy="814873"/>
                    </a:xfrm>
                  </p:grpSpPr>
                  <p:cxnSp>
                    <p:nvCxnSpPr>
                      <p:cNvPr id="91" name="Straight Arrow Connector 90"/>
                      <p:cNvCxnSpPr/>
                      <p:nvPr/>
                    </p:nvCxnSpPr>
                    <p:spPr>
                      <a:xfrm>
                        <a:off x="25053045" y="16396496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2" name="Straight Arrow Connector 91"/>
                      <p:cNvCxnSpPr/>
                      <p:nvPr/>
                    </p:nvCxnSpPr>
                    <p:spPr>
                      <a:xfrm>
                        <a:off x="25109235" y="16510412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3" name="Straight Arrow Connector 92"/>
                      <p:cNvCxnSpPr/>
                      <p:nvPr/>
                    </p:nvCxnSpPr>
                    <p:spPr>
                      <a:xfrm>
                        <a:off x="25166961" y="16587380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80" name="Group 79"/>
                  <p:cNvGrpSpPr/>
                  <p:nvPr/>
                </p:nvGrpSpPr>
                <p:grpSpPr>
                  <a:xfrm>
                    <a:off x="25359381" y="16393424"/>
                    <a:ext cx="266316" cy="816409"/>
                    <a:chOff x="25053045" y="16394960"/>
                    <a:chExt cx="266316" cy="816409"/>
                  </a:xfrm>
                </p:grpSpPr>
                <p:grpSp>
                  <p:nvGrpSpPr>
                    <p:cNvPr id="81" name="Group 80"/>
                    <p:cNvGrpSpPr/>
                    <p:nvPr/>
                  </p:nvGrpSpPr>
                  <p:grpSpPr>
                    <a:xfrm>
                      <a:off x="25053045" y="16396496"/>
                      <a:ext cx="113916" cy="814873"/>
                      <a:chOff x="25053045" y="16396496"/>
                      <a:chExt cx="113916" cy="814873"/>
                    </a:xfrm>
                  </p:grpSpPr>
                  <p:cxnSp>
                    <p:nvCxnSpPr>
                      <p:cNvPr id="86" name="Straight Arrow Connector 85"/>
                      <p:cNvCxnSpPr/>
                      <p:nvPr/>
                    </p:nvCxnSpPr>
                    <p:spPr>
                      <a:xfrm>
                        <a:off x="25053045" y="16396496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7" name="Straight Arrow Connector 86"/>
                      <p:cNvCxnSpPr/>
                      <p:nvPr/>
                    </p:nvCxnSpPr>
                    <p:spPr>
                      <a:xfrm>
                        <a:off x="25109235" y="16510412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8" name="Straight Arrow Connector 87"/>
                      <p:cNvCxnSpPr/>
                      <p:nvPr/>
                    </p:nvCxnSpPr>
                    <p:spPr>
                      <a:xfrm>
                        <a:off x="25166961" y="16587380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82" name="Group 81"/>
                    <p:cNvGrpSpPr/>
                    <p:nvPr/>
                  </p:nvGrpSpPr>
                  <p:grpSpPr>
                    <a:xfrm>
                      <a:off x="25205445" y="16394960"/>
                      <a:ext cx="113916" cy="814873"/>
                      <a:chOff x="25053045" y="16396496"/>
                      <a:chExt cx="113916" cy="814873"/>
                    </a:xfrm>
                  </p:grpSpPr>
                  <p:cxnSp>
                    <p:nvCxnSpPr>
                      <p:cNvPr id="83" name="Straight Arrow Connector 82"/>
                      <p:cNvCxnSpPr/>
                      <p:nvPr/>
                    </p:nvCxnSpPr>
                    <p:spPr>
                      <a:xfrm>
                        <a:off x="25053045" y="16396496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4" name="Straight Arrow Connector 83"/>
                      <p:cNvCxnSpPr/>
                      <p:nvPr/>
                    </p:nvCxnSpPr>
                    <p:spPr>
                      <a:xfrm>
                        <a:off x="25109235" y="16510412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Arrow Connector 84"/>
                      <p:cNvCxnSpPr/>
                      <p:nvPr/>
                    </p:nvCxnSpPr>
                    <p:spPr>
                      <a:xfrm>
                        <a:off x="25166961" y="16587380"/>
                        <a:ext cx="0" cy="623989"/>
                      </a:xfrm>
                      <a:prstGeom prst="straightConnector1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round/>
                        <a:tailEnd type="stealth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53" name="Group 52"/>
                <p:cNvGrpSpPr/>
                <p:nvPr/>
              </p:nvGrpSpPr>
              <p:grpSpPr>
                <a:xfrm>
                  <a:off x="26281461" y="16391888"/>
                  <a:ext cx="266316" cy="816409"/>
                  <a:chOff x="25053045" y="16394960"/>
                  <a:chExt cx="266316" cy="816409"/>
                </a:xfrm>
              </p:grpSpPr>
              <p:grpSp>
                <p:nvGrpSpPr>
                  <p:cNvPr id="70" name="Group 69"/>
                  <p:cNvGrpSpPr/>
                  <p:nvPr/>
                </p:nvGrpSpPr>
                <p:grpSpPr>
                  <a:xfrm>
                    <a:off x="25053045" y="16396496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75" name="Straight Arrow Connector 74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Arrow Connector 75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Straight Arrow Connector 76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25205445" y="16394960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72" name="Straight Arrow Connector 71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Arrow Connector 72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Arrow Connector 73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26587797" y="16391888"/>
                  <a:ext cx="113916" cy="814873"/>
                  <a:chOff x="25053045" y="16396496"/>
                  <a:chExt cx="113916" cy="814873"/>
                </a:xfrm>
              </p:grpSpPr>
              <p:cxnSp>
                <p:nvCxnSpPr>
                  <p:cNvPr id="67" name="Straight Arrow Connector 66"/>
                  <p:cNvCxnSpPr/>
                  <p:nvPr/>
                </p:nvCxnSpPr>
                <p:spPr>
                  <a:xfrm>
                    <a:off x="25053045" y="16396496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/>
                  <p:cNvCxnSpPr/>
                  <p:nvPr/>
                </p:nvCxnSpPr>
                <p:spPr>
                  <a:xfrm>
                    <a:off x="25109235" y="16510412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Arrow Connector 68"/>
                  <p:cNvCxnSpPr/>
                  <p:nvPr/>
                </p:nvCxnSpPr>
                <p:spPr>
                  <a:xfrm>
                    <a:off x="25166961" y="16587380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26740197" y="16390352"/>
                  <a:ext cx="113916" cy="814873"/>
                  <a:chOff x="25053045" y="16396496"/>
                  <a:chExt cx="113916" cy="814873"/>
                </a:xfrm>
              </p:grpSpPr>
              <p:cxnSp>
                <p:nvCxnSpPr>
                  <p:cNvPr id="64" name="Straight Arrow Connector 63"/>
                  <p:cNvCxnSpPr/>
                  <p:nvPr/>
                </p:nvCxnSpPr>
                <p:spPr>
                  <a:xfrm>
                    <a:off x="25053045" y="16396496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/>
                  <p:cNvCxnSpPr/>
                  <p:nvPr/>
                </p:nvCxnSpPr>
                <p:spPr>
                  <a:xfrm>
                    <a:off x="25109235" y="16510412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Arrow Connector 65"/>
                  <p:cNvCxnSpPr/>
                  <p:nvPr/>
                </p:nvCxnSpPr>
                <p:spPr>
                  <a:xfrm>
                    <a:off x="25166961" y="16587380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26892597" y="16388816"/>
                  <a:ext cx="113916" cy="814873"/>
                  <a:chOff x="25053045" y="16396496"/>
                  <a:chExt cx="113916" cy="814873"/>
                </a:xfrm>
              </p:grpSpPr>
              <p:cxnSp>
                <p:nvCxnSpPr>
                  <p:cNvPr id="61" name="Straight Arrow Connector 60"/>
                  <p:cNvCxnSpPr/>
                  <p:nvPr/>
                </p:nvCxnSpPr>
                <p:spPr>
                  <a:xfrm>
                    <a:off x="25053045" y="16396496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Arrow Connector 61"/>
                  <p:cNvCxnSpPr/>
                  <p:nvPr/>
                </p:nvCxnSpPr>
                <p:spPr>
                  <a:xfrm>
                    <a:off x="25109235" y="16510412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Arrow Connector 62"/>
                  <p:cNvCxnSpPr/>
                  <p:nvPr/>
                </p:nvCxnSpPr>
                <p:spPr>
                  <a:xfrm>
                    <a:off x="25166961" y="16587380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27044997" y="16387280"/>
                  <a:ext cx="113916" cy="814873"/>
                  <a:chOff x="25053045" y="16396496"/>
                  <a:chExt cx="113916" cy="814873"/>
                </a:xfrm>
              </p:grpSpPr>
              <p:cxnSp>
                <p:nvCxnSpPr>
                  <p:cNvPr id="58" name="Straight Arrow Connector 57"/>
                  <p:cNvCxnSpPr/>
                  <p:nvPr/>
                </p:nvCxnSpPr>
                <p:spPr>
                  <a:xfrm>
                    <a:off x="25053045" y="16396496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Arrow Connector 58"/>
                  <p:cNvCxnSpPr/>
                  <p:nvPr/>
                </p:nvCxnSpPr>
                <p:spPr>
                  <a:xfrm>
                    <a:off x="25109235" y="16510412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Arrow Connector 59"/>
                  <p:cNvCxnSpPr/>
                  <p:nvPr/>
                </p:nvCxnSpPr>
                <p:spPr>
                  <a:xfrm>
                    <a:off x="25166961" y="16587380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0" name="Parallelogram 49"/>
              <p:cNvSpPr/>
              <p:nvPr/>
            </p:nvSpPr>
            <p:spPr>
              <a:xfrm rot="3623198">
                <a:off x="20285241" y="17641686"/>
                <a:ext cx="2072618" cy="2052143"/>
              </a:xfrm>
              <a:prstGeom prst="parallelogram">
                <a:avLst>
                  <a:gd name="adj" fmla="val 81877"/>
                </a:avLst>
              </a:prstGeom>
              <a:ln w="6350" cap="flat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2125975" y="4386481"/>
              <a:ext cx="617715" cy="1133174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715110" y="3661874"/>
              <a:ext cx="1293073" cy="926114"/>
            </a:xfrm>
            <a:prstGeom prst="rect">
              <a:avLst/>
            </a:prstGeom>
          </p:spPr>
        </p:pic>
      </p:grpSp>
      <p:sp>
        <p:nvSpPr>
          <p:cNvPr id="196" name="Footer Placeholder 3"/>
          <p:cNvSpPr txBox="1">
            <a:spLocks/>
          </p:cNvSpPr>
          <p:nvPr/>
        </p:nvSpPr>
        <p:spPr>
          <a:xfrm>
            <a:off x="2843808" y="4818186"/>
            <a:ext cx="345638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Maria Girone, CERN </a:t>
            </a:r>
            <a:r>
              <a:rPr lang="en-GB" sz="1200" dirty="0" err="1" smtClean="0">
                <a:solidFill>
                  <a:srgbClr val="7F7F7F"/>
                </a:solidFill>
              </a:rPr>
              <a:t>openlab</a:t>
            </a:r>
            <a:r>
              <a:rPr lang="en-GB" sz="1200" dirty="0" smtClean="0">
                <a:solidFill>
                  <a:srgbClr val="7F7F7F"/>
                </a:solidFill>
              </a:rPr>
              <a:t> CTO </a:t>
            </a:r>
            <a:endParaRPr lang="en-GB" sz="12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517066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5978"/>
            <a:ext cx="7715200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LHC Run3 and Run4 Scale and Challenges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5646"/>
            <a:ext cx="3635896" cy="2952328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Raw data </a:t>
            </a:r>
            <a:r>
              <a:rPr lang="en-US" sz="2000" dirty="0"/>
              <a:t>v</a:t>
            </a:r>
            <a:r>
              <a:rPr lang="en-US" sz="2000" dirty="0" smtClean="0"/>
              <a:t>olume for LHC increases exponentially</a:t>
            </a:r>
          </a:p>
          <a:p>
            <a:pPr lvl="1"/>
            <a:r>
              <a:rPr lang="en-US" sz="1800" dirty="0" smtClean="0"/>
              <a:t>And with it processing and analysis load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 smtClean="0"/>
              <a:t>Current estimate by Run4 for technology improvements for flat budget is an </a:t>
            </a:r>
            <a:r>
              <a:rPr lang="en-US" sz="1800" b="1" dirty="0" smtClean="0"/>
              <a:t>increase of a factor 8-10 </a:t>
            </a:r>
          </a:p>
          <a:p>
            <a:endParaRPr lang="en-US" sz="2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171849"/>
              </p:ext>
            </p:extLst>
          </p:nvPr>
        </p:nvGraphicFramePr>
        <p:xfrm>
          <a:off x="4067944" y="1563638"/>
          <a:ext cx="5076056" cy="2070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19885" y="997106"/>
            <a:ext cx="430887" cy="3660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PB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6820" y="1502663"/>
            <a:ext cx="2095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Courtesy of P. </a:t>
            </a:r>
            <a:r>
              <a:rPr lang="en-US" sz="1200" dirty="0" err="1" smtClean="0">
                <a:solidFill>
                  <a:schemeClr val="tx2">
                    <a:lumMod val="50000"/>
                  </a:schemeClr>
                </a:solidFill>
              </a:rPr>
              <a:t>Buncic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23928" y="3579862"/>
            <a:ext cx="5184576" cy="12484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 smtClean="0"/>
              <a:t>LHCb</a:t>
            </a:r>
            <a:r>
              <a:rPr lang="en-US" sz="2000" dirty="0" smtClean="0"/>
              <a:t> and ALICE have big upgrades in Run3</a:t>
            </a:r>
          </a:p>
          <a:p>
            <a:pPr lvl="1"/>
            <a:r>
              <a:rPr lang="en-US" sz="1800" dirty="0" smtClean="0"/>
              <a:t>Event rate x 40-100 and factor 10 in volume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ATLAS and CMS upgrade for Run4</a:t>
            </a:r>
          </a:p>
          <a:p>
            <a:pPr lvl="1"/>
            <a:r>
              <a:rPr lang="en-US" sz="1800" dirty="0" smtClean="0"/>
              <a:t>Event rate x 10 and big increase in volume</a:t>
            </a:r>
          </a:p>
          <a:p>
            <a:endParaRPr lang="en-US" sz="20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23207" y="1180720"/>
            <a:ext cx="1676400" cy="17145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First run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99608" y="1180720"/>
            <a:ext cx="645153" cy="171450"/>
          </a:xfrm>
          <a:prstGeom prst="rect">
            <a:avLst/>
          </a:prstGeom>
          <a:solidFill>
            <a:srgbClr val="2D2D8A">
              <a:lumMod val="75000"/>
            </a:srgb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LS1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44760" y="1180720"/>
            <a:ext cx="1642899" cy="17145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Second run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22219" y="1187197"/>
            <a:ext cx="976281" cy="171450"/>
          </a:xfrm>
          <a:prstGeom prst="rect">
            <a:avLst/>
          </a:prstGeom>
          <a:solidFill>
            <a:srgbClr val="2D2D8A">
              <a:lumMod val="75000"/>
            </a:srgb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LS2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72581" y="1180720"/>
            <a:ext cx="1313228" cy="17145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Third run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85809" y="1182761"/>
            <a:ext cx="673892" cy="171450"/>
          </a:xfrm>
          <a:prstGeom prst="rect">
            <a:avLst/>
          </a:prstGeom>
          <a:solidFill>
            <a:srgbClr val="2D2D8A">
              <a:lumMod val="75000"/>
            </a:srgb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LS3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85622" y="1180720"/>
            <a:ext cx="946819" cy="17145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HL-LHC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74428" y="937632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…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532441" y="1180720"/>
            <a:ext cx="590579" cy="17145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FCC?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6646" y="938406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2009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90322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2013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43741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97160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2015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50579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03998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2017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57417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2018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83484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0065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2010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36903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10836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2019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24512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2023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77931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2024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95608" y="926599"/>
            <a:ext cx="748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2030?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17674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64255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2020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71093" y="92659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2022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26828" y="938406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…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9621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1336" y="33468"/>
            <a:ext cx="7283152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ALFA project</a:t>
            </a:r>
            <a:br>
              <a:rPr lang="en-US" dirty="0" smtClean="0"/>
            </a:br>
            <a:r>
              <a:rPr lang="en-US" sz="2000" dirty="0" smtClean="0">
                <a:solidFill>
                  <a:srgbClr val="A5A5A5"/>
                </a:solidFill>
              </a:rPr>
              <a:t>hardware</a:t>
            </a:r>
            <a:r>
              <a:rPr lang="en-US" sz="2000" dirty="0">
                <a:solidFill>
                  <a:srgbClr val="A5A5A5"/>
                </a:solidFill>
              </a:rPr>
              <a:t> accelerators within the experiments software frameworks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2" y="789553"/>
            <a:ext cx="8892478" cy="10848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As part of their upgrade ALICE is collaboration with FAIR (an ION accelerator in Germany).  ALICE-FAIR project aiming to massive data volume reduction by (partial) online reconstruction and compression </a:t>
            </a:r>
          </a:p>
          <a:p>
            <a:pPr lvl="1"/>
            <a:r>
              <a:rPr lang="en-US" sz="1400" dirty="0"/>
              <a:t>	</a:t>
            </a:r>
            <a:r>
              <a:rPr lang="en-US" sz="1600" dirty="0" smtClean="0"/>
              <a:t>tighter coupling between online and offline reconstruction software </a:t>
            </a:r>
            <a:endParaRPr lang="en-US" sz="1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366" y="2722396"/>
            <a:ext cx="3874570" cy="23187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ALFA constitutes a framework that contains: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Transport layer (</a:t>
            </a:r>
            <a:r>
              <a:rPr lang="en-US" dirty="0" err="1" smtClean="0">
                <a:solidFill>
                  <a:schemeClr val="bg1"/>
                </a:solidFill>
              </a:rPr>
              <a:t>FairMQ</a:t>
            </a:r>
            <a:r>
              <a:rPr lang="en-US" dirty="0" smtClean="0">
                <a:solidFill>
                  <a:schemeClr val="bg1"/>
                </a:solidFill>
              </a:rPr>
              <a:t>, based on: </a:t>
            </a:r>
            <a:r>
              <a:rPr lang="en-US" dirty="0" err="1" smtClean="0">
                <a:solidFill>
                  <a:schemeClr val="bg1"/>
                </a:solidFill>
              </a:rPr>
              <a:t>ZeroMQ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nanomsg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Configuration tools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Management and monitoring tools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 data-flow based model (Message Queues based multi-processing)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Provide unified access to configuration parameters and databases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FairRoot</a:t>
            </a:r>
            <a:r>
              <a:rPr lang="en-US" dirty="0" smtClean="0">
                <a:solidFill>
                  <a:schemeClr val="bg1"/>
                </a:solidFill>
              </a:rPr>
              <a:t> is a common system for reconstruction and simulation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3" y="239492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Lets work together</a:t>
            </a:r>
            <a:endParaRPr lang="en-US" sz="14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530" y="2045814"/>
            <a:ext cx="886617" cy="4860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7" y="2070891"/>
            <a:ext cx="603657" cy="545927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9083" y="2083102"/>
            <a:ext cx="797246" cy="44450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206E5-8204-B245-A1A8-DEE0D2E02D5F}" type="slidenum">
              <a:rPr lang="en-US" smtClean="0"/>
              <a:t>30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0"/>
            <a:ext cx="1270000" cy="68580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056868" y="3992165"/>
            <a:ext cx="18112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fairroot.gsi.de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234877" y="1707656"/>
            <a:ext cx="4801620" cy="175432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FairRoot</a:t>
            </a:r>
            <a:r>
              <a:rPr lang="en-US" dirty="0" smtClean="0"/>
              <a:t>/ALFA  allows the use of hardware accelerators to improve performance by treating tasks separately 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GPUs, Phi’s, etc.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Work is ongoing to improve the transport performance to/from the Phi with </a:t>
            </a:r>
            <a:r>
              <a:rPr lang="en-US" dirty="0" err="1" smtClean="0"/>
              <a:t>FairMQ</a:t>
            </a:r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5860" y="3507854"/>
            <a:ext cx="2868628" cy="1485457"/>
          </a:xfrm>
          <a:prstGeom prst="rect">
            <a:avLst/>
          </a:prstGeom>
        </p:spPr>
      </p:pic>
      <p:sp>
        <p:nvSpPr>
          <p:cNvPr id="17" name="Footer Placeholder 3"/>
          <p:cNvSpPr txBox="1">
            <a:spLocks/>
          </p:cNvSpPr>
          <p:nvPr/>
        </p:nvSpPr>
        <p:spPr>
          <a:xfrm>
            <a:off x="2843808" y="4767264"/>
            <a:ext cx="345638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Maria Girone, CERN </a:t>
            </a:r>
            <a:r>
              <a:rPr lang="en-GB" sz="1200" dirty="0" err="1" smtClean="0">
                <a:solidFill>
                  <a:srgbClr val="7F7F7F"/>
                </a:solidFill>
              </a:rPr>
              <a:t>openlab</a:t>
            </a:r>
            <a:r>
              <a:rPr lang="en-GB" sz="1200" dirty="0" smtClean="0">
                <a:solidFill>
                  <a:srgbClr val="7F7F7F"/>
                </a:solidFill>
              </a:rPr>
              <a:t> CTO </a:t>
            </a:r>
            <a:endParaRPr lang="en-GB" sz="12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068177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58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157073"/>
            <a:ext cx="8915400" cy="584776"/>
          </a:xfrm>
          <a:solidFill>
            <a:schemeClr val="bg1">
              <a:alpha val="89804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kern="120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Information Technology Research Areas</a:t>
            </a:r>
            <a:endParaRPr lang="en-GB" kern="1200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1718" y="800834"/>
            <a:ext cx="8413305" cy="783507"/>
            <a:chOff x="271261" y="1029798"/>
            <a:chExt cx="8413305" cy="7835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screen">
              <a:alphaModFix amt="49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261" y="1029798"/>
              <a:ext cx="783507" cy="78350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11824" y="1158982"/>
              <a:ext cx="7572742" cy="523220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FFC000"/>
                  </a:solidFill>
                </a:defRPr>
              </a:lvl1pPr>
            </a:lstStyle>
            <a:p>
              <a:r>
                <a:rPr lang="en-US" sz="1400" dirty="0" smtClean="0">
                  <a:solidFill>
                    <a:srgbClr val="002060"/>
                  </a:solidFill>
                </a:rPr>
                <a:t>Data acquisition and filtering</a:t>
              </a:r>
            </a:p>
            <a:p>
              <a:r>
                <a:rPr lang="en-US" sz="1400" b="1" dirty="0" smtClean="0">
                  <a:solidFill>
                    <a:srgbClr val="002060"/>
                  </a:solidFill>
                </a:rPr>
                <a:t>Collecting data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89420" y="3499484"/>
            <a:ext cx="4735603" cy="783507"/>
            <a:chOff x="1403928" y="1635462"/>
            <a:chExt cx="4735603" cy="78350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screen">
              <a:alphaModFix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928" y="1635462"/>
              <a:ext cx="769052" cy="78350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220120" y="1763254"/>
              <a:ext cx="3919411" cy="5232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Computing platforms, data analysis, simulation</a:t>
              </a:r>
            </a:p>
            <a:p>
              <a:r>
                <a:rPr lang="en-US" sz="1400" b="1" dirty="0" smtClean="0"/>
                <a:t>Improving processing and code efficiency</a:t>
              </a:r>
              <a:endParaRPr lang="en-GB" sz="140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41019" y="2148584"/>
            <a:ext cx="6584002" cy="783507"/>
            <a:chOff x="2522140" y="2241126"/>
            <a:chExt cx="6584002" cy="7835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screen">
              <a:alphaModFix amt="45000"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2140" y="2241126"/>
              <a:ext cx="805331" cy="78350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393254" y="2337595"/>
              <a:ext cx="5712888" cy="523220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Data storage architectures</a:t>
              </a:r>
            </a:p>
            <a:p>
              <a:r>
                <a:rPr lang="en-US" sz="1400" b="1" dirty="0" smtClean="0"/>
                <a:t>Storing and serving data</a:t>
              </a:r>
              <a:endParaRPr lang="en-GB" sz="14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42579" y="2824034"/>
            <a:ext cx="5582442" cy="783507"/>
            <a:chOff x="3676631" y="2846790"/>
            <a:chExt cx="5582442" cy="7835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screen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6631" y="2846790"/>
              <a:ext cx="778938" cy="78350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503073" y="2983262"/>
              <a:ext cx="4756000" cy="523220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Compute management and provisioning (cloud)</a:t>
              </a:r>
            </a:p>
            <a:p>
              <a:r>
                <a:rPr lang="en-US" sz="1400" b="1" dirty="0" smtClean="0"/>
                <a:t>Managing resources for processing</a:t>
              </a:r>
              <a:endParaRPr lang="en-GB" sz="1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87535" y="4174936"/>
            <a:ext cx="3637486" cy="786452"/>
            <a:chOff x="5781300" y="4077643"/>
            <a:chExt cx="3637486" cy="786452"/>
          </a:xfrm>
        </p:grpSpPr>
        <p:sp>
          <p:nvSpPr>
            <p:cNvPr id="28" name="TextBox 27"/>
            <p:cNvSpPr txBox="1"/>
            <p:nvPr/>
          </p:nvSpPr>
          <p:spPr>
            <a:xfrm>
              <a:off x="6611910" y="4208318"/>
              <a:ext cx="2806876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Data </a:t>
              </a:r>
              <a:r>
                <a:rPr lang="en-US" sz="1400" dirty="0" smtClean="0"/>
                <a:t>analytics</a:t>
              </a:r>
            </a:p>
            <a:p>
              <a:r>
                <a:rPr lang="en-US" sz="1400" b="1" dirty="0" smtClean="0"/>
                <a:t>Extracting information</a:t>
              </a:r>
              <a:endParaRPr lang="en-GB" sz="1400" b="1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5781300" y="4077643"/>
              <a:ext cx="786452" cy="78645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170531" y="1476285"/>
            <a:ext cx="7554490" cy="780356"/>
            <a:chOff x="4587708" y="3452131"/>
            <a:chExt cx="7554490" cy="780356"/>
          </a:xfrm>
        </p:grpSpPr>
        <p:sp>
          <p:nvSpPr>
            <p:cNvPr id="27" name="TextBox 26"/>
            <p:cNvSpPr txBox="1"/>
            <p:nvPr/>
          </p:nvSpPr>
          <p:spPr>
            <a:xfrm>
              <a:off x="5437275" y="3574494"/>
              <a:ext cx="6704923" cy="5232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Networks and connectivity</a:t>
              </a:r>
            </a:p>
            <a:p>
              <a:r>
                <a:rPr lang="en-US" sz="1400" b="1" dirty="0" smtClean="0"/>
                <a:t>Connecting resources</a:t>
              </a:r>
              <a:endParaRPr lang="en-GB" sz="1400" b="1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>
              <a:alphaModFix amt="58000"/>
            </a:blip>
            <a:stretch>
              <a:fillRect/>
            </a:stretch>
          </p:blipFill>
          <p:spPr>
            <a:xfrm>
              <a:off x="4587708" y="3452131"/>
              <a:ext cx="774259" cy="780356"/>
            </a:xfrm>
            <a:prstGeom prst="rect">
              <a:avLst/>
            </a:prstGeom>
          </p:spPr>
        </p:pic>
      </p:grp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6EE3D9-8D13-4984-BB83-25C3368A53EE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  <p:sp>
        <p:nvSpPr>
          <p:cNvPr id="32" name="Footer Placeholder 3"/>
          <p:cNvSpPr txBox="1">
            <a:spLocks/>
          </p:cNvSpPr>
          <p:nvPr/>
        </p:nvSpPr>
        <p:spPr>
          <a:xfrm>
            <a:off x="2996208" y="4919664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554571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933568"/>
            <a:ext cx="6419056" cy="39424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How to make more effective use of the data collected is critical to </a:t>
            </a:r>
            <a:r>
              <a:rPr lang="en-US" dirty="0" err="1" smtClean="0"/>
              <a:t>maximise</a:t>
            </a:r>
            <a:r>
              <a:rPr lang="en-US" dirty="0" smtClean="0"/>
              <a:t> scientific discovery and close the resource gap</a:t>
            </a:r>
          </a:p>
          <a:p>
            <a:pPr lvl="1"/>
            <a:r>
              <a:rPr lang="en-US" dirty="0" smtClean="0"/>
              <a:t>There are currently ongoing projects in</a:t>
            </a:r>
          </a:p>
          <a:p>
            <a:pPr lvl="2"/>
            <a:r>
              <a:rPr lang="en-US" dirty="0" smtClean="0"/>
              <a:t>System controls</a:t>
            </a:r>
          </a:p>
          <a:p>
            <a:pPr lvl="2"/>
            <a:r>
              <a:rPr lang="en-US" dirty="0" smtClean="0"/>
              <a:t>Data Storage and quality optimizations 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dirty="0" err="1" smtClean="0"/>
              <a:t>Organising</a:t>
            </a:r>
            <a:r>
              <a:rPr lang="en-US" dirty="0" smtClean="0"/>
              <a:t> projects on</a:t>
            </a:r>
          </a:p>
          <a:p>
            <a:pPr lvl="2"/>
            <a:r>
              <a:rPr lang="en-US" dirty="0" smtClean="0"/>
              <a:t>Data reduction</a:t>
            </a:r>
          </a:p>
          <a:p>
            <a:pPr lvl="2"/>
            <a:r>
              <a:rPr lang="en-US" dirty="0" smtClean="0"/>
              <a:t>Optimized formats</a:t>
            </a:r>
          </a:p>
          <a:p>
            <a:pPr lvl="2"/>
            <a:r>
              <a:rPr lang="en-US" dirty="0" smtClean="0"/>
              <a:t>Investigations for machine learning for analysis and event categorization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88" y="843558"/>
            <a:ext cx="1498920" cy="18661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33" y="3273828"/>
            <a:ext cx="2275243" cy="124213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32</a:t>
            </a:fld>
            <a:endParaRPr lang="en-GB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843808" y="4767264"/>
            <a:ext cx="345638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Maria Girone, CERN </a:t>
            </a:r>
            <a:r>
              <a:rPr lang="en-GB" sz="1200" dirty="0" err="1" smtClean="0">
                <a:solidFill>
                  <a:srgbClr val="7F7F7F"/>
                </a:solidFill>
              </a:rPr>
              <a:t>openlab</a:t>
            </a:r>
            <a:r>
              <a:rPr lang="en-GB" sz="1200" dirty="0" smtClean="0">
                <a:solidFill>
                  <a:srgbClr val="7F7F7F"/>
                </a:solidFill>
              </a:rPr>
              <a:t> CTO </a:t>
            </a:r>
            <a:endParaRPr lang="en-GB" sz="1200" dirty="0">
              <a:solidFill>
                <a:srgbClr val="7F7F7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71800" y="2859782"/>
            <a:ext cx="6048672" cy="172819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30000"/>
                </a:schemeClr>
              </a:gs>
              <a:gs pos="80000">
                <a:schemeClr val="accent1">
                  <a:shade val="93000"/>
                  <a:satMod val="130000"/>
                  <a:alpha val="30000"/>
                </a:schemeClr>
              </a:gs>
              <a:gs pos="100000">
                <a:schemeClr val="accent1">
                  <a:shade val="94000"/>
                  <a:satMod val="135000"/>
                  <a:alpha val="3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5940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05978"/>
            <a:ext cx="8388424" cy="8572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Data analytics for industrial control systems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33</a:t>
            </a:fld>
            <a:endParaRPr lang="en-GB"/>
          </a:p>
        </p:txBody>
      </p:sp>
      <p:pic>
        <p:nvPicPr>
          <p:cNvPr id="6" name="Picture 5" descr="sieme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048" y="1063228"/>
            <a:ext cx="6644329" cy="3654882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434" b="86792" l="0" r="92920">
                        <a14:foregroundMark x1="18584" y1="28302" x2="18584" y2="28302"/>
                        <a14:foregroundMark x1="8850" y1="49057" x2="8850" y2="49057"/>
                        <a14:foregroundMark x1="26549" y1="49057" x2="26549" y2="49057"/>
                        <a14:foregroundMark x1="60177" y1="35849" x2="60177" y2="35849"/>
                        <a14:foregroundMark x1="72566" y1="37736" x2="72566" y2="37736"/>
                        <a14:foregroundMark x1="92920" y1="50943" x2="92920" y2="50943"/>
                        <a14:backgroundMark x1="15044" y1="32075" x2="15044" y2="320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97" y="1198098"/>
            <a:ext cx="938937" cy="22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0904" y="1419623"/>
            <a:ext cx="220884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LHC is the largest piece of scientific apparatus ever </a:t>
            </a:r>
            <a:r>
              <a:rPr lang="en-US" sz="1600" dirty="0" smtClean="0"/>
              <a:t>built</a:t>
            </a:r>
          </a:p>
          <a:p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200" dirty="0"/>
              <a:t>There is a tremendous amount of real time </a:t>
            </a:r>
            <a:r>
              <a:rPr lang="en-US" sz="1200" dirty="0" smtClean="0"/>
              <a:t>monitoring </a:t>
            </a:r>
            <a:r>
              <a:rPr lang="en-US" sz="1200" dirty="0"/>
              <a:t>information to </a:t>
            </a:r>
            <a:r>
              <a:rPr lang="en-US" sz="1200" dirty="0" smtClean="0"/>
              <a:t>assess </a:t>
            </a:r>
            <a:r>
              <a:rPr lang="en-US" sz="1200" dirty="0"/>
              <a:t>health and diagnose </a:t>
            </a:r>
            <a:r>
              <a:rPr lang="en-US" sz="1200" dirty="0" smtClean="0"/>
              <a:t>faults</a:t>
            </a:r>
            <a:endParaRPr lang="en-US" sz="1200" dirty="0"/>
          </a:p>
          <a:p>
            <a:pPr marL="285750" indent="-285750">
              <a:buFont typeface="Arial" charset="0"/>
              <a:buChar char="•"/>
            </a:pPr>
            <a:endParaRPr lang="en-US" sz="12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200" dirty="0" smtClean="0"/>
              <a:t>The </a:t>
            </a:r>
            <a:r>
              <a:rPr lang="en-US" sz="1200" dirty="0"/>
              <a:t>volume and diversity of information makes this an interesting application of big data analytics. 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3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Data Analytics for Storage and Data Quality Optimization 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776" y="693440"/>
            <a:ext cx="1270000" cy="43815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Data Storage Optimization </a:t>
            </a:r>
          </a:p>
          <a:p>
            <a:pPr lvl="1"/>
            <a:r>
              <a:rPr lang="en-US" sz="2000" dirty="0" smtClean="0"/>
              <a:t>Developed and tested interpretable algorithm that allows saving up to 40% of disk storage</a:t>
            </a:r>
          </a:p>
          <a:p>
            <a:pPr lvl="2"/>
            <a:r>
              <a:rPr lang="en-US" sz="2000" dirty="0" smtClean="0"/>
              <a:t>Data placement based on popularity </a:t>
            </a:r>
          </a:p>
          <a:p>
            <a:pPr lvl="2"/>
            <a:endParaRPr lang="en-US" sz="2000" dirty="0"/>
          </a:p>
          <a:p>
            <a:r>
              <a:rPr lang="en-US" sz="2400" dirty="0" smtClean="0"/>
              <a:t>Data quality management (anomalies detection) </a:t>
            </a:r>
          </a:p>
          <a:p>
            <a:pPr lvl="1"/>
            <a:r>
              <a:rPr lang="en-US" sz="2000" dirty="0" smtClean="0"/>
              <a:t>Developed algorithm for unmanned anomalies detection for rare anomalies </a:t>
            </a:r>
          </a:p>
          <a:p>
            <a:pPr lvl="2"/>
            <a:r>
              <a:rPr lang="en-US" sz="2000" dirty="0" smtClean="0"/>
              <a:t>Tested on 2015 data </a:t>
            </a:r>
          </a:p>
          <a:p>
            <a:pPr lvl="2"/>
            <a:endParaRPr lang="en-US" sz="2000" dirty="0"/>
          </a:p>
          <a:p>
            <a:pPr marL="0" indent="0">
              <a:buNone/>
            </a:pPr>
            <a:r>
              <a:rPr lang="en-US" sz="2000" b="0" dirty="0" smtClean="0"/>
              <a:t>General issues for the experiments and sites</a:t>
            </a:r>
            <a:endParaRPr lang="en-US" sz="20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5696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Data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897564"/>
            <a:ext cx="6480720" cy="3888436"/>
          </a:xfrm>
        </p:spPr>
        <p:txBody>
          <a:bodyPr>
            <a:normAutofit fontScale="92500" lnSpcReduction="20000"/>
          </a:bodyPr>
          <a:lstStyle/>
          <a:p>
            <a:r>
              <a:rPr lang="en-US" sz="2400" b="0" dirty="0" smtClean="0"/>
              <a:t>After the upgrade LHC will collect large datasets.  Investigating ways to more efficiently select events from the stream of data using “big data” techniques</a:t>
            </a:r>
          </a:p>
          <a:p>
            <a:endParaRPr lang="en-US" sz="2400" b="0" dirty="0"/>
          </a:p>
          <a:p>
            <a:pPr lvl="1"/>
            <a:r>
              <a:rPr lang="en-US" sz="2000" dirty="0" smtClean="0"/>
              <a:t>Traditional methods in HEP</a:t>
            </a:r>
            <a:r>
              <a:rPr lang="en-US" sz="2000" dirty="0"/>
              <a:t> </a:t>
            </a:r>
            <a:r>
              <a:rPr lang="en-US" sz="2000" b="0" dirty="0" smtClean="0"/>
              <a:t>for deriving a rich data sample from a big data sample have not changed much in high energy physics computing</a:t>
            </a:r>
          </a:p>
          <a:p>
            <a:pPr lvl="1"/>
            <a:endParaRPr lang="en-US" sz="2000" b="0" dirty="0" smtClean="0"/>
          </a:p>
          <a:p>
            <a:pPr lvl="1"/>
            <a:r>
              <a:rPr lang="en-US" sz="2000" dirty="0" smtClean="0"/>
              <a:t>Need to reduce multi-petabyte datasets by a factor of 1000 based on physics selection criteria</a:t>
            </a:r>
          </a:p>
          <a:p>
            <a:pPr lvl="2"/>
            <a:r>
              <a:rPr lang="en-US" sz="2000" dirty="0" smtClean="0"/>
              <a:t>Performance, reproducibly, and completeness are all important </a:t>
            </a:r>
          </a:p>
          <a:p>
            <a:pPr lvl="1"/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38" y="1345792"/>
            <a:ext cx="2195730" cy="317017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35</a:t>
            </a:fld>
            <a:endParaRPr lang="en-GB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843808" y="4767264"/>
            <a:ext cx="345638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Maria Girone, CERN </a:t>
            </a:r>
            <a:r>
              <a:rPr lang="en-GB" sz="1200" dirty="0" err="1" smtClean="0">
                <a:solidFill>
                  <a:srgbClr val="7F7F7F"/>
                </a:solidFill>
              </a:rPr>
              <a:t>openlab</a:t>
            </a:r>
            <a:r>
              <a:rPr lang="en-GB" sz="1200" dirty="0" smtClean="0">
                <a:solidFill>
                  <a:srgbClr val="7F7F7F"/>
                </a:solidFill>
              </a:rPr>
              <a:t> CTO </a:t>
            </a:r>
            <a:endParaRPr lang="en-GB" sz="12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27857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84896"/>
            <a:ext cx="9144000" cy="3263118"/>
          </a:xfrm>
        </p:spPr>
        <p:txBody>
          <a:bodyPr>
            <a:normAutofit fontScale="47500" lnSpcReduction="20000"/>
          </a:bodyPr>
          <a:lstStyle/>
          <a:p>
            <a:r>
              <a:rPr lang="en-US" sz="3300" dirty="0" smtClean="0"/>
              <a:t>CERN </a:t>
            </a:r>
            <a:r>
              <a:rPr lang="en-US" sz="3300" dirty="0" err="1" smtClean="0"/>
              <a:t>openlab</a:t>
            </a:r>
            <a:r>
              <a:rPr lang="en-US" sz="3300" dirty="0" smtClean="0"/>
              <a:t> V has completed its first year </a:t>
            </a:r>
          </a:p>
          <a:p>
            <a:pPr lvl="1"/>
            <a:r>
              <a:rPr lang="en-US" sz="2900" dirty="0" smtClean="0"/>
              <a:t>Consolidation of the ongoing projects, while ensuring innovation and technology evolution are key </a:t>
            </a:r>
          </a:p>
          <a:p>
            <a:pPr lvl="1"/>
            <a:endParaRPr lang="en-US" sz="2900" dirty="0" smtClean="0"/>
          </a:p>
          <a:p>
            <a:r>
              <a:rPr lang="en-US" sz="3300" dirty="0" smtClean="0"/>
              <a:t>Run3 and Run4 represent significant technical challenges</a:t>
            </a:r>
          </a:p>
          <a:p>
            <a:pPr lvl="1"/>
            <a:r>
              <a:rPr lang="en-US" sz="2900" dirty="0"/>
              <a:t>B</a:t>
            </a:r>
            <a:r>
              <a:rPr lang="en-US" sz="2900" dirty="0" smtClean="0"/>
              <a:t>ig gap in processing need </a:t>
            </a:r>
            <a:r>
              <a:rPr lang="en-US" sz="2900" dirty="0" err="1" smtClean="0"/>
              <a:t>vs</a:t>
            </a:r>
            <a:r>
              <a:rPr lang="en-US" sz="2900" dirty="0" smtClean="0"/>
              <a:t> what can be procured with flat budgets and expected technology improvements. Solutions will need to be found. </a:t>
            </a:r>
          </a:p>
          <a:p>
            <a:pPr lvl="1"/>
            <a:endParaRPr lang="en-US" sz="2900" dirty="0" smtClean="0"/>
          </a:p>
          <a:p>
            <a:pPr lvl="2"/>
            <a:r>
              <a:rPr lang="en-US" sz="3300" dirty="0" smtClean="0"/>
              <a:t>New </a:t>
            </a:r>
            <a:r>
              <a:rPr lang="en-US" sz="3300" b="1" dirty="0" smtClean="0"/>
              <a:t>architectures</a:t>
            </a:r>
            <a:r>
              <a:rPr lang="en-US" sz="3300" dirty="0" smtClean="0"/>
              <a:t> and fabrics show potential for big gain</a:t>
            </a:r>
          </a:p>
          <a:p>
            <a:pPr lvl="2"/>
            <a:r>
              <a:rPr lang="en-US" sz="3300" b="1" dirty="0" smtClean="0"/>
              <a:t>Software parallelization </a:t>
            </a:r>
            <a:r>
              <a:rPr lang="en-US" sz="3300" dirty="0" smtClean="0"/>
              <a:t>and </a:t>
            </a:r>
            <a:r>
              <a:rPr lang="en-US" sz="3300" b="1" dirty="0" err="1" smtClean="0"/>
              <a:t>vectorization</a:t>
            </a:r>
            <a:r>
              <a:rPr lang="en-US" sz="3300" dirty="0" smtClean="0"/>
              <a:t> can dramatically improve performance</a:t>
            </a:r>
          </a:p>
          <a:p>
            <a:pPr lvl="2"/>
            <a:r>
              <a:rPr lang="en-US" sz="3300" b="1" dirty="0" smtClean="0"/>
              <a:t>Dynamically provisioned</a:t>
            </a:r>
            <a:r>
              <a:rPr lang="en-US" sz="3300" dirty="0" smtClean="0"/>
              <a:t> resources and improved </a:t>
            </a:r>
            <a:r>
              <a:rPr lang="en-US" sz="3300" b="1" dirty="0" smtClean="0"/>
              <a:t>virtualization</a:t>
            </a:r>
            <a:r>
              <a:rPr lang="en-US" sz="3300" dirty="0" smtClean="0"/>
              <a:t> grow computing resources</a:t>
            </a:r>
          </a:p>
          <a:p>
            <a:pPr lvl="2"/>
            <a:r>
              <a:rPr lang="en-US" sz="3300" dirty="0" smtClean="0"/>
              <a:t>Better use of the data through improved analysis using </a:t>
            </a:r>
            <a:r>
              <a:rPr lang="en-US" sz="3300" b="1" dirty="0" smtClean="0"/>
              <a:t>big data </a:t>
            </a:r>
            <a:r>
              <a:rPr lang="en-US" sz="3300" b="1" dirty="0" smtClean="0"/>
              <a:t>analytics </a:t>
            </a:r>
            <a:r>
              <a:rPr lang="en-US" sz="3300" b="1" dirty="0" smtClean="0"/>
              <a:t>techniques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Girone, CERN openlab CTO 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623207" y="1313703"/>
            <a:ext cx="1676400" cy="17145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First run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299608" y="1313703"/>
            <a:ext cx="645153" cy="171450"/>
          </a:xfrm>
          <a:prstGeom prst="rect">
            <a:avLst/>
          </a:prstGeom>
          <a:solidFill>
            <a:srgbClr val="2D2D8A">
              <a:lumMod val="75000"/>
            </a:srgb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LS1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944760" y="1313703"/>
            <a:ext cx="1642899" cy="17145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Second run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22219" y="1320180"/>
            <a:ext cx="976281" cy="171450"/>
          </a:xfrm>
          <a:prstGeom prst="rect">
            <a:avLst/>
          </a:prstGeom>
          <a:solidFill>
            <a:srgbClr val="2D2D8A">
              <a:lumMod val="75000"/>
            </a:srgb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LS2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572581" y="1313703"/>
            <a:ext cx="1313228" cy="17145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Third run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885809" y="1315744"/>
            <a:ext cx="673892" cy="171450"/>
          </a:xfrm>
          <a:prstGeom prst="rect">
            <a:avLst/>
          </a:prstGeom>
          <a:solidFill>
            <a:srgbClr val="2D2D8A">
              <a:lumMod val="75000"/>
            </a:srgb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LS3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85622" y="1313703"/>
            <a:ext cx="946819" cy="17145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HL-LHC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4246" y="1070615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2009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7922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2013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91341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2014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44760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2015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98179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51598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2017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05017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2018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31084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7665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2010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84503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58436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2019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72112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2023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25531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2024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243208" y="1058808"/>
            <a:ext cx="748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2030?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65274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11855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2020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18693" y="105880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2022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674428" y="1070615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…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532441" y="1313703"/>
            <a:ext cx="590579" cy="17145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FCC?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1568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979712" y="4749454"/>
            <a:ext cx="4906888" cy="376236"/>
          </a:xfrm>
        </p:spPr>
        <p:txBody>
          <a:bodyPr/>
          <a:lstStyle/>
          <a:p>
            <a:pPr algn="ctr">
              <a:defRPr/>
            </a:pPr>
            <a:r>
              <a:rPr lang="it-IT" dirty="0" smtClean="0"/>
              <a:t>Maria Girone – CERN </a:t>
            </a:r>
            <a:r>
              <a:rPr lang="it-IT" dirty="0" err="1" smtClean="0"/>
              <a:t>openlab</a:t>
            </a:r>
            <a:r>
              <a:rPr lang="it-IT" dirty="0" smtClean="0"/>
              <a:t> CTO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04381" y="362857"/>
            <a:ext cx="3858381" cy="44435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cap="all" dirty="0" smtClean="0">
                <a:solidFill>
                  <a:srgbClr val="0070C0"/>
                </a:solidFill>
              </a:rPr>
              <a:t>Executive contact</a:t>
            </a:r>
          </a:p>
          <a:p>
            <a:pPr>
              <a:lnSpc>
                <a:spcPct val="150000"/>
              </a:lnSpc>
            </a:pPr>
            <a:r>
              <a:rPr lang="en-GB" sz="900" dirty="0" smtClean="0">
                <a:solidFill>
                  <a:srgbClr val="000000"/>
                </a:solidFill>
              </a:rPr>
              <a:t>Alberto Di Meglio, CERN openlab Head</a:t>
            </a:r>
          </a:p>
          <a:p>
            <a:pPr>
              <a:lnSpc>
                <a:spcPct val="150000"/>
              </a:lnSpc>
            </a:pPr>
            <a:r>
              <a:rPr lang="en-GB" sz="900" dirty="0" smtClean="0">
                <a:solidFill>
                  <a:srgbClr val="000000"/>
                </a:solidFill>
                <a:hlinkClick r:id="rId3"/>
              </a:rPr>
              <a:t>alberto.di.meglio@cern.ch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endParaRPr lang="en-GB" sz="9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900" cap="all" dirty="0">
                <a:solidFill>
                  <a:srgbClr val="0070C0"/>
                </a:solidFill>
              </a:rPr>
              <a:t>Technical contact</a:t>
            </a:r>
          </a:p>
          <a:p>
            <a:pPr>
              <a:lnSpc>
                <a:spcPct val="150000"/>
              </a:lnSpc>
            </a:pPr>
            <a:r>
              <a:rPr lang="en-GB" sz="900" dirty="0" smtClean="0">
                <a:solidFill>
                  <a:srgbClr val="000000"/>
                </a:solidFill>
              </a:rPr>
              <a:t>Maria Girone, CERN openlab CTO</a:t>
            </a:r>
          </a:p>
          <a:p>
            <a:pPr>
              <a:lnSpc>
                <a:spcPct val="150000"/>
              </a:lnSpc>
            </a:pPr>
            <a:r>
              <a:rPr lang="en-GB" sz="900" dirty="0">
                <a:solidFill>
                  <a:srgbClr val="000000"/>
                </a:solidFill>
                <a:hlinkClick r:id="rId4"/>
              </a:rPr>
              <a:t>m</a:t>
            </a:r>
            <a:r>
              <a:rPr lang="en-GB" sz="900" dirty="0" smtClean="0">
                <a:solidFill>
                  <a:srgbClr val="000000"/>
                </a:solidFill>
                <a:hlinkClick r:id="rId4"/>
              </a:rPr>
              <a:t>aria.girone@cern.ch</a:t>
            </a:r>
            <a:endParaRPr lang="en-GB" sz="9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GB" sz="9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900" dirty="0" err="1" smtClean="0">
                <a:solidFill>
                  <a:srgbClr val="000000"/>
                </a:solidFill>
              </a:rPr>
              <a:t>Fons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</a:rPr>
              <a:t>Rademakers</a:t>
            </a:r>
            <a:r>
              <a:rPr lang="en-GB" sz="900" dirty="0" smtClean="0">
                <a:solidFill>
                  <a:srgbClr val="000000"/>
                </a:solidFill>
              </a:rPr>
              <a:t>, CERN </a:t>
            </a:r>
            <a:r>
              <a:rPr lang="en-GB" sz="900" dirty="0" err="1" smtClean="0">
                <a:solidFill>
                  <a:srgbClr val="000000"/>
                </a:solidFill>
              </a:rPr>
              <a:t>openlab</a:t>
            </a:r>
            <a:r>
              <a:rPr lang="en-GB" sz="900" dirty="0" smtClean="0">
                <a:solidFill>
                  <a:srgbClr val="000000"/>
                </a:solidFill>
              </a:rPr>
              <a:t> CRO </a:t>
            </a:r>
          </a:p>
          <a:p>
            <a:pPr>
              <a:lnSpc>
                <a:spcPct val="150000"/>
              </a:lnSpc>
            </a:pPr>
            <a:r>
              <a:rPr lang="en-GB" sz="900" dirty="0" smtClean="0">
                <a:solidFill>
                  <a:srgbClr val="000000"/>
                </a:solidFill>
                <a:hlinkClick r:id="rId5"/>
              </a:rPr>
              <a:t>Fons.rademakers@cern.ch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endParaRPr lang="en-GB" sz="9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900" cap="all" dirty="0">
                <a:solidFill>
                  <a:srgbClr val="0070C0"/>
                </a:solidFill>
              </a:rPr>
              <a:t>Communication </a:t>
            </a:r>
            <a:r>
              <a:rPr lang="en-GB" sz="900" cap="all" dirty="0" smtClean="0">
                <a:solidFill>
                  <a:srgbClr val="0070C0"/>
                </a:solidFill>
              </a:rPr>
              <a:t>contact</a:t>
            </a:r>
            <a:endParaRPr lang="en-GB" sz="900" cap="all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900" dirty="0" smtClean="0">
                <a:solidFill>
                  <a:srgbClr val="000000"/>
                </a:solidFill>
              </a:rPr>
              <a:t>Andrew Purcell, CERN </a:t>
            </a:r>
            <a:r>
              <a:rPr lang="en-GB" sz="900" dirty="0" err="1" smtClean="0">
                <a:solidFill>
                  <a:srgbClr val="000000"/>
                </a:solidFill>
              </a:rPr>
              <a:t>openlab</a:t>
            </a:r>
            <a:r>
              <a:rPr lang="en-GB" sz="900" dirty="0" smtClean="0">
                <a:solidFill>
                  <a:srgbClr val="000000"/>
                </a:solidFill>
              </a:rPr>
              <a:t> Communication  Officer</a:t>
            </a:r>
          </a:p>
          <a:p>
            <a:pPr>
              <a:lnSpc>
                <a:spcPct val="150000"/>
              </a:lnSpc>
            </a:pPr>
            <a:r>
              <a:rPr lang="en-GB" sz="900" dirty="0" smtClean="0">
                <a:solidFill>
                  <a:srgbClr val="000000"/>
                </a:solidFill>
                <a:hlinkClick r:id="rId6"/>
              </a:rPr>
              <a:t>andrew.purcell@cern.ch</a:t>
            </a:r>
            <a:endParaRPr lang="en-GB" sz="9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GB" sz="9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900" dirty="0" err="1" smtClean="0">
                <a:solidFill>
                  <a:srgbClr val="000000"/>
                </a:solidFill>
              </a:rPr>
              <a:t>Mélissa</a:t>
            </a:r>
            <a:r>
              <a:rPr lang="en-GB" sz="900" dirty="0" smtClean="0">
                <a:solidFill>
                  <a:srgbClr val="000000"/>
                </a:solidFill>
              </a:rPr>
              <a:t> Gaillard, CERN  IT Communication Officer</a:t>
            </a:r>
          </a:p>
          <a:p>
            <a:pPr>
              <a:lnSpc>
                <a:spcPct val="150000"/>
              </a:lnSpc>
            </a:pPr>
            <a:r>
              <a:rPr lang="en-GB" sz="900" dirty="0" smtClean="0">
                <a:solidFill>
                  <a:srgbClr val="000000"/>
                </a:solidFill>
                <a:hlinkClick r:id="rId7"/>
              </a:rPr>
              <a:t>melissa.gaillard@cern.ch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endParaRPr lang="en-GB" sz="9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900" cap="all" dirty="0">
                <a:solidFill>
                  <a:srgbClr val="0070C0"/>
                </a:solidFill>
              </a:rPr>
              <a:t>Admin contact</a:t>
            </a:r>
          </a:p>
          <a:p>
            <a:pPr>
              <a:lnSpc>
                <a:spcPct val="150000"/>
              </a:lnSpc>
            </a:pPr>
            <a:r>
              <a:rPr lang="en-GB" sz="900" dirty="0" smtClean="0">
                <a:solidFill>
                  <a:srgbClr val="000000"/>
                </a:solidFill>
              </a:rPr>
              <a:t>Kristina Gunne, CERN openlab Administration Officer</a:t>
            </a:r>
          </a:p>
          <a:p>
            <a:pPr>
              <a:lnSpc>
                <a:spcPct val="150000"/>
              </a:lnSpc>
            </a:pPr>
            <a:r>
              <a:rPr lang="en-GB" sz="900" dirty="0" smtClean="0">
                <a:solidFill>
                  <a:srgbClr val="000000"/>
                </a:solidFill>
                <a:hlinkClick r:id="rId8"/>
              </a:rPr>
              <a:t>kristina.gunne@cern.ch</a:t>
            </a:r>
            <a:r>
              <a:rPr lang="en-GB" sz="900" dirty="0" smtClean="0">
                <a:solidFill>
                  <a:srgbClr val="000000"/>
                </a:solidFill>
              </a:rPr>
              <a:t> 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460432" y="4876006"/>
            <a:ext cx="504056" cy="144016"/>
          </a:xfrm>
        </p:spPr>
        <p:txBody>
          <a:bodyPr/>
          <a:lstStyle/>
          <a:p>
            <a:pPr>
              <a:defRPr/>
            </a:pPr>
            <a:fld id="{80853107-F608-456C-B393-1636D6288C7D}" type="slidenum">
              <a:rPr lang="en-GB" smtClean="0"/>
              <a:pPr>
                <a:defRPr/>
              </a:pPr>
              <a:t>37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30286" y="846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08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Run3 and Run4 Scale and Challenges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05576"/>
            <a:ext cx="8003232" cy="424593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increased data volume is combined with an increase of event complexity</a:t>
            </a:r>
          </a:p>
          <a:p>
            <a:pPr lvl="1"/>
            <a:r>
              <a:rPr lang="en-US" sz="1800" dirty="0" smtClean="0"/>
              <a:t>Resulting in a huge processing challenge </a:t>
            </a:r>
          </a:p>
          <a:p>
            <a:pPr lvl="2"/>
            <a:r>
              <a:rPr lang="en-US" sz="1600" dirty="0" smtClean="0"/>
              <a:t>Example from CMS, but other experiments are similar</a:t>
            </a:r>
          </a:p>
          <a:p>
            <a:pPr lvl="2"/>
            <a:endParaRPr lang="en-US" sz="1600" dirty="0" smtClean="0"/>
          </a:p>
          <a:p>
            <a:pPr lvl="2"/>
            <a:endParaRPr lang="en-US" sz="1800" dirty="0"/>
          </a:p>
          <a:p>
            <a:pPr marL="914400" lvl="2" indent="0">
              <a:buNone/>
            </a:pPr>
            <a:endParaRPr lang="en-US" sz="1800" dirty="0" smtClean="0"/>
          </a:p>
          <a:p>
            <a:pPr marL="914400" lvl="2" indent="0">
              <a:buNone/>
            </a:pPr>
            <a:endParaRPr lang="en-US" sz="1800" dirty="0"/>
          </a:p>
          <a:p>
            <a:pPr lvl="1"/>
            <a:r>
              <a:rPr lang="en-US" sz="1800" dirty="0" smtClean="0"/>
              <a:t>Total computing needs go up by a factor of 65-200 (</a:t>
            </a:r>
            <a:r>
              <a:rPr lang="en-US" sz="1800" dirty="0" err="1" smtClean="0"/>
              <a:t>wrt</a:t>
            </a:r>
            <a:r>
              <a:rPr lang="en-US" sz="1800" dirty="0" smtClean="0"/>
              <a:t> Run2)</a:t>
            </a:r>
          </a:p>
          <a:p>
            <a:pPr lvl="2"/>
            <a:r>
              <a:rPr lang="en-US" sz="1600" dirty="0" smtClean="0"/>
              <a:t>Technology improvements only solve a factor of 10</a:t>
            </a:r>
          </a:p>
          <a:p>
            <a:pPr lvl="2"/>
            <a:r>
              <a:rPr lang="en-US" sz="1600" b="1" dirty="0" smtClean="0"/>
              <a:t>Code optimization</a:t>
            </a:r>
            <a:r>
              <a:rPr lang="en-US" sz="1600" dirty="0" smtClean="0"/>
              <a:t> and </a:t>
            </a:r>
            <a:r>
              <a:rPr lang="en-US" sz="1600" b="1" dirty="0" smtClean="0"/>
              <a:t>technology revolutions </a:t>
            </a:r>
            <a:r>
              <a:rPr lang="en-US" sz="1600" dirty="0" smtClean="0"/>
              <a:t>are needed</a:t>
            </a:r>
          </a:p>
        </p:txBody>
      </p:sp>
      <p:pic>
        <p:nvPicPr>
          <p:cNvPr id="6" name="Picture 5" descr="Screenshot 2016-03-05 12.00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355728"/>
            <a:ext cx="6336704" cy="9909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Oval 4"/>
          <p:cNvSpPr/>
          <p:nvPr/>
        </p:nvSpPr>
        <p:spPr>
          <a:xfrm>
            <a:off x="7596336" y="2841780"/>
            <a:ext cx="684584" cy="702078"/>
          </a:xfrm>
          <a:prstGeom prst="ellipse">
            <a:avLst/>
          </a:prstGeom>
          <a:noFill/>
          <a:ln w="28575" cmpd="sng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 cmpd="sng">
                <a:solidFill>
                  <a:schemeClr val="tx1"/>
                </a:solidFill>
              </a:ln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4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43608" y="3363840"/>
            <a:ext cx="25542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https://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cds.cern.ch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/record/2020886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842729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and WLCG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1383618"/>
            <a:ext cx="4608512" cy="3672408"/>
          </a:xfrm>
        </p:spPr>
        <p:txBody>
          <a:bodyPr>
            <a:normAutofit/>
          </a:bodyPr>
          <a:lstStyle/>
          <a:p>
            <a:r>
              <a:rPr lang="en-US" sz="1600" b="0" dirty="0" smtClean="0"/>
              <a:t>Some CERN </a:t>
            </a:r>
            <a:r>
              <a:rPr lang="en-US" sz="1600" b="0" dirty="0" err="1" smtClean="0"/>
              <a:t>openlab</a:t>
            </a:r>
            <a:r>
              <a:rPr lang="en-US" sz="1600" b="0" dirty="0" smtClean="0"/>
              <a:t> projects directly contribute to the goal</a:t>
            </a:r>
          </a:p>
          <a:p>
            <a:endParaRPr lang="en-US" sz="2000" b="0" dirty="0"/>
          </a:p>
          <a:p>
            <a:endParaRPr lang="en-US" sz="2000" b="0" dirty="0" smtClean="0"/>
          </a:p>
          <a:p>
            <a:endParaRPr lang="en-US" sz="2000" b="0" dirty="0"/>
          </a:p>
          <a:p>
            <a:pPr marL="0" indent="0">
              <a:buNone/>
            </a:pPr>
            <a:endParaRPr lang="en-US" sz="2000" b="0" dirty="0" smtClean="0"/>
          </a:p>
          <a:p>
            <a:pPr marL="0" indent="0">
              <a:buNone/>
            </a:pPr>
            <a:endParaRPr lang="en-US" sz="2000" b="0" dirty="0"/>
          </a:p>
          <a:p>
            <a:r>
              <a:rPr lang="en-US" sz="1600" b="0" dirty="0" smtClean="0"/>
              <a:t>Others are more directly linked to experiments activities and IT services </a:t>
            </a:r>
            <a:endParaRPr lang="en-US" sz="2000" b="0" dirty="0"/>
          </a:p>
          <a:p>
            <a:endParaRPr lang="en-US" sz="2000" b="0" dirty="0" smtClean="0"/>
          </a:p>
          <a:p>
            <a:endParaRPr lang="en-US" sz="2000" b="0" dirty="0"/>
          </a:p>
          <a:p>
            <a:endParaRPr lang="en-US" sz="2000" b="0" dirty="0" smtClean="0"/>
          </a:p>
          <a:p>
            <a:endParaRPr lang="en-US" sz="2000" b="0" dirty="0" smtClean="0"/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endParaRPr lang="en-US" sz="1600" b="0" dirty="0" smtClean="0"/>
          </a:p>
        </p:txBody>
      </p:sp>
      <p:pic>
        <p:nvPicPr>
          <p:cNvPr id="5" name="Picture 4" descr="IB_GOAL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" y="1437624"/>
            <a:ext cx="4224469" cy="23762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5981" y="1977684"/>
            <a:ext cx="3302839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Computing Management</a:t>
            </a:r>
          </a:p>
          <a:p>
            <a:r>
              <a:rPr lang="en-US" sz="1400" dirty="0"/>
              <a:t>a</a:t>
            </a:r>
            <a:r>
              <a:rPr lang="en-US" sz="1400" dirty="0" smtClean="0"/>
              <a:t>nd Provisioning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220085" y="2625756"/>
            <a:ext cx="221041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Computing Platforms and </a:t>
            </a:r>
          </a:p>
          <a:p>
            <a:r>
              <a:rPr lang="en-US" sz="1400" dirty="0" smtClean="0"/>
              <a:t>Code Optimization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761888" y="3327840"/>
            <a:ext cx="1322285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Analytics</a:t>
            </a:r>
            <a:endParaRPr lang="en-US" sz="1400" dirty="0"/>
          </a:p>
        </p:txBody>
      </p:sp>
      <p:sp>
        <p:nvSpPr>
          <p:cNvPr id="9" name="Left Arrow 8"/>
          <p:cNvSpPr/>
          <p:nvPr/>
        </p:nvSpPr>
        <p:spPr>
          <a:xfrm rot="20095537">
            <a:off x="3418617" y="2255260"/>
            <a:ext cx="936104" cy="13195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4067944" y="2733769"/>
            <a:ext cx="936104" cy="11850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 rot="644122">
            <a:off x="3773387" y="3392188"/>
            <a:ext cx="936104" cy="11850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27986" y="4280197"/>
            <a:ext cx="1472103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Acquisition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4623984"/>
            <a:ext cx="1242598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Storage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660232" y="4280197"/>
            <a:ext cx="2326278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Networks and Connectivity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89756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Recently WLCG presented some goals for solving the gap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21900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58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157073"/>
            <a:ext cx="8915400" cy="584776"/>
          </a:xfrm>
          <a:solidFill>
            <a:schemeClr val="bg1">
              <a:alpha val="89804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kern="120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Information Technology Research Areas</a:t>
            </a:r>
            <a:endParaRPr lang="en-GB" kern="1200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1718" y="800834"/>
            <a:ext cx="8413305" cy="783507"/>
            <a:chOff x="271261" y="1029798"/>
            <a:chExt cx="8413305" cy="7835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261" y="1029798"/>
              <a:ext cx="783507" cy="78350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11824" y="1158982"/>
              <a:ext cx="7572742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FFC000"/>
                  </a:solidFill>
                </a:defRPr>
              </a:lvl1pPr>
            </a:lstStyle>
            <a:p>
              <a:r>
                <a:rPr lang="en-US" sz="1400" dirty="0" smtClean="0">
                  <a:solidFill>
                    <a:srgbClr val="002060"/>
                  </a:solidFill>
                </a:rPr>
                <a:t>Data acquisition and filtering</a:t>
              </a:r>
            </a:p>
            <a:p>
              <a:r>
                <a:rPr lang="en-US" sz="1400" b="1" dirty="0" smtClean="0">
                  <a:solidFill>
                    <a:srgbClr val="002060"/>
                  </a:solidFill>
                </a:rPr>
                <a:t>Collecting data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89420" y="3499484"/>
            <a:ext cx="4735603" cy="783507"/>
            <a:chOff x="1403928" y="1635462"/>
            <a:chExt cx="4735603" cy="78350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928" y="1635462"/>
              <a:ext cx="769052" cy="78350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220120" y="1763254"/>
              <a:ext cx="3919411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Computing platforms, data analysis, simulation</a:t>
              </a:r>
            </a:p>
            <a:p>
              <a:r>
                <a:rPr lang="en-US" sz="1400" b="1" dirty="0" smtClean="0"/>
                <a:t>Improving processing and code efficiency</a:t>
              </a:r>
              <a:endParaRPr lang="en-GB" sz="140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41019" y="2148584"/>
            <a:ext cx="6584002" cy="783507"/>
            <a:chOff x="2522140" y="2241126"/>
            <a:chExt cx="6584002" cy="7835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2140" y="2241126"/>
              <a:ext cx="805331" cy="78350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393254" y="2337595"/>
              <a:ext cx="5712888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Data storage architectures</a:t>
              </a:r>
            </a:p>
            <a:p>
              <a:r>
                <a:rPr lang="en-US" sz="1400" b="1" dirty="0" smtClean="0"/>
                <a:t>Storing and serving data</a:t>
              </a:r>
              <a:endParaRPr lang="en-GB" sz="14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42579" y="2824034"/>
            <a:ext cx="5582442" cy="783507"/>
            <a:chOff x="3676631" y="2846790"/>
            <a:chExt cx="5582442" cy="7835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6631" y="2846790"/>
              <a:ext cx="778938" cy="78350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503073" y="2983262"/>
              <a:ext cx="4756000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Compute management and provisioning (cloud)</a:t>
              </a:r>
            </a:p>
            <a:p>
              <a:r>
                <a:rPr lang="en-US" sz="1400" b="1" dirty="0" smtClean="0"/>
                <a:t>Managing resources for processing</a:t>
              </a:r>
              <a:endParaRPr lang="en-GB" sz="1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87535" y="4174936"/>
            <a:ext cx="3637486" cy="786452"/>
            <a:chOff x="5781300" y="4077643"/>
            <a:chExt cx="3637486" cy="786452"/>
          </a:xfrm>
        </p:grpSpPr>
        <p:sp>
          <p:nvSpPr>
            <p:cNvPr id="28" name="TextBox 27"/>
            <p:cNvSpPr txBox="1"/>
            <p:nvPr/>
          </p:nvSpPr>
          <p:spPr>
            <a:xfrm>
              <a:off x="6611910" y="4208318"/>
              <a:ext cx="2806876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Data </a:t>
              </a:r>
              <a:r>
                <a:rPr lang="en-US" sz="1400" dirty="0" smtClean="0"/>
                <a:t>analytics</a:t>
              </a:r>
            </a:p>
            <a:p>
              <a:r>
                <a:rPr lang="en-US" sz="1400" b="1" dirty="0" smtClean="0"/>
                <a:t>Extracting information</a:t>
              </a:r>
              <a:endParaRPr lang="en-GB" sz="1400" b="1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781300" y="4077643"/>
              <a:ext cx="786452" cy="78645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170531" y="1476285"/>
            <a:ext cx="7554490" cy="780356"/>
            <a:chOff x="4587708" y="3452131"/>
            <a:chExt cx="7554490" cy="780356"/>
          </a:xfrm>
        </p:grpSpPr>
        <p:sp>
          <p:nvSpPr>
            <p:cNvPr id="27" name="TextBox 26"/>
            <p:cNvSpPr txBox="1"/>
            <p:nvPr/>
          </p:nvSpPr>
          <p:spPr>
            <a:xfrm>
              <a:off x="5437275" y="3574494"/>
              <a:ext cx="6704923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Networks and connectivity</a:t>
              </a:r>
            </a:p>
            <a:p>
              <a:r>
                <a:rPr lang="en-US" sz="1400" b="1" dirty="0" smtClean="0"/>
                <a:t>Connecting resources</a:t>
              </a:r>
              <a:endParaRPr lang="en-GB" sz="1400" b="1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587708" y="3452131"/>
              <a:ext cx="774259" cy="780356"/>
            </a:xfrm>
            <a:prstGeom prst="rect">
              <a:avLst/>
            </a:prstGeom>
          </p:spPr>
        </p:pic>
      </p:grpSp>
      <p:sp>
        <p:nvSpPr>
          <p:cNvPr id="31" name="TextBox 30"/>
          <p:cNvSpPr txBox="1"/>
          <p:nvPr/>
        </p:nvSpPr>
        <p:spPr>
          <a:xfrm>
            <a:off x="228600" y="4367166"/>
            <a:ext cx="3062158" cy="461665"/>
          </a:xfrm>
          <a:prstGeom prst="rect">
            <a:avLst/>
          </a:prstGeom>
          <a:solidFill>
            <a:schemeClr val="bg1">
              <a:alpha val="89804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z="2400" dirty="0" smtClean="0"/>
              <a:t>Medical applications</a:t>
            </a:r>
            <a:endParaRPr lang="en-GB" sz="24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6EE3D9-8D13-4984-BB83-25C3368A53EE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32" name="Footer Placeholder 3"/>
          <p:cNvSpPr txBox="1">
            <a:spLocks/>
          </p:cNvSpPr>
          <p:nvPr/>
        </p:nvSpPr>
        <p:spPr>
          <a:xfrm>
            <a:off x="2996208" y="4919664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2874056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58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157073"/>
            <a:ext cx="8915400" cy="584776"/>
          </a:xfrm>
          <a:solidFill>
            <a:schemeClr val="bg1">
              <a:alpha val="89804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kern="120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Information Technology Research Areas</a:t>
            </a:r>
            <a:endParaRPr lang="en-GB" kern="1200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1718" y="800834"/>
            <a:ext cx="8413305" cy="783507"/>
            <a:chOff x="271261" y="1029798"/>
            <a:chExt cx="8413305" cy="7835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261" y="1029798"/>
              <a:ext cx="783507" cy="78350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11824" y="1158982"/>
              <a:ext cx="7572742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FFC000"/>
                  </a:solidFill>
                </a:defRPr>
              </a:lvl1pPr>
            </a:lstStyle>
            <a:p>
              <a:r>
                <a:rPr lang="en-US" sz="1400" dirty="0" smtClean="0">
                  <a:solidFill>
                    <a:srgbClr val="002060"/>
                  </a:solidFill>
                </a:rPr>
                <a:t>Data acquisition and filtering</a:t>
              </a:r>
            </a:p>
            <a:p>
              <a:r>
                <a:rPr lang="en-US" sz="1400" b="1" dirty="0" smtClean="0">
                  <a:solidFill>
                    <a:srgbClr val="002060"/>
                  </a:solidFill>
                </a:rPr>
                <a:t>Collecting data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89420" y="3499484"/>
            <a:ext cx="4735603" cy="783507"/>
            <a:chOff x="1403928" y="1635462"/>
            <a:chExt cx="4735603" cy="78350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screen">
              <a:alphaModFix amt="49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928" y="1635462"/>
              <a:ext cx="769052" cy="78350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220120" y="1763254"/>
              <a:ext cx="3919411" cy="523220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Computing platforms, data analysis, simulation</a:t>
              </a:r>
            </a:p>
            <a:p>
              <a:r>
                <a:rPr lang="en-US" sz="1400" b="1" dirty="0" smtClean="0"/>
                <a:t>Improving processing and code efficiency</a:t>
              </a:r>
              <a:endParaRPr lang="en-GB" sz="140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41019" y="2148584"/>
            <a:ext cx="6584002" cy="783507"/>
            <a:chOff x="2522140" y="2241126"/>
            <a:chExt cx="6584002" cy="7835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screen">
              <a:alphaModFix amt="45000"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2140" y="2241126"/>
              <a:ext cx="805331" cy="78350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393254" y="2337595"/>
              <a:ext cx="5712888" cy="523220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Data storage architectures</a:t>
              </a:r>
            </a:p>
            <a:p>
              <a:r>
                <a:rPr lang="en-US" sz="1400" b="1" dirty="0" smtClean="0"/>
                <a:t>Storing and serving data</a:t>
              </a:r>
              <a:endParaRPr lang="en-GB" sz="14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42579" y="2824034"/>
            <a:ext cx="5582442" cy="783507"/>
            <a:chOff x="3676631" y="2846790"/>
            <a:chExt cx="5582442" cy="7835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screen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6631" y="2846790"/>
              <a:ext cx="778938" cy="78350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503073" y="2983262"/>
              <a:ext cx="4756000" cy="523220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Compute management and provisioning (cloud)</a:t>
              </a:r>
            </a:p>
            <a:p>
              <a:r>
                <a:rPr lang="en-US" sz="1400" b="1" dirty="0" smtClean="0"/>
                <a:t>Managing resources for processing</a:t>
              </a:r>
              <a:endParaRPr lang="en-GB" sz="1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87535" y="4174936"/>
            <a:ext cx="3637486" cy="786452"/>
            <a:chOff x="5781300" y="4077643"/>
            <a:chExt cx="3637486" cy="786452"/>
          </a:xfrm>
        </p:grpSpPr>
        <p:sp>
          <p:nvSpPr>
            <p:cNvPr id="28" name="TextBox 27"/>
            <p:cNvSpPr txBox="1"/>
            <p:nvPr/>
          </p:nvSpPr>
          <p:spPr>
            <a:xfrm>
              <a:off x="6611910" y="4208318"/>
              <a:ext cx="2806876" cy="523220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Data </a:t>
              </a:r>
              <a:r>
                <a:rPr lang="en-US" sz="1400" dirty="0" smtClean="0"/>
                <a:t>analytics</a:t>
              </a:r>
            </a:p>
            <a:p>
              <a:r>
                <a:rPr lang="en-US" sz="1400" b="1" dirty="0" smtClean="0"/>
                <a:t>Extracting information</a:t>
              </a:r>
              <a:endParaRPr lang="en-GB" sz="1400" b="1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>
              <a:alphaModFix amt="50000"/>
            </a:blip>
            <a:stretch>
              <a:fillRect/>
            </a:stretch>
          </p:blipFill>
          <p:spPr>
            <a:xfrm>
              <a:off x="5781300" y="4077643"/>
              <a:ext cx="786452" cy="78645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170531" y="1476285"/>
            <a:ext cx="7554490" cy="780356"/>
            <a:chOff x="4587708" y="3452131"/>
            <a:chExt cx="7554490" cy="780356"/>
          </a:xfrm>
        </p:grpSpPr>
        <p:sp>
          <p:nvSpPr>
            <p:cNvPr id="27" name="TextBox 26"/>
            <p:cNvSpPr txBox="1"/>
            <p:nvPr/>
          </p:nvSpPr>
          <p:spPr>
            <a:xfrm>
              <a:off x="5437275" y="3574494"/>
              <a:ext cx="6704923" cy="52322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 smtClean="0"/>
                <a:t>Networks and connectivity</a:t>
              </a:r>
            </a:p>
            <a:p>
              <a:r>
                <a:rPr lang="en-US" sz="1400" b="1" dirty="0" smtClean="0"/>
                <a:t>Connecting resources</a:t>
              </a:r>
              <a:endParaRPr lang="en-GB" sz="1400" b="1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>
              <a:alphaModFix amt="58000"/>
            </a:blip>
            <a:stretch>
              <a:fillRect/>
            </a:stretch>
          </p:blipFill>
          <p:spPr>
            <a:xfrm>
              <a:off x="4587708" y="3452131"/>
              <a:ext cx="774259" cy="780356"/>
            </a:xfrm>
            <a:prstGeom prst="rect">
              <a:avLst/>
            </a:prstGeom>
          </p:spPr>
        </p:pic>
      </p:grp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6EE3D9-8D13-4984-BB83-25C3368A53EE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32" name="Footer Placeholder 3"/>
          <p:cNvSpPr txBox="1">
            <a:spLocks/>
          </p:cNvSpPr>
          <p:nvPr/>
        </p:nvSpPr>
        <p:spPr>
          <a:xfrm>
            <a:off x="2996208" y="4919664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105539"/>
      </p:ext>
    </p:extLst>
  </p:cSld>
  <p:clrMapOvr>
    <a:masterClrMapping/>
  </p:clrMapOvr>
  <p:transition xmlns:p14="http://schemas.microsoft.com/office/powerpoint/2010/main" spd="med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shot 2016-03-09 11.37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306939"/>
            <a:ext cx="5544616" cy="249610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51520" y="951572"/>
            <a:ext cx="8712968" cy="1332147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The next runs at LHC represent technical challenges in real time filtering, data movement and networking, </a:t>
            </a:r>
            <a:r>
              <a:rPr lang="en-US" sz="1800" dirty="0"/>
              <a:t>high level trigger (event selection) and partial </a:t>
            </a:r>
            <a:r>
              <a:rPr lang="en-US" sz="1800" dirty="0" smtClean="0"/>
              <a:t>reconstruction</a:t>
            </a:r>
          </a:p>
          <a:p>
            <a:r>
              <a:rPr lang="en-US" sz="1600" b="0" dirty="0" smtClean="0"/>
              <a:t>The </a:t>
            </a:r>
            <a:r>
              <a:rPr lang="en-US" sz="1600" dirty="0" smtClean="0"/>
              <a:t>High Throughput Computing Collaboration  </a:t>
            </a:r>
            <a:r>
              <a:rPr lang="en-US" sz="1600" b="0" dirty="0" smtClean="0"/>
              <a:t>investigates the use of Intel technologies in trigger and data acquisition (TDAQ) systems</a:t>
            </a:r>
          </a:p>
          <a:p>
            <a:pPr lvl="1"/>
            <a:r>
              <a:rPr lang="en-US" sz="1600" dirty="0" smtClean="0"/>
              <a:t>Investigate benefits of Xeon/FPGA, Omni-Path interconnect, </a:t>
            </a:r>
            <a:r>
              <a:rPr lang="en-US" sz="1600" dirty="0"/>
              <a:t>Xeon Phi (KNL</a:t>
            </a:r>
            <a:r>
              <a:rPr lang="en-US" sz="1600" dirty="0" smtClean="0"/>
              <a:t>)</a:t>
            </a:r>
          </a:p>
          <a:p>
            <a:pPr marL="457200" lvl="1" indent="0">
              <a:buFont typeface="Wingdings" panose="05000000000000000000" pitchFamily="2" charset="2"/>
              <a:buNone/>
            </a:pPr>
            <a:endParaRPr lang="en-US" sz="2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75656" y="141480"/>
            <a:ext cx="7283152" cy="85725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222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HTCC Project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760" y="-58266"/>
            <a:ext cx="1270000" cy="685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39952" y="3651870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~10000x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4211960" y="4018806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~1000x</a:t>
            </a:r>
            <a:endParaRPr lang="en-US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4211960" y="4396848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~3000x</a:t>
            </a:r>
            <a:endParaRPr lang="en-US" sz="9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Maria Girone – CERN openlab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0737543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41480"/>
            <a:ext cx="7560840" cy="857250"/>
          </a:xfrm>
        </p:spPr>
        <p:txBody>
          <a:bodyPr/>
          <a:lstStyle/>
          <a:p>
            <a:r>
              <a:rPr lang="en-US" dirty="0" smtClean="0"/>
              <a:t>HTCC -  Selected Results</a:t>
            </a:r>
            <a:endParaRPr lang="en-US" dirty="0"/>
          </a:p>
        </p:txBody>
      </p:sp>
      <p:pic>
        <p:nvPicPr>
          <p:cNvPr id="5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27984" y="987574"/>
            <a:ext cx="2664296" cy="143183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241"/>
          <p:cNvSpPr/>
          <p:nvPr/>
        </p:nvSpPr>
        <p:spPr>
          <a:xfrm>
            <a:off x="1043608" y="915566"/>
            <a:ext cx="3096344" cy="1446550"/>
          </a:xfrm>
          <a:prstGeom prst="rect">
            <a:avLst/>
          </a:prstGeom>
          <a:solidFill>
            <a:srgbClr val="FFFF00">
              <a:alpha val="37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spcBef>
                <a:spcPts val="600"/>
              </a:spcBef>
              <a:defRPr sz="2000" b="1"/>
            </a:pPr>
            <a:r>
              <a:rPr lang="en-US" sz="1600" dirty="0" smtClean="0"/>
              <a:t>Real time filtering calculations</a:t>
            </a:r>
            <a:endParaRPr sz="1600" dirty="0"/>
          </a:p>
          <a:p>
            <a:pPr>
              <a:defRPr sz="1600"/>
            </a:pPr>
            <a:r>
              <a:rPr sz="1200" b="1" dirty="0" smtClean="0"/>
              <a:t>Xeon</a:t>
            </a:r>
            <a:r>
              <a:rPr lang="en-US" sz="1200" b="1" dirty="0"/>
              <a:t> </a:t>
            </a:r>
            <a:r>
              <a:rPr sz="1200" b="1" dirty="0" smtClean="0"/>
              <a:t>FPGA </a:t>
            </a:r>
            <a:r>
              <a:rPr sz="1200" dirty="0"/>
              <a:t>computing accelerator </a:t>
            </a:r>
            <a:r>
              <a:rPr sz="1200" dirty="0" smtClean="0"/>
              <a:t>r</a:t>
            </a:r>
            <a:r>
              <a:rPr lang="en-US" sz="1200" dirty="0" smtClean="0"/>
              <a:t>esults</a:t>
            </a:r>
          </a:p>
          <a:p>
            <a:pPr>
              <a:defRPr sz="1600"/>
            </a:pPr>
            <a:endParaRPr lang="en-US" sz="1200" dirty="0" smtClean="0"/>
          </a:p>
          <a:p>
            <a:pPr>
              <a:defRPr sz="1600"/>
            </a:pPr>
            <a:r>
              <a:rPr sz="1200" dirty="0" smtClean="0"/>
              <a:t>Sorting</a:t>
            </a:r>
            <a:r>
              <a:rPr sz="1200" dirty="0"/>
              <a:t>	</a:t>
            </a:r>
            <a:r>
              <a:rPr sz="1200" dirty="0" smtClean="0"/>
              <a:t>: </a:t>
            </a:r>
            <a:r>
              <a:rPr sz="1200" dirty="0"/>
              <a:t>a factor 50 faster</a:t>
            </a:r>
          </a:p>
          <a:p>
            <a:pPr>
              <a:defRPr sz="1600"/>
            </a:pPr>
            <a:r>
              <a:rPr sz="1200" dirty="0"/>
              <a:t>Mandelbrot 	: a factor 12 faster</a:t>
            </a:r>
          </a:p>
          <a:p>
            <a:pPr>
              <a:defRPr sz="1600"/>
            </a:pPr>
            <a:r>
              <a:rPr sz="1200" dirty="0" smtClean="0"/>
              <a:t>Cubic root</a:t>
            </a:r>
            <a:r>
              <a:rPr lang="en-US" sz="1200" dirty="0" smtClean="0"/>
              <a:t>    </a:t>
            </a:r>
            <a:r>
              <a:rPr sz="1200" dirty="0"/>
              <a:t>	: a factor 35 faster</a:t>
            </a:r>
          </a:p>
          <a:p>
            <a:pPr>
              <a:defRPr sz="1600"/>
            </a:pPr>
            <a:endParaRPr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-74544"/>
            <a:ext cx="1270000" cy="685800"/>
          </a:xfrm>
          <a:prstGeom prst="rect">
            <a:avLst/>
          </a:prstGeom>
        </p:spPr>
      </p:pic>
      <p:sp>
        <p:nvSpPr>
          <p:cNvPr id="11" name="Shape 246"/>
          <p:cNvSpPr/>
          <p:nvPr/>
        </p:nvSpPr>
        <p:spPr>
          <a:xfrm>
            <a:off x="35496" y="2301720"/>
            <a:ext cx="6480720" cy="1415772"/>
          </a:xfrm>
          <a:prstGeom prst="rect">
            <a:avLst/>
          </a:prstGeom>
          <a:ln w="12700">
            <a:solidFill>
              <a:srgbClr val="4F81B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n-US" sz="1600" b="1" dirty="0"/>
              <a:t>Accelerating the HLT using many </a:t>
            </a:r>
            <a:r>
              <a:rPr lang="en-US" sz="1600" b="1" dirty="0" smtClean="0"/>
              <a:t>cores</a:t>
            </a:r>
          </a:p>
          <a:p>
            <a:pPr marL="285750" lvl="0" indent="-285750">
              <a:buFont typeface="Arial"/>
              <a:buChar char="•"/>
              <a:defRPr sz="1600"/>
            </a:pPr>
            <a:r>
              <a:rPr lang="en-US" sz="1400" dirty="0">
                <a:solidFill>
                  <a:srgbClr val="222268"/>
                </a:solidFill>
              </a:rPr>
              <a:t>Use Intel next-gen Xeon Phi to speed up big consumers of computing </a:t>
            </a:r>
            <a:r>
              <a:rPr lang="en-US" sz="1400" dirty="0" smtClean="0">
                <a:solidFill>
                  <a:srgbClr val="222268"/>
                </a:solidFill>
              </a:rPr>
              <a:t>cycles</a:t>
            </a:r>
          </a:p>
          <a:p>
            <a:pPr marL="742950" lvl="1" indent="-285750">
              <a:buFont typeface="Arial"/>
              <a:buChar char="•"/>
              <a:defRPr sz="1600"/>
            </a:pPr>
            <a:r>
              <a:rPr lang="en-US" sz="1400" dirty="0" smtClean="0"/>
              <a:t>Pattern </a:t>
            </a:r>
            <a:r>
              <a:rPr lang="en-US" sz="1400" dirty="0"/>
              <a:t>recognition &amp; </a:t>
            </a:r>
            <a:r>
              <a:rPr lang="en-US" sz="1400" dirty="0" smtClean="0"/>
              <a:t>tracking</a:t>
            </a:r>
          </a:p>
          <a:p>
            <a:pPr marL="742950" lvl="1" indent="-285750">
              <a:buFont typeface="Arial"/>
              <a:buChar char="•"/>
              <a:defRPr sz="1600"/>
            </a:pPr>
            <a:r>
              <a:rPr lang="en-US" sz="1400" dirty="0" smtClean="0"/>
              <a:t>Particle identification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Pattern </a:t>
            </a:r>
            <a:r>
              <a:rPr lang="en-US" sz="1400" dirty="0"/>
              <a:t>recognition and tracking with </a:t>
            </a:r>
            <a:r>
              <a:rPr lang="en-US" sz="1400" dirty="0" err="1"/>
              <a:t>OpenMP</a:t>
            </a:r>
            <a:r>
              <a:rPr lang="en-US" sz="1400" dirty="0"/>
              <a:t> and Intel Thread Building Blocks (TBB) </a:t>
            </a:r>
            <a:r>
              <a:rPr lang="en-US" sz="1400" dirty="0" smtClean="0"/>
              <a:t>code (</a:t>
            </a:r>
            <a:r>
              <a:rPr lang="en-US" sz="1400" dirty="0" err="1" smtClean="0"/>
              <a:t>Velopixel</a:t>
            </a:r>
            <a:r>
              <a:rPr lang="en-US" sz="1400" dirty="0" smtClean="0"/>
              <a:t> demonstrator)</a:t>
            </a:r>
            <a:endParaRPr lang="en-US" sz="1600" dirty="0"/>
          </a:p>
        </p:txBody>
      </p:sp>
      <p:pic>
        <p:nvPicPr>
          <p:cNvPr id="9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62748" y="2193708"/>
            <a:ext cx="2417764" cy="1567294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/>
          <p:cNvSpPr txBox="1"/>
          <p:nvPr/>
        </p:nvSpPr>
        <p:spPr>
          <a:xfrm>
            <a:off x="7842868" y="2733768"/>
            <a:ext cx="1065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More than a factor 10</a:t>
            </a:r>
            <a:endParaRPr lang="en-US" sz="1400" dirty="0"/>
          </a:p>
        </p:txBody>
      </p:sp>
      <p:sp>
        <p:nvSpPr>
          <p:cNvPr id="12" name="Shape 247"/>
          <p:cNvSpPr/>
          <p:nvPr/>
        </p:nvSpPr>
        <p:spPr>
          <a:xfrm>
            <a:off x="25229" y="3746527"/>
            <a:ext cx="5907732" cy="769441"/>
          </a:xfrm>
          <a:prstGeom prst="rect">
            <a:avLst/>
          </a:prstGeom>
          <a:ln w="12700">
            <a:solidFill>
              <a:srgbClr val="4F81B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600"/>
            </a:pPr>
            <a:r>
              <a:rPr lang="en-US" sz="1600" b="1" dirty="0" smtClean="0"/>
              <a:t>P</a:t>
            </a:r>
            <a:r>
              <a:rPr sz="1600" b="1" dirty="0" smtClean="0"/>
              <a:t>arallel event </a:t>
            </a:r>
            <a:r>
              <a:rPr lang="en-US" sz="1600" b="1" dirty="0" smtClean="0"/>
              <a:t>sorting and building results</a:t>
            </a:r>
            <a:r>
              <a:rPr lang="en-US" sz="1600" dirty="0" smtClean="0"/>
              <a:t> </a:t>
            </a:r>
          </a:p>
          <a:p>
            <a:pPr marL="285750" indent="-285750">
              <a:buFont typeface="Arial"/>
              <a:buChar char="•"/>
              <a:defRPr sz="1600"/>
            </a:pPr>
            <a:r>
              <a:rPr lang="en-US" sz="1400" dirty="0"/>
              <a:t>B</a:t>
            </a:r>
            <a:r>
              <a:rPr lang="en-US" sz="1400" dirty="0" smtClean="0"/>
              <a:t>enchmark for many core parallel collision event grouping</a:t>
            </a:r>
          </a:p>
          <a:p>
            <a:pPr marL="742950" lvl="1" indent="-285750">
              <a:buFont typeface="Arial"/>
              <a:buChar char="•"/>
              <a:defRPr sz="1600"/>
            </a:pPr>
            <a:r>
              <a:rPr lang="en-US" sz="1400" dirty="0"/>
              <a:t>O</a:t>
            </a:r>
            <a:r>
              <a:rPr lang="en-US" sz="1400" dirty="0" smtClean="0"/>
              <a:t>n </a:t>
            </a:r>
            <a:r>
              <a:rPr lang="en-US" sz="1400" dirty="0"/>
              <a:t>KNC, up to </a:t>
            </a:r>
            <a:r>
              <a:rPr lang="en-US" sz="1400" dirty="0" smtClean="0"/>
              <a:t>26GB</a:t>
            </a:r>
            <a:r>
              <a:rPr lang="en-US" sz="1400" dirty="0"/>
              <a:t>/s bandwidth </a:t>
            </a:r>
            <a:r>
              <a:rPr lang="en-US" sz="1400" dirty="0" smtClean="0"/>
              <a:t>measured</a:t>
            </a:r>
            <a:endParaRPr lang="en-US" sz="1400" dirty="0"/>
          </a:p>
        </p:txBody>
      </p:sp>
      <p:pic>
        <p:nvPicPr>
          <p:cNvPr id="7" name="Picture 6" descr="Screenshot 2016-03-08 15.27.1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522" y="3759883"/>
            <a:ext cx="2228910" cy="12766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1520" y="230172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70200" y="17621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300192" y="2931790"/>
            <a:ext cx="720080" cy="1620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580112" y="4155928"/>
            <a:ext cx="648072" cy="1980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4890195"/>
            <a:ext cx="3456384" cy="273844"/>
          </a:xfrm>
        </p:spPr>
        <p:txBody>
          <a:bodyPr/>
          <a:lstStyle/>
          <a:p>
            <a:r>
              <a:rPr lang="en-GB" dirty="0" smtClean="0"/>
              <a:t>Maria Girone – CERN </a:t>
            </a:r>
            <a:r>
              <a:rPr lang="en-GB" dirty="0" err="1" smtClean="0"/>
              <a:t>openlab</a:t>
            </a:r>
            <a:r>
              <a:rPr lang="en-GB" dirty="0" smtClean="0"/>
              <a:t> CTO</a:t>
            </a:r>
            <a:endParaRPr lang="en-GB" dirty="0"/>
          </a:p>
        </p:txBody>
      </p:sp>
      <p:sp>
        <p:nvSpPr>
          <p:cNvPr id="19" name="Shape 247"/>
          <p:cNvSpPr/>
          <p:nvPr/>
        </p:nvSpPr>
        <p:spPr>
          <a:xfrm>
            <a:off x="35496" y="4485921"/>
            <a:ext cx="5047064" cy="584776"/>
          </a:xfrm>
          <a:prstGeom prst="rect">
            <a:avLst/>
          </a:prstGeom>
          <a:ln w="12700">
            <a:solidFill>
              <a:srgbClr val="4F81B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342900" indent="-342900" defTabSz="457200">
              <a:defRPr sz="1600">
                <a:solidFill>
                  <a:srgbClr val="2E327B"/>
                </a:solidFill>
              </a:defRPr>
            </a:pPr>
            <a:r>
              <a:rPr lang="en-US" b="1" dirty="0"/>
              <a:t>Benchmarks of </a:t>
            </a:r>
            <a:r>
              <a:rPr lang="en-US" b="1" dirty="0" smtClean="0"/>
              <a:t>Intel Omni-Path and </a:t>
            </a:r>
            <a:r>
              <a:rPr lang="en-US" b="1" dirty="0" err="1" smtClean="0"/>
              <a:t>Infiniband</a:t>
            </a:r>
            <a:r>
              <a:rPr lang="en-US" b="1" dirty="0" smtClean="0"/>
              <a:t> EDR</a:t>
            </a:r>
          </a:p>
          <a:p>
            <a:pPr marL="342900" indent="-342900" defTabSz="457200">
              <a:buFont typeface="Arial" charset="0"/>
              <a:buChar char="•"/>
              <a:defRPr sz="1600">
                <a:solidFill>
                  <a:srgbClr val="2E327B"/>
                </a:solidFill>
              </a:defRPr>
            </a:pPr>
            <a:r>
              <a:rPr lang="en-US" dirty="0" smtClean="0"/>
              <a:t>Already </a:t>
            </a:r>
            <a:r>
              <a:rPr lang="en-US" dirty="0"/>
              <a:t>observing </a:t>
            </a:r>
            <a:r>
              <a:rPr lang="en-US" b="1" dirty="0"/>
              <a:t>75 Gb/s </a:t>
            </a:r>
            <a:r>
              <a:rPr lang="en-US" dirty="0"/>
              <a:t>on </a:t>
            </a:r>
            <a:r>
              <a:rPr lang="en-US" b="1" dirty="0"/>
              <a:t>EDR</a:t>
            </a:r>
          </a:p>
        </p:txBody>
      </p:sp>
    </p:spTree>
    <p:extLst>
      <p:ext uri="{BB962C8B-B14F-4D97-AF65-F5344CB8AC3E}">
        <p14:creationId xmlns:p14="http://schemas.microsoft.com/office/powerpoint/2010/main" val="4147445483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2151</TotalTime>
  <Words>3626</Words>
  <Application>Microsoft Macintosh PowerPoint</Application>
  <PresentationFormat>On-screen Show (16:9)</PresentationFormat>
  <Paragraphs>632</Paragraphs>
  <Slides>37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CERN openlab  Technical Achievements and Challenges </vt:lpstr>
      <vt:lpstr>Introduction </vt:lpstr>
      <vt:lpstr>LHC Run3 and Run4 Scale and Challenges </vt:lpstr>
      <vt:lpstr>Run3 and Run4 Scale and Challenges </vt:lpstr>
      <vt:lpstr>CERN openlab and WLCG</vt:lpstr>
      <vt:lpstr>Information Technology Research Areas</vt:lpstr>
      <vt:lpstr>Information Technology Research Areas</vt:lpstr>
      <vt:lpstr>PowerPoint Presentation</vt:lpstr>
      <vt:lpstr>HTCC -  Selected Results</vt:lpstr>
      <vt:lpstr>HTCC Next Steps</vt:lpstr>
      <vt:lpstr>RapidIO for DAQ, Trigger, and Data Analytics</vt:lpstr>
      <vt:lpstr>Information Technology Research Areas</vt:lpstr>
      <vt:lpstr>Networking and Connectivity</vt:lpstr>
      <vt:lpstr>Information Technology Research Areas</vt:lpstr>
      <vt:lpstr>Achievements</vt:lpstr>
      <vt:lpstr>Achievements</vt:lpstr>
      <vt:lpstr>2016 Plans</vt:lpstr>
      <vt:lpstr>Data Storage Architectures</vt:lpstr>
      <vt:lpstr>Storage Technology R&amp;D</vt:lpstr>
      <vt:lpstr>EOS Productization </vt:lpstr>
      <vt:lpstr>Information Technology Research Areas</vt:lpstr>
      <vt:lpstr>Computing Management and Provisioning </vt:lpstr>
      <vt:lpstr>Computing Management and Provisioning</vt:lpstr>
      <vt:lpstr>Information Technology Research Areas</vt:lpstr>
      <vt:lpstr>Alice O² Upgrade</vt:lpstr>
      <vt:lpstr>Data Plane Computing System</vt:lpstr>
      <vt:lpstr>Code Modernization Project</vt:lpstr>
      <vt:lpstr>The GeantV project  Rethinking particle transport</vt:lpstr>
      <vt:lpstr>GeantV results on Xeon Phi X-Ray benchmark</vt:lpstr>
      <vt:lpstr>The ALFA project hardware accelerators within the experiments software frameworks</vt:lpstr>
      <vt:lpstr>Information Technology Research Areas</vt:lpstr>
      <vt:lpstr>Data Analytics</vt:lpstr>
      <vt:lpstr>Data analytics for industrial control systems </vt:lpstr>
      <vt:lpstr>Data Analytics for Storage and Data Quality Optimization  </vt:lpstr>
      <vt:lpstr>Physics Data Analytics</vt:lpstr>
      <vt:lpstr>Looking Forward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Mélissa Gaillard</dc:creator>
  <cp:lastModifiedBy>Maria Girone</cp:lastModifiedBy>
  <cp:revision>102</cp:revision>
  <dcterms:created xsi:type="dcterms:W3CDTF">2014-01-28T10:51:30Z</dcterms:created>
  <dcterms:modified xsi:type="dcterms:W3CDTF">2016-03-11T07:44:03Z</dcterms:modified>
</cp:coreProperties>
</file>