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24384000" cy="13716000"/>
  <p:notesSz cx="6858000" cy="9144000"/>
  <p:defaultTextStyle>
    <a:lvl1pPr algn="ctr" defTabSz="584200">
      <a:defRPr sz="5000">
        <a:latin typeface="+mn-lt"/>
        <a:ea typeface="+mn-ea"/>
        <a:cs typeface="+mn-cs"/>
        <a:sym typeface="Helvetica Light"/>
      </a:defRPr>
    </a:lvl1pPr>
    <a:lvl2pPr indent="228600" algn="ctr" defTabSz="584200">
      <a:defRPr sz="5000">
        <a:latin typeface="+mn-lt"/>
        <a:ea typeface="+mn-ea"/>
        <a:cs typeface="+mn-cs"/>
        <a:sym typeface="Helvetica Light"/>
      </a:defRPr>
    </a:lvl2pPr>
    <a:lvl3pPr indent="457200" algn="ctr" defTabSz="584200">
      <a:defRPr sz="5000">
        <a:latin typeface="+mn-lt"/>
        <a:ea typeface="+mn-ea"/>
        <a:cs typeface="+mn-cs"/>
        <a:sym typeface="Helvetica Light"/>
      </a:defRPr>
    </a:lvl3pPr>
    <a:lvl4pPr indent="685800" algn="ctr" defTabSz="584200">
      <a:defRPr sz="5000">
        <a:latin typeface="+mn-lt"/>
        <a:ea typeface="+mn-ea"/>
        <a:cs typeface="+mn-cs"/>
        <a:sym typeface="Helvetica Light"/>
      </a:defRPr>
    </a:lvl4pPr>
    <a:lvl5pPr indent="914400" algn="ctr" defTabSz="584200">
      <a:defRPr sz="5000">
        <a:latin typeface="+mn-lt"/>
        <a:ea typeface="+mn-ea"/>
        <a:cs typeface="+mn-cs"/>
        <a:sym typeface="Helvetica Light"/>
      </a:defRPr>
    </a:lvl5pPr>
    <a:lvl6pPr indent="1143000" algn="ctr" defTabSz="584200">
      <a:defRPr sz="5000">
        <a:latin typeface="+mn-lt"/>
        <a:ea typeface="+mn-ea"/>
        <a:cs typeface="+mn-cs"/>
        <a:sym typeface="Helvetica Light"/>
      </a:defRPr>
    </a:lvl6pPr>
    <a:lvl7pPr indent="1371600" algn="ctr" defTabSz="584200">
      <a:defRPr sz="5000">
        <a:latin typeface="+mn-lt"/>
        <a:ea typeface="+mn-ea"/>
        <a:cs typeface="+mn-cs"/>
        <a:sym typeface="Helvetica Light"/>
      </a:defRPr>
    </a:lvl7pPr>
    <a:lvl8pPr indent="1600200" algn="ctr" defTabSz="584200">
      <a:defRPr sz="5000">
        <a:latin typeface="+mn-lt"/>
        <a:ea typeface="+mn-ea"/>
        <a:cs typeface="+mn-cs"/>
        <a:sym typeface="Helvetica Light"/>
      </a:defRPr>
    </a:lvl8pPr>
    <a:lvl9pPr indent="1828800" algn="ctr" defTabSz="584200">
      <a:defRPr sz="50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80" y="-328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12505776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32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32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32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32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32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32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32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32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3200">
        <a:latin typeface="Avenir Book"/>
        <a:ea typeface="Avenir Book"/>
        <a:cs typeface="Avenir Book"/>
        <a:sym typeface="Avenir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----- Meeting Notes (09/01/2013 14:16) -----</a:t>
            </a:r>
          </a:p>
          <a:p>
            <a:pPr lvl="0" defTabSz="914400">
              <a:lnSpc>
                <a:spcPct val="100000"/>
              </a:lnSpc>
              <a:spcBef>
                <a:spcPts val="400"/>
              </a:spcBef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nnn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60" name="Shape 16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spcBef>
                <a:spcPts val="40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200"/>
              <a:t>60 Grössenordnungen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 defTabSz="584200">
              <a:defRPr sz="1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11200"/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indent="2286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indent="4572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indent="6858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indent="9144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4400"/>
              <a:t>Body Level One</a:t>
            </a:r>
          </a:p>
          <a:p>
            <a:pPr lvl="1">
              <a:defRPr sz="1800"/>
            </a:pPr>
            <a:r>
              <a:rPr sz="4400"/>
              <a:t>Body Level Two</a:t>
            </a:r>
          </a:p>
          <a:p>
            <a:pPr lvl="2">
              <a:defRPr sz="1800"/>
            </a:pPr>
            <a:r>
              <a:rPr sz="4400"/>
              <a:t>Body Level Three</a:t>
            </a:r>
          </a:p>
          <a:p>
            <a:pPr lvl="3">
              <a:defRPr sz="1800"/>
            </a:pPr>
            <a:r>
              <a:rPr sz="4400"/>
              <a:t>Body Level Four</a:t>
            </a:r>
          </a:p>
          <a:p>
            <a:pPr lvl="4">
              <a:defRPr sz="1800"/>
            </a:pPr>
            <a:r>
              <a:rPr sz="44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1.png" descr="CERNlogo-bleu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0000" y="12649231"/>
            <a:ext cx="1066800" cy="1025527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Shape 38"/>
          <p:cNvSpPr/>
          <p:nvPr/>
        </p:nvSpPr>
        <p:spPr>
          <a:xfrm>
            <a:off x="5181600" y="12649200"/>
            <a:ext cx="14478000" cy="0"/>
          </a:xfrm>
          <a:prstGeom prst="line">
            <a:avLst/>
          </a:prstGeom>
          <a:ln w="25400">
            <a:solidFill>
              <a:srgbClr val="0967A4">
                <a:alpha val="74001"/>
              </a:srgbClr>
            </a:solidFill>
            <a:round/>
          </a:ln>
        </p:spPr>
        <p:txBody>
          <a:bodyPr tIns="91439" bIns="91439"/>
          <a:lstStyle/>
          <a:p>
            <a:pPr lvl="0" algn="l" defTabSz="457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3048000" y="1638301"/>
            <a:ext cx="14036676" cy="152401"/>
          </a:xfrm>
          <a:prstGeom prst="rect">
            <a:avLst/>
          </a:prstGeom>
          <a:solidFill>
            <a:srgbClr val="336699">
              <a:alpha val="50000"/>
            </a:srgbClr>
          </a:solidFill>
          <a:ln w="12700">
            <a:miter lim="400000"/>
          </a:ln>
        </p:spPr>
        <p:txBody>
          <a:bodyPr tIns="91439" bIns="91439" anchor="ctr"/>
          <a:lstStyle/>
          <a:p>
            <a:pPr lvl="0" defTabSz="914400">
              <a:defRPr sz="3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xfrm>
            <a:off x="17087851" y="12936219"/>
            <a:ext cx="3810001" cy="551181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336699"/>
                </a:solidFill>
              </a:rPr>
              <a:t>Title Text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 defTabSz="584200">
              <a:defRPr sz="1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11200"/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indent="2286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indent="4572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indent="6858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indent="9144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4400"/>
              <a:t>Body Level One</a:t>
            </a:r>
          </a:p>
          <a:p>
            <a:pPr lvl="1">
              <a:defRPr sz="1800"/>
            </a:pPr>
            <a:r>
              <a:rPr sz="4400"/>
              <a:t>Body Level Two</a:t>
            </a:r>
          </a:p>
          <a:p>
            <a:pPr lvl="2">
              <a:defRPr sz="1800"/>
            </a:pPr>
            <a:r>
              <a:rPr sz="4400"/>
              <a:t>Body Level Three</a:t>
            </a:r>
          </a:p>
          <a:p>
            <a:pPr lvl="3">
              <a:defRPr sz="1800"/>
            </a:pPr>
            <a:r>
              <a:rPr sz="4400"/>
              <a:t>Body Level Four</a:t>
            </a:r>
          </a:p>
          <a:p>
            <a:pPr lvl="4">
              <a:defRPr sz="1800"/>
            </a:pPr>
            <a:r>
              <a:rPr sz="44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 defTabSz="584200">
              <a:defRPr sz="1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11200"/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 defTabSz="584200">
              <a:defRPr sz="8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indent="2286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indent="4572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indent="6858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indent="914400" defTabSz="584200">
              <a:spcBef>
                <a:spcPts val="0"/>
              </a:spcBef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4400"/>
              <a:t>Body Level One</a:t>
            </a:r>
          </a:p>
          <a:p>
            <a:pPr lvl="1">
              <a:defRPr sz="1800"/>
            </a:pPr>
            <a:r>
              <a:rPr sz="4400"/>
              <a:t>Body Level Two</a:t>
            </a:r>
          </a:p>
          <a:p>
            <a:pPr lvl="2">
              <a:defRPr sz="1800"/>
            </a:pPr>
            <a:r>
              <a:rPr sz="4400"/>
              <a:t>Body Level Three</a:t>
            </a:r>
          </a:p>
          <a:p>
            <a:pPr lvl="3">
              <a:defRPr sz="1800"/>
            </a:pPr>
            <a:r>
              <a:rPr sz="4400"/>
              <a:t>Body Level Four</a:t>
            </a:r>
          </a:p>
          <a:p>
            <a:pPr lvl="4">
              <a:defRPr sz="1800"/>
            </a:pPr>
            <a:r>
              <a:rPr sz="44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 defTabSz="584200">
              <a:defRPr sz="1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11200"/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 defTabSz="584200">
              <a:defRPr sz="1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11200"/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6173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10618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15063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19508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23953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5000"/>
              <a:t>Body Level One</a:t>
            </a:r>
          </a:p>
          <a:p>
            <a:pPr lvl="1">
              <a:defRPr sz="1800"/>
            </a:pPr>
            <a:r>
              <a:rPr sz="5000"/>
              <a:t>Body Level Two</a:t>
            </a:r>
          </a:p>
          <a:p>
            <a:pPr lvl="2">
              <a:defRPr sz="1800"/>
            </a:pPr>
            <a:r>
              <a:rPr sz="5000"/>
              <a:t>Body Level Three</a:t>
            </a:r>
          </a:p>
          <a:p>
            <a:pPr lvl="3">
              <a:defRPr sz="1800"/>
            </a:pPr>
            <a:r>
              <a:rPr sz="5000"/>
              <a:t>Body Level Four</a:t>
            </a:r>
          </a:p>
          <a:p>
            <a:pPr lvl="4">
              <a:defRPr sz="1800"/>
            </a:pPr>
            <a:r>
              <a:rPr sz="50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xfrm>
            <a:off x="4387453" y="553640"/>
            <a:ext cx="15609094" cy="303609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 defTabSz="584200">
              <a:defRPr sz="1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11200"/>
              <a:t>Title Text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7500938" cy="884039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465364" indent="-465364" algn="l" defTabSz="584200">
              <a:spcBef>
                <a:spcPts val="3200"/>
              </a:spcBef>
              <a:buSzPct val="75000"/>
              <a:buChar char="•"/>
              <a:defRPr sz="3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808264" indent="-465364" algn="l" defTabSz="584200">
              <a:spcBef>
                <a:spcPts val="3200"/>
              </a:spcBef>
              <a:buSzPct val="75000"/>
              <a:buChar char="•"/>
              <a:defRPr sz="3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1151164" indent="-465364" algn="l" defTabSz="584200">
              <a:spcBef>
                <a:spcPts val="3200"/>
              </a:spcBef>
              <a:buSzPct val="75000"/>
              <a:buChar char="•"/>
              <a:defRPr sz="3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1494064" indent="-465364" algn="l" defTabSz="584200">
              <a:spcBef>
                <a:spcPts val="3200"/>
              </a:spcBef>
              <a:buSzPct val="75000"/>
              <a:buChar char="•"/>
              <a:defRPr sz="3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1836964" indent="-465364" algn="l" defTabSz="584200">
              <a:spcBef>
                <a:spcPts val="3200"/>
              </a:spcBef>
              <a:buSzPct val="75000"/>
              <a:buChar char="•"/>
              <a:defRPr sz="3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6173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10618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15063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19508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2395361" indent="-617361" algn="l" defTabSz="584200">
              <a:spcBef>
                <a:spcPts val="4200"/>
              </a:spcBef>
              <a:buSzPct val="75000"/>
              <a:buChar char="•"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5000"/>
              <a:t>Body Level One</a:t>
            </a:r>
          </a:p>
          <a:p>
            <a:pPr lvl="1">
              <a:defRPr sz="1800"/>
            </a:pPr>
            <a:r>
              <a:rPr sz="5000"/>
              <a:t>Body Level Two</a:t>
            </a:r>
          </a:p>
          <a:p>
            <a:pPr lvl="2">
              <a:defRPr sz="1800"/>
            </a:pPr>
            <a:r>
              <a:rPr sz="5000"/>
              <a:t>Body Level Three</a:t>
            </a:r>
          </a:p>
          <a:p>
            <a:pPr lvl="3">
              <a:defRPr sz="1800"/>
            </a:pPr>
            <a:r>
              <a:rPr sz="5000"/>
              <a:t>Body Level Four</a:t>
            </a:r>
          </a:p>
          <a:p>
            <a:pPr lvl="4">
              <a:defRPr sz="1800"/>
            </a:pPr>
            <a:r>
              <a:rPr sz="50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2.pn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ng" descr="CERNlogo-bleu"/>
          <p:cNvPicPr/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3810000" y="12649200"/>
            <a:ext cx="1066800" cy="102552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5181600" y="12649200"/>
            <a:ext cx="14478000" cy="0"/>
          </a:xfrm>
          <a:prstGeom prst="line">
            <a:avLst/>
          </a:prstGeom>
          <a:ln w="25400">
            <a:solidFill>
              <a:srgbClr val="0967A4">
                <a:alpha val="74001"/>
              </a:srgbClr>
            </a:solidFill>
            <a:round/>
          </a:ln>
        </p:spPr>
        <p:txBody>
          <a:bodyPr tIns="91439" bIns="91439"/>
          <a:lstStyle/>
          <a:p>
            <a:pPr lvl="0" algn="l" defTabSz="457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"/>
          <p:cNvSpPr/>
          <p:nvPr/>
        </p:nvSpPr>
        <p:spPr>
          <a:xfrm>
            <a:off x="3048000" y="1981200"/>
            <a:ext cx="14036676" cy="152400"/>
          </a:xfrm>
          <a:prstGeom prst="rect">
            <a:avLst/>
          </a:prstGeom>
          <a:solidFill>
            <a:srgbClr val="336699">
              <a:alpha val="50000"/>
            </a:srgbClr>
          </a:solidFill>
          <a:ln w="12700">
            <a:miter lim="400000"/>
          </a:ln>
        </p:spPr>
        <p:txBody>
          <a:bodyPr tIns="91439" bIns="91439" anchor="ctr"/>
          <a:lstStyle/>
          <a:p>
            <a:pPr lvl="0" defTabSz="914400">
              <a:defRPr sz="48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" name="Shape 5"/>
          <p:cNvSpPr/>
          <p:nvPr/>
        </p:nvSpPr>
        <p:spPr>
          <a:xfrm>
            <a:off x="3048000" y="6350"/>
            <a:ext cx="18288000" cy="13716000"/>
          </a:xfrm>
          <a:prstGeom prst="rect">
            <a:avLst/>
          </a:prstGeom>
          <a:gradFill>
            <a:gsLst>
              <a:gs pos="0">
                <a:srgbClr val="003366"/>
              </a:gs>
              <a:gs pos="74000">
                <a:srgbClr val="001A33"/>
              </a:gs>
              <a:gs pos="99000">
                <a:srgbClr val="000F20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tIns="91439" bIns="91439"/>
          <a:lstStyle/>
          <a:p>
            <a:pPr lvl="0" algn="l" defTabSz="914400">
              <a:defRPr sz="4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6" name="image2.png" descr="cern_logo_1.png"/>
          <p:cNvPicPr/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3203259" y="12571187"/>
            <a:ext cx="987741" cy="971277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4419600" y="831850"/>
            <a:ext cx="15544800" cy="6369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336699"/>
                </a:solidFill>
              </a:rPr>
              <a:t>Title Text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5791200" y="7772400"/>
            <a:ext cx="12801600" cy="594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xfrm>
            <a:off x="17087850" y="12936219"/>
            <a:ext cx="3810000" cy="551181"/>
          </a:xfrm>
          <a:prstGeom prst="rect">
            <a:avLst/>
          </a:prstGeom>
          <a:ln w="12700">
            <a:miter lim="400000"/>
          </a:ln>
        </p:spPr>
        <p:txBody>
          <a:bodyPr tIns="91439" bIns="91439" anchor="b">
            <a:spAutoFit/>
          </a:bodyPr>
          <a:lstStyle>
            <a:lvl1pPr algn="r" defTabSz="914400">
              <a:defRPr sz="2400">
                <a:solidFill>
                  <a:srgbClr val="0967A4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xmlns:p14="http://schemas.microsoft.com/office/powerpoint/2010/main" spd="med"/>
  <p:txStyles>
    <p:titleStyle>
      <a:lvl1pPr>
        <a:defRPr sz="8000">
          <a:solidFill>
            <a:srgbClr val="336699"/>
          </a:solidFill>
          <a:latin typeface="Helvetica"/>
          <a:ea typeface="Helvetica"/>
          <a:cs typeface="Helvetica"/>
          <a:sym typeface="Helvetica"/>
        </a:defRPr>
      </a:lvl1pPr>
      <a:lvl2pPr>
        <a:defRPr sz="8000">
          <a:solidFill>
            <a:srgbClr val="336699"/>
          </a:solidFill>
          <a:latin typeface="Helvetica"/>
          <a:ea typeface="Helvetica"/>
          <a:cs typeface="Helvetica"/>
          <a:sym typeface="Helvetica"/>
        </a:defRPr>
      </a:lvl2pPr>
      <a:lvl3pPr>
        <a:defRPr sz="8000">
          <a:solidFill>
            <a:srgbClr val="336699"/>
          </a:solidFill>
          <a:latin typeface="Helvetica"/>
          <a:ea typeface="Helvetica"/>
          <a:cs typeface="Helvetica"/>
          <a:sym typeface="Helvetica"/>
        </a:defRPr>
      </a:lvl3pPr>
      <a:lvl4pPr>
        <a:defRPr sz="8000">
          <a:solidFill>
            <a:srgbClr val="336699"/>
          </a:solidFill>
          <a:latin typeface="Helvetica"/>
          <a:ea typeface="Helvetica"/>
          <a:cs typeface="Helvetica"/>
          <a:sym typeface="Helvetica"/>
        </a:defRPr>
      </a:lvl4pPr>
      <a:lvl5pPr>
        <a:defRPr sz="8000">
          <a:solidFill>
            <a:srgbClr val="336699"/>
          </a:solidFill>
          <a:latin typeface="Helvetica"/>
          <a:ea typeface="Helvetica"/>
          <a:cs typeface="Helvetica"/>
          <a:sym typeface="Helvetica"/>
        </a:defRPr>
      </a:lvl5pPr>
      <a:lvl6pPr indent="457200">
        <a:defRPr sz="8000">
          <a:solidFill>
            <a:srgbClr val="336699"/>
          </a:solidFill>
          <a:latin typeface="Helvetica"/>
          <a:ea typeface="Helvetica"/>
          <a:cs typeface="Helvetica"/>
          <a:sym typeface="Helvetica"/>
        </a:defRPr>
      </a:lvl6pPr>
      <a:lvl7pPr indent="914400">
        <a:defRPr sz="8000">
          <a:solidFill>
            <a:srgbClr val="336699"/>
          </a:solidFill>
          <a:latin typeface="Helvetica"/>
          <a:ea typeface="Helvetica"/>
          <a:cs typeface="Helvetica"/>
          <a:sym typeface="Helvetica"/>
        </a:defRPr>
      </a:lvl7pPr>
      <a:lvl8pPr indent="1371600">
        <a:defRPr sz="8000">
          <a:solidFill>
            <a:srgbClr val="336699"/>
          </a:solidFill>
          <a:latin typeface="Helvetica"/>
          <a:ea typeface="Helvetica"/>
          <a:cs typeface="Helvetica"/>
          <a:sym typeface="Helvetica"/>
        </a:defRPr>
      </a:lvl8pPr>
      <a:lvl9pPr indent="1828800">
        <a:defRPr sz="8000">
          <a:solidFill>
            <a:srgbClr val="336699"/>
          </a:solidFill>
          <a:latin typeface="Helvetica"/>
          <a:ea typeface="Helvetica"/>
          <a:cs typeface="Helvetica"/>
          <a:sym typeface="Helvetica"/>
        </a:defRPr>
      </a:lvl9pPr>
    </p:titleStyle>
    <p:bodyStyle>
      <a:lvl1pPr algn="ctr">
        <a:spcBef>
          <a:spcPts val="600"/>
        </a:spcBef>
        <a:defRPr sz="5600">
          <a:solidFill>
            <a:srgbClr val="888888"/>
          </a:solidFill>
          <a:latin typeface="Helvetica"/>
          <a:ea typeface="Helvetica"/>
          <a:cs typeface="Helvetica"/>
          <a:sym typeface="Helvetica"/>
        </a:defRPr>
      </a:lvl1pPr>
      <a:lvl2pPr indent="457200" algn="ctr">
        <a:spcBef>
          <a:spcPts val="600"/>
        </a:spcBef>
        <a:defRPr sz="5600">
          <a:solidFill>
            <a:srgbClr val="888888"/>
          </a:solidFill>
          <a:latin typeface="Helvetica"/>
          <a:ea typeface="Helvetica"/>
          <a:cs typeface="Helvetica"/>
          <a:sym typeface="Helvetica"/>
        </a:defRPr>
      </a:lvl2pPr>
      <a:lvl3pPr indent="914400" algn="ctr">
        <a:spcBef>
          <a:spcPts val="600"/>
        </a:spcBef>
        <a:defRPr sz="5600">
          <a:solidFill>
            <a:srgbClr val="888888"/>
          </a:solidFill>
          <a:latin typeface="Helvetica"/>
          <a:ea typeface="Helvetica"/>
          <a:cs typeface="Helvetica"/>
          <a:sym typeface="Helvetica"/>
        </a:defRPr>
      </a:lvl3pPr>
      <a:lvl4pPr indent="1371600" algn="ctr">
        <a:spcBef>
          <a:spcPts val="600"/>
        </a:spcBef>
        <a:defRPr sz="5600">
          <a:solidFill>
            <a:srgbClr val="888888"/>
          </a:solidFill>
          <a:latin typeface="Helvetica"/>
          <a:ea typeface="Helvetica"/>
          <a:cs typeface="Helvetica"/>
          <a:sym typeface="Helvetica"/>
        </a:defRPr>
      </a:lvl4pPr>
      <a:lvl5pPr indent="1828800" algn="ctr">
        <a:spcBef>
          <a:spcPts val="600"/>
        </a:spcBef>
        <a:defRPr sz="5600">
          <a:solidFill>
            <a:srgbClr val="888888"/>
          </a:solidFill>
          <a:latin typeface="Helvetica"/>
          <a:ea typeface="Helvetica"/>
          <a:cs typeface="Helvetica"/>
          <a:sym typeface="Helvetica"/>
        </a:defRPr>
      </a:lvl5pPr>
      <a:lvl6pPr indent="2286000" algn="ctr">
        <a:spcBef>
          <a:spcPts val="600"/>
        </a:spcBef>
        <a:defRPr sz="5600">
          <a:solidFill>
            <a:srgbClr val="888888"/>
          </a:solidFill>
          <a:latin typeface="Helvetica"/>
          <a:ea typeface="Helvetica"/>
          <a:cs typeface="Helvetica"/>
          <a:sym typeface="Helvetica"/>
        </a:defRPr>
      </a:lvl6pPr>
      <a:lvl7pPr indent="2743200" algn="ctr">
        <a:spcBef>
          <a:spcPts val="600"/>
        </a:spcBef>
        <a:defRPr sz="5600">
          <a:solidFill>
            <a:srgbClr val="888888"/>
          </a:solidFill>
          <a:latin typeface="Helvetica"/>
          <a:ea typeface="Helvetica"/>
          <a:cs typeface="Helvetica"/>
          <a:sym typeface="Helvetica"/>
        </a:defRPr>
      </a:lvl7pPr>
      <a:lvl8pPr indent="3200400" algn="ctr">
        <a:spcBef>
          <a:spcPts val="600"/>
        </a:spcBef>
        <a:defRPr sz="5600">
          <a:solidFill>
            <a:srgbClr val="888888"/>
          </a:solidFill>
          <a:latin typeface="Helvetica"/>
          <a:ea typeface="Helvetica"/>
          <a:cs typeface="Helvetica"/>
          <a:sym typeface="Helvetica"/>
        </a:defRPr>
      </a:lvl8pPr>
      <a:lvl9pPr indent="3657600" algn="ctr">
        <a:spcBef>
          <a:spcPts val="600"/>
        </a:spcBef>
        <a:defRPr sz="5600">
          <a:solidFill>
            <a:srgbClr val="888888"/>
          </a:solidFill>
          <a:latin typeface="Helvetica"/>
          <a:ea typeface="Helvetica"/>
          <a:cs typeface="Helvetica"/>
          <a:sym typeface="Helvetica"/>
        </a:defRPr>
      </a:lvl9pPr>
    </p:bodyStyle>
    <p:otherStyle>
      <a:lvl1pPr algn="r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r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r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r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r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r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r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r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r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Relationship Id="rId3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jpeg"/><Relationship Id="rId6" Type="http://schemas.openxmlformats.org/officeDocument/2006/relationships/image" Target="../media/image51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2.jpeg"/><Relationship Id="rId3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5.png"/><Relationship Id="rId3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png"/><Relationship Id="rId1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jpeg"/><Relationship Id="rId9" Type="http://schemas.openxmlformats.org/officeDocument/2006/relationships/image" Target="../media/image27.jpeg"/><Relationship Id="rId10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New_discoverie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19" y="11211"/>
            <a:ext cx="24376779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Shape 49"/>
          <p:cNvSpPr/>
          <p:nvPr/>
        </p:nvSpPr>
        <p:spPr>
          <a:xfrm>
            <a:off x="4145161" y="1429543"/>
            <a:ext cx="15588060" cy="4410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7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CERN</a:t>
            </a:r>
          </a:p>
          <a:p>
            <a:pPr lvl="0">
              <a:defRPr sz="1800"/>
            </a:pPr>
            <a:endParaRPr sz="7000" b="1">
              <a:solidFill>
                <a:srgbClr val="FFFFFF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defRPr sz="1800"/>
            </a:pPr>
            <a:r>
              <a:rPr sz="7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A glimpse of the very early universe</a:t>
            </a:r>
          </a:p>
        </p:txBody>
      </p:sp>
      <p:sp>
        <p:nvSpPr>
          <p:cNvPr id="50" name="Shape 50"/>
          <p:cNvSpPr/>
          <p:nvPr/>
        </p:nvSpPr>
        <p:spPr>
          <a:xfrm>
            <a:off x="9195971" y="11052968"/>
            <a:ext cx="6562764" cy="1260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7300">
                <a:solidFill>
                  <a:srgbClr val="F5D32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300">
                <a:solidFill>
                  <a:srgbClr val="F5D328"/>
                </a:solidFill>
              </a:rPr>
              <a:t>Dr. Rolf Landua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/>
        </p:nvSpPr>
        <p:spPr>
          <a:xfrm>
            <a:off x="6658848" y="250031"/>
            <a:ext cx="1060196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The mysteries of the universe - today</a:t>
            </a:r>
          </a:p>
        </p:txBody>
      </p:sp>
      <p:pic>
        <p:nvPicPr>
          <p:cNvPr id="169" name="Universe_HDF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7836" y="1513554"/>
            <a:ext cx="22048827" cy="11644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Composition_Universe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8944" y="1535062"/>
            <a:ext cx="9626348" cy="116466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/>
        </p:nvSpPr>
        <p:spPr>
          <a:xfrm>
            <a:off x="11232118" y="321468"/>
            <a:ext cx="188404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CERN</a:t>
            </a:r>
          </a:p>
        </p:txBody>
      </p:sp>
      <p:pic>
        <p:nvPicPr>
          <p:cNvPr id="173" name="CER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42183" y="1531533"/>
            <a:ext cx="20755074" cy="116781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/>
        </p:nvSpPr>
        <p:spPr>
          <a:xfrm>
            <a:off x="7812643" y="345281"/>
            <a:ext cx="829437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Large Hadron Collider - LHC</a:t>
            </a:r>
          </a:p>
        </p:txBody>
      </p:sp>
      <p:pic>
        <p:nvPicPr>
          <p:cNvPr id="176" name="LHC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39629" y="1715243"/>
            <a:ext cx="19410612" cy="109217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402250" y="920573"/>
            <a:ext cx="566039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C8250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 dirty="0">
                <a:solidFill>
                  <a:srgbClr val="C82506"/>
                </a:solidFill>
              </a:rPr>
              <a:t>CERN Accelerators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640" y="2442623"/>
            <a:ext cx="12090400" cy="8064500"/>
          </a:xfrm>
          <a:prstGeom prst="rect">
            <a:avLst/>
          </a:prstGeom>
        </p:spPr>
      </p:pic>
      <p:sp>
        <p:nvSpPr>
          <p:cNvPr id="5" name="Shape 178"/>
          <p:cNvSpPr/>
          <p:nvPr/>
        </p:nvSpPr>
        <p:spPr>
          <a:xfrm>
            <a:off x="6381172" y="11323937"/>
            <a:ext cx="8601899" cy="1538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C8250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 smtClean="0">
                <a:solidFill>
                  <a:srgbClr val="C82506"/>
                </a:solidFill>
              </a:rPr>
              <a:t>All animations can be downloaded from: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lang="en-US" sz="3600" dirty="0" smtClean="0">
              <a:solidFill>
                <a:srgbClr val="C82506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http://cern60.web.cern.ch/en/cern-exhibitions-content</a:t>
            </a:r>
            <a:endParaRPr sz="6600" dirty="0">
              <a:solidFill>
                <a:srgbClr val="C8250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/>
        </p:nvSpPr>
        <p:spPr>
          <a:xfrm>
            <a:off x="7191295" y="488156"/>
            <a:ext cx="996569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LHC experiments - huge detectors</a:t>
            </a:r>
          </a:p>
        </p:txBody>
      </p:sp>
      <p:pic>
        <p:nvPicPr>
          <p:cNvPr id="182" name="ATLAS_2006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5025" y="1668462"/>
            <a:ext cx="17224128" cy="112600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/>
        </p:nvSpPr>
        <p:spPr>
          <a:xfrm>
            <a:off x="4482703" y="345281"/>
            <a:ext cx="1495425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C8250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C82506"/>
                </a:solidFill>
              </a:rPr>
              <a:t>Collisions in ATLAS detector: 600 million per second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5267" y="2324100"/>
            <a:ext cx="17564100" cy="90551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/>
        </p:nvSpPr>
        <p:spPr>
          <a:xfrm>
            <a:off x="2493433" y="867392"/>
            <a:ext cx="1503870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C8250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 dirty="0">
                <a:solidFill>
                  <a:srgbClr val="C82506"/>
                </a:solidFill>
              </a:rPr>
              <a:t>Higgs boson production: 1 in 10,000,000,000 events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433" y="3437466"/>
            <a:ext cx="14643100" cy="90297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/>
        </p:nvSpPr>
        <p:spPr>
          <a:xfrm>
            <a:off x="3739585" y="606778"/>
            <a:ext cx="1258506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C8250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 dirty="0">
                <a:solidFill>
                  <a:srgbClr val="C82506"/>
                </a:solidFill>
              </a:rPr>
              <a:t>LHC data flood: primary rate ~ 1000 TB/sec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189" y="2523066"/>
            <a:ext cx="15760700" cy="93345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image36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71120" y="1406777"/>
            <a:ext cx="15756146" cy="8475559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Shape 194"/>
          <p:cNvSpPr/>
          <p:nvPr/>
        </p:nvSpPr>
        <p:spPr>
          <a:xfrm>
            <a:off x="3263007" y="89247"/>
            <a:ext cx="17857986" cy="1160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914400">
              <a:defRPr sz="6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Nobel Prize in Physics 2013</a:t>
            </a:r>
          </a:p>
        </p:txBody>
      </p:sp>
      <p:sp>
        <p:nvSpPr>
          <p:cNvPr id="195" name="Shape 195"/>
          <p:cNvSpPr/>
          <p:nvPr/>
        </p:nvSpPr>
        <p:spPr>
          <a:xfrm>
            <a:off x="4415135" y="9974081"/>
            <a:ext cx="15409714" cy="3459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lvl="0" algn="just" defTabSz="914400">
              <a:defRPr sz="1800"/>
            </a:pPr>
            <a:r>
              <a:rPr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The Nobel Prize in Physics 2013 was awarded jointly to François Englert and Peter W. Higgs </a:t>
            </a:r>
            <a:r>
              <a:rPr sz="3600" i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"for the theoretical discovery of a mechanism that contributes to our understanding of the origin of mass of subatomic particles, and which recently was </a:t>
            </a:r>
            <a:r>
              <a:rPr sz="3600" i="1">
                <a:solidFill>
                  <a:srgbClr val="00FF00"/>
                </a:solidFill>
                <a:latin typeface="Helvetica"/>
                <a:ea typeface="Helvetica"/>
                <a:cs typeface="Helvetica"/>
                <a:sym typeface="Helvetica"/>
              </a:rPr>
              <a:t>confirmed through the discovery of the predicted fundamental particle, by the ATLAS and CMS experiments at CERN's Large Hadron Collider”.</a:t>
            </a:r>
          </a:p>
        </p:txBody>
      </p:sp>
      <p:pic>
        <p:nvPicPr>
          <p:cNvPr id="196" name="image37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64608" y="233264"/>
            <a:ext cx="3545633" cy="35456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/>
        </p:nvSpPr>
        <p:spPr>
          <a:xfrm>
            <a:off x="7359253" y="345281"/>
            <a:ext cx="920115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The discovery of a Higgs boson</a:t>
            </a:r>
          </a:p>
        </p:txBody>
      </p:sp>
      <p:pic>
        <p:nvPicPr>
          <p:cNvPr id="199" name="Economist_7July12_titl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29702" y="1836438"/>
            <a:ext cx="7457093" cy="97414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Peter_Higg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9917" y="1868939"/>
            <a:ext cx="6009999" cy="5886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ATLAS_TwoGamma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435577" y="1729097"/>
            <a:ext cx="7580799" cy="544159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CMS_Result_H_2gamma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685044" y="6776782"/>
            <a:ext cx="7213601" cy="6959601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Shape 203"/>
          <p:cNvSpPr/>
          <p:nvPr/>
        </p:nvSpPr>
        <p:spPr>
          <a:xfrm>
            <a:off x="2817733" y="8155780"/>
            <a:ext cx="156781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1964</a:t>
            </a:r>
          </a:p>
        </p:txBody>
      </p:sp>
      <p:sp>
        <p:nvSpPr>
          <p:cNvPr id="204" name="Shape 204"/>
          <p:cNvSpPr/>
          <p:nvPr/>
        </p:nvSpPr>
        <p:spPr>
          <a:xfrm>
            <a:off x="10175795" y="12156280"/>
            <a:ext cx="156781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2012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90563" y="3001380"/>
            <a:ext cx="26078970" cy="8137341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hape 53"/>
          <p:cNvSpPr/>
          <p:nvPr/>
        </p:nvSpPr>
        <p:spPr>
          <a:xfrm>
            <a:off x="2678429" y="1282700"/>
            <a:ext cx="1681099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Old questions by philosophers - new answers by scientists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6144365" y="273050"/>
            <a:ext cx="12110265" cy="1318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914400">
              <a:defRPr sz="80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80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rPr>
              <a:t>CERN Education Activities</a:t>
            </a:r>
          </a:p>
        </p:txBody>
      </p:sp>
      <p:sp>
        <p:nvSpPr>
          <p:cNvPr id="207" name="Shape 207"/>
          <p:cNvSpPr/>
          <p:nvPr/>
        </p:nvSpPr>
        <p:spPr>
          <a:xfrm>
            <a:off x="6781800" y="4572000"/>
            <a:ext cx="5105401" cy="1371600"/>
          </a:xfrm>
          <a:prstGeom prst="line">
            <a:avLst/>
          </a:prstGeom>
          <a:ln w="76200">
            <a:solidFill>
              <a:srgbClr val="FFFFFF"/>
            </a:solidFill>
            <a:round/>
          </a:ln>
        </p:spPr>
        <p:txBody>
          <a:bodyPr tIns="91439" bIns="91439"/>
          <a:lstStyle/>
          <a:p>
            <a:pPr lvl="0" algn="l" defTabSz="457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8" name="Shape 208"/>
          <p:cNvSpPr/>
          <p:nvPr/>
        </p:nvSpPr>
        <p:spPr>
          <a:xfrm>
            <a:off x="3505200" y="3200400"/>
            <a:ext cx="5774452" cy="1337985"/>
          </a:xfrm>
          <a:prstGeom prst="rect">
            <a:avLst/>
          </a:prstGeom>
          <a:solidFill>
            <a:srgbClr val="00336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lvl="0" algn="l" defTabSz="914400">
              <a:defRPr sz="1800"/>
            </a:pPr>
            <a:r>
              <a:rPr sz="48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Scientists at CERN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3200">
                <a:solidFill>
                  <a:srgbClr val="F3F3F3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Academic Training Programme</a:t>
            </a:r>
          </a:p>
        </p:txBody>
      </p:sp>
      <p:sp>
        <p:nvSpPr>
          <p:cNvPr id="209" name="Shape 209"/>
          <p:cNvSpPr/>
          <p:nvPr/>
        </p:nvSpPr>
        <p:spPr>
          <a:xfrm flipH="1">
            <a:off x="8381999" y="8229599"/>
            <a:ext cx="3505201" cy="2743202"/>
          </a:xfrm>
          <a:prstGeom prst="line">
            <a:avLst/>
          </a:prstGeom>
          <a:ln w="76200">
            <a:solidFill>
              <a:srgbClr val="FFFFFF"/>
            </a:solidFill>
            <a:round/>
          </a:ln>
        </p:spPr>
        <p:txBody>
          <a:bodyPr tIns="91439" bIns="91439"/>
          <a:lstStyle/>
          <a:p>
            <a:pPr lvl="0" algn="l" defTabSz="457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8839200" y="5943600"/>
            <a:ext cx="7129780" cy="2277785"/>
          </a:xfrm>
          <a:prstGeom prst="rect">
            <a:avLst/>
          </a:prstGeom>
          <a:solidFill>
            <a:srgbClr val="00336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lvl="0" algn="l" defTabSz="914400">
              <a:defRPr sz="1800"/>
            </a:pPr>
            <a:r>
              <a:rPr sz="48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Young Researchers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3200">
                <a:solidFill>
                  <a:srgbClr val="F3F3F3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CERN School of High Energy Physics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3200">
                <a:solidFill>
                  <a:srgbClr val="F3F3F3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CERN School of  Computing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3200">
                <a:solidFill>
                  <a:srgbClr val="F3F3F3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CERN Accelerator School</a:t>
            </a:r>
          </a:p>
        </p:txBody>
      </p:sp>
      <p:sp>
        <p:nvSpPr>
          <p:cNvPr id="211" name="Shape 211"/>
          <p:cNvSpPr/>
          <p:nvPr/>
        </p:nvSpPr>
        <p:spPr>
          <a:xfrm flipH="1" flipV="1">
            <a:off x="7924799" y="11426825"/>
            <a:ext cx="6400801" cy="155575"/>
          </a:xfrm>
          <a:prstGeom prst="line">
            <a:avLst/>
          </a:prstGeom>
          <a:ln w="76200">
            <a:solidFill>
              <a:srgbClr val="FFFFFF"/>
            </a:solidFill>
            <a:round/>
          </a:ln>
        </p:spPr>
        <p:txBody>
          <a:bodyPr tIns="91439" bIns="91439"/>
          <a:lstStyle/>
          <a:p>
            <a:pPr lvl="0" algn="l" defTabSz="457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2" name="Shape 212"/>
          <p:cNvSpPr/>
          <p:nvPr/>
        </p:nvSpPr>
        <p:spPr>
          <a:xfrm>
            <a:off x="3336923" y="10058400"/>
            <a:ext cx="5040830" cy="1807885"/>
          </a:xfrm>
          <a:prstGeom prst="rect">
            <a:avLst/>
          </a:prstGeom>
          <a:solidFill>
            <a:srgbClr val="00336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lvl="0" algn="l" defTabSz="914400">
              <a:defRPr sz="1800"/>
            </a:pPr>
            <a:r>
              <a:rPr sz="48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Physics Students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Summer Students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Programme</a:t>
            </a:r>
          </a:p>
        </p:txBody>
      </p:sp>
      <p:pic>
        <p:nvPicPr>
          <p:cNvPr id="213" name="image48.png" descr="Screen shot 2010-08-28 at 15.40.39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6921934"/>
            <a:ext cx="5531047" cy="2984066"/>
          </a:xfrm>
          <a:prstGeom prst="rect">
            <a:avLst/>
          </a:prstGeom>
          <a:ln w="12700">
            <a:miter lim="400000"/>
          </a:ln>
          <a:effectLst>
            <a:outerShdw blurRad="101600" dist="76200" dir="2700000" rotWithShape="0">
              <a:srgbClr val="000000"/>
            </a:outerShdw>
          </a:effectLst>
        </p:spPr>
      </p:pic>
      <p:pic>
        <p:nvPicPr>
          <p:cNvPr id="214" name="image49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200" y="9794875"/>
            <a:ext cx="3962400" cy="2673351"/>
          </a:xfrm>
          <a:prstGeom prst="rect">
            <a:avLst/>
          </a:prstGeom>
          <a:ln w="12700">
            <a:miter lim="400000"/>
          </a:ln>
          <a:effectLst>
            <a:outerShdw blurRad="101600" dist="762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215" name="Shape 215"/>
          <p:cNvSpPr/>
          <p:nvPr/>
        </p:nvSpPr>
        <p:spPr>
          <a:xfrm>
            <a:off x="14478000" y="10363200"/>
            <a:ext cx="6858000" cy="1807885"/>
          </a:xfrm>
          <a:prstGeom prst="rect">
            <a:avLst/>
          </a:prstGeom>
          <a:solidFill>
            <a:srgbClr val="00336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lvl="0" algn="l" defTabSz="914400">
              <a:defRPr sz="1800"/>
            </a:pPr>
            <a:r>
              <a:rPr sz="48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CERN Teacher Schools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3200">
                <a:solidFill>
                  <a:srgbClr val="F3F3F3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International and National Programmes</a:t>
            </a:r>
          </a:p>
        </p:txBody>
      </p:sp>
      <p:grpSp>
        <p:nvGrpSpPr>
          <p:cNvPr id="218" name="Group 218"/>
          <p:cNvGrpSpPr/>
          <p:nvPr/>
        </p:nvGrpSpPr>
        <p:grpSpPr>
          <a:xfrm>
            <a:off x="16154400" y="2133599"/>
            <a:ext cx="4724400" cy="2878853"/>
            <a:chOff x="0" y="0"/>
            <a:chExt cx="4724400" cy="2878852"/>
          </a:xfrm>
        </p:grpSpPr>
        <p:pic>
          <p:nvPicPr>
            <p:cNvPr id="216" name="image50.png" descr="Screen shot 2011-06-01 at 00.05.34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724400" cy="2878852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76200" dist="76200" dir="2700000" rotWithShape="0">
                <a:srgbClr val="000000"/>
              </a:outerShdw>
            </a:effectLst>
          </p:spPr>
        </p:pic>
        <p:sp>
          <p:nvSpPr>
            <p:cNvPr id="217" name="Shape 217"/>
            <p:cNvSpPr/>
            <p:nvPr/>
          </p:nvSpPr>
          <p:spPr>
            <a:xfrm>
              <a:off x="18192" y="-1"/>
              <a:ext cx="4706207" cy="13904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lvl="0" algn="r" defTabSz="914400">
                <a:defRPr sz="1800"/>
              </a:pPr>
              <a:r>
                <a:rPr sz="28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Latin American School</a:t>
              </a:r>
              <a:endParaRPr sz="2800">
                <a:latin typeface="Arial"/>
                <a:ea typeface="Arial"/>
                <a:cs typeface="Arial"/>
                <a:sym typeface="Arial"/>
              </a:endParaRPr>
            </a:p>
            <a:p>
              <a:pPr lvl="0" algn="r" defTabSz="914400">
                <a:defRPr sz="1800"/>
              </a:pPr>
              <a:r>
                <a:rPr sz="28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Natal, Brazil, 2011</a:t>
              </a:r>
              <a:br>
                <a:rPr sz="28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</a:br>
              <a:r>
                <a:rPr sz="28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Arequipa, Peru, 2013</a:t>
              </a:r>
            </a:p>
          </p:txBody>
        </p:sp>
      </p:grpSp>
      <p:pic>
        <p:nvPicPr>
          <p:cNvPr id="219" name="image51.jpg" descr="kashii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974011" y="2133600"/>
            <a:ext cx="4114803" cy="2743200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Shape 220"/>
          <p:cNvSpPr/>
          <p:nvPr/>
        </p:nvSpPr>
        <p:spPr>
          <a:xfrm>
            <a:off x="11903967" y="2681535"/>
            <a:ext cx="4267201" cy="2001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lvl="0" algn="l" defTabSz="914400">
              <a:defRPr sz="1800"/>
            </a:pPr>
            <a:r>
              <a:rPr sz="28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NEW: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24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Asia-Europe-Pacific School of High-Energy Physics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24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Fukuoka, Oct 2012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24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India, 2014</a:t>
            </a:r>
          </a:p>
        </p:txBody>
      </p:sp>
      <p:pic>
        <p:nvPicPr>
          <p:cNvPr id="221" name="image52.jpeg" descr="http://physicschool.web.cern.ch/PhysicSchool/ESHEP/ESHEP2013/Images/PosterESHEP.jp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602200" y="5499975"/>
            <a:ext cx="3219450" cy="4555525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hape 222"/>
          <p:cNvSpPr/>
          <p:nvPr/>
        </p:nvSpPr>
        <p:spPr>
          <a:xfrm>
            <a:off x="17520592" y="7103743"/>
            <a:ext cx="3888433" cy="959479"/>
          </a:xfrm>
          <a:prstGeom prst="rect">
            <a:avLst/>
          </a:prstGeom>
          <a:ln w="12700">
            <a:miter lim="400000"/>
          </a:ln>
          <a:effectLst>
            <a:outerShdw blurRad="76200" dist="76200" dir="27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lvl="0" algn="l" defTabSz="914400">
              <a:defRPr sz="1800"/>
            </a:pPr>
            <a:r>
              <a:rPr sz="26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CERN School of Physics </a:t>
            </a:r>
            <a:br>
              <a:rPr sz="26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</a:br>
            <a:r>
              <a:rPr sz="26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Hungary, June 2013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53.jpg" descr="Teachers programme 201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119" y="1916753"/>
            <a:ext cx="16920865" cy="11668661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Shape 225"/>
          <p:cNvSpPr/>
          <p:nvPr/>
        </p:nvSpPr>
        <p:spPr>
          <a:xfrm>
            <a:off x="6287343" y="152399"/>
            <a:ext cx="12542362" cy="1318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914400">
              <a:defRPr sz="80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80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rPr>
              <a:t>CERN Teacher Programme</a:t>
            </a:r>
          </a:p>
        </p:txBody>
      </p:sp>
      <p:pic>
        <p:nvPicPr>
          <p:cNvPr id="226" name="image49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7726" y="2133600"/>
            <a:ext cx="3388275" cy="2286000"/>
          </a:xfrm>
          <a:prstGeom prst="rect">
            <a:avLst/>
          </a:prstGeom>
          <a:ln w="12700">
            <a:miter lim="400000"/>
          </a:ln>
          <a:effectLst>
            <a:outerShdw blurRad="101600" dist="76200" dir="2700000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/>
        </p:nvSpPr>
        <p:spPr>
          <a:xfrm>
            <a:off x="3624183" y="345281"/>
            <a:ext cx="1667129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Pushing the frontiers - the World-Wide Web is 25 years old</a:t>
            </a:r>
          </a:p>
        </p:txBody>
      </p:sp>
      <p:pic>
        <p:nvPicPr>
          <p:cNvPr id="229" name="WWW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46202" y="1501378"/>
            <a:ext cx="20398525" cy="114775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image46.png" descr="Screen Shot 2012-12-11 at 11.55.5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95455" y="1143000"/>
            <a:ext cx="9889399" cy="10092198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Shape 232"/>
          <p:cNvSpPr/>
          <p:nvPr/>
        </p:nvSpPr>
        <p:spPr>
          <a:xfrm>
            <a:off x="3048000" y="0"/>
            <a:ext cx="1841731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>
            <a:lvl1pPr defTabSz="914400">
              <a:defRPr sz="64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4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rPr>
              <a:t>The Worldwide LHC Computing Grid</a:t>
            </a:r>
          </a:p>
        </p:txBody>
      </p:sp>
      <p:sp>
        <p:nvSpPr>
          <p:cNvPr id="233" name="Shape 233"/>
          <p:cNvSpPr/>
          <p:nvPr/>
        </p:nvSpPr>
        <p:spPr>
          <a:xfrm>
            <a:off x="7182544" y="1241374"/>
            <a:ext cx="10050017" cy="9993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50800">
            <a:solidFill>
              <a:srgbClr val="BABABA"/>
            </a:solidFill>
          </a:ln>
        </p:spPr>
        <p:txBody>
          <a:bodyPr tIns="91439" bIns="91439" anchor="ctr"/>
          <a:lstStyle/>
          <a:p>
            <a:pPr lvl="0" defTabSz="914400">
              <a:def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242" name="Group 242"/>
          <p:cNvGrpSpPr/>
          <p:nvPr/>
        </p:nvGrpSpPr>
        <p:grpSpPr>
          <a:xfrm>
            <a:off x="3263007" y="3352798"/>
            <a:ext cx="18036311" cy="6939283"/>
            <a:chOff x="0" y="0"/>
            <a:chExt cx="18036309" cy="6939281"/>
          </a:xfrm>
        </p:grpSpPr>
        <p:sp>
          <p:nvSpPr>
            <p:cNvPr id="234" name="Shape 234"/>
            <p:cNvSpPr/>
            <p:nvPr/>
          </p:nvSpPr>
          <p:spPr>
            <a:xfrm>
              <a:off x="140592" y="2895602"/>
              <a:ext cx="4066759" cy="21132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lvl="0" algn="l" defTabSz="914400">
                <a:defRPr sz="1800"/>
              </a:pPr>
              <a: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Tier-1: permanent storage, re-processing, </a:t>
              </a:r>
              <a:endParaRPr sz="3200"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914400">
                <a:defRPr sz="1800"/>
              </a:pPr>
              <a: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analysis</a:t>
              </a:r>
            </a:p>
          </p:txBody>
        </p:sp>
        <p:sp>
          <p:nvSpPr>
            <p:cNvPr id="235" name="Shape 235"/>
            <p:cNvSpPr/>
            <p:nvPr/>
          </p:nvSpPr>
          <p:spPr>
            <a:xfrm>
              <a:off x="0" y="0"/>
              <a:ext cx="4413879" cy="25958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lvl="0" algn="l" defTabSz="914400">
                <a:defRPr sz="1800"/>
              </a:pPr>
              <a: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Tier-0 </a:t>
              </a:r>
              <a:b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</a:br>
              <a: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(CERN and Hungary): </a:t>
              </a:r>
              <a:b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</a:br>
              <a: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data recording, reconstruction and distribution</a:t>
              </a:r>
            </a:p>
          </p:txBody>
        </p:sp>
        <p:sp>
          <p:nvSpPr>
            <p:cNvPr id="236" name="Shape 236"/>
            <p:cNvSpPr/>
            <p:nvPr/>
          </p:nvSpPr>
          <p:spPr>
            <a:xfrm>
              <a:off x="184605" y="5791201"/>
              <a:ext cx="4066759" cy="1148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lvl="0" algn="l" defTabSz="914400">
                <a:defRPr sz="1800"/>
              </a:pPr>
              <a: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Tier-2: Simulation,</a:t>
              </a:r>
              <a:endParaRPr sz="3200"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914400">
                <a:defRPr sz="1800"/>
              </a:pPr>
              <a: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end-user analysis</a:t>
              </a:r>
            </a:p>
          </p:txBody>
        </p:sp>
        <p:sp>
          <p:nvSpPr>
            <p:cNvPr id="237" name="Shape 237"/>
            <p:cNvSpPr/>
            <p:nvPr/>
          </p:nvSpPr>
          <p:spPr>
            <a:xfrm>
              <a:off x="13681519" y="4557595"/>
              <a:ext cx="4066759" cy="665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r" defTabSz="914400">
                <a:def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200">
                  <a:solidFill>
                    <a:srgbClr val="FFFFFF"/>
                  </a:solidFill>
                </a:rPr>
                <a:t>&gt; 2 million jobs/day</a:t>
              </a:r>
            </a:p>
          </p:txBody>
        </p:sp>
        <p:sp>
          <p:nvSpPr>
            <p:cNvPr id="238" name="Shape 238"/>
            <p:cNvSpPr/>
            <p:nvPr/>
          </p:nvSpPr>
          <p:spPr>
            <a:xfrm>
              <a:off x="13503191" y="1652634"/>
              <a:ext cx="4066759" cy="665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r" defTabSz="914400">
                <a:def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200">
                  <a:solidFill>
                    <a:srgbClr val="FFFFFF"/>
                  </a:solidFill>
                </a:rPr>
                <a:t>~250’000 cores</a:t>
              </a:r>
            </a:p>
          </p:txBody>
        </p:sp>
        <p:sp>
          <p:nvSpPr>
            <p:cNvPr id="239" name="Shape 239"/>
            <p:cNvSpPr/>
            <p:nvPr/>
          </p:nvSpPr>
          <p:spPr>
            <a:xfrm>
              <a:off x="14113567" y="2972110"/>
              <a:ext cx="3626636" cy="665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r" defTabSz="914400">
                <a:def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200">
                  <a:solidFill>
                    <a:srgbClr val="FFFFFF"/>
                  </a:solidFill>
                </a:rPr>
                <a:t>173 PB of storage</a:t>
              </a:r>
            </a:p>
          </p:txBody>
        </p:sp>
        <p:sp>
          <p:nvSpPr>
            <p:cNvPr id="240" name="Shape 240"/>
            <p:cNvSpPr/>
            <p:nvPr/>
          </p:nvSpPr>
          <p:spPr>
            <a:xfrm>
              <a:off x="13969551" y="36699"/>
              <a:ext cx="4066759" cy="1148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lvl="0" defTabSz="914400">
                <a:defRPr sz="1800"/>
              </a:pPr>
              <a: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nearly 160 sites, </a:t>
              </a:r>
              <a:b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</a:br>
              <a:r>
                <a: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35 countries</a:t>
              </a:r>
            </a:p>
          </p:txBody>
        </p:sp>
        <p:sp>
          <p:nvSpPr>
            <p:cNvPr id="241" name="Shape 241"/>
            <p:cNvSpPr/>
            <p:nvPr/>
          </p:nvSpPr>
          <p:spPr>
            <a:xfrm>
              <a:off x="14545616" y="6068200"/>
              <a:ext cx="2715177" cy="665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r" defTabSz="914400">
                <a:defRPr sz="32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200">
                  <a:solidFill>
                    <a:srgbClr val="FFFFFF"/>
                  </a:solidFill>
                </a:rPr>
                <a:t>10 Gb links</a:t>
              </a:r>
            </a:p>
          </p:txBody>
        </p:sp>
      </p:grpSp>
      <p:sp>
        <p:nvSpPr>
          <p:cNvPr id="243" name="Shape 243"/>
          <p:cNvSpPr/>
          <p:nvPr/>
        </p:nvSpPr>
        <p:spPr>
          <a:xfrm>
            <a:off x="5298806" y="10890447"/>
            <a:ext cx="15390139" cy="3000855"/>
          </a:xfrm>
          <a:prstGeom prst="rect">
            <a:avLst/>
          </a:prstGeom>
          <a:ln w="12700">
            <a:miter lim="400000"/>
          </a:ln>
          <a:effectLst>
            <a:outerShdw blurRad="76200" dist="76200" dir="27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lvl="0" algn="l" defTabSz="914400">
              <a:defRPr sz="1800"/>
            </a:pPr>
            <a:r>
              <a:rPr sz="3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WLCG:</a:t>
            </a:r>
            <a:endParaRPr sz="34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3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 International collaboration to distribute and analyse LHC data</a:t>
            </a:r>
            <a:endParaRPr sz="34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endParaRPr sz="24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3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Integrates computer centres worldwide that provide computing and storage resource into a single infrastructure accessible by all LHC physicists</a:t>
            </a:r>
            <a:endParaRPr sz="3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2" animBg="1" advAuto="0"/>
      <p:bldP spid="242" grpId="3" animBg="1" advAuto="0"/>
      <p:bldP spid="243" grpId="1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/>
        </p:nvSpPr>
        <p:spPr>
          <a:xfrm>
            <a:off x="4035980" y="345281"/>
            <a:ext cx="1584769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Pushing the frontiers - medical diagnostics and therapy</a:t>
            </a:r>
          </a:p>
        </p:txBody>
      </p:sp>
      <p:pic>
        <p:nvPicPr>
          <p:cNvPr id="246" name="Medical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66505" y="1518741"/>
            <a:ext cx="20402834" cy="114799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/>
        </p:nvSpPr>
        <p:spPr>
          <a:xfrm>
            <a:off x="5125005" y="573881"/>
            <a:ext cx="1417764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Pushing the frontiers: </a:t>
            </a:r>
            <a:r>
              <a:rPr sz="5000">
                <a:solidFill>
                  <a:srgbClr val="C82506"/>
                </a:solidFill>
              </a:rPr>
              <a:t>new discoveries are waiting</a:t>
            </a:r>
          </a:p>
        </p:txBody>
      </p:sp>
      <p:pic>
        <p:nvPicPr>
          <p:cNvPr id="249" name="New_discoveries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4881" y="1816794"/>
            <a:ext cx="16764124" cy="9432614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Shape 250"/>
          <p:cNvSpPr/>
          <p:nvPr/>
        </p:nvSpPr>
        <p:spPr>
          <a:xfrm>
            <a:off x="4223305" y="11673681"/>
            <a:ext cx="1653984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2015:  Energy increase from 8 to 13 TeV + higher intensity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title" idx="4294967295"/>
          </p:nvPr>
        </p:nvSpPr>
        <p:spPr>
          <a:xfrm>
            <a:off x="6553200" y="457200"/>
            <a:ext cx="13411200" cy="1371600"/>
          </a:xfrm>
          <a:prstGeom prst="rect">
            <a:avLst/>
          </a:prstGeom>
          <a:effectLst>
            <a:outerShdw blurRad="127000" dist="63500" dir="2700000" rotWithShape="0">
              <a:srgbClr val="000000">
                <a:alpha val="74997"/>
              </a:srgbClr>
            </a:outerShdw>
          </a:effectLst>
        </p:spPr>
        <p:txBody>
          <a:bodyPr anchor="ctr">
            <a:normAutofit/>
          </a:bodyPr>
          <a:lstStyle>
            <a:lvl1pPr defTabSz="877823">
              <a:defRPr sz="7679">
                <a:solidFill>
                  <a:srgbClr val="FFFFFF"/>
                </a:solidFill>
                <a:effectLst>
                  <a:outerShdw blurRad="36576" dist="36576" dir="2700000" rotWithShape="0">
                    <a:srgbClr val="000000"/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679">
                <a:solidFill>
                  <a:srgbClr val="FFFFFF"/>
                </a:solidFill>
                <a:effectLst>
                  <a:outerShdw blurRad="36576" dist="36576" dir="2700000" rotWithShape="0">
                    <a:srgbClr val="000000"/>
                  </a:outerShdw>
                </a:effectLst>
              </a:rPr>
              <a:t>The Mission of CERN</a:t>
            </a:r>
          </a:p>
        </p:txBody>
      </p:sp>
      <p:sp>
        <p:nvSpPr>
          <p:cNvPr id="56" name="Shape 56"/>
          <p:cNvSpPr>
            <a:spLocks noGrp="1"/>
          </p:cNvSpPr>
          <p:nvPr>
            <p:ph type="body" idx="4294967295"/>
          </p:nvPr>
        </p:nvSpPr>
        <p:spPr>
          <a:xfrm>
            <a:off x="3505200" y="3200400"/>
            <a:ext cx="12344400" cy="10363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87828" lvl="0" indent="-587828" algn="l">
              <a:lnSpc>
                <a:spcPct val="90000"/>
              </a:lnSpc>
              <a:spcBef>
                <a:spcPts val="500"/>
              </a:spcBef>
              <a:buClr>
                <a:srgbClr val="FCF933"/>
              </a:buClr>
              <a:buSzPct val="75000"/>
              <a:buFont typeface="Wingdings"/>
              <a:buChar char="❑"/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CF933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Push forward</a:t>
            </a:r>
            <a:r>
              <a:rPr sz="48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 the frontiers of knowledge</a:t>
            </a:r>
          </a:p>
          <a:p>
            <a:pPr marL="342900" lvl="0" indent="-342900" algn="l">
              <a:lnSpc>
                <a:spcPct val="90000"/>
              </a:lnSpc>
              <a:spcBef>
                <a:spcPts val="500"/>
              </a:spcBef>
              <a:buClr>
                <a:srgbClr val="9A0000"/>
              </a:buClr>
              <a:buFont typeface="Wingdings"/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	</a:t>
            </a:r>
            <a:r>
              <a:rPr sz="32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E.g. the secrets of the Big Bang …what was the matter like within the first moments of the Universe’s existence?</a:t>
            </a:r>
          </a:p>
          <a:p>
            <a:pPr marL="685800" lvl="0" indent="-685800" algn="l">
              <a:lnSpc>
                <a:spcPct val="90000"/>
              </a:lnSpc>
              <a:buClr>
                <a:srgbClr val="FFFFFF"/>
              </a:buClr>
              <a:buSzPct val="75000"/>
              <a:buFont typeface="Wingdings"/>
              <a:buChar char="■"/>
              <a:defRPr sz="1800">
                <a:solidFill>
                  <a:srgbClr val="000000"/>
                </a:solidFill>
              </a:defRPr>
            </a:pPr>
            <a:endParaRPr sz="3200">
              <a:solidFill>
                <a:srgbClr val="FFFFFF"/>
              </a:solidFill>
              <a:effectLst>
                <a:outerShdw blurRad="50800" dist="38100" dir="2700000" rotWithShape="0">
                  <a:srgbClr val="000000"/>
                </a:outerShdw>
              </a:effectLst>
            </a:endParaRPr>
          </a:p>
          <a:p>
            <a:pPr marL="587828" lvl="0" indent="-587828" algn="l">
              <a:lnSpc>
                <a:spcPct val="90000"/>
              </a:lnSpc>
              <a:spcBef>
                <a:spcPts val="500"/>
              </a:spcBef>
              <a:buClr>
                <a:srgbClr val="FCF933"/>
              </a:buClr>
              <a:buSzPct val="75000"/>
              <a:buFont typeface="Wingdings"/>
              <a:buChar char="❑"/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CF933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Develop</a:t>
            </a:r>
            <a:r>
              <a:rPr sz="48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 new technologies for accelerators and detectors</a:t>
            </a:r>
          </a:p>
          <a:p>
            <a:pPr marL="342900" lvl="0" indent="-342900" algn="l">
              <a:lnSpc>
                <a:spcPct val="90000"/>
              </a:lnSpc>
              <a:spcBef>
                <a:spcPts val="500"/>
              </a:spcBef>
              <a:buClr>
                <a:srgbClr val="9A0000"/>
              </a:buClr>
              <a:buFont typeface="Wingdings"/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	</a:t>
            </a:r>
            <a:r>
              <a:rPr sz="32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Information technology - the Web and the GRID</a:t>
            </a:r>
          </a:p>
          <a:p>
            <a:pPr marL="342900" lvl="0" indent="-342900" algn="l">
              <a:lnSpc>
                <a:spcPct val="90000"/>
              </a:lnSpc>
              <a:spcBef>
                <a:spcPts val="300"/>
              </a:spcBef>
              <a:buClr>
                <a:srgbClr val="9A0000"/>
              </a:buClr>
              <a:buFont typeface="Wingdings"/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	Medicine - diagnosis and therapy</a:t>
            </a:r>
            <a:endParaRPr sz="4800">
              <a:solidFill>
                <a:srgbClr val="FFFFFF"/>
              </a:solidFill>
              <a:effectLst>
                <a:outerShdw blurRad="50800" dist="38100" dir="2700000" rotWithShape="0">
                  <a:srgbClr val="000000"/>
                </a:outerShdw>
              </a:effectLst>
            </a:endParaRPr>
          </a:p>
          <a:p>
            <a:pPr marL="685800" lvl="0" indent="-685800" algn="l">
              <a:lnSpc>
                <a:spcPct val="90000"/>
              </a:lnSpc>
              <a:buClr>
                <a:srgbClr val="FFFFFF"/>
              </a:buClr>
              <a:buSzPct val="75000"/>
              <a:buFont typeface="Wingdings"/>
              <a:buChar char="■"/>
              <a:defRPr sz="1800">
                <a:solidFill>
                  <a:srgbClr val="000000"/>
                </a:solidFill>
              </a:defRPr>
            </a:pPr>
            <a:endParaRPr sz="4800">
              <a:solidFill>
                <a:srgbClr val="FFFFFF"/>
              </a:solidFill>
              <a:effectLst>
                <a:outerShdw blurRad="50800" dist="38100" dir="2700000" rotWithShape="0">
                  <a:srgbClr val="000000"/>
                </a:outerShdw>
              </a:effectLst>
            </a:endParaRPr>
          </a:p>
          <a:p>
            <a:pPr marL="587828" lvl="0" indent="-587828" algn="l">
              <a:lnSpc>
                <a:spcPct val="90000"/>
              </a:lnSpc>
              <a:spcBef>
                <a:spcPts val="500"/>
              </a:spcBef>
              <a:buClr>
                <a:srgbClr val="FCF933"/>
              </a:buClr>
              <a:buSzPct val="75000"/>
              <a:buFont typeface="Wingdings"/>
              <a:buChar char="❑"/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CF933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Train</a:t>
            </a:r>
            <a:r>
              <a:rPr sz="48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 scientists and engineers of tomorrow</a:t>
            </a:r>
          </a:p>
          <a:p>
            <a:pPr marL="685800" lvl="0" indent="-685800" algn="l">
              <a:lnSpc>
                <a:spcPct val="90000"/>
              </a:lnSpc>
              <a:buClr>
                <a:srgbClr val="FFFFFF"/>
              </a:buClr>
              <a:buSzPct val="75000"/>
              <a:buFont typeface="Wingdings"/>
              <a:buChar char="■"/>
              <a:defRPr sz="1800">
                <a:solidFill>
                  <a:srgbClr val="000000"/>
                </a:solidFill>
              </a:defRPr>
            </a:pPr>
            <a:endParaRPr sz="4800">
              <a:solidFill>
                <a:srgbClr val="FFFFFF"/>
              </a:solidFill>
              <a:effectLst>
                <a:outerShdw blurRad="50800" dist="38100" dir="2700000" rotWithShape="0">
                  <a:srgbClr val="000000"/>
                </a:outerShdw>
              </a:effectLst>
            </a:endParaRPr>
          </a:p>
          <a:p>
            <a:pPr marL="587828" lvl="0" indent="-587828" algn="l">
              <a:lnSpc>
                <a:spcPct val="90000"/>
              </a:lnSpc>
              <a:spcBef>
                <a:spcPts val="500"/>
              </a:spcBef>
              <a:buClr>
                <a:srgbClr val="FCF933"/>
              </a:buClr>
              <a:buSzPct val="75000"/>
              <a:buFont typeface="Wingdings"/>
              <a:buChar char="❑"/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CF933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Unite</a:t>
            </a:r>
            <a:r>
              <a:rPr sz="4800">
                <a:solidFill>
                  <a:srgbClr val="FFFFFF"/>
                </a:solidFill>
                <a:effectLst>
                  <a:outerShdw blurRad="50800" dist="38100" dir="2700000" rotWithShape="0">
                    <a:srgbClr val="000000"/>
                  </a:outerShdw>
                </a:effectLst>
              </a:rPr>
              <a:t> people from different countries and cultures</a:t>
            </a:r>
          </a:p>
        </p:txBody>
      </p:sp>
      <p:pic>
        <p:nvPicPr>
          <p:cNvPr id="57" name="image5.jpg" descr="einstein-1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284826" y="1981200"/>
            <a:ext cx="2435225" cy="3352800"/>
          </a:xfrm>
          <a:prstGeom prst="rect">
            <a:avLst/>
          </a:prstGeom>
          <a:ln w="12700">
            <a:miter lim="400000"/>
          </a:ln>
          <a:effectLst>
            <a:outerShdw blurRad="127000" dist="63500" dir="2700000" rotWithShape="0">
              <a:srgbClr val="000000">
                <a:alpha val="74997"/>
              </a:srgbClr>
            </a:outerShdw>
          </a:effectLst>
        </p:spPr>
      </p:pic>
      <p:pic>
        <p:nvPicPr>
          <p:cNvPr id="58" name="image6.png" descr="PET_Alzheimer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7250" y="5676900"/>
            <a:ext cx="3657600" cy="2743200"/>
          </a:xfrm>
          <a:prstGeom prst="rect">
            <a:avLst/>
          </a:prstGeom>
          <a:ln w="12700">
            <a:miter lim="400000"/>
          </a:ln>
          <a:effectLst>
            <a:outerShdw blurRad="127000" dist="63500" dir="2700000" rotWithShape="0">
              <a:srgbClr val="000000">
                <a:alpha val="74997"/>
              </a:srgbClr>
            </a:outerShdw>
          </a:effectLst>
        </p:spPr>
      </p:pic>
      <p:pic>
        <p:nvPicPr>
          <p:cNvPr id="59" name="image7.png" descr="Grid_globe_V1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4450" y="5638800"/>
            <a:ext cx="3200400" cy="2698750"/>
          </a:xfrm>
          <a:prstGeom prst="rect">
            <a:avLst/>
          </a:prstGeom>
          <a:ln w="12700">
            <a:miter lim="400000"/>
          </a:ln>
          <a:effectLst>
            <a:outerShdw blurRad="127000" dist="63500" dir="2700000" rotWithShape="0">
              <a:srgbClr val="000000">
                <a:alpha val="74997"/>
              </a:srgbClr>
            </a:outerShdw>
          </a:effectLst>
        </p:spPr>
      </p:pic>
      <p:pic>
        <p:nvPicPr>
          <p:cNvPr id="60" name="image8.png" descr="Picture 1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2800" y="8851900"/>
            <a:ext cx="2895600" cy="2117726"/>
          </a:xfrm>
          <a:prstGeom prst="rect">
            <a:avLst/>
          </a:prstGeom>
          <a:ln w="12700">
            <a:miter lim="400000"/>
          </a:ln>
          <a:effectLst>
            <a:outerShdw blurRad="127000" dist="63500" dir="2700000" rotWithShape="0">
              <a:srgbClr val="000000">
                <a:alpha val="74997"/>
              </a:srgbClr>
            </a:outerShdw>
          </a:effectLst>
        </p:spPr>
      </p:pic>
      <p:pic>
        <p:nvPicPr>
          <p:cNvPr id="61" name="image9.png" descr="Picture 1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4400" y="11277600"/>
            <a:ext cx="4114800" cy="2219326"/>
          </a:xfrm>
          <a:prstGeom prst="rect">
            <a:avLst/>
          </a:prstGeom>
          <a:ln w="12700">
            <a:miter lim="400000"/>
          </a:ln>
          <a:effectLst>
            <a:outerShdw blurRad="127000" dist="63500" dir="2700000" rotWithShape="0">
              <a:srgbClr val="000000">
                <a:alpha val="74997"/>
              </a:srgbClr>
            </a:outerShdw>
          </a:effectLst>
        </p:spPr>
      </p:pic>
      <p:pic>
        <p:nvPicPr>
          <p:cNvPr id="62" name="image10.png" descr="Picture 3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4300" y="8855075"/>
            <a:ext cx="3136900" cy="2117725"/>
          </a:xfrm>
          <a:prstGeom prst="rect">
            <a:avLst/>
          </a:prstGeom>
          <a:ln w="12700">
            <a:miter lim="400000"/>
          </a:ln>
          <a:effectLst>
            <a:outerShdw blurRad="127000" dist="63500" dir="2700000" rotWithShape="0">
              <a:srgbClr val="000000">
                <a:alpha val="74997"/>
              </a:srgbClr>
            </a:outerShdw>
          </a:effectLst>
        </p:spPr>
      </p:pic>
      <p:pic>
        <p:nvPicPr>
          <p:cNvPr id="63" name="image11.png" descr="Picture 2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5544800" y="2438400"/>
            <a:ext cx="2530476" cy="2511426"/>
          </a:xfrm>
          <a:prstGeom prst="rect">
            <a:avLst/>
          </a:prstGeom>
          <a:ln w="12700">
            <a:miter lim="400000"/>
          </a:ln>
          <a:effectLst>
            <a:outerShdw blurRad="127000" dist="63500" dir="2700000" rotWithShape="0">
              <a:srgbClr val="000000">
                <a:alpha val="74997"/>
              </a:srgbClr>
            </a:outerShdw>
          </a:effectLst>
        </p:spPr>
      </p:pic>
      <p:grpSp>
        <p:nvGrpSpPr>
          <p:cNvPr id="66" name="Group 66"/>
          <p:cNvGrpSpPr/>
          <p:nvPr/>
        </p:nvGrpSpPr>
        <p:grpSpPr>
          <a:xfrm>
            <a:off x="3048000" y="0"/>
            <a:ext cx="3429000" cy="2609850"/>
            <a:chOff x="0" y="0"/>
            <a:chExt cx="3429000" cy="2609850"/>
          </a:xfrm>
        </p:grpSpPr>
        <p:sp>
          <p:nvSpPr>
            <p:cNvPr id="64" name="Shape 64"/>
            <p:cNvSpPr/>
            <p:nvPr/>
          </p:nvSpPr>
          <p:spPr>
            <a:xfrm>
              <a:off x="1219200" y="914400"/>
              <a:ext cx="1066800" cy="7620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lvl="0" algn="l" defTabSz="914400">
                <a:defRPr sz="4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65" name="image12.png" descr="Picture 21"/>
            <p:cNvPicPr/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3429000" cy="26098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69" name="Group 69"/>
          <p:cNvGrpSpPr/>
          <p:nvPr/>
        </p:nvGrpSpPr>
        <p:grpSpPr>
          <a:xfrm>
            <a:off x="8077200" y="3505200"/>
            <a:ext cx="7010400" cy="5486400"/>
            <a:chOff x="0" y="0"/>
            <a:chExt cx="7010400" cy="5486400"/>
          </a:xfrm>
        </p:grpSpPr>
        <p:sp>
          <p:nvSpPr>
            <p:cNvPr id="67" name="Shape 67"/>
            <p:cNvSpPr/>
            <p:nvPr/>
          </p:nvSpPr>
          <p:spPr>
            <a:xfrm>
              <a:off x="2492586" y="1922242"/>
              <a:ext cx="2181013" cy="160186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lvl="0" algn="l" defTabSz="914400">
                <a:defRPr sz="4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68" name="image12.png" descr="Picture 21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7010400" cy="5486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3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3" build="p" animBg="1" advAuto="0"/>
      <p:bldP spid="57" grpId="5" animBg="1" advAuto="0"/>
      <p:bldP spid="58" grpId="7" animBg="1" advAuto="0"/>
      <p:bldP spid="59" grpId="6" animBg="1" advAuto="0"/>
      <p:bldP spid="60" grpId="8" animBg="1" advAuto="0"/>
      <p:bldP spid="61" grpId="10" animBg="1" advAuto="0"/>
      <p:bldP spid="62" grpId="9" animBg="1" advAuto="0"/>
      <p:bldP spid="63" grpId="4" animBg="1" advAuto="0"/>
      <p:bldP spid="66" grpId="2" animBg="1" advAuto="0"/>
      <p:bldP spid="69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>
            <a:off x="17068800" y="13086620"/>
            <a:ext cx="4267200" cy="528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r" defTabSz="914400">
              <a:defRPr sz="24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898989"/>
                </a:solidFill>
              </a:rPr>
              <a:t>3</a:t>
            </a:r>
          </a:p>
        </p:txBody>
      </p:sp>
      <p:pic>
        <p:nvPicPr>
          <p:cNvPr id="72" name="image13.jpg" descr="flags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95600" y="-1"/>
            <a:ext cx="18745200" cy="13770770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Shape 73"/>
          <p:cNvSpPr/>
          <p:nvPr/>
        </p:nvSpPr>
        <p:spPr>
          <a:xfrm>
            <a:off x="3200400" y="277455"/>
            <a:ext cx="18135600" cy="3255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lvl="0" algn="l" defTabSz="914400">
              <a:defRPr sz="1800"/>
            </a:pPr>
            <a:r>
              <a:rPr sz="72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CERN was founded 1954: </a:t>
            </a:r>
            <a:r>
              <a:rPr sz="56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12 European States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56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	</a:t>
            </a:r>
            <a:r>
              <a:rPr sz="56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    “Science for Peace”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endParaRPr sz="2000">
              <a:solidFill>
                <a:srgbClr val="FFFF00"/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Arial"/>
              <a:ea typeface="Arial"/>
              <a:cs typeface="Arial"/>
              <a:sym typeface="Arial"/>
            </a:endParaRPr>
          </a:p>
          <a:p>
            <a:pPr lvl="0" algn="l" defTabSz="914400">
              <a:defRPr sz="1800"/>
            </a:pPr>
            <a:r>
              <a:rPr sz="64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Today: 21 Member States</a:t>
            </a:r>
          </a:p>
        </p:txBody>
      </p:sp>
      <p:grpSp>
        <p:nvGrpSpPr>
          <p:cNvPr id="76" name="Group 76"/>
          <p:cNvGrpSpPr/>
          <p:nvPr/>
        </p:nvGrpSpPr>
        <p:grpSpPr>
          <a:xfrm>
            <a:off x="5999311" y="7866111"/>
            <a:ext cx="15336690" cy="5760642"/>
            <a:chOff x="0" y="0"/>
            <a:chExt cx="15336688" cy="5760640"/>
          </a:xfrm>
        </p:grpSpPr>
        <p:sp>
          <p:nvSpPr>
            <p:cNvPr id="74" name="Shape 74"/>
            <p:cNvSpPr/>
            <p:nvPr/>
          </p:nvSpPr>
          <p:spPr>
            <a:xfrm>
              <a:off x="-1" y="-1"/>
              <a:ext cx="15336690" cy="5760642"/>
            </a:xfrm>
            <a:prstGeom prst="rect">
              <a:avLst/>
            </a:prstGeom>
            <a:gradFill flip="none" rotWithShape="1">
              <a:gsLst>
                <a:gs pos="0">
                  <a:srgbClr val="235D81">
                    <a:alpha val="70000"/>
                  </a:srgbClr>
                </a:gs>
                <a:gs pos="100000">
                  <a:srgbClr val="4F81BD">
                    <a:alpha val="67000"/>
                  </a:srgbClr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st="63500" dir="2700000" rotWithShape="0">
                <a:srgbClr val="000000"/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lnSpc>
                  <a:spcPct val="90000"/>
                </a:lnSpc>
                <a:spcBef>
                  <a:spcPts val="500"/>
                </a:spcBef>
                <a:def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-1" y="-1"/>
              <a:ext cx="15336690" cy="49636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lvl="0" indent="85725" algn="l" defTabSz="914400">
                <a:lnSpc>
                  <a:spcPct val="90000"/>
                </a:lnSpc>
                <a:spcBef>
                  <a:spcPts val="400"/>
                </a:spcBef>
                <a:defRPr sz="1800"/>
              </a:pPr>
              <a:r>
                <a:rPr sz="3600">
                  <a:solidFill>
                    <a:srgbClr val="FFFF00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Member States:</a:t>
              </a:r>
              <a:r>
                <a:rPr sz="3600"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Austria, Belgium, Bulgaria, the Czech Republic, Denmark, Finland, France, Germany, Greece, Hungary, Israel,</a:t>
              </a:r>
              <a:r>
                <a:rPr sz="3200">
                  <a:solidFill>
                    <a:srgbClr val="EAEAEA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Italy, the Netherlands, Norway, Poland, Portugal, Slovakia, Spain, Sweden, Switzerland and </a:t>
              </a:r>
              <a:br>
                <a: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</a:br>
              <a:r>
                <a: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the United Kingdom </a:t>
              </a:r>
              <a:endParaRPr sz="4800">
                <a:latin typeface="Arial"/>
                <a:ea typeface="Arial"/>
                <a:cs typeface="Arial"/>
                <a:sym typeface="Arial"/>
              </a:endParaRPr>
            </a:p>
            <a:p>
              <a:pPr lvl="0" indent="85725" algn="l" defTabSz="914400">
                <a:lnSpc>
                  <a:spcPct val="90000"/>
                </a:lnSpc>
                <a:spcBef>
                  <a:spcPts val="400"/>
                </a:spcBef>
                <a:defRPr sz="1800"/>
              </a:pPr>
              <a:r>
                <a:rPr sz="3600">
                  <a:solidFill>
                    <a:srgbClr val="FFFF00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Candidate for Accession: </a:t>
              </a:r>
              <a:r>
                <a: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Romania</a:t>
              </a:r>
              <a:endParaRPr sz="4800">
                <a:latin typeface="Arial"/>
                <a:ea typeface="Arial"/>
                <a:cs typeface="Arial"/>
                <a:sym typeface="Arial"/>
              </a:endParaRPr>
            </a:p>
            <a:p>
              <a:pPr lvl="0" indent="85725" algn="l" defTabSz="914400">
                <a:lnSpc>
                  <a:spcPct val="90000"/>
                </a:lnSpc>
                <a:spcBef>
                  <a:spcPts val="400"/>
                </a:spcBef>
                <a:defRPr sz="1800"/>
              </a:pPr>
              <a:r>
                <a:rPr sz="3600">
                  <a:solidFill>
                    <a:srgbClr val="FFFF00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Associate Member in Pre-Stage to Membership: </a:t>
              </a:r>
              <a:r>
                <a:rPr sz="3200">
                  <a:solidFill>
                    <a:srgbClr val="EAEAEA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Serbia</a:t>
              </a:r>
              <a:endParaRPr sz="4800">
                <a:latin typeface="Arial"/>
                <a:ea typeface="Arial"/>
                <a:cs typeface="Arial"/>
                <a:sym typeface="Arial"/>
              </a:endParaRPr>
            </a:p>
            <a:p>
              <a:pPr lvl="0" indent="85725" algn="l" defTabSz="914400">
                <a:lnSpc>
                  <a:spcPct val="90000"/>
                </a:lnSpc>
                <a:spcBef>
                  <a:spcPts val="400"/>
                </a:spcBef>
                <a:defRPr sz="1800"/>
              </a:pPr>
              <a:r>
                <a:rPr sz="3600">
                  <a:solidFill>
                    <a:srgbClr val="FFFF00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Applicant States for Membership or Associate Membership:</a:t>
              </a:r>
              <a:br>
                <a:rPr sz="3600">
                  <a:solidFill>
                    <a:srgbClr val="FFFF00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</a:br>
              <a:r>
                <a: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Brazil, Cyprus, Pakistan, Russia, Slovenia, Turkey, Ukraine </a:t>
              </a:r>
            </a:p>
            <a:p>
              <a:pPr lvl="0" indent="85725" algn="l" defTabSz="914400">
                <a:lnSpc>
                  <a:spcPct val="90000"/>
                </a:lnSpc>
                <a:spcBef>
                  <a:spcPts val="400"/>
                </a:spcBef>
                <a:defRPr sz="1800"/>
              </a:pPr>
              <a:r>
                <a:rPr sz="3600">
                  <a:solidFill>
                    <a:srgbClr val="FFFF00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Observers to Council:</a:t>
              </a:r>
              <a:r>
                <a:rPr sz="3600"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India, Japan, Russia, Turkey, United States of America; European Commission and UNESCO </a:t>
              </a:r>
            </a:p>
          </p:txBody>
        </p:sp>
      </p:grpSp>
      <p:grpSp>
        <p:nvGrpSpPr>
          <p:cNvPr id="79" name="Group 79"/>
          <p:cNvGrpSpPr/>
          <p:nvPr/>
        </p:nvGrpSpPr>
        <p:grpSpPr>
          <a:xfrm>
            <a:off x="3200400" y="4267199"/>
            <a:ext cx="7620000" cy="2743201"/>
            <a:chOff x="0" y="0"/>
            <a:chExt cx="7620000" cy="2743200"/>
          </a:xfrm>
        </p:grpSpPr>
        <p:sp>
          <p:nvSpPr>
            <p:cNvPr id="77" name="Shape 77"/>
            <p:cNvSpPr/>
            <p:nvPr/>
          </p:nvSpPr>
          <p:spPr>
            <a:xfrm>
              <a:off x="0" y="0"/>
              <a:ext cx="7620000" cy="2743200"/>
            </a:xfrm>
            <a:prstGeom prst="rect">
              <a:avLst/>
            </a:prstGeom>
            <a:gradFill flip="none" rotWithShape="1">
              <a:gsLst>
                <a:gs pos="0">
                  <a:srgbClr val="DDDDDD">
                    <a:alpha val="70000"/>
                  </a:srgbClr>
                </a:gs>
                <a:gs pos="100000">
                  <a:srgbClr val="4F81BD">
                    <a:alpha val="67000"/>
                  </a:srgbClr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st="63500" dir="2700000" rotWithShape="0">
                <a:srgbClr val="000000"/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marL="171450" lvl="0" indent="-171450" algn="l" defTabSz="914400">
                <a:spcBef>
                  <a:spcPts val="500"/>
                </a:spcBef>
                <a:defRPr sz="4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0" y="0"/>
              <a:ext cx="7620000" cy="23022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marL="171450" lvl="0" indent="-171450" algn="l" defTabSz="914400">
                <a:lnSpc>
                  <a:spcPct val="80000"/>
                </a:lnSpc>
                <a:spcBef>
                  <a:spcPts val="400"/>
                </a:spcBef>
                <a:defRPr sz="1800"/>
              </a:pPr>
              <a:r>
                <a:rPr sz="4000">
                  <a:solidFill>
                    <a:srgbClr val="EAEAEA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  ~ 2300 staff</a:t>
              </a:r>
            </a:p>
            <a:p>
              <a:pPr marL="171450" lvl="0" indent="-171450" algn="l" defTabSz="914400">
                <a:lnSpc>
                  <a:spcPct val="80000"/>
                </a:lnSpc>
                <a:spcBef>
                  <a:spcPts val="400"/>
                </a:spcBef>
                <a:defRPr sz="1800"/>
              </a:pPr>
              <a:r>
                <a:rPr sz="4000">
                  <a:solidFill>
                    <a:srgbClr val="EAEAEA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  ~ 1620 other paid personnel</a:t>
              </a:r>
            </a:p>
            <a:p>
              <a:pPr marL="171450" lvl="0" indent="-171450" algn="l" defTabSz="914400">
                <a:lnSpc>
                  <a:spcPct val="80000"/>
                </a:lnSpc>
                <a:spcBef>
                  <a:spcPts val="400"/>
                </a:spcBef>
                <a:defRPr sz="1800"/>
              </a:pPr>
              <a:r>
                <a:rPr sz="4000">
                  <a:solidFill>
                    <a:srgbClr val="EAEAEA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  ~ 10500 users</a:t>
              </a:r>
            </a:p>
            <a:p>
              <a:pPr marL="171450" lvl="0" indent="-171450" algn="l" defTabSz="914400">
                <a:spcBef>
                  <a:spcPts val="400"/>
                </a:spcBef>
                <a:defRPr sz="1800"/>
              </a:pPr>
              <a:r>
                <a:rPr sz="4000">
                  <a:solidFill>
                    <a:srgbClr val="EAEAEA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  Budget (2014) ~1000 MCHF</a:t>
              </a:r>
            </a:p>
          </p:txBody>
        </p:sp>
      </p:grpSp>
      <p:pic>
        <p:nvPicPr>
          <p:cNvPr id="80" name="image2.png" descr="cern_logo_1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39363" y="12571187"/>
            <a:ext cx="987741" cy="9712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14.jpg" descr="World_users_by_Inst_2014a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135" y="1961456"/>
            <a:ext cx="16703825" cy="11522547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/>
        </p:nvSpPr>
        <p:spPr>
          <a:xfrm>
            <a:off x="4572000" y="304799"/>
            <a:ext cx="16260958" cy="1160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914400">
              <a:defRPr sz="64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400">
                <a:solidFill>
                  <a:srgbClr val="FFFFFF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rPr>
              <a:t>  Science is getting more and more global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9"/>
          <p:cNvGrpSpPr/>
          <p:nvPr/>
        </p:nvGrpSpPr>
        <p:grpSpPr>
          <a:xfrm>
            <a:off x="15087600" y="2438400"/>
            <a:ext cx="6086477" cy="5680077"/>
            <a:chOff x="0" y="0"/>
            <a:chExt cx="6086476" cy="5680076"/>
          </a:xfrm>
        </p:grpSpPr>
        <p:sp>
          <p:nvSpPr>
            <p:cNvPr id="87" name="Shape 87"/>
            <p:cNvSpPr/>
            <p:nvPr/>
          </p:nvSpPr>
          <p:spPr>
            <a:xfrm>
              <a:off x="0" y="0"/>
              <a:ext cx="6086477" cy="568007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4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pic>
          <p:nvPicPr>
            <p:cNvPr id="88" name="image15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086477" cy="5680077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</p:pic>
      </p:grpSp>
      <p:grpSp>
        <p:nvGrpSpPr>
          <p:cNvPr id="92" name="Group 92"/>
          <p:cNvGrpSpPr/>
          <p:nvPr/>
        </p:nvGrpSpPr>
        <p:grpSpPr>
          <a:xfrm>
            <a:off x="15087600" y="8010548"/>
            <a:ext cx="6083300" cy="5400675"/>
            <a:chOff x="0" y="0"/>
            <a:chExt cx="6083300" cy="5400673"/>
          </a:xfrm>
        </p:grpSpPr>
        <p:sp>
          <p:nvSpPr>
            <p:cNvPr id="90" name="Shape 90"/>
            <p:cNvSpPr/>
            <p:nvPr/>
          </p:nvSpPr>
          <p:spPr>
            <a:xfrm>
              <a:off x="0" y="0"/>
              <a:ext cx="6083300" cy="540067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4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pic>
          <p:nvPicPr>
            <p:cNvPr id="91" name="image16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083300" cy="5400674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</p:pic>
      </p:grpSp>
      <p:grpSp>
        <p:nvGrpSpPr>
          <p:cNvPr id="95" name="Group 95" descr="Snapshot 2009-07-12 01-11-55"/>
          <p:cNvGrpSpPr/>
          <p:nvPr/>
        </p:nvGrpSpPr>
        <p:grpSpPr>
          <a:xfrm>
            <a:off x="3200400" y="4076700"/>
            <a:ext cx="12192000" cy="7038976"/>
            <a:chOff x="0" y="0"/>
            <a:chExt cx="12192000" cy="7038975"/>
          </a:xfrm>
        </p:grpSpPr>
        <p:sp>
          <p:nvSpPr>
            <p:cNvPr id="93" name="Shape 93"/>
            <p:cNvSpPr/>
            <p:nvPr/>
          </p:nvSpPr>
          <p:spPr>
            <a:xfrm>
              <a:off x="0" y="0"/>
              <a:ext cx="12192000" cy="703897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4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pic>
          <p:nvPicPr>
            <p:cNvPr id="94" name="image17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2192000" cy="7038976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</p:pic>
      </p:grpSp>
      <p:sp>
        <p:nvSpPr>
          <p:cNvPr id="96" name="Shape 96"/>
          <p:cNvSpPr/>
          <p:nvPr/>
        </p:nvSpPr>
        <p:spPr>
          <a:xfrm>
            <a:off x="6064260" y="2838456"/>
            <a:ext cx="4655488" cy="714023"/>
          </a:xfrm>
          <a:prstGeom prst="rect">
            <a:avLst/>
          </a:prstGeom>
          <a:solidFill>
            <a:srgbClr val="FFFFFF"/>
          </a:solidFill>
          <a:ln w="12700">
            <a:solidFill/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914400">
              <a:defRPr sz="3600">
                <a:solidFill>
                  <a:srgbClr val="2074A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2074AC"/>
                </a:solidFill>
              </a:rPr>
              <a:t>Survey in March 2009</a:t>
            </a:r>
          </a:p>
        </p:txBody>
      </p:sp>
      <p:sp>
        <p:nvSpPr>
          <p:cNvPr id="97" name="Shape 97"/>
          <p:cNvSpPr/>
          <p:nvPr/>
        </p:nvSpPr>
        <p:spPr>
          <a:xfrm>
            <a:off x="3810015" y="11430007"/>
            <a:ext cx="8188743" cy="714024"/>
          </a:xfrm>
          <a:prstGeom prst="rect">
            <a:avLst/>
          </a:prstGeom>
          <a:solidFill>
            <a:srgbClr val="FFFFFF"/>
          </a:solidFill>
          <a:ln w="12700">
            <a:solidFill/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914400">
              <a:defRPr sz="3600">
                <a:solidFill>
                  <a:srgbClr val="2074A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2074AC"/>
                </a:solidFill>
              </a:rPr>
              <a:t>They do not all stay: where do they go?</a:t>
            </a:r>
          </a:p>
        </p:txBody>
      </p:sp>
      <p:pic>
        <p:nvPicPr>
          <p:cNvPr id="98" name="image18.png" descr="Picture 8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52801" y="79375"/>
            <a:ext cx="1676401" cy="1749426"/>
          </a:xfrm>
          <a:prstGeom prst="rect">
            <a:avLst/>
          </a:prstGeom>
          <a:ln w="12700">
            <a:miter lim="400000"/>
          </a:ln>
          <a:effectLst>
            <a:outerShdw blurRad="127000" dist="63500" dir="2700000" rotWithShape="0">
              <a:srgbClr val="000000">
                <a:alpha val="74998"/>
              </a:srgbClr>
            </a:outerShdw>
          </a:effectLst>
        </p:spPr>
      </p:pic>
      <p:sp>
        <p:nvSpPr>
          <p:cNvPr id="99" name="Shape 99"/>
          <p:cNvSpPr/>
          <p:nvPr/>
        </p:nvSpPr>
        <p:spPr>
          <a:xfrm>
            <a:off x="10122407" y="4768850"/>
            <a:ext cx="4964728" cy="1924914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lvl="0" defTabSz="914400">
              <a:defRPr sz="1800"/>
            </a:pPr>
            <a:r>
              <a:rPr sz="4000">
                <a:solidFill>
                  <a:srgbClr val="2074AC"/>
                </a:solidFill>
                <a:latin typeface="Arial"/>
                <a:ea typeface="Arial"/>
                <a:cs typeface="Arial"/>
                <a:sym typeface="Arial"/>
              </a:rPr>
              <a:t>Today:</a:t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defRPr sz="1800"/>
            </a:pPr>
            <a:r>
              <a:rPr sz="4000">
                <a:solidFill>
                  <a:srgbClr val="2074AC"/>
                </a:solidFill>
                <a:latin typeface="Symbol"/>
                <a:ea typeface="Symbol"/>
                <a:cs typeface="Symbol"/>
                <a:sym typeface="Symbol"/>
              </a:rPr>
              <a:t>∼</a:t>
            </a:r>
            <a:r>
              <a:rPr sz="4000">
                <a:solidFill>
                  <a:srgbClr val="2074AC"/>
                </a:solidFill>
                <a:latin typeface="Arial"/>
                <a:ea typeface="Arial"/>
                <a:cs typeface="Arial"/>
                <a:sym typeface="Arial"/>
              </a:rPr>
              <a:t>2500 PhD students</a:t>
            </a:r>
            <a:endParaRPr sz="48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defRPr sz="1800"/>
            </a:pPr>
            <a:r>
              <a:rPr sz="4000">
                <a:solidFill>
                  <a:srgbClr val="2074AC"/>
                </a:solidFill>
                <a:latin typeface="Arial"/>
                <a:ea typeface="Arial"/>
                <a:cs typeface="Arial"/>
                <a:sym typeface="Arial"/>
              </a:rPr>
              <a:t>in LHC experiments</a:t>
            </a:r>
          </a:p>
        </p:txBody>
      </p:sp>
      <p:sp>
        <p:nvSpPr>
          <p:cNvPr id="100" name="Shape 100"/>
          <p:cNvSpPr/>
          <p:nvPr/>
        </p:nvSpPr>
        <p:spPr>
          <a:xfrm>
            <a:off x="5334000" y="-54768"/>
            <a:ext cx="14325600" cy="2174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lvl="0" defTabSz="914400">
              <a:defRPr sz="1800"/>
            </a:pPr>
            <a:r>
              <a:rPr sz="6400" b="1">
                <a:solidFill>
                  <a:srgbClr val="2074AC"/>
                </a:solidFill>
                <a:latin typeface="Arial"/>
                <a:ea typeface="Arial"/>
                <a:cs typeface="Arial"/>
                <a:sym typeface="Arial"/>
              </a:rPr>
              <a:t>Age Distribution of Scientists </a:t>
            </a:r>
            <a:endParaRPr sz="64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defRPr sz="1800"/>
            </a:pPr>
            <a:r>
              <a:rPr sz="3600" b="1">
                <a:solidFill>
                  <a:srgbClr val="2074AC"/>
                </a:solidFill>
                <a:latin typeface="Arial"/>
                <a:ea typeface="Arial"/>
                <a:cs typeface="Arial"/>
                <a:sym typeface="Arial"/>
              </a:rPr>
              <a:t>- and where they go afterwards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4752756" y="4030186"/>
            <a:ext cx="704126" cy="701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914400">
              <a:defRPr sz="3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0000"/>
                </a:solidFill>
              </a:rPr>
              <a:t>26</a:t>
            </a:r>
          </a:p>
        </p:txBody>
      </p:sp>
      <p:sp>
        <p:nvSpPr>
          <p:cNvPr id="102" name="Shape 102"/>
          <p:cNvSpPr/>
          <p:nvPr/>
        </p:nvSpPr>
        <p:spPr>
          <a:xfrm>
            <a:off x="11125200" y="8118475"/>
            <a:ext cx="704126" cy="701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914400">
              <a:defRPr sz="36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070C0"/>
                </a:solidFill>
              </a:rPr>
              <a:t>65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2" animBg="1" advAuto="0"/>
      <p:bldP spid="92" grpId="3" animBg="1" advAuto="0"/>
      <p:bldP spid="97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6843672" y="571500"/>
            <a:ext cx="10696655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Cosmic evolution: 13.8 billion years</a:t>
            </a:r>
          </a:p>
        </p:txBody>
      </p:sp>
      <p:pic>
        <p:nvPicPr>
          <p:cNvPr id="105" name="Cosmic_evolutio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3539" y="1765473"/>
            <a:ext cx="20191999" cy="113613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6"/>
          <p:cNvGrpSpPr/>
          <p:nvPr/>
        </p:nvGrpSpPr>
        <p:grpSpPr>
          <a:xfrm>
            <a:off x="5178425" y="1066800"/>
            <a:ext cx="15582625" cy="10339003"/>
            <a:chOff x="0" y="0"/>
            <a:chExt cx="15582623" cy="10339002"/>
          </a:xfrm>
        </p:grpSpPr>
        <p:pic>
          <p:nvPicPr>
            <p:cNvPr id="107" name="image20.png" descr="Picture 1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263525"/>
              <a:ext cx="14785977" cy="100107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14" name="Group 114"/>
            <p:cNvGrpSpPr/>
            <p:nvPr/>
          </p:nvGrpSpPr>
          <p:grpSpPr>
            <a:xfrm>
              <a:off x="715501" y="-1"/>
              <a:ext cx="4740261" cy="2385736"/>
              <a:chOff x="0" y="0"/>
              <a:chExt cx="4740260" cy="2385734"/>
            </a:xfrm>
          </p:grpSpPr>
          <p:sp>
            <p:nvSpPr>
              <p:cNvPr id="108" name="Shape 108"/>
              <p:cNvSpPr/>
              <p:nvPr/>
            </p:nvSpPr>
            <p:spPr>
              <a:xfrm flipV="1">
                <a:off x="2444478" y="1860645"/>
                <a:ext cx="426916" cy="183960"/>
              </a:xfrm>
              <a:prstGeom prst="line">
                <a:avLst/>
              </a:prstGeom>
              <a:noFill/>
              <a:ln w="38100" cap="flat">
                <a:solidFill>
                  <a:srgbClr val="FFC8B4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9" name="Shape 109"/>
              <p:cNvSpPr/>
              <p:nvPr/>
            </p:nvSpPr>
            <p:spPr>
              <a:xfrm flipV="1">
                <a:off x="0" y="597740"/>
                <a:ext cx="448598" cy="176120"/>
              </a:xfrm>
              <a:prstGeom prst="line">
                <a:avLst/>
              </a:prstGeom>
              <a:noFill/>
              <a:ln w="38100" cap="flat">
                <a:solidFill>
                  <a:srgbClr val="FFC8B4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0" name="Shape 110"/>
              <p:cNvSpPr/>
              <p:nvPr/>
            </p:nvSpPr>
            <p:spPr>
              <a:xfrm>
                <a:off x="3596149" y="1746250"/>
                <a:ext cx="1144112" cy="639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defRPr sz="3200">
                    <a:solidFill>
                      <a:srgbClr val="FFC8B4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3200">
                    <a:solidFill>
                      <a:srgbClr val="FFC8B4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111" name="Shape 111"/>
              <p:cNvSpPr/>
              <p:nvPr/>
            </p:nvSpPr>
            <p:spPr>
              <a:xfrm>
                <a:off x="2850024" y="1358900"/>
                <a:ext cx="1392952" cy="639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defRPr sz="3200">
                    <a:solidFill>
                      <a:srgbClr val="FFC8B4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3200">
                    <a:solidFill>
                      <a:srgbClr val="FFC8B4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112" name="Shape 112"/>
              <p:cNvSpPr/>
              <p:nvPr/>
            </p:nvSpPr>
            <p:spPr>
              <a:xfrm>
                <a:off x="243348" y="0"/>
                <a:ext cx="1844994" cy="639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defRPr sz="3200">
                    <a:solidFill>
                      <a:srgbClr val="FFC8B4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3200">
                    <a:solidFill>
                      <a:srgbClr val="FFC8B4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113" name="Shape 113"/>
              <p:cNvSpPr/>
              <p:nvPr/>
            </p:nvSpPr>
            <p:spPr>
              <a:xfrm flipV="1">
                <a:off x="3133618" y="2177102"/>
                <a:ext cx="420236" cy="198746"/>
              </a:xfrm>
              <a:prstGeom prst="line">
                <a:avLst/>
              </a:prstGeom>
              <a:noFill/>
              <a:ln w="38100" cap="flat">
                <a:solidFill>
                  <a:srgbClr val="FFC8B4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grpSp>
          <p:nvGrpSpPr>
            <p:cNvPr id="125" name="Group 125"/>
            <p:cNvGrpSpPr/>
            <p:nvPr/>
          </p:nvGrpSpPr>
          <p:grpSpPr>
            <a:xfrm>
              <a:off x="7073900" y="2965449"/>
              <a:ext cx="8508724" cy="7373554"/>
              <a:chOff x="0" y="0"/>
              <a:chExt cx="8508722" cy="7373552"/>
            </a:xfrm>
          </p:grpSpPr>
          <p:sp>
            <p:nvSpPr>
              <p:cNvPr id="115" name="Shape 115"/>
              <p:cNvSpPr/>
              <p:nvPr/>
            </p:nvSpPr>
            <p:spPr>
              <a:xfrm flipV="1">
                <a:off x="4577209" y="2964644"/>
                <a:ext cx="738883" cy="357212"/>
              </a:xfrm>
              <a:prstGeom prst="line">
                <a:avLst/>
              </a:prstGeom>
              <a:noFill/>
              <a:ln w="38100" cap="flat">
                <a:solidFill>
                  <a:srgbClr val="CCFFCC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6" name="Shape 116"/>
              <p:cNvSpPr/>
              <p:nvPr/>
            </p:nvSpPr>
            <p:spPr>
              <a:xfrm flipV="1">
                <a:off x="1504950" y="1485899"/>
                <a:ext cx="609601" cy="304802"/>
              </a:xfrm>
              <a:prstGeom prst="line">
                <a:avLst/>
              </a:prstGeom>
              <a:noFill/>
              <a:ln w="38100" cap="flat">
                <a:solidFill>
                  <a:srgbClr val="CCFFCC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7" name="Shape 117"/>
              <p:cNvSpPr/>
              <p:nvPr/>
            </p:nvSpPr>
            <p:spPr>
              <a:xfrm flipV="1">
                <a:off x="-1" y="711199"/>
                <a:ext cx="609601" cy="304802"/>
              </a:xfrm>
              <a:prstGeom prst="line">
                <a:avLst/>
              </a:prstGeom>
              <a:noFill/>
              <a:ln w="38100" cap="flat">
                <a:solidFill>
                  <a:srgbClr val="CCFFCC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8" name="Shape 118"/>
              <p:cNvSpPr/>
              <p:nvPr/>
            </p:nvSpPr>
            <p:spPr>
              <a:xfrm>
                <a:off x="6394450" y="3651250"/>
                <a:ext cx="1981201" cy="0"/>
              </a:xfrm>
              <a:prstGeom prst="line">
                <a:avLst/>
              </a:prstGeom>
              <a:noFill/>
              <a:ln w="38100" cap="flat">
                <a:solidFill>
                  <a:srgbClr val="CCFFCC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9" name="Shape 119"/>
              <p:cNvSpPr/>
              <p:nvPr/>
            </p:nvSpPr>
            <p:spPr>
              <a:xfrm>
                <a:off x="7576821" y="3665220"/>
                <a:ext cx="1" cy="1981201"/>
              </a:xfrm>
              <a:prstGeom prst="line">
                <a:avLst/>
              </a:prstGeom>
              <a:noFill/>
              <a:ln w="38100" cap="flat">
                <a:solidFill>
                  <a:srgbClr val="CCFFCC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0" name="Shape 120"/>
              <p:cNvSpPr/>
              <p:nvPr/>
            </p:nvSpPr>
            <p:spPr>
              <a:xfrm>
                <a:off x="317500" y="0"/>
                <a:ext cx="2996724" cy="639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def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Radius of Earth</a:t>
                </a:r>
              </a:p>
            </p:txBody>
          </p:sp>
          <p:sp>
            <p:nvSpPr>
              <p:cNvPr id="121" name="Shape 121"/>
              <p:cNvSpPr/>
              <p:nvPr/>
            </p:nvSpPr>
            <p:spPr>
              <a:xfrm>
                <a:off x="4902200" y="2384425"/>
                <a:ext cx="3606523" cy="639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lnSpc>
                    <a:spcPct val="80000"/>
                  </a:lnSpc>
                  <a:def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Radius of Galaxies</a:t>
                </a:r>
              </a:p>
            </p:txBody>
          </p:sp>
          <p:sp>
            <p:nvSpPr>
              <p:cNvPr id="122" name="Shape 122"/>
              <p:cNvSpPr/>
              <p:nvPr/>
            </p:nvSpPr>
            <p:spPr>
              <a:xfrm>
                <a:off x="1771650" y="762000"/>
                <a:ext cx="2454792" cy="639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def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123" name="Shape 123"/>
              <p:cNvSpPr/>
              <p:nvPr/>
            </p:nvSpPr>
            <p:spPr>
              <a:xfrm>
                <a:off x="6403975" y="3146425"/>
                <a:ext cx="1799155" cy="639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lnSpc>
                    <a:spcPct val="80000"/>
                  </a:lnSpc>
                  <a:def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>
                          <a:alpha val="94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124" name="Shape 124"/>
              <p:cNvSpPr/>
              <p:nvPr/>
            </p:nvSpPr>
            <p:spPr>
              <a:xfrm rot="19742175">
                <a:off x="7123916" y="6589960"/>
                <a:ext cx="737315" cy="6394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lnSpc>
                    <a:spcPct val="80000"/>
                  </a:lnSpc>
                  <a:def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3200">
                    <a:solidFill>
                      <a:srgbClr val="CCFFCC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137" name="Group 137"/>
          <p:cNvGrpSpPr/>
          <p:nvPr/>
        </p:nvGrpSpPr>
        <p:grpSpPr>
          <a:xfrm>
            <a:off x="14552612" y="9296400"/>
            <a:ext cx="4344988" cy="4038600"/>
            <a:chOff x="0" y="0"/>
            <a:chExt cx="4344987" cy="4038599"/>
          </a:xfrm>
        </p:grpSpPr>
        <p:grpSp>
          <p:nvGrpSpPr>
            <p:cNvPr id="129" name="Group 129"/>
            <p:cNvGrpSpPr/>
            <p:nvPr/>
          </p:nvGrpSpPr>
          <p:grpSpPr>
            <a:xfrm>
              <a:off x="420687" y="0"/>
              <a:ext cx="1917701" cy="1796847"/>
              <a:chOff x="0" y="0"/>
              <a:chExt cx="1917700" cy="1796846"/>
            </a:xfrm>
          </p:grpSpPr>
          <p:pic>
            <p:nvPicPr>
              <p:cNvPr id="127" name="image21.png"/>
              <p:cNvPicPr/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1917700" cy="177165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>
                <a:outerShdw blurRad="101600" dist="76200" dir="2700000" rotWithShape="0">
                  <a:srgbClr val="000000"/>
                </a:outerShdw>
              </a:effectLst>
            </p:spPr>
          </p:pic>
          <p:sp>
            <p:nvSpPr>
              <p:cNvPr id="128" name="Shape 128"/>
              <p:cNvSpPr/>
              <p:nvPr/>
            </p:nvSpPr>
            <p:spPr>
              <a:xfrm>
                <a:off x="304799" y="1219200"/>
                <a:ext cx="1322458" cy="5776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defRPr sz="2800">
                    <a:solidFill>
                      <a:srgbClr val="EAEAEA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2800">
                    <a:solidFill>
                      <a:srgbClr val="EAEAEA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Hubble</a:t>
                </a:r>
              </a:p>
            </p:txBody>
          </p:sp>
        </p:grpSp>
        <p:pic>
          <p:nvPicPr>
            <p:cNvPr id="130" name="image22.png" descr="Picture 2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1887" y="1146175"/>
              <a:ext cx="1771651" cy="15970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25400" dist="63500" dir="2700000" rotWithShape="0">
                <a:srgbClr val="000000"/>
              </a:outerShdw>
            </a:effectLst>
          </p:spPr>
        </p:pic>
        <p:sp>
          <p:nvSpPr>
            <p:cNvPr id="131" name="Shape 131"/>
            <p:cNvSpPr/>
            <p:nvPr/>
          </p:nvSpPr>
          <p:spPr>
            <a:xfrm>
              <a:off x="2973387" y="1066800"/>
              <a:ext cx="1163931" cy="5776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914400">
                <a:lnSpc>
                  <a:spcPct val="90000"/>
                </a:lnSpc>
                <a:defRPr sz="2800">
                  <a:solidFill>
                    <a:srgbClr val="EAEAEA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2800">
                  <a:solidFill>
                    <a:srgbClr val="EAEAEA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</a:rPr>
                <a:t>ALMA</a:t>
              </a:r>
            </a:p>
          </p:txBody>
        </p:sp>
        <p:grpSp>
          <p:nvGrpSpPr>
            <p:cNvPr id="134" name="Group 134"/>
            <p:cNvGrpSpPr/>
            <p:nvPr/>
          </p:nvGrpSpPr>
          <p:grpSpPr>
            <a:xfrm>
              <a:off x="2363787" y="2819400"/>
              <a:ext cx="1981201" cy="1219200"/>
              <a:chOff x="0" y="0"/>
              <a:chExt cx="1981200" cy="1219200"/>
            </a:xfrm>
          </p:grpSpPr>
          <p:pic>
            <p:nvPicPr>
              <p:cNvPr id="132" name="image23.png" descr="Picture 3"/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5100" y="0"/>
                <a:ext cx="1816100" cy="12192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>
                <a:outerShdw blurRad="101600" dist="76200" dir="2700000" rotWithShape="0">
                  <a:srgbClr val="000000"/>
                </a:outerShdw>
              </a:effectLst>
            </p:spPr>
          </p:pic>
          <p:sp>
            <p:nvSpPr>
              <p:cNvPr id="133" name="Shape 133"/>
              <p:cNvSpPr/>
              <p:nvPr/>
            </p:nvSpPr>
            <p:spPr>
              <a:xfrm>
                <a:off x="-1" y="590050"/>
                <a:ext cx="821354" cy="5776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defRPr sz="2800">
                    <a:solidFill>
                      <a:srgbClr val="EAEAEA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2800">
                    <a:solidFill>
                      <a:srgbClr val="EAEAEA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VLT</a:t>
                </a:r>
              </a:p>
            </p:txBody>
          </p:sp>
        </p:grpSp>
        <p:pic>
          <p:nvPicPr>
            <p:cNvPr id="135" name="image24.png" descr="Picture 9"/>
            <p:cNvPicPr/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36537" y="1619250"/>
              <a:ext cx="1812926" cy="2286000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127000" dist="63500" dir="2700000" rotWithShape="0">
                <a:srgbClr val="000000"/>
              </a:outerShdw>
            </a:effectLst>
          </p:spPr>
        </p:pic>
        <p:sp>
          <p:nvSpPr>
            <p:cNvPr id="136" name="Shape 136"/>
            <p:cNvSpPr/>
            <p:nvPr/>
          </p:nvSpPr>
          <p:spPr>
            <a:xfrm>
              <a:off x="115887" y="3200400"/>
              <a:ext cx="966163" cy="5776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914400">
                <a:lnSpc>
                  <a:spcPct val="90000"/>
                </a:lnSpc>
                <a:defRPr sz="2800">
                  <a:solidFill>
                    <a:srgbClr val="EAEAEA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2800">
                  <a:solidFill>
                    <a:srgbClr val="EAEAEA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</a:rPr>
                <a:t>AMS</a:t>
              </a:r>
            </a:p>
          </p:txBody>
        </p:sp>
      </p:grpSp>
      <p:pic>
        <p:nvPicPr>
          <p:cNvPr id="138" name="image25.jpg" descr="sriimg20040301_4754942_0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6916400" y="2378075"/>
            <a:ext cx="3810000" cy="2797175"/>
          </a:xfrm>
          <a:prstGeom prst="rect">
            <a:avLst/>
          </a:prstGeom>
          <a:ln w="12700">
            <a:miter lim="400000"/>
          </a:ln>
          <a:effectLst>
            <a:outerShdw blurRad="127000" dist="63500" dir="2700000" rotWithShape="0">
              <a:srgbClr val="000000">
                <a:alpha val="74997"/>
              </a:srgbClr>
            </a:outerShdw>
          </a:effectLst>
        </p:spPr>
      </p:pic>
      <p:grpSp>
        <p:nvGrpSpPr>
          <p:cNvPr id="144" name="Group 144"/>
          <p:cNvGrpSpPr/>
          <p:nvPr/>
        </p:nvGrpSpPr>
        <p:grpSpPr>
          <a:xfrm>
            <a:off x="3695055" y="9664699"/>
            <a:ext cx="11277601" cy="3167213"/>
            <a:chOff x="0" y="0"/>
            <a:chExt cx="11277600" cy="3167212"/>
          </a:xfrm>
        </p:grpSpPr>
        <p:sp>
          <p:nvSpPr>
            <p:cNvPr id="139" name="Shape 139"/>
            <p:cNvSpPr/>
            <p:nvPr/>
          </p:nvSpPr>
          <p:spPr>
            <a:xfrm>
              <a:off x="0" y="1295401"/>
              <a:ext cx="11277600" cy="18718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lvl="0" algn="l" defTabSz="914400">
                <a:lnSpc>
                  <a:spcPct val="110000"/>
                </a:lnSpc>
                <a:defRPr sz="1800"/>
              </a:pPr>
              <a:r>
                <a:rPr sz="3600">
                  <a:solidFill>
                    <a:srgbClr val="FFFFFF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Study physics laws of first moments after Big Bang</a:t>
              </a:r>
              <a:endParaRPr sz="3600"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914400">
                <a:lnSpc>
                  <a:spcPct val="110000"/>
                </a:lnSpc>
                <a:defRPr sz="1800"/>
              </a:pPr>
              <a:r>
                <a:rPr sz="3600">
                  <a:solidFill>
                    <a:srgbClr val="FFFFFF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    increasing Symbiosis between Particle Physics,</a:t>
              </a:r>
              <a:endParaRPr sz="3600"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914400">
                <a:lnSpc>
                  <a:spcPct val="110000"/>
                </a:lnSpc>
                <a:defRPr sz="1800"/>
              </a:pPr>
              <a:r>
                <a:rPr sz="3600">
                  <a:solidFill>
                    <a:srgbClr val="FFFFFF"/>
                  </a:solidFill>
                  <a:effectLst>
                    <a:outerShdw blurRad="50800" dist="38100" dir="2700000" rotWithShape="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rPr>
                <a:t>    Astrophysics and Cosmology</a:t>
              </a:r>
            </a:p>
          </p:txBody>
        </p:sp>
        <p:grpSp>
          <p:nvGrpSpPr>
            <p:cNvPr id="143" name="Group 143"/>
            <p:cNvGrpSpPr/>
            <p:nvPr/>
          </p:nvGrpSpPr>
          <p:grpSpPr>
            <a:xfrm>
              <a:off x="1638944" y="0"/>
              <a:ext cx="971551" cy="1308100"/>
              <a:chOff x="0" y="0"/>
              <a:chExt cx="971550" cy="1308100"/>
            </a:xfrm>
          </p:grpSpPr>
          <p:sp>
            <p:nvSpPr>
              <p:cNvPr id="140" name="Shape 140"/>
              <p:cNvSpPr/>
              <p:nvPr/>
            </p:nvSpPr>
            <p:spPr>
              <a:xfrm>
                <a:off x="0" y="204390"/>
                <a:ext cx="971550" cy="1103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200"/>
                    </a:moveTo>
                    <a:lnTo>
                      <a:pt x="16200" y="15200"/>
                    </a:lnTo>
                    <a:lnTo>
                      <a:pt x="16200" y="0"/>
                    </a:lnTo>
                    <a:lnTo>
                      <a:pt x="5400" y="0"/>
                    </a:lnTo>
                    <a:lnTo>
                      <a:pt x="5400" y="15200"/>
                    </a:lnTo>
                    <a:lnTo>
                      <a:pt x="0" y="15200"/>
                    </a:lnTo>
                    <a:lnTo>
                      <a:pt x="10800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A62AB"/>
                  </a:gs>
                  <a:gs pos="100000">
                    <a:srgbClr val="EAEAEA"/>
                  </a:gs>
                </a:gsLst>
                <a:lin ang="5400000" scaled="0"/>
              </a:gra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lvl="0" algn="l" defTabSz="914400">
                  <a:defRPr sz="48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1" name="Shape 141"/>
              <p:cNvSpPr/>
              <p:nvPr/>
            </p:nvSpPr>
            <p:spPr>
              <a:xfrm>
                <a:off x="242887" y="81756"/>
                <a:ext cx="485776" cy="81757"/>
              </a:xfrm>
              <a:prstGeom prst="rect">
                <a:avLst/>
              </a:prstGeom>
              <a:gradFill flip="none" rotWithShape="1">
                <a:gsLst>
                  <a:gs pos="0">
                    <a:srgbClr val="3A62AB"/>
                  </a:gs>
                  <a:gs pos="100000">
                    <a:srgbClr val="EAEAEA"/>
                  </a:gs>
                </a:gsLst>
                <a:lin ang="5400000" scaled="0"/>
              </a:gra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lvl="0" algn="l" defTabSz="914400">
                  <a:defRPr sz="48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2" name="Shape 142"/>
              <p:cNvSpPr/>
              <p:nvPr/>
            </p:nvSpPr>
            <p:spPr>
              <a:xfrm>
                <a:off x="242887" y="0"/>
                <a:ext cx="485776" cy="40879"/>
              </a:xfrm>
              <a:prstGeom prst="rect">
                <a:avLst/>
              </a:prstGeom>
              <a:gradFill flip="none" rotWithShape="1">
                <a:gsLst>
                  <a:gs pos="0">
                    <a:srgbClr val="3A62AB"/>
                  </a:gs>
                  <a:gs pos="100000">
                    <a:srgbClr val="EAEAEA"/>
                  </a:gs>
                </a:gsLst>
                <a:lin ang="5400000" scaled="0"/>
              </a:gra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lvl="0" algn="l" defTabSz="914400">
                  <a:defRPr sz="48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</p:grpSp>
      <p:grpSp>
        <p:nvGrpSpPr>
          <p:cNvPr id="148" name="Group 148"/>
          <p:cNvGrpSpPr/>
          <p:nvPr/>
        </p:nvGrpSpPr>
        <p:grpSpPr>
          <a:xfrm>
            <a:off x="8077199" y="1676399"/>
            <a:ext cx="8991601" cy="9144001"/>
            <a:chOff x="0" y="0"/>
            <a:chExt cx="8991600" cy="9144000"/>
          </a:xfrm>
        </p:grpSpPr>
        <p:pic>
          <p:nvPicPr>
            <p:cNvPr id="145" name="image26.jpg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3581400" y="0"/>
              <a:ext cx="5410200" cy="9144000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127000" dist="203200" dir="2700000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146" name="Shape 146"/>
            <p:cNvSpPr/>
            <p:nvPr/>
          </p:nvSpPr>
          <p:spPr>
            <a:xfrm flipH="1" flipV="1">
              <a:off x="1938960" y="2719827"/>
              <a:ext cx="1593850" cy="6368950"/>
            </a:xfrm>
            <a:prstGeom prst="line">
              <a:avLst/>
            </a:prstGeom>
            <a:noFill/>
            <a:ln w="38100" cap="flat">
              <a:solidFill>
                <a:srgbClr val="EAEAEA"/>
              </a:solidFill>
              <a:prstDash val="dash"/>
              <a:round/>
            </a:ln>
            <a:effectLst>
              <a:outerShdw blurRad="127000" dist="63500" dir="2700000" rotWithShape="0">
                <a:srgbClr val="000000"/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457200">
                <a:defRPr sz="24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 flipV="1">
              <a:off x="-1" y="-1"/>
              <a:ext cx="3505201" cy="1158877"/>
            </a:xfrm>
            <a:prstGeom prst="line">
              <a:avLst/>
            </a:prstGeom>
            <a:noFill/>
            <a:ln w="38100" cap="flat">
              <a:solidFill>
                <a:srgbClr val="EAEAEA"/>
              </a:solidFill>
              <a:prstDash val="dash"/>
              <a:round/>
            </a:ln>
            <a:effectLst>
              <a:outerShdw blurRad="127000" dist="63500" dir="2700000" rotWithShape="0">
                <a:srgbClr val="000000"/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457200">
                <a:defRPr sz="24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157" name="Group 157"/>
          <p:cNvGrpSpPr/>
          <p:nvPr/>
        </p:nvGrpSpPr>
        <p:grpSpPr>
          <a:xfrm>
            <a:off x="3264634" y="4171950"/>
            <a:ext cx="6278420" cy="5455664"/>
            <a:chOff x="6350" y="0"/>
            <a:chExt cx="6278418" cy="5455663"/>
          </a:xfrm>
        </p:grpSpPr>
        <p:grpSp>
          <p:nvGrpSpPr>
            <p:cNvPr id="155" name="Group 155"/>
            <p:cNvGrpSpPr/>
            <p:nvPr/>
          </p:nvGrpSpPr>
          <p:grpSpPr>
            <a:xfrm>
              <a:off x="6350" y="0"/>
              <a:ext cx="6278419" cy="5455664"/>
              <a:chOff x="6350" y="0"/>
              <a:chExt cx="6278418" cy="5455663"/>
            </a:xfrm>
          </p:grpSpPr>
          <p:sp>
            <p:nvSpPr>
              <p:cNvPr id="149" name="Shape 149"/>
              <p:cNvSpPr/>
              <p:nvPr/>
            </p:nvSpPr>
            <p:spPr>
              <a:xfrm>
                <a:off x="4533166" y="0"/>
                <a:ext cx="1" cy="457200"/>
              </a:xfrm>
              <a:prstGeom prst="line">
                <a:avLst/>
              </a:prstGeom>
              <a:noFill/>
              <a:ln w="38100" cap="flat">
                <a:solidFill>
                  <a:srgbClr val="7AA5BF"/>
                </a:solidFill>
                <a:prstDash val="solid"/>
                <a:round/>
              </a:ln>
              <a:effectLst>
                <a:outerShdw blurRad="101600" dist="76200" dir="2700000" rotWithShape="0">
                  <a:srgbClr val="000000"/>
                </a:outerShdw>
              </a:effectLst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50" name="Shape 150"/>
              <p:cNvSpPr/>
              <p:nvPr/>
            </p:nvSpPr>
            <p:spPr>
              <a:xfrm flipH="1">
                <a:off x="1986816" y="482600"/>
                <a:ext cx="1" cy="1066801"/>
              </a:xfrm>
              <a:prstGeom prst="line">
                <a:avLst/>
              </a:prstGeom>
              <a:noFill/>
              <a:ln w="38100" cap="flat">
                <a:solidFill>
                  <a:srgbClr val="7AA5BF"/>
                </a:solidFill>
                <a:prstDash val="solid"/>
                <a:round/>
                <a:tailEnd type="triangle" w="med" len="med"/>
              </a:ln>
              <a:effectLst>
                <a:outerShdw blurRad="101600" dist="76200" dir="2700000" rotWithShape="0">
                  <a:srgbClr val="000000"/>
                </a:outerShdw>
              </a:effectLst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51" name="Shape 151"/>
              <p:cNvSpPr/>
              <p:nvPr/>
            </p:nvSpPr>
            <p:spPr>
              <a:xfrm>
                <a:off x="1961416" y="473075"/>
                <a:ext cx="2590799" cy="1"/>
              </a:xfrm>
              <a:prstGeom prst="line">
                <a:avLst/>
              </a:prstGeom>
              <a:noFill/>
              <a:ln w="38100" cap="flat">
                <a:solidFill>
                  <a:srgbClr val="7AA5BF"/>
                </a:solidFill>
                <a:prstDash val="solid"/>
                <a:round/>
              </a:ln>
              <a:effectLst>
                <a:outerShdw blurRad="101600" dist="76200" dir="2700000" rotWithShape="0">
                  <a:srgbClr val="000000"/>
                </a:outerShdw>
              </a:effectLst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lvl="0" algn="l" defTabSz="457200">
                  <a:defRPr sz="2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52" name="Shape 152"/>
              <p:cNvSpPr/>
              <p:nvPr/>
            </p:nvSpPr>
            <p:spPr>
              <a:xfrm>
                <a:off x="6349" y="4594226"/>
                <a:ext cx="5142033" cy="8614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defTabSz="914400">
                  <a:lnSpc>
                    <a:spcPct val="107000"/>
                  </a:lnSpc>
                  <a:defRPr sz="4800">
                    <a:solidFill>
                      <a:srgbClr val="C7EEF0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4800">
                    <a:solidFill>
                      <a:srgbClr val="C7EEF0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Super-Microscope</a:t>
                </a:r>
              </a:p>
            </p:txBody>
          </p:sp>
          <p:sp>
            <p:nvSpPr>
              <p:cNvPr id="153" name="Shape 153"/>
              <p:cNvSpPr/>
              <p:nvPr/>
            </p:nvSpPr>
            <p:spPr>
              <a:xfrm>
                <a:off x="4971315" y="3362325"/>
                <a:ext cx="1313454" cy="799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algn="l" defTabSz="914400">
                  <a:lnSpc>
                    <a:spcPct val="90000"/>
                  </a:lnSpc>
                  <a:defRPr sz="4400">
                    <a:solidFill>
                      <a:srgbClr val="C7EEF0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4400">
                    <a:solidFill>
                      <a:srgbClr val="C7EEF0"/>
                    </a:solidFill>
                    <a:effectLst>
                      <a:outerShdw blurRad="50800" dist="38100" dir="2700000" rotWithShape="0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154" name="image27.jpg" descr="interconnect"/>
              <p:cNvPicPr/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246916" y="1587500"/>
                <a:ext cx="4724401" cy="307975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>
                <a:outerShdw blurRad="101600" dist="76200" dir="2700000" rotWithShape="0">
                  <a:srgbClr val="000000"/>
                </a:outerShdw>
              </a:effectLst>
            </p:spPr>
          </p:pic>
        </p:grpSp>
        <p:pic>
          <p:nvPicPr>
            <p:cNvPr id="156" name="image4.png" descr="cern_logo_1.png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361315" y="68580"/>
              <a:ext cx="1371601" cy="1348741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76200" dist="76200" dir="2700000" rotWithShape="0">
                <a:srgbClr val="000000"/>
              </a:outerShdw>
            </a:effectLst>
          </p:spPr>
        </p:pic>
      </p:grpSp>
      <p:pic>
        <p:nvPicPr>
          <p:cNvPr id="158" name="image28.jpg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9023647" y="3545632"/>
            <a:ext cx="2558753" cy="1596665"/>
          </a:xfrm>
          <a:prstGeom prst="rect">
            <a:avLst/>
          </a:prstGeom>
          <a:ln w="12700">
            <a:miter lim="400000"/>
          </a:ln>
          <a:effectLst>
            <a:outerShdw blurRad="76200" dist="76200" dir="2700000" rotWithShape="0">
              <a:srgbClr val="000000"/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3" animBg="1" advAuto="0"/>
      <p:bldP spid="138" grpId="2" animBg="1" advAuto="0"/>
      <p:bldP spid="144" grpId="6" animBg="1" advAuto="0"/>
      <p:bldP spid="148" grpId="5" animBg="1" advAuto="0"/>
      <p:bldP spid="157" grpId="4" animBg="1" advAuto="0"/>
      <p:bldP spid="158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>
            <a:off x="7753270" y="345281"/>
            <a:ext cx="841311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5000"/>
              <a:t>Origin of particles and forces</a:t>
            </a:r>
          </a:p>
        </p:txBody>
      </p:sp>
      <p:pic>
        <p:nvPicPr>
          <p:cNvPr id="163" name="Origin_of_particules_force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00350" y="1511814"/>
            <a:ext cx="20630669" cy="11608190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hape 164"/>
          <p:cNvSpPr/>
          <p:nvPr/>
        </p:nvSpPr>
        <p:spPr>
          <a:xfrm>
            <a:off x="3719406" y="6989762"/>
            <a:ext cx="344932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FFFFFF"/>
                </a:solidFill>
              </a:rPr>
              <a:t>PARTICLES</a:t>
            </a:r>
          </a:p>
        </p:txBody>
      </p:sp>
      <p:sp>
        <p:nvSpPr>
          <p:cNvPr id="165" name="Shape 165"/>
          <p:cNvSpPr/>
          <p:nvPr/>
        </p:nvSpPr>
        <p:spPr>
          <a:xfrm>
            <a:off x="17067741" y="2620962"/>
            <a:ext cx="2660651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FFFFFF"/>
                </a:solidFill>
              </a:rPr>
              <a:t>FORCES</a:t>
            </a:r>
          </a:p>
        </p:txBody>
      </p:sp>
      <p:sp>
        <p:nvSpPr>
          <p:cNvPr id="166" name="Shape 166"/>
          <p:cNvSpPr/>
          <p:nvPr/>
        </p:nvSpPr>
        <p:spPr>
          <a:xfrm>
            <a:off x="10753528" y="3874029"/>
            <a:ext cx="1884046" cy="90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FFFFFF"/>
                </a:solidFill>
              </a:rPr>
              <a:t>MASS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575</Words>
  <Application>Microsoft Macintosh PowerPoint</Application>
  <PresentationFormat>Custom</PresentationFormat>
  <Paragraphs>121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White</vt:lpstr>
      <vt:lpstr>PowerPoint Presentation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Rolf Landua</cp:lastModifiedBy>
  <cp:revision>3</cp:revision>
  <dcterms:modified xsi:type="dcterms:W3CDTF">2015-04-14T12:11:29Z</dcterms:modified>
</cp:coreProperties>
</file>