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89" r:id="rId2"/>
    <p:sldId id="288" r:id="rId3"/>
    <p:sldId id="284" r:id="rId4"/>
    <p:sldId id="285" r:id="rId5"/>
    <p:sldId id="287" r:id="rId6"/>
    <p:sldId id="290" r:id="rId7"/>
    <p:sldId id="286" r:id="rId8"/>
    <p:sldId id="272" r:id="rId9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chance" initials="a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BDCE9"/>
    <a:srgbClr val="B2B2B2"/>
    <a:srgbClr val="808080"/>
    <a:srgbClr val="6666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Style moyen 2 - Accentuation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>
        <p:scale>
          <a:sx n="100" d="100"/>
          <a:sy n="100" d="100"/>
        </p:scale>
        <p:origin x="-1308" y="-3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5" d="100"/>
          <a:sy n="85" d="100"/>
        </p:scale>
        <p:origin x="-3150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4C3DA1-9BFE-4D5D-B25D-7CC592D9C3C5}" type="datetimeFigureOut">
              <a:rPr lang="fr-FR" smtClean="0"/>
              <a:t>07/01/2015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21956D-7473-4ACD-A8EB-84381C2C4B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47715233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3AFE2C-5007-4057-8DFB-EC24DF7E4136}" type="datetimeFigureOut">
              <a:rPr lang="fr-FR" smtClean="0"/>
              <a:pPr/>
              <a:t>07/01/2015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25FE0B-B3A6-4AF6-B265-A109385ED237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718974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jpe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9.png"/><Relationship Id="rId5" Type="http://schemas.openxmlformats.org/officeDocument/2006/relationships/image" Target="../media/image8.jpeg"/><Relationship Id="rId4" Type="http://schemas.openxmlformats.org/officeDocument/2006/relationships/image" Target="../media/image7.jpeg"/><Relationship Id="rId9" Type="http://schemas.openxmlformats.org/officeDocument/2006/relationships/image" Target="../media/image12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au_titre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3310128" cy="6858000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3960000" y="1855288"/>
            <a:ext cx="4788464" cy="2653832"/>
          </a:xfrm>
        </p:spPr>
        <p:txBody>
          <a:bodyPr anchor="t" anchorCtr="0"/>
          <a:lstStyle>
            <a:lvl1pPr>
              <a:lnSpc>
                <a:spcPts val="3800"/>
              </a:lnSpc>
              <a:defRPr sz="2800" b="0" cap="all" baseline="0">
                <a:solidFill>
                  <a:srgbClr val="666666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3960000" y="5805264"/>
            <a:ext cx="3060272" cy="504056"/>
          </a:xfrm>
        </p:spPr>
        <p:txBody>
          <a:bodyPr anchor="b" anchorCtr="0"/>
          <a:lstStyle>
            <a:lvl1pPr marL="0" indent="0" algn="l">
              <a:buNone/>
              <a:defRPr sz="1550" cap="all" baseline="0">
                <a:solidFill>
                  <a:srgbClr val="66666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 dirty="0"/>
          </a:p>
        </p:txBody>
      </p:sp>
      <p:sp>
        <p:nvSpPr>
          <p:cNvPr id="9" name="Espace réservé du texte 8"/>
          <p:cNvSpPr>
            <a:spLocks noGrp="1"/>
          </p:cNvSpPr>
          <p:nvPr>
            <p:ph type="body" sz="quarter" idx="13" hasCustomPrompt="1"/>
          </p:nvPr>
        </p:nvSpPr>
        <p:spPr>
          <a:xfrm>
            <a:off x="3960000" y="4509120"/>
            <a:ext cx="4788464" cy="1224136"/>
          </a:xfrm>
        </p:spPr>
        <p:txBody>
          <a:bodyPr anchor="b" anchorCtr="0"/>
          <a:lstStyle>
            <a:lvl1pPr marL="0" indent="0">
              <a:buFont typeface="Arial" pitchFamily="34" charset="0"/>
              <a:buNone/>
              <a:defRPr sz="850" b="0">
                <a:solidFill>
                  <a:srgbClr val="666666"/>
                </a:solidFill>
              </a:defRPr>
            </a:lvl1pPr>
          </a:lstStyle>
          <a:p>
            <a:pPr lvl="0"/>
            <a:r>
              <a:rPr lang="fr-FR" dirty="0" smtClean="0"/>
              <a:t>Nom événement | Prénom Nom</a:t>
            </a:r>
            <a:endParaRPr lang="fr-FR" dirty="0"/>
          </a:p>
        </p:txBody>
      </p:sp>
      <p:pic>
        <p:nvPicPr>
          <p:cNvPr id="1027" name="Picture 3" descr="C:\Users\eb137366\Downloads\logoirfu02quadri.jp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0886" y="6008003"/>
            <a:ext cx="1305570" cy="5893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age vier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 descr="bandeau_page_carte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251460"/>
          </a:xfrm>
          <a:prstGeom prst="rect">
            <a:avLst/>
          </a:prstGeom>
        </p:spPr>
      </p:pic>
      <p:sp>
        <p:nvSpPr>
          <p:cNvPr id="7" name="Espace réservé du numéro de diapositive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 smtClean="0"/>
              <a:t>|  PAGE </a:t>
            </a:r>
            <a:fld id="{AEFB9B6D-867A-40B8-ACB0-35CC9F272C9C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dirty="0" smtClean="0"/>
              <a:t>Discussion of the arcs and </a:t>
            </a:r>
            <a:r>
              <a:rPr lang="fr-FR" dirty="0" err="1" smtClean="0"/>
              <a:t>overall</a:t>
            </a:r>
            <a:r>
              <a:rPr lang="fr-FR" dirty="0" smtClean="0"/>
              <a:t> </a:t>
            </a:r>
            <a:r>
              <a:rPr lang="fr-FR" dirty="0" err="1" smtClean="0"/>
              <a:t>lattice</a:t>
            </a:r>
            <a:r>
              <a:rPr lang="fr-FR" dirty="0" smtClean="0"/>
              <a:t> </a:t>
            </a:r>
            <a:r>
              <a:rPr lang="fr-FR" dirty="0" err="1" smtClean="0"/>
              <a:t>integration</a:t>
            </a:r>
            <a:r>
              <a:rPr lang="fr-FR" dirty="0" smtClean="0"/>
              <a:t> | 08/01/2015</a:t>
            </a:r>
            <a:endParaRPr lang="fr-FR" dirty="0"/>
          </a:p>
        </p:txBody>
      </p:sp>
      <p:sp>
        <p:nvSpPr>
          <p:cNvPr id="17" name="Espace réservé du contenu 15"/>
          <p:cNvSpPr>
            <a:spLocks noGrp="1"/>
          </p:cNvSpPr>
          <p:nvPr>
            <p:ph sz="quarter" idx="15"/>
          </p:nvPr>
        </p:nvSpPr>
        <p:spPr>
          <a:xfrm>
            <a:off x="378000" y="836613"/>
            <a:ext cx="8460000" cy="5184775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ar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carte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76486" y="846237"/>
            <a:ext cx="8460000" cy="4156911"/>
          </a:xfrm>
          <a:prstGeom prst="rect">
            <a:avLst/>
          </a:prstGeom>
        </p:spPr>
      </p:pic>
      <p:pic>
        <p:nvPicPr>
          <p:cNvPr id="9" name="Image 8" descr="bandeau_page_carte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251460"/>
          </a:xfrm>
          <a:prstGeom prst="rect">
            <a:avLst/>
          </a:prstGeom>
        </p:spPr>
      </p:pic>
      <p:sp>
        <p:nvSpPr>
          <p:cNvPr id="7" name="Espace réservé du numéro de diapositive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 smtClean="0"/>
              <a:t>|  PAGE </a:t>
            </a:r>
            <a:fld id="{AEFB9B6D-867A-40B8-ACB0-35CC9F272C9C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dirty="0" smtClean="0"/>
              <a:t>Discussion of the arcs and </a:t>
            </a:r>
            <a:r>
              <a:rPr lang="fr-FR" dirty="0" err="1" smtClean="0"/>
              <a:t>overall</a:t>
            </a:r>
            <a:r>
              <a:rPr lang="fr-FR" dirty="0" smtClean="0"/>
              <a:t> </a:t>
            </a:r>
            <a:r>
              <a:rPr lang="fr-FR" dirty="0" err="1" smtClean="0"/>
              <a:t>lattice</a:t>
            </a:r>
            <a:r>
              <a:rPr lang="fr-FR" dirty="0" smtClean="0"/>
              <a:t> </a:t>
            </a:r>
            <a:r>
              <a:rPr lang="fr-FR" dirty="0" err="1" smtClean="0"/>
              <a:t>integration</a:t>
            </a:r>
            <a:r>
              <a:rPr lang="fr-FR" dirty="0" smtClean="0"/>
              <a:t> | 08/01/2015</a:t>
            </a:r>
            <a:endParaRPr lang="fr-FR" dirty="0"/>
          </a:p>
        </p:txBody>
      </p:sp>
      <p:sp>
        <p:nvSpPr>
          <p:cNvPr id="33" name="Espace réservé du graphique 32"/>
          <p:cNvSpPr>
            <a:spLocks noGrp="1"/>
          </p:cNvSpPr>
          <p:nvPr>
            <p:ph type="chart" sz="quarter" idx="13" hasCustomPrompt="1"/>
          </p:nvPr>
        </p:nvSpPr>
        <p:spPr>
          <a:xfrm>
            <a:off x="899592" y="5157788"/>
            <a:ext cx="3240360" cy="863600"/>
          </a:xfrm>
        </p:spPr>
        <p:txBody>
          <a:bodyPr anchor="ctr"/>
          <a:lstStyle>
            <a:lvl1pPr marL="0" indent="0" algn="ctr">
              <a:defRPr sz="1200"/>
            </a:lvl1pPr>
          </a:lstStyle>
          <a:p>
            <a:r>
              <a:rPr lang="fr-FR" dirty="0" smtClean="0"/>
              <a:t> Graphique</a:t>
            </a:r>
            <a:endParaRPr lang="fr-FR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1_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 descr="bandeau_intercalaire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310128" y="0"/>
            <a:ext cx="5833872" cy="6858000"/>
          </a:xfrm>
          <a:prstGeom prst="rect">
            <a:avLst/>
          </a:prstGeom>
        </p:spPr>
      </p:pic>
      <p:pic>
        <p:nvPicPr>
          <p:cNvPr id="7" name="Image 6" descr="bandeau_dernière.png"/>
          <p:cNvPicPr>
            <a:picLocks noChangeAspect="1"/>
          </p:cNvPicPr>
          <p:nvPr userDrawn="1"/>
        </p:nvPicPr>
        <p:blipFill>
          <a:blip r:embed="rId3" cstate="print"/>
          <a:srcRect b="15350"/>
          <a:stretch>
            <a:fillRect/>
          </a:stretch>
        </p:blipFill>
        <p:spPr>
          <a:xfrm>
            <a:off x="3310128" y="0"/>
            <a:ext cx="5833872" cy="5805264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138800" y="5799600"/>
            <a:ext cx="1897200" cy="943200"/>
          </a:xfrm>
        </p:spPr>
        <p:txBody>
          <a:bodyPr anchor="t" anchorCtr="0"/>
          <a:lstStyle>
            <a:lvl1pPr>
              <a:lnSpc>
                <a:spcPts val="1200"/>
              </a:lnSpc>
              <a:defRPr sz="850" b="0" cap="none" baseline="0">
                <a:solidFill>
                  <a:schemeClr val="bg2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39505" y="5799600"/>
            <a:ext cx="3552775" cy="943200"/>
          </a:xfrm>
        </p:spPr>
        <p:txBody>
          <a:bodyPr/>
          <a:lstStyle>
            <a:lvl1pPr marL="0" indent="0">
              <a:lnSpc>
                <a:spcPts val="1200"/>
              </a:lnSpc>
              <a:spcAft>
                <a:spcPts val="0"/>
              </a:spcAft>
              <a:buFont typeface="Arial" pitchFamily="34" charset="0"/>
              <a:buNone/>
              <a:defRPr sz="800">
                <a:solidFill>
                  <a:schemeClr val="bg1"/>
                </a:solidFill>
              </a:defRPr>
            </a:lvl1pPr>
            <a:lvl2pPr marL="0" indent="0">
              <a:lnSpc>
                <a:spcPts val="1200"/>
              </a:lnSpc>
              <a:spcBef>
                <a:spcPts val="800"/>
              </a:spcBef>
              <a:buFont typeface="Arial" pitchFamily="34" charset="0"/>
              <a:buNone/>
              <a:defRPr sz="650">
                <a:solidFill>
                  <a:schemeClr val="bg1"/>
                </a:solidFill>
              </a:defRPr>
            </a:lvl2pPr>
            <a:lvl3pPr marL="0" indent="0">
              <a:lnSpc>
                <a:spcPts val="1200"/>
              </a:lnSpc>
              <a:buFont typeface="Arial" pitchFamily="34" charset="0"/>
              <a:buNone/>
              <a:defRPr sz="650">
                <a:solidFill>
                  <a:schemeClr val="bg1"/>
                </a:solidFill>
              </a:defRPr>
            </a:lvl3pPr>
            <a:lvl4pPr marL="0" indent="0">
              <a:lnSpc>
                <a:spcPts val="1200"/>
              </a:lnSpc>
              <a:buFont typeface="Arial" pitchFamily="34" charset="0"/>
              <a:buNone/>
              <a:defRPr sz="650">
                <a:solidFill>
                  <a:schemeClr val="bg1"/>
                </a:solidFill>
              </a:defRPr>
            </a:lvl4pPr>
            <a:lvl5pPr marL="0" indent="0">
              <a:lnSpc>
                <a:spcPts val="1200"/>
              </a:lnSpc>
              <a:buFont typeface="Arial" pitchFamily="34" charset="0"/>
              <a:buNone/>
              <a:defRPr sz="650">
                <a:solidFill>
                  <a:schemeClr val="bg1"/>
                </a:solidFill>
              </a:defRPr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11" name="Espace réservé du numéro de diapositive 10"/>
          <p:cNvSpPr>
            <a:spLocks noGrp="1"/>
          </p:cNvSpPr>
          <p:nvPr>
            <p:ph type="sldNum" sz="quarter" idx="11"/>
          </p:nvPr>
        </p:nvSpPr>
        <p:spPr>
          <a:xfrm>
            <a:off x="576000" y="5445224"/>
            <a:ext cx="1118696" cy="36512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 smtClean="0"/>
              <a:t>|  PAGE </a:t>
            </a:r>
            <a:fld id="{AEFB9B6D-867A-40B8-ACB0-35CC9F272C9C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2" name="Espace réservé du pied de page 11"/>
          <p:cNvSpPr>
            <a:spLocks noGrp="1"/>
          </p:cNvSpPr>
          <p:nvPr>
            <p:ph type="ftr" sz="quarter" idx="12"/>
          </p:nvPr>
        </p:nvSpPr>
        <p:spPr>
          <a:xfrm>
            <a:off x="576000" y="5877272"/>
            <a:ext cx="2664296" cy="36512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fr-FR" smtClean="0"/>
              <a:t>Titre | Date</a:t>
            </a:r>
            <a:endParaRPr lang="fr-FR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 1 visu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au_titre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3310128" cy="6858000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3960000" y="1855288"/>
            <a:ext cx="4788464" cy="1429696"/>
          </a:xfrm>
        </p:spPr>
        <p:txBody>
          <a:bodyPr anchor="t" anchorCtr="0"/>
          <a:lstStyle>
            <a:lvl1pPr>
              <a:lnSpc>
                <a:spcPts val="3800"/>
              </a:lnSpc>
              <a:defRPr sz="2800" b="0" cap="all" baseline="0">
                <a:solidFill>
                  <a:srgbClr val="666666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9" name="Espace réservé du texte 8"/>
          <p:cNvSpPr>
            <a:spLocks noGrp="1"/>
          </p:cNvSpPr>
          <p:nvPr>
            <p:ph type="body" sz="quarter" idx="13" hasCustomPrompt="1"/>
          </p:nvPr>
        </p:nvSpPr>
        <p:spPr>
          <a:xfrm>
            <a:off x="3960000" y="5445224"/>
            <a:ext cx="4788464" cy="288032"/>
          </a:xfrm>
        </p:spPr>
        <p:txBody>
          <a:bodyPr anchor="b" anchorCtr="0"/>
          <a:lstStyle>
            <a:lvl1pPr marL="0" indent="0">
              <a:buFont typeface="Arial" pitchFamily="34" charset="0"/>
              <a:buNone/>
              <a:defRPr sz="850" b="0">
                <a:solidFill>
                  <a:srgbClr val="666666"/>
                </a:solidFill>
              </a:defRPr>
            </a:lvl1pPr>
          </a:lstStyle>
          <a:p>
            <a:pPr lvl="0"/>
            <a:r>
              <a:rPr lang="fr-FR" dirty="0" smtClean="0"/>
              <a:t>Nom événement | Prénom Nom</a:t>
            </a:r>
            <a:endParaRPr lang="fr-FR" dirty="0"/>
          </a:p>
        </p:txBody>
      </p:sp>
      <p:sp>
        <p:nvSpPr>
          <p:cNvPr id="11" name="Sous-titre 2"/>
          <p:cNvSpPr>
            <a:spLocks noGrp="1"/>
          </p:cNvSpPr>
          <p:nvPr>
            <p:ph type="subTitle" idx="1"/>
          </p:nvPr>
        </p:nvSpPr>
        <p:spPr>
          <a:xfrm>
            <a:off x="3960000" y="5805264"/>
            <a:ext cx="3060272" cy="504056"/>
          </a:xfrm>
        </p:spPr>
        <p:txBody>
          <a:bodyPr anchor="b" anchorCtr="0"/>
          <a:lstStyle>
            <a:lvl1pPr marL="0" indent="0" algn="l">
              <a:buNone/>
              <a:defRPr sz="1550" cap="all" baseline="0">
                <a:solidFill>
                  <a:srgbClr val="66666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 dirty="0"/>
          </a:p>
        </p:txBody>
      </p:sp>
      <p:pic>
        <p:nvPicPr>
          <p:cNvPr id="16" name="Picture 3" descr="C:\Users\eb137366\Downloads\logoirfu02quadri.jp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0886" y="6008003"/>
            <a:ext cx="1305570" cy="5893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19"/>
          <p:cNvGrpSpPr>
            <a:grpSpLocks/>
          </p:cNvGrpSpPr>
          <p:nvPr userDrawn="1"/>
        </p:nvGrpSpPr>
        <p:grpSpPr bwMode="auto">
          <a:xfrm>
            <a:off x="977897" y="3356992"/>
            <a:ext cx="8166103" cy="2117727"/>
            <a:chOff x="528" y="2578"/>
            <a:chExt cx="5144" cy="1334"/>
          </a:xfrm>
        </p:grpSpPr>
        <p:pic>
          <p:nvPicPr>
            <p:cNvPr id="13" name="Picture 5" descr="solenoide_at_100K"/>
            <p:cNvPicPr preferRelativeResize="0">
              <a:picLocks noChangeAspect="1" noChangeArrowheads="1"/>
            </p:cNvPicPr>
            <p:nvPr userDrawn="1"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717" y="2578"/>
              <a:ext cx="883" cy="1206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pic>
          <p:nvPicPr>
            <p:cNvPr id="14" name="Picture 6" descr="Edelweiss2"/>
            <p:cNvPicPr>
              <a:picLocks noChangeAspect="1" noChangeArrowheads="1"/>
            </p:cNvPicPr>
            <p:nvPr userDrawn="1"/>
          </p:nvPicPr>
          <p:blipFill>
            <a:blip r:embed="rId5" cstate="print"/>
            <a:srcRect l="24377" r="34030"/>
            <a:stretch>
              <a:fillRect/>
            </a:stretch>
          </p:blipFill>
          <p:spPr bwMode="auto">
            <a:xfrm>
              <a:off x="2228" y="2578"/>
              <a:ext cx="836" cy="1206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sp>
          <p:nvSpPr>
            <p:cNvPr id="15" name="Text Box 7"/>
            <p:cNvSpPr txBox="1">
              <a:spLocks noChangeArrowheads="1"/>
            </p:cNvSpPr>
            <p:nvPr userDrawn="1"/>
          </p:nvSpPr>
          <p:spPr bwMode="auto">
            <a:xfrm>
              <a:off x="4798" y="3640"/>
              <a:ext cx="329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17961" dir="2700000" algn="ctr" rotWithShape="0">
                <a:schemeClr val="tx1"/>
              </a:outerShdw>
            </a:effectLst>
          </p:spPr>
          <p:txBody>
            <a:bodyPr wrap="none">
              <a:spAutoFit/>
            </a:bodyPr>
            <a:lstStyle>
              <a:defPPr>
                <a:defRPr lang="fr-F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eaLnBrk="0" hangingPunct="0">
                <a:spcBef>
                  <a:spcPct val="0"/>
                </a:spcBef>
                <a:defRPr/>
              </a:pPr>
              <a:r>
                <a:rPr lang="en-US" sz="1200" b="1" i="1">
                  <a:solidFill>
                    <a:schemeClr val="bg1"/>
                  </a:solidFill>
                </a:rPr>
                <a:t>CMS</a:t>
              </a:r>
            </a:p>
          </p:txBody>
        </p:sp>
        <p:pic>
          <p:nvPicPr>
            <p:cNvPr id="17" name="Picture 8" descr="DoubleChooz"/>
            <p:cNvPicPr>
              <a:picLocks noChangeAspect="1" noChangeArrowheads="1"/>
            </p:cNvPicPr>
            <p:nvPr userDrawn="1"/>
          </p:nvPicPr>
          <p:blipFill>
            <a:blip r:embed="rId6" cstate="print"/>
            <a:srcRect l="36795" t="28792" r="37286" b="15375"/>
            <a:stretch>
              <a:fillRect/>
            </a:stretch>
          </p:blipFill>
          <p:spPr bwMode="auto">
            <a:xfrm>
              <a:off x="528" y="2579"/>
              <a:ext cx="845" cy="120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sp>
          <p:nvSpPr>
            <p:cNvPr id="18" name="Text Box 9"/>
            <p:cNvSpPr txBox="1">
              <a:spLocks noChangeArrowheads="1"/>
            </p:cNvSpPr>
            <p:nvPr userDrawn="1"/>
          </p:nvSpPr>
          <p:spPr bwMode="auto">
            <a:xfrm>
              <a:off x="533" y="3642"/>
              <a:ext cx="763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17961" dir="2700000" algn="ctr" rotWithShape="0">
                <a:schemeClr val="tx1"/>
              </a:outerShdw>
            </a:effectLst>
          </p:spPr>
          <p:txBody>
            <a:bodyPr wrap="none">
              <a:spAutoFit/>
            </a:bodyPr>
            <a:lstStyle>
              <a:defPPr>
                <a:defRPr lang="fr-F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eaLnBrk="0" hangingPunct="0">
                <a:spcBef>
                  <a:spcPct val="0"/>
                </a:spcBef>
                <a:defRPr/>
              </a:pPr>
              <a:r>
                <a:rPr lang="en-US" sz="1200" b="1" i="1">
                  <a:solidFill>
                    <a:schemeClr val="bg1"/>
                  </a:solidFill>
                </a:rPr>
                <a:t>Double Chooz</a:t>
              </a:r>
            </a:p>
          </p:txBody>
        </p:sp>
        <p:pic>
          <p:nvPicPr>
            <p:cNvPr id="19" name="Picture 10"/>
            <p:cNvPicPr>
              <a:picLocks noChangeAspect="1" noChangeArrowheads="1"/>
            </p:cNvPicPr>
            <p:nvPr userDrawn="1"/>
          </p:nvPicPr>
          <p:blipFill>
            <a:blip r:embed="rId7" cstate="print"/>
            <a:srcRect l="8026" r="7692" b="3709"/>
            <a:stretch>
              <a:fillRect/>
            </a:stretch>
          </p:blipFill>
          <p:spPr bwMode="auto">
            <a:xfrm>
              <a:off x="3912" y="2578"/>
              <a:ext cx="845" cy="1206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pic>
          <p:nvPicPr>
            <p:cNvPr id="20" name="Picture 11" descr="hess-new-small"/>
            <p:cNvPicPr>
              <a:picLocks noChangeAspect="1" noChangeArrowheads="1"/>
            </p:cNvPicPr>
            <p:nvPr userDrawn="1"/>
          </p:nvPicPr>
          <p:blipFill>
            <a:blip r:embed="rId8" cstate="print"/>
            <a:srcRect l="22726" r="29546"/>
            <a:stretch>
              <a:fillRect/>
            </a:stretch>
          </p:blipFill>
          <p:spPr bwMode="auto">
            <a:xfrm>
              <a:off x="3068" y="2578"/>
              <a:ext cx="844" cy="1206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sp>
          <p:nvSpPr>
            <p:cNvPr id="21" name="Rectangle 20"/>
            <p:cNvSpPr>
              <a:spLocks noChangeArrowheads="1"/>
            </p:cNvSpPr>
            <p:nvPr userDrawn="1"/>
          </p:nvSpPr>
          <p:spPr bwMode="auto">
            <a:xfrm>
              <a:off x="3106" y="3640"/>
              <a:ext cx="377" cy="17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>
              <a:outerShdw dist="17961" dir="2700000" algn="ctr" rotWithShape="0">
                <a:schemeClr val="tx1"/>
              </a:outerShdw>
            </a:effectLst>
          </p:spPr>
          <p:txBody>
            <a:bodyPr wrap="none">
              <a:spAutoFit/>
            </a:bodyPr>
            <a:lstStyle>
              <a:defPPr>
                <a:defRPr lang="fr-F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eaLnBrk="0" hangingPunct="0">
                <a:spcBef>
                  <a:spcPct val="0"/>
                </a:spcBef>
                <a:defRPr/>
              </a:pPr>
              <a:r>
                <a:rPr lang="en-US" sz="1200" b="1" i="1" dirty="0">
                  <a:solidFill>
                    <a:schemeClr val="bg1"/>
                  </a:solidFill>
                </a:rPr>
                <a:t>HESS</a:t>
              </a:r>
            </a:p>
          </p:txBody>
        </p:sp>
        <p:sp>
          <p:nvSpPr>
            <p:cNvPr id="22" name="Rectangle 21"/>
            <p:cNvSpPr>
              <a:spLocks noChangeArrowheads="1"/>
            </p:cNvSpPr>
            <p:nvPr userDrawn="1"/>
          </p:nvSpPr>
          <p:spPr bwMode="auto">
            <a:xfrm>
              <a:off x="2424" y="3640"/>
              <a:ext cx="580" cy="17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>
              <a:outerShdw dist="35921" dir="2700000" algn="ctr" rotWithShape="0">
                <a:schemeClr val="tx1"/>
              </a:outerShdw>
            </a:effectLst>
          </p:spPr>
          <p:txBody>
            <a:bodyPr wrap="none">
              <a:spAutoFit/>
            </a:bodyPr>
            <a:lstStyle>
              <a:defPPr>
                <a:defRPr lang="fr-F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eaLnBrk="0" hangingPunct="0">
                <a:spcBef>
                  <a:spcPct val="0"/>
                </a:spcBef>
                <a:defRPr/>
              </a:pPr>
              <a:r>
                <a:rPr lang="en-US" sz="1200" b="1" i="1" dirty="0" smtClean="0">
                  <a:solidFill>
                    <a:schemeClr val="bg1"/>
                  </a:solidFill>
                </a:rPr>
                <a:t>Edelweiss</a:t>
              </a:r>
              <a:endParaRPr lang="en-US" sz="1200" b="1" i="1" dirty="0">
                <a:solidFill>
                  <a:schemeClr val="bg1"/>
                </a:solidFill>
              </a:endParaRPr>
            </a:p>
          </p:txBody>
        </p:sp>
        <p:sp>
          <p:nvSpPr>
            <p:cNvPr id="23" name="Rectangle 22"/>
            <p:cNvSpPr>
              <a:spLocks noChangeArrowheads="1"/>
            </p:cNvSpPr>
            <p:nvPr userDrawn="1"/>
          </p:nvSpPr>
          <p:spPr bwMode="auto">
            <a:xfrm>
              <a:off x="3953" y="3640"/>
              <a:ext cx="520" cy="17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>
              <a:outerShdw dist="35921" dir="2700000" algn="ctr" rotWithShape="0">
                <a:schemeClr val="tx1"/>
              </a:outerShdw>
            </a:effectLst>
          </p:spPr>
          <p:txBody>
            <a:bodyPr wrap="none">
              <a:spAutoFit/>
            </a:bodyPr>
            <a:lstStyle>
              <a:defPPr>
                <a:defRPr lang="fr-F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eaLnBrk="0" hangingPunct="0">
                <a:spcBef>
                  <a:spcPct val="0"/>
                </a:spcBef>
                <a:defRPr/>
              </a:pPr>
              <a:r>
                <a:rPr lang="en-US" sz="1200" b="1" i="1" dirty="0">
                  <a:solidFill>
                    <a:schemeClr val="bg1"/>
                  </a:solidFill>
                </a:rPr>
                <a:t>Herschel</a:t>
              </a:r>
            </a:p>
          </p:txBody>
        </p:sp>
        <p:pic>
          <p:nvPicPr>
            <p:cNvPr id="24" name="Picture 15" descr="alice_tracking chamber"/>
            <p:cNvPicPr>
              <a:picLocks noChangeAspect="1" noChangeArrowheads="1"/>
            </p:cNvPicPr>
            <p:nvPr userDrawn="1"/>
          </p:nvPicPr>
          <p:blipFill>
            <a:blip r:embed="rId9" cstate="print"/>
            <a:srcRect r="20316"/>
            <a:stretch>
              <a:fillRect/>
            </a:stretch>
          </p:blipFill>
          <p:spPr bwMode="auto">
            <a:xfrm>
              <a:off x="1377" y="2578"/>
              <a:ext cx="845" cy="1204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sp>
          <p:nvSpPr>
            <p:cNvPr id="25" name="Text Box 16"/>
            <p:cNvSpPr txBox="1">
              <a:spLocks noChangeArrowheads="1"/>
            </p:cNvSpPr>
            <p:nvPr userDrawn="1"/>
          </p:nvSpPr>
          <p:spPr bwMode="auto">
            <a:xfrm>
              <a:off x="1377" y="3641"/>
              <a:ext cx="679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17961" dir="2700000" algn="ctr" rotWithShape="0">
                <a:schemeClr val="tx1"/>
              </a:outerShdw>
            </a:effectLst>
          </p:spPr>
          <p:txBody>
            <a:bodyPr>
              <a:spAutoFit/>
            </a:bodyPr>
            <a:lstStyle>
              <a:defPPr>
                <a:defRPr lang="fr-F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eaLnBrk="0" hangingPunct="0">
                <a:spcBef>
                  <a:spcPct val="0"/>
                </a:spcBef>
                <a:defRPr/>
              </a:pPr>
              <a:r>
                <a:rPr lang="en-US" sz="1200" b="1" i="1">
                  <a:solidFill>
                    <a:schemeClr val="bg1"/>
                  </a:solidFill>
                </a:rPr>
                <a:t>ALICE</a:t>
              </a:r>
            </a:p>
          </p:txBody>
        </p:sp>
        <p:sp>
          <p:nvSpPr>
            <p:cNvPr id="26" name="Rectangle 25"/>
            <p:cNvSpPr>
              <a:spLocks noChangeArrowheads="1"/>
            </p:cNvSpPr>
            <p:nvPr userDrawn="1"/>
          </p:nvSpPr>
          <p:spPr bwMode="auto">
            <a:xfrm>
              <a:off x="3528" y="3816"/>
              <a:ext cx="2144" cy="9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90487" tIns="44450" rIns="90487" bIns="44450" anchor="ctr"/>
            <a:lstStyle>
              <a:defPPr>
                <a:defRPr lang="fr-F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>
                <a:lnSpc>
                  <a:spcPct val="90000"/>
                </a:lnSpc>
                <a:spcBef>
                  <a:spcPct val="0"/>
                </a:spcBef>
              </a:pPr>
              <a:r>
                <a:rPr lang="en-US" sz="1200" b="1" i="1">
                  <a:solidFill>
                    <a:srgbClr val="000000"/>
                  </a:solidFill>
                </a:rPr>
                <a:t>Detecting radiations from the Universe.  </a:t>
              </a:r>
            </a:p>
          </p:txBody>
        </p: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 3 visuel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au_titre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3310128" cy="6858000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3960000" y="1855288"/>
            <a:ext cx="4788464" cy="1429696"/>
          </a:xfrm>
        </p:spPr>
        <p:txBody>
          <a:bodyPr anchor="t" anchorCtr="0"/>
          <a:lstStyle>
            <a:lvl1pPr>
              <a:lnSpc>
                <a:spcPts val="3800"/>
              </a:lnSpc>
              <a:defRPr sz="2800" b="0" cap="all" baseline="0">
                <a:solidFill>
                  <a:srgbClr val="666666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9" name="Espace réservé du texte 8"/>
          <p:cNvSpPr>
            <a:spLocks noGrp="1"/>
          </p:cNvSpPr>
          <p:nvPr>
            <p:ph type="body" sz="quarter" idx="13" hasCustomPrompt="1"/>
          </p:nvPr>
        </p:nvSpPr>
        <p:spPr>
          <a:xfrm>
            <a:off x="3960000" y="5445224"/>
            <a:ext cx="4788464" cy="288032"/>
          </a:xfrm>
        </p:spPr>
        <p:txBody>
          <a:bodyPr anchor="b" anchorCtr="0"/>
          <a:lstStyle>
            <a:lvl1pPr marL="0" indent="0">
              <a:buFont typeface="Arial" pitchFamily="34" charset="0"/>
              <a:buNone/>
              <a:defRPr sz="850" b="0">
                <a:solidFill>
                  <a:srgbClr val="666666"/>
                </a:solidFill>
              </a:defRPr>
            </a:lvl1pPr>
          </a:lstStyle>
          <a:p>
            <a:pPr lvl="0"/>
            <a:r>
              <a:rPr lang="fr-FR" dirty="0" smtClean="0"/>
              <a:t>Nom événement | Prénom Nom</a:t>
            </a:r>
            <a:endParaRPr lang="fr-FR" dirty="0"/>
          </a:p>
        </p:txBody>
      </p:sp>
      <p:sp>
        <p:nvSpPr>
          <p:cNvPr id="21" name="Espace réservé du contenu 20"/>
          <p:cNvSpPr>
            <a:spLocks noGrp="1"/>
          </p:cNvSpPr>
          <p:nvPr>
            <p:ph sz="quarter" idx="20" hasCustomPrompt="1"/>
          </p:nvPr>
        </p:nvSpPr>
        <p:spPr>
          <a:xfrm>
            <a:off x="3312000" y="3312000"/>
            <a:ext cx="1944000" cy="2124000"/>
          </a:xfrm>
          <a:solidFill>
            <a:srgbClr val="666666"/>
          </a:solidFill>
        </p:spPr>
        <p:txBody>
          <a:bodyPr anchor="ctr"/>
          <a:lstStyle>
            <a:lvl1pPr marL="0" indent="0"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fr-FR" dirty="0" smtClean="0"/>
              <a:t>Visuel</a:t>
            </a:r>
            <a:endParaRPr lang="fr-FR" dirty="0"/>
          </a:p>
        </p:txBody>
      </p:sp>
      <p:sp>
        <p:nvSpPr>
          <p:cNvPr id="22" name="Espace réservé du contenu 20"/>
          <p:cNvSpPr>
            <a:spLocks noGrp="1"/>
          </p:cNvSpPr>
          <p:nvPr>
            <p:ph sz="quarter" idx="21" hasCustomPrompt="1"/>
          </p:nvPr>
        </p:nvSpPr>
        <p:spPr>
          <a:xfrm>
            <a:off x="5256000" y="3312000"/>
            <a:ext cx="1944000" cy="2124000"/>
          </a:xfrm>
          <a:solidFill>
            <a:srgbClr val="808080"/>
          </a:solidFill>
        </p:spPr>
        <p:txBody>
          <a:bodyPr anchor="ctr"/>
          <a:lstStyle>
            <a:lvl1pPr marL="0" indent="0"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fr-FR" dirty="0" smtClean="0"/>
              <a:t>Visuel</a:t>
            </a:r>
            <a:endParaRPr lang="fr-FR" dirty="0"/>
          </a:p>
        </p:txBody>
      </p:sp>
      <p:sp>
        <p:nvSpPr>
          <p:cNvPr id="23" name="Espace réservé du contenu 20"/>
          <p:cNvSpPr>
            <a:spLocks noGrp="1"/>
          </p:cNvSpPr>
          <p:nvPr>
            <p:ph sz="quarter" idx="22" hasCustomPrompt="1"/>
          </p:nvPr>
        </p:nvSpPr>
        <p:spPr>
          <a:xfrm>
            <a:off x="7200000" y="3312000"/>
            <a:ext cx="1944000" cy="2124000"/>
          </a:xfrm>
          <a:solidFill>
            <a:srgbClr val="B2B2B2"/>
          </a:solidFill>
        </p:spPr>
        <p:txBody>
          <a:bodyPr anchor="ctr"/>
          <a:lstStyle>
            <a:lvl1pPr marL="0" indent="0"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fr-FR" dirty="0" smtClean="0"/>
              <a:t>Visuel</a:t>
            </a:r>
            <a:endParaRPr lang="fr-FR" dirty="0"/>
          </a:p>
        </p:txBody>
      </p:sp>
      <p:sp>
        <p:nvSpPr>
          <p:cNvPr id="12" name="Sous-titre 2"/>
          <p:cNvSpPr>
            <a:spLocks noGrp="1"/>
          </p:cNvSpPr>
          <p:nvPr>
            <p:ph type="subTitle" idx="1"/>
          </p:nvPr>
        </p:nvSpPr>
        <p:spPr>
          <a:xfrm>
            <a:off x="3960000" y="5805264"/>
            <a:ext cx="3060272" cy="504056"/>
          </a:xfrm>
        </p:spPr>
        <p:txBody>
          <a:bodyPr anchor="b" anchorCtr="0"/>
          <a:lstStyle>
            <a:lvl1pPr marL="0" indent="0" algn="l">
              <a:buNone/>
              <a:defRPr sz="1550" cap="all" baseline="0">
                <a:solidFill>
                  <a:srgbClr val="66666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 dirty="0"/>
          </a:p>
        </p:txBody>
      </p:sp>
      <p:pic>
        <p:nvPicPr>
          <p:cNvPr id="14" name="Picture 3" descr="C:\Users\eb137366\Downloads\logoirfu02quadri.jp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0886" y="6008003"/>
            <a:ext cx="1305570" cy="5893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Intercalai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11" descr="bandeau_intercalaire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310128" y="0"/>
            <a:ext cx="5833872" cy="6858000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672000" y="1949598"/>
            <a:ext cx="5364496" cy="4719761"/>
          </a:xfrm>
        </p:spPr>
        <p:txBody>
          <a:bodyPr anchor="t"/>
          <a:lstStyle>
            <a:lvl1pPr algn="l">
              <a:lnSpc>
                <a:spcPts val="2800"/>
              </a:lnSpc>
              <a:defRPr sz="2200" b="1" cap="all"/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672000" y="260649"/>
            <a:ext cx="5292488" cy="1584176"/>
          </a:xfrm>
        </p:spPr>
        <p:txBody>
          <a:bodyPr anchor="t" anchorCtr="0"/>
          <a:lstStyle>
            <a:lvl1pPr marL="0" indent="0">
              <a:lnSpc>
                <a:spcPts val="1200"/>
              </a:lnSpc>
              <a:spcAft>
                <a:spcPts val="0"/>
              </a:spcAft>
              <a:buNone/>
              <a:defRPr sz="85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1"/>
          </p:nvPr>
        </p:nvSpPr>
        <p:spPr>
          <a:xfrm>
            <a:off x="576000" y="5877272"/>
            <a:ext cx="2699856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 smtClean="0"/>
              <a:t>|  PAGE </a:t>
            </a:r>
            <a:fld id="{AEFB9B6D-867A-40B8-ACB0-35CC9F272C9C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9" name="Espace réservé du pied de page 8"/>
          <p:cNvSpPr>
            <a:spLocks noGrp="1"/>
          </p:cNvSpPr>
          <p:nvPr>
            <p:ph type="ftr" sz="quarter" idx="12"/>
          </p:nvPr>
        </p:nvSpPr>
        <p:spPr>
          <a:xfrm>
            <a:off x="576000" y="5445224"/>
            <a:ext cx="2699856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algn="l"/>
            <a:r>
              <a:rPr lang="fr-FR" smtClean="0"/>
              <a:t>Titre | Date</a:t>
            </a:r>
            <a:endParaRPr lang="fr-FR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2000"/>
              </a:spcBef>
              <a:spcAft>
                <a:spcPts val="1500"/>
              </a:spcAft>
              <a:defRPr/>
            </a:lvl1pPr>
            <a:lvl2pPr marL="361950" indent="0">
              <a:lnSpc>
                <a:spcPts val="2800"/>
              </a:lnSpc>
              <a:buFont typeface="Arial" pitchFamily="34" charset="0"/>
              <a:buNone/>
              <a:tabLst>
                <a:tab pos="8077200" algn="r"/>
              </a:tabLst>
              <a:defRPr sz="2200"/>
            </a:lvl2pPr>
            <a:lvl3pPr marL="361950" indent="0">
              <a:lnSpc>
                <a:spcPts val="2800"/>
              </a:lnSpc>
              <a:buFont typeface="Arial" pitchFamily="34" charset="0"/>
              <a:buNone/>
              <a:tabLst>
                <a:tab pos="8077200" algn="r"/>
              </a:tabLst>
              <a:defRPr sz="2200"/>
            </a:lvl3pPr>
            <a:lvl4pPr marL="361950" indent="0">
              <a:lnSpc>
                <a:spcPts val="2800"/>
              </a:lnSpc>
              <a:buFont typeface="Arial" pitchFamily="34" charset="0"/>
              <a:buNone/>
              <a:tabLst>
                <a:tab pos="8077200" algn="r"/>
              </a:tabLst>
              <a:defRPr sz="2200"/>
            </a:lvl4pPr>
            <a:lvl5pPr marL="361950" indent="0">
              <a:lnSpc>
                <a:spcPts val="2800"/>
              </a:lnSpc>
              <a:buNone/>
              <a:tabLst>
                <a:tab pos="8077200" algn="r"/>
              </a:tabLst>
              <a:defRPr sz="2200"/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11" name="Espace réservé du numéro de diapositive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 smtClean="0"/>
              <a:t>|  PAGE </a:t>
            </a:r>
            <a:fld id="{AEFB9B6D-867A-40B8-ACB0-35CC9F272C9C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2" name="Espace réservé du pied de page 1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dirty="0" smtClean="0"/>
              <a:t>Discussion of the arcs and </a:t>
            </a:r>
            <a:r>
              <a:rPr lang="fr-FR" dirty="0" err="1" smtClean="0"/>
              <a:t>overall</a:t>
            </a:r>
            <a:r>
              <a:rPr lang="fr-FR" dirty="0" smtClean="0"/>
              <a:t> </a:t>
            </a:r>
            <a:r>
              <a:rPr lang="fr-FR" dirty="0" err="1" smtClean="0"/>
              <a:t>lattice</a:t>
            </a:r>
            <a:r>
              <a:rPr lang="fr-FR" dirty="0" smtClean="0"/>
              <a:t> </a:t>
            </a:r>
            <a:r>
              <a:rPr lang="fr-FR" dirty="0" err="1" smtClean="0"/>
              <a:t>integration</a:t>
            </a:r>
            <a:r>
              <a:rPr lang="fr-FR" dirty="0" smtClean="0"/>
              <a:t> | 08/01/2015</a:t>
            </a:r>
            <a:endParaRPr lang="fr-FR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11" name="Espace réservé du numéro de diapositive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 smtClean="0"/>
              <a:t>|  PAGE </a:t>
            </a:r>
            <a:fld id="{AEFB9B6D-867A-40B8-ACB0-35CC9F272C9C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2" name="Espace réservé du pied de page 1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dirty="0" smtClean="0"/>
              <a:t>Discussion of the arcs and </a:t>
            </a:r>
            <a:r>
              <a:rPr lang="fr-FR" dirty="0" err="1" smtClean="0"/>
              <a:t>overall</a:t>
            </a:r>
            <a:r>
              <a:rPr lang="fr-FR" dirty="0" smtClean="0"/>
              <a:t> </a:t>
            </a:r>
            <a:r>
              <a:rPr lang="fr-FR" dirty="0" err="1" smtClean="0"/>
              <a:t>lattice</a:t>
            </a:r>
            <a:r>
              <a:rPr lang="fr-FR" dirty="0" smtClean="0"/>
              <a:t> </a:t>
            </a:r>
            <a:r>
              <a:rPr lang="fr-FR" dirty="0" err="1" smtClean="0"/>
              <a:t>integration</a:t>
            </a:r>
            <a:r>
              <a:rPr lang="fr-FR" dirty="0" smtClean="0"/>
              <a:t> | 08/01/2015</a:t>
            </a:r>
            <a:endParaRPr lang="fr-FR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e 1 visu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76000" y="1268760"/>
            <a:ext cx="4428048" cy="4968552"/>
          </a:xfrm>
        </p:spPr>
        <p:txBody>
          <a:bodyPr/>
          <a:lstStyle/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13" name="Espace réservé du numéro de diapositive 12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fr-FR" smtClean="0"/>
              <a:t>|  PAGE </a:t>
            </a:r>
            <a:fld id="{AEFB9B6D-867A-40B8-ACB0-35CC9F272C9C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4" name="Espace réservé du pied de page 13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fr-FR" dirty="0" smtClean="0"/>
              <a:t>Discussion of the arcs and </a:t>
            </a:r>
            <a:r>
              <a:rPr lang="fr-FR" dirty="0" err="1" smtClean="0"/>
              <a:t>overall</a:t>
            </a:r>
            <a:r>
              <a:rPr lang="fr-FR" dirty="0" smtClean="0"/>
              <a:t> </a:t>
            </a:r>
            <a:r>
              <a:rPr lang="fr-FR" dirty="0" err="1" smtClean="0"/>
              <a:t>lattice</a:t>
            </a:r>
            <a:r>
              <a:rPr lang="fr-FR" dirty="0" smtClean="0"/>
              <a:t> </a:t>
            </a:r>
            <a:r>
              <a:rPr lang="fr-FR" dirty="0" err="1" smtClean="0"/>
              <a:t>integration</a:t>
            </a:r>
            <a:r>
              <a:rPr lang="fr-FR" dirty="0" smtClean="0"/>
              <a:t> | 08/01/2015</a:t>
            </a:r>
            <a:endParaRPr lang="fr-FR" dirty="0"/>
          </a:p>
        </p:txBody>
      </p:sp>
      <p:sp>
        <p:nvSpPr>
          <p:cNvPr id="11" name="Espace réservé du contenu 20"/>
          <p:cNvSpPr>
            <a:spLocks noGrp="1"/>
          </p:cNvSpPr>
          <p:nvPr>
            <p:ph sz="quarter" idx="20" hasCustomPrompt="1"/>
          </p:nvPr>
        </p:nvSpPr>
        <p:spPr>
          <a:xfrm>
            <a:off x="5148000" y="2016000"/>
            <a:ext cx="3492000" cy="3690000"/>
          </a:xfrm>
          <a:solidFill>
            <a:srgbClr val="666666"/>
          </a:solidFill>
        </p:spPr>
        <p:txBody>
          <a:bodyPr anchor="ctr"/>
          <a:lstStyle>
            <a:lvl1pPr marL="0" indent="0"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fr-FR" dirty="0" smtClean="0"/>
              <a:t>Visuel</a:t>
            </a:r>
            <a:endParaRPr lang="fr-FR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e 3 visuel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76000" y="1268760"/>
            <a:ext cx="4428048" cy="4968552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13" name="Espace réservé du numéro de diapositive 12"/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r>
              <a:rPr lang="fr-FR" smtClean="0"/>
              <a:t>|  PAGE </a:t>
            </a:r>
            <a:fld id="{AEFB9B6D-867A-40B8-ACB0-35CC9F272C9C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4" name="Espace réservé du pied de page 13"/>
          <p:cNvSpPr>
            <a:spLocks noGrp="1"/>
          </p:cNvSpPr>
          <p:nvPr>
            <p:ph type="ftr" sz="quarter" idx="20"/>
          </p:nvPr>
        </p:nvSpPr>
        <p:spPr/>
        <p:txBody>
          <a:bodyPr/>
          <a:lstStyle/>
          <a:p>
            <a:r>
              <a:rPr lang="fr-FR" dirty="0" smtClean="0"/>
              <a:t>Discussion of the arcs and </a:t>
            </a:r>
            <a:r>
              <a:rPr lang="fr-FR" dirty="0" err="1" smtClean="0"/>
              <a:t>overall</a:t>
            </a:r>
            <a:r>
              <a:rPr lang="fr-FR" dirty="0" smtClean="0"/>
              <a:t> </a:t>
            </a:r>
            <a:r>
              <a:rPr lang="fr-FR" dirty="0" err="1" smtClean="0"/>
              <a:t>lattice</a:t>
            </a:r>
            <a:r>
              <a:rPr lang="fr-FR" dirty="0" smtClean="0"/>
              <a:t> </a:t>
            </a:r>
            <a:r>
              <a:rPr lang="fr-FR" dirty="0" err="1" smtClean="0"/>
              <a:t>integration</a:t>
            </a:r>
            <a:r>
              <a:rPr lang="fr-FR" dirty="0" smtClean="0"/>
              <a:t> | 08/01/2015</a:t>
            </a:r>
            <a:endParaRPr lang="fr-FR" dirty="0"/>
          </a:p>
        </p:txBody>
      </p:sp>
      <p:sp>
        <p:nvSpPr>
          <p:cNvPr id="15" name="Espace réservé du contenu 20"/>
          <p:cNvSpPr>
            <a:spLocks noGrp="1"/>
          </p:cNvSpPr>
          <p:nvPr>
            <p:ph sz="quarter" idx="21" hasCustomPrompt="1"/>
          </p:nvPr>
        </p:nvSpPr>
        <p:spPr>
          <a:xfrm>
            <a:off x="5148000" y="2016000"/>
            <a:ext cx="3492000" cy="1980000"/>
          </a:xfrm>
          <a:solidFill>
            <a:srgbClr val="666666"/>
          </a:solidFill>
        </p:spPr>
        <p:txBody>
          <a:bodyPr anchor="ctr"/>
          <a:lstStyle>
            <a:lvl1pPr marL="0" indent="0"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fr-FR" dirty="0" smtClean="0"/>
              <a:t>Visuel</a:t>
            </a:r>
            <a:endParaRPr lang="fr-FR" dirty="0"/>
          </a:p>
        </p:txBody>
      </p:sp>
      <p:sp>
        <p:nvSpPr>
          <p:cNvPr id="16" name="Espace réservé du contenu 20"/>
          <p:cNvSpPr>
            <a:spLocks noGrp="1"/>
          </p:cNvSpPr>
          <p:nvPr>
            <p:ph sz="quarter" idx="22" hasCustomPrompt="1"/>
          </p:nvPr>
        </p:nvSpPr>
        <p:spPr>
          <a:xfrm>
            <a:off x="5148000" y="3999600"/>
            <a:ext cx="1746000" cy="1695600"/>
          </a:xfrm>
          <a:solidFill>
            <a:srgbClr val="808080"/>
          </a:solidFill>
        </p:spPr>
        <p:txBody>
          <a:bodyPr anchor="ctr"/>
          <a:lstStyle>
            <a:lvl1pPr marL="0" indent="0"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fr-FR" dirty="0" smtClean="0"/>
              <a:t>Visuel</a:t>
            </a:r>
            <a:endParaRPr lang="fr-FR" dirty="0"/>
          </a:p>
        </p:txBody>
      </p:sp>
      <p:sp>
        <p:nvSpPr>
          <p:cNvPr id="17" name="Espace réservé du contenu 20"/>
          <p:cNvSpPr>
            <a:spLocks noGrp="1"/>
          </p:cNvSpPr>
          <p:nvPr>
            <p:ph sz="quarter" idx="23" hasCustomPrompt="1"/>
          </p:nvPr>
        </p:nvSpPr>
        <p:spPr>
          <a:xfrm>
            <a:off x="6894000" y="3999600"/>
            <a:ext cx="1746000" cy="1695600"/>
          </a:xfrm>
          <a:solidFill>
            <a:srgbClr val="B2B2B2"/>
          </a:solidFill>
        </p:spPr>
        <p:txBody>
          <a:bodyPr anchor="ctr"/>
          <a:lstStyle>
            <a:lvl1pPr marL="0" indent="0"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fr-FR" dirty="0" smtClean="0"/>
              <a:t>Visuel</a:t>
            </a:r>
            <a:endParaRPr lang="fr-FR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e graphiqu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76000" y="3707506"/>
            <a:ext cx="8172464" cy="2529805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11" name="Espace réservé du numéro de diapositive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 smtClean="0"/>
              <a:t>|  PAGE </a:t>
            </a:r>
            <a:fld id="{AEFB9B6D-867A-40B8-ACB0-35CC9F272C9C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2" name="Espace réservé du pied de page 1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dirty="0" smtClean="0"/>
              <a:t>Discussion of the arcs and </a:t>
            </a:r>
            <a:r>
              <a:rPr lang="fr-FR" dirty="0" err="1" smtClean="0"/>
              <a:t>overall</a:t>
            </a:r>
            <a:r>
              <a:rPr lang="fr-FR" dirty="0" smtClean="0"/>
              <a:t> </a:t>
            </a:r>
            <a:r>
              <a:rPr lang="fr-FR" dirty="0" err="1" smtClean="0"/>
              <a:t>lattice</a:t>
            </a:r>
            <a:r>
              <a:rPr lang="fr-FR" dirty="0" smtClean="0"/>
              <a:t> </a:t>
            </a:r>
            <a:r>
              <a:rPr lang="fr-FR" dirty="0" err="1" smtClean="0"/>
              <a:t>integration</a:t>
            </a:r>
            <a:r>
              <a:rPr lang="fr-FR" dirty="0" smtClean="0"/>
              <a:t> | 08/01/2015</a:t>
            </a:r>
            <a:endParaRPr lang="fr-FR" dirty="0"/>
          </a:p>
        </p:txBody>
      </p:sp>
      <p:sp>
        <p:nvSpPr>
          <p:cNvPr id="9" name="Espace réservé du contenu 20"/>
          <p:cNvSpPr>
            <a:spLocks noGrp="1"/>
          </p:cNvSpPr>
          <p:nvPr>
            <p:ph sz="quarter" idx="21" hasCustomPrompt="1"/>
          </p:nvPr>
        </p:nvSpPr>
        <p:spPr>
          <a:xfrm>
            <a:off x="576000" y="1458000"/>
            <a:ext cx="8064000" cy="1908000"/>
          </a:xfrm>
          <a:solidFill>
            <a:srgbClr val="666666"/>
          </a:solidFill>
        </p:spPr>
        <p:txBody>
          <a:bodyPr anchor="ctr"/>
          <a:lstStyle>
            <a:lvl1pPr marL="0" indent="0"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fr-FR" dirty="0" smtClean="0"/>
              <a:t>Visuel</a:t>
            </a:r>
            <a:endParaRPr lang="fr-FR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 descr="bandeau_text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0" y="0"/>
            <a:ext cx="9144000" cy="955548"/>
          </a:xfrm>
          <a:prstGeom prst="rect">
            <a:avLst/>
          </a:prstGeom>
        </p:spPr>
      </p:pic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1512000" y="52752"/>
            <a:ext cx="7236464" cy="90872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/>
          <a:p>
            <a:r>
              <a:rPr lang="fr-FR" dirty="0" smtClean="0"/>
              <a:t>Cliquez pour modifier le style du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76000" y="1268760"/>
            <a:ext cx="8172464" cy="496855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051720" y="6305192"/>
            <a:ext cx="593982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rgbClr val="666666"/>
                </a:solidFill>
              </a:defRPr>
            </a:lvl1pPr>
          </a:lstStyle>
          <a:p>
            <a:r>
              <a:rPr lang="fr-FR" dirty="0" smtClean="0"/>
              <a:t>Discussion of the arcs and </a:t>
            </a:r>
            <a:r>
              <a:rPr lang="fr-FR" dirty="0" err="1" smtClean="0"/>
              <a:t>overall</a:t>
            </a:r>
            <a:r>
              <a:rPr lang="fr-FR" dirty="0" smtClean="0"/>
              <a:t> </a:t>
            </a:r>
            <a:r>
              <a:rPr lang="fr-FR" dirty="0" err="1" smtClean="0"/>
              <a:t>lattice</a:t>
            </a:r>
            <a:r>
              <a:rPr lang="fr-FR" dirty="0" smtClean="0"/>
              <a:t> </a:t>
            </a:r>
            <a:r>
              <a:rPr lang="fr-FR" dirty="0" err="1" smtClean="0"/>
              <a:t>integration</a:t>
            </a:r>
            <a:r>
              <a:rPr lang="fr-FR" dirty="0" smtClean="0"/>
              <a:t> | 08/01/2015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025304" y="6303598"/>
            <a:ext cx="111869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rgbClr val="666666"/>
                </a:solidFill>
              </a:defRPr>
            </a:lvl1pPr>
          </a:lstStyle>
          <a:p>
            <a:r>
              <a:rPr lang="fr-FR" dirty="0" smtClean="0"/>
              <a:t>|  PAGE </a:t>
            </a:r>
            <a:fld id="{AEFB9B6D-867A-40B8-ACB0-35CC9F272C9C}" type="slidenum">
              <a:rPr lang="fr-FR" smtClean="0"/>
              <a:pPr/>
              <a:t>‹N°›</a:t>
            </a:fld>
            <a:endParaRPr lang="fr-FR" dirty="0"/>
          </a:p>
        </p:txBody>
      </p:sp>
      <p:pic>
        <p:nvPicPr>
          <p:cNvPr id="2050" name="Picture 2" descr="C:\Users\eb137366\Downloads\irfu_signature.jpg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4408" y="155313"/>
            <a:ext cx="646061" cy="6449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61" r:id="rId3"/>
    <p:sldLayoutId id="2147483665" r:id="rId4"/>
    <p:sldLayoutId id="2147483666" r:id="rId5"/>
    <p:sldLayoutId id="2147483650" r:id="rId6"/>
    <p:sldLayoutId id="2147483662" r:id="rId7"/>
    <p:sldLayoutId id="2147483663" r:id="rId8"/>
    <p:sldLayoutId id="2147483664" r:id="rId9"/>
    <p:sldLayoutId id="2147483667" r:id="rId10"/>
    <p:sldLayoutId id="2147483654" r:id="rId11"/>
    <p:sldLayoutId id="2147483668" r:id="rId12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914400" rtl="0" eaLnBrk="1" latinLnBrk="0" hangingPunct="1">
        <a:spcBef>
          <a:spcPct val="0"/>
        </a:spcBef>
        <a:buNone/>
        <a:defRPr sz="2200" b="1" kern="1200" cap="all" baseline="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923925" indent="0" algn="l" defTabSz="914400" rtl="0" eaLnBrk="1" latinLnBrk="0" hangingPunct="1">
        <a:lnSpc>
          <a:spcPct val="100000"/>
        </a:lnSpc>
        <a:spcBef>
          <a:spcPts val="0"/>
        </a:spcBef>
        <a:spcAft>
          <a:spcPts val="400"/>
        </a:spcAft>
        <a:buFont typeface="Arial" pitchFamily="34" charset="0"/>
        <a:buNone/>
        <a:defRPr sz="2200" kern="1200">
          <a:solidFill>
            <a:schemeClr val="tx2"/>
          </a:solidFill>
          <a:latin typeface="+mn-lt"/>
          <a:ea typeface="+mn-ea"/>
          <a:cs typeface="+mn-cs"/>
        </a:defRPr>
      </a:lvl1pPr>
      <a:lvl2pPr marL="360363" indent="-360363" algn="l" defTabSz="914400" rtl="0" eaLnBrk="1" latinLnBrk="0" hangingPunct="1">
        <a:lnSpc>
          <a:spcPts val="2000"/>
        </a:lnSpc>
        <a:spcBef>
          <a:spcPts val="0"/>
        </a:spcBef>
        <a:buSzPct val="90000"/>
        <a:buFontTx/>
        <a:buBlip>
          <a:blip r:embed="rId16"/>
        </a:buBlip>
        <a:defRPr sz="1600" kern="1200">
          <a:solidFill>
            <a:srgbClr val="666666"/>
          </a:solidFill>
          <a:latin typeface="+mn-lt"/>
          <a:ea typeface="+mn-ea"/>
          <a:cs typeface="+mn-cs"/>
        </a:defRPr>
      </a:lvl2pPr>
      <a:lvl3pPr marL="361950" indent="0" algn="l" defTabSz="914400" rtl="0" eaLnBrk="1" latinLnBrk="0" hangingPunct="1">
        <a:lnSpc>
          <a:spcPts val="2000"/>
        </a:lnSpc>
        <a:spcBef>
          <a:spcPts val="0"/>
        </a:spcBef>
        <a:buSzPct val="36000"/>
        <a:buFont typeface="Arial" pitchFamily="34" charset="0"/>
        <a:buNone/>
        <a:defRPr sz="1600" kern="1200">
          <a:solidFill>
            <a:srgbClr val="666666"/>
          </a:solidFill>
          <a:latin typeface="+mn-lt"/>
          <a:ea typeface="+mn-ea"/>
          <a:cs typeface="+mn-cs"/>
        </a:defRPr>
      </a:lvl3pPr>
      <a:lvl4pPr marL="1009650" indent="-238125" algn="l" defTabSz="914400" rtl="0" eaLnBrk="1" latinLnBrk="0" hangingPunct="1">
        <a:lnSpc>
          <a:spcPts val="2000"/>
        </a:lnSpc>
        <a:spcBef>
          <a:spcPts val="0"/>
        </a:spcBef>
        <a:buClr>
          <a:srgbClr val="666666"/>
        </a:buClr>
        <a:buSzPct val="36000"/>
        <a:buFontTx/>
        <a:buBlip>
          <a:blip r:embed="rId17"/>
        </a:buBlip>
        <a:defRPr sz="1600" kern="1200">
          <a:solidFill>
            <a:srgbClr val="666666"/>
          </a:solidFill>
          <a:latin typeface="+mn-lt"/>
          <a:ea typeface="+mn-ea"/>
          <a:cs typeface="+mn-cs"/>
        </a:defRPr>
      </a:lvl4pPr>
      <a:lvl5pPr marL="1133475" indent="-114300" algn="l" defTabSz="914400" rtl="0" eaLnBrk="1" latinLnBrk="0" hangingPunct="1">
        <a:lnSpc>
          <a:spcPts val="2000"/>
        </a:lnSpc>
        <a:spcBef>
          <a:spcPts val="0"/>
        </a:spcBef>
        <a:buClr>
          <a:srgbClr val="666666"/>
        </a:buClr>
        <a:buFont typeface="Arial" pitchFamily="34" charset="0"/>
        <a:buChar char="-"/>
        <a:defRPr sz="1600" kern="1200">
          <a:solidFill>
            <a:srgbClr val="66666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Discussion of the arcs and </a:t>
            </a:r>
            <a:r>
              <a:rPr lang="fr-FR" dirty="0" err="1" smtClean="0"/>
              <a:t>overall</a:t>
            </a:r>
            <a:r>
              <a:rPr lang="fr-FR" dirty="0" smtClean="0"/>
              <a:t> </a:t>
            </a:r>
            <a:r>
              <a:rPr lang="fr-FR" dirty="0" err="1" smtClean="0"/>
              <a:t>lattice</a:t>
            </a:r>
            <a:r>
              <a:rPr lang="fr-FR" dirty="0" smtClean="0"/>
              <a:t> </a:t>
            </a:r>
            <a:r>
              <a:rPr lang="fr-FR" dirty="0" err="1" smtClean="0"/>
              <a:t>integration</a:t>
            </a:r>
            <a:endParaRPr lang="en-US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FR" dirty="0" smtClean="0"/>
              <a:t>FCC meeting 8th of </a:t>
            </a:r>
            <a:r>
              <a:rPr lang="fr-FR" dirty="0" err="1" smtClean="0"/>
              <a:t>January</a:t>
            </a:r>
            <a:r>
              <a:rPr lang="fr-FR" dirty="0" smtClean="0"/>
              <a:t> 2015 Antoine Chance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23410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Status of arc optics</a:t>
            </a:r>
            <a:endParaRPr lang="fr-FR" dirty="0"/>
          </a:p>
        </p:txBody>
      </p:sp>
      <p:sp>
        <p:nvSpPr>
          <p:cNvPr id="12" name="Espace réservé du contenu 11"/>
          <p:cNvSpPr>
            <a:spLocks noGrp="1"/>
          </p:cNvSpPr>
          <p:nvPr>
            <p:ph idx="1"/>
          </p:nvPr>
        </p:nvSpPr>
        <p:spPr>
          <a:xfrm>
            <a:off x="557776" y="1268760"/>
            <a:ext cx="8172464" cy="4968552"/>
          </a:xfrm>
        </p:spPr>
        <p:txBody>
          <a:bodyPr/>
          <a:lstStyle/>
          <a:p>
            <a:pPr lvl="1"/>
            <a:r>
              <a:rPr lang="fr-FR" dirty="0" smtClean="0"/>
              <a:t>Python script </a:t>
            </a:r>
            <a:r>
              <a:rPr lang="fr-FR" dirty="0" err="1" smtClean="0"/>
              <a:t>written</a:t>
            </a:r>
            <a:r>
              <a:rPr lang="fr-FR" dirty="0" smtClean="0"/>
              <a:t> to </a:t>
            </a:r>
            <a:r>
              <a:rPr lang="fr-FR" dirty="0" err="1" smtClean="0"/>
              <a:t>generate</a:t>
            </a:r>
            <a:r>
              <a:rPr lang="fr-FR" dirty="0" smtClean="0"/>
              <a:t> </a:t>
            </a:r>
            <a:r>
              <a:rPr lang="fr-FR" dirty="0" err="1" smtClean="0"/>
              <a:t>automatically</a:t>
            </a:r>
            <a:r>
              <a:rPr lang="fr-FR" dirty="0" smtClean="0"/>
              <a:t> arc </a:t>
            </a:r>
            <a:r>
              <a:rPr lang="fr-FR" dirty="0" err="1" smtClean="0"/>
              <a:t>optics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 err="1" smtClean="0"/>
              <a:t>some</a:t>
            </a:r>
            <a:r>
              <a:rPr lang="fr-FR" dirty="0" smtClean="0"/>
              <a:t> </a:t>
            </a:r>
            <a:r>
              <a:rPr lang="fr-FR" dirty="0" err="1" smtClean="0"/>
              <a:t>constraints</a:t>
            </a:r>
            <a:r>
              <a:rPr lang="fr-FR" dirty="0" smtClean="0"/>
              <a:t>:</a:t>
            </a:r>
            <a:endParaRPr lang="en-US" dirty="0" smtClean="0"/>
          </a:p>
          <a:p>
            <a:pPr lvl="3"/>
            <a:r>
              <a:rPr lang="fr-FR" dirty="0" smtClean="0"/>
              <a:t>/</a:t>
            </a:r>
            <a:r>
              <a:rPr lang="fr-FR" dirty="0" err="1" smtClean="0"/>
              <a:t>afs</a:t>
            </a:r>
            <a:r>
              <a:rPr lang="fr-FR" dirty="0" smtClean="0"/>
              <a:t>/cern.ch/user/a/</a:t>
            </a:r>
            <a:r>
              <a:rPr lang="fr-FR" dirty="0" err="1" smtClean="0"/>
              <a:t>anchance</a:t>
            </a:r>
            <a:r>
              <a:rPr lang="fr-FR" dirty="0" smtClean="0"/>
              <a:t>/public/FCC/</a:t>
            </a:r>
            <a:r>
              <a:rPr lang="fr-FR" dirty="0" err="1" smtClean="0"/>
              <a:t>hh</a:t>
            </a:r>
            <a:r>
              <a:rPr lang="fr-FR" dirty="0" smtClean="0"/>
              <a:t>/LATTICE_V4/2014_11_12_RING</a:t>
            </a:r>
            <a:endParaRPr lang="en-US" dirty="0" smtClean="0"/>
          </a:p>
          <a:p>
            <a:pPr lvl="3"/>
            <a:r>
              <a:rPr lang="en-US" dirty="0" smtClean="0"/>
              <a:t>Ring circumference.</a:t>
            </a:r>
          </a:p>
          <a:p>
            <a:pPr lvl="3"/>
            <a:r>
              <a:rPr lang="fr-FR" dirty="0" err="1" smtClean="0"/>
              <a:t>Length</a:t>
            </a:r>
            <a:r>
              <a:rPr lang="fr-FR" dirty="0" smtClean="0"/>
              <a:t> of the insertion </a:t>
            </a:r>
            <a:r>
              <a:rPr lang="fr-FR" dirty="0" err="1" smtClean="0"/>
              <a:t>regions</a:t>
            </a:r>
            <a:r>
              <a:rPr lang="fr-FR" dirty="0" smtClean="0"/>
              <a:t>.</a:t>
            </a:r>
            <a:endParaRPr lang="en-US" dirty="0" smtClean="0"/>
          </a:p>
          <a:p>
            <a:pPr lvl="3"/>
            <a:r>
              <a:rPr lang="en-US" dirty="0" smtClean="0"/>
              <a:t>Dispersion suppressor type. 2 kinds of dispersion suppressor were considered:</a:t>
            </a:r>
          </a:p>
          <a:p>
            <a:pPr lvl="3"/>
            <a:endParaRPr lang="fr-FR" dirty="0" smtClean="0"/>
          </a:p>
          <a:p>
            <a:pPr lvl="3"/>
            <a:endParaRPr lang="fr-FR" dirty="0"/>
          </a:p>
          <a:p>
            <a:pPr lvl="3"/>
            <a:endParaRPr lang="fr-FR" dirty="0" smtClean="0"/>
          </a:p>
          <a:p>
            <a:pPr marL="771525" lvl="3" indent="0">
              <a:buNone/>
            </a:pPr>
            <a:endParaRPr lang="en-US" dirty="0" smtClean="0"/>
          </a:p>
          <a:p>
            <a:pPr lvl="3"/>
            <a:endParaRPr lang="fr-FR" dirty="0" smtClean="0"/>
          </a:p>
          <a:p>
            <a:pPr lvl="3"/>
            <a:endParaRPr lang="fr-FR" dirty="0"/>
          </a:p>
          <a:p>
            <a:pPr lvl="3"/>
            <a:r>
              <a:rPr lang="en-US" dirty="0" smtClean="0"/>
              <a:t>Minimal spacing between elements.</a:t>
            </a:r>
          </a:p>
          <a:p>
            <a:pPr lvl="3"/>
            <a:r>
              <a:rPr lang="fr-FR" dirty="0" smtClean="0"/>
              <a:t>Variation range for the </a:t>
            </a:r>
            <a:r>
              <a:rPr lang="fr-FR" dirty="0" err="1" smtClean="0"/>
              <a:t>length</a:t>
            </a:r>
            <a:r>
              <a:rPr lang="fr-FR" dirty="0" smtClean="0"/>
              <a:t> of the FODO </a:t>
            </a:r>
            <a:r>
              <a:rPr lang="fr-FR" dirty="0" err="1" smtClean="0"/>
              <a:t>cells</a:t>
            </a:r>
            <a:r>
              <a:rPr lang="fr-FR" dirty="0" smtClean="0"/>
              <a:t>.</a:t>
            </a:r>
            <a:endParaRPr lang="en-US" dirty="0" smtClean="0"/>
          </a:p>
          <a:p>
            <a:pPr lvl="3"/>
            <a:r>
              <a:rPr lang="en-US" dirty="0" smtClean="0"/>
              <a:t>…</a:t>
            </a:r>
          </a:p>
          <a:p>
            <a:pPr lvl="1"/>
            <a:r>
              <a:rPr lang="en-US" dirty="0" smtClean="0"/>
              <a:t>Some assumptions were </a:t>
            </a:r>
            <a:r>
              <a:rPr lang="en-US" dirty="0" smtClean="0"/>
              <a:t>made:</a:t>
            </a:r>
          </a:p>
          <a:p>
            <a:pPr lvl="3"/>
            <a:r>
              <a:rPr lang="en-US" dirty="0" err="1" smtClean="0"/>
              <a:t>Antisymmetry</a:t>
            </a:r>
            <a:r>
              <a:rPr lang="en-US" dirty="0" smtClean="0"/>
              <a:t> of the </a:t>
            </a:r>
            <a:r>
              <a:rPr lang="en-US" dirty="0" err="1" smtClean="0"/>
              <a:t>betatron</a:t>
            </a:r>
            <a:r>
              <a:rPr lang="en-US" dirty="0" smtClean="0"/>
              <a:t> function between the entrance and the exit of the insertion sections (</a:t>
            </a:r>
            <a:r>
              <a:rPr lang="el-GR" dirty="0" smtClean="0"/>
              <a:t>β</a:t>
            </a:r>
            <a:r>
              <a:rPr lang="fr-FR" baseline="-25000" dirty="0" err="1" smtClean="0"/>
              <a:t>x,start</a:t>
            </a:r>
            <a:r>
              <a:rPr lang="fr-FR" dirty="0" smtClean="0"/>
              <a:t>=</a:t>
            </a:r>
            <a:r>
              <a:rPr lang="el-GR" dirty="0" smtClean="0"/>
              <a:t>β</a:t>
            </a:r>
            <a:r>
              <a:rPr lang="fr-FR" baseline="-25000" dirty="0" err="1" smtClean="0"/>
              <a:t>y,end</a:t>
            </a:r>
            <a:r>
              <a:rPr lang="fr-FR" dirty="0" smtClean="0"/>
              <a:t>, </a:t>
            </a:r>
            <a:r>
              <a:rPr lang="el-GR" dirty="0" smtClean="0"/>
              <a:t>β</a:t>
            </a:r>
            <a:r>
              <a:rPr lang="fr-FR" baseline="-25000" dirty="0" err="1" smtClean="0"/>
              <a:t>y,start</a:t>
            </a:r>
            <a:r>
              <a:rPr lang="fr-FR" dirty="0" smtClean="0"/>
              <a:t>=</a:t>
            </a:r>
            <a:r>
              <a:rPr lang="el-GR" dirty="0" smtClean="0"/>
              <a:t>β</a:t>
            </a:r>
            <a:r>
              <a:rPr lang="fr-FR" baseline="-25000" dirty="0" err="1" smtClean="0"/>
              <a:t>x,end</a:t>
            </a:r>
            <a:r>
              <a:rPr lang="en-US" dirty="0" smtClean="0"/>
              <a:t>).</a:t>
            </a:r>
          </a:p>
          <a:p>
            <a:pPr lvl="3"/>
            <a:r>
              <a:rPr lang="fr-FR" dirty="0" smtClean="0"/>
              <a:t>The interaction </a:t>
            </a:r>
            <a:r>
              <a:rPr lang="fr-FR" dirty="0" err="1" smtClean="0"/>
              <a:t>region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made </a:t>
            </a:r>
            <a:r>
              <a:rPr lang="fr-FR" dirty="0" err="1" smtClean="0"/>
              <a:t>with</a:t>
            </a:r>
            <a:r>
              <a:rPr lang="fr-FR" dirty="0" smtClean="0"/>
              <a:t> a </a:t>
            </a:r>
            <a:r>
              <a:rPr lang="fr-FR" dirty="0" err="1" smtClean="0"/>
              <a:t>very</a:t>
            </a:r>
            <a:r>
              <a:rPr lang="fr-FR" dirty="0" smtClean="0"/>
              <a:t> rough </a:t>
            </a:r>
            <a:r>
              <a:rPr lang="fr-FR" dirty="0" err="1" smtClean="0"/>
              <a:t>matching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 err="1" smtClean="0"/>
              <a:t>quadrupoles</a:t>
            </a:r>
            <a:r>
              <a:rPr lang="fr-FR" dirty="0" smtClean="0"/>
              <a:t>.</a:t>
            </a:r>
          </a:p>
          <a:p>
            <a:pPr lvl="3"/>
            <a:r>
              <a:rPr lang="fr-FR" dirty="0" smtClean="0"/>
              <a:t>The </a:t>
            </a:r>
            <a:r>
              <a:rPr lang="fr-FR" dirty="0" err="1" smtClean="0"/>
              <a:t>other</a:t>
            </a:r>
            <a:r>
              <a:rPr lang="fr-FR" dirty="0" smtClean="0"/>
              <a:t> insertions are FODO </a:t>
            </a:r>
            <a:r>
              <a:rPr lang="fr-FR" dirty="0" err="1" smtClean="0"/>
              <a:t>lattices</a:t>
            </a:r>
            <a:r>
              <a:rPr lang="fr-FR" dirty="0" smtClean="0"/>
              <a:t> (the </a:t>
            </a:r>
            <a:r>
              <a:rPr lang="fr-FR" dirty="0" err="1" smtClean="0"/>
              <a:t>cell</a:t>
            </a:r>
            <a:r>
              <a:rPr lang="fr-FR" dirty="0" smtClean="0"/>
              <a:t> </a:t>
            </a:r>
            <a:r>
              <a:rPr lang="fr-FR" dirty="0" err="1" smtClean="0"/>
              <a:t>length</a:t>
            </a:r>
            <a:r>
              <a:rPr lang="fr-FR" dirty="0" smtClean="0"/>
              <a:t> has been </a:t>
            </a:r>
            <a:r>
              <a:rPr lang="fr-FR" dirty="0" err="1" smtClean="0"/>
              <a:t>adjusted</a:t>
            </a:r>
            <a:r>
              <a:rPr lang="fr-FR" dirty="0" smtClean="0"/>
              <a:t>).</a:t>
            </a:r>
            <a:endParaRPr lang="en-US" dirty="0" smtClean="0"/>
          </a:p>
          <a:p>
            <a:pPr lvl="3"/>
            <a:endParaRPr lang="en-US" dirty="0" smtClean="0"/>
          </a:p>
          <a:p>
            <a:pPr lvl="1"/>
            <a:endParaRPr lang="en-US" dirty="0" smtClean="0"/>
          </a:p>
          <a:p>
            <a:pPr marL="0" lvl="1" indent="0">
              <a:buNone/>
            </a:pPr>
            <a:endParaRPr lang="en-US" dirty="0" smtClean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 smtClean="0"/>
              <a:t>|  PAGE </a:t>
            </a:r>
            <a:fld id="{AEFB9B6D-867A-40B8-ACB0-35CC9F272C9C}" type="slidenum">
              <a:rPr lang="fr-FR" smtClean="0"/>
              <a:pPr/>
              <a:t>2</a:t>
            </a:fld>
            <a:endParaRPr lang="fr-FR" dirty="0"/>
          </a:p>
        </p:txBody>
      </p:sp>
      <p:sp>
        <p:nvSpPr>
          <p:cNvPr id="10" name="Espace réservé du pied de page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smtClean="0"/>
              <a:t>Discussion of the arcs and overall lattice integration | 08/01/2015</a:t>
            </a:r>
            <a:endParaRPr lang="fr-FR" dirty="0" smtClean="0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2534017"/>
            <a:ext cx="1961396" cy="1471047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2932" y="2564904"/>
            <a:ext cx="1961396" cy="1471047"/>
          </a:xfrm>
          <a:prstGeom prst="rect">
            <a:avLst/>
          </a:prstGeom>
        </p:spPr>
      </p:pic>
      <p:sp>
        <p:nvSpPr>
          <p:cNvPr id="14" name="ZoneTexte 13"/>
          <p:cNvSpPr txBox="1"/>
          <p:nvPr/>
        </p:nvSpPr>
        <p:spPr>
          <a:xfrm>
            <a:off x="1010796" y="2987660"/>
            <a:ext cx="11849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3"/>
            <a:r>
              <a:rPr lang="fr-FR" dirty="0" smtClean="0"/>
              <a:t>Half-</a:t>
            </a:r>
            <a:r>
              <a:rPr lang="fr-FR" dirty="0" err="1" smtClean="0"/>
              <a:t>bend</a:t>
            </a:r>
            <a:endParaRPr lang="fr-FR" dirty="0"/>
          </a:p>
        </p:txBody>
      </p:sp>
      <p:sp>
        <p:nvSpPr>
          <p:cNvPr id="15" name="ZoneTexte 14"/>
          <p:cNvSpPr txBox="1"/>
          <p:nvPr/>
        </p:nvSpPr>
        <p:spPr>
          <a:xfrm>
            <a:off x="4444390" y="2924944"/>
            <a:ext cx="1069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3"/>
            <a:r>
              <a:rPr lang="fr-FR" dirty="0" smtClean="0"/>
              <a:t>LHC-</a:t>
            </a:r>
            <a:r>
              <a:rPr lang="fr-FR" dirty="0" err="1" smtClean="0"/>
              <a:t>like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06333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Example</a:t>
            </a:r>
            <a:r>
              <a:rPr lang="fr-FR" dirty="0" smtClean="0"/>
              <a:t>: Arc 100 km, </a:t>
            </a:r>
            <a:r>
              <a:rPr lang="fr-FR" dirty="0" err="1" smtClean="0"/>
              <a:t>Dipoles</a:t>
            </a:r>
            <a:r>
              <a:rPr lang="fr-FR" dirty="0" smtClean="0"/>
              <a:t> 14.2 m</a:t>
            </a:r>
            <a:endParaRPr lang="fr-FR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 smtClean="0"/>
              <a:t>|  PAGE </a:t>
            </a:r>
            <a:fld id="{AEFB9B6D-867A-40B8-ACB0-35CC9F272C9C}" type="slidenum">
              <a:rPr lang="fr-FR" smtClean="0"/>
              <a:pPr/>
              <a:t>3</a:t>
            </a:fld>
            <a:endParaRPr lang="fr-FR" dirty="0"/>
          </a:p>
        </p:txBody>
      </p:sp>
      <p:sp>
        <p:nvSpPr>
          <p:cNvPr id="10" name="Espace réservé du pied de page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dirty="0" smtClean="0"/>
              <a:t>Titre | Date</a:t>
            </a:r>
            <a:endParaRPr lang="fr-FR" dirty="0"/>
          </a:p>
        </p:txBody>
      </p:sp>
      <p:pic>
        <p:nvPicPr>
          <p:cNvPr id="7" name="Espace réservé du contenu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3672000"/>
            <a:ext cx="3600000" cy="2700000"/>
          </a:xfr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000" y="954000"/>
            <a:ext cx="3600000" cy="2701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00" y="954000"/>
            <a:ext cx="3600000" cy="27009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000" y="3672000"/>
            <a:ext cx="3600000" cy="27009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61595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PARAMETER VARIATION: 100 </a:t>
            </a:r>
            <a:r>
              <a:rPr lang="fr-FR" dirty="0" err="1" smtClean="0"/>
              <a:t>TeV</a:t>
            </a:r>
            <a:r>
              <a:rPr lang="fr-FR" dirty="0" smtClean="0"/>
              <a:t> </a:t>
            </a:r>
            <a:r>
              <a:rPr lang="fr-FR" dirty="0" err="1" smtClean="0"/>
              <a:t>c.m</a:t>
            </a:r>
            <a:r>
              <a:rPr lang="fr-FR" dirty="0" smtClean="0"/>
              <a:t>.</a:t>
            </a:r>
            <a:endParaRPr lang="fr-FR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 smtClean="0"/>
              <a:t>|  PAGE </a:t>
            </a:r>
            <a:fld id="{AEFB9B6D-867A-40B8-ACB0-35CC9F272C9C}" type="slidenum">
              <a:rPr lang="fr-FR" smtClean="0"/>
              <a:pPr/>
              <a:t>4</a:t>
            </a:fld>
            <a:endParaRPr lang="fr-FR" dirty="0"/>
          </a:p>
        </p:txBody>
      </p:sp>
      <p:sp>
        <p:nvSpPr>
          <p:cNvPr id="10" name="Espace réservé du pied de page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dirty="0" smtClean="0"/>
              <a:t>Titre | Date</a:t>
            </a:r>
            <a:endParaRPr lang="fr-FR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943611"/>
            <a:ext cx="3600000" cy="2701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944063"/>
            <a:ext cx="3600000" cy="27009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561556"/>
            <a:ext cx="3600000" cy="27009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8288" y="3561556"/>
            <a:ext cx="3600000" cy="27009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ZoneTexte 2"/>
          <p:cNvSpPr txBox="1"/>
          <p:nvPr/>
        </p:nvSpPr>
        <p:spPr>
          <a:xfrm>
            <a:off x="971600" y="908720"/>
            <a:ext cx="2808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/>
              <a:t>Arc:100 km, DS </a:t>
            </a:r>
            <a:r>
              <a:rPr lang="fr-FR" dirty="0" smtClean="0"/>
              <a:t>LHC</a:t>
            </a:r>
            <a:endParaRPr lang="fr-FR" dirty="0"/>
          </a:p>
        </p:txBody>
      </p:sp>
      <p:sp>
        <p:nvSpPr>
          <p:cNvPr id="16" name="ZoneTexte 15"/>
          <p:cNvSpPr txBox="1"/>
          <p:nvPr/>
        </p:nvSpPr>
        <p:spPr>
          <a:xfrm>
            <a:off x="5724128" y="908720"/>
            <a:ext cx="2808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93.45 </a:t>
            </a:r>
            <a:r>
              <a:rPr lang="fr-FR" dirty="0"/>
              <a:t>km, DS </a:t>
            </a:r>
            <a:r>
              <a:rPr lang="fr-FR" dirty="0" smtClean="0"/>
              <a:t>LHC</a:t>
            </a:r>
            <a:endParaRPr lang="fr-FR" dirty="0"/>
          </a:p>
        </p:txBody>
      </p:sp>
      <p:sp>
        <p:nvSpPr>
          <p:cNvPr id="17" name="ZoneTexte 16"/>
          <p:cNvSpPr txBox="1"/>
          <p:nvPr/>
        </p:nvSpPr>
        <p:spPr>
          <a:xfrm>
            <a:off x="971600" y="3491716"/>
            <a:ext cx="2808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/>
              <a:t>Arc:100 km, DS </a:t>
            </a:r>
            <a:r>
              <a:rPr lang="fr-FR" dirty="0" err="1" smtClean="0"/>
              <a:t>half-bend</a:t>
            </a:r>
            <a:endParaRPr lang="fr-FR" dirty="0"/>
          </a:p>
        </p:txBody>
      </p:sp>
      <p:sp>
        <p:nvSpPr>
          <p:cNvPr id="18" name="ZoneTexte 17"/>
          <p:cNvSpPr txBox="1"/>
          <p:nvPr/>
        </p:nvSpPr>
        <p:spPr>
          <a:xfrm>
            <a:off x="5580112" y="3491716"/>
            <a:ext cx="2808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93.45 </a:t>
            </a:r>
            <a:r>
              <a:rPr lang="fr-FR" dirty="0"/>
              <a:t>km, DS </a:t>
            </a:r>
            <a:r>
              <a:rPr lang="fr-FR" dirty="0" err="1" smtClean="0"/>
              <a:t>half-bend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36406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PROPOSAL: a ring </a:t>
            </a:r>
            <a:r>
              <a:rPr lang="fr-FR" dirty="0" err="1" smtClean="0"/>
              <a:t>with</a:t>
            </a:r>
            <a:r>
              <a:rPr lang="fr-FR" dirty="0" smtClean="0"/>
              <a:t> a </a:t>
            </a:r>
            <a:r>
              <a:rPr lang="fr-FR" dirty="0" err="1" smtClean="0"/>
              <a:t>superperioD</a:t>
            </a:r>
            <a:r>
              <a:rPr lang="fr-FR" dirty="0" smtClean="0"/>
              <a:t> of 4</a:t>
            </a:r>
            <a:endParaRPr lang="fr-FR" dirty="0"/>
          </a:p>
        </p:txBody>
      </p:sp>
      <p:sp>
        <p:nvSpPr>
          <p:cNvPr id="12" name="Espace réservé du contenu 11"/>
          <p:cNvSpPr>
            <a:spLocks noGrp="1"/>
          </p:cNvSpPr>
          <p:nvPr>
            <p:ph idx="1"/>
          </p:nvPr>
        </p:nvSpPr>
        <p:spPr>
          <a:xfrm>
            <a:off x="576000" y="4797152"/>
            <a:ext cx="8172464" cy="1440160"/>
          </a:xfrm>
        </p:spPr>
        <p:txBody>
          <a:bodyPr/>
          <a:lstStyle/>
          <a:p>
            <a:pPr lvl="1"/>
            <a:r>
              <a:rPr lang="fr-FR" dirty="0" smtClean="0"/>
              <a:t>The extraction section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moved</a:t>
            </a:r>
            <a:r>
              <a:rPr lang="fr-FR" dirty="0" smtClean="0"/>
              <a:t> </a:t>
            </a:r>
            <a:r>
              <a:rPr lang="fr-FR" dirty="0" err="1" smtClean="0"/>
              <a:t>from</a:t>
            </a:r>
            <a:r>
              <a:rPr lang="fr-FR" dirty="0" smtClean="0"/>
              <a:t> the section </a:t>
            </a:r>
            <a:r>
              <a:rPr lang="fr-FR" dirty="0" err="1" smtClean="0"/>
              <a:t>where</a:t>
            </a:r>
            <a:r>
              <a:rPr lang="fr-FR" dirty="0" smtClean="0"/>
              <a:t> the collimation </a:t>
            </a:r>
            <a:r>
              <a:rPr lang="fr-FR" dirty="0" err="1" smtClean="0"/>
              <a:t>occurs</a:t>
            </a:r>
            <a:r>
              <a:rPr lang="fr-FR" dirty="0" smtClean="0"/>
              <a:t> to the section </a:t>
            </a:r>
            <a:r>
              <a:rPr lang="fr-FR" dirty="0" err="1" smtClean="0"/>
              <a:t>where</a:t>
            </a:r>
            <a:r>
              <a:rPr lang="fr-FR" dirty="0" smtClean="0"/>
              <a:t> the injection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located</a:t>
            </a:r>
            <a:r>
              <a:rPr lang="fr-FR" dirty="0" smtClean="0"/>
              <a:t>.</a:t>
            </a:r>
          </a:p>
          <a:p>
            <a:pPr lvl="1"/>
            <a:r>
              <a:rPr lang="fr-FR" dirty="0" err="1" smtClean="0"/>
              <a:t>We</a:t>
            </a:r>
            <a:r>
              <a:rPr lang="fr-FR" dirty="0" smtClean="0"/>
              <a:t> have </a:t>
            </a:r>
            <a:r>
              <a:rPr lang="fr-FR" dirty="0" err="1" smtClean="0"/>
              <a:t>now</a:t>
            </a:r>
            <a:r>
              <a:rPr lang="fr-FR" dirty="0" smtClean="0"/>
              <a:t> 4 </a:t>
            </a:r>
            <a:r>
              <a:rPr lang="fr-FR" dirty="0" err="1" smtClean="0"/>
              <a:t>extended</a:t>
            </a:r>
            <a:r>
              <a:rPr lang="fr-FR" dirty="0" smtClean="0"/>
              <a:t> straight sections of 2,8 km (</a:t>
            </a:r>
            <a:r>
              <a:rPr lang="fr-FR" dirty="0" err="1" smtClean="0"/>
              <a:t>against</a:t>
            </a:r>
            <a:r>
              <a:rPr lang="fr-FR" dirty="0" smtClean="0"/>
              <a:t> 2 of 4,2 km in the </a:t>
            </a:r>
            <a:r>
              <a:rPr lang="fr-FR" dirty="0" err="1" smtClean="0"/>
              <a:t>baseline</a:t>
            </a:r>
            <a:r>
              <a:rPr lang="fr-FR" dirty="0" smtClean="0"/>
              <a:t>) and 4 long straight sections of 1,4 km (</a:t>
            </a:r>
            <a:r>
              <a:rPr lang="fr-FR" dirty="0" err="1" smtClean="0"/>
              <a:t>against</a:t>
            </a:r>
            <a:r>
              <a:rPr lang="fr-FR" dirty="0" smtClean="0"/>
              <a:t> 6 in the </a:t>
            </a:r>
            <a:r>
              <a:rPr lang="fr-FR" dirty="0" err="1" smtClean="0"/>
              <a:t>baseline</a:t>
            </a:r>
            <a:r>
              <a:rPr lang="fr-FR" dirty="0" smtClean="0"/>
              <a:t>)</a:t>
            </a:r>
            <a:endParaRPr lang="en-US" dirty="0" smtClean="0"/>
          </a:p>
          <a:p>
            <a:pPr marL="0" lvl="1" indent="0">
              <a:buNone/>
            </a:pPr>
            <a:endParaRPr lang="en-US" dirty="0" smtClean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 smtClean="0"/>
              <a:t>|  PAGE </a:t>
            </a:r>
            <a:fld id="{AEFB9B6D-867A-40B8-ACB0-35CC9F272C9C}" type="slidenum">
              <a:rPr lang="fr-FR" smtClean="0"/>
              <a:pPr/>
              <a:t>5</a:t>
            </a:fld>
            <a:endParaRPr lang="fr-FR" dirty="0"/>
          </a:p>
        </p:txBody>
      </p:sp>
      <p:sp>
        <p:nvSpPr>
          <p:cNvPr id="10" name="Espace réservé du pied de page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dirty="0" smtClean="0"/>
              <a:t>Titre | Date</a:t>
            </a:r>
            <a:endParaRPr lang="fr-FR" dirty="0"/>
          </a:p>
        </p:txBody>
      </p:sp>
      <p:grpSp>
        <p:nvGrpSpPr>
          <p:cNvPr id="19" name="Groupe 18"/>
          <p:cNvGrpSpPr/>
          <p:nvPr/>
        </p:nvGrpSpPr>
        <p:grpSpPr>
          <a:xfrm>
            <a:off x="1691680" y="980727"/>
            <a:ext cx="6552728" cy="3607301"/>
            <a:chOff x="1331640" y="980727"/>
            <a:chExt cx="6552728" cy="3607301"/>
          </a:xfrm>
        </p:grpSpPr>
        <p:pic>
          <p:nvPicPr>
            <p:cNvPr id="2" name="Image 1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31640" y="980727"/>
              <a:ext cx="4809735" cy="3607301"/>
            </a:xfrm>
            <a:prstGeom prst="rect">
              <a:avLst/>
            </a:prstGeom>
          </p:spPr>
        </p:pic>
        <p:cxnSp>
          <p:nvCxnSpPr>
            <p:cNvPr id="4" name="Connecteur droit avec flèche 3"/>
            <p:cNvCxnSpPr/>
            <p:nvPr/>
          </p:nvCxnSpPr>
          <p:spPr>
            <a:xfrm flipH="1">
              <a:off x="5148064" y="1412776"/>
              <a:ext cx="936104" cy="36004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5" name="ZoneTexte 4"/>
            <p:cNvSpPr txBox="1"/>
            <p:nvPr/>
          </p:nvSpPr>
          <p:spPr>
            <a:xfrm>
              <a:off x="6084168" y="1124744"/>
              <a:ext cx="18002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/>
                <a:t>Survey </a:t>
              </a:r>
              <a:r>
                <a:rPr lang="fr-FR" dirty="0" err="1" smtClean="0"/>
                <a:t>baseline</a:t>
              </a:r>
              <a:endParaRPr lang="en-US" dirty="0"/>
            </a:p>
          </p:txBody>
        </p:sp>
        <p:grpSp>
          <p:nvGrpSpPr>
            <p:cNvPr id="8" name="Groupe 7"/>
            <p:cNvGrpSpPr/>
            <p:nvPr/>
          </p:nvGrpSpPr>
          <p:grpSpPr>
            <a:xfrm>
              <a:off x="2483768" y="1807949"/>
              <a:ext cx="2592288" cy="623054"/>
              <a:chOff x="2483768" y="1807949"/>
              <a:chExt cx="2592288" cy="623054"/>
            </a:xfrm>
          </p:grpSpPr>
          <p:cxnSp>
            <p:nvCxnSpPr>
              <p:cNvPr id="13" name="Connecteur droit avec flèche 12"/>
              <p:cNvCxnSpPr/>
              <p:nvPr/>
            </p:nvCxnSpPr>
            <p:spPr>
              <a:xfrm flipH="1" flipV="1">
                <a:off x="2483768" y="1807949"/>
                <a:ext cx="720080" cy="252899"/>
              </a:xfrm>
              <a:prstGeom prst="straightConnector1">
                <a:avLst/>
              </a:prstGeom>
              <a:ln>
                <a:solidFill>
                  <a:srgbClr val="0070C0"/>
                </a:solidFill>
                <a:tailEnd type="arrow"/>
              </a:ln>
            </p:spPr>
            <p:style>
              <a:lnRef idx="2">
                <a:schemeClr val="accent4"/>
              </a:lnRef>
              <a:fillRef idx="0">
                <a:schemeClr val="accent4"/>
              </a:fillRef>
              <a:effectRef idx="1">
                <a:schemeClr val="accent4"/>
              </a:effectRef>
              <a:fontRef idx="minor">
                <a:schemeClr val="tx1"/>
              </a:fontRef>
            </p:style>
          </p:cxnSp>
          <p:cxnSp>
            <p:nvCxnSpPr>
              <p:cNvPr id="14" name="Connecteur droit avec flèche 13"/>
              <p:cNvCxnSpPr/>
              <p:nvPr/>
            </p:nvCxnSpPr>
            <p:spPr>
              <a:xfrm flipV="1">
                <a:off x="4355976" y="1808772"/>
                <a:ext cx="720080" cy="252899"/>
              </a:xfrm>
              <a:prstGeom prst="straightConnector1">
                <a:avLst/>
              </a:prstGeom>
              <a:ln>
                <a:solidFill>
                  <a:srgbClr val="0070C0"/>
                </a:solidFill>
                <a:tailEnd type="arrow"/>
              </a:ln>
            </p:spPr>
            <p:style>
              <a:lnRef idx="2">
                <a:schemeClr val="accent4"/>
              </a:lnRef>
              <a:fillRef idx="0">
                <a:schemeClr val="accent4"/>
              </a:fillRef>
              <a:effectRef idx="1">
                <a:schemeClr val="accent4"/>
              </a:effectRef>
              <a:fontRef idx="minor">
                <a:schemeClr val="tx1"/>
              </a:fontRef>
            </p:style>
          </p:cxnSp>
          <p:sp>
            <p:nvSpPr>
              <p:cNvPr id="7" name="ZoneTexte 6"/>
              <p:cNvSpPr txBox="1"/>
              <p:nvPr/>
            </p:nvSpPr>
            <p:spPr>
              <a:xfrm>
                <a:off x="2627784" y="2061671"/>
                <a:ext cx="237626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dirty="0" smtClean="0">
                    <a:solidFill>
                      <a:srgbClr val="0070C0"/>
                    </a:solidFill>
                  </a:rPr>
                  <a:t>Injection + extraction</a:t>
                </a:r>
                <a:endParaRPr lang="en-US" dirty="0">
                  <a:solidFill>
                    <a:srgbClr val="0070C0"/>
                  </a:solidFill>
                </a:endParaRPr>
              </a:p>
            </p:txBody>
          </p:sp>
        </p:grpSp>
        <p:grpSp>
          <p:nvGrpSpPr>
            <p:cNvPr id="15" name="Groupe 14"/>
            <p:cNvGrpSpPr/>
            <p:nvPr/>
          </p:nvGrpSpPr>
          <p:grpSpPr>
            <a:xfrm>
              <a:off x="2483768" y="3140968"/>
              <a:ext cx="2592288" cy="610374"/>
              <a:chOff x="2483768" y="2061671"/>
              <a:chExt cx="2592288" cy="610374"/>
            </a:xfrm>
          </p:grpSpPr>
          <p:cxnSp>
            <p:nvCxnSpPr>
              <p:cNvPr id="16" name="Connecteur droit avec flèche 15"/>
              <p:cNvCxnSpPr/>
              <p:nvPr/>
            </p:nvCxnSpPr>
            <p:spPr>
              <a:xfrm flipH="1">
                <a:off x="2483768" y="2384836"/>
                <a:ext cx="720080" cy="252899"/>
              </a:xfrm>
              <a:prstGeom prst="straightConnector1">
                <a:avLst/>
              </a:prstGeom>
              <a:ln>
                <a:solidFill>
                  <a:srgbClr val="0070C0"/>
                </a:solidFill>
                <a:tailEnd type="arrow"/>
              </a:ln>
            </p:spPr>
            <p:style>
              <a:lnRef idx="2">
                <a:schemeClr val="accent4"/>
              </a:lnRef>
              <a:fillRef idx="0">
                <a:schemeClr val="accent4"/>
              </a:fillRef>
              <a:effectRef idx="1">
                <a:schemeClr val="accent4"/>
              </a:effectRef>
              <a:fontRef idx="minor">
                <a:schemeClr val="tx1"/>
              </a:fontRef>
            </p:style>
          </p:cxnSp>
          <p:cxnSp>
            <p:nvCxnSpPr>
              <p:cNvPr id="17" name="Connecteur droit avec flèche 16"/>
              <p:cNvCxnSpPr/>
              <p:nvPr/>
            </p:nvCxnSpPr>
            <p:spPr>
              <a:xfrm>
                <a:off x="4355976" y="2419146"/>
                <a:ext cx="720080" cy="252899"/>
              </a:xfrm>
              <a:prstGeom prst="straightConnector1">
                <a:avLst/>
              </a:prstGeom>
              <a:ln>
                <a:solidFill>
                  <a:srgbClr val="0070C0"/>
                </a:solidFill>
                <a:tailEnd type="arrow"/>
              </a:ln>
            </p:spPr>
            <p:style>
              <a:lnRef idx="2">
                <a:schemeClr val="accent4"/>
              </a:lnRef>
              <a:fillRef idx="0">
                <a:schemeClr val="accent4"/>
              </a:fillRef>
              <a:effectRef idx="1">
                <a:schemeClr val="accent4"/>
              </a:effectRef>
              <a:fontRef idx="minor">
                <a:schemeClr val="tx1"/>
              </a:fontRef>
            </p:style>
          </p:cxnSp>
          <p:sp>
            <p:nvSpPr>
              <p:cNvPr id="18" name="ZoneTexte 17"/>
              <p:cNvSpPr txBox="1"/>
              <p:nvPr/>
            </p:nvSpPr>
            <p:spPr>
              <a:xfrm>
                <a:off x="2627784" y="2061671"/>
                <a:ext cx="237626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dirty="0" smtClean="0">
                    <a:solidFill>
                      <a:srgbClr val="0070C0"/>
                    </a:solidFill>
                  </a:rPr>
                  <a:t>Collimation</a:t>
                </a:r>
                <a:endParaRPr lang="en-US" dirty="0">
                  <a:solidFill>
                    <a:srgbClr val="0070C0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122676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Pros and cons of </a:t>
            </a:r>
            <a:r>
              <a:rPr lang="fr-FR" dirty="0" err="1" smtClean="0"/>
              <a:t>this</a:t>
            </a:r>
            <a:r>
              <a:rPr lang="fr-FR" dirty="0" smtClean="0"/>
              <a:t> </a:t>
            </a:r>
            <a:r>
              <a:rPr lang="fr-FR" dirty="0" err="1" smtClean="0"/>
              <a:t>layout</a:t>
            </a:r>
            <a:endParaRPr lang="fr-FR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 smtClean="0"/>
              <a:t>|  PAGE </a:t>
            </a:r>
            <a:fld id="{AEFB9B6D-867A-40B8-ACB0-35CC9F272C9C}" type="slidenum">
              <a:rPr lang="fr-FR" smtClean="0"/>
              <a:pPr/>
              <a:t>6</a:t>
            </a:fld>
            <a:endParaRPr lang="fr-FR" dirty="0"/>
          </a:p>
        </p:txBody>
      </p:sp>
      <p:sp>
        <p:nvSpPr>
          <p:cNvPr id="10" name="Espace réservé du pied de page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dirty="0" smtClean="0"/>
              <a:t>Titre | Date</a:t>
            </a:r>
            <a:endParaRPr lang="fr-FR" dirty="0"/>
          </a:p>
        </p:txBody>
      </p:sp>
      <p:sp>
        <p:nvSpPr>
          <p:cNvPr id="21" name="Espace réservé du contenu 11"/>
          <p:cNvSpPr>
            <a:spLocks noGrp="1"/>
          </p:cNvSpPr>
          <p:nvPr>
            <p:ph idx="1"/>
          </p:nvPr>
        </p:nvSpPr>
        <p:spPr>
          <a:xfrm>
            <a:off x="557776" y="1268760"/>
            <a:ext cx="8172464" cy="4968552"/>
          </a:xfrm>
        </p:spPr>
        <p:txBody>
          <a:bodyPr/>
          <a:lstStyle/>
          <a:p>
            <a:pPr lvl="1"/>
            <a:r>
              <a:rPr lang="fr-FR" dirty="0" smtClean="0"/>
              <a:t>Pros:</a:t>
            </a:r>
            <a:endParaRPr lang="en-US" dirty="0" smtClean="0"/>
          </a:p>
          <a:p>
            <a:pPr lvl="3"/>
            <a:r>
              <a:rPr lang="fr-FR" dirty="0" err="1" smtClean="0"/>
              <a:t>Superperiodicity</a:t>
            </a:r>
            <a:r>
              <a:rPr lang="fr-FR" dirty="0" smtClean="0"/>
              <a:t> of 4.</a:t>
            </a:r>
          </a:p>
          <a:p>
            <a:pPr lvl="4"/>
            <a:r>
              <a:rPr lang="fr-FR" dirty="0" err="1" smtClean="0"/>
              <a:t>Some</a:t>
            </a:r>
            <a:r>
              <a:rPr lang="fr-FR" dirty="0" smtClean="0"/>
              <a:t> </a:t>
            </a:r>
            <a:r>
              <a:rPr lang="fr-FR" dirty="0" err="1" smtClean="0"/>
              <a:t>resonances</a:t>
            </a:r>
            <a:r>
              <a:rPr lang="fr-FR" dirty="0" smtClean="0"/>
              <a:t> </a:t>
            </a:r>
            <a:r>
              <a:rPr lang="fr-FR" dirty="0" err="1" smtClean="0"/>
              <a:t>should</a:t>
            </a:r>
            <a:r>
              <a:rPr lang="fr-FR" dirty="0" smtClean="0"/>
              <a:t>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mitigated</a:t>
            </a:r>
            <a:r>
              <a:rPr lang="fr-FR" dirty="0" smtClean="0"/>
              <a:t>.</a:t>
            </a:r>
            <a:endParaRPr lang="fr-FR" dirty="0" smtClean="0"/>
          </a:p>
          <a:p>
            <a:pPr lvl="4"/>
            <a:r>
              <a:rPr lang="fr-FR" dirty="0" err="1" smtClean="0"/>
              <a:t>B</a:t>
            </a:r>
            <a:r>
              <a:rPr lang="fr-FR" dirty="0" err="1" smtClean="0"/>
              <a:t>etter</a:t>
            </a:r>
            <a:r>
              <a:rPr lang="fr-FR" dirty="0" smtClean="0"/>
              <a:t> for the </a:t>
            </a:r>
            <a:r>
              <a:rPr lang="fr-FR" dirty="0" err="1" smtClean="0"/>
              <a:t>dynamic</a:t>
            </a:r>
            <a:r>
              <a:rPr lang="fr-FR" dirty="0" smtClean="0"/>
              <a:t> aperture.</a:t>
            </a:r>
          </a:p>
          <a:p>
            <a:pPr lvl="4"/>
            <a:r>
              <a:rPr lang="fr-FR" dirty="0" err="1" smtClean="0"/>
              <a:t>Could</a:t>
            </a:r>
            <a:r>
              <a:rPr lang="fr-FR" dirty="0" smtClean="0"/>
              <a:t> </a:t>
            </a:r>
            <a:r>
              <a:rPr lang="fr-FR" dirty="0" err="1" smtClean="0"/>
              <a:t>be</a:t>
            </a:r>
            <a:r>
              <a:rPr lang="fr-FR" dirty="0" smtClean="0"/>
              <a:t> a </a:t>
            </a:r>
            <a:r>
              <a:rPr lang="fr-FR" dirty="0" err="1" smtClean="0"/>
              <a:t>better</a:t>
            </a:r>
            <a:r>
              <a:rPr lang="fr-FR" dirty="0" smtClean="0"/>
              <a:t> option for </a:t>
            </a:r>
            <a:r>
              <a:rPr lang="fr-FR" dirty="0" err="1" smtClean="0"/>
              <a:t>beam-beam</a:t>
            </a:r>
            <a:r>
              <a:rPr lang="fr-FR" dirty="0" smtClean="0"/>
              <a:t> </a:t>
            </a:r>
            <a:r>
              <a:rPr lang="fr-FR" dirty="0" err="1" smtClean="0"/>
              <a:t>effects</a:t>
            </a:r>
            <a:r>
              <a:rPr lang="fr-FR" dirty="0" smtClean="0"/>
              <a:t>.</a:t>
            </a:r>
          </a:p>
          <a:p>
            <a:pPr lvl="4"/>
            <a:r>
              <a:rPr lang="fr-FR" dirty="0" smtClean="0"/>
              <a:t>To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checked</a:t>
            </a:r>
            <a:r>
              <a:rPr lang="fr-FR" dirty="0" smtClean="0"/>
              <a:t>.</a:t>
            </a:r>
            <a:endParaRPr lang="en-US" dirty="0" smtClean="0"/>
          </a:p>
          <a:p>
            <a:pPr lvl="3"/>
            <a:r>
              <a:rPr lang="en-US" dirty="0" smtClean="0"/>
              <a:t>The 2 additional </a:t>
            </a:r>
            <a:r>
              <a:rPr lang="en-US" dirty="0" err="1" smtClean="0"/>
              <a:t>Ips</a:t>
            </a:r>
            <a:r>
              <a:rPr lang="en-US" dirty="0" smtClean="0"/>
              <a:t> are separated by a diameter.</a:t>
            </a:r>
          </a:p>
          <a:p>
            <a:pPr lvl="4"/>
            <a:r>
              <a:rPr lang="fr-FR" dirty="0" err="1" smtClean="0"/>
              <a:t>Synchronism</a:t>
            </a:r>
            <a:r>
              <a:rPr lang="fr-FR" dirty="0" smtClean="0"/>
              <a:t> </a:t>
            </a:r>
            <a:r>
              <a:rPr lang="fr-FR" dirty="0" err="1" smtClean="0"/>
              <a:t>between</a:t>
            </a:r>
            <a:r>
              <a:rPr lang="fr-FR" dirty="0" smtClean="0"/>
              <a:t> </a:t>
            </a:r>
            <a:r>
              <a:rPr lang="fr-FR" dirty="0" err="1" smtClean="0"/>
              <a:t>both</a:t>
            </a:r>
            <a:r>
              <a:rPr lang="fr-FR" dirty="0" smtClean="0"/>
              <a:t> </a:t>
            </a:r>
            <a:r>
              <a:rPr lang="fr-FR" dirty="0" err="1" smtClean="0"/>
              <a:t>beams</a:t>
            </a:r>
            <a:r>
              <a:rPr lang="fr-FR" dirty="0" smtClean="0"/>
              <a:t>: </a:t>
            </a:r>
            <a:r>
              <a:rPr lang="fr-FR" dirty="0" err="1" smtClean="0"/>
              <a:t>same</a:t>
            </a:r>
            <a:r>
              <a:rPr lang="fr-FR" dirty="0" smtClean="0"/>
              <a:t> </a:t>
            </a:r>
            <a:r>
              <a:rPr lang="fr-FR" dirty="0" err="1" smtClean="0"/>
              <a:t>path</a:t>
            </a:r>
            <a:r>
              <a:rPr lang="fr-FR" dirty="0" smtClean="0"/>
              <a:t> </a:t>
            </a:r>
            <a:r>
              <a:rPr lang="fr-FR" dirty="0" err="1" smtClean="0"/>
              <a:t>length</a:t>
            </a:r>
            <a:r>
              <a:rPr lang="fr-FR" dirty="0" smtClean="0"/>
              <a:t>.</a:t>
            </a:r>
            <a:endParaRPr lang="en-US" dirty="0" smtClean="0"/>
          </a:p>
          <a:p>
            <a:pPr lvl="3"/>
            <a:r>
              <a:rPr lang="fr-FR" dirty="0" err="1"/>
              <a:t>Same</a:t>
            </a:r>
            <a:r>
              <a:rPr lang="fr-FR" dirty="0"/>
              <a:t> </a:t>
            </a:r>
            <a:r>
              <a:rPr lang="fr-FR" dirty="0" err="1"/>
              <a:t>number</a:t>
            </a:r>
            <a:r>
              <a:rPr lang="fr-FR" dirty="0"/>
              <a:t> of dispersion </a:t>
            </a:r>
            <a:r>
              <a:rPr lang="fr-FR" dirty="0" err="1"/>
              <a:t>suppressors</a:t>
            </a:r>
            <a:r>
              <a:rPr lang="fr-FR" dirty="0"/>
              <a:t> as in the </a:t>
            </a:r>
            <a:r>
              <a:rPr lang="fr-FR" dirty="0" err="1" smtClean="0"/>
              <a:t>baseline</a:t>
            </a:r>
            <a:r>
              <a:rPr lang="fr-FR" dirty="0" smtClean="0"/>
              <a:t>,</a:t>
            </a:r>
          </a:p>
          <a:p>
            <a:pPr lvl="4"/>
            <a:r>
              <a:rPr lang="fr-FR" dirty="0" err="1" smtClean="0"/>
              <a:t>Same</a:t>
            </a:r>
            <a:r>
              <a:rPr lang="fr-FR" dirty="0" smtClean="0"/>
              <a:t> </a:t>
            </a:r>
            <a:r>
              <a:rPr lang="fr-FR" dirty="0" err="1" smtClean="0"/>
              <a:t>filling</a:t>
            </a:r>
            <a:r>
              <a:rPr lang="fr-FR" dirty="0" smtClean="0"/>
              <a:t> factor.</a:t>
            </a:r>
          </a:p>
          <a:p>
            <a:pPr lvl="4"/>
            <a:endParaRPr lang="fr-FR" dirty="0"/>
          </a:p>
          <a:p>
            <a:pPr lvl="1"/>
            <a:r>
              <a:rPr lang="en-US" dirty="0" smtClean="0"/>
              <a:t>Cons</a:t>
            </a:r>
            <a:r>
              <a:rPr lang="en-US" dirty="0" smtClean="0"/>
              <a:t>:</a:t>
            </a:r>
          </a:p>
          <a:p>
            <a:pPr lvl="3"/>
            <a:r>
              <a:rPr lang="fr-FR" dirty="0" smtClean="0"/>
              <a:t>The </a:t>
            </a:r>
            <a:r>
              <a:rPr lang="fr-FR" dirty="0" err="1" smtClean="0"/>
              <a:t>number</a:t>
            </a:r>
            <a:r>
              <a:rPr lang="fr-FR" dirty="0" smtClean="0"/>
              <a:t> of arcs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increased</a:t>
            </a:r>
            <a:r>
              <a:rPr lang="fr-FR" dirty="0" smtClean="0"/>
              <a:t>.</a:t>
            </a:r>
          </a:p>
          <a:p>
            <a:pPr lvl="4"/>
            <a:r>
              <a:rPr lang="fr-FR" dirty="0" err="1" smtClean="0"/>
              <a:t>We</a:t>
            </a:r>
            <a:r>
              <a:rPr lang="fr-FR" dirty="0" smtClean="0"/>
              <a:t> </a:t>
            </a:r>
            <a:r>
              <a:rPr lang="fr-FR" dirty="0" err="1" smtClean="0"/>
              <a:t>may</a:t>
            </a:r>
            <a:r>
              <a:rPr lang="fr-FR" dirty="0" smtClean="0"/>
              <a:t> </a:t>
            </a:r>
            <a:r>
              <a:rPr lang="fr-FR" dirty="0" err="1" smtClean="0"/>
              <a:t>need</a:t>
            </a:r>
            <a:r>
              <a:rPr lang="fr-FR" dirty="0" smtClean="0"/>
              <a:t> more </a:t>
            </a:r>
            <a:r>
              <a:rPr lang="fr-FR" dirty="0" err="1" smtClean="0"/>
              <a:t>technical</a:t>
            </a:r>
            <a:r>
              <a:rPr lang="fr-FR" dirty="0" smtClean="0"/>
              <a:t> </a:t>
            </a:r>
            <a:r>
              <a:rPr lang="fr-FR" dirty="0" err="1" smtClean="0"/>
              <a:t>shafts</a:t>
            </a:r>
            <a:r>
              <a:rPr lang="fr-FR" dirty="0"/>
              <a:t>.</a:t>
            </a:r>
            <a:endParaRPr lang="en-US" dirty="0" smtClean="0"/>
          </a:p>
          <a:p>
            <a:pPr lvl="3"/>
            <a:r>
              <a:rPr lang="fr-FR" dirty="0" smtClean="0"/>
              <a:t>The </a:t>
            </a:r>
            <a:r>
              <a:rPr lang="fr-FR" dirty="0" err="1" smtClean="0"/>
              <a:t>geometry</a:t>
            </a:r>
            <a:r>
              <a:rPr lang="fr-FR" dirty="0" smtClean="0"/>
              <a:t> of the </a:t>
            </a:r>
            <a:r>
              <a:rPr lang="fr-FR" dirty="0" err="1" smtClean="0"/>
              <a:t>layout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a bit </a:t>
            </a:r>
            <a:r>
              <a:rPr lang="fr-FR" dirty="0" err="1" smtClean="0"/>
              <a:t>modified</a:t>
            </a:r>
            <a:r>
              <a:rPr lang="fr-FR" dirty="0" smtClean="0"/>
              <a:t>.</a:t>
            </a:r>
          </a:p>
          <a:p>
            <a:pPr lvl="4"/>
            <a:r>
              <a:rPr lang="fr-FR" dirty="0" smtClean="0"/>
              <a:t>Compatible 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 err="1" smtClean="0"/>
              <a:t>geological</a:t>
            </a:r>
            <a:r>
              <a:rPr lang="fr-FR" dirty="0" smtClean="0"/>
              <a:t> </a:t>
            </a:r>
            <a:r>
              <a:rPr lang="fr-FR" dirty="0" err="1" smtClean="0"/>
              <a:t>constraints</a:t>
            </a:r>
            <a:r>
              <a:rPr lang="fr-FR" dirty="0" smtClean="0"/>
              <a:t>?</a:t>
            </a:r>
            <a:endParaRPr lang="en-US" dirty="0" smtClean="0"/>
          </a:p>
          <a:p>
            <a:pPr lvl="1"/>
            <a:endParaRPr lang="en-US" dirty="0" smtClean="0"/>
          </a:p>
          <a:p>
            <a:pPr marL="0" lvl="1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879853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For discussion</a:t>
            </a:r>
            <a:endParaRPr lang="fr-FR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 smtClean="0"/>
              <a:t>|  PAGE </a:t>
            </a:r>
            <a:fld id="{AEFB9B6D-867A-40B8-ACB0-35CC9F272C9C}" type="slidenum">
              <a:rPr lang="fr-FR" smtClean="0"/>
              <a:pPr/>
              <a:t>7</a:t>
            </a:fld>
            <a:endParaRPr lang="fr-FR" dirty="0"/>
          </a:p>
        </p:txBody>
      </p:sp>
      <p:sp>
        <p:nvSpPr>
          <p:cNvPr id="10" name="Espace réservé du pied de page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dirty="0" smtClean="0"/>
              <a:t>Titre | Date</a:t>
            </a:r>
            <a:endParaRPr lang="fr-FR" dirty="0"/>
          </a:p>
        </p:txBody>
      </p:sp>
      <p:sp>
        <p:nvSpPr>
          <p:cNvPr id="6" name="Espace réservé du contenu 11"/>
          <p:cNvSpPr>
            <a:spLocks noGrp="1"/>
          </p:cNvSpPr>
          <p:nvPr>
            <p:ph idx="1"/>
          </p:nvPr>
        </p:nvSpPr>
        <p:spPr>
          <a:xfrm>
            <a:off x="576000" y="1268760"/>
            <a:ext cx="8172464" cy="4968552"/>
          </a:xfrm>
        </p:spPr>
        <p:txBody>
          <a:bodyPr/>
          <a:lstStyle/>
          <a:p>
            <a:pPr lvl="1"/>
            <a:r>
              <a:rPr lang="fr-FR" dirty="0" err="1" smtClean="0"/>
              <a:t>Some</a:t>
            </a:r>
            <a:r>
              <a:rPr lang="fr-FR" dirty="0" smtClean="0"/>
              <a:t> inputs come </a:t>
            </a:r>
            <a:r>
              <a:rPr lang="fr-FR" dirty="0" err="1" smtClean="0"/>
              <a:t>from</a:t>
            </a:r>
            <a:r>
              <a:rPr lang="fr-FR" dirty="0" smtClean="0"/>
              <a:t> </a:t>
            </a:r>
            <a:r>
              <a:rPr lang="fr-FR" dirty="0" err="1" smtClean="0"/>
              <a:t>other</a:t>
            </a:r>
            <a:r>
              <a:rPr lang="fr-FR" dirty="0" smtClean="0"/>
              <a:t> </a:t>
            </a:r>
            <a:r>
              <a:rPr lang="fr-FR" dirty="0" err="1" smtClean="0"/>
              <a:t>work</a:t>
            </a:r>
            <a:r>
              <a:rPr lang="fr-FR" dirty="0" smtClean="0"/>
              <a:t> packages:</a:t>
            </a:r>
            <a:endParaRPr lang="en-US" dirty="0"/>
          </a:p>
          <a:p>
            <a:pPr lvl="3"/>
            <a:r>
              <a:rPr lang="fr-FR" dirty="0" smtClean="0"/>
              <a:t>Minimum </a:t>
            </a:r>
            <a:r>
              <a:rPr lang="fr-FR" dirty="0" err="1" smtClean="0"/>
              <a:t>spacing</a:t>
            </a:r>
            <a:r>
              <a:rPr lang="fr-FR" dirty="0" smtClean="0"/>
              <a:t> </a:t>
            </a:r>
            <a:r>
              <a:rPr lang="fr-FR" dirty="0" err="1" smtClean="0"/>
              <a:t>between</a:t>
            </a:r>
            <a:r>
              <a:rPr lang="fr-FR" dirty="0" smtClean="0"/>
              <a:t> </a:t>
            </a:r>
            <a:r>
              <a:rPr lang="fr-FR" dirty="0" err="1" smtClean="0"/>
              <a:t>elements</a:t>
            </a:r>
            <a:r>
              <a:rPr lang="fr-FR" dirty="0" smtClean="0"/>
              <a:t>. </a:t>
            </a:r>
          </a:p>
          <a:p>
            <a:pPr lvl="3"/>
            <a:endParaRPr lang="fr-FR" dirty="0" smtClean="0"/>
          </a:p>
          <a:p>
            <a:pPr lvl="1"/>
            <a:r>
              <a:rPr lang="fr-FR" dirty="0" err="1" smtClean="0"/>
              <a:t>Necessary</a:t>
            </a:r>
            <a:r>
              <a:rPr lang="fr-FR" dirty="0" smtClean="0"/>
              <a:t> to </a:t>
            </a:r>
            <a:r>
              <a:rPr lang="fr-FR" dirty="0" err="1" smtClean="0"/>
              <a:t>create</a:t>
            </a:r>
            <a:r>
              <a:rPr lang="fr-FR" dirty="0" smtClean="0"/>
              <a:t> </a:t>
            </a:r>
            <a:r>
              <a:rPr lang="fr-FR" dirty="0" err="1" smtClean="0"/>
              <a:t>some</a:t>
            </a:r>
            <a:r>
              <a:rPr lang="fr-FR" dirty="0" smtClean="0"/>
              <a:t> interfaces </a:t>
            </a:r>
            <a:r>
              <a:rPr lang="fr-FR" dirty="0" err="1" smtClean="0"/>
              <a:t>between</a:t>
            </a:r>
            <a:r>
              <a:rPr lang="fr-FR" dirty="0" smtClean="0"/>
              <a:t> the arcs and the insertions:</a:t>
            </a:r>
            <a:endParaRPr lang="en-US" dirty="0" smtClean="0"/>
          </a:p>
          <a:p>
            <a:pPr lvl="3"/>
            <a:r>
              <a:rPr lang="fr-FR" dirty="0" smtClean="0"/>
              <a:t>Replacement of the </a:t>
            </a:r>
            <a:r>
              <a:rPr lang="fr-FR" dirty="0" err="1" smtClean="0"/>
              <a:t>fake</a:t>
            </a:r>
            <a:r>
              <a:rPr lang="fr-FR" dirty="0" smtClean="0"/>
              <a:t> insertions (FODO </a:t>
            </a:r>
            <a:r>
              <a:rPr lang="fr-FR" dirty="0" err="1" smtClean="0"/>
              <a:t>lattices</a:t>
            </a:r>
            <a:r>
              <a:rPr lang="fr-FR" dirty="0" smtClean="0"/>
              <a:t>) by right insertions.</a:t>
            </a:r>
          </a:p>
          <a:p>
            <a:pPr lvl="3"/>
            <a:r>
              <a:rPr lang="en-US" dirty="0" smtClean="0"/>
              <a:t>Matching module between the arcs and the insertions.</a:t>
            </a:r>
          </a:p>
          <a:p>
            <a:pPr lvl="3"/>
            <a:r>
              <a:rPr lang="fr-FR" dirty="0" err="1" smtClean="0"/>
              <a:t>Naming</a:t>
            </a:r>
            <a:r>
              <a:rPr lang="fr-FR" dirty="0" smtClean="0"/>
              <a:t> convention for the </a:t>
            </a:r>
            <a:r>
              <a:rPr lang="fr-FR" dirty="0" err="1" smtClean="0"/>
              <a:t>elements</a:t>
            </a:r>
            <a:r>
              <a:rPr lang="fr-FR" dirty="0" smtClean="0"/>
              <a:t>.</a:t>
            </a:r>
          </a:p>
          <a:p>
            <a:pPr lvl="3"/>
            <a:r>
              <a:rPr lang="fr-FR" dirty="0" err="1"/>
              <a:t>Additional</a:t>
            </a:r>
            <a:r>
              <a:rPr lang="fr-FR" dirty="0"/>
              <a:t> </a:t>
            </a:r>
            <a:r>
              <a:rPr lang="fr-FR" dirty="0" err="1"/>
              <a:t>constraints</a:t>
            </a:r>
            <a:r>
              <a:rPr lang="fr-FR" dirty="0"/>
              <a:t> on the </a:t>
            </a:r>
            <a:r>
              <a:rPr lang="fr-FR" dirty="0" err="1"/>
              <a:t>optics</a:t>
            </a:r>
            <a:r>
              <a:rPr lang="fr-FR" dirty="0" smtClean="0"/>
              <a:t>?				</a:t>
            </a:r>
            <a:endParaRPr lang="en-US" dirty="0"/>
          </a:p>
          <a:p>
            <a:pPr lvl="1"/>
            <a:endParaRPr lang="en-US" dirty="0" smtClean="0"/>
          </a:p>
          <a:p>
            <a:pPr lvl="1"/>
            <a:r>
              <a:rPr lang="fr-FR" dirty="0" err="1" smtClean="0"/>
              <a:t>Other</a:t>
            </a:r>
            <a:r>
              <a:rPr lang="fr-FR" dirty="0" smtClean="0"/>
              <a:t> </a:t>
            </a:r>
            <a:r>
              <a:rPr lang="fr-FR" dirty="0" err="1" smtClean="0"/>
              <a:t>layout</a:t>
            </a:r>
            <a:r>
              <a:rPr lang="fr-FR" dirty="0" smtClean="0"/>
              <a:t> </a:t>
            </a:r>
            <a:r>
              <a:rPr lang="fr-FR" dirty="0" err="1" smtClean="0"/>
              <a:t>proposed</a:t>
            </a:r>
            <a:r>
              <a:rPr lang="fr-FR" dirty="0" smtClean="0"/>
              <a:t>:</a:t>
            </a:r>
            <a:endParaRPr lang="en-US" dirty="0"/>
          </a:p>
          <a:p>
            <a:pPr lvl="3"/>
            <a:r>
              <a:rPr lang="fr-FR" dirty="0"/>
              <a:t>The </a:t>
            </a:r>
            <a:r>
              <a:rPr lang="fr-FR" dirty="0" err="1"/>
              <a:t>automatic</a:t>
            </a:r>
            <a:r>
              <a:rPr lang="fr-FR" dirty="0"/>
              <a:t> python </a:t>
            </a:r>
            <a:r>
              <a:rPr lang="fr-FR" dirty="0" err="1"/>
              <a:t>tool</a:t>
            </a:r>
            <a:r>
              <a:rPr lang="fr-FR" dirty="0"/>
              <a:t> </a:t>
            </a:r>
            <a:r>
              <a:rPr lang="fr-FR" dirty="0" err="1"/>
              <a:t>enables</a:t>
            </a:r>
            <a:r>
              <a:rPr lang="fr-FR" dirty="0"/>
              <a:t> to </a:t>
            </a:r>
            <a:r>
              <a:rPr lang="fr-FR" dirty="0" err="1"/>
              <a:t>generate</a:t>
            </a:r>
            <a:r>
              <a:rPr lang="fr-FR" dirty="0"/>
              <a:t> </a:t>
            </a:r>
            <a:r>
              <a:rPr lang="fr-FR" dirty="0" err="1"/>
              <a:t>some</a:t>
            </a:r>
            <a:r>
              <a:rPr lang="fr-FR" dirty="0"/>
              <a:t> MAD-X </a:t>
            </a:r>
            <a:r>
              <a:rPr lang="fr-FR" dirty="0" err="1"/>
              <a:t>lattices</a:t>
            </a:r>
            <a:r>
              <a:rPr lang="fr-FR" dirty="0"/>
              <a:t> for the </a:t>
            </a:r>
            <a:r>
              <a:rPr lang="fr-FR" dirty="0" err="1"/>
              <a:t>baseline</a:t>
            </a:r>
            <a:r>
              <a:rPr lang="fr-FR" dirty="0"/>
              <a:t> or </a:t>
            </a:r>
            <a:r>
              <a:rPr lang="fr-FR" dirty="0" err="1"/>
              <a:t>this</a:t>
            </a:r>
            <a:r>
              <a:rPr lang="fr-FR" dirty="0"/>
              <a:t> alternative.</a:t>
            </a:r>
            <a:endParaRPr lang="en-US"/>
          </a:p>
          <a:p>
            <a:pPr lvl="3"/>
            <a:r>
              <a:rPr lang="fr-FR" smtClean="0"/>
              <a:t>Reasons</a:t>
            </a:r>
            <a:r>
              <a:rPr lang="fr-FR" dirty="0" smtClean="0"/>
              <a:t> to </a:t>
            </a:r>
            <a:r>
              <a:rPr lang="fr-FR" dirty="0" err="1" smtClean="0"/>
              <a:t>keep</a:t>
            </a:r>
            <a:r>
              <a:rPr lang="fr-FR" dirty="0" smtClean="0"/>
              <a:t> (in </a:t>
            </a:r>
            <a:r>
              <a:rPr lang="fr-FR" dirty="0" err="1" smtClean="0"/>
              <a:t>this</a:t>
            </a:r>
            <a:r>
              <a:rPr lang="fr-FR" dirty="0" smtClean="0"/>
              <a:t> case alternative </a:t>
            </a:r>
            <a:r>
              <a:rPr lang="fr-FR" dirty="0" err="1" smtClean="0"/>
              <a:t>layout</a:t>
            </a:r>
            <a:r>
              <a:rPr lang="fr-FR" dirty="0" smtClean="0"/>
              <a:t>) or </a:t>
            </a:r>
            <a:r>
              <a:rPr lang="fr-FR" dirty="0" err="1" smtClean="0"/>
              <a:t>give</a:t>
            </a:r>
            <a:r>
              <a:rPr lang="fr-FR" dirty="0" smtClean="0"/>
              <a:t> up </a:t>
            </a:r>
            <a:r>
              <a:rPr lang="fr-FR" dirty="0" err="1" smtClean="0"/>
              <a:t>this</a:t>
            </a:r>
            <a:r>
              <a:rPr lang="fr-FR" dirty="0" smtClean="0"/>
              <a:t> </a:t>
            </a:r>
            <a:r>
              <a:rPr lang="fr-FR" dirty="0" err="1" smtClean="0"/>
              <a:t>layout</a:t>
            </a:r>
            <a:r>
              <a:rPr lang="fr-FR" dirty="0" smtClean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2121994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DSM	</a:t>
            </a:r>
            <a:br>
              <a:rPr lang="fr-FR" dirty="0" smtClean="0"/>
            </a:br>
            <a:r>
              <a:rPr lang="fr-FR" dirty="0" err="1" smtClean="0"/>
              <a:t>Irfu</a:t>
            </a:r>
            <a:r>
              <a:rPr lang="fr-FR" dirty="0" smtClean="0"/>
              <a:t/>
            </a:r>
            <a:br>
              <a:rPr lang="fr-FR" dirty="0" smtClean="0"/>
            </a:br>
            <a:r>
              <a:rPr lang="fr-FR" dirty="0" smtClean="0"/>
              <a:t>DIR</a:t>
            </a:r>
            <a:endParaRPr lang="fr-FR" dirty="0"/>
          </a:p>
        </p:txBody>
      </p:sp>
      <p:sp>
        <p:nvSpPr>
          <p:cNvPr id="7" name="Espace réservé du contenu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Commissariat à l’énergie atomique et aux énergies alternatives</a:t>
            </a:r>
          </a:p>
          <a:p>
            <a:r>
              <a:rPr lang="fr-FR" dirty="0" smtClean="0"/>
              <a:t>Centre de Saclay</a:t>
            </a:r>
            <a:r>
              <a:rPr lang="fr-FR" sz="950" b="1" dirty="0" smtClean="0"/>
              <a:t> </a:t>
            </a:r>
            <a:r>
              <a:rPr lang="fr-FR" sz="950" b="1" dirty="0" smtClean="0">
                <a:solidFill>
                  <a:schemeClr val="bg2"/>
                </a:solidFill>
              </a:rPr>
              <a:t>| </a:t>
            </a:r>
            <a:r>
              <a:rPr lang="fr-FR" dirty="0" smtClean="0"/>
              <a:t>91191 Gif-sur-Yvette Cedex</a:t>
            </a:r>
          </a:p>
          <a:p>
            <a:r>
              <a:rPr lang="fr-FR" dirty="0" smtClean="0"/>
              <a:t>T. +33 (0)1 69 08 xx </a:t>
            </a:r>
            <a:r>
              <a:rPr lang="fr-FR" dirty="0" err="1" smtClean="0"/>
              <a:t>xx</a:t>
            </a:r>
            <a:r>
              <a:rPr lang="fr-FR" dirty="0" smtClean="0"/>
              <a:t> </a:t>
            </a:r>
            <a:r>
              <a:rPr lang="fr-FR" sz="950" b="1" dirty="0" smtClean="0">
                <a:solidFill>
                  <a:schemeClr val="bg2"/>
                </a:solidFill>
              </a:rPr>
              <a:t>|</a:t>
            </a:r>
            <a:r>
              <a:rPr lang="fr-FR" dirty="0" smtClean="0"/>
              <a:t> F. +33 (0)1 69 08 99 89</a:t>
            </a:r>
          </a:p>
          <a:p>
            <a:pPr lvl="1"/>
            <a:r>
              <a:rPr lang="fr-FR" dirty="0" smtClean="0"/>
              <a:t>Etablissement public à caractère industriel et commercial </a:t>
            </a:r>
            <a:r>
              <a:rPr lang="fr-FR" sz="800" b="1" dirty="0" smtClean="0">
                <a:solidFill>
                  <a:schemeClr val="bg2"/>
                </a:solidFill>
              </a:rPr>
              <a:t>|</a:t>
            </a:r>
            <a:r>
              <a:rPr lang="fr-FR" dirty="0" smtClean="0"/>
              <a:t> RCS Paris B 775 685 019</a:t>
            </a:r>
            <a:endParaRPr lang="fr-FR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 smtClean="0"/>
              <a:t>|  PAGE </a:t>
            </a:r>
            <a:fld id="{AEFB9B6D-867A-40B8-ACB0-35CC9F272C9C}" type="slidenum">
              <a:rPr lang="fr-FR" smtClean="0"/>
              <a:pPr/>
              <a:t>8</a:t>
            </a:fld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smtClean="0"/>
              <a:t>Titre | Date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d_powerpoint_CEA_Irfu">
  <a:themeElements>
    <a:clrScheme name="CEA">
      <a:dk1>
        <a:sysClr val="windowText" lastClr="000000"/>
      </a:dk1>
      <a:lt1>
        <a:sysClr val="window" lastClr="FFFFFF"/>
      </a:lt1>
      <a:dk2>
        <a:srgbClr val="DC0528"/>
      </a:dk2>
      <a:lt2>
        <a:srgbClr val="96C31E"/>
      </a:lt2>
      <a:accent1>
        <a:srgbClr val="781469"/>
      </a:accent1>
      <a:accent2>
        <a:srgbClr val="F08728"/>
      </a:accent2>
      <a:accent3>
        <a:srgbClr val="FAB45F"/>
      </a:accent3>
      <a:accent4>
        <a:srgbClr val="0091C3"/>
      </a:accent4>
      <a:accent5>
        <a:srgbClr val="006937"/>
      </a:accent5>
      <a:accent6>
        <a:srgbClr val="87000A"/>
      </a:accent6>
      <a:hlink>
        <a:srgbClr val="0000FF"/>
      </a:hlink>
      <a:folHlink>
        <a:srgbClr val="800080"/>
      </a:folHlink>
    </a:clrScheme>
    <a:fontScheme name="CE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/>
        </a:solidFill>
        <a:ln>
          <a:solidFill>
            <a:schemeClr val="tx1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Mod_powerpoint_CEA_Irfu</Template>
  <TotalTime>361</TotalTime>
  <Words>500</Words>
  <Application>Microsoft Office PowerPoint</Application>
  <PresentationFormat>Affichage à l'écran (4:3)</PresentationFormat>
  <Paragraphs>85</Paragraphs>
  <Slides>8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8</vt:i4>
      </vt:variant>
    </vt:vector>
  </HeadingPairs>
  <TitlesOfParts>
    <vt:vector size="9" baseType="lpstr">
      <vt:lpstr>Mod_powerpoint_CEA_Irfu</vt:lpstr>
      <vt:lpstr>Discussion of the arcs and overall lattice integration</vt:lpstr>
      <vt:lpstr>Status of arc optics</vt:lpstr>
      <vt:lpstr>Example: Arc 100 km, Dipoles 14.2 m</vt:lpstr>
      <vt:lpstr>PARAMETER VARIATION: 100 TeV c.m.</vt:lpstr>
      <vt:lpstr>PROPOSAL: a ring with a superperioD of 4</vt:lpstr>
      <vt:lpstr>Pros and cons of this layout</vt:lpstr>
      <vt:lpstr>For discussion</vt:lpstr>
      <vt:lpstr>DSM  Irfu DIR</vt:lpstr>
    </vt:vector>
  </TitlesOfParts>
  <Company>CEA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Titre</dc:title>
  <dc:creator>achance</dc:creator>
  <cp:lastModifiedBy>achance</cp:lastModifiedBy>
  <cp:revision>117</cp:revision>
  <dcterms:created xsi:type="dcterms:W3CDTF">2015-01-06T12:37:20Z</dcterms:created>
  <dcterms:modified xsi:type="dcterms:W3CDTF">2015-01-07T15:40:11Z</dcterms:modified>
</cp:coreProperties>
</file>