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70" r:id="rId4"/>
    <p:sldId id="261" r:id="rId5"/>
    <p:sldId id="263" r:id="rId6"/>
    <p:sldId id="262" r:id="rId7"/>
    <p:sldId id="267" r:id="rId8"/>
    <p:sldId id="264" r:id="rId9"/>
    <p:sldId id="265" r:id="rId10"/>
    <p:sldId id="266" r:id="rId11"/>
    <p:sldId id="257" r:id="rId12"/>
    <p:sldId id="258" r:id="rId13"/>
    <p:sldId id="268" r:id="rId14"/>
    <p:sldId id="269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ED3DC-7567-4505-95FF-91C0C235652F}" type="datetimeFigureOut">
              <a:rPr lang="en-GB" smtClean="0"/>
              <a:t>04/12/2014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28ED6-473D-4C19-9DFA-6224BB186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92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091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97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28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339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28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00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357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4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11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506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38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FFC89-68D4-4085-B5ED-62F5614D16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838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Superconducting septa for FCC?</a:t>
            </a:r>
            <a:br>
              <a:rPr lang="en-GB" smtClean="0"/>
            </a:br>
            <a:r>
              <a:rPr lang="en-GB" sz="2800" i="1" smtClean="0"/>
              <a:t>Jotting down some thoughts…</a:t>
            </a:r>
            <a:endParaRPr lang="en-GB" sz="28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W. Bartmann</a:t>
            </a:r>
          </a:p>
          <a:p>
            <a:endParaRPr lang="en-GB"/>
          </a:p>
          <a:p>
            <a:r>
              <a:rPr lang="en-GB" smtClean="0"/>
              <a:t>BT R&amp;D meeting, 4</a:t>
            </a:r>
            <a:r>
              <a:rPr lang="en-GB" baseline="30000" smtClean="0"/>
              <a:t>th</a:t>
            </a:r>
            <a:r>
              <a:rPr lang="en-GB" smtClean="0"/>
              <a:t> Dec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240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injection - SC</a:t>
            </a:r>
            <a:endParaRPr lang="en-GB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1988840"/>
            <a:ext cx="8676456" cy="382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399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603" y="1850039"/>
            <a:ext cx="5423829" cy="5035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6948264" y="2196267"/>
            <a:ext cx="936104" cy="490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15808" y="1265823"/>
            <a:ext cx="1728192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smtClean="0"/>
              <a:t>Rms sigma ~ 1 mm</a:t>
            </a:r>
          </a:p>
          <a:p>
            <a:r>
              <a:rPr lang="en-GB" sz="1600" smtClean="0"/>
              <a:t>Assume otherwise max of 0.5 mm</a:t>
            </a:r>
            <a:endParaRPr lang="en-GB" sz="1600"/>
          </a:p>
        </p:txBody>
      </p:sp>
      <p:sp>
        <p:nvSpPr>
          <p:cNvPr id="9" name="TextBox 8"/>
          <p:cNvSpPr txBox="1"/>
          <p:nvPr/>
        </p:nvSpPr>
        <p:spPr>
          <a:xfrm>
            <a:off x="1352721" y="1763421"/>
            <a:ext cx="2067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Quads of 4m length</a:t>
            </a:r>
          </a:p>
          <a:p>
            <a:r>
              <a:rPr lang="en-GB" sz="1600" smtClean="0"/>
              <a:t>500 T/m</a:t>
            </a:r>
            <a:endParaRPr lang="en-GB" sz="160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203848" y="2038679"/>
            <a:ext cx="576064" cy="171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40578" y="1324711"/>
            <a:ext cx="843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400 m</a:t>
            </a:r>
            <a:endParaRPr lang="en-GB" sz="1600"/>
          </a:p>
        </p:txBody>
      </p:sp>
      <p:sp>
        <p:nvSpPr>
          <p:cNvPr id="15" name="TextBox 14"/>
          <p:cNvSpPr txBox="1"/>
          <p:nvPr/>
        </p:nvSpPr>
        <p:spPr>
          <a:xfrm>
            <a:off x="6372200" y="1493078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</a:t>
            </a:r>
            <a:r>
              <a:rPr lang="en-GB" sz="1600" smtClean="0"/>
              <a:t>00 m</a:t>
            </a:r>
            <a:endParaRPr lang="en-GB" sz="1600"/>
          </a:p>
        </p:txBody>
      </p:sp>
      <p:sp>
        <p:nvSpPr>
          <p:cNvPr id="20" name="Rectangle 19"/>
          <p:cNvSpPr/>
          <p:nvPr/>
        </p:nvSpPr>
        <p:spPr>
          <a:xfrm>
            <a:off x="4628510" y="2096820"/>
            <a:ext cx="144016" cy="198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220072" y="2096820"/>
            <a:ext cx="633887" cy="1988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6102708" y="2214032"/>
            <a:ext cx="45719" cy="2024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Brace 23"/>
          <p:cNvSpPr/>
          <p:nvPr/>
        </p:nvSpPr>
        <p:spPr>
          <a:xfrm rot="16200000">
            <a:off x="5332712" y="1211162"/>
            <a:ext cx="369328" cy="117067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/>
          <p:cNvSpPr/>
          <p:nvPr/>
        </p:nvSpPr>
        <p:spPr>
          <a:xfrm rot="16200000">
            <a:off x="6633499" y="1791164"/>
            <a:ext cx="152401" cy="24295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4427984" y="1205046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1</a:t>
            </a:r>
            <a:r>
              <a:rPr lang="en-GB" sz="1600"/>
              <a:t>1</a:t>
            </a:r>
            <a:r>
              <a:rPr lang="en-GB" sz="1600" smtClean="0"/>
              <a:t>0 m</a:t>
            </a:r>
            <a:endParaRPr lang="en-GB" sz="1600"/>
          </a:p>
        </p:txBody>
      </p:sp>
      <p:sp>
        <p:nvSpPr>
          <p:cNvPr id="28" name="Right Brace 27"/>
          <p:cNvSpPr/>
          <p:nvPr/>
        </p:nvSpPr>
        <p:spPr>
          <a:xfrm rot="16200000">
            <a:off x="4637781" y="1503132"/>
            <a:ext cx="152401" cy="24295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899592" y="181711"/>
            <a:ext cx="7787208" cy="871025"/>
          </a:xfrm>
        </p:spPr>
        <p:txBody>
          <a:bodyPr/>
          <a:lstStyle/>
          <a:p>
            <a:r>
              <a:rPr lang="en-GB" smtClean="0"/>
              <a:t>FCC dump straight section</a:t>
            </a:r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5496" y="2780928"/>
            <a:ext cx="30243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Extract the two beams from different straight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Same plane deflections - or is Lambertson preferred?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1024" name="Footer Placeholder 10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1025" name="Slide Number Placeholder 10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042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trajectory – no bump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779912" y="1815388"/>
            <a:ext cx="301625" cy="218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731515" y="1815388"/>
            <a:ext cx="1368152" cy="2184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315691" y="1985326"/>
            <a:ext cx="125476" cy="2223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9"/>
          <a:stretch/>
        </p:blipFill>
        <p:spPr bwMode="auto">
          <a:xfrm>
            <a:off x="3205106" y="1711349"/>
            <a:ext cx="582265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472729" y="1926537"/>
            <a:ext cx="301625" cy="218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424332" y="1926537"/>
            <a:ext cx="1368152" cy="2184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016257" y="2073228"/>
            <a:ext cx="125476" cy="2223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1711349"/>
            <a:ext cx="3024336" cy="44148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smtClean="0"/>
              <a:t>MKE:</a:t>
            </a:r>
          </a:p>
          <a:p>
            <a:pPr marL="177800" indent="-177800"/>
            <a:r>
              <a:rPr lang="en-GB" sz="1800" smtClean="0"/>
              <a:t>0.15 mrad</a:t>
            </a:r>
          </a:p>
          <a:p>
            <a:pPr marL="177800" indent="-177800"/>
            <a:r>
              <a:rPr lang="en-GB" sz="1800" smtClean="0"/>
              <a:t>110 m drift</a:t>
            </a:r>
          </a:p>
          <a:p>
            <a:pPr marL="0" indent="0">
              <a:buNone/>
            </a:pPr>
            <a:endParaRPr lang="en-GB" sz="700"/>
          </a:p>
          <a:p>
            <a:pPr marL="0" indent="0">
              <a:buNone/>
            </a:pPr>
            <a:r>
              <a:rPr lang="en-GB" sz="1800" smtClean="0"/>
              <a:t>Q5:</a:t>
            </a:r>
          </a:p>
          <a:p>
            <a:r>
              <a:rPr lang="en-GB" sz="1800" smtClean="0"/>
              <a:t>9 mm offset</a:t>
            </a:r>
          </a:p>
          <a:p>
            <a:endParaRPr lang="en-GB" sz="600"/>
          </a:p>
          <a:p>
            <a:pPr marL="0" indent="0">
              <a:buNone/>
            </a:pPr>
            <a:r>
              <a:rPr lang="en-GB" sz="1800" smtClean="0"/>
              <a:t>MSE:</a:t>
            </a:r>
          </a:p>
          <a:p>
            <a:r>
              <a:rPr lang="en-GB" sz="1800" smtClean="0"/>
              <a:t>35 mm offset at entrance</a:t>
            </a:r>
          </a:p>
          <a:p>
            <a:r>
              <a:rPr lang="en-GB" sz="1800" smtClean="0"/>
              <a:t>150 m drift to MSE</a:t>
            </a:r>
          </a:p>
          <a:p>
            <a:r>
              <a:rPr lang="en-GB" sz="1800" smtClean="0"/>
              <a:t>17 mm septum width</a:t>
            </a:r>
          </a:p>
          <a:p>
            <a:r>
              <a:rPr lang="en-GB" sz="1800" smtClean="0"/>
              <a:t>50 m for TCDQ</a:t>
            </a:r>
          </a:p>
          <a:p>
            <a:r>
              <a:rPr lang="en-GB" sz="1800" smtClean="0"/>
              <a:t>200 m for MSE</a:t>
            </a:r>
          </a:p>
          <a:p>
            <a:r>
              <a:rPr lang="en-GB" sz="1800" smtClean="0"/>
              <a:t>417 mm Q4 clearance</a:t>
            </a:r>
          </a:p>
          <a:p>
            <a:r>
              <a:rPr lang="en-GB" sz="1800" smtClean="0"/>
              <a:t>1.7 mrad, 284 T.m, 1.42 T</a:t>
            </a:r>
          </a:p>
          <a:p>
            <a:endParaRPr lang="en-GB" sz="180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228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bump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13</a:t>
            </a:fld>
            <a:endParaRPr lang="en-GB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458" y="1600200"/>
            <a:ext cx="559908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1156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trajectory with bump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14</a:t>
            </a:fld>
            <a:endParaRPr lang="en-GB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918" y="1600200"/>
            <a:ext cx="621753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323528" y="1600200"/>
            <a:ext cx="30243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smtClean="0"/>
              <a:t>MKE:</a:t>
            </a:r>
          </a:p>
          <a:p>
            <a:pPr marL="177800" indent="-177800"/>
            <a:r>
              <a:rPr lang="en-GB" sz="1800" smtClean="0"/>
              <a:t>0.15 </a:t>
            </a:r>
            <a:r>
              <a:rPr lang="en-GB" sz="1800" smtClean="0">
                <a:sym typeface="Wingdings" panose="05000000000000000000" pitchFamily="2" charset="2"/>
              </a:rPr>
              <a:t> </a:t>
            </a:r>
            <a:r>
              <a:rPr lang="en-GB" sz="1800" b="1" smtClean="0">
                <a:sym typeface="Wingdings" panose="05000000000000000000" pitchFamily="2" charset="2"/>
              </a:rPr>
              <a:t>0.13</a:t>
            </a:r>
            <a:r>
              <a:rPr lang="en-GB" sz="1800" b="1" smtClean="0"/>
              <a:t> mrad</a:t>
            </a:r>
          </a:p>
          <a:p>
            <a:pPr marL="177800" indent="-177800"/>
            <a:r>
              <a:rPr lang="en-GB" sz="1800" smtClean="0"/>
              <a:t>110 m drift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70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smtClean="0"/>
              <a:t>Q5:</a:t>
            </a:r>
          </a:p>
          <a:p>
            <a:r>
              <a:rPr lang="en-GB" sz="1800" smtClean="0"/>
              <a:t>9 mm offset</a:t>
            </a:r>
          </a:p>
          <a:p>
            <a:endParaRPr lang="en-GB" sz="600" smtClean="0"/>
          </a:p>
          <a:p>
            <a:pPr marL="0" indent="0">
              <a:buNone/>
            </a:pPr>
            <a:r>
              <a:rPr lang="en-GB" sz="1800" b="1" smtClean="0"/>
              <a:t>Bump:</a:t>
            </a:r>
          </a:p>
          <a:p>
            <a:r>
              <a:rPr lang="en-GB" sz="1800" b="1" smtClean="0"/>
              <a:t>9 mm</a:t>
            </a:r>
          </a:p>
          <a:p>
            <a:r>
              <a:rPr lang="en-GB" sz="1800" b="1" smtClean="0"/>
              <a:t>0.3 mrad </a:t>
            </a:r>
            <a:r>
              <a:rPr lang="en-GB" sz="1800" b="1" smtClean="0">
                <a:sym typeface="Wingdings" panose="05000000000000000000" pitchFamily="2" charset="2"/>
              </a:rPr>
              <a:t> 50 T.m</a:t>
            </a:r>
          </a:p>
          <a:p>
            <a:r>
              <a:rPr lang="en-GB" sz="1800" b="1" smtClean="0">
                <a:sym typeface="Wingdings" panose="05000000000000000000" pitchFamily="2" charset="2"/>
              </a:rPr>
              <a:t>360 mm beam sep at bumper3</a:t>
            </a:r>
            <a:endParaRPr lang="en-GB" sz="1800" b="1" smtClean="0"/>
          </a:p>
          <a:p>
            <a:pPr marL="0" indent="0">
              <a:buNone/>
            </a:pPr>
            <a:endParaRPr lang="en-GB" sz="180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smtClean="0"/>
              <a:t>MSE:</a:t>
            </a:r>
          </a:p>
          <a:p>
            <a:r>
              <a:rPr lang="en-GB" sz="1800" smtClean="0"/>
              <a:t>35 mm offset at entrance</a:t>
            </a:r>
          </a:p>
          <a:p>
            <a:r>
              <a:rPr lang="en-GB" sz="1800" smtClean="0"/>
              <a:t>150 m drift to MSE</a:t>
            </a:r>
          </a:p>
          <a:p>
            <a:r>
              <a:rPr lang="en-GB" sz="1800" smtClean="0"/>
              <a:t>17 mm septum width</a:t>
            </a:r>
          </a:p>
          <a:p>
            <a:r>
              <a:rPr lang="en-GB" sz="1800" smtClean="0"/>
              <a:t>50 m for TCDQ+2 bumpers</a:t>
            </a:r>
          </a:p>
          <a:p>
            <a:r>
              <a:rPr lang="en-GB" sz="1800" smtClean="0"/>
              <a:t>200 m for MSE</a:t>
            </a:r>
          </a:p>
          <a:p>
            <a:r>
              <a:rPr lang="en-GB" sz="1800" smtClean="0"/>
              <a:t>417 mm Q4 clearance</a:t>
            </a:r>
          </a:p>
          <a:p>
            <a:r>
              <a:rPr lang="en-GB" sz="1800" smtClean="0"/>
              <a:t>1.7 mrad, 284 T.m, 1.42 T</a:t>
            </a:r>
          </a:p>
          <a:p>
            <a:endParaRPr lang="en-GB" sz="1800" smtClean="0"/>
          </a:p>
          <a:p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839701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For discussion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400" smtClean="0"/>
              <a:t>LHC extraction</a:t>
            </a:r>
          </a:p>
          <a:p>
            <a:pPr lvl="1"/>
            <a:r>
              <a:rPr lang="en-GB" sz="2000" smtClean="0"/>
              <a:t>Clockwise seems feasible with existing MSDs</a:t>
            </a:r>
          </a:p>
          <a:p>
            <a:pPr lvl="1"/>
            <a:r>
              <a:rPr lang="en-GB" sz="2000" smtClean="0"/>
              <a:t>Counterclockwise difficult, possible use of SC septa</a:t>
            </a:r>
          </a:p>
          <a:p>
            <a:r>
              <a:rPr lang="en-GB" sz="2400" smtClean="0"/>
              <a:t>FCC Injection</a:t>
            </a:r>
          </a:p>
          <a:p>
            <a:pPr lvl="1"/>
            <a:r>
              <a:rPr lang="en-GB" sz="2000" smtClean="0"/>
              <a:t>If standard half cell length of 100m can be opened to 125 m, NC septa become thinkable</a:t>
            </a:r>
          </a:p>
          <a:p>
            <a:pPr lvl="1"/>
            <a:r>
              <a:rPr lang="en-GB" sz="2000" smtClean="0"/>
              <a:t>100 m require ~6 T septa</a:t>
            </a:r>
          </a:p>
          <a:p>
            <a:r>
              <a:rPr lang="en-GB" sz="2400" smtClean="0"/>
              <a:t>FCC Dump</a:t>
            </a:r>
            <a:endParaRPr lang="en-GB" sz="2400"/>
          </a:p>
          <a:p>
            <a:pPr lvl="1"/>
            <a:r>
              <a:rPr lang="en-GB" sz="2000" smtClean="0"/>
              <a:t>NC septum for dump not excluded</a:t>
            </a:r>
          </a:p>
          <a:p>
            <a:pPr lvl="2"/>
            <a:r>
              <a:rPr lang="en-GB" sz="1600" smtClean="0"/>
              <a:t>increase kick angle, QD5 strength, drift length</a:t>
            </a:r>
          </a:p>
          <a:p>
            <a:pPr lvl="1"/>
            <a:r>
              <a:rPr lang="en-GB" sz="2000" smtClean="0"/>
              <a:t>Combination of </a:t>
            </a:r>
            <a:r>
              <a:rPr lang="en-GB" sz="2000"/>
              <a:t>NC </a:t>
            </a:r>
            <a:r>
              <a:rPr lang="en-GB" sz="2000" smtClean="0"/>
              <a:t>+ SC septum</a:t>
            </a:r>
          </a:p>
          <a:p>
            <a:pPr lvl="2"/>
            <a:r>
              <a:rPr lang="en-GB" sz="1600" smtClean="0"/>
              <a:t>increase beam separation with thin NC septum</a:t>
            </a:r>
          </a:p>
          <a:p>
            <a:pPr lvl="2"/>
            <a:r>
              <a:rPr lang="en-GB" sz="1600" smtClean="0"/>
              <a:t>increase clearance at downstream QF4 with </a:t>
            </a:r>
            <a:r>
              <a:rPr lang="en-GB" sz="1600" smtClean="0"/>
              <a:t>~4 </a:t>
            </a:r>
            <a:r>
              <a:rPr lang="en-GB" sz="1600"/>
              <a:t>T </a:t>
            </a:r>
            <a:r>
              <a:rPr lang="en-GB" sz="1600"/>
              <a:t>SC </a:t>
            </a:r>
            <a:r>
              <a:rPr lang="en-GB" sz="1600" smtClean="0"/>
              <a:t>septum</a:t>
            </a:r>
          </a:p>
          <a:p>
            <a:pPr lvl="2"/>
            <a:r>
              <a:rPr lang="en-GB" sz="1600" smtClean="0"/>
              <a:t>shorten </a:t>
            </a:r>
            <a:r>
              <a:rPr lang="en-GB" sz="1600"/>
              <a:t>drift </a:t>
            </a:r>
            <a:r>
              <a:rPr lang="en-GB" sz="1600">
                <a:sym typeface="Wingdings" panose="05000000000000000000" pitchFamily="2" charset="2"/>
              </a:rPr>
              <a:t> smaller </a:t>
            </a:r>
            <a:r>
              <a:rPr lang="en-GB" sz="1600"/>
              <a:t>betas </a:t>
            </a:r>
            <a:r>
              <a:rPr lang="en-GB" sz="1600">
                <a:sym typeface="Wingdings" panose="05000000000000000000" pitchFamily="2" charset="2"/>
              </a:rPr>
              <a:t></a:t>
            </a:r>
            <a:r>
              <a:rPr lang="en-GB" sz="1600"/>
              <a:t> </a:t>
            </a:r>
            <a:r>
              <a:rPr lang="en-GB" sz="1600"/>
              <a:t>higher </a:t>
            </a:r>
            <a:r>
              <a:rPr lang="en-GB" sz="1600" smtClean="0"/>
              <a:t>acceptance</a:t>
            </a:r>
          </a:p>
          <a:p>
            <a:r>
              <a:rPr lang="en-GB" sz="2400" smtClean="0"/>
              <a:t>SC </a:t>
            </a:r>
            <a:r>
              <a:rPr lang="en-GB" sz="2400"/>
              <a:t>septum </a:t>
            </a:r>
            <a:r>
              <a:rPr lang="en-GB" sz="2400" smtClean="0"/>
              <a:t>parameters</a:t>
            </a:r>
          </a:p>
          <a:p>
            <a:pPr lvl="1"/>
            <a:r>
              <a:rPr lang="en-GB" sz="2000" smtClean="0"/>
              <a:t>Septum width ~ gap height?</a:t>
            </a:r>
          </a:p>
          <a:p>
            <a:pPr lvl="1"/>
            <a:r>
              <a:rPr lang="en-GB" sz="2000" smtClean="0"/>
              <a:t>1 T, 4 T, 6 T?</a:t>
            </a:r>
          </a:p>
          <a:p>
            <a:pPr lvl="2"/>
            <a:endParaRPr lang="en-GB" sz="1600" smtClean="0"/>
          </a:p>
          <a:p>
            <a:pPr lvl="1"/>
            <a:endParaRPr lang="en-GB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55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Beam parameter recap</a:t>
            </a:r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31580"/>
            <a:ext cx="8229600" cy="426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922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en-GB" smtClean="0"/>
              <a:t>LHC extraction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3</a:t>
            </a:fld>
            <a:endParaRPr lang="en-GB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052736"/>
            <a:ext cx="3600400" cy="264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980728"/>
            <a:ext cx="3501120" cy="2671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91903"/>
            <a:ext cx="4716016" cy="2141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3648" y="5661248"/>
            <a:ext cx="302433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Looks like existing septa allow extraction up to 7 TeV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84168" y="4077072"/>
            <a:ext cx="2448272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This option with two different kickers in a row (MKI, MKE) is clearly more demanding</a:t>
            </a:r>
          </a:p>
          <a:p>
            <a:r>
              <a:rPr lang="en-GB" smtClean="0"/>
              <a:t>- to be studied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069468" y="1916832"/>
            <a:ext cx="122413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Clockwise</a:t>
            </a:r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558699" y="1778332"/>
            <a:ext cx="1195814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Counter-clockwise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9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injection - NC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52317"/>
            <a:ext cx="8229600" cy="1257003"/>
          </a:xfrm>
        </p:spPr>
        <p:txBody>
          <a:bodyPr>
            <a:normAutofit lnSpcReduction="10000"/>
          </a:bodyPr>
          <a:lstStyle/>
          <a:p>
            <a:r>
              <a:rPr lang="en-GB" sz="1800" smtClean="0"/>
              <a:t>500 m quad half width </a:t>
            </a:r>
            <a:r>
              <a:rPr lang="en-GB" sz="1800" smtClean="0">
                <a:sym typeface="Wingdings" panose="05000000000000000000" pitchFamily="2" charset="2"/>
              </a:rPr>
              <a:t> clearance of 540 mm</a:t>
            </a:r>
          </a:p>
          <a:p>
            <a:r>
              <a:rPr lang="en-GB" sz="1800" smtClean="0">
                <a:sym typeface="Wingdings" panose="05000000000000000000" pitchFamily="2" charset="2"/>
              </a:rPr>
              <a:t>Rms beam size at inj of 0.6 mm, +/-10 sig, +/- 3 mm orbit  beam clear 18 mm</a:t>
            </a:r>
          </a:p>
          <a:p>
            <a:r>
              <a:rPr lang="en-GB" sz="1800" smtClean="0">
                <a:sym typeface="Wingdings" panose="05000000000000000000" pitchFamily="2" charset="2"/>
              </a:rPr>
              <a:t>Beam offset in quad is 18 mm, required quad diameter inside chamber 36 mm</a:t>
            </a:r>
          </a:p>
          <a:p>
            <a:r>
              <a:rPr lang="en-GB" sz="1800" smtClean="0">
                <a:sym typeface="Wingdings" panose="05000000000000000000" pitchFamily="2" charset="2"/>
              </a:rPr>
              <a:t>First septum blade 6 mm, requires beam separation of 24 mm at septum entrance</a:t>
            </a:r>
            <a:endParaRPr lang="en-GB" sz="18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86" y="1816025"/>
            <a:ext cx="8905110" cy="312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1587263"/>
            <a:ext cx="1344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Lambertson septum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407229" y="1587263"/>
            <a:ext cx="67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MKI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500265" y="1587263"/>
            <a:ext cx="67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TDI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332481" y="15872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QF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580112" y="158726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QD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519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Optics</a:t>
            </a:r>
            <a:endParaRPr lang="en-GB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31319"/>
            <a:ext cx="5472607" cy="4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698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injection - NC</a:t>
            </a:r>
            <a:endParaRPr lang="en-GB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07432"/>
            <a:ext cx="7366154" cy="511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678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injection - NC</a:t>
            </a:r>
            <a:endParaRPr lang="en-GB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7988"/>
            <a:ext cx="8229600" cy="3450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649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injection - SC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2"/>
          </a:xfrm>
        </p:spPr>
        <p:txBody>
          <a:bodyPr>
            <a:normAutofit/>
          </a:bodyPr>
          <a:lstStyle/>
          <a:p>
            <a:r>
              <a:rPr lang="en-GB" sz="2000" smtClean="0"/>
              <a:t>Septum width 24 mm</a:t>
            </a:r>
            <a:endParaRPr lang="en-GB" sz="200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1" y="1669161"/>
            <a:ext cx="8964488" cy="298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385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injection - SC</a:t>
            </a:r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141468" cy="50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4211960" y="2924944"/>
            <a:ext cx="1368152" cy="2604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923928" y="3019146"/>
            <a:ext cx="1656184" cy="4098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24128" y="2708920"/>
            <a:ext cx="280831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4 T: 113 and 118 m resp.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04/12/2014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inj/extr, BT R&amp;D meeting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07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</TotalTime>
  <Words>553</Words>
  <Application>Microsoft Office PowerPoint</Application>
  <PresentationFormat>On-screen Show (4:3)</PresentationFormat>
  <Paragraphs>138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Superconducting septa for FCC? Jotting down some thoughts…</vt:lpstr>
      <vt:lpstr>Beam parameter recap</vt:lpstr>
      <vt:lpstr>LHC extraction</vt:lpstr>
      <vt:lpstr>FCC injection - NC</vt:lpstr>
      <vt:lpstr>Optics</vt:lpstr>
      <vt:lpstr>FCC injection - NC</vt:lpstr>
      <vt:lpstr>FCC injection - NC</vt:lpstr>
      <vt:lpstr>FCC injection - SC</vt:lpstr>
      <vt:lpstr>FCC injection - SC</vt:lpstr>
      <vt:lpstr>FCC injection - SC</vt:lpstr>
      <vt:lpstr>FCC dump straight section</vt:lpstr>
      <vt:lpstr>Extraction trajectory – no bump</vt:lpstr>
      <vt:lpstr>Extraction bump</vt:lpstr>
      <vt:lpstr>Extraction trajectory with bump</vt:lpstr>
      <vt:lpstr>For discussion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 septa for FCC dump?</dc:title>
  <dc:creator>wbartman</dc:creator>
  <cp:lastModifiedBy>wbartman</cp:lastModifiedBy>
  <cp:revision>26</cp:revision>
  <dcterms:created xsi:type="dcterms:W3CDTF">2014-12-03T16:35:32Z</dcterms:created>
  <dcterms:modified xsi:type="dcterms:W3CDTF">2014-12-04T14:38:58Z</dcterms:modified>
</cp:coreProperties>
</file>