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359" r:id="rId2"/>
    <p:sldId id="386" r:id="rId3"/>
    <p:sldId id="405" r:id="rId4"/>
    <p:sldId id="407" r:id="rId5"/>
    <p:sldId id="411" r:id="rId6"/>
    <p:sldId id="408" r:id="rId7"/>
    <p:sldId id="410" r:id="rId8"/>
    <p:sldId id="409" r:id="rId9"/>
    <p:sldId id="412" r:id="rId10"/>
    <p:sldId id="413" r:id="rId11"/>
    <p:sldId id="414" r:id="rId12"/>
    <p:sldId id="406" r:id="rId13"/>
    <p:sldId id="418" r:id="rId14"/>
    <p:sldId id="416" r:id="rId15"/>
    <p:sldId id="417" r:id="rId16"/>
    <p:sldId id="419" r:id="rId17"/>
    <p:sldId id="420" r:id="rId18"/>
    <p:sldId id="404" r:id="rId19"/>
    <p:sldId id="400" r:id="rId20"/>
  </p:sldIdLst>
  <p:sldSz cx="9144000" cy="6858000" type="screen4x3"/>
  <p:notesSz cx="7315200" cy="96012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FF"/>
    <a:srgbClr val="B2CB7F"/>
    <a:srgbClr val="8AAC46"/>
    <a:srgbClr val="00FF00"/>
    <a:srgbClr val="FF00FF"/>
    <a:srgbClr val="99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41" autoAdjust="0"/>
    <p:restoredTop sz="93047" autoAdjust="0"/>
  </p:normalViewPr>
  <p:slideViewPr>
    <p:cSldViewPr>
      <p:cViewPr>
        <p:scale>
          <a:sx n="75" d="100"/>
          <a:sy n="75" d="100"/>
        </p:scale>
        <p:origin x="-1642" y="-154"/>
      </p:cViewPr>
      <p:guideLst>
        <p:guide orient="horz" pos="270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33" d="100"/>
          <a:sy n="133" d="100"/>
        </p:scale>
        <p:origin x="-4464" y="-84"/>
      </p:cViewPr>
      <p:guideLst>
        <p:guide orient="horz" pos="3024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0FFCBE-FB54-4592-A5E7-686FBF9E394C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2188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1"/>
            <a:ext cx="5852160" cy="43205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119474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AE576A-0665-467C-B1C4-4630FC8C53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42416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AE576A-0665-467C-B1C4-4630FC8C53E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6681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Scintillating </a:t>
            </a:r>
            <a:r>
              <a:rPr lang="en-US" dirty="0" err="1" smtClean="0"/>
              <a:t>Fibre</a:t>
            </a:r>
            <a:r>
              <a:rPr lang="en-US" dirty="0" smtClean="0"/>
              <a:t> Tracker,  2.5 m long </a:t>
            </a:r>
            <a:r>
              <a:rPr lang="en-US" dirty="0" err="1" smtClean="0"/>
              <a:t>fibres</a:t>
            </a:r>
            <a:r>
              <a:rPr lang="en-US" dirty="0" smtClean="0"/>
              <a:t> read out by silicon photomultipliers at the edge of the acceptance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AE576A-0665-467C-B1C4-4630FC8C53E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95335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Scintillating </a:t>
            </a:r>
            <a:r>
              <a:rPr lang="en-US" dirty="0" err="1" smtClean="0"/>
              <a:t>Fibre</a:t>
            </a:r>
            <a:r>
              <a:rPr lang="en-US" dirty="0" smtClean="0"/>
              <a:t> Tracker,  2.5 m long </a:t>
            </a:r>
            <a:r>
              <a:rPr lang="en-US" dirty="0" err="1" smtClean="0"/>
              <a:t>fibres</a:t>
            </a:r>
            <a:r>
              <a:rPr lang="en-US" dirty="0" smtClean="0"/>
              <a:t> read out by silicon photomultipliers at the edge of the acceptance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AE576A-0665-467C-B1C4-4630FC8C53E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95335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Scintillating </a:t>
            </a:r>
            <a:r>
              <a:rPr lang="en-US" dirty="0" err="1" smtClean="0"/>
              <a:t>Fibre</a:t>
            </a:r>
            <a:r>
              <a:rPr lang="en-US" dirty="0" smtClean="0"/>
              <a:t> Tracker,  2.5 m long </a:t>
            </a:r>
            <a:r>
              <a:rPr lang="en-US" dirty="0" err="1" smtClean="0"/>
              <a:t>fibres</a:t>
            </a:r>
            <a:r>
              <a:rPr lang="en-US" dirty="0" smtClean="0"/>
              <a:t> read out by silicon photomultipliers at the edge of the acceptance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AE576A-0665-467C-B1C4-4630FC8C53E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95335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Scintillating </a:t>
            </a:r>
            <a:r>
              <a:rPr lang="en-US" dirty="0" err="1" smtClean="0"/>
              <a:t>Fibre</a:t>
            </a:r>
            <a:r>
              <a:rPr lang="en-US" dirty="0" smtClean="0"/>
              <a:t> Tracker,  2.5 m long </a:t>
            </a:r>
            <a:r>
              <a:rPr lang="en-US" dirty="0" err="1" smtClean="0"/>
              <a:t>fibres</a:t>
            </a:r>
            <a:r>
              <a:rPr lang="en-US" dirty="0" smtClean="0"/>
              <a:t> read out by silicon photomultipliers at the edge of the acceptance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AE576A-0665-467C-B1C4-4630FC8C53E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95335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Scintillating </a:t>
            </a:r>
            <a:r>
              <a:rPr lang="en-US" dirty="0" err="1" smtClean="0"/>
              <a:t>Fibre</a:t>
            </a:r>
            <a:r>
              <a:rPr lang="en-US" dirty="0" smtClean="0"/>
              <a:t> Tracker,  2.5 m long </a:t>
            </a:r>
            <a:r>
              <a:rPr lang="en-US" dirty="0" err="1" smtClean="0"/>
              <a:t>fibres</a:t>
            </a:r>
            <a:r>
              <a:rPr lang="en-US" dirty="0" smtClean="0"/>
              <a:t> read out by silicon photomultipliers at the edge of the acceptance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AE576A-0665-467C-B1C4-4630FC8C53EF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95335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Scintillating </a:t>
            </a:r>
            <a:r>
              <a:rPr lang="en-US" dirty="0" err="1" smtClean="0"/>
              <a:t>Fibre</a:t>
            </a:r>
            <a:r>
              <a:rPr lang="en-US" dirty="0" smtClean="0"/>
              <a:t> Tracker,  2.5 m long </a:t>
            </a:r>
            <a:r>
              <a:rPr lang="en-US" dirty="0" err="1" smtClean="0"/>
              <a:t>fibres</a:t>
            </a:r>
            <a:r>
              <a:rPr lang="en-US" dirty="0" smtClean="0"/>
              <a:t> read out by silicon photomultipliers at the edge of the acceptance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AE576A-0665-467C-B1C4-4630FC8C53EF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9533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Scintillating </a:t>
            </a:r>
            <a:r>
              <a:rPr lang="en-US" dirty="0" err="1" smtClean="0"/>
              <a:t>Fibre</a:t>
            </a:r>
            <a:r>
              <a:rPr lang="en-US" dirty="0" smtClean="0"/>
              <a:t> Tracker,  2.5 m long </a:t>
            </a:r>
            <a:r>
              <a:rPr lang="en-US" dirty="0" err="1" smtClean="0"/>
              <a:t>fibres</a:t>
            </a:r>
            <a:r>
              <a:rPr lang="en-US" dirty="0" smtClean="0"/>
              <a:t> read out by silicon photomultipliers at the edge of the acceptance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AE576A-0665-467C-B1C4-4630FC8C53E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95335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Scintillating </a:t>
            </a:r>
            <a:r>
              <a:rPr lang="en-US" dirty="0" err="1" smtClean="0"/>
              <a:t>Fibre</a:t>
            </a:r>
            <a:r>
              <a:rPr lang="en-US" dirty="0" smtClean="0"/>
              <a:t> Tracker,  2.5 m long </a:t>
            </a:r>
            <a:r>
              <a:rPr lang="en-US" dirty="0" err="1" smtClean="0"/>
              <a:t>fibres</a:t>
            </a:r>
            <a:r>
              <a:rPr lang="en-US" dirty="0" smtClean="0"/>
              <a:t> read out by silicon photomultipliers at the edge of the acceptance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AE576A-0665-467C-B1C4-4630FC8C53E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95335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Scintillating </a:t>
            </a:r>
            <a:r>
              <a:rPr lang="en-US" dirty="0" err="1" smtClean="0"/>
              <a:t>Fibre</a:t>
            </a:r>
            <a:r>
              <a:rPr lang="en-US" dirty="0" smtClean="0"/>
              <a:t> Tracker,  2.5 m long </a:t>
            </a:r>
            <a:r>
              <a:rPr lang="en-US" dirty="0" err="1" smtClean="0"/>
              <a:t>fibres</a:t>
            </a:r>
            <a:r>
              <a:rPr lang="en-US" dirty="0" smtClean="0"/>
              <a:t> read out by silicon photomultipliers at the edge of the acceptance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AE576A-0665-467C-B1C4-4630FC8C53E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9533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Scintillating </a:t>
            </a:r>
            <a:r>
              <a:rPr lang="en-US" dirty="0" err="1" smtClean="0"/>
              <a:t>Fibre</a:t>
            </a:r>
            <a:r>
              <a:rPr lang="en-US" dirty="0" smtClean="0"/>
              <a:t> Tracker,  2.5 m long </a:t>
            </a:r>
            <a:r>
              <a:rPr lang="en-US" dirty="0" err="1" smtClean="0"/>
              <a:t>fibres</a:t>
            </a:r>
            <a:r>
              <a:rPr lang="en-US" dirty="0" smtClean="0"/>
              <a:t> read out by silicon photomultipliers at the edge of the acceptance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AE576A-0665-467C-B1C4-4630FC8C53E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95335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Scintillating </a:t>
            </a:r>
            <a:r>
              <a:rPr lang="en-US" dirty="0" err="1" smtClean="0"/>
              <a:t>Fibre</a:t>
            </a:r>
            <a:r>
              <a:rPr lang="en-US" dirty="0" smtClean="0"/>
              <a:t> Tracker,  2.5 m long </a:t>
            </a:r>
            <a:r>
              <a:rPr lang="en-US" dirty="0" err="1" smtClean="0"/>
              <a:t>fibres</a:t>
            </a:r>
            <a:r>
              <a:rPr lang="en-US" dirty="0" smtClean="0"/>
              <a:t> read out by silicon photomultipliers at the edge of the acceptance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AE576A-0665-467C-B1C4-4630FC8C53E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95335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Scintillating </a:t>
            </a:r>
            <a:r>
              <a:rPr lang="en-US" dirty="0" err="1" smtClean="0"/>
              <a:t>Fibre</a:t>
            </a:r>
            <a:r>
              <a:rPr lang="en-US" dirty="0" smtClean="0"/>
              <a:t> Tracker,  2.5 m long </a:t>
            </a:r>
            <a:r>
              <a:rPr lang="en-US" dirty="0" err="1" smtClean="0"/>
              <a:t>fibres</a:t>
            </a:r>
            <a:r>
              <a:rPr lang="en-US" dirty="0" smtClean="0"/>
              <a:t> read out by silicon photomultipliers at the edge of the acceptance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AE576A-0665-467C-B1C4-4630FC8C53E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95335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Scintillating </a:t>
            </a:r>
            <a:r>
              <a:rPr lang="en-US" dirty="0" err="1" smtClean="0"/>
              <a:t>Fibre</a:t>
            </a:r>
            <a:r>
              <a:rPr lang="en-US" dirty="0" smtClean="0"/>
              <a:t> Tracker,  2.5 m long </a:t>
            </a:r>
            <a:r>
              <a:rPr lang="en-US" dirty="0" err="1" smtClean="0"/>
              <a:t>fibres</a:t>
            </a:r>
            <a:r>
              <a:rPr lang="en-US" dirty="0" smtClean="0"/>
              <a:t> read out by silicon photomultipliers at the edge of the acceptance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AE576A-0665-467C-B1C4-4630FC8C53E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95335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Scintillating </a:t>
            </a:r>
            <a:r>
              <a:rPr lang="en-US" dirty="0" err="1" smtClean="0"/>
              <a:t>Fibre</a:t>
            </a:r>
            <a:r>
              <a:rPr lang="en-US" dirty="0" smtClean="0"/>
              <a:t> Tracker,  2.5 m long </a:t>
            </a:r>
            <a:r>
              <a:rPr lang="en-US" dirty="0" err="1" smtClean="0"/>
              <a:t>fibres</a:t>
            </a:r>
            <a:r>
              <a:rPr lang="en-US" dirty="0" smtClean="0"/>
              <a:t> read out by silicon photomultipliers at the edge of the acceptance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AE576A-0665-467C-B1C4-4630FC8C53E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9533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7" descr="puzzle_piece_stickfigures.png"/>
          <p:cNvPicPr>
            <a:picLocks noChangeAspect="1"/>
          </p:cNvPicPr>
          <p:nvPr userDrawn="1"/>
        </p:nvPicPr>
        <p:blipFill rotWithShape="1"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GlowEdges/>
                    </a14:imgEffect>
                    <a14:imgEffect>
                      <a14:saturation sat="2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 l="-59"/>
          <a:stretch/>
        </p:blipFill>
        <p:spPr>
          <a:xfrm>
            <a:off x="0" y="1237127"/>
            <a:ext cx="9144000" cy="562087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17007"/>
            <a:ext cx="9144000" cy="1316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6" descr="http://www.slef.nl/pictures/fom.gif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96336" y="5834219"/>
            <a:ext cx="1296144" cy="943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 userDrawn="1"/>
        </p:nvSpPr>
        <p:spPr>
          <a:xfrm>
            <a:off x="2933197" y="6131460"/>
            <a:ext cx="360560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400" dirty="0" smtClean="0">
                <a:latin typeface="Aharoni" pitchFamily="2" charset="-79"/>
                <a:cs typeface="Aharoni" pitchFamily="2" charset="-79"/>
              </a:rPr>
              <a:t>National </a:t>
            </a:r>
            <a:r>
              <a:rPr lang="nl-NL" sz="1400" dirty="0" err="1" smtClean="0">
                <a:latin typeface="Aharoni" pitchFamily="2" charset="-79"/>
                <a:cs typeface="Aharoni" pitchFamily="2" charset="-79"/>
              </a:rPr>
              <a:t>Institute</a:t>
            </a:r>
            <a:r>
              <a:rPr lang="nl-NL" sz="14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nl-NL" sz="1400" dirty="0" err="1" smtClean="0">
                <a:latin typeface="Aharoni" pitchFamily="2" charset="-79"/>
                <a:cs typeface="Aharoni" pitchFamily="2" charset="-79"/>
              </a:rPr>
              <a:t>for</a:t>
            </a:r>
            <a:r>
              <a:rPr lang="nl-NL" sz="14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nl-NL" sz="1400" dirty="0" err="1" smtClean="0">
                <a:latin typeface="Aharoni" pitchFamily="2" charset="-79"/>
                <a:cs typeface="Aharoni" pitchFamily="2" charset="-79"/>
              </a:rPr>
              <a:t>Subatomic</a:t>
            </a:r>
            <a:r>
              <a:rPr lang="nl-NL" sz="14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nl-NL" sz="1400" dirty="0" err="1" smtClean="0">
                <a:latin typeface="Aharoni" pitchFamily="2" charset="-79"/>
                <a:cs typeface="Aharoni" pitchFamily="2" charset="-79"/>
              </a:rPr>
              <a:t>Physics</a:t>
            </a:r>
            <a:endParaRPr lang="nl-NL" sz="1400" dirty="0" smtClean="0"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nl-NL" sz="1200" i="1" dirty="0" err="1" smtClean="0"/>
              <a:t>Science</a:t>
            </a:r>
            <a:r>
              <a:rPr lang="nl-NL" sz="1200" i="1" dirty="0" smtClean="0"/>
              <a:t> Park 105, 1098XG Amsterdam The Netherlands</a:t>
            </a:r>
            <a:endParaRPr lang="nl-NL" sz="1200" i="1" dirty="0"/>
          </a:p>
        </p:txBody>
      </p:sp>
      <p:sp>
        <p:nvSpPr>
          <p:cNvPr id="23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24744"/>
            <a:ext cx="7772400" cy="122413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nl-NL" sz="5400" b="1" u="sng" dirty="0" err="1" smtClean="0"/>
              <a:t>Title</a:t>
            </a:r>
            <a:endParaRPr lang="nl-NL" u="sng" dirty="0"/>
          </a:p>
        </p:txBody>
      </p:sp>
      <p:sp>
        <p:nvSpPr>
          <p:cNvPr id="24" name="Subtitle 2"/>
          <p:cNvSpPr>
            <a:spLocks noGrp="1"/>
          </p:cNvSpPr>
          <p:nvPr>
            <p:ph type="subTitle" idx="1"/>
          </p:nvPr>
        </p:nvSpPr>
        <p:spPr>
          <a:xfrm>
            <a:off x="1371600" y="4378860"/>
            <a:ext cx="6400800" cy="1752600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32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R. </a:t>
            </a:r>
            <a:r>
              <a:rPr lang="en-US" dirty="0" err="1" smtClean="0"/>
              <a:t>Walet</a:t>
            </a:r>
            <a:endParaRPr lang="en-US" dirty="0" smtClean="0"/>
          </a:p>
          <a:p>
            <a:r>
              <a:rPr lang="en-US" dirty="0" smtClean="0"/>
              <a:t>2013-05-22</a:t>
            </a:r>
          </a:p>
          <a:p>
            <a:r>
              <a:rPr lang="en-US" dirty="0" smtClean="0"/>
              <a:t>Revision 0</a:t>
            </a:r>
            <a:endParaRPr lang="en-US" dirty="0"/>
          </a:p>
        </p:txBody>
      </p:sp>
      <p:pic>
        <p:nvPicPr>
          <p:cNvPr id="1026" name="Picture 2" descr="Nikhef logo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504" y="6021289"/>
            <a:ext cx="1729198" cy="756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1405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81BE0-15F2-466C-B10E-FB3218553912}" type="datetime1">
              <a:rPr lang="nl-NL" smtClean="0"/>
              <a:pPr/>
              <a:t>19-2-2015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R.Walet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5731-E369-4BD8-90A8-48A0F20010C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709248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8801-D2EC-4E9E-A34A-B92AC9D89BB6}" type="datetime1">
              <a:rPr lang="nl-NL" smtClean="0"/>
              <a:pPr/>
              <a:t>19-2-2015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R.Walet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5731-E369-4BD8-90A8-48A0F20010C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416458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fld id="{9AEF8A89-5F02-4830-9F8C-E200745B02B3}" type="datetime1">
              <a:rPr lang="nl-NL" smtClean="0"/>
              <a:pPr/>
              <a:t>19-2-2015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nl-NL" smtClean="0"/>
              <a:t>R.Walet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fld id="{50AC5731-E369-4BD8-90A8-48A0F20010C7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8" name="Picture 2" descr="Nikhef logo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054464" y="0"/>
            <a:ext cx="1089536" cy="476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54178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C0BD-5315-46F0-A90B-AFB423BF0FA2}" type="datetime1">
              <a:rPr lang="nl-NL" smtClean="0"/>
              <a:pPr/>
              <a:t>19-2-2015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R.Walet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5731-E369-4BD8-90A8-48A0F20010C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587370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38FD0-3350-42F9-8708-1553C35B46A0}" type="datetime1">
              <a:rPr lang="nl-NL" smtClean="0"/>
              <a:pPr/>
              <a:t>19-2-2015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R.Walet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5731-E369-4BD8-90A8-48A0F20010C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796054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9F47A-C93D-4ABB-AF3E-BCF9C3E9E90B}" type="datetime1">
              <a:rPr lang="nl-NL" smtClean="0"/>
              <a:pPr/>
              <a:t>19-2-2015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R.Walet</a:t>
            </a: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5731-E369-4BD8-90A8-48A0F20010C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301907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F5E3F-4F2C-40EC-B6C2-BE1B4C053490}" type="datetime1">
              <a:rPr lang="nl-NL" smtClean="0"/>
              <a:pPr/>
              <a:t>19-2-2015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R.Walet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5731-E369-4BD8-90A8-48A0F20010C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7773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8DF09-AC95-4E62-BEF9-4E403334DE5E}" type="datetime1">
              <a:rPr lang="nl-NL" smtClean="0"/>
              <a:pPr/>
              <a:t>19-2-2015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R.Walet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5731-E369-4BD8-90A8-48A0F20010C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771977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841AA-1BBB-4FA5-9CC3-19E010D8224C}" type="datetime1">
              <a:rPr lang="nl-NL" smtClean="0"/>
              <a:pPr/>
              <a:t>19-2-2015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R.Walet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5731-E369-4BD8-90A8-48A0F20010C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892690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ECA61-82FF-4E82-96D3-29078BBDE0F3}" type="datetime1">
              <a:rPr lang="nl-NL" smtClean="0"/>
              <a:pPr/>
              <a:t>19-2-2015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R.Walet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5731-E369-4BD8-90A8-48A0F20010C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896666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E4524-D036-420B-A665-824BB8854BE0}" type="datetime1">
              <a:rPr lang="nl-NL" smtClean="0"/>
              <a:pPr/>
              <a:t>19-2-2015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R.Walet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AC5731-E369-4BD8-90A8-48A0F20010C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4107124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3096344"/>
          </a:xfrm>
        </p:spPr>
        <p:txBody>
          <a:bodyPr>
            <a:normAutofit/>
          </a:bodyPr>
          <a:lstStyle/>
          <a:p>
            <a:r>
              <a:rPr lang="nl-NL" sz="8000" b="1" u="sng" dirty="0" err="1" smtClean="0">
                <a:solidFill>
                  <a:srgbClr val="00B0F0"/>
                </a:solidFill>
              </a:rPr>
              <a:t>LHCb</a:t>
            </a:r>
            <a:r>
              <a:rPr lang="nl-NL" sz="8000" b="1" u="sng" dirty="0" smtClean="0">
                <a:solidFill>
                  <a:srgbClr val="00B0F0"/>
                </a:solidFill>
              </a:rPr>
              <a:t/>
            </a:r>
            <a:br>
              <a:rPr lang="nl-NL" sz="8000" b="1" u="sng" dirty="0" smtClean="0">
                <a:solidFill>
                  <a:srgbClr val="00B0F0"/>
                </a:solidFill>
              </a:rPr>
            </a:br>
            <a:r>
              <a:rPr lang="nl-NL" sz="5400" b="1" i="1" dirty="0" err="1" smtClean="0">
                <a:solidFill>
                  <a:srgbClr val="00B0F0"/>
                </a:solidFill>
              </a:rPr>
              <a:t>Infrastructure</a:t>
            </a:r>
            <a:r>
              <a:rPr lang="nl-NL" sz="5400" b="1" i="1" dirty="0" smtClean="0">
                <a:solidFill>
                  <a:srgbClr val="00B0F0"/>
                </a:solidFill>
              </a:rPr>
              <a:t> meeting</a:t>
            </a:r>
            <a:br>
              <a:rPr lang="nl-NL" sz="5400" b="1" i="1" dirty="0" smtClean="0">
                <a:solidFill>
                  <a:srgbClr val="00B0F0"/>
                </a:solidFill>
              </a:rPr>
            </a:br>
            <a:r>
              <a:rPr lang="nl-NL" sz="5400" b="1" i="1" dirty="0" err="1" smtClean="0">
                <a:solidFill>
                  <a:srgbClr val="00B0F0"/>
                </a:solidFill>
              </a:rPr>
              <a:t>SciFi</a:t>
            </a:r>
            <a:r>
              <a:rPr lang="nl-NL" sz="5400" b="1" i="1" dirty="0" smtClean="0">
                <a:solidFill>
                  <a:srgbClr val="00B0F0"/>
                </a:solidFill>
              </a:rPr>
              <a:t>- </a:t>
            </a:r>
            <a:r>
              <a:rPr lang="nl-NL" sz="5400" b="1" i="1" dirty="0" err="1" smtClean="0">
                <a:solidFill>
                  <a:srgbClr val="00B0F0"/>
                </a:solidFill>
              </a:rPr>
              <a:t>installation</a:t>
            </a:r>
            <a:endParaRPr lang="en-US" b="1" i="1" dirty="0">
              <a:solidFill>
                <a:srgbClr val="00B0F0"/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008112"/>
          </a:xfrm>
          <a:noFill/>
        </p:spPr>
        <p:txBody>
          <a:bodyPr>
            <a:normAutofit lnSpcReduction="10000"/>
          </a:bodyPr>
          <a:lstStyle>
            <a:lvl1pPr marL="0" indent="0" algn="ctr">
              <a:buNone/>
              <a:defRPr sz="32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sz="2800" b="1" dirty="0" smtClean="0"/>
              <a:t>R. </a:t>
            </a:r>
            <a:r>
              <a:rPr lang="en-US" sz="2800" b="1" dirty="0" err="1" smtClean="0"/>
              <a:t>Walet</a:t>
            </a:r>
            <a:r>
              <a:rPr lang="en-US" sz="2800" b="1" dirty="0" smtClean="0"/>
              <a:t> on behalf of </a:t>
            </a:r>
            <a:r>
              <a:rPr lang="en-US" sz="2800" b="1" dirty="0" err="1" smtClean="0"/>
              <a:t>SciFi</a:t>
            </a:r>
            <a:r>
              <a:rPr lang="en-US" sz="2800" b="1" dirty="0" smtClean="0"/>
              <a:t> group</a:t>
            </a:r>
          </a:p>
          <a:p>
            <a:r>
              <a:rPr lang="en-US" sz="2800" b="1" dirty="0" smtClean="0"/>
              <a:t>2015-02-19/20 Rev_01</a:t>
            </a:r>
          </a:p>
        </p:txBody>
      </p:sp>
    </p:spTree>
    <p:extLst>
      <p:ext uri="{BB962C8B-B14F-4D97-AF65-F5344CB8AC3E}">
        <p14:creationId xmlns:p14="http://schemas.microsoft.com/office/powerpoint/2010/main" xmlns="" val="302509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8A89-5F02-4830-9F8C-E200745B02B3}" type="datetime1">
              <a:rPr lang="nl-NL" smtClean="0"/>
              <a:pPr/>
              <a:t>19-2-2015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R.Walet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5731-E369-4BD8-90A8-48A0F20010C7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8039" y="-6931"/>
            <a:ext cx="8229600" cy="7716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7200" b="1">
                <a:solidFill>
                  <a:srgbClr val="00B0F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/>
              <a:t>FE Installation</a:t>
            </a:r>
          </a:p>
        </p:txBody>
      </p:sp>
      <p:pic>
        <p:nvPicPr>
          <p:cNvPr id="8" name="Picture 7" descr="Picture5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9512" y="764704"/>
            <a:ext cx="2696159" cy="822489"/>
          </a:xfrm>
          <a:prstGeom prst="rect">
            <a:avLst/>
          </a:prstGeom>
        </p:spPr>
      </p:pic>
      <p:pic>
        <p:nvPicPr>
          <p:cNvPr id="12" name="Picture 11" descr="DSC0045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1628800"/>
            <a:ext cx="4722000" cy="3541500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3" name="Picture 12" descr="DSC0047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86504" y="3199868"/>
            <a:ext cx="4722000" cy="3541500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14" name="Rectangle 13"/>
          <p:cNvSpPr/>
          <p:nvPr/>
        </p:nvSpPr>
        <p:spPr>
          <a:xfrm>
            <a:off x="5364088" y="1733907"/>
            <a:ext cx="33843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Done in situ, because FE production was late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xmlns="" val="142654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8A89-5F02-4830-9F8C-E200745B02B3}" type="datetime1">
              <a:rPr lang="nl-NL" smtClean="0"/>
              <a:pPr/>
              <a:t>19-2-2015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R.Walet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5731-E369-4BD8-90A8-48A0F20010C7}" type="slidenum">
              <a:rPr lang="nl-NL" smtClean="0"/>
              <a:pPr/>
              <a:t>11</a:t>
            </a:fld>
            <a:endParaRPr lang="nl-NL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8039" y="-6931"/>
            <a:ext cx="8229600" cy="7716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7200" b="1">
                <a:solidFill>
                  <a:srgbClr val="00B0F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/>
              <a:t>So what about </a:t>
            </a:r>
            <a:r>
              <a:rPr lang="en-US" sz="4400" dirty="0" err="1" smtClean="0"/>
              <a:t>SciFi</a:t>
            </a:r>
            <a:r>
              <a:rPr lang="en-US" sz="4400" dirty="0" smtClean="0"/>
              <a:t> Installation?</a:t>
            </a:r>
          </a:p>
        </p:txBody>
      </p:sp>
      <p:sp>
        <p:nvSpPr>
          <p:cNvPr id="8" name="Rectangle 7"/>
          <p:cNvSpPr/>
          <p:nvPr/>
        </p:nvSpPr>
        <p:spPr>
          <a:xfrm>
            <a:off x="287524" y="1983000"/>
            <a:ext cx="8568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…but also many differences:</a:t>
            </a:r>
          </a:p>
          <a:p>
            <a:pPr marL="628650" lvl="1" indent="-171450">
              <a:buFont typeface="Wingdings" pitchFamily="2" charset="2"/>
              <a:buChar char="§"/>
            </a:pPr>
            <a:r>
              <a:rPr lang="en-US" sz="2400" b="1" dirty="0" smtClean="0"/>
              <a:t>time constraints tighter (</a:t>
            </a:r>
            <a:r>
              <a:rPr lang="en-US" sz="2400" b="1" i="1" dirty="0" smtClean="0"/>
              <a:t>Q3 2018 – Q3 2019</a:t>
            </a:r>
            <a:r>
              <a:rPr lang="en-US" sz="2400" b="1" dirty="0" smtClean="0"/>
              <a:t>)</a:t>
            </a:r>
          </a:p>
          <a:p>
            <a:pPr marL="628650" lvl="1" indent="-171450">
              <a:buFont typeface="Wingdings" pitchFamily="2" charset="2"/>
              <a:buChar char="§"/>
            </a:pPr>
            <a:r>
              <a:rPr lang="en-US" sz="2400" b="1" dirty="0" smtClean="0"/>
              <a:t>no space available to install a “C-cage” in the cavern</a:t>
            </a:r>
          </a:p>
          <a:p>
            <a:pPr marL="628650" lvl="1" indent="-171450">
              <a:buFont typeface="Wingdings" pitchFamily="2" charset="2"/>
              <a:buChar char="§"/>
            </a:pPr>
            <a:r>
              <a:rPr lang="en-US" sz="2400" b="1" dirty="0" smtClean="0"/>
              <a:t>pre-assemble C-Frames </a:t>
            </a:r>
            <a:r>
              <a:rPr lang="en-US" sz="2400" b="1" dirty="0" smtClean="0">
                <a:sym typeface="Symbol"/>
              </a:rPr>
              <a:t>at CERN</a:t>
            </a:r>
          </a:p>
          <a:p>
            <a:pPr marL="628650" lvl="1" indent="-171450">
              <a:buFont typeface="Wingdings" pitchFamily="2" charset="2"/>
              <a:buChar char="§"/>
            </a:pP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6024" y="908720"/>
            <a:ext cx="60841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In many respects similar to OT installation (shares same location, Bridget, Table, etc.)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654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692696"/>
            <a:ext cx="4104456" cy="5361459"/>
          </a:xfrm>
        </p:spPr>
        <p:txBody>
          <a:bodyPr>
            <a:normAutofit/>
          </a:bodyPr>
          <a:lstStyle/>
          <a:p>
            <a:pPr marL="57150" indent="0" algn="ctr">
              <a:buNone/>
            </a:pPr>
            <a:r>
              <a:rPr lang="nl-NL" sz="2800" b="1" u="sng" dirty="0" err="1" smtClean="0">
                <a:solidFill>
                  <a:srgbClr val="0000FF"/>
                </a:solidFill>
              </a:rPr>
              <a:t>Above</a:t>
            </a:r>
            <a:r>
              <a:rPr lang="nl-NL" sz="2800" b="1" u="sng" dirty="0" smtClean="0">
                <a:solidFill>
                  <a:srgbClr val="0000FF"/>
                </a:solidFill>
              </a:rPr>
              <a:t> </a:t>
            </a:r>
            <a:r>
              <a:rPr lang="nl-NL" sz="2800" b="1" u="sng" dirty="0" err="1" smtClean="0">
                <a:solidFill>
                  <a:srgbClr val="0000FF"/>
                </a:solidFill>
              </a:rPr>
              <a:t>ground</a:t>
            </a:r>
            <a:endParaRPr lang="en-US" sz="2800" b="1" u="sng" dirty="0" smtClean="0">
              <a:solidFill>
                <a:srgbClr val="0000FF"/>
              </a:solidFill>
            </a:endParaRPr>
          </a:p>
          <a:p>
            <a:pPr marL="571500" indent="-514350" algn="ctr">
              <a:buFont typeface="+mj-lt"/>
              <a:buAutoNum type="arabicPeriod"/>
            </a:pPr>
            <a:endParaRPr lang="en-US" sz="2000" b="1" dirty="0" smtClean="0">
              <a:solidFill>
                <a:srgbClr val="0000FF"/>
              </a:solidFill>
            </a:endParaRPr>
          </a:p>
          <a:p>
            <a:pPr marL="571500" indent="-514350" algn="ctr">
              <a:buFont typeface="+mj-lt"/>
              <a:buAutoNum type="arabicPeriod"/>
            </a:pPr>
            <a:endParaRPr lang="en-US" dirty="0" smtClean="0">
              <a:solidFill>
                <a:srgbClr val="0000FF"/>
              </a:solidFill>
            </a:endParaRPr>
          </a:p>
          <a:p>
            <a:pPr marL="571500" indent="-514350" algn="ctr">
              <a:buFont typeface="+mj-lt"/>
              <a:buAutoNum type="arabicPeriod"/>
            </a:pPr>
            <a:endParaRPr lang="en-US" b="1" dirty="0" smtClean="0">
              <a:solidFill>
                <a:srgbClr val="0000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8A89-5F02-4830-9F8C-E200745B02B3}" type="datetime1">
              <a:rPr lang="en-US" smtClean="0"/>
              <a:pPr/>
              <a:t>2/19/2015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R.Walet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5731-E369-4BD8-90A8-48A0F20010C7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8039" y="-6931"/>
            <a:ext cx="8229600" cy="7716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7200" b="1">
                <a:solidFill>
                  <a:srgbClr val="00B0F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/>
              <a:t>It could go like this</a:t>
            </a:r>
            <a:endParaRPr lang="en-US" sz="4400" dirty="0"/>
          </a:p>
        </p:txBody>
      </p:sp>
      <p:sp>
        <p:nvSpPr>
          <p:cNvPr id="2" name="Down Arrow 1"/>
          <p:cNvSpPr/>
          <p:nvPr/>
        </p:nvSpPr>
        <p:spPr>
          <a:xfrm>
            <a:off x="529797" y="1268760"/>
            <a:ext cx="4464496" cy="648072"/>
          </a:xfrm>
          <a:prstGeom prst="downArrow">
            <a:avLst>
              <a:gd name="adj1" fmla="val 80352"/>
              <a:gd name="adj2" fmla="val 69999"/>
            </a:avLst>
          </a:prstGeom>
          <a:solidFill>
            <a:srgbClr val="8AAC4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err="1" smtClean="0"/>
              <a:t>Preparation</a:t>
            </a:r>
            <a:r>
              <a:rPr lang="nl-NL" b="1" dirty="0" smtClean="0"/>
              <a:t> </a:t>
            </a:r>
            <a:r>
              <a:rPr lang="nl-NL" b="1" dirty="0" err="1" smtClean="0"/>
              <a:t>Work</a:t>
            </a:r>
            <a:r>
              <a:rPr lang="nl-NL" b="1" dirty="0" smtClean="0"/>
              <a:t> area</a:t>
            </a:r>
            <a:endParaRPr lang="en-US" b="1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788024" y="764704"/>
            <a:ext cx="4104456" cy="53614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 algn="ctr">
              <a:buFont typeface="Arial" pitchFamily="34" charset="0"/>
              <a:buNone/>
            </a:pPr>
            <a:r>
              <a:rPr lang="nl-NL" sz="2800" b="1" u="sng" dirty="0" smtClean="0">
                <a:solidFill>
                  <a:srgbClr val="0000FF"/>
                </a:solidFill>
              </a:rPr>
              <a:t>Underground</a:t>
            </a:r>
            <a:endParaRPr lang="en-US" sz="2800" b="1" u="sng" dirty="0" smtClean="0">
              <a:solidFill>
                <a:srgbClr val="0000FF"/>
              </a:solidFill>
            </a:endParaRPr>
          </a:p>
          <a:p>
            <a:pPr marL="571500" indent="-514350" algn="ctr">
              <a:buFont typeface="+mj-lt"/>
              <a:buAutoNum type="arabicPeriod"/>
            </a:pPr>
            <a:endParaRPr lang="en-US" sz="2000" b="1" dirty="0" smtClean="0">
              <a:solidFill>
                <a:srgbClr val="0000FF"/>
              </a:solidFill>
            </a:endParaRPr>
          </a:p>
          <a:p>
            <a:pPr marL="571500" indent="-514350" algn="ctr">
              <a:buFont typeface="+mj-lt"/>
              <a:buAutoNum type="arabicPeriod"/>
            </a:pPr>
            <a:endParaRPr lang="en-US" dirty="0" smtClean="0">
              <a:solidFill>
                <a:srgbClr val="0000FF"/>
              </a:solidFill>
            </a:endParaRPr>
          </a:p>
          <a:p>
            <a:pPr marL="571500" indent="-514350" algn="ctr">
              <a:buFont typeface="+mj-lt"/>
              <a:buAutoNum type="arabicPeriod"/>
            </a:pPr>
            <a:endParaRPr lang="en-US" b="1" dirty="0" smtClean="0">
              <a:solidFill>
                <a:srgbClr val="0000FF"/>
              </a:solidFill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539552" y="1665356"/>
            <a:ext cx="4464496" cy="648072"/>
          </a:xfrm>
          <a:prstGeom prst="downArrow">
            <a:avLst>
              <a:gd name="adj1" fmla="val 80352"/>
              <a:gd name="adj2" fmla="val 69999"/>
            </a:avLst>
          </a:prstGeom>
          <a:solidFill>
            <a:srgbClr val="8AAC4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/>
              <a:t>Assembly C-Frame </a:t>
            </a:r>
            <a:r>
              <a:rPr lang="nl-NL" b="1" dirty="0" err="1" smtClean="0"/>
              <a:t>Jigs</a:t>
            </a:r>
            <a:endParaRPr lang="en-US" b="1" dirty="0"/>
          </a:p>
        </p:txBody>
      </p:sp>
      <p:sp>
        <p:nvSpPr>
          <p:cNvPr id="11" name="Down Arrow 10"/>
          <p:cNvSpPr/>
          <p:nvPr/>
        </p:nvSpPr>
        <p:spPr>
          <a:xfrm>
            <a:off x="457789" y="2060848"/>
            <a:ext cx="4464496" cy="648072"/>
          </a:xfrm>
          <a:prstGeom prst="downArrow">
            <a:avLst>
              <a:gd name="adj1" fmla="val 80352"/>
              <a:gd name="adj2" fmla="val 69999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/>
              <a:t>Installation C-Frames on </a:t>
            </a:r>
            <a:r>
              <a:rPr lang="nl-NL" b="1" dirty="0" err="1" smtClean="0"/>
              <a:t>Jigs</a:t>
            </a:r>
            <a:endParaRPr lang="en-US" b="1" dirty="0"/>
          </a:p>
        </p:txBody>
      </p:sp>
      <p:sp>
        <p:nvSpPr>
          <p:cNvPr id="12" name="Down Arrow 11"/>
          <p:cNvSpPr/>
          <p:nvPr/>
        </p:nvSpPr>
        <p:spPr>
          <a:xfrm>
            <a:off x="529797" y="2420888"/>
            <a:ext cx="4464496" cy="648072"/>
          </a:xfrm>
          <a:prstGeom prst="downArrow">
            <a:avLst>
              <a:gd name="adj1" fmla="val 80352"/>
              <a:gd name="adj2" fmla="val 69999"/>
            </a:avLst>
          </a:prstGeom>
          <a:solidFill>
            <a:srgbClr val="8AAC4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nl-NL" b="1" dirty="0" err="1" smtClean="0"/>
              <a:t>Installation</a:t>
            </a:r>
            <a:r>
              <a:rPr lang="nl-NL" b="1" dirty="0" smtClean="0"/>
              <a:t> </a:t>
            </a:r>
            <a:r>
              <a:rPr lang="nl-NL" b="1" dirty="0" err="1" smtClean="0"/>
              <a:t>cables</a:t>
            </a:r>
            <a:r>
              <a:rPr lang="nl-NL" b="1" dirty="0" smtClean="0"/>
              <a:t> &amp; </a:t>
            </a:r>
            <a:r>
              <a:rPr lang="nl-NL" b="1" dirty="0" err="1" smtClean="0"/>
              <a:t>pipes</a:t>
            </a:r>
            <a:r>
              <a:rPr lang="nl-NL" b="1" dirty="0" smtClean="0"/>
              <a:t> </a:t>
            </a:r>
            <a:r>
              <a:rPr lang="nl-NL" b="1" dirty="0" err="1" smtClean="0"/>
              <a:t>on</a:t>
            </a:r>
            <a:r>
              <a:rPr lang="nl-NL" b="1" dirty="0" smtClean="0"/>
              <a:t> C-frames</a:t>
            </a:r>
            <a:endParaRPr lang="en-US" b="1" dirty="0"/>
          </a:p>
        </p:txBody>
      </p:sp>
      <p:sp>
        <p:nvSpPr>
          <p:cNvPr id="14" name="Down Arrow 13"/>
          <p:cNvSpPr/>
          <p:nvPr/>
        </p:nvSpPr>
        <p:spPr>
          <a:xfrm>
            <a:off x="529797" y="3010956"/>
            <a:ext cx="4464496" cy="648072"/>
          </a:xfrm>
          <a:prstGeom prst="downArrow">
            <a:avLst>
              <a:gd name="adj1" fmla="val 80352"/>
              <a:gd name="adj2" fmla="val 69999"/>
            </a:avLst>
          </a:prstGeom>
          <a:solidFill>
            <a:srgbClr val="B2CB7F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/>
              <a:t>Installation modules on C-Frames</a:t>
            </a:r>
            <a:endParaRPr lang="en-US" b="1" dirty="0"/>
          </a:p>
        </p:txBody>
      </p:sp>
      <p:sp>
        <p:nvSpPr>
          <p:cNvPr id="13" name="Down Arrow 12"/>
          <p:cNvSpPr/>
          <p:nvPr/>
        </p:nvSpPr>
        <p:spPr>
          <a:xfrm>
            <a:off x="529797" y="3445432"/>
            <a:ext cx="4464496" cy="883667"/>
          </a:xfrm>
          <a:prstGeom prst="downArrow">
            <a:avLst>
              <a:gd name="adj1" fmla="val 80352"/>
              <a:gd name="adj2" fmla="val 69999"/>
            </a:avLst>
          </a:prstGeom>
          <a:solidFill>
            <a:srgbClr val="B2CB7F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nl-NL" b="1" dirty="0" err="1" smtClean="0"/>
              <a:t>Adding</a:t>
            </a:r>
            <a:r>
              <a:rPr lang="nl-NL" b="1" dirty="0" smtClean="0"/>
              <a:t> rolling </a:t>
            </a:r>
            <a:r>
              <a:rPr lang="nl-NL" b="1" dirty="0" err="1" smtClean="0"/>
              <a:t>duct</a:t>
            </a:r>
            <a:r>
              <a:rPr lang="nl-NL" b="1" dirty="0" smtClean="0"/>
              <a:t> </a:t>
            </a:r>
            <a:r>
              <a:rPr lang="nl-NL" b="1" dirty="0" err="1" smtClean="0"/>
              <a:t>and</a:t>
            </a:r>
            <a:r>
              <a:rPr lang="nl-NL" b="1" dirty="0" smtClean="0"/>
              <a:t> </a:t>
            </a:r>
            <a:r>
              <a:rPr lang="nl-NL" b="1" dirty="0" err="1" smtClean="0"/>
              <a:t>piping,cabling</a:t>
            </a:r>
            <a:endParaRPr lang="en-US" b="1" dirty="0"/>
          </a:p>
        </p:txBody>
      </p:sp>
      <p:sp>
        <p:nvSpPr>
          <p:cNvPr id="15" name="Down Arrow 14"/>
          <p:cNvSpPr/>
          <p:nvPr/>
        </p:nvSpPr>
        <p:spPr>
          <a:xfrm>
            <a:off x="529797" y="4093504"/>
            <a:ext cx="4464496" cy="727574"/>
          </a:xfrm>
          <a:prstGeom prst="downArrow">
            <a:avLst>
              <a:gd name="adj1" fmla="val 80352"/>
              <a:gd name="adj2" fmla="val 69999"/>
            </a:avLst>
          </a:prstGeom>
          <a:solidFill>
            <a:srgbClr val="B2CB7F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err="1" smtClean="0"/>
              <a:t>Testing</a:t>
            </a:r>
            <a:endParaRPr lang="en-US" b="1" dirty="0"/>
          </a:p>
        </p:txBody>
      </p:sp>
      <p:sp>
        <p:nvSpPr>
          <p:cNvPr id="16" name="Down Arrow 15"/>
          <p:cNvSpPr/>
          <p:nvPr/>
        </p:nvSpPr>
        <p:spPr>
          <a:xfrm>
            <a:off x="5092845" y="3212976"/>
            <a:ext cx="3888432" cy="1116124"/>
          </a:xfrm>
          <a:prstGeom prst="downArrow">
            <a:avLst>
              <a:gd name="adj1" fmla="val 80352"/>
              <a:gd name="adj2" fmla="val 46235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Dismantling existing Detector</a:t>
            </a:r>
            <a:endParaRPr lang="en-US" b="1" dirty="0"/>
          </a:p>
        </p:txBody>
      </p:sp>
      <p:sp>
        <p:nvSpPr>
          <p:cNvPr id="17" name="Down Arrow 16"/>
          <p:cNvSpPr/>
          <p:nvPr/>
        </p:nvSpPr>
        <p:spPr>
          <a:xfrm>
            <a:off x="5076056" y="3861048"/>
            <a:ext cx="3888432" cy="775364"/>
          </a:xfrm>
          <a:prstGeom prst="downArrow">
            <a:avLst>
              <a:gd name="adj1" fmla="val 80352"/>
              <a:gd name="adj2" fmla="val 46235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Preparation Work area</a:t>
            </a:r>
            <a:endParaRPr lang="en-US" b="1" dirty="0"/>
          </a:p>
        </p:txBody>
      </p:sp>
      <p:sp>
        <p:nvSpPr>
          <p:cNvPr id="7" name="Bent-Up Arrow 6"/>
          <p:cNvSpPr/>
          <p:nvPr/>
        </p:nvSpPr>
        <p:spPr>
          <a:xfrm flipV="1">
            <a:off x="539552" y="4451746"/>
            <a:ext cx="6939017" cy="849462"/>
          </a:xfrm>
          <a:prstGeom prst="bentUpArrow">
            <a:avLst>
              <a:gd name="adj1" fmla="val 43149"/>
              <a:gd name="adj2" fmla="val 45966"/>
              <a:gd name="adj3" fmla="val 2500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60816" y="4451746"/>
            <a:ext cx="6747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b="1" dirty="0">
                <a:solidFill>
                  <a:schemeClr val="bg1"/>
                </a:solidFill>
              </a:rPr>
              <a:t>Transport complete C-frames </a:t>
            </a:r>
            <a:r>
              <a:rPr lang="nl-NL" b="1" dirty="0" err="1">
                <a:solidFill>
                  <a:schemeClr val="bg1"/>
                </a:solidFill>
              </a:rPr>
              <a:t>with</a:t>
            </a:r>
            <a:r>
              <a:rPr lang="nl-NL" b="1" dirty="0">
                <a:solidFill>
                  <a:schemeClr val="bg1"/>
                </a:solidFill>
              </a:rPr>
              <a:t> modules </a:t>
            </a:r>
            <a:r>
              <a:rPr lang="nl-NL" b="1" dirty="0" err="1">
                <a:solidFill>
                  <a:schemeClr val="bg1"/>
                </a:solidFill>
              </a:rPr>
              <a:t>and</a:t>
            </a:r>
            <a:r>
              <a:rPr lang="nl-NL" b="1" dirty="0">
                <a:solidFill>
                  <a:schemeClr val="bg1"/>
                </a:solidFill>
              </a:rPr>
              <a:t> </a:t>
            </a:r>
            <a:r>
              <a:rPr lang="nl-NL" b="1" dirty="0" err="1">
                <a:solidFill>
                  <a:schemeClr val="bg1"/>
                </a:solidFill>
              </a:rPr>
              <a:t>cabling</a:t>
            </a:r>
            <a:r>
              <a:rPr lang="nl-NL" b="1" dirty="0">
                <a:solidFill>
                  <a:schemeClr val="bg1"/>
                </a:solidFill>
              </a:rPr>
              <a:t>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9" name="Down Arrow 18"/>
          <p:cNvSpPr/>
          <p:nvPr/>
        </p:nvSpPr>
        <p:spPr>
          <a:xfrm>
            <a:off x="5092845" y="5157192"/>
            <a:ext cx="3888432" cy="1296144"/>
          </a:xfrm>
          <a:prstGeom prst="downArrow">
            <a:avLst>
              <a:gd name="adj1" fmla="val 80352"/>
              <a:gd name="adj2" fmla="val 46235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/>
              <a:t>Installation of the complete </a:t>
            </a:r>
          </a:p>
          <a:p>
            <a:pPr algn="ctr"/>
            <a:r>
              <a:rPr lang="nl-NL" b="1" dirty="0" smtClean="0"/>
              <a:t>C-Frames, </a:t>
            </a:r>
            <a:r>
              <a:rPr lang="nl-NL" b="1" dirty="0" err="1" smtClean="0"/>
              <a:t>including</a:t>
            </a:r>
            <a:r>
              <a:rPr lang="nl-NL" b="1" dirty="0" smtClean="0"/>
              <a:t> </a:t>
            </a:r>
            <a:r>
              <a:rPr lang="nl-NL" b="1" dirty="0" err="1" smtClean="0"/>
              <a:t>cable</a:t>
            </a:r>
            <a:r>
              <a:rPr lang="nl-NL" b="1" dirty="0" smtClean="0"/>
              <a:t> tray and </a:t>
            </a:r>
            <a:r>
              <a:rPr lang="nl-NL" b="1" dirty="0" err="1" smtClean="0"/>
              <a:t>cooling</a:t>
            </a:r>
            <a:endParaRPr lang="en-US" b="1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23528" y="3068960"/>
            <a:ext cx="0" cy="36004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 rot="16200000">
            <a:off x="-1684367" y="4636784"/>
            <a:ext cx="36650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" indent="0" algn="ctr">
              <a:buFont typeface="Arial" pitchFamily="34" charset="0"/>
              <a:buNone/>
            </a:pPr>
            <a:r>
              <a:rPr lang="nl-NL" sz="2000" b="1" dirty="0" err="1" smtClean="0"/>
              <a:t>Installation</a:t>
            </a:r>
            <a:r>
              <a:rPr lang="nl-NL" sz="2000" b="1" dirty="0" smtClean="0"/>
              <a:t> (Q3 2018 – Q3 2019)</a:t>
            </a:r>
            <a:endParaRPr lang="en-US" sz="2000" b="1" dirty="0" smtClean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323528" y="1187584"/>
            <a:ext cx="0" cy="173736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 rot="16200000">
            <a:off x="-625451" y="1903958"/>
            <a:ext cx="14978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" indent="0" algn="ctr">
              <a:buFont typeface="Arial" pitchFamily="34" charset="0"/>
              <a:buNone/>
            </a:pPr>
            <a:r>
              <a:rPr lang="nl-NL" sz="2000" b="1" dirty="0" err="1" smtClean="0"/>
              <a:t>Preparation</a:t>
            </a:r>
            <a:endParaRPr lang="en-US" sz="2000" b="1" dirty="0" smtClean="0"/>
          </a:p>
        </p:txBody>
      </p:sp>
      <p:sp>
        <p:nvSpPr>
          <p:cNvPr id="27" name="Down Arrow 26"/>
          <p:cNvSpPr/>
          <p:nvPr/>
        </p:nvSpPr>
        <p:spPr>
          <a:xfrm>
            <a:off x="1186563" y="5157192"/>
            <a:ext cx="3888432" cy="1296144"/>
          </a:xfrm>
          <a:prstGeom prst="downArrow">
            <a:avLst>
              <a:gd name="adj1" fmla="val 80352"/>
              <a:gd name="adj2" fmla="val 46235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Installation transfer lines and all open connections</a:t>
            </a:r>
          </a:p>
        </p:txBody>
      </p:sp>
      <p:sp>
        <p:nvSpPr>
          <p:cNvPr id="29" name="Down Arrow 28"/>
          <p:cNvSpPr/>
          <p:nvPr/>
        </p:nvSpPr>
        <p:spPr>
          <a:xfrm>
            <a:off x="1403648" y="6028911"/>
            <a:ext cx="7538622" cy="724260"/>
          </a:xfrm>
          <a:prstGeom prst="downArrow">
            <a:avLst>
              <a:gd name="adj1" fmla="val 80352"/>
              <a:gd name="adj2" fmla="val 33118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TESTING AND COMMISIONING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320216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8A89-5F02-4830-9F8C-E200745B02B3}" type="datetime1">
              <a:rPr lang="nl-NL" smtClean="0"/>
              <a:pPr/>
              <a:t>19-2-2015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R.Walet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5731-E369-4BD8-90A8-48A0F20010C7}" type="slidenum">
              <a:rPr lang="nl-NL" smtClean="0"/>
              <a:pPr/>
              <a:t>13</a:t>
            </a:fld>
            <a:endParaRPr lang="nl-NL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8039" y="-6931"/>
            <a:ext cx="8229600" cy="7716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7200" b="1">
                <a:solidFill>
                  <a:srgbClr val="00B0F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400" dirty="0" err="1" smtClean="0"/>
              <a:t>Requests</a:t>
            </a:r>
            <a:r>
              <a:rPr lang="nl-NL" sz="4400" dirty="0" smtClean="0"/>
              <a:t> to </a:t>
            </a:r>
            <a:r>
              <a:rPr lang="nl-NL" sz="4400" dirty="0" err="1" smtClean="0"/>
              <a:t>Technical</a:t>
            </a:r>
            <a:r>
              <a:rPr lang="nl-NL" sz="4400" dirty="0" smtClean="0"/>
              <a:t> Team</a:t>
            </a:r>
            <a:endParaRPr lang="en-US" sz="44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39552" y="1399416"/>
            <a:ext cx="79928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Courier New" pitchFamily="49" charset="0"/>
              <a:buChar char="o"/>
            </a:pPr>
            <a:r>
              <a:rPr lang="en-US" sz="2400" b="1" dirty="0" smtClean="0"/>
              <a:t> Assembly hall(s) at ground level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2400" b="1" dirty="0" smtClean="0"/>
              <a:t> scaffolding and mobile work platforms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2400" b="1" dirty="0" smtClean="0"/>
              <a:t> Test Facilities  for C-Frame system tests (cooling, power, control &amp; DAQ)</a:t>
            </a:r>
          </a:p>
          <a:p>
            <a:pPr marL="171450" indent="-171450">
              <a:buFont typeface="Courier New" pitchFamily="49" charset="0"/>
              <a:buChar char="o"/>
            </a:pPr>
            <a:r>
              <a:rPr lang="en-US" sz="2400" b="1" dirty="0" smtClean="0"/>
              <a:t> Lab space (maintenance and repairs)</a:t>
            </a:r>
          </a:p>
          <a:p>
            <a:pPr marL="171450" indent="-171450">
              <a:buFont typeface="Courier New" pitchFamily="49" charset="0"/>
              <a:buChar char="o"/>
            </a:pPr>
            <a:r>
              <a:rPr lang="en-US" sz="2400" b="1" dirty="0" smtClean="0"/>
              <a:t> Help in design and construction of jigs</a:t>
            </a:r>
          </a:p>
          <a:p>
            <a:pPr marL="628650" lvl="2" indent="-171450">
              <a:buFont typeface="Arial" pitchFamily="34" charset="0"/>
              <a:buChar char="•"/>
            </a:pPr>
            <a:r>
              <a:rPr lang="en-US" sz="2400" b="1" dirty="0" smtClean="0"/>
              <a:t> e.g. safety issues</a:t>
            </a:r>
          </a:p>
          <a:p>
            <a:pPr marL="171450" indent="-171450">
              <a:buFont typeface="Courier New" pitchFamily="49" charset="0"/>
              <a:buChar char="o"/>
            </a:pPr>
            <a:r>
              <a:rPr lang="en-US" sz="2400" b="1" dirty="0" smtClean="0"/>
              <a:t> usage of cranes and transport</a:t>
            </a:r>
          </a:p>
          <a:p>
            <a:pPr marL="171450" indent="-171450">
              <a:buFont typeface="Courier New" pitchFamily="49" charset="0"/>
              <a:buChar char="o"/>
            </a:pPr>
            <a:r>
              <a:rPr lang="en-US" sz="2400" b="1" dirty="0" smtClean="0"/>
              <a:t> etc.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xmlns="" val="249647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47525" y="1"/>
            <a:ext cx="8616710" cy="682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3173090" y="101600"/>
            <a:ext cx="5802064" cy="2448101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8759130" y="2710697"/>
            <a:ext cx="381904" cy="1942439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622226" y="-30254"/>
            <a:ext cx="2112140" cy="722950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20290803">
            <a:off x="1174974" y="20546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/>
              <a:t>11[m]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 rot="1814153">
            <a:off x="7789438" y="269730"/>
            <a:ext cx="801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4.2[m]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8604448" y="4077072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8</a:t>
            </a:r>
            <a:r>
              <a:rPr lang="nl-NL" b="1" dirty="0" smtClean="0"/>
              <a:t>[m]</a:t>
            </a:r>
            <a:endParaRPr lang="en-US" b="1" dirty="0"/>
          </a:p>
        </p:txBody>
      </p:sp>
      <p:pic>
        <p:nvPicPr>
          <p:cNvPr id="28" name="Picture 6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7728179" y="517322"/>
            <a:ext cx="774259" cy="1689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9" name="Straight Arrow Connector 28"/>
          <p:cNvCxnSpPr/>
          <p:nvPr/>
        </p:nvCxnSpPr>
        <p:spPr>
          <a:xfrm>
            <a:off x="7728179" y="410062"/>
            <a:ext cx="716846" cy="409732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7571803" y="484348"/>
            <a:ext cx="0" cy="1276284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855169" y="927252"/>
            <a:ext cx="801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6.3[m]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 rot="19828925">
            <a:off x="-211132" y="2982302"/>
            <a:ext cx="1420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rgbClr val="BA06A0"/>
                </a:solidFill>
              </a:rPr>
              <a:t>Storage</a:t>
            </a:r>
            <a:endParaRPr lang="en-US" b="1" dirty="0">
              <a:solidFill>
                <a:srgbClr val="BA06A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 rot="19828925">
            <a:off x="23909" y="3725393"/>
            <a:ext cx="2219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rgbClr val="7030A0"/>
                </a:solidFill>
              </a:rPr>
              <a:t>C-Frame, </a:t>
            </a:r>
            <a:r>
              <a:rPr lang="nl-NL" b="1" dirty="0" err="1" smtClean="0">
                <a:solidFill>
                  <a:srgbClr val="7030A0"/>
                </a:solidFill>
              </a:rPr>
              <a:t>cabling</a:t>
            </a:r>
            <a:r>
              <a:rPr lang="nl-NL" b="1" dirty="0" smtClean="0">
                <a:solidFill>
                  <a:srgbClr val="7030A0"/>
                </a:solidFill>
              </a:rPr>
              <a:t> </a:t>
            </a:r>
            <a:r>
              <a:rPr lang="nl-NL" b="1" dirty="0" err="1" smtClean="0">
                <a:solidFill>
                  <a:srgbClr val="7030A0"/>
                </a:solidFill>
              </a:rPr>
              <a:t>and</a:t>
            </a:r>
            <a:r>
              <a:rPr lang="nl-NL" b="1" dirty="0" smtClean="0">
                <a:solidFill>
                  <a:srgbClr val="7030A0"/>
                </a:solidFill>
              </a:rPr>
              <a:t> </a:t>
            </a:r>
            <a:r>
              <a:rPr lang="nl-NL" b="1" dirty="0" err="1" smtClean="0">
                <a:solidFill>
                  <a:srgbClr val="7030A0"/>
                </a:solidFill>
              </a:rPr>
              <a:t>cooling</a:t>
            </a:r>
            <a:r>
              <a:rPr lang="nl-NL" b="1" dirty="0" smtClean="0">
                <a:solidFill>
                  <a:srgbClr val="7030A0"/>
                </a:solidFill>
              </a:rPr>
              <a:t> </a:t>
            </a:r>
            <a:r>
              <a:rPr lang="nl-NL" b="1" dirty="0" err="1" smtClean="0">
                <a:solidFill>
                  <a:srgbClr val="7030A0"/>
                </a:solidFill>
              </a:rPr>
              <a:t>assembly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 rot="19828925">
            <a:off x="1216415" y="4436134"/>
            <a:ext cx="2324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rgbClr val="53D2FF"/>
                </a:solidFill>
              </a:rPr>
              <a:t>Module </a:t>
            </a:r>
            <a:r>
              <a:rPr lang="nl-NL" b="1" dirty="0" err="1" smtClean="0">
                <a:solidFill>
                  <a:srgbClr val="53D2FF"/>
                </a:solidFill>
              </a:rPr>
              <a:t>installation</a:t>
            </a:r>
            <a:r>
              <a:rPr lang="nl-NL" b="1" dirty="0" smtClean="0">
                <a:solidFill>
                  <a:srgbClr val="53D2FF"/>
                </a:solidFill>
              </a:rPr>
              <a:t> on C-Frame </a:t>
            </a:r>
            <a:endParaRPr lang="en-US" b="1" dirty="0">
              <a:solidFill>
                <a:srgbClr val="53D2FF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 rot="19828925">
            <a:off x="1647385" y="5347177"/>
            <a:ext cx="3171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rgbClr val="0070C0"/>
                </a:solidFill>
              </a:rPr>
              <a:t>Test </a:t>
            </a:r>
            <a:r>
              <a:rPr lang="nl-NL" b="1" dirty="0" err="1" smtClean="0">
                <a:solidFill>
                  <a:srgbClr val="0070C0"/>
                </a:solidFill>
              </a:rPr>
              <a:t>and</a:t>
            </a:r>
            <a:r>
              <a:rPr lang="nl-NL" b="1" dirty="0" smtClean="0">
                <a:solidFill>
                  <a:srgbClr val="0070C0"/>
                </a:solidFill>
              </a:rPr>
              <a:t> </a:t>
            </a:r>
            <a:r>
              <a:rPr lang="nl-NL" b="1" dirty="0" err="1" smtClean="0">
                <a:solidFill>
                  <a:srgbClr val="0070C0"/>
                </a:solidFill>
              </a:rPr>
              <a:t>commisioning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 rot="19828925">
            <a:off x="3892718" y="5891343"/>
            <a:ext cx="1420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rgbClr val="00FF00"/>
                </a:solidFill>
              </a:rPr>
              <a:t>Storage</a:t>
            </a:r>
            <a:endParaRPr lang="en-US" b="1" dirty="0">
              <a:solidFill>
                <a:srgbClr val="00FF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 rot="1440676">
            <a:off x="5801602" y="1012086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/>
              <a:t>30[m]</a:t>
            </a:r>
            <a:endParaRPr lang="en-US" b="1" dirty="0"/>
          </a:p>
        </p:txBody>
      </p:sp>
      <p:sp>
        <p:nvSpPr>
          <p:cNvPr id="43" name="TextBox 42"/>
          <p:cNvSpPr txBox="1"/>
          <p:nvPr/>
        </p:nvSpPr>
        <p:spPr>
          <a:xfrm rot="1505394">
            <a:off x="2995148" y="346894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BA06A0"/>
                </a:solidFill>
              </a:rPr>
              <a:t>5[m]</a:t>
            </a:r>
            <a:endParaRPr lang="en-US" b="1" dirty="0">
              <a:solidFill>
                <a:srgbClr val="BA06A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 rot="1386420">
            <a:off x="3821484" y="687906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7030A0"/>
                </a:solidFill>
              </a:rPr>
              <a:t>8[m]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 rot="1470260">
            <a:off x="5023210" y="1140983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53D2FF"/>
                </a:solidFill>
              </a:rPr>
              <a:t>6[m]</a:t>
            </a:r>
            <a:endParaRPr lang="en-US" b="1" dirty="0">
              <a:solidFill>
                <a:srgbClr val="53D2FF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 rot="1412952">
            <a:off x="6432329" y="1784949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0070C0"/>
                </a:solidFill>
              </a:rPr>
              <a:t>6[m]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rot="1287767">
            <a:off x="7755642" y="2328781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00FF00"/>
                </a:solidFill>
              </a:rPr>
              <a:t>5[m]</a:t>
            </a:r>
            <a:endParaRPr lang="en-US" b="1" dirty="0">
              <a:solidFill>
                <a:srgbClr val="00FF00"/>
              </a:solidFill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95341" y="1455922"/>
            <a:ext cx="1109404" cy="2187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47608" y="1641817"/>
            <a:ext cx="1255286" cy="2392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195416" y="1942944"/>
            <a:ext cx="1241510" cy="2448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50043" y="2419455"/>
            <a:ext cx="1241510" cy="2448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82623" y="2239484"/>
            <a:ext cx="1292977" cy="2549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51589" y="2710697"/>
            <a:ext cx="1292977" cy="2549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12593" y="3130306"/>
            <a:ext cx="1292977" cy="2549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 descr="http://www.devajikop.com/construction-equipments/large/mobile-scaffolding.jpg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35355" y="4437111"/>
            <a:ext cx="1384837" cy="2392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itle 1"/>
          <p:cNvSpPr txBox="1">
            <a:spLocks/>
          </p:cNvSpPr>
          <p:nvPr/>
        </p:nvSpPr>
        <p:spPr>
          <a:xfrm>
            <a:off x="2761778" y="-6931"/>
            <a:ext cx="6285384" cy="7716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7200" b="1">
                <a:solidFill>
                  <a:srgbClr val="00B0F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400" dirty="0" err="1" smtClean="0"/>
              <a:t>Assembly</a:t>
            </a:r>
            <a:r>
              <a:rPr lang="nl-NL" sz="4400" dirty="0" smtClean="0"/>
              <a:t> Hall</a:t>
            </a:r>
            <a:endParaRPr lang="en-US" sz="4400" dirty="0" smtClean="0"/>
          </a:p>
        </p:txBody>
      </p:sp>
      <p:pic>
        <p:nvPicPr>
          <p:cNvPr id="1028" name="Picture 4" descr="http://www.workplaceessentialsuk.com/user/longspan-racking-systems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92563" y="941283"/>
            <a:ext cx="1156321" cy="1156321"/>
          </a:xfrm>
          <a:prstGeom prst="rect">
            <a:avLst/>
          </a:prstGeom>
          <a:noFill/>
          <a:scene3d>
            <a:camera prst="orthographicFront">
              <a:rot lat="600000" lon="27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4" descr="http://www.workplaceessentialsuk.com/user/longspan-racking-systems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0484" y="1215893"/>
            <a:ext cx="1156321" cy="1156321"/>
          </a:xfrm>
          <a:prstGeom prst="rect">
            <a:avLst/>
          </a:prstGeom>
          <a:noFill/>
          <a:scene3d>
            <a:camera prst="orthographicFront">
              <a:rot lat="600000" lon="27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4" descr="http://www.workplaceessentialsuk.com/user/longspan-racking-systems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39073" y="1455922"/>
            <a:ext cx="1156321" cy="1156321"/>
          </a:xfrm>
          <a:prstGeom prst="rect">
            <a:avLst/>
          </a:prstGeom>
          <a:noFill/>
          <a:scene3d>
            <a:camera prst="orthographicFront">
              <a:rot lat="600000" lon="27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886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8A89-5F02-4830-9F8C-E200745B02B3}" type="datetime1">
              <a:rPr lang="nl-NL" smtClean="0"/>
              <a:pPr/>
              <a:t>19-2-2015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err="1" smtClean="0"/>
              <a:t>R.Walet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5731-E369-4BD8-90A8-48A0F20010C7}" type="slidenum">
              <a:rPr lang="nl-NL" smtClean="0"/>
              <a:pPr/>
              <a:t>15</a:t>
            </a:fld>
            <a:endParaRPr lang="nl-NL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8039" y="-6931"/>
            <a:ext cx="8229600" cy="7716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7200" b="1">
                <a:solidFill>
                  <a:srgbClr val="00B0F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400" dirty="0" err="1" smtClean="0"/>
              <a:t>Space</a:t>
            </a:r>
            <a:r>
              <a:rPr lang="nl-NL" sz="4400" dirty="0" smtClean="0"/>
              <a:t> </a:t>
            </a:r>
            <a:r>
              <a:rPr lang="nl-NL" sz="4400" dirty="0" err="1" smtClean="0"/>
              <a:t>Requirements</a:t>
            </a:r>
            <a:endParaRPr lang="en-US" sz="44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0" y="1334666"/>
            <a:ext cx="76328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Courier New" pitchFamily="49" charset="0"/>
              <a:buChar char="o"/>
            </a:pPr>
            <a:r>
              <a:rPr lang="en-US" sz="2400" b="1" dirty="0" smtClean="0"/>
              <a:t> large assembly hall 11 </a:t>
            </a:r>
            <a:r>
              <a:rPr lang="en-US" sz="2400" b="1" dirty="0" smtClean="0">
                <a:sym typeface="Symbol"/>
              </a:rPr>
              <a:t> 30 </a:t>
            </a:r>
            <a:r>
              <a:rPr lang="en-US" sz="2400" b="1" dirty="0" smtClean="0"/>
              <a:t>m</a:t>
            </a:r>
            <a:r>
              <a:rPr lang="en-US" sz="2400" b="1" baseline="30000" dirty="0" smtClean="0"/>
              <a:t>2</a:t>
            </a:r>
            <a:r>
              <a:rPr lang="en-US" sz="2400" b="1" dirty="0" smtClean="0"/>
              <a:t> h=8m 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2400" b="1" dirty="0" smtClean="0"/>
              <a:t>alternatives?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2400" b="1" dirty="0" smtClean="0"/>
              <a:t> high ceiling and doors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2400" b="1" dirty="0" smtClean="0"/>
              <a:t> cranes</a:t>
            </a:r>
          </a:p>
          <a:p>
            <a:pPr marL="171450" indent="-171450">
              <a:buFont typeface="Courier New" pitchFamily="49" charset="0"/>
              <a:buChar char="o"/>
            </a:pPr>
            <a:endParaRPr lang="en-US" sz="2400" b="1" dirty="0" smtClean="0"/>
          </a:p>
          <a:p>
            <a:pPr marL="171450" indent="-171450">
              <a:buFont typeface="Courier New" pitchFamily="49" charset="0"/>
              <a:buChar char="o"/>
            </a:pPr>
            <a:r>
              <a:rPr lang="en-US" sz="2400" b="1" dirty="0" smtClean="0"/>
              <a:t> Lab space (maintenance and repairs)</a:t>
            </a:r>
          </a:p>
        </p:txBody>
      </p:sp>
      <p:pic>
        <p:nvPicPr>
          <p:cNvPr id="9" name="Picture 8" descr="Hal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38974" y="976660"/>
            <a:ext cx="4032448" cy="302433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49647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8A89-5F02-4830-9F8C-E200745B02B3}" type="datetime1">
              <a:rPr lang="nl-NL" smtClean="0"/>
              <a:pPr/>
              <a:t>19-2-2015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R.Walet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5731-E369-4BD8-90A8-48A0F20010C7}" type="slidenum">
              <a:rPr lang="nl-NL" smtClean="0"/>
              <a:pPr/>
              <a:t>16</a:t>
            </a:fld>
            <a:endParaRPr lang="nl-NL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8039" y="-6931"/>
            <a:ext cx="8229600" cy="7716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7200" b="1">
                <a:solidFill>
                  <a:srgbClr val="00B0F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400" dirty="0" err="1" smtClean="0"/>
              <a:t>C-Frame</a:t>
            </a:r>
            <a:r>
              <a:rPr lang="nl-NL" sz="4400" dirty="0" smtClean="0"/>
              <a:t> System Test</a:t>
            </a:r>
            <a:endParaRPr lang="en-US" sz="4400" dirty="0" smtClean="0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539552" y="3573016"/>
            <a:ext cx="1241510" cy="2448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Hall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7504" y="774086"/>
            <a:ext cx="3347864" cy="251089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Freeform 11"/>
          <p:cNvSpPr/>
          <p:nvPr/>
        </p:nvSpPr>
        <p:spPr>
          <a:xfrm>
            <a:off x="784225" y="2466975"/>
            <a:ext cx="1139825" cy="1447800"/>
          </a:xfrm>
          <a:custGeom>
            <a:avLst/>
            <a:gdLst>
              <a:gd name="connsiteX0" fmla="*/ 1139825 w 1139825"/>
              <a:gd name="connsiteY0" fmla="*/ 0 h 1447800"/>
              <a:gd name="connsiteX1" fmla="*/ 968375 w 1139825"/>
              <a:gd name="connsiteY1" fmla="*/ 228600 h 1447800"/>
              <a:gd name="connsiteX2" fmla="*/ 415925 w 1139825"/>
              <a:gd name="connsiteY2" fmla="*/ 552450 h 1447800"/>
              <a:gd name="connsiteX3" fmla="*/ 44450 w 1139825"/>
              <a:gd name="connsiteY3" fmla="*/ 895350 h 1447800"/>
              <a:gd name="connsiteX4" fmla="*/ 149225 w 1139825"/>
              <a:gd name="connsiteY4" fmla="*/ 144780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9825" h="1447800">
                <a:moveTo>
                  <a:pt x="1139825" y="0"/>
                </a:moveTo>
                <a:cubicBezTo>
                  <a:pt x="1114425" y="68262"/>
                  <a:pt x="1089025" y="136525"/>
                  <a:pt x="968375" y="228600"/>
                </a:cubicBezTo>
                <a:cubicBezTo>
                  <a:pt x="847725" y="320675"/>
                  <a:pt x="569912" y="441325"/>
                  <a:pt x="415925" y="552450"/>
                </a:cubicBezTo>
                <a:cubicBezTo>
                  <a:pt x="261938" y="663575"/>
                  <a:pt x="88900" y="746125"/>
                  <a:pt x="44450" y="895350"/>
                </a:cubicBezTo>
                <a:cubicBezTo>
                  <a:pt x="0" y="1044575"/>
                  <a:pt x="74612" y="1246187"/>
                  <a:pt x="149225" y="1447800"/>
                </a:cubicBezTo>
              </a:path>
            </a:pathLst>
          </a:custGeom>
          <a:ln w="28575"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455368" y="980728"/>
            <a:ext cx="568863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solidFill>
                  <a:srgbClr val="0000FF"/>
                </a:solidFill>
                <a:sym typeface="Symbol"/>
              </a:rPr>
              <a:t>Overview</a:t>
            </a:r>
            <a:endParaRPr lang="en-US" sz="2400" b="1" dirty="0" smtClean="0"/>
          </a:p>
          <a:p>
            <a:pPr marL="171450" indent="-171450">
              <a:buFont typeface="Courier New" pitchFamily="49" charset="0"/>
              <a:buChar char="o"/>
            </a:pPr>
            <a:r>
              <a:rPr lang="en-US" sz="2400" b="1" dirty="0" smtClean="0"/>
              <a:t> 2</a:t>
            </a:r>
            <a:r>
              <a:rPr lang="en-US" sz="2400" b="1" dirty="0" smtClean="0">
                <a:sym typeface="Symbol"/>
              </a:rPr>
              <a:t>12 Modules, this contains  </a:t>
            </a:r>
            <a:r>
              <a:rPr lang="en-US" sz="2400" b="1" dirty="0" smtClean="0"/>
              <a:t>4</a:t>
            </a:r>
            <a:r>
              <a:rPr lang="en-US" sz="2400" b="1" dirty="0" smtClean="0">
                <a:sym typeface="Symbol"/>
              </a:rPr>
              <a:t>6 ROBs</a:t>
            </a:r>
            <a:endParaRPr lang="en-US" sz="2400" b="1" baseline="30000" dirty="0" smtClean="0">
              <a:sym typeface="Symbol"/>
            </a:endParaRPr>
          </a:p>
          <a:p>
            <a:r>
              <a:rPr lang="en-US" sz="2400" b="1" u="sng" dirty="0" smtClean="0">
                <a:solidFill>
                  <a:srgbClr val="0000FF"/>
                </a:solidFill>
                <a:sym typeface="Symbol"/>
              </a:rPr>
              <a:t>Needed interfaces</a:t>
            </a:r>
          </a:p>
          <a:p>
            <a:pPr marL="171450" indent="-171450">
              <a:buFont typeface="Courier New" pitchFamily="49" charset="0"/>
              <a:buChar char="o"/>
            </a:pPr>
            <a:r>
              <a:rPr lang="en-US" sz="2400" b="1" dirty="0" smtClean="0">
                <a:sym typeface="Symbol"/>
              </a:rPr>
              <a:t>power (</a:t>
            </a:r>
            <a:r>
              <a:rPr lang="en-US" sz="2400" b="1" dirty="0" err="1" smtClean="0">
                <a:sym typeface="Symbol"/>
              </a:rPr>
              <a:t>SiPM</a:t>
            </a:r>
            <a:r>
              <a:rPr lang="en-US" sz="2400" b="1" dirty="0" smtClean="0">
                <a:sym typeface="Symbol"/>
              </a:rPr>
              <a:t> and FE bias)</a:t>
            </a:r>
          </a:p>
          <a:p>
            <a:pPr marL="171450" indent="-171450">
              <a:buFont typeface="Courier New" pitchFamily="49" charset="0"/>
              <a:buChar char="o"/>
            </a:pPr>
            <a:r>
              <a:rPr lang="en-US" sz="2400" b="1" dirty="0" smtClean="0">
                <a:sym typeface="Symbol"/>
              </a:rPr>
              <a:t> water cooling</a:t>
            </a:r>
          </a:p>
          <a:p>
            <a:pPr marL="171450" indent="-171450">
              <a:buFont typeface="Courier New" pitchFamily="49" charset="0"/>
              <a:buChar char="o"/>
            </a:pPr>
            <a:r>
              <a:rPr lang="en-US" sz="2400" b="1" dirty="0" smtClean="0">
                <a:sym typeface="Symbol"/>
              </a:rPr>
              <a:t> </a:t>
            </a:r>
            <a:r>
              <a:rPr lang="en-US" sz="2400" b="1" dirty="0" err="1" smtClean="0">
                <a:sym typeface="Symbol"/>
              </a:rPr>
              <a:t>SiPM</a:t>
            </a:r>
            <a:r>
              <a:rPr lang="en-US" sz="2400" b="1" dirty="0" smtClean="0">
                <a:sym typeface="Symbol"/>
              </a:rPr>
              <a:t> cooling</a:t>
            </a:r>
          </a:p>
          <a:p>
            <a:pPr marL="628650" lvl="1" indent="-171450">
              <a:buFont typeface="Wingdings" pitchFamily="2" charset="2"/>
              <a:buChar char="§"/>
            </a:pPr>
            <a:r>
              <a:rPr lang="en-US" sz="2400" b="1" dirty="0" smtClean="0">
                <a:sym typeface="Symbol"/>
              </a:rPr>
              <a:t> already have? Buy new one?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en-US" sz="2400" b="1" dirty="0" err="1" smtClean="0">
                <a:sym typeface="Symbol"/>
              </a:rPr>
              <a:t>Nikhef</a:t>
            </a:r>
            <a:r>
              <a:rPr lang="en-US" sz="2400" b="1" dirty="0" smtClean="0">
                <a:sym typeface="Symbol"/>
              </a:rPr>
              <a:t> would like to borrow it for next 2 years?!</a:t>
            </a:r>
          </a:p>
          <a:p>
            <a:pPr marL="171450" indent="-171450">
              <a:buFont typeface="Courier New" pitchFamily="49" charset="0"/>
              <a:buChar char="o"/>
            </a:pPr>
            <a:r>
              <a:rPr lang="en-US" sz="2400" b="1" dirty="0" smtClean="0">
                <a:sym typeface="Symbol"/>
              </a:rPr>
              <a:t> control &amp; mini-DAQ</a:t>
            </a:r>
          </a:p>
          <a:p>
            <a:pPr marL="171450" indent="-171450">
              <a:buFont typeface="Courier New" pitchFamily="49" charset="0"/>
              <a:buChar char="o"/>
            </a:pPr>
            <a:r>
              <a:rPr lang="en-US" sz="2400" b="1" dirty="0" smtClean="0">
                <a:sym typeface="Symbol"/>
              </a:rPr>
              <a:t> environmental monitoring</a:t>
            </a:r>
          </a:p>
          <a:p>
            <a:pPr marL="171450" indent="-171450">
              <a:buFont typeface="Courier New" pitchFamily="49" charset="0"/>
              <a:buChar char="o"/>
            </a:pPr>
            <a:r>
              <a:rPr lang="en-US" sz="2400" b="1" dirty="0" smtClean="0">
                <a:sym typeface="Symbol"/>
              </a:rPr>
              <a:t> compressed air and dry gas</a:t>
            </a:r>
          </a:p>
          <a:p>
            <a:pPr marL="171450" indent="-171450">
              <a:buFont typeface="Courier New" pitchFamily="49" charset="0"/>
              <a:buChar char="o"/>
            </a:pPr>
            <a:r>
              <a:rPr lang="en-US" sz="2400" b="1" dirty="0" smtClean="0">
                <a:sym typeface="Symbol"/>
              </a:rPr>
              <a:t> usage of radioactive sources</a:t>
            </a:r>
          </a:p>
          <a:p>
            <a:pPr marL="171450" indent="-171450">
              <a:buFont typeface="Courier New" pitchFamily="49" charset="0"/>
              <a:buChar char="o"/>
            </a:pPr>
            <a:r>
              <a:rPr lang="en-US" sz="2400" b="1" dirty="0" smtClean="0">
                <a:sym typeface="Symbol"/>
              </a:rPr>
              <a:t> nearby lab to repair broken parts</a:t>
            </a:r>
          </a:p>
          <a:p>
            <a:pPr marL="171450" indent="-171450">
              <a:buFont typeface="Courier New" pitchFamily="49" charset="0"/>
              <a:buChar char="o"/>
            </a:pPr>
            <a:r>
              <a:rPr lang="en-US" sz="2400" b="1" dirty="0" smtClean="0">
                <a:sym typeface="Symbol"/>
              </a:rPr>
              <a:t> etc.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1619672" y="4653136"/>
            <a:ext cx="432048" cy="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979712" y="4437112"/>
            <a:ext cx="8712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sym typeface="Symbol"/>
              </a:rPr>
              <a:t>cooling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1619672" y="4859868"/>
            <a:ext cx="432048" cy="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979712" y="4643844"/>
            <a:ext cx="797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sym typeface="Symbol"/>
              </a:rPr>
              <a:t>power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979712" y="4859868"/>
            <a:ext cx="863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sym typeface="Symbol"/>
              </a:rPr>
              <a:t>control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1619672" y="5085184"/>
            <a:ext cx="432048" cy="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979712" y="4077072"/>
            <a:ext cx="6115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sym typeface="Symbol"/>
              </a:rPr>
              <a:t>data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619672" y="4302388"/>
            <a:ext cx="432048" cy="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9647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C:\Users\antonio\Desktop\Rob-Talk-Jun-2014\SciFi Tracker complete 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3942" y="573183"/>
            <a:ext cx="4285733" cy="62373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8A89-5F02-4830-9F8C-E200745B02B3}" type="datetime1">
              <a:rPr lang="nl-NL" smtClean="0"/>
              <a:pPr/>
              <a:t>19-2-2015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R.Walet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5731-E369-4BD8-90A8-48A0F20010C7}" type="slidenum">
              <a:rPr lang="nl-NL" smtClean="0"/>
              <a:pPr/>
              <a:t>17</a:t>
            </a:fld>
            <a:endParaRPr lang="nl-NL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8039" y="-6931"/>
            <a:ext cx="8229600" cy="7716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7200" b="1">
                <a:solidFill>
                  <a:srgbClr val="00B0F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400" dirty="0" err="1" smtClean="0"/>
              <a:t>Dismantling</a:t>
            </a:r>
            <a:r>
              <a:rPr lang="nl-NL" sz="4400" dirty="0" smtClean="0"/>
              <a:t> OT</a:t>
            </a:r>
            <a:endParaRPr lang="en-US" sz="4400" dirty="0" smtClean="0"/>
          </a:p>
        </p:txBody>
      </p:sp>
      <p:sp>
        <p:nvSpPr>
          <p:cNvPr id="16" name="Line Callout 2 (No Border) 15"/>
          <p:cNvSpPr/>
          <p:nvPr/>
        </p:nvSpPr>
        <p:spPr>
          <a:xfrm>
            <a:off x="7092280" y="1581514"/>
            <a:ext cx="1944216" cy="360040"/>
          </a:xfrm>
          <a:prstGeom prst="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4578"/>
              <a:gd name="adj6" fmla="val -49265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 smtClean="0"/>
              <a:t>RE-USE; Bridge</a:t>
            </a:r>
            <a:endParaRPr lang="en-US" b="1" dirty="0"/>
          </a:p>
        </p:txBody>
      </p:sp>
      <p:sp>
        <p:nvSpPr>
          <p:cNvPr id="34" name="Line Callout 2 (No Border) 33"/>
          <p:cNvSpPr/>
          <p:nvPr/>
        </p:nvSpPr>
        <p:spPr>
          <a:xfrm>
            <a:off x="7092280" y="4581128"/>
            <a:ext cx="1944216" cy="360040"/>
          </a:xfrm>
          <a:prstGeom prst="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81746"/>
              <a:gd name="adj6" fmla="val -92195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/>
              <a:t>RE-USE; </a:t>
            </a:r>
            <a:r>
              <a:rPr lang="nl-NL" b="1" dirty="0" err="1" smtClean="0"/>
              <a:t>Table</a:t>
            </a:r>
            <a:endParaRPr lang="en-US" b="1" dirty="0"/>
          </a:p>
        </p:txBody>
      </p:sp>
      <p:sp>
        <p:nvSpPr>
          <p:cNvPr id="35" name="Line Callout 2 (No Border) 34"/>
          <p:cNvSpPr/>
          <p:nvPr/>
        </p:nvSpPr>
        <p:spPr>
          <a:xfrm>
            <a:off x="7164288" y="2415274"/>
            <a:ext cx="1944216" cy="1739420"/>
          </a:xfrm>
          <a:prstGeom prst="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0988"/>
              <a:gd name="adj6" fmla="val -11871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 smtClean="0"/>
              <a:t>NEW;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 smtClean="0"/>
              <a:t>C-Frames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 smtClean="0"/>
              <a:t>Detector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 smtClean="0"/>
              <a:t>Cable tray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 smtClean="0"/>
              <a:t>Etc. </a:t>
            </a:r>
          </a:p>
          <a:p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07504" y="4292600"/>
            <a:ext cx="40553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0000FF"/>
                </a:solidFill>
              </a:rPr>
              <a:t> re-use parts?</a:t>
            </a:r>
          </a:p>
          <a:p>
            <a:pPr lvl="1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00FF"/>
                </a:solidFill>
              </a:rPr>
              <a:t> e.g. rollers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0000FF"/>
                </a:solidFill>
              </a:rPr>
              <a:t> keep the rest for ~1 year…</a:t>
            </a:r>
          </a:p>
          <a:p>
            <a:pPr lvl="1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00FF"/>
                </a:solidFill>
              </a:rPr>
              <a:t> where?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0000FF"/>
                </a:solidFill>
              </a:rPr>
              <a:t> …then dispose of it?</a:t>
            </a:r>
          </a:p>
          <a:p>
            <a:pPr lvl="1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00FF"/>
                </a:solidFill>
              </a:rPr>
              <a:t> how?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413154" y="1732420"/>
            <a:ext cx="0" cy="1289949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3368819" y="3022369"/>
            <a:ext cx="554752" cy="683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655687" y="1918871"/>
            <a:ext cx="6928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rgbClr val="FF0000"/>
                </a:solidFill>
              </a:rPr>
              <a:t>5 [m]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H="1" flipV="1">
            <a:off x="3368819" y="1725584"/>
            <a:ext cx="554752" cy="683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07504" y="851713"/>
            <a:ext cx="2818641" cy="3100504"/>
            <a:chOff x="251520" y="1423827"/>
            <a:chExt cx="2298536" cy="2528389"/>
          </a:xfrm>
        </p:grpSpPr>
        <p:pic>
          <p:nvPicPr>
            <p:cNvPr id="15" name="Picture 2" descr="http://lhcb-public.web.cern.ch/lhcb-public/Objects/Detector/OuterTracker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 rot="20557844">
              <a:off x="377667" y="1463744"/>
              <a:ext cx="1176587" cy="1507262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 descr="oscar bruno vuilnisbak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 xmlns="">
                    <a14:imgLayer r:embed="rId6">
                      <a14:imgEffect>
                        <a14:backgroundRemoval t="4463" b="100000" l="3636" r="90000">
                          <a14:foregroundMark x1="23636" y1="42975" x2="30182" y2="45785"/>
                          <a14:backgroundMark x1="21091" y1="13388" x2="49091" y2="21488"/>
                          <a14:backgroundMark x1="48182" y1="34050" x2="11818" y2="21653"/>
                          <a14:backgroundMark x1="12909" y1="28430" x2="38000" y2="23967"/>
                          <a14:backgroundMark x1="24727" y1="37521" x2="41091" y2="41322"/>
                          <a14:backgroundMark x1="44000" y1="43967" x2="26364" y2="40165"/>
                          <a14:backgroundMark x1="39636" y1="37025" x2="22000" y2="32231"/>
                          <a14:backgroundMark x1="20364" y1="39174" x2="27273" y2="39669"/>
                          <a14:backgroundMark x1="46364" y1="41818" x2="41273" y2="35537"/>
                          <a14:backgroundMark x1="20000" y1="37521" x2="20364" y2="3124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1423827"/>
              <a:ext cx="2298536" cy="25283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1" name="Freeform 20"/>
          <p:cNvSpPr/>
          <p:nvPr/>
        </p:nvSpPr>
        <p:spPr>
          <a:xfrm>
            <a:off x="955040" y="702733"/>
            <a:ext cx="3159760" cy="1542627"/>
          </a:xfrm>
          <a:custGeom>
            <a:avLst/>
            <a:gdLst>
              <a:gd name="connsiteX0" fmla="*/ 3159760 w 3159760"/>
              <a:gd name="connsiteY0" fmla="*/ 1542627 h 1542627"/>
              <a:gd name="connsiteX1" fmla="*/ 1656080 w 3159760"/>
              <a:gd name="connsiteY1" fmla="*/ 130387 h 1542627"/>
              <a:gd name="connsiteX2" fmla="*/ 0 w 3159760"/>
              <a:gd name="connsiteY2" fmla="*/ 760307 h 1542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59760" h="1542627">
                <a:moveTo>
                  <a:pt x="3159760" y="1542627"/>
                </a:moveTo>
                <a:cubicBezTo>
                  <a:pt x="2671233" y="901700"/>
                  <a:pt x="2182707" y="260774"/>
                  <a:pt x="1656080" y="130387"/>
                </a:cubicBezTo>
                <a:cubicBezTo>
                  <a:pt x="1129453" y="0"/>
                  <a:pt x="564726" y="380153"/>
                  <a:pt x="0" y="760307"/>
                </a:cubicBezTo>
              </a:path>
            </a:pathLst>
          </a:custGeom>
          <a:noFill/>
          <a:ln w="28575">
            <a:solidFill>
              <a:srgbClr val="0000FF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128693" y="1513840"/>
            <a:ext cx="785707" cy="2834640"/>
          </a:xfrm>
          <a:custGeom>
            <a:avLst/>
            <a:gdLst>
              <a:gd name="connsiteX0" fmla="*/ 785707 w 785707"/>
              <a:gd name="connsiteY0" fmla="*/ 0 h 2834640"/>
              <a:gd name="connsiteX1" fmla="*/ 44027 w 785707"/>
              <a:gd name="connsiteY1" fmla="*/ 1229360 h 2834640"/>
              <a:gd name="connsiteX2" fmla="*/ 521547 w 785707"/>
              <a:gd name="connsiteY2" fmla="*/ 2438400 h 2834640"/>
              <a:gd name="connsiteX3" fmla="*/ 592667 w 785707"/>
              <a:gd name="connsiteY3" fmla="*/ 2834640 h 2834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5707" h="2834640">
                <a:moveTo>
                  <a:pt x="785707" y="0"/>
                </a:moveTo>
                <a:cubicBezTo>
                  <a:pt x="436880" y="411480"/>
                  <a:pt x="88054" y="822960"/>
                  <a:pt x="44027" y="1229360"/>
                </a:cubicBezTo>
                <a:cubicBezTo>
                  <a:pt x="0" y="1635760"/>
                  <a:pt x="430107" y="2170853"/>
                  <a:pt x="521547" y="2438400"/>
                </a:cubicBezTo>
                <a:cubicBezTo>
                  <a:pt x="612987" y="2705947"/>
                  <a:pt x="602827" y="2770293"/>
                  <a:pt x="592667" y="2834640"/>
                </a:cubicBezTo>
              </a:path>
            </a:pathLst>
          </a:custGeom>
          <a:ln w="28575">
            <a:solidFill>
              <a:srgbClr val="0000FF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337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8A89-5F02-4830-9F8C-E200745B02B3}" type="datetime1">
              <a:rPr lang="nl-NL" smtClean="0"/>
              <a:pPr/>
              <a:t>19-2-2015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R.Walet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5731-E369-4BD8-90A8-48A0F20010C7}" type="slidenum">
              <a:rPr lang="nl-NL" smtClean="0"/>
              <a:pPr/>
              <a:t>18</a:t>
            </a:fld>
            <a:endParaRPr lang="nl-NL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8039" y="-6931"/>
            <a:ext cx="8229600" cy="7716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7200" b="1">
                <a:solidFill>
                  <a:srgbClr val="00B0F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400" dirty="0" smtClean="0"/>
              <a:t>Move to </a:t>
            </a:r>
            <a:r>
              <a:rPr lang="nl-NL" sz="4400" dirty="0" err="1" smtClean="0"/>
              <a:t>Position</a:t>
            </a:r>
            <a:endParaRPr lang="en-US" sz="4400" dirty="0" smtClean="0"/>
          </a:p>
        </p:txBody>
      </p:sp>
      <p:pic>
        <p:nvPicPr>
          <p:cNvPr id="8" name="Picture 7" descr="LHC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2416" y="1495201"/>
            <a:ext cx="7011084" cy="4886127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1855241"/>
            <a:ext cx="1292977" cy="2549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Arrow Connector 9"/>
          <p:cNvCxnSpPr>
            <a:endCxn id="11" idx="0"/>
          </p:cNvCxnSpPr>
          <p:nvPr/>
        </p:nvCxnSpPr>
        <p:spPr>
          <a:xfrm flipH="1">
            <a:off x="970017" y="1135161"/>
            <a:ext cx="1583" cy="720080"/>
          </a:xfrm>
          <a:prstGeom prst="straightConnector1">
            <a:avLst/>
          </a:prstGeom>
          <a:ln w="38100">
            <a:solidFill>
              <a:srgbClr val="0000FF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971600" y="4375521"/>
            <a:ext cx="1583" cy="720080"/>
          </a:xfrm>
          <a:prstGeom prst="straightConnector1">
            <a:avLst/>
          </a:prstGeom>
          <a:ln w="38100">
            <a:solidFill>
              <a:srgbClr val="0000FF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-17324" y="807059"/>
            <a:ext cx="32510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Lower fully assembled frame</a:t>
            </a:r>
            <a:endParaRPr lang="en-US" sz="2000" b="1" dirty="0">
              <a:solidFill>
                <a:srgbClr val="0000FF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187624" y="4005064"/>
            <a:ext cx="3384376" cy="1728192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20055483">
            <a:off x="1331640" y="4538896"/>
            <a:ext cx="25496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move next to detector</a:t>
            </a:r>
            <a:endParaRPr lang="en-US" sz="2000" b="1" dirty="0">
              <a:solidFill>
                <a:srgbClr val="FF000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4499992" y="3933056"/>
            <a:ext cx="640080" cy="413247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1967939">
            <a:off x="4184790" y="3564995"/>
            <a:ext cx="7970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insert</a:t>
            </a:r>
            <a:endParaRPr lang="en-US" sz="2000" b="1" dirty="0"/>
          </a:p>
        </p:txBody>
      </p:sp>
      <p:pic>
        <p:nvPicPr>
          <p:cNvPr id="27" name="Picture 26" descr="DSCN002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60031" y="692696"/>
            <a:ext cx="4181805" cy="3136354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29" name="TextBox 28"/>
          <p:cNvSpPr txBox="1"/>
          <p:nvPr/>
        </p:nvSpPr>
        <p:spPr>
          <a:xfrm>
            <a:off x="5293951" y="768518"/>
            <a:ext cx="37478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insertion beam/concept (re-use?)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512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8A89-5F02-4830-9F8C-E200745B02B3}" type="datetime1">
              <a:rPr lang="nl-NL" smtClean="0"/>
              <a:pPr/>
              <a:t>19-2-2015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err="1" smtClean="0"/>
              <a:t>R.Walet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5731-E369-4BD8-90A8-48A0F20010C7}" type="slidenum">
              <a:rPr lang="nl-NL" smtClean="0"/>
              <a:pPr/>
              <a:t>19</a:t>
            </a:fld>
            <a:endParaRPr lang="nl-NL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5497" y="-6931"/>
            <a:ext cx="8242142" cy="7716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7200" b="1">
                <a:solidFill>
                  <a:srgbClr val="00B0F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400" dirty="0" smtClean="0"/>
              <a:t>Outlook</a:t>
            </a:r>
            <a:endParaRPr lang="en-US" sz="4400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556167" y="1136933"/>
            <a:ext cx="819229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Courier New" pitchFamily="49" charset="0"/>
              <a:buChar char="o"/>
            </a:pPr>
            <a:r>
              <a:rPr lang="nl-NL" sz="2400" b="1" dirty="0" smtClean="0">
                <a:solidFill>
                  <a:srgbClr val="0000FF"/>
                </a:solidFill>
              </a:rPr>
              <a:t> </a:t>
            </a:r>
            <a:r>
              <a:rPr lang="nl-NL" sz="2400" b="1" dirty="0" err="1" smtClean="0">
                <a:solidFill>
                  <a:srgbClr val="0000FF"/>
                </a:solidFill>
              </a:rPr>
              <a:t>SciFi</a:t>
            </a:r>
            <a:r>
              <a:rPr lang="nl-NL" sz="2400" b="1" dirty="0" smtClean="0">
                <a:solidFill>
                  <a:srgbClr val="0000FF"/>
                </a:solidFill>
              </a:rPr>
              <a:t> </a:t>
            </a:r>
            <a:r>
              <a:rPr lang="nl-NL" sz="2400" b="1" dirty="0" err="1" smtClean="0">
                <a:solidFill>
                  <a:srgbClr val="0000FF"/>
                </a:solidFill>
              </a:rPr>
              <a:t>installation</a:t>
            </a:r>
            <a:r>
              <a:rPr lang="nl-NL" sz="2400" b="1" dirty="0" smtClean="0">
                <a:solidFill>
                  <a:srgbClr val="0000FF"/>
                </a:solidFill>
              </a:rPr>
              <a:t> </a:t>
            </a:r>
            <a:r>
              <a:rPr lang="nl-NL" sz="2400" b="1" dirty="0" err="1" smtClean="0">
                <a:solidFill>
                  <a:srgbClr val="0000FF"/>
                </a:solidFill>
              </a:rPr>
              <a:t>will</a:t>
            </a:r>
            <a:r>
              <a:rPr lang="nl-NL" sz="2400" b="1" dirty="0" smtClean="0">
                <a:solidFill>
                  <a:srgbClr val="0000FF"/>
                </a:solidFill>
              </a:rPr>
              <a:t> in </a:t>
            </a:r>
            <a:r>
              <a:rPr lang="nl-NL" sz="2400" b="1" dirty="0" err="1" smtClean="0">
                <a:solidFill>
                  <a:srgbClr val="0000FF"/>
                </a:solidFill>
              </a:rPr>
              <a:t>many</a:t>
            </a:r>
            <a:r>
              <a:rPr lang="nl-NL" sz="2400" b="1" dirty="0" smtClean="0">
                <a:solidFill>
                  <a:srgbClr val="0000FF"/>
                </a:solidFill>
              </a:rPr>
              <a:t> </a:t>
            </a:r>
            <a:r>
              <a:rPr lang="nl-NL" sz="2400" b="1" dirty="0" err="1" smtClean="0">
                <a:solidFill>
                  <a:srgbClr val="0000FF"/>
                </a:solidFill>
              </a:rPr>
              <a:t>respects</a:t>
            </a:r>
            <a:r>
              <a:rPr lang="nl-NL" sz="2400" b="1" dirty="0" smtClean="0">
                <a:solidFill>
                  <a:srgbClr val="0000FF"/>
                </a:solidFill>
              </a:rPr>
              <a:t> </a:t>
            </a:r>
            <a:r>
              <a:rPr lang="nl-NL" sz="2400" b="1" dirty="0" err="1" smtClean="0">
                <a:solidFill>
                  <a:srgbClr val="0000FF"/>
                </a:solidFill>
              </a:rPr>
              <a:t>be</a:t>
            </a:r>
            <a:r>
              <a:rPr lang="nl-NL" sz="2400" b="1" dirty="0" smtClean="0">
                <a:solidFill>
                  <a:srgbClr val="0000FF"/>
                </a:solidFill>
              </a:rPr>
              <a:t> </a:t>
            </a:r>
            <a:r>
              <a:rPr lang="nl-NL" sz="2400" b="1" dirty="0" err="1" smtClean="0">
                <a:solidFill>
                  <a:srgbClr val="0000FF"/>
                </a:solidFill>
              </a:rPr>
              <a:t>similar</a:t>
            </a:r>
            <a:r>
              <a:rPr lang="nl-NL" sz="2400" b="1" dirty="0" smtClean="0">
                <a:solidFill>
                  <a:srgbClr val="0000FF"/>
                </a:solidFill>
              </a:rPr>
              <a:t> to OT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nl-NL" sz="2400" b="1" dirty="0" smtClean="0">
                <a:solidFill>
                  <a:srgbClr val="0000FF"/>
                </a:solidFill>
              </a:rPr>
              <a:t> </a:t>
            </a:r>
            <a:r>
              <a:rPr lang="nl-NL" sz="2400" b="1" dirty="0" err="1" smtClean="0">
                <a:solidFill>
                  <a:srgbClr val="0000FF"/>
                </a:solidFill>
              </a:rPr>
              <a:t>re-use</a:t>
            </a:r>
            <a:r>
              <a:rPr lang="nl-NL" sz="2400" b="1" dirty="0" smtClean="0">
                <a:solidFill>
                  <a:srgbClr val="0000FF"/>
                </a:solidFill>
              </a:rPr>
              <a:t> Bridge and </a:t>
            </a:r>
            <a:r>
              <a:rPr lang="nl-NL" sz="2400" b="1" dirty="0" err="1" smtClean="0">
                <a:solidFill>
                  <a:srgbClr val="0000FF"/>
                </a:solidFill>
              </a:rPr>
              <a:t>Table</a:t>
            </a:r>
            <a:endParaRPr lang="nl-NL" sz="2400" b="1" dirty="0" smtClean="0">
              <a:solidFill>
                <a:srgbClr val="0000FF"/>
              </a:solidFill>
            </a:endParaRPr>
          </a:p>
          <a:p>
            <a:pPr marL="628650" lvl="1" indent="-171450">
              <a:buFont typeface="Arial" pitchFamily="34" charset="0"/>
              <a:buChar char="•"/>
            </a:pPr>
            <a:r>
              <a:rPr lang="nl-NL" sz="2400" b="1" dirty="0" smtClean="0">
                <a:solidFill>
                  <a:srgbClr val="0000FF"/>
                </a:solidFill>
              </a:rPr>
              <a:t> </a:t>
            </a:r>
            <a:r>
              <a:rPr lang="nl-NL" sz="2400" b="1" dirty="0" err="1" smtClean="0">
                <a:solidFill>
                  <a:srgbClr val="0000FF"/>
                </a:solidFill>
              </a:rPr>
              <a:t>insert</a:t>
            </a:r>
            <a:r>
              <a:rPr lang="nl-NL" sz="2400" b="1" dirty="0" smtClean="0">
                <a:solidFill>
                  <a:srgbClr val="0000FF"/>
                </a:solidFill>
              </a:rPr>
              <a:t> </a:t>
            </a:r>
            <a:r>
              <a:rPr lang="nl-NL" sz="2400" b="1" dirty="0" err="1" smtClean="0">
                <a:solidFill>
                  <a:srgbClr val="0000FF"/>
                </a:solidFill>
              </a:rPr>
              <a:t>fully</a:t>
            </a:r>
            <a:r>
              <a:rPr lang="nl-NL" sz="2400" b="1" dirty="0" smtClean="0">
                <a:solidFill>
                  <a:srgbClr val="0000FF"/>
                </a:solidFill>
              </a:rPr>
              <a:t> </a:t>
            </a:r>
            <a:r>
              <a:rPr lang="nl-NL" sz="2400" b="1" dirty="0" err="1" smtClean="0">
                <a:solidFill>
                  <a:srgbClr val="0000FF"/>
                </a:solidFill>
              </a:rPr>
              <a:t>assembled</a:t>
            </a:r>
            <a:r>
              <a:rPr lang="nl-NL" sz="2400" b="1" dirty="0" smtClean="0">
                <a:solidFill>
                  <a:srgbClr val="0000FF"/>
                </a:solidFill>
              </a:rPr>
              <a:t> </a:t>
            </a:r>
            <a:r>
              <a:rPr lang="nl-NL" sz="2400" b="1" dirty="0" err="1" smtClean="0">
                <a:solidFill>
                  <a:srgbClr val="0000FF"/>
                </a:solidFill>
              </a:rPr>
              <a:t>C-Frames</a:t>
            </a:r>
            <a:r>
              <a:rPr lang="nl-NL" sz="2400" b="1" dirty="0" smtClean="0">
                <a:solidFill>
                  <a:srgbClr val="0000FF"/>
                </a:solidFill>
              </a:rPr>
              <a:t> </a:t>
            </a:r>
            <a:r>
              <a:rPr lang="nl-NL" sz="2400" b="1" dirty="0" err="1" smtClean="0">
                <a:solidFill>
                  <a:srgbClr val="0000FF"/>
                </a:solidFill>
              </a:rPr>
              <a:t>connecting</a:t>
            </a:r>
            <a:r>
              <a:rPr lang="nl-NL" sz="2400" b="1" dirty="0" smtClean="0">
                <a:solidFill>
                  <a:srgbClr val="0000FF"/>
                </a:solidFill>
              </a:rPr>
              <a:t> to Bridge rails </a:t>
            </a:r>
            <a:r>
              <a:rPr lang="nl-NL" sz="2400" b="1" dirty="0" err="1" smtClean="0">
                <a:solidFill>
                  <a:srgbClr val="0000FF"/>
                </a:solidFill>
              </a:rPr>
              <a:t>from</a:t>
            </a:r>
            <a:r>
              <a:rPr lang="nl-NL" sz="2400" b="1" dirty="0" smtClean="0">
                <a:solidFill>
                  <a:srgbClr val="0000FF"/>
                </a:solidFill>
              </a:rPr>
              <a:t> A </a:t>
            </a:r>
            <a:r>
              <a:rPr lang="nl-NL" sz="2400" b="1" dirty="0" err="1" smtClean="0">
                <a:solidFill>
                  <a:srgbClr val="0000FF"/>
                </a:solidFill>
              </a:rPr>
              <a:t>side</a:t>
            </a:r>
            <a:endParaRPr lang="nl-NL" sz="2400" b="1" dirty="0" smtClean="0">
              <a:solidFill>
                <a:srgbClr val="0000FF"/>
              </a:solidFill>
            </a:endParaRPr>
          </a:p>
          <a:p>
            <a:pPr marL="628650" lvl="1" indent="-171450">
              <a:buFont typeface="Arial" pitchFamily="34" charset="0"/>
              <a:buChar char="•"/>
            </a:pPr>
            <a:endParaRPr lang="nl-NL" sz="2400" b="1" dirty="0" smtClean="0">
              <a:solidFill>
                <a:srgbClr val="0000FF"/>
              </a:solidFill>
            </a:endParaRPr>
          </a:p>
          <a:p>
            <a:pPr marL="171450" indent="-171450">
              <a:buFont typeface="Courier New" pitchFamily="49" charset="0"/>
              <a:buChar char="o"/>
            </a:pPr>
            <a:r>
              <a:rPr lang="nl-NL" sz="2400" b="1" dirty="0" smtClean="0">
                <a:solidFill>
                  <a:srgbClr val="FF0000"/>
                </a:solidFill>
              </a:rPr>
              <a:t> </a:t>
            </a:r>
            <a:r>
              <a:rPr lang="nl-NL" sz="2400" b="1" dirty="0" err="1" smtClean="0">
                <a:solidFill>
                  <a:srgbClr val="FF0000"/>
                </a:solidFill>
              </a:rPr>
              <a:t>main</a:t>
            </a:r>
            <a:r>
              <a:rPr lang="nl-NL" sz="2400" b="1" dirty="0" smtClean="0">
                <a:solidFill>
                  <a:srgbClr val="FF0000"/>
                </a:solidFill>
              </a:rPr>
              <a:t> </a:t>
            </a:r>
            <a:r>
              <a:rPr lang="nl-NL" sz="2400" b="1" dirty="0" err="1" smtClean="0">
                <a:solidFill>
                  <a:srgbClr val="FF0000"/>
                </a:solidFill>
              </a:rPr>
              <a:t>difference</a:t>
            </a:r>
            <a:r>
              <a:rPr lang="nl-NL" sz="2400" b="1" dirty="0" smtClean="0">
                <a:solidFill>
                  <a:srgbClr val="FF0000"/>
                </a:solidFill>
              </a:rPr>
              <a:t> is </a:t>
            </a:r>
            <a:r>
              <a:rPr lang="nl-NL" sz="2400" b="1" dirty="0" err="1" smtClean="0">
                <a:solidFill>
                  <a:srgbClr val="FF0000"/>
                </a:solidFill>
              </a:rPr>
              <a:t>that</a:t>
            </a:r>
            <a:r>
              <a:rPr lang="nl-NL" sz="2400" b="1" dirty="0" smtClean="0">
                <a:solidFill>
                  <a:srgbClr val="FF0000"/>
                </a:solidFill>
              </a:rPr>
              <a:t> </a:t>
            </a:r>
            <a:r>
              <a:rPr lang="nl-NL" sz="2400" b="1" dirty="0" err="1" smtClean="0">
                <a:solidFill>
                  <a:srgbClr val="FF0000"/>
                </a:solidFill>
              </a:rPr>
              <a:t>SciFi</a:t>
            </a:r>
            <a:r>
              <a:rPr lang="nl-NL" sz="2400" b="1" dirty="0" smtClean="0">
                <a:solidFill>
                  <a:srgbClr val="FF0000"/>
                </a:solidFill>
              </a:rPr>
              <a:t> </a:t>
            </a:r>
            <a:r>
              <a:rPr lang="nl-NL" sz="2400" b="1" dirty="0" err="1" smtClean="0">
                <a:solidFill>
                  <a:srgbClr val="FF0000"/>
                </a:solidFill>
              </a:rPr>
              <a:t>C-Frames</a:t>
            </a:r>
            <a:r>
              <a:rPr lang="nl-NL" sz="2400" b="1" dirty="0" smtClean="0">
                <a:solidFill>
                  <a:srgbClr val="FF0000"/>
                </a:solidFill>
              </a:rPr>
              <a:t> </a:t>
            </a:r>
            <a:r>
              <a:rPr lang="nl-NL" sz="2400" b="1" dirty="0" err="1" smtClean="0">
                <a:solidFill>
                  <a:srgbClr val="FF0000"/>
                </a:solidFill>
              </a:rPr>
              <a:t>will</a:t>
            </a:r>
            <a:r>
              <a:rPr lang="nl-NL" sz="2400" b="1" dirty="0" smtClean="0">
                <a:solidFill>
                  <a:srgbClr val="FF0000"/>
                </a:solidFill>
              </a:rPr>
              <a:t> </a:t>
            </a:r>
            <a:r>
              <a:rPr lang="nl-NL" sz="2400" b="1" dirty="0" err="1" smtClean="0">
                <a:solidFill>
                  <a:srgbClr val="FF0000"/>
                </a:solidFill>
              </a:rPr>
              <a:t>be</a:t>
            </a:r>
            <a:r>
              <a:rPr lang="nl-NL" sz="2400" b="1" dirty="0" smtClean="0">
                <a:solidFill>
                  <a:srgbClr val="FF0000"/>
                </a:solidFill>
              </a:rPr>
              <a:t> </a:t>
            </a:r>
            <a:r>
              <a:rPr lang="nl-NL" sz="2400" b="1" dirty="0" err="1" smtClean="0">
                <a:solidFill>
                  <a:srgbClr val="FF0000"/>
                </a:solidFill>
              </a:rPr>
              <a:t>fully</a:t>
            </a:r>
            <a:r>
              <a:rPr lang="nl-NL" sz="2400" b="1" dirty="0" smtClean="0">
                <a:solidFill>
                  <a:srgbClr val="FF0000"/>
                </a:solidFill>
              </a:rPr>
              <a:t> </a:t>
            </a:r>
            <a:r>
              <a:rPr lang="nl-NL" sz="2400" b="1" dirty="0" err="1" smtClean="0">
                <a:solidFill>
                  <a:srgbClr val="FF0000"/>
                </a:solidFill>
              </a:rPr>
              <a:t>assembled</a:t>
            </a:r>
            <a:r>
              <a:rPr lang="nl-NL" sz="2400" b="1" dirty="0" smtClean="0">
                <a:solidFill>
                  <a:srgbClr val="FF0000"/>
                </a:solidFill>
              </a:rPr>
              <a:t> at the </a:t>
            </a:r>
            <a:r>
              <a:rPr lang="nl-NL" sz="2400" b="1" dirty="0" err="1" smtClean="0">
                <a:solidFill>
                  <a:srgbClr val="FF0000"/>
                </a:solidFill>
              </a:rPr>
              <a:t>surface</a:t>
            </a:r>
            <a:endParaRPr lang="nl-NL" sz="2400" b="1" dirty="0" smtClean="0">
              <a:solidFill>
                <a:srgbClr val="FF0000"/>
              </a:solidFill>
            </a:endParaRPr>
          </a:p>
          <a:p>
            <a:pPr marL="628650" lvl="1" indent="-171450">
              <a:buFont typeface="Arial" pitchFamily="34" charset="0"/>
              <a:buChar char="•"/>
            </a:pPr>
            <a:r>
              <a:rPr lang="nl-NL" sz="2400" b="1" dirty="0" smtClean="0">
                <a:solidFill>
                  <a:srgbClr val="FF0000"/>
                </a:solidFill>
              </a:rPr>
              <a:t> </a:t>
            </a:r>
            <a:r>
              <a:rPr lang="nl-NL" sz="2400" b="1" dirty="0" err="1" smtClean="0">
                <a:solidFill>
                  <a:srgbClr val="FF0000"/>
                </a:solidFill>
              </a:rPr>
              <a:t>space</a:t>
            </a:r>
            <a:r>
              <a:rPr lang="nl-NL" sz="2400" b="1" dirty="0" smtClean="0">
                <a:solidFill>
                  <a:srgbClr val="FF0000"/>
                </a:solidFill>
              </a:rPr>
              <a:t> </a:t>
            </a:r>
            <a:r>
              <a:rPr lang="nl-NL" sz="2400" b="1" dirty="0" err="1" smtClean="0">
                <a:solidFill>
                  <a:srgbClr val="FF0000"/>
                </a:solidFill>
              </a:rPr>
              <a:t>requirements</a:t>
            </a:r>
            <a:r>
              <a:rPr lang="nl-NL" sz="2400" b="1" dirty="0" smtClean="0">
                <a:solidFill>
                  <a:srgbClr val="FF0000"/>
                </a:solidFill>
              </a:rPr>
              <a:t> at the </a:t>
            </a:r>
            <a:r>
              <a:rPr lang="nl-NL" sz="2400" b="1" dirty="0" err="1" smtClean="0">
                <a:solidFill>
                  <a:srgbClr val="FF0000"/>
                </a:solidFill>
              </a:rPr>
              <a:t>surface</a:t>
            </a:r>
            <a:endParaRPr lang="nl-NL" sz="2400" b="1" dirty="0" smtClean="0">
              <a:solidFill>
                <a:srgbClr val="FF0000"/>
              </a:solidFill>
            </a:endParaRPr>
          </a:p>
          <a:p>
            <a:pPr marL="628650" lvl="1" indent="-171450">
              <a:buFont typeface="Arial" pitchFamily="34" charset="0"/>
              <a:buChar char="•"/>
            </a:pPr>
            <a:r>
              <a:rPr lang="nl-NL" sz="2400" b="1" dirty="0" smtClean="0">
                <a:solidFill>
                  <a:srgbClr val="FF0000"/>
                </a:solidFill>
              </a:rPr>
              <a:t> </a:t>
            </a:r>
            <a:r>
              <a:rPr lang="nl-NL" sz="2400" b="1" dirty="0" err="1" smtClean="0">
                <a:solidFill>
                  <a:srgbClr val="FF0000"/>
                </a:solidFill>
              </a:rPr>
              <a:t>define</a:t>
            </a:r>
            <a:r>
              <a:rPr lang="nl-NL" sz="2400" b="1" dirty="0" smtClean="0">
                <a:solidFill>
                  <a:srgbClr val="FF0000"/>
                </a:solidFill>
              </a:rPr>
              <a:t> procedure to </a:t>
            </a:r>
            <a:r>
              <a:rPr lang="nl-NL" sz="2400" b="1" dirty="0" err="1" smtClean="0">
                <a:solidFill>
                  <a:srgbClr val="FF0000"/>
                </a:solidFill>
              </a:rPr>
              <a:t>lower</a:t>
            </a:r>
            <a:r>
              <a:rPr lang="nl-NL" sz="2400" b="1" dirty="0" smtClean="0">
                <a:solidFill>
                  <a:srgbClr val="FF0000"/>
                </a:solidFill>
              </a:rPr>
              <a:t> </a:t>
            </a:r>
            <a:r>
              <a:rPr lang="nl-NL" sz="2400" b="1" dirty="0" err="1" smtClean="0">
                <a:solidFill>
                  <a:srgbClr val="FF0000"/>
                </a:solidFill>
              </a:rPr>
              <a:t>fully-assembled</a:t>
            </a:r>
            <a:r>
              <a:rPr lang="nl-NL" sz="2400" b="1" dirty="0" smtClean="0">
                <a:solidFill>
                  <a:srgbClr val="FF0000"/>
                </a:solidFill>
              </a:rPr>
              <a:t> </a:t>
            </a:r>
            <a:r>
              <a:rPr lang="nl-NL" sz="2400" b="1" dirty="0" err="1" smtClean="0">
                <a:solidFill>
                  <a:srgbClr val="FF0000"/>
                </a:solidFill>
              </a:rPr>
              <a:t>C-Frames</a:t>
            </a:r>
            <a:endParaRPr lang="nl-NL" sz="2400" b="1" dirty="0" smtClean="0">
              <a:solidFill>
                <a:srgbClr val="FF0000"/>
              </a:solidFill>
            </a:endParaRPr>
          </a:p>
          <a:p>
            <a:pPr marL="171450" indent="-171450">
              <a:buFont typeface="Courier New" pitchFamily="49" charset="0"/>
              <a:buChar char="o"/>
            </a:pPr>
            <a:endParaRPr lang="nl-NL" sz="2400" b="1" dirty="0" smtClean="0">
              <a:solidFill>
                <a:srgbClr val="0000FF"/>
              </a:solidFill>
            </a:endParaRPr>
          </a:p>
          <a:p>
            <a:pPr marL="171450" indent="-171450">
              <a:buFont typeface="Courier New" pitchFamily="49" charset="0"/>
              <a:buChar char="o"/>
            </a:pPr>
            <a:r>
              <a:rPr lang="nl-NL" sz="2400" b="1" dirty="0" smtClean="0"/>
              <a:t> we </a:t>
            </a:r>
            <a:r>
              <a:rPr lang="nl-NL" sz="2400" b="1" dirty="0" err="1" smtClean="0"/>
              <a:t>sketched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first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ideas</a:t>
            </a:r>
            <a:r>
              <a:rPr lang="nl-NL" sz="2400" b="1" dirty="0" smtClean="0"/>
              <a:t>, </a:t>
            </a:r>
            <a:r>
              <a:rPr lang="nl-NL" sz="2400" b="1" dirty="0" err="1" smtClean="0"/>
              <a:t>obviously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preliminary</a:t>
            </a:r>
            <a:endParaRPr lang="nl-NL" sz="2400" b="1" dirty="0" smtClean="0"/>
          </a:p>
          <a:p>
            <a:pPr marL="171450" indent="-171450">
              <a:buFont typeface="Courier New" pitchFamily="49" charset="0"/>
              <a:buChar char="o"/>
            </a:pPr>
            <a:r>
              <a:rPr lang="nl-NL" sz="2400" b="1" dirty="0" smtClean="0"/>
              <a:t> </a:t>
            </a:r>
            <a:r>
              <a:rPr lang="nl-NL" sz="2400" b="1" dirty="0" err="1" smtClean="0"/>
              <a:t>interact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with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technical</a:t>
            </a:r>
            <a:r>
              <a:rPr lang="nl-NL" sz="2400" b="1" dirty="0" smtClean="0"/>
              <a:t> team to </a:t>
            </a:r>
            <a:r>
              <a:rPr lang="nl-NL" sz="2400" b="1" dirty="0" err="1" smtClean="0"/>
              <a:t>define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boundary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conditions</a:t>
            </a:r>
            <a:endParaRPr lang="nl-NL" sz="2400" b="1" dirty="0" smtClean="0"/>
          </a:p>
          <a:p>
            <a:pPr marL="628650" lvl="1" indent="-171450">
              <a:buFont typeface="Arial" pitchFamily="34" charset="0"/>
              <a:buChar char="•"/>
            </a:pPr>
            <a:r>
              <a:rPr lang="nl-NL" sz="2400" b="1" dirty="0" smtClean="0"/>
              <a:t> update </a:t>
            </a:r>
            <a:r>
              <a:rPr lang="nl-NL" sz="2400" b="1" dirty="0" err="1" smtClean="0"/>
              <a:t>SciFi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infrastructure</a:t>
            </a:r>
            <a:r>
              <a:rPr lang="nl-NL" sz="2400" b="1" dirty="0" smtClean="0"/>
              <a:t> document</a:t>
            </a:r>
          </a:p>
        </p:txBody>
      </p:sp>
    </p:spTree>
    <p:extLst>
      <p:ext uri="{BB962C8B-B14F-4D97-AF65-F5344CB8AC3E}">
        <p14:creationId xmlns:p14="http://schemas.microsoft.com/office/powerpoint/2010/main" xmlns="" val="263423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8A89-5F02-4830-9F8C-E200745B02B3}" type="datetime1">
              <a:rPr lang="en-US" smtClean="0"/>
              <a:pPr/>
              <a:t>2/19/2015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R.Walet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5731-E369-4BD8-90A8-48A0F20010C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8039" y="-6931"/>
            <a:ext cx="8229600" cy="7716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7200" b="1">
                <a:solidFill>
                  <a:srgbClr val="00B0F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/>
              <a:t>Introduction</a:t>
            </a:r>
            <a:endParaRPr lang="en-US" sz="4400" dirty="0"/>
          </a:p>
        </p:txBody>
      </p:sp>
      <p:sp>
        <p:nvSpPr>
          <p:cNvPr id="24" name="Rectangle 23"/>
          <p:cNvSpPr/>
          <p:nvPr/>
        </p:nvSpPr>
        <p:spPr>
          <a:xfrm>
            <a:off x="611560" y="1988840"/>
            <a:ext cx="83833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0000FF"/>
                </a:solidFill>
              </a:rPr>
              <a:t>The </a:t>
            </a:r>
            <a:r>
              <a:rPr lang="nl-NL" sz="2400" b="1" dirty="0" err="1" smtClean="0">
                <a:solidFill>
                  <a:srgbClr val="0000FF"/>
                </a:solidFill>
              </a:rPr>
              <a:t>SciFi</a:t>
            </a:r>
            <a:r>
              <a:rPr lang="nl-NL" sz="2400" b="1" dirty="0" smtClean="0">
                <a:solidFill>
                  <a:srgbClr val="0000FF"/>
                </a:solidFill>
              </a:rPr>
              <a:t> </a:t>
            </a:r>
            <a:r>
              <a:rPr lang="nl-NL" sz="2400" b="1" dirty="0" err="1" smtClean="0">
                <a:solidFill>
                  <a:srgbClr val="0000FF"/>
                </a:solidFill>
              </a:rPr>
              <a:t>group</a:t>
            </a:r>
            <a:r>
              <a:rPr lang="nl-NL" sz="2400" b="1" dirty="0" smtClean="0">
                <a:solidFill>
                  <a:srgbClr val="0000FF"/>
                </a:solidFill>
              </a:rPr>
              <a:t> is </a:t>
            </a:r>
            <a:r>
              <a:rPr lang="nl-NL" sz="2400" b="1" dirty="0" err="1" smtClean="0">
                <a:solidFill>
                  <a:srgbClr val="0000FF"/>
                </a:solidFill>
              </a:rPr>
              <a:t>starting</a:t>
            </a:r>
            <a:r>
              <a:rPr lang="nl-NL" sz="2400" b="1" dirty="0" smtClean="0">
                <a:solidFill>
                  <a:srgbClr val="0000FF"/>
                </a:solidFill>
              </a:rPr>
              <a:t> </a:t>
            </a:r>
            <a:r>
              <a:rPr lang="nl-NL" sz="2400" b="1" dirty="0" err="1" smtClean="0">
                <a:solidFill>
                  <a:srgbClr val="0000FF"/>
                </a:solidFill>
              </a:rPr>
              <a:t>looking</a:t>
            </a:r>
            <a:r>
              <a:rPr lang="nl-NL" sz="2400" b="1" dirty="0" smtClean="0">
                <a:solidFill>
                  <a:srgbClr val="0000FF"/>
                </a:solidFill>
              </a:rPr>
              <a:t> </a:t>
            </a:r>
            <a:r>
              <a:rPr lang="nl-NL" sz="2400" b="1" dirty="0" err="1" smtClean="0">
                <a:solidFill>
                  <a:srgbClr val="0000FF"/>
                </a:solidFill>
              </a:rPr>
              <a:t>into</a:t>
            </a:r>
            <a:r>
              <a:rPr lang="nl-NL" sz="2400" b="1" dirty="0" smtClean="0">
                <a:solidFill>
                  <a:srgbClr val="0000FF"/>
                </a:solidFill>
              </a:rPr>
              <a:t> the </a:t>
            </a:r>
            <a:r>
              <a:rPr lang="nl-NL" sz="2400" b="1" dirty="0" err="1" smtClean="0">
                <a:solidFill>
                  <a:srgbClr val="0000FF"/>
                </a:solidFill>
              </a:rPr>
              <a:t>installation</a:t>
            </a:r>
            <a:r>
              <a:rPr lang="nl-NL" sz="2400" b="1" dirty="0" smtClean="0">
                <a:solidFill>
                  <a:srgbClr val="0000FF"/>
                </a:solidFill>
              </a:rPr>
              <a:t> procedure</a:t>
            </a:r>
            <a:endParaRPr lang="en-US" sz="2400" dirty="0"/>
          </a:p>
        </p:txBody>
      </p:sp>
      <p:sp>
        <p:nvSpPr>
          <p:cNvPr id="25" name="Rectangle 24"/>
          <p:cNvSpPr/>
          <p:nvPr/>
        </p:nvSpPr>
        <p:spPr>
          <a:xfrm>
            <a:off x="611560" y="2636912"/>
            <a:ext cx="62455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b="1" dirty="0" err="1" smtClean="0">
                <a:solidFill>
                  <a:srgbClr val="0000FF"/>
                </a:solidFill>
              </a:rPr>
              <a:t>What</a:t>
            </a:r>
            <a:r>
              <a:rPr lang="nl-NL" sz="2400" b="1" dirty="0" smtClean="0">
                <a:solidFill>
                  <a:srgbClr val="0000FF"/>
                </a:solidFill>
              </a:rPr>
              <a:t> I present in </a:t>
            </a:r>
            <a:r>
              <a:rPr lang="nl-NL" sz="2400" b="1" dirty="0" err="1" smtClean="0">
                <a:solidFill>
                  <a:srgbClr val="0000FF"/>
                </a:solidFill>
              </a:rPr>
              <a:t>next</a:t>
            </a:r>
            <a:r>
              <a:rPr lang="nl-NL" sz="2400" b="1" dirty="0" smtClean="0">
                <a:solidFill>
                  <a:srgbClr val="0000FF"/>
                </a:solidFill>
              </a:rPr>
              <a:t> </a:t>
            </a:r>
            <a:r>
              <a:rPr lang="nl-NL" sz="2400" b="1" dirty="0" err="1" smtClean="0">
                <a:solidFill>
                  <a:srgbClr val="0000FF"/>
                </a:solidFill>
              </a:rPr>
              <a:t>slides</a:t>
            </a:r>
            <a:r>
              <a:rPr lang="nl-NL" sz="2400" b="1" dirty="0" smtClean="0">
                <a:solidFill>
                  <a:srgbClr val="0000FF"/>
                </a:solidFill>
              </a:rPr>
              <a:t> is </a:t>
            </a:r>
            <a:r>
              <a:rPr lang="nl-NL" sz="2400" b="1" dirty="0" err="1" smtClean="0">
                <a:solidFill>
                  <a:srgbClr val="0000FF"/>
                </a:solidFill>
              </a:rPr>
              <a:t>very</a:t>
            </a:r>
            <a:r>
              <a:rPr lang="nl-NL" sz="2400" b="1" dirty="0" smtClean="0">
                <a:solidFill>
                  <a:srgbClr val="0000FF"/>
                </a:solidFill>
              </a:rPr>
              <a:t> </a:t>
            </a:r>
            <a:r>
              <a:rPr lang="nl-NL" sz="2400" b="1" dirty="0" err="1" smtClean="0">
                <a:solidFill>
                  <a:srgbClr val="0000FF"/>
                </a:solidFill>
              </a:rPr>
              <a:t>preliminary</a:t>
            </a:r>
            <a:endParaRPr lang="en-US" sz="2400" dirty="0"/>
          </a:p>
        </p:txBody>
      </p:sp>
      <p:sp>
        <p:nvSpPr>
          <p:cNvPr id="26" name="Rectangle 25"/>
          <p:cNvSpPr/>
          <p:nvPr/>
        </p:nvSpPr>
        <p:spPr>
          <a:xfrm>
            <a:off x="611560" y="3212976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 smtClean="0">
                <a:solidFill>
                  <a:srgbClr val="0000FF"/>
                </a:solidFill>
              </a:rPr>
              <a:t>The goal is to provide </a:t>
            </a:r>
            <a:r>
              <a:rPr lang="nl-NL" sz="2400" b="1" dirty="0" err="1" smtClean="0">
                <a:solidFill>
                  <a:srgbClr val="0000FF"/>
                </a:solidFill>
              </a:rPr>
              <a:t>timely</a:t>
            </a:r>
            <a:r>
              <a:rPr lang="nl-NL" sz="2400" b="1" dirty="0" smtClean="0">
                <a:solidFill>
                  <a:srgbClr val="0000FF"/>
                </a:solidFill>
              </a:rPr>
              <a:t> input to the </a:t>
            </a:r>
            <a:r>
              <a:rPr lang="nl-NL" sz="2400" b="1" dirty="0" err="1" smtClean="0">
                <a:solidFill>
                  <a:srgbClr val="0000FF"/>
                </a:solidFill>
              </a:rPr>
              <a:t>LHCb</a:t>
            </a:r>
            <a:r>
              <a:rPr lang="nl-NL" sz="2400" b="1" dirty="0" smtClean="0">
                <a:solidFill>
                  <a:srgbClr val="0000FF"/>
                </a:solidFill>
              </a:rPr>
              <a:t> </a:t>
            </a:r>
            <a:r>
              <a:rPr lang="nl-NL" sz="2400" b="1" dirty="0" err="1" smtClean="0">
                <a:solidFill>
                  <a:srgbClr val="0000FF"/>
                </a:solidFill>
              </a:rPr>
              <a:t>technical</a:t>
            </a:r>
            <a:r>
              <a:rPr lang="nl-NL" sz="2400" b="1" dirty="0" smtClean="0">
                <a:solidFill>
                  <a:srgbClr val="0000FF"/>
                </a:solidFill>
              </a:rPr>
              <a:t> team </a:t>
            </a:r>
            <a:r>
              <a:rPr lang="nl-NL" sz="2400" b="1" dirty="0" err="1" smtClean="0">
                <a:solidFill>
                  <a:srgbClr val="0000FF"/>
                </a:solidFill>
              </a:rPr>
              <a:t>rather</a:t>
            </a:r>
            <a:r>
              <a:rPr lang="nl-NL" sz="2400" b="1" dirty="0" smtClean="0">
                <a:solidFill>
                  <a:srgbClr val="0000FF"/>
                </a:solidFill>
              </a:rPr>
              <a:t> </a:t>
            </a:r>
            <a:r>
              <a:rPr lang="nl-NL" sz="2400" b="1" dirty="0" err="1" smtClean="0">
                <a:solidFill>
                  <a:srgbClr val="0000FF"/>
                </a:solidFill>
              </a:rPr>
              <a:t>than</a:t>
            </a:r>
            <a:r>
              <a:rPr lang="nl-NL" sz="2400" b="1" dirty="0" smtClean="0">
                <a:solidFill>
                  <a:srgbClr val="0000FF"/>
                </a:solidFill>
              </a:rPr>
              <a:t> to </a:t>
            </a:r>
            <a:r>
              <a:rPr lang="nl-NL" sz="2400" b="1" dirty="0" err="1" smtClean="0">
                <a:solidFill>
                  <a:srgbClr val="0000FF"/>
                </a:solidFill>
              </a:rPr>
              <a:t>give</a:t>
            </a:r>
            <a:r>
              <a:rPr lang="nl-NL" sz="2400" b="1" dirty="0" smtClean="0">
                <a:solidFill>
                  <a:srgbClr val="0000FF"/>
                </a:solidFill>
              </a:rPr>
              <a:t> a </a:t>
            </a:r>
            <a:r>
              <a:rPr lang="nl-NL" sz="2400" b="1" dirty="0" err="1" smtClean="0">
                <a:solidFill>
                  <a:srgbClr val="0000FF"/>
                </a:solidFill>
              </a:rPr>
              <a:t>definite</a:t>
            </a:r>
            <a:r>
              <a:rPr lang="nl-NL" sz="2400" b="1" dirty="0" smtClean="0">
                <a:solidFill>
                  <a:srgbClr val="0000FF"/>
                </a:solidFill>
              </a:rPr>
              <a:t> </a:t>
            </a:r>
            <a:r>
              <a:rPr lang="nl-NL" sz="2400" b="1" dirty="0" err="1" smtClean="0">
                <a:solidFill>
                  <a:srgbClr val="0000FF"/>
                </a:solidFill>
              </a:rPr>
              <a:t>installation</a:t>
            </a:r>
            <a:r>
              <a:rPr lang="nl-NL" sz="2400" b="1" dirty="0" smtClean="0">
                <a:solidFill>
                  <a:srgbClr val="0000FF"/>
                </a:solidFill>
              </a:rPr>
              <a:t> </a:t>
            </a:r>
            <a:r>
              <a:rPr lang="nl-NL" sz="2400" b="1" dirty="0" err="1" smtClean="0">
                <a:solidFill>
                  <a:srgbClr val="0000FF"/>
                </a:solidFill>
              </a:rPr>
              <a:t>scheme</a:t>
            </a:r>
            <a:endParaRPr lang="en-US" sz="2400" dirty="0"/>
          </a:p>
        </p:txBody>
      </p:sp>
      <p:sp>
        <p:nvSpPr>
          <p:cNvPr id="27" name="Rectangle 26"/>
          <p:cNvSpPr/>
          <p:nvPr/>
        </p:nvSpPr>
        <p:spPr>
          <a:xfrm>
            <a:off x="251520" y="1340768"/>
            <a:ext cx="22846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b="1" dirty="0" smtClean="0">
                <a:solidFill>
                  <a:srgbClr val="0000FF"/>
                </a:solidFill>
              </a:rPr>
              <a:t>DISCLAIMER</a:t>
            </a:r>
            <a:endParaRPr lang="en-US" sz="3200" dirty="0"/>
          </a:p>
        </p:txBody>
      </p:sp>
      <p:sp>
        <p:nvSpPr>
          <p:cNvPr id="28" name="Rectangle 27"/>
          <p:cNvSpPr/>
          <p:nvPr/>
        </p:nvSpPr>
        <p:spPr>
          <a:xfrm>
            <a:off x="611560" y="5016658"/>
            <a:ext cx="68530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b="1" dirty="0" err="1" smtClean="0"/>
              <a:t>Remind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you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how</a:t>
            </a:r>
            <a:r>
              <a:rPr lang="nl-NL" sz="2400" b="1" dirty="0" smtClean="0"/>
              <a:t> the </a:t>
            </a:r>
            <a:r>
              <a:rPr lang="nl-NL" sz="2400" b="1" dirty="0" err="1" smtClean="0"/>
              <a:t>Outer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Tracker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installation</a:t>
            </a:r>
            <a:r>
              <a:rPr lang="nl-NL" sz="2400" b="1" dirty="0" smtClean="0"/>
              <a:t> went</a:t>
            </a:r>
            <a:endParaRPr lang="en-US" sz="2400" dirty="0"/>
          </a:p>
        </p:txBody>
      </p:sp>
      <p:sp>
        <p:nvSpPr>
          <p:cNvPr id="30" name="Rectangle 29"/>
          <p:cNvSpPr/>
          <p:nvPr/>
        </p:nvSpPr>
        <p:spPr>
          <a:xfrm>
            <a:off x="611560" y="5559623"/>
            <a:ext cx="5357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b="1" dirty="0" smtClean="0"/>
              <a:t>Sketch the </a:t>
            </a:r>
            <a:r>
              <a:rPr lang="nl-NL" sz="2400" b="1" dirty="0" err="1" smtClean="0"/>
              <a:t>main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lines</a:t>
            </a:r>
            <a:r>
              <a:rPr lang="nl-NL" sz="2400" b="1" dirty="0" smtClean="0"/>
              <a:t> of </a:t>
            </a:r>
            <a:r>
              <a:rPr lang="nl-NL" sz="2400" b="1" dirty="0" err="1" smtClean="0"/>
              <a:t>SciFi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installation</a:t>
            </a:r>
            <a:endParaRPr lang="en-US" sz="2400" dirty="0"/>
          </a:p>
        </p:txBody>
      </p:sp>
      <p:sp>
        <p:nvSpPr>
          <p:cNvPr id="32" name="Rectangle 31"/>
          <p:cNvSpPr/>
          <p:nvPr/>
        </p:nvSpPr>
        <p:spPr>
          <a:xfrm>
            <a:off x="251520" y="4368586"/>
            <a:ext cx="33215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b="1" dirty="0" smtClean="0"/>
              <a:t>PLAN OF THE TALK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20216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Down Arrow 21"/>
          <p:cNvSpPr/>
          <p:nvPr/>
        </p:nvSpPr>
        <p:spPr>
          <a:xfrm>
            <a:off x="467544" y="2636912"/>
            <a:ext cx="5040560" cy="1224136"/>
          </a:xfrm>
          <a:prstGeom prst="downArrow">
            <a:avLst>
              <a:gd name="adj1" fmla="val 80352"/>
              <a:gd name="adj2" fmla="val 48294"/>
            </a:avLst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nl-NL" b="1" dirty="0" err="1" smtClean="0">
                <a:solidFill>
                  <a:schemeClr val="bg1"/>
                </a:solidFill>
              </a:rPr>
              <a:t>Prepared</a:t>
            </a:r>
            <a:r>
              <a:rPr lang="nl-NL" b="1" dirty="0" smtClean="0">
                <a:solidFill>
                  <a:schemeClr val="bg1"/>
                </a:solidFill>
              </a:rPr>
              <a:t> </a:t>
            </a:r>
            <a:r>
              <a:rPr lang="nl-NL" b="1" dirty="0">
                <a:solidFill>
                  <a:schemeClr val="bg1"/>
                </a:solidFill>
              </a:rPr>
              <a:t>C-frames </a:t>
            </a:r>
            <a:r>
              <a:rPr lang="nl-NL" b="1" dirty="0" err="1">
                <a:solidFill>
                  <a:schemeClr val="bg1"/>
                </a:solidFill>
              </a:rPr>
              <a:t>transported</a:t>
            </a:r>
            <a:r>
              <a:rPr lang="nl-NL" b="1" dirty="0">
                <a:solidFill>
                  <a:schemeClr val="bg1"/>
                </a:solidFill>
              </a:rPr>
              <a:t> </a:t>
            </a:r>
            <a:r>
              <a:rPr lang="nl-NL" b="1" dirty="0" err="1">
                <a:solidFill>
                  <a:schemeClr val="bg1"/>
                </a:solidFill>
              </a:rPr>
              <a:t>to</a:t>
            </a:r>
            <a:r>
              <a:rPr lang="nl-NL" b="1" dirty="0">
                <a:solidFill>
                  <a:schemeClr val="bg1"/>
                </a:solidFill>
              </a:rPr>
              <a:t> CERN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6096" y="1002885"/>
            <a:ext cx="3419872" cy="1065486"/>
          </a:xfrm>
        </p:spPr>
        <p:txBody>
          <a:bodyPr>
            <a:noAutofit/>
          </a:bodyPr>
          <a:lstStyle/>
          <a:p>
            <a:pPr marL="57150" indent="0" algn="ctr">
              <a:buNone/>
            </a:pPr>
            <a:r>
              <a:rPr lang="en-US" sz="2000" b="1" u="sng" dirty="0" smtClean="0">
                <a:solidFill>
                  <a:srgbClr val="0000FF"/>
                </a:solidFill>
              </a:rPr>
              <a:t>@</a:t>
            </a:r>
            <a:r>
              <a:rPr lang="en-US" sz="2000" b="1" u="sng" dirty="0" err="1" smtClean="0">
                <a:solidFill>
                  <a:srgbClr val="0000FF"/>
                </a:solidFill>
              </a:rPr>
              <a:t>Nikhef</a:t>
            </a:r>
            <a:r>
              <a:rPr lang="en-US" sz="2000" b="1" u="sng" dirty="0" smtClean="0">
                <a:solidFill>
                  <a:srgbClr val="0000FF"/>
                </a:solidFill>
              </a:rPr>
              <a:t>, 4 FTEs + 1 student for 9 months</a:t>
            </a:r>
          </a:p>
          <a:p>
            <a:pPr marL="57150" indent="0" algn="ctr">
              <a:buNone/>
            </a:pPr>
            <a:r>
              <a:rPr lang="en-US" sz="2000" b="1" u="sng" dirty="0" smtClean="0">
                <a:solidFill>
                  <a:srgbClr val="0000FF"/>
                </a:solidFill>
              </a:rPr>
              <a:t>(2 C-Frames in parallel)</a:t>
            </a:r>
            <a:endParaRPr lang="en-US" sz="2000" b="1" dirty="0" smtClean="0">
              <a:solidFill>
                <a:srgbClr val="0000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8A89-5F02-4830-9F8C-E200745B02B3}" type="datetime1">
              <a:rPr lang="en-US" smtClean="0"/>
              <a:pPr/>
              <a:t>2/19/2015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R.Walet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5731-E369-4BD8-90A8-48A0F20010C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8039" y="-6931"/>
            <a:ext cx="8229600" cy="7716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7200" b="1">
                <a:solidFill>
                  <a:srgbClr val="00B0F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/>
              <a:t>OT Installation steps</a:t>
            </a:r>
            <a:endParaRPr lang="en-US" sz="4400" dirty="0"/>
          </a:p>
        </p:txBody>
      </p:sp>
      <p:sp>
        <p:nvSpPr>
          <p:cNvPr id="2" name="Down Arrow 1"/>
          <p:cNvSpPr/>
          <p:nvPr/>
        </p:nvSpPr>
        <p:spPr>
          <a:xfrm>
            <a:off x="755576" y="836712"/>
            <a:ext cx="4464496" cy="648072"/>
          </a:xfrm>
          <a:prstGeom prst="downArrow">
            <a:avLst>
              <a:gd name="adj1" fmla="val 80352"/>
              <a:gd name="adj2" fmla="val 69999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err="1" smtClean="0"/>
              <a:t>Produce</a:t>
            </a:r>
            <a:r>
              <a:rPr lang="nl-NL" b="1" dirty="0" smtClean="0"/>
              <a:t> and </a:t>
            </a:r>
            <a:r>
              <a:rPr lang="nl-NL" b="1" dirty="0" err="1" smtClean="0"/>
              <a:t>assemble</a:t>
            </a:r>
            <a:r>
              <a:rPr lang="nl-NL" b="1" dirty="0" smtClean="0"/>
              <a:t> </a:t>
            </a:r>
            <a:r>
              <a:rPr lang="nl-NL" b="1" dirty="0" err="1" smtClean="0"/>
              <a:t>C-Frames</a:t>
            </a:r>
            <a:endParaRPr lang="en-US" b="1" dirty="0"/>
          </a:p>
        </p:txBody>
      </p:sp>
      <p:sp>
        <p:nvSpPr>
          <p:cNvPr id="10" name="Down Arrow 9"/>
          <p:cNvSpPr/>
          <p:nvPr/>
        </p:nvSpPr>
        <p:spPr>
          <a:xfrm>
            <a:off x="765331" y="1304588"/>
            <a:ext cx="4464496" cy="648072"/>
          </a:xfrm>
          <a:prstGeom prst="downArrow">
            <a:avLst>
              <a:gd name="adj1" fmla="val 80352"/>
              <a:gd name="adj2" fmla="val 69999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err="1" smtClean="0"/>
              <a:t>Equip</a:t>
            </a:r>
            <a:r>
              <a:rPr lang="nl-NL" b="1" dirty="0" smtClean="0"/>
              <a:t> </a:t>
            </a:r>
            <a:r>
              <a:rPr lang="nl-NL" b="1" dirty="0" err="1" smtClean="0"/>
              <a:t>them</a:t>
            </a:r>
            <a:r>
              <a:rPr lang="nl-NL" b="1" dirty="0" smtClean="0"/>
              <a:t> </a:t>
            </a:r>
            <a:r>
              <a:rPr lang="nl-NL" b="1" dirty="0" err="1" smtClean="0"/>
              <a:t>with</a:t>
            </a:r>
            <a:r>
              <a:rPr lang="nl-NL" b="1" dirty="0" smtClean="0"/>
              <a:t> </a:t>
            </a:r>
            <a:r>
              <a:rPr lang="nl-NL" b="1" dirty="0" err="1" smtClean="0"/>
              <a:t>cables</a:t>
            </a:r>
            <a:r>
              <a:rPr lang="nl-NL" b="1" dirty="0" smtClean="0"/>
              <a:t> and </a:t>
            </a:r>
            <a:r>
              <a:rPr lang="nl-NL" b="1" dirty="0" err="1" smtClean="0"/>
              <a:t>pipes</a:t>
            </a:r>
            <a:endParaRPr lang="en-US" b="1" dirty="0"/>
          </a:p>
        </p:txBody>
      </p:sp>
      <p:sp>
        <p:nvSpPr>
          <p:cNvPr id="11" name="Down Arrow 10"/>
          <p:cNvSpPr/>
          <p:nvPr/>
        </p:nvSpPr>
        <p:spPr>
          <a:xfrm>
            <a:off x="755576" y="1733244"/>
            <a:ext cx="4464496" cy="936104"/>
          </a:xfrm>
          <a:prstGeom prst="downArrow">
            <a:avLst>
              <a:gd name="adj1" fmla="val 80352"/>
              <a:gd name="adj2" fmla="val 69999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 dirty="0" smtClean="0"/>
          </a:p>
          <a:p>
            <a:pPr algn="ctr"/>
            <a:r>
              <a:rPr lang="nl-NL" b="1" dirty="0" err="1" smtClean="0"/>
              <a:t>Install</a:t>
            </a:r>
            <a:r>
              <a:rPr lang="nl-NL" b="1" dirty="0" smtClean="0"/>
              <a:t> patch panels </a:t>
            </a:r>
            <a:r>
              <a:rPr lang="nl-NL" b="1" dirty="0" err="1" smtClean="0"/>
              <a:t>for</a:t>
            </a:r>
            <a:r>
              <a:rPr lang="nl-NL" b="1" dirty="0" smtClean="0"/>
              <a:t> all </a:t>
            </a:r>
            <a:r>
              <a:rPr lang="nl-NL" b="1" dirty="0" err="1" smtClean="0"/>
              <a:t>cables</a:t>
            </a:r>
            <a:r>
              <a:rPr lang="nl-NL" b="1" dirty="0" smtClean="0"/>
              <a:t> and </a:t>
            </a:r>
            <a:r>
              <a:rPr lang="nl-NL" b="1" dirty="0" err="1" smtClean="0"/>
              <a:t>pipes</a:t>
            </a:r>
            <a:endParaRPr lang="en-US" b="1" dirty="0"/>
          </a:p>
        </p:txBody>
      </p:sp>
      <p:sp>
        <p:nvSpPr>
          <p:cNvPr id="25" name="Down Arrow 24"/>
          <p:cNvSpPr/>
          <p:nvPr/>
        </p:nvSpPr>
        <p:spPr>
          <a:xfrm>
            <a:off x="765331" y="3789169"/>
            <a:ext cx="4464496" cy="648072"/>
          </a:xfrm>
          <a:prstGeom prst="downArrow">
            <a:avLst>
              <a:gd name="adj1" fmla="val 80352"/>
              <a:gd name="adj2" fmla="val 69999"/>
            </a:avLst>
          </a:prstGeom>
          <a:solidFill>
            <a:srgbClr val="00B0F0"/>
          </a:solidFill>
          <a:ln>
            <a:solidFill>
              <a:srgbClr val="0000F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/>
              <a:t>Installation modules on C-Frames</a:t>
            </a:r>
            <a:endParaRPr lang="en-US" b="1" dirty="0"/>
          </a:p>
        </p:txBody>
      </p:sp>
      <p:sp>
        <p:nvSpPr>
          <p:cNvPr id="26" name="Down Arrow 25"/>
          <p:cNvSpPr/>
          <p:nvPr/>
        </p:nvSpPr>
        <p:spPr>
          <a:xfrm>
            <a:off x="765331" y="4163843"/>
            <a:ext cx="4464496" cy="648072"/>
          </a:xfrm>
          <a:prstGeom prst="downArrow">
            <a:avLst>
              <a:gd name="adj1" fmla="val 80352"/>
              <a:gd name="adj2" fmla="val 69999"/>
            </a:avLst>
          </a:prstGeom>
          <a:solidFill>
            <a:srgbClr val="00B0F0"/>
          </a:solidFill>
          <a:ln>
            <a:solidFill>
              <a:srgbClr val="0000F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err="1" smtClean="0"/>
              <a:t>Testing</a:t>
            </a:r>
            <a:endParaRPr lang="en-US" b="1" dirty="0"/>
          </a:p>
        </p:txBody>
      </p:sp>
      <p:sp>
        <p:nvSpPr>
          <p:cNvPr id="27" name="Down Arrow 26"/>
          <p:cNvSpPr/>
          <p:nvPr/>
        </p:nvSpPr>
        <p:spPr>
          <a:xfrm>
            <a:off x="765331" y="4523883"/>
            <a:ext cx="4464496" cy="921470"/>
          </a:xfrm>
          <a:prstGeom prst="downArrow">
            <a:avLst>
              <a:gd name="adj1" fmla="val 80352"/>
              <a:gd name="adj2" fmla="val 69999"/>
            </a:avLst>
          </a:prstGeom>
          <a:solidFill>
            <a:srgbClr val="00B0F0"/>
          </a:solidFill>
          <a:ln>
            <a:solidFill>
              <a:srgbClr val="0000F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 dirty="0" smtClean="0"/>
          </a:p>
          <a:p>
            <a:pPr algn="ctr"/>
            <a:r>
              <a:rPr lang="nl-NL" b="1" dirty="0" smtClean="0"/>
              <a:t>Move </a:t>
            </a:r>
            <a:r>
              <a:rPr lang="nl-NL" b="1" dirty="0" err="1" smtClean="0"/>
              <a:t>C-Frame</a:t>
            </a:r>
            <a:r>
              <a:rPr lang="nl-NL" b="1" dirty="0" smtClean="0"/>
              <a:t> + Modules to </a:t>
            </a:r>
            <a:r>
              <a:rPr lang="nl-NL" b="1" dirty="0" err="1" smtClean="0"/>
              <a:t>nominal</a:t>
            </a:r>
            <a:r>
              <a:rPr lang="nl-NL" b="1" dirty="0" smtClean="0"/>
              <a:t> </a:t>
            </a:r>
            <a:r>
              <a:rPr lang="nl-NL" b="1" dirty="0" err="1" smtClean="0"/>
              <a:t>position</a:t>
            </a:r>
            <a:endParaRPr lang="en-US" b="1" dirty="0"/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5652120" y="4048564"/>
            <a:ext cx="2808312" cy="11374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715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b="1" u="sng" dirty="0" smtClean="0">
                <a:solidFill>
                  <a:srgbClr val="0000FF"/>
                </a:solidFill>
              </a:rPr>
              <a:t>In the cavern</a:t>
            </a: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lang="en-US" sz="2000" b="1" u="sng" noProof="0" dirty="0" smtClean="0">
                <a:solidFill>
                  <a:srgbClr val="0000FF"/>
                </a:solidFill>
              </a:rPr>
              <a:t>4</a:t>
            </a: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FTEs + 3 phys. + 4 </a:t>
            </a:r>
            <a:r>
              <a:rPr kumimoji="0" lang="en-US" sz="20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</a:t>
            </a: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for 1 year</a:t>
            </a:r>
          </a:p>
          <a:p>
            <a:pPr marL="5715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(2 C-Frames in parallel)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5652120" y="5731711"/>
            <a:ext cx="2808312" cy="7054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715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b="1" u="sng" dirty="0" smtClean="0">
                <a:solidFill>
                  <a:srgbClr val="0000FF"/>
                </a:solidFill>
              </a:rPr>
              <a:t>In situ</a:t>
            </a: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lang="en-US" sz="2000" b="1" u="sng" dirty="0" smtClean="0">
                <a:solidFill>
                  <a:srgbClr val="0000FF"/>
                </a:solidFill>
              </a:rPr>
              <a:t>3</a:t>
            </a: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FTEs + 1 phys. for 1 year</a:t>
            </a:r>
          </a:p>
        </p:txBody>
      </p:sp>
      <p:sp>
        <p:nvSpPr>
          <p:cNvPr id="33" name="Down Arrow 32"/>
          <p:cNvSpPr/>
          <p:nvPr/>
        </p:nvSpPr>
        <p:spPr>
          <a:xfrm>
            <a:off x="765331" y="5157321"/>
            <a:ext cx="4464496" cy="648072"/>
          </a:xfrm>
          <a:prstGeom prst="downArrow">
            <a:avLst>
              <a:gd name="adj1" fmla="val 80352"/>
              <a:gd name="adj2" fmla="val 69999"/>
            </a:avLst>
          </a:prstGeom>
          <a:solidFill>
            <a:srgbClr val="00B0F0"/>
          </a:solidFill>
          <a:ln>
            <a:solidFill>
              <a:srgbClr val="0000F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err="1" smtClean="0"/>
              <a:t>Alignment</a:t>
            </a:r>
            <a:r>
              <a:rPr lang="nl-NL" b="1" dirty="0" smtClean="0"/>
              <a:t> &amp; </a:t>
            </a:r>
            <a:r>
              <a:rPr lang="nl-NL" b="1" dirty="0" err="1" smtClean="0"/>
              <a:t>Survey</a:t>
            </a:r>
            <a:endParaRPr lang="en-US" b="1" dirty="0"/>
          </a:p>
        </p:txBody>
      </p:sp>
      <p:sp>
        <p:nvSpPr>
          <p:cNvPr id="30" name="Down Arrow 29"/>
          <p:cNvSpPr/>
          <p:nvPr/>
        </p:nvSpPr>
        <p:spPr>
          <a:xfrm>
            <a:off x="1115616" y="5589240"/>
            <a:ext cx="3888432" cy="864096"/>
          </a:xfrm>
          <a:prstGeom prst="downArrow">
            <a:avLst>
              <a:gd name="adj1" fmla="val 80352"/>
              <a:gd name="adj2" fmla="val 46235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err="1" smtClean="0"/>
              <a:t>Installation</a:t>
            </a:r>
            <a:r>
              <a:rPr lang="nl-NL" b="1" dirty="0" smtClean="0"/>
              <a:t> </a:t>
            </a:r>
            <a:r>
              <a:rPr lang="nl-NL" b="1" dirty="0" err="1" smtClean="0"/>
              <a:t>cables</a:t>
            </a:r>
            <a:r>
              <a:rPr lang="nl-NL" b="1" dirty="0" smtClean="0"/>
              <a:t> and </a:t>
            </a:r>
            <a:r>
              <a:rPr lang="nl-NL" b="1" dirty="0" err="1" smtClean="0"/>
              <a:t>pipes</a:t>
            </a:r>
            <a:r>
              <a:rPr lang="nl-NL" b="1" dirty="0" smtClean="0"/>
              <a:t> in rolling </a:t>
            </a:r>
            <a:r>
              <a:rPr lang="nl-NL" b="1" dirty="0" err="1" smtClean="0"/>
              <a:t>ducts</a:t>
            </a:r>
            <a:endParaRPr lang="en-US" b="1" dirty="0"/>
          </a:p>
        </p:txBody>
      </p:sp>
      <p:sp>
        <p:nvSpPr>
          <p:cNvPr id="31" name="Down Arrow 30"/>
          <p:cNvSpPr/>
          <p:nvPr/>
        </p:nvSpPr>
        <p:spPr>
          <a:xfrm>
            <a:off x="1115616" y="6165304"/>
            <a:ext cx="3888432" cy="576064"/>
          </a:xfrm>
          <a:prstGeom prst="downArrow">
            <a:avLst>
              <a:gd name="adj1" fmla="val 80352"/>
              <a:gd name="adj2" fmla="val 46235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err="1" smtClean="0"/>
              <a:t>Installation</a:t>
            </a:r>
            <a:r>
              <a:rPr lang="nl-NL" b="1" dirty="0" smtClean="0"/>
              <a:t> FE </a:t>
            </a:r>
            <a:r>
              <a:rPr lang="nl-NL" b="1" dirty="0" err="1" smtClean="0"/>
              <a:t>Boxes</a:t>
            </a:r>
            <a:endParaRPr lang="en-US" b="1" dirty="0"/>
          </a:p>
        </p:txBody>
      </p:sp>
      <p:sp>
        <p:nvSpPr>
          <p:cNvPr id="20" name="Rounded Rectangle 19"/>
          <p:cNvSpPr/>
          <p:nvPr/>
        </p:nvSpPr>
        <p:spPr>
          <a:xfrm>
            <a:off x="516672" y="620337"/>
            <a:ext cx="8424936" cy="2016575"/>
          </a:xfrm>
          <a:prstGeom prst="roundRect">
            <a:avLst/>
          </a:prstGeom>
          <a:noFill/>
          <a:ln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/>
          <p:cNvSpPr/>
          <p:nvPr/>
        </p:nvSpPr>
        <p:spPr>
          <a:xfrm>
            <a:off x="516672" y="3717032"/>
            <a:ext cx="8424936" cy="3079951"/>
          </a:xfrm>
          <a:prstGeom prst="roundRect">
            <a:avLst/>
          </a:prstGeom>
          <a:noFill/>
          <a:ln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16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8A89-5F02-4830-9F8C-E200745B02B3}" type="datetime1">
              <a:rPr lang="nl-NL" smtClean="0"/>
              <a:pPr/>
              <a:t>19-2-2015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R.Walet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5731-E369-4BD8-90A8-48A0F20010C7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8039" y="-6931"/>
            <a:ext cx="8229600" cy="7716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7200" b="1">
                <a:solidFill>
                  <a:srgbClr val="00B0F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/>
              <a:t>Pre-assembly C-Frames</a:t>
            </a:r>
          </a:p>
        </p:txBody>
      </p:sp>
      <p:pic>
        <p:nvPicPr>
          <p:cNvPr id="8" name="Picture 7" descr="Picture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764704"/>
            <a:ext cx="3265457" cy="1271317"/>
          </a:xfrm>
          <a:prstGeom prst="rect">
            <a:avLst/>
          </a:prstGeom>
        </p:spPr>
      </p:pic>
      <p:pic>
        <p:nvPicPr>
          <p:cNvPr id="9" name="Picture 8" descr="DSCN017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764704"/>
            <a:ext cx="4992555" cy="3744416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2" name="Picture 11" descr="DSCN00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7504" y="2276872"/>
            <a:ext cx="3840426" cy="2880320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3" name="Picture 12" descr="IMG_205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20072" y="4581127"/>
            <a:ext cx="3096344" cy="2056167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4" name="Picture 13" descr="DSCN001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331640" y="4869160"/>
            <a:ext cx="2454416" cy="1840812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4716016" y="908720"/>
            <a:ext cx="3855286" cy="400110"/>
          </a:xfrm>
          <a:prstGeom prst="rect">
            <a:avLst/>
          </a:prstGeom>
          <a:solidFill>
            <a:srgbClr val="FFFFFF">
              <a:alpha val="25098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~8 x 12 m in </a:t>
            </a:r>
            <a:r>
              <a:rPr lang="en-US" sz="2000" b="1" dirty="0" err="1" smtClean="0">
                <a:solidFill>
                  <a:schemeClr val="bg1"/>
                </a:solidFill>
              </a:rPr>
              <a:t>Nikhef</a:t>
            </a:r>
            <a:r>
              <a:rPr lang="en-US" sz="2000" b="1" dirty="0" smtClean="0">
                <a:solidFill>
                  <a:schemeClr val="bg1"/>
                </a:solidFill>
              </a:rPr>
              <a:t> assembly hall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654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8A89-5F02-4830-9F8C-E200745B02B3}" type="datetime1">
              <a:rPr lang="nl-NL" smtClean="0"/>
              <a:pPr/>
              <a:t>19-2-2015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R.Walet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5731-E369-4BD8-90A8-48A0F20010C7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8039" y="-6931"/>
            <a:ext cx="8229600" cy="7716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7200" b="1">
                <a:solidFill>
                  <a:srgbClr val="00B0F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/>
              <a:t>C-Frames to CERN</a:t>
            </a:r>
          </a:p>
        </p:txBody>
      </p:sp>
      <p:sp>
        <p:nvSpPr>
          <p:cNvPr id="10" name="Bent-Up Arrow 9"/>
          <p:cNvSpPr/>
          <p:nvPr/>
        </p:nvSpPr>
        <p:spPr>
          <a:xfrm flipV="1">
            <a:off x="251520" y="995362"/>
            <a:ext cx="6939017" cy="849462"/>
          </a:xfrm>
          <a:prstGeom prst="bentUpArrow">
            <a:avLst>
              <a:gd name="adj1" fmla="val 43149"/>
              <a:gd name="adj2" fmla="val 45966"/>
              <a:gd name="adj3" fmla="val 45183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72785" y="980728"/>
            <a:ext cx="6747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b="1" dirty="0" err="1" smtClean="0">
                <a:solidFill>
                  <a:schemeClr val="bg1"/>
                </a:solidFill>
              </a:rPr>
              <a:t>prepared</a:t>
            </a:r>
            <a:r>
              <a:rPr lang="nl-NL" b="1" dirty="0" smtClean="0">
                <a:solidFill>
                  <a:schemeClr val="bg1"/>
                </a:solidFill>
              </a:rPr>
              <a:t> </a:t>
            </a:r>
            <a:r>
              <a:rPr lang="nl-NL" b="1" dirty="0" err="1" smtClean="0">
                <a:solidFill>
                  <a:schemeClr val="bg1"/>
                </a:solidFill>
              </a:rPr>
              <a:t>C-frames</a:t>
            </a:r>
            <a:r>
              <a:rPr lang="nl-NL" b="1" dirty="0" smtClean="0">
                <a:solidFill>
                  <a:schemeClr val="bg1"/>
                </a:solidFill>
              </a:rPr>
              <a:t> </a:t>
            </a:r>
            <a:r>
              <a:rPr lang="nl-NL" b="1" dirty="0" err="1" smtClean="0">
                <a:solidFill>
                  <a:schemeClr val="bg1"/>
                </a:solidFill>
              </a:rPr>
              <a:t>transported</a:t>
            </a:r>
            <a:r>
              <a:rPr lang="nl-NL" b="1" dirty="0" smtClean="0">
                <a:solidFill>
                  <a:schemeClr val="bg1"/>
                </a:solidFill>
              </a:rPr>
              <a:t> to CERN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3" name="Picture 12" descr="IMG_058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2420888"/>
            <a:ext cx="4800534" cy="3600400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4" name="Picture 13" descr="DSCN016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484783"/>
            <a:ext cx="4392488" cy="3294367"/>
          </a:xfrm>
          <a:prstGeom prst="rect">
            <a:avLst/>
          </a:prstGeom>
          <a:ln>
            <a:solidFill>
              <a:srgbClr val="0000FF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42654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8A89-5F02-4830-9F8C-E200745B02B3}" type="datetime1">
              <a:rPr lang="nl-NL" smtClean="0"/>
              <a:pPr/>
              <a:t>19-2-2015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R.Walet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5731-E369-4BD8-90A8-48A0F20010C7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8039" y="-6931"/>
            <a:ext cx="8229600" cy="7716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7200" b="1">
                <a:solidFill>
                  <a:srgbClr val="00B0F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/>
              <a:t>Modules on C-Frames</a:t>
            </a:r>
          </a:p>
        </p:txBody>
      </p:sp>
      <p:pic>
        <p:nvPicPr>
          <p:cNvPr id="8" name="Picture 7" descr="Picture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7504" y="692696"/>
            <a:ext cx="2882831" cy="1080120"/>
          </a:xfrm>
          <a:prstGeom prst="rect">
            <a:avLst/>
          </a:prstGeom>
        </p:spPr>
      </p:pic>
      <p:pic>
        <p:nvPicPr>
          <p:cNvPr id="10" name="Picture 9" descr="DSCN024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572" y="1827584"/>
            <a:ext cx="3415308" cy="4553744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1" name="Picture 10" descr="DSCN024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03848" y="836712"/>
            <a:ext cx="4212468" cy="5616624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2" name="Picture 11" descr="DSCN024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24228" y="980728"/>
            <a:ext cx="2484276" cy="3312368"/>
          </a:xfrm>
          <a:prstGeom prst="rect">
            <a:avLst/>
          </a:prstGeom>
          <a:ln>
            <a:solidFill>
              <a:srgbClr val="0000FF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42654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8A89-5F02-4830-9F8C-E200745B02B3}" type="datetime1">
              <a:rPr lang="nl-NL" smtClean="0"/>
              <a:pPr/>
              <a:t>19-2-2015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R.Walet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5731-E369-4BD8-90A8-48A0F20010C7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8039" y="-6931"/>
            <a:ext cx="8229600" cy="7716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7200" b="1">
                <a:solidFill>
                  <a:srgbClr val="00B0F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/>
              <a:t>C-Frame to Bridge</a:t>
            </a:r>
          </a:p>
        </p:txBody>
      </p:sp>
      <p:pic>
        <p:nvPicPr>
          <p:cNvPr id="8" name="Picture 7" descr="Picture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7504" y="692696"/>
            <a:ext cx="2882831" cy="1080120"/>
          </a:xfrm>
          <a:prstGeom prst="rect">
            <a:avLst/>
          </a:prstGeom>
        </p:spPr>
      </p:pic>
      <p:pic>
        <p:nvPicPr>
          <p:cNvPr id="14" name="Picture 13" descr="DSCN025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59832" y="692696"/>
            <a:ext cx="4139952" cy="3104964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5" name="Picture 14" descr="DSCN026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-434092" y="2458428"/>
            <a:ext cx="4332768" cy="3249576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6" name="Picture 15" descr="DSCN0273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 rot="5400000">
            <a:off x="6128556" y="1529173"/>
            <a:ext cx="3168352" cy="2647527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7" name="Picture 16" descr="DSCN0280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3563888" y="3861048"/>
            <a:ext cx="4496490" cy="2808312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18" name="Rectangle 17"/>
          <p:cNvSpPr/>
          <p:nvPr/>
        </p:nvSpPr>
        <p:spPr>
          <a:xfrm>
            <a:off x="3131840" y="764704"/>
            <a:ext cx="5325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(1)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51520" y="1988840"/>
            <a:ext cx="5325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(2)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588224" y="1239143"/>
            <a:ext cx="5325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(3)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607434" y="3831431"/>
            <a:ext cx="5325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(4)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654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8A89-5F02-4830-9F8C-E200745B02B3}" type="datetime1">
              <a:rPr lang="nl-NL" smtClean="0"/>
              <a:pPr/>
              <a:t>19-2-2015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R.Walet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5731-E369-4BD8-90A8-48A0F20010C7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8039" y="-6931"/>
            <a:ext cx="8229600" cy="7716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7200" b="1">
                <a:solidFill>
                  <a:srgbClr val="00B0F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/>
              <a:t>Alignment &amp; Survey</a:t>
            </a:r>
          </a:p>
        </p:txBody>
      </p:sp>
      <p:pic>
        <p:nvPicPr>
          <p:cNvPr id="8" name="Picture 7" descr="Picture4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9512" y="908720"/>
            <a:ext cx="2478591" cy="1119573"/>
          </a:xfrm>
          <a:prstGeom prst="rect">
            <a:avLst/>
          </a:prstGeom>
        </p:spPr>
      </p:pic>
      <p:pic>
        <p:nvPicPr>
          <p:cNvPr id="10" name="Picture 9" descr="DSCN024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43808" y="692696"/>
            <a:ext cx="3558539" cy="2668904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1" name="Picture 10" descr="DSCN0257 (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4016" y="2924944"/>
            <a:ext cx="3563888" cy="2672916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2" name="Picture 11" descr="DSCN642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16016" y="3140968"/>
            <a:ext cx="4320480" cy="3240360"/>
          </a:xfrm>
          <a:prstGeom prst="rect">
            <a:avLst/>
          </a:prstGeom>
          <a:ln>
            <a:solidFill>
              <a:srgbClr val="0000FF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42654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8A89-5F02-4830-9F8C-E200745B02B3}" type="datetime1">
              <a:rPr lang="nl-NL" smtClean="0"/>
              <a:pPr/>
              <a:t>19-2-2015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R.Walet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5731-E369-4BD8-90A8-48A0F20010C7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8039" y="-6931"/>
            <a:ext cx="8229600" cy="7716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7200" b="1">
                <a:solidFill>
                  <a:srgbClr val="00B0F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/>
              <a:t>Rolling Ducts &amp; Cabling</a:t>
            </a:r>
          </a:p>
        </p:txBody>
      </p:sp>
      <p:pic>
        <p:nvPicPr>
          <p:cNvPr id="8" name="Picture 7" descr="Picture5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9512" y="764704"/>
            <a:ext cx="2696159" cy="822489"/>
          </a:xfrm>
          <a:prstGeom prst="rect">
            <a:avLst/>
          </a:prstGeom>
        </p:spPr>
      </p:pic>
      <p:pic>
        <p:nvPicPr>
          <p:cNvPr id="9" name="Picture 8" descr="DSCN024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1700808"/>
            <a:ext cx="4128458" cy="3096344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0" name="Picture 9" descr="DSCN025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4008" y="692696"/>
            <a:ext cx="4248472" cy="3186354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1" name="Picture 10" descr="DSCN025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20072" y="3933056"/>
            <a:ext cx="3744416" cy="2808312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2" name="Picture 11" descr="IMG_064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691680" y="3825044"/>
            <a:ext cx="3888432" cy="291632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42654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15860</TotalTime>
  <Words>1049</Words>
  <Application>Microsoft Office PowerPoint</Application>
  <PresentationFormat>On-screen Show (4:3)</PresentationFormat>
  <Paragraphs>233</Paragraphs>
  <Slides>19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LHCb Infrastructure meeting SciFi- installation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Company>Nikhef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rwalet</dc:creator>
  <cp:lastModifiedBy>antonio</cp:lastModifiedBy>
  <cp:revision>474</cp:revision>
  <cp:lastPrinted>2014-09-11T11:59:11Z</cp:lastPrinted>
  <dcterms:created xsi:type="dcterms:W3CDTF">2013-05-22T18:04:56Z</dcterms:created>
  <dcterms:modified xsi:type="dcterms:W3CDTF">2015-02-19T14:40:27Z</dcterms:modified>
</cp:coreProperties>
</file>