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834" r:id="rId2"/>
    <p:sldMasterId id="2147483846" r:id="rId3"/>
  </p:sldMasterIdLst>
  <p:notesMasterIdLst>
    <p:notesMasterId r:id="rId15"/>
  </p:notesMasterIdLst>
  <p:handoutMasterIdLst>
    <p:handoutMasterId r:id="rId16"/>
  </p:handoutMasterIdLst>
  <p:sldIdLst>
    <p:sldId id="356" r:id="rId4"/>
    <p:sldId id="475" r:id="rId5"/>
    <p:sldId id="466" r:id="rId6"/>
    <p:sldId id="451" r:id="rId7"/>
    <p:sldId id="467" r:id="rId8"/>
    <p:sldId id="468" r:id="rId9"/>
    <p:sldId id="470" r:id="rId10"/>
    <p:sldId id="469" r:id="rId11"/>
    <p:sldId id="473" r:id="rId12"/>
    <p:sldId id="471" r:id="rId13"/>
    <p:sldId id="474" r:id="rId14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0000FF"/>
    <a:srgbClr val="800000"/>
    <a:srgbClr val="D60093"/>
    <a:srgbClr val="0033CC"/>
    <a:srgbClr val="0066CC"/>
    <a:srgbClr val="660066"/>
    <a:srgbClr val="38E459"/>
    <a:srgbClr val="F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511" autoAdjust="0"/>
  </p:normalViewPr>
  <p:slideViewPr>
    <p:cSldViewPr snapToGrid="0">
      <p:cViewPr varScale="1">
        <p:scale>
          <a:sx n="105" d="100"/>
          <a:sy n="105" d="100"/>
        </p:scale>
        <p:origin x="-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78E5DE-05C3-EE41-B13E-56B747CBF523}" type="datetimeFigureOut">
              <a:rPr lang="en-US"/>
              <a:pPr>
                <a:defRPr/>
              </a:pPr>
              <a:t>19/02/15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F41BE74-0935-894A-AAA9-73487758B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4666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defTabSz="892175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18" tIns="44608" rIns="89218" bIns="44608" numCol="1" anchor="b" anchorCtr="0" compatLnSpc="1">
            <a:prstTxWarp prst="textNoShape">
              <a:avLst/>
            </a:prstTxWarp>
          </a:bodyPr>
          <a:lstStyle>
            <a:lvl1pPr algn="r" defTabSz="892175">
              <a:defRPr sz="1200">
                <a:cs typeface="+mn-cs"/>
              </a:defRPr>
            </a:lvl1pPr>
          </a:lstStyle>
          <a:p>
            <a:pPr>
              <a:defRPr/>
            </a:pPr>
            <a:fld id="{4DE173DD-8E45-414C-90FD-43DF81E186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6376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734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DE173DD-8E45-414C-90FD-43DF81E1866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867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 smtClean="0"/>
              <a:t>Click to edit Master title style</a:t>
            </a:r>
            <a:endParaRPr lang="en-US" alt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 smtClean="0"/>
              <a:t>Click to edit Master subtitle style</a:t>
            </a:r>
            <a:endParaRPr lang="en-US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F23B83-2635-4D6E-8B1D-2D4BC8A3A7F3}" type="datetime1">
              <a:rPr lang="en-US" smtClean="0"/>
              <a:t>19/02/15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3A213-4B9B-7A44-9B6A-C759ADD821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9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E93F5-E30C-44AA-A33F-2DD813B78A60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4D204-79E3-6C40-8987-047A28C28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24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87E331-50AB-4F00-A3D5-A4834FC20590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4F082-D18A-134F-B6D9-BACB2B48A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40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14290"/>
            <a:ext cx="9144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76400" y="2286000"/>
            <a:ext cx="716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4433" y="6572338"/>
            <a:ext cx="9148433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rgbClr val="FFFFFF"/>
              </a:solidFill>
            </a:endParaRPr>
          </a:p>
        </p:txBody>
      </p:sp>
      <p:pic>
        <p:nvPicPr>
          <p:cNvPr id="9" name="Picture 7" descr="velo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0308" y="304172"/>
            <a:ext cx="703385" cy="61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\\cern.ch\dfs\Users\k\kakiba\Documents\My Pictures\lhcblogo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270" y="228601"/>
            <a:ext cx="714730" cy="5334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2" descr="nikhef_logo.gif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4219" y="228601"/>
            <a:ext cx="93052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215535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FB34E-AE18-4D45-A462-9419EE87477B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15C0D-AED4-47D7-A3F5-D4DA1831BC6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956593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3692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1846"/>
            </a:lvl1pPr>
            <a:lvl2pPr marL="422041" indent="0">
              <a:buNone/>
              <a:defRPr sz="1662"/>
            </a:lvl2pPr>
            <a:lvl3pPr marL="844083" indent="0">
              <a:buNone/>
              <a:defRPr sz="1477"/>
            </a:lvl3pPr>
            <a:lvl4pPr marL="1266124" indent="0">
              <a:buNone/>
              <a:defRPr sz="1292"/>
            </a:lvl4pPr>
            <a:lvl5pPr marL="1688165" indent="0">
              <a:buNone/>
              <a:defRPr sz="1292"/>
            </a:lvl5pPr>
            <a:lvl6pPr marL="2110207" indent="0">
              <a:buNone/>
              <a:defRPr sz="1292"/>
            </a:lvl6pPr>
            <a:lvl7pPr marL="2532248" indent="0">
              <a:buNone/>
              <a:defRPr sz="1292"/>
            </a:lvl7pPr>
            <a:lvl8pPr marL="2954289" indent="0">
              <a:buNone/>
              <a:defRPr sz="1292"/>
            </a:lvl8pPr>
            <a:lvl9pPr marL="3376331" indent="0">
              <a:buNone/>
              <a:defRPr sz="12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603945-E1A9-4629-BF2B-02D412DC8208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B914B-7DD8-4BD0-8720-BAED743CD7F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88819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1692" y="1066800"/>
            <a:ext cx="4044462" cy="51054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6831" y="1066800"/>
            <a:ext cx="4044462" cy="51054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1846"/>
            </a:lvl3pPr>
            <a:lvl4pPr>
              <a:defRPr sz="1662"/>
            </a:lvl4pPr>
            <a:lvl5pPr>
              <a:defRPr sz="1662"/>
            </a:lvl5pPr>
            <a:lvl6pPr>
              <a:defRPr sz="1662"/>
            </a:lvl6pPr>
            <a:lvl7pPr>
              <a:defRPr sz="1662"/>
            </a:lvl7pPr>
            <a:lvl8pPr>
              <a:defRPr sz="1662"/>
            </a:lvl8pPr>
            <a:lvl9pPr>
              <a:defRPr sz="166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C8278-88CF-43AA-A82A-B86EC3BB8C69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15189-4367-4962-8A21-F4B7DFCB0CD4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837889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215"/>
            </a:lvl1pPr>
            <a:lvl2pPr>
              <a:defRPr sz="1846"/>
            </a:lvl2pPr>
            <a:lvl3pPr>
              <a:defRPr sz="1662"/>
            </a:lvl3pPr>
            <a:lvl4pPr>
              <a:defRPr sz="1477"/>
            </a:lvl4pPr>
            <a:lvl5pPr>
              <a:defRPr sz="1477"/>
            </a:lvl5pPr>
            <a:lvl6pPr>
              <a:defRPr sz="1477"/>
            </a:lvl6pPr>
            <a:lvl7pPr>
              <a:defRPr sz="1477"/>
            </a:lvl7pPr>
            <a:lvl8pPr>
              <a:defRPr sz="1477"/>
            </a:lvl8pPr>
            <a:lvl9pPr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A5135-CEF5-4475-934C-984DCDC31984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0DB4A-9AC6-4571-B46E-8718C1844F91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43279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08FC6-684B-45EE-A3E2-7A48FB69BF7B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1A3-DB33-436F-94DD-996021DCECA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929954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F77400-CF7E-4B17-AFBC-41808306F4B3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5827-B8F7-4CF8-9E9F-B851EA729B3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5685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2954"/>
            </a:lvl1pPr>
            <a:lvl2pPr>
              <a:defRPr sz="2585"/>
            </a:lvl2pPr>
            <a:lvl3pPr>
              <a:defRPr sz="2215"/>
            </a:lvl3pPr>
            <a:lvl4pPr>
              <a:defRPr sz="1846"/>
            </a:lvl4pPr>
            <a:lvl5pPr>
              <a:defRPr sz="1846"/>
            </a:lvl5pPr>
            <a:lvl6pPr>
              <a:defRPr sz="1846"/>
            </a:lvl6pPr>
            <a:lvl7pPr>
              <a:defRPr sz="1846"/>
            </a:lvl7pPr>
            <a:lvl8pPr>
              <a:defRPr sz="1846"/>
            </a:lvl8pPr>
            <a:lvl9pPr>
              <a:defRPr sz="184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B32CE-60CD-4B9B-B72D-C8DC18D4C56A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D5360-382F-4876-8E59-25748C374AE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00751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0E545-6633-4F69-9553-102D71F97D57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dirty="0" smtClean="0"/>
              <a:t>Infrastructure upgrade workshop</a:t>
            </a:r>
            <a:endParaRPr lang="en-US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9DD4E-D684-4A43-8CB2-2889C1B45C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39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46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2954"/>
            </a:lvl1pPr>
            <a:lvl2pPr marL="422041" indent="0">
              <a:buNone/>
              <a:defRPr sz="2585"/>
            </a:lvl2pPr>
            <a:lvl3pPr marL="844083" indent="0">
              <a:buNone/>
              <a:defRPr sz="2215"/>
            </a:lvl3pPr>
            <a:lvl4pPr marL="1266124" indent="0">
              <a:buNone/>
              <a:defRPr sz="1846"/>
            </a:lvl4pPr>
            <a:lvl5pPr marL="1688165" indent="0">
              <a:buNone/>
              <a:defRPr sz="1846"/>
            </a:lvl5pPr>
            <a:lvl6pPr marL="2110207" indent="0">
              <a:buNone/>
              <a:defRPr sz="1846"/>
            </a:lvl6pPr>
            <a:lvl7pPr marL="2532248" indent="0">
              <a:buNone/>
              <a:defRPr sz="1846"/>
            </a:lvl7pPr>
            <a:lvl8pPr marL="2954289" indent="0">
              <a:buNone/>
              <a:defRPr sz="1846"/>
            </a:lvl8pPr>
            <a:lvl9pPr marL="3376331" indent="0">
              <a:buNone/>
              <a:defRPr sz="1846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292"/>
            </a:lvl1pPr>
            <a:lvl2pPr marL="422041" indent="0">
              <a:buNone/>
              <a:defRPr sz="1108"/>
            </a:lvl2pPr>
            <a:lvl3pPr marL="844083" indent="0">
              <a:buNone/>
              <a:defRPr sz="923"/>
            </a:lvl3pPr>
            <a:lvl4pPr marL="1266124" indent="0">
              <a:buNone/>
              <a:defRPr sz="831"/>
            </a:lvl4pPr>
            <a:lvl5pPr marL="1688165" indent="0">
              <a:buNone/>
              <a:defRPr sz="831"/>
            </a:lvl5pPr>
            <a:lvl6pPr marL="2110207" indent="0">
              <a:buNone/>
              <a:defRPr sz="831"/>
            </a:lvl6pPr>
            <a:lvl7pPr marL="2532248" indent="0">
              <a:buNone/>
              <a:defRPr sz="831"/>
            </a:lvl7pPr>
            <a:lvl8pPr marL="2954289" indent="0">
              <a:buNone/>
              <a:defRPr sz="831"/>
            </a:lvl8pPr>
            <a:lvl9pPr marL="3376331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859A9-8AFA-4F3F-9513-1658DB82A403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6BC2-7F72-4B1F-AA8B-F774BF426B7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3920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DFD2C-AFB0-496A-B81E-17CEE81A9CAD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02AE8-F96A-413D-9D9A-77C78E4950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296390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3892" y="228600"/>
            <a:ext cx="20574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1692" y="228600"/>
            <a:ext cx="6031523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5BDB7-00B2-4CF0-9B91-1258F2C8F41B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DED6B-9FCD-4714-804B-DDE94EC0E3A3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61847"/>
      </p:ext>
    </p:extLst>
  </p:cSld>
  <p:clrMapOvr>
    <a:masterClrMapping/>
  </p:clrMapOvr>
  <p:transition xmlns:p14="http://schemas.microsoft.com/office/powerpoint/2010/main"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F50D7-0870-4562-BDAE-FA6F4587F4A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732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0F8B7-9C92-4949-B1EE-B1077C9982B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30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4A1DA-554B-4BEE-BAA5-AA87D41D83E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2057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3B7E5-F38A-4D3B-B5BC-68F10AF38E7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25737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44520-C26E-49CA-8845-0B9AB9966C1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8922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277E-6E1E-4A89-97E9-78932CAB68A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931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93BFA-EC69-4B69-81AF-BB14563870C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814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EB7E0-160D-45CE-B889-B850633B5360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5566C-C48A-C744-B1F9-C056C52B2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0441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C47F-F4B8-41CE-B789-3FC063F022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653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F0898-E489-480C-894A-3EE7E597557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2722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FEFDE-A59F-4CAA-AAA5-C3379D770E9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19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2EB6F-2CCD-4944-9874-4D13D09BD7F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321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1D4D9-06C8-4ACD-B3CE-A1C43E6B3949}" type="datetime1">
              <a:rPr lang="en-US" smtClean="0"/>
              <a:t>19/02/15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850C4-123C-A04B-A59E-2F17E9F2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2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9107C-ABBF-4620-88FA-142F9346929E}" type="datetime1">
              <a:rPr lang="en-US" smtClean="0"/>
              <a:t>19/02/15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5CC37-CDF2-664F-85B3-65A6CC127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568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8D715-AC1C-4D35-B811-1AD9F607FC60}" type="datetime1">
              <a:rPr lang="en-US" smtClean="0"/>
              <a:t>19/02/15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482B-46F4-A24E-85D1-11AF34545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9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C70AE-6B8C-4D85-A5A5-E40C2955E144}" type="datetime1">
              <a:rPr lang="en-US" smtClean="0"/>
              <a:t>19/02/15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8AC64C-5F53-1A44-AAD7-DBA96CA3B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542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AF9B-F6C9-4374-93CB-6D44908E8746}" type="datetime1">
              <a:rPr lang="en-US" smtClean="0"/>
              <a:t>19/02/15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1B107-BC7A-054B-9915-BFBE3D75B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5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E4CEC-D8F9-4724-8F5C-DA4AE7A00A74}" type="datetime1">
              <a:rPr lang="en-US" smtClean="0"/>
              <a:t>19/02/15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C0A88A-AF2C-4B4E-8D57-43C952C73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002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D93B1839-FDEC-4394-92E9-6D440E27710B}" type="datetime1">
              <a:rPr lang="en-US" smtClean="0"/>
              <a:t>19/02/15</a:t>
            </a:fld>
            <a:endParaRPr lang="en-US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Garamond" charset="0"/>
                <a:cs typeface="+mn-cs"/>
              </a:defRPr>
            </a:lvl1pPr>
          </a:lstStyle>
          <a:p>
            <a:pPr>
              <a:defRPr/>
            </a:pPr>
            <a:fld id="{E7F6C397-00AB-F04E-B13B-4E9A9FC1B4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chemeClr val="tx1"/>
          </a:solidFill>
          <a:latin typeface="+mn-lt"/>
          <a:ea typeface="ＭＳ Ｐゴシック" charset="0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chemeClr val="tx1"/>
          </a:solidFill>
          <a:latin typeface="+mn-lt"/>
          <a:ea typeface="ＭＳ Ｐゴシック" charset="0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228600"/>
            <a:ext cx="9144000" cy="635798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577914"/>
            <a:ext cx="9144000" cy="285662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b="1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354" y="1066800"/>
            <a:ext cx="8651631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1354" y="228600"/>
            <a:ext cx="8651631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61846" y="6477000"/>
            <a:ext cx="464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92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algn="ctr" eaLnBrk="0" hangingPunct="0">
              <a:defRPr/>
            </a:pPr>
            <a:fld id="{BB8CEBE6-6588-4ED5-89E4-E991D51B791C}" type="datetime1">
              <a:rPr lang="en-US" smtClean="0">
                <a:solidFill>
                  <a:srgbClr val="FFFFFF"/>
                </a:solidFill>
                <a:ea typeface="+mn-ea"/>
                <a:cs typeface="+mn-cs"/>
              </a:rPr>
              <a:t>19/02/15</a:t>
            </a:fld>
            <a:endParaRPr lang="en-US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0339" y="6477000"/>
            <a:ext cx="492369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292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r>
              <a:rPr lang="en-US" smtClean="0">
                <a:solidFill>
                  <a:srgbClr val="FFFFFF"/>
                </a:solidFill>
                <a:ea typeface="+mn-ea"/>
                <a:cs typeface="+mn-cs"/>
              </a:rPr>
              <a:t>Infrastructure upgrade workshop</a:t>
            </a:r>
            <a:endParaRPr lang="en-US" dirty="0">
              <a:solidFill>
                <a:srgbClr val="FFFFFF"/>
              </a:solidFill>
              <a:ea typeface="+mn-ea"/>
              <a:cs typeface="+mn-cs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10954" y="6477000"/>
            <a:ext cx="49823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92" b="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hangingPunct="0">
              <a:defRPr/>
            </a:pPr>
            <a:fld id="{63313539-E919-4C46-9A05-3245AC5D53AC}" type="slidenum">
              <a:rPr lang="en-US" smtClean="0">
                <a:solidFill>
                  <a:srgbClr val="FFFFFF"/>
                </a:solidFill>
                <a:ea typeface="+mn-ea"/>
                <a:cs typeface="+mn-cs"/>
              </a:rPr>
              <a:pPr eaLnBrk="0" hangingPunct="0">
                <a:defRPr/>
              </a:pPr>
              <a:t>‹#›</a:t>
            </a:fld>
            <a:endParaRPr lang="en-US">
              <a:solidFill>
                <a:srgbClr val="FFFFFF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6932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ransition xmlns:p14="http://schemas.microsoft.com/office/powerpoint/2010/main" spd="med">
    <p:wipe dir="r"/>
  </p:transition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22041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844083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266124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688165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23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27552" indent="-527552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215" b="1">
          <a:solidFill>
            <a:srgbClr val="0000FF"/>
          </a:solidFill>
          <a:effectLst/>
          <a:latin typeface="+mn-lt"/>
          <a:ea typeface="+mn-ea"/>
          <a:cs typeface="+mn-cs"/>
        </a:defRPr>
      </a:lvl1pPr>
      <a:lvl2pPr marL="967178" indent="-263776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441975" indent="-211021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477" b="1">
          <a:solidFill>
            <a:schemeClr val="tx1"/>
          </a:solidFill>
          <a:latin typeface="+mn-lt"/>
        </a:defRPr>
      </a:lvl3pPr>
      <a:lvl4pPr marL="1776091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292" b="1">
          <a:solidFill>
            <a:srgbClr val="0000FF"/>
          </a:solidFill>
          <a:latin typeface="+mn-lt"/>
        </a:defRPr>
      </a:lvl4pPr>
      <a:lvl5pPr marL="2110207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 b="1">
          <a:solidFill>
            <a:srgbClr val="0000FF"/>
          </a:solidFill>
          <a:latin typeface="+mn-lt"/>
        </a:defRPr>
      </a:lvl5pPr>
      <a:lvl6pPr marL="2532248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 b="1">
          <a:solidFill>
            <a:srgbClr val="0000FF"/>
          </a:solidFill>
          <a:latin typeface="+mn-lt"/>
        </a:defRPr>
      </a:lvl6pPr>
      <a:lvl7pPr marL="2954289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 b="1">
          <a:solidFill>
            <a:srgbClr val="0000FF"/>
          </a:solidFill>
          <a:latin typeface="+mn-lt"/>
        </a:defRPr>
      </a:lvl7pPr>
      <a:lvl8pPr marL="3376331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 b="1">
          <a:solidFill>
            <a:srgbClr val="0000FF"/>
          </a:solidFill>
          <a:latin typeface="+mn-lt"/>
        </a:defRPr>
      </a:lvl8pPr>
      <a:lvl9pPr marL="3798372" indent="-15826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292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92C32A8-CD50-4D1E-BFA0-91C8C645378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FR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5286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959556" y="1890888"/>
            <a:ext cx="7421381" cy="1538112"/>
          </a:xfrm>
          <a:noFill/>
        </p:spPr>
        <p:txBody>
          <a:bodyPr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Power, electronics, cabling.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2400" dirty="0" smtClean="0">
                <a:solidFill>
                  <a:srgbClr val="C00000"/>
                </a:solidFill>
              </a:rPr>
              <a:t>Infrastructure of </a:t>
            </a:r>
            <a:r>
              <a:rPr lang="en-US" sz="2400" dirty="0" err="1" smtClean="0">
                <a:solidFill>
                  <a:srgbClr val="C00000"/>
                </a:solidFill>
              </a:rPr>
              <a:t>LHCb</a:t>
            </a:r>
            <a:r>
              <a:rPr lang="en-US" sz="2400" dirty="0" smtClean="0">
                <a:solidFill>
                  <a:srgbClr val="C00000"/>
                </a:solidFill>
              </a:rPr>
              <a:t> upgrade workshop.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LHCb_logo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019" y="132028"/>
            <a:ext cx="1227836" cy="837662"/>
          </a:xfrm>
          <a:prstGeom prst="rect">
            <a:avLst/>
          </a:prstGeom>
        </p:spPr>
      </p:pic>
      <p:pic>
        <p:nvPicPr>
          <p:cNvPr id="7" name="Picture 6" descr="Vel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87" y="100347"/>
            <a:ext cx="1580944" cy="126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997" y="5834343"/>
            <a:ext cx="775808" cy="75905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3819" y="4275909"/>
            <a:ext cx="6553200" cy="17526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J. </a:t>
            </a:r>
            <a:r>
              <a:rPr lang="en-US" dirty="0" smtClean="0">
                <a:solidFill>
                  <a:srgbClr val="C00000"/>
                </a:solidFill>
              </a:rPr>
              <a:t>Buytaert.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19 February 2015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long distance cabling.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ECS &amp; TFC.</a:t>
            </a:r>
          </a:p>
          <a:p>
            <a:pPr lvl="1"/>
            <a:r>
              <a:rPr lang="en-GB" dirty="0" smtClean="0"/>
              <a:t>Standard GBT serial format @ 4.8Gbps. Bidirectional.</a:t>
            </a:r>
          </a:p>
          <a:p>
            <a:pPr lvl="1"/>
            <a:r>
              <a:rPr lang="en-GB" dirty="0" smtClean="0"/>
              <a:t>3 links per station:</a:t>
            </a:r>
          </a:p>
          <a:p>
            <a:pPr lvl="2"/>
            <a:r>
              <a:rPr lang="en-GB" dirty="0" smtClean="0"/>
              <a:t>1 for each of 2 hybrids</a:t>
            </a:r>
          </a:p>
          <a:p>
            <a:pPr lvl="2"/>
            <a:r>
              <a:rPr lang="en-GB" dirty="0" smtClean="0"/>
              <a:t>1 local OPB control &amp; monitoring</a:t>
            </a:r>
          </a:p>
          <a:p>
            <a:pPr lvl="1"/>
            <a:r>
              <a:rPr lang="en-GB" dirty="0" smtClean="0"/>
              <a:t>Full VELO:</a:t>
            </a:r>
          </a:p>
          <a:p>
            <a:pPr lvl="2"/>
            <a:r>
              <a:rPr lang="en-GB" dirty="0" smtClean="0"/>
              <a:t>Needed: 156 x 2=312 links</a:t>
            </a:r>
          </a:p>
          <a:p>
            <a:pPr lvl="2"/>
            <a:r>
              <a:rPr lang="en-GB" dirty="0" smtClean="0"/>
              <a:t>Installed: 3 trunk cables. (432 links)</a:t>
            </a:r>
          </a:p>
          <a:p>
            <a:pPr lvl="2"/>
            <a:r>
              <a:rPr lang="en-GB" dirty="0" smtClean="0"/>
              <a:t>Spares: 38%. Could be shared with other sub-detector (RICH or UT?)</a:t>
            </a:r>
          </a:p>
          <a:p>
            <a:pPr lvl="2"/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4FFBB4-92FC-44D3-86AB-DFB19224F514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022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3823" y="-15105"/>
            <a:ext cx="8848657" cy="6799711"/>
            <a:chOff x="43823" y="-15105"/>
            <a:chExt cx="8848657" cy="6799711"/>
          </a:xfrm>
        </p:grpSpPr>
        <p:sp>
          <p:nvSpPr>
            <p:cNvPr id="157" name="Rectangle 156"/>
            <p:cNvSpPr/>
            <p:nvPr/>
          </p:nvSpPr>
          <p:spPr>
            <a:xfrm>
              <a:off x="5868144" y="1015054"/>
              <a:ext cx="114018" cy="41272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4992768" y="1051148"/>
              <a:ext cx="117859" cy="39620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4998428" y="96329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4998428" y="355259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 rot="10800000" flipV="1">
              <a:off x="5078871" y="1136621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10800000" flipV="1">
              <a:off x="5658789" y="1129980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9" name="Straight Connector 168"/>
            <p:cNvCxnSpPr/>
            <p:nvPr/>
          </p:nvCxnSpPr>
          <p:spPr>
            <a:xfrm>
              <a:off x="5387116" y="2629757"/>
              <a:ext cx="1836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5475110" y="2506249"/>
              <a:ext cx="52078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Ex:48f?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H="1">
              <a:off x="5436096" y="2560863"/>
              <a:ext cx="77185" cy="122123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Rectangle 171"/>
            <p:cNvSpPr/>
            <p:nvPr/>
          </p:nvSpPr>
          <p:spPr>
            <a:xfrm rot="10800000" flipV="1">
              <a:off x="5065487" y="2054555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 rot="10800000" flipV="1">
              <a:off x="5674997" y="2062240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 rot="10800000" flipV="1">
              <a:off x="5078001" y="3717032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 rot="10800000" flipV="1">
              <a:off x="5677363" y="3737994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 rot="10800000" flipV="1">
              <a:off x="5076057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 rot="10800000" flipV="1">
              <a:off x="5690146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78" name="Straight Connector 177"/>
            <p:cNvCxnSpPr>
              <a:endCxn id="172" idx="1"/>
            </p:cNvCxnSpPr>
            <p:nvPr/>
          </p:nvCxnSpPr>
          <p:spPr>
            <a:xfrm flipH="1" flipV="1">
              <a:off x="5295828" y="2103399"/>
              <a:ext cx="115441" cy="5371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>
              <a:endCxn id="161" idx="1"/>
            </p:cNvCxnSpPr>
            <p:nvPr/>
          </p:nvCxnSpPr>
          <p:spPr>
            <a:xfrm flipH="1" flipV="1">
              <a:off x="5309212" y="1185465"/>
              <a:ext cx="82849" cy="14782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>
              <a:endCxn id="174" idx="1"/>
            </p:cNvCxnSpPr>
            <p:nvPr/>
          </p:nvCxnSpPr>
          <p:spPr>
            <a:xfrm flipH="1">
              <a:off x="5308342" y="2629757"/>
              <a:ext cx="78774" cy="11361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>
              <a:endCxn id="176" idx="1"/>
            </p:cNvCxnSpPr>
            <p:nvPr/>
          </p:nvCxnSpPr>
          <p:spPr>
            <a:xfrm flipH="1">
              <a:off x="5306398" y="2655791"/>
              <a:ext cx="80718" cy="20461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endCxn id="162" idx="3"/>
            </p:cNvCxnSpPr>
            <p:nvPr/>
          </p:nvCxnSpPr>
          <p:spPr>
            <a:xfrm flipV="1">
              <a:off x="5570775" y="1178824"/>
              <a:ext cx="88014" cy="14509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>
              <a:endCxn id="173" idx="3"/>
            </p:cNvCxnSpPr>
            <p:nvPr/>
          </p:nvCxnSpPr>
          <p:spPr>
            <a:xfrm flipV="1">
              <a:off x="5600770" y="2111084"/>
              <a:ext cx="74227" cy="54383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>
              <a:endCxn id="175" idx="3"/>
            </p:cNvCxnSpPr>
            <p:nvPr/>
          </p:nvCxnSpPr>
          <p:spPr>
            <a:xfrm>
              <a:off x="5545445" y="2630425"/>
              <a:ext cx="131918" cy="11564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>
              <a:endCxn id="177" idx="3"/>
            </p:cNvCxnSpPr>
            <p:nvPr/>
          </p:nvCxnSpPr>
          <p:spPr>
            <a:xfrm>
              <a:off x="5558228" y="2629757"/>
              <a:ext cx="131918" cy="20722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5281091" y="884505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161495" y="1052011"/>
              <a:ext cx="107449" cy="5167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24179" y="532392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-169028" y="1268663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1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83526" y="610507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3771" y="-15105"/>
              <a:ext cx="85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for TFC</a:t>
              </a:r>
              <a:endParaRPr lang="en-GB" b="1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2988095" y="3144792"/>
              <a:ext cx="1041100" cy="562"/>
            </a:xfrm>
            <a:prstGeom prst="line">
              <a:avLst/>
            </a:prstGeom>
            <a:ln w="285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/>
            <p:cNvSpPr/>
            <p:nvPr/>
          </p:nvSpPr>
          <p:spPr>
            <a:xfrm rot="10800000" flipV="1">
              <a:off x="957119" y="586583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99760" y="277249"/>
              <a:ext cx="1331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UX85 caverne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958029" y="706476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958030" y="819484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96909" y="497078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5343" y="6522996"/>
              <a:ext cx="15664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Total 26 Modules / </a:t>
              </a:r>
              <a:r>
                <a:rPr lang="fr-FR" sz="1100" b="1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side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1055114" y="586583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1056024" y="706476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1056025" y="819484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1977927" y="121966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1769821" y="1268513"/>
              <a:ext cx="222423" cy="190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856169" y="1211922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1686363" y="1017752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156077" y="605211"/>
              <a:ext cx="620534" cy="665204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156987" y="725734"/>
              <a:ext cx="623225" cy="544681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156988" y="840843"/>
              <a:ext cx="617466" cy="42699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146650" y="1268451"/>
              <a:ext cx="615386" cy="68093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308" idx="1"/>
            </p:cNvCxnSpPr>
            <p:nvPr/>
          </p:nvCxnSpPr>
          <p:spPr>
            <a:xfrm flipV="1">
              <a:off x="1135644" y="1256390"/>
              <a:ext cx="626518" cy="81332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09" idx="1"/>
            </p:cNvCxnSpPr>
            <p:nvPr/>
          </p:nvCxnSpPr>
          <p:spPr>
            <a:xfrm flipV="1">
              <a:off x="1135645" y="1266487"/>
              <a:ext cx="611592" cy="91833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1863119" y="105784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928865" y="262260"/>
              <a:ext cx="5834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 Duplex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74466" y="266657"/>
              <a:ext cx="9428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PM85 </a:t>
              </a:r>
              <a:r>
                <a:rPr lang="fr-FR" sz="1600" dirty="0" err="1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pit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717437" y="256981"/>
              <a:ext cx="8041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Surface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 rot="10800000" flipV="1">
              <a:off x="1961672" y="2688683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>
              <a:off x="1859396" y="2526862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 rot="10800000" flipV="1">
              <a:off x="1979660" y="429437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 rot="10800000" flipV="1">
              <a:off x="1979402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812581" y="555473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 rot="10800000" flipV="1">
              <a:off x="2224141" y="121765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121865" y="1055831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Rectangle 257"/>
            <p:cNvSpPr/>
            <p:nvPr/>
          </p:nvSpPr>
          <p:spPr>
            <a:xfrm rot="10800000" flipV="1">
              <a:off x="2221799" y="2686065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2119523" y="2524244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 rot="10800000" flipV="1">
              <a:off x="2239148" y="4291774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136871" y="4129953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 rot="10800000" flipV="1">
              <a:off x="2239147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2170643" y="5597158"/>
              <a:ext cx="4731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4" name="Straight Connector 263"/>
            <p:cNvCxnSpPr/>
            <p:nvPr/>
          </p:nvCxnSpPr>
          <p:spPr>
            <a:xfrm flipH="1">
              <a:off x="3458078" y="3077123"/>
              <a:ext cx="77185" cy="122123"/>
            </a:xfrm>
            <a:prstGeom prst="line">
              <a:avLst/>
            </a:prstGeom>
            <a:ln w="31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3238167" y="2865922"/>
              <a:ext cx="45760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144f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0" name="Straight Connector 49"/>
            <p:cNvCxnSpPr>
              <a:stCxn id="256" idx="1"/>
            </p:cNvCxnSpPr>
            <p:nvPr/>
          </p:nvCxnSpPr>
          <p:spPr>
            <a:xfrm>
              <a:off x="2454482" y="1266496"/>
              <a:ext cx="533613" cy="188874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58" idx="1"/>
            </p:cNvCxnSpPr>
            <p:nvPr/>
          </p:nvCxnSpPr>
          <p:spPr>
            <a:xfrm>
              <a:off x="2452140" y="2734909"/>
              <a:ext cx="550962" cy="417944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60" idx="1"/>
            </p:cNvCxnSpPr>
            <p:nvPr/>
          </p:nvCxnSpPr>
          <p:spPr>
            <a:xfrm flipV="1">
              <a:off x="2469489" y="3152853"/>
              <a:ext cx="521769" cy="1187765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62" idx="1"/>
            </p:cNvCxnSpPr>
            <p:nvPr/>
          </p:nvCxnSpPr>
          <p:spPr>
            <a:xfrm flipV="1">
              <a:off x="2469488" y="3144792"/>
              <a:ext cx="524112" cy="2663031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V="1">
              <a:off x="2535785" y="3144793"/>
              <a:ext cx="454220" cy="3365650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Box 277"/>
            <p:cNvSpPr txBox="1"/>
            <p:nvPr/>
          </p:nvSpPr>
          <p:spPr>
            <a:xfrm rot="16200000">
              <a:off x="560700" y="6023310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0" name="Straight Connector 279"/>
            <p:cNvCxnSpPr>
              <a:stCxn id="286" idx="3"/>
            </p:cNvCxnSpPr>
            <p:nvPr/>
          </p:nvCxnSpPr>
          <p:spPr>
            <a:xfrm flipH="1">
              <a:off x="4027326" y="1194006"/>
              <a:ext cx="792387" cy="1962583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>
              <a:stCxn id="299" idx="3"/>
            </p:cNvCxnSpPr>
            <p:nvPr/>
          </p:nvCxnSpPr>
          <p:spPr>
            <a:xfrm flipH="1" flipV="1">
              <a:off x="4035100" y="3148931"/>
              <a:ext cx="722507" cy="330299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343" idx="3"/>
            </p:cNvCxnSpPr>
            <p:nvPr/>
          </p:nvCxnSpPr>
          <p:spPr>
            <a:xfrm flipH="1" flipV="1">
              <a:off x="4027327" y="3144792"/>
              <a:ext cx="792386" cy="638512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95" idx="3"/>
            </p:cNvCxnSpPr>
            <p:nvPr/>
          </p:nvCxnSpPr>
          <p:spPr>
            <a:xfrm flipH="1">
              <a:off x="4028145" y="2106761"/>
              <a:ext cx="796949" cy="1029469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345" idx="3"/>
            </p:cNvCxnSpPr>
            <p:nvPr/>
          </p:nvCxnSpPr>
          <p:spPr>
            <a:xfrm flipH="1" flipV="1">
              <a:off x="4035101" y="3152854"/>
              <a:ext cx="798676" cy="1547922"/>
            </a:xfrm>
            <a:prstGeom prst="line">
              <a:avLst/>
            </a:prstGeom>
            <a:ln w="952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Rectangle 285"/>
            <p:cNvSpPr/>
            <p:nvPr/>
          </p:nvSpPr>
          <p:spPr>
            <a:xfrm rot="10800000" flipV="1">
              <a:off x="4819713" y="114516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4565181" y="982748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5" name="Rectangle 294"/>
            <p:cNvSpPr/>
            <p:nvPr/>
          </p:nvSpPr>
          <p:spPr>
            <a:xfrm rot="10800000" flipV="1">
              <a:off x="4825094" y="2057917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>
            <a:xfrm rot="10800000" flipV="1">
              <a:off x="4757607" y="640308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7589135" y="942628"/>
              <a:ext cx="1303345" cy="174343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7836745" y="1111905"/>
              <a:ext cx="5517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SOL40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6" name="Rectangle 345"/>
            <p:cNvSpPr/>
            <p:nvPr/>
          </p:nvSpPr>
          <p:spPr>
            <a:xfrm rot="10800000" flipV="1">
              <a:off x="5925835" y="1145161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4998428" y="96329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4677339" y="684766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76" name="Straight Connector 375"/>
            <p:cNvCxnSpPr/>
            <p:nvPr/>
          </p:nvCxnSpPr>
          <p:spPr>
            <a:xfrm flipH="1">
              <a:off x="6849540" y="2058929"/>
              <a:ext cx="77185" cy="122123"/>
            </a:xfrm>
            <a:prstGeom prst="line">
              <a:avLst/>
            </a:prstGeom>
            <a:ln w="31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6628263" y="1909559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7255345" y="1905010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6" name="Rectangle 395"/>
            <p:cNvSpPr/>
            <p:nvPr/>
          </p:nvSpPr>
          <p:spPr>
            <a:xfrm rot="10800000" flipV="1">
              <a:off x="7361743" y="114341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97" name="Straight Connector 396"/>
            <p:cNvCxnSpPr>
              <a:stCxn id="396" idx="3"/>
              <a:endCxn id="346" idx="1"/>
            </p:cNvCxnSpPr>
            <p:nvPr/>
          </p:nvCxnSpPr>
          <p:spPr>
            <a:xfrm flipH="1">
              <a:off x="6156176" y="1192263"/>
              <a:ext cx="1205567" cy="174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6751535" y="1117441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/>
            <p:cNvSpPr txBox="1"/>
            <p:nvPr/>
          </p:nvSpPr>
          <p:spPr>
            <a:xfrm>
              <a:off x="6652418" y="942628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7221022" y="974301"/>
              <a:ext cx="419063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4602686" y="4393762"/>
              <a:ext cx="5068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4573819" y="1888050"/>
              <a:ext cx="5199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3020629" y="3216683"/>
              <a:ext cx="916349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Trunk TFC/ECS 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0" name="TextBox 569"/>
            <p:cNvSpPr txBox="1"/>
            <p:nvPr/>
          </p:nvSpPr>
          <p:spPr>
            <a:xfrm rot="16200000">
              <a:off x="4903704" y="5143562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1" name="TextBox 570"/>
            <p:cNvSpPr txBox="1"/>
            <p:nvPr/>
          </p:nvSpPr>
          <p:spPr>
            <a:xfrm rot="16200000">
              <a:off x="8142277" y="2722359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3" name="TextBox 572"/>
            <p:cNvSpPr txBox="1"/>
            <p:nvPr/>
          </p:nvSpPr>
          <p:spPr>
            <a:xfrm rot="16200000">
              <a:off x="4665759" y="6107998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4" name="TextBox 573"/>
            <p:cNvSpPr txBox="1"/>
            <p:nvPr/>
          </p:nvSpPr>
          <p:spPr>
            <a:xfrm>
              <a:off x="4594480" y="6483668"/>
              <a:ext cx="5925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 rot="10800000" flipV="1">
              <a:off x="5924608" y="2057443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>
            <a:xfrm rot="10800000" flipV="1">
              <a:off x="7357620" y="2054555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25" name="Straight Connector 324"/>
            <p:cNvCxnSpPr>
              <a:stCxn id="324" idx="3"/>
              <a:endCxn id="320" idx="1"/>
            </p:cNvCxnSpPr>
            <p:nvPr/>
          </p:nvCxnSpPr>
          <p:spPr>
            <a:xfrm flipH="1">
              <a:off x="6154949" y="2103399"/>
              <a:ext cx="1202671" cy="28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 rot="10800000" flipV="1">
              <a:off x="1048737" y="1928937"/>
              <a:ext cx="85381" cy="4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 rot="10800000" flipV="1">
              <a:off x="4819713" y="373446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4620841" y="3547956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5" name="Rectangle 344"/>
            <p:cNvSpPr/>
            <p:nvPr/>
          </p:nvSpPr>
          <p:spPr>
            <a:xfrm rot="10800000" flipV="1">
              <a:off x="4833777" y="465193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 rot="10800000" flipV="1">
              <a:off x="5925835" y="3734459"/>
              <a:ext cx="230341" cy="97688"/>
            </a:xfrm>
            <a:prstGeom prst="rect">
              <a:avLst/>
            </a:prstGeom>
            <a:noFill/>
            <a:ln w="95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4998428" y="355259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8" name="Straight Connector 357"/>
            <p:cNvCxnSpPr>
              <a:endCxn id="351" idx="1"/>
            </p:cNvCxnSpPr>
            <p:nvPr/>
          </p:nvCxnSpPr>
          <p:spPr>
            <a:xfrm flipH="1">
              <a:off x="6156176" y="3781561"/>
              <a:ext cx="1303124" cy="1742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Rectangle 393"/>
            <p:cNvSpPr/>
            <p:nvPr/>
          </p:nvSpPr>
          <p:spPr>
            <a:xfrm rot="10800000" flipV="1">
              <a:off x="5924608" y="4646741"/>
              <a:ext cx="230341" cy="97688"/>
            </a:xfrm>
            <a:prstGeom prst="rect">
              <a:avLst/>
            </a:prstGeom>
            <a:noFill/>
            <a:ln w="952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401" name="Straight Connector 400"/>
            <p:cNvCxnSpPr>
              <a:endCxn id="394" idx="1"/>
            </p:cNvCxnSpPr>
            <p:nvPr/>
          </p:nvCxnSpPr>
          <p:spPr>
            <a:xfrm flipH="1">
              <a:off x="6154949" y="4692697"/>
              <a:ext cx="1202671" cy="288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flipH="1">
              <a:off x="1254455" y="642581"/>
              <a:ext cx="77185" cy="122123"/>
            </a:xfrm>
            <a:prstGeom prst="line">
              <a:avLst/>
            </a:prstGeom>
            <a:ln w="3175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TextBox 268"/>
            <p:cNvSpPr txBox="1"/>
            <p:nvPr/>
          </p:nvSpPr>
          <p:spPr>
            <a:xfrm>
              <a:off x="1174568" y="570861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1" name="Straight Connector 270"/>
            <p:cNvCxnSpPr>
              <a:stCxn id="151" idx="1"/>
            </p:cNvCxnSpPr>
            <p:nvPr/>
          </p:nvCxnSpPr>
          <p:spPr>
            <a:xfrm flipH="1">
              <a:off x="949816" y="605211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/>
          </p:nvCxnSpPr>
          <p:spPr>
            <a:xfrm flipH="1">
              <a:off x="954471" y="723873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/>
          </p:nvCxnSpPr>
          <p:spPr>
            <a:xfrm flipH="1">
              <a:off x="951766" y="843457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Rectangle 300"/>
            <p:cNvSpPr/>
            <p:nvPr/>
          </p:nvSpPr>
          <p:spPr>
            <a:xfrm>
              <a:off x="315368" y="1876374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2" name="TextBox 301"/>
            <p:cNvSpPr txBox="1"/>
            <p:nvPr/>
          </p:nvSpPr>
          <p:spPr>
            <a:xfrm rot="16200000">
              <a:off x="-177839" y="2612645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2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3" name="Rectangle 302"/>
            <p:cNvSpPr/>
            <p:nvPr/>
          </p:nvSpPr>
          <p:spPr>
            <a:xfrm rot="10800000" flipV="1">
              <a:off x="948308" y="1930565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4" name="Rectangle 303"/>
            <p:cNvSpPr/>
            <p:nvPr/>
          </p:nvSpPr>
          <p:spPr>
            <a:xfrm rot="10800000" flipV="1">
              <a:off x="949218" y="2050458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5" name="Rectangle 304"/>
            <p:cNvSpPr/>
            <p:nvPr/>
          </p:nvSpPr>
          <p:spPr>
            <a:xfrm rot="10800000" flipV="1">
              <a:off x="949219" y="2163466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688098" y="1841060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8" name="Rectangle 307"/>
            <p:cNvSpPr/>
            <p:nvPr/>
          </p:nvSpPr>
          <p:spPr>
            <a:xfrm rot="10800000" flipV="1">
              <a:off x="1047213" y="2050458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09" name="Rectangle 308"/>
            <p:cNvSpPr/>
            <p:nvPr/>
          </p:nvSpPr>
          <p:spPr>
            <a:xfrm rot="10800000" flipV="1">
              <a:off x="1047214" y="2163466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srgbClr val="00B050"/>
                </a:solidFill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1174206" y="1504653"/>
              <a:ext cx="34499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00B05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1" name="Straight Connector 330"/>
            <p:cNvCxnSpPr/>
            <p:nvPr/>
          </p:nvCxnSpPr>
          <p:spPr>
            <a:xfrm flipH="1">
              <a:off x="942955" y="1945943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>
            <a:xfrm flipH="1">
              <a:off x="945660" y="2067855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/>
          </p:nvCxnSpPr>
          <p:spPr>
            <a:xfrm flipH="1">
              <a:off x="942955" y="2187439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7" name="Rectangle 336"/>
            <p:cNvSpPr/>
            <p:nvPr/>
          </p:nvSpPr>
          <p:spPr>
            <a:xfrm>
              <a:off x="304589" y="3284305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1" name="TextBox 340"/>
            <p:cNvSpPr txBox="1"/>
            <p:nvPr/>
          </p:nvSpPr>
          <p:spPr>
            <a:xfrm rot="16200000">
              <a:off x="-188618" y="4020576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3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0" name="Rectangle 359"/>
            <p:cNvSpPr/>
            <p:nvPr/>
          </p:nvSpPr>
          <p:spPr>
            <a:xfrm rot="10800000" flipV="1">
              <a:off x="937529" y="3338496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2" name="Rectangle 361"/>
            <p:cNvSpPr/>
            <p:nvPr/>
          </p:nvSpPr>
          <p:spPr>
            <a:xfrm rot="10800000" flipV="1">
              <a:off x="938439" y="3458389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3" name="Rectangle 362"/>
            <p:cNvSpPr/>
            <p:nvPr/>
          </p:nvSpPr>
          <p:spPr>
            <a:xfrm rot="10800000" flipV="1">
              <a:off x="938440" y="3571397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4" name="TextBox 363"/>
            <p:cNvSpPr txBox="1"/>
            <p:nvPr/>
          </p:nvSpPr>
          <p:spPr>
            <a:xfrm>
              <a:off x="677319" y="3248991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5" name="Rectangle 364"/>
            <p:cNvSpPr/>
            <p:nvPr/>
          </p:nvSpPr>
          <p:spPr>
            <a:xfrm rot="10800000" flipV="1">
              <a:off x="1035524" y="3338496"/>
              <a:ext cx="88431" cy="3725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6" name="Rectangle 365"/>
            <p:cNvSpPr/>
            <p:nvPr/>
          </p:nvSpPr>
          <p:spPr>
            <a:xfrm rot="10800000" flipV="1">
              <a:off x="1036434" y="3458389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67" name="Rectangle 366"/>
            <p:cNvSpPr/>
            <p:nvPr/>
          </p:nvSpPr>
          <p:spPr>
            <a:xfrm rot="10800000" flipV="1">
              <a:off x="1036435" y="3571397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68" name="Straight Connector 367"/>
            <p:cNvCxnSpPr>
              <a:stCxn id="365" idx="1"/>
            </p:cNvCxnSpPr>
            <p:nvPr/>
          </p:nvCxnSpPr>
          <p:spPr>
            <a:xfrm>
              <a:off x="1123955" y="3357124"/>
              <a:ext cx="414102" cy="66252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>
              <a:stCxn id="366" idx="1"/>
            </p:cNvCxnSpPr>
            <p:nvPr/>
          </p:nvCxnSpPr>
          <p:spPr>
            <a:xfrm>
              <a:off x="1124865" y="3477647"/>
              <a:ext cx="409469" cy="54468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>
              <a:stCxn id="367" idx="1"/>
            </p:cNvCxnSpPr>
            <p:nvPr/>
          </p:nvCxnSpPr>
          <p:spPr>
            <a:xfrm>
              <a:off x="1124866" y="3592756"/>
              <a:ext cx="410542" cy="42666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>
              <a:stCxn id="374" idx="1"/>
            </p:cNvCxnSpPr>
            <p:nvPr/>
          </p:nvCxnSpPr>
          <p:spPr>
            <a:xfrm flipV="1">
              <a:off x="1114528" y="4018400"/>
              <a:ext cx="420716" cy="6828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>
              <a:stCxn id="388" idx="1"/>
            </p:cNvCxnSpPr>
            <p:nvPr/>
          </p:nvCxnSpPr>
          <p:spPr>
            <a:xfrm flipV="1">
              <a:off x="1116054" y="4016970"/>
              <a:ext cx="419190" cy="80465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>
              <a:stCxn id="389" idx="1"/>
            </p:cNvCxnSpPr>
            <p:nvPr/>
          </p:nvCxnSpPr>
          <p:spPr>
            <a:xfrm flipV="1">
              <a:off x="1116055" y="4018286"/>
              <a:ext cx="426693" cy="91845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Rectangle 373"/>
            <p:cNvSpPr/>
            <p:nvPr/>
          </p:nvSpPr>
          <p:spPr>
            <a:xfrm rot="10800000" flipV="1">
              <a:off x="1029147" y="4680850"/>
              <a:ext cx="85381" cy="4088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79" name="Straight Connector 378"/>
            <p:cNvCxnSpPr>
              <a:stCxn id="365" idx="1"/>
            </p:cNvCxnSpPr>
            <p:nvPr/>
          </p:nvCxnSpPr>
          <p:spPr>
            <a:xfrm flipH="1">
              <a:off x="930226" y="3357124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/>
          </p:nvCxnSpPr>
          <p:spPr>
            <a:xfrm flipH="1">
              <a:off x="934881" y="3475786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/>
          </p:nvCxnSpPr>
          <p:spPr>
            <a:xfrm flipH="1">
              <a:off x="932176" y="3595370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2" name="Rectangle 381"/>
            <p:cNvSpPr/>
            <p:nvPr/>
          </p:nvSpPr>
          <p:spPr>
            <a:xfrm>
              <a:off x="295778" y="4628287"/>
              <a:ext cx="720080" cy="117150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3" name="TextBox 382"/>
            <p:cNvSpPr txBox="1"/>
            <p:nvPr/>
          </p:nvSpPr>
          <p:spPr>
            <a:xfrm rot="16200000">
              <a:off x="-197429" y="5364558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4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4" name="Rectangle 383"/>
            <p:cNvSpPr/>
            <p:nvPr/>
          </p:nvSpPr>
          <p:spPr>
            <a:xfrm rot="10800000" flipV="1">
              <a:off x="928718" y="4682478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5" name="Rectangle 384"/>
            <p:cNvSpPr/>
            <p:nvPr/>
          </p:nvSpPr>
          <p:spPr>
            <a:xfrm rot="10800000" flipV="1">
              <a:off x="929628" y="4802371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6" name="Rectangle 385"/>
            <p:cNvSpPr/>
            <p:nvPr/>
          </p:nvSpPr>
          <p:spPr>
            <a:xfrm rot="10800000" flipV="1">
              <a:off x="929629" y="4915379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668508" y="4592973"/>
              <a:ext cx="2847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8" name="Rectangle 387"/>
            <p:cNvSpPr/>
            <p:nvPr/>
          </p:nvSpPr>
          <p:spPr>
            <a:xfrm rot="10800000" flipV="1">
              <a:off x="1027623" y="4802371"/>
              <a:ext cx="88431" cy="38515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89" name="Rectangle 388"/>
            <p:cNvSpPr/>
            <p:nvPr/>
          </p:nvSpPr>
          <p:spPr>
            <a:xfrm rot="10800000" flipV="1">
              <a:off x="1027624" y="4915379"/>
              <a:ext cx="88431" cy="4271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1102987" y="464255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B050"/>
                  </a:solidFill>
                  <a:latin typeface="Calibri"/>
                  <a:ea typeface="+mn-ea"/>
                  <a:cs typeface="+mn-cs"/>
                </a:rPr>
                <a:t>1f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408" name="Straight Connector 407"/>
            <p:cNvCxnSpPr/>
            <p:nvPr/>
          </p:nvCxnSpPr>
          <p:spPr>
            <a:xfrm flipH="1">
              <a:off x="923365" y="4697856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 flipH="1">
              <a:off x="926070" y="4819768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Straight Connector 410"/>
            <p:cNvCxnSpPr/>
            <p:nvPr/>
          </p:nvCxnSpPr>
          <p:spPr>
            <a:xfrm flipH="1">
              <a:off x="923365" y="4939352"/>
              <a:ext cx="193729" cy="87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Straight Connector 414"/>
            <p:cNvCxnSpPr/>
            <p:nvPr/>
          </p:nvCxnSpPr>
          <p:spPr>
            <a:xfrm flipH="1">
              <a:off x="1518514" y="4012836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Straight Connector 415"/>
            <p:cNvCxnSpPr/>
            <p:nvPr/>
          </p:nvCxnSpPr>
          <p:spPr>
            <a:xfrm flipH="1">
              <a:off x="1822217" y="2733324"/>
              <a:ext cx="145959" cy="15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670870" y="2733325"/>
              <a:ext cx="154855" cy="128364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TextBox 416"/>
            <p:cNvSpPr txBox="1"/>
            <p:nvPr/>
          </p:nvSpPr>
          <p:spPr>
            <a:xfrm>
              <a:off x="1800914" y="411874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79646">
                      <a:lumMod val="50000"/>
                    </a:srgbClr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F79646">
                    <a:lumMod val="50000"/>
                  </a:srgb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1384802" y="682420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303490" y="1022557"/>
              <a:ext cx="6062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330-350m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6871140" y="690232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1-3m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6990005" y="1178739"/>
              <a:ext cx="26534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Arrow Connector 187"/>
            <p:cNvCxnSpPr/>
            <p:nvPr/>
          </p:nvCxnSpPr>
          <p:spPr>
            <a:xfrm>
              <a:off x="7072610" y="2111084"/>
              <a:ext cx="1996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365" idx="1"/>
            </p:cNvCxnSpPr>
            <p:nvPr/>
          </p:nvCxnSpPr>
          <p:spPr>
            <a:xfrm flipV="1">
              <a:off x="1123955" y="1266478"/>
              <a:ext cx="624738" cy="209064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366" idx="1"/>
            </p:cNvCxnSpPr>
            <p:nvPr/>
          </p:nvCxnSpPr>
          <p:spPr>
            <a:xfrm flipV="1">
              <a:off x="1124865" y="1431552"/>
              <a:ext cx="587643" cy="2046095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V="1">
              <a:off x="1138868" y="1274812"/>
              <a:ext cx="609543" cy="232777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389" idx="1"/>
            </p:cNvCxnSpPr>
            <p:nvPr/>
          </p:nvCxnSpPr>
          <p:spPr>
            <a:xfrm flipV="1">
              <a:off x="1116055" y="1431552"/>
              <a:ext cx="596453" cy="3505186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388" idx="1"/>
            </p:cNvCxnSpPr>
            <p:nvPr/>
          </p:nvCxnSpPr>
          <p:spPr>
            <a:xfrm flipV="1">
              <a:off x="1116054" y="1431552"/>
              <a:ext cx="596454" cy="339007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>
            <a:xfrm flipV="1">
              <a:off x="1127060" y="1269964"/>
              <a:ext cx="629300" cy="343133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>
              <a:stCxn id="309" idx="1"/>
            </p:cNvCxnSpPr>
            <p:nvPr/>
          </p:nvCxnSpPr>
          <p:spPr>
            <a:xfrm>
              <a:off x="1135645" y="2184825"/>
              <a:ext cx="400469" cy="184197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>
              <a:stCxn id="151" idx="1"/>
            </p:cNvCxnSpPr>
            <p:nvPr/>
          </p:nvCxnSpPr>
          <p:spPr>
            <a:xfrm>
              <a:off x="1143545" y="605211"/>
              <a:ext cx="400640" cy="34205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>
              <a:stCxn id="152" idx="1"/>
            </p:cNvCxnSpPr>
            <p:nvPr/>
          </p:nvCxnSpPr>
          <p:spPr>
            <a:xfrm>
              <a:off x="1144455" y="725734"/>
              <a:ext cx="395786" cy="330316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>
              <a:stCxn id="153" idx="1"/>
            </p:cNvCxnSpPr>
            <p:nvPr/>
          </p:nvCxnSpPr>
          <p:spPr>
            <a:xfrm>
              <a:off x="1144456" y="840843"/>
              <a:ext cx="382980" cy="317199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>
              <a:stCxn id="332" idx="1"/>
            </p:cNvCxnSpPr>
            <p:nvPr/>
          </p:nvCxnSpPr>
          <p:spPr>
            <a:xfrm>
              <a:off x="1134118" y="1949381"/>
              <a:ext cx="401396" cy="20574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>
              <a:stCxn id="309" idx="1"/>
            </p:cNvCxnSpPr>
            <p:nvPr/>
          </p:nvCxnSpPr>
          <p:spPr>
            <a:xfrm>
              <a:off x="1135645" y="2184825"/>
              <a:ext cx="400469" cy="183750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>
              <a:stCxn id="308" idx="1"/>
            </p:cNvCxnSpPr>
            <p:nvPr/>
          </p:nvCxnSpPr>
          <p:spPr>
            <a:xfrm>
              <a:off x="1135644" y="2069716"/>
              <a:ext cx="400419" cy="195455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Arrow Connector 239"/>
            <p:cNvCxnSpPr/>
            <p:nvPr/>
          </p:nvCxnSpPr>
          <p:spPr>
            <a:xfrm flipH="1">
              <a:off x="6826735" y="3710656"/>
              <a:ext cx="26534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Arrow Connector 240"/>
            <p:cNvCxnSpPr/>
            <p:nvPr/>
          </p:nvCxnSpPr>
          <p:spPr>
            <a:xfrm>
              <a:off x="6943386" y="4651932"/>
              <a:ext cx="19960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80676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0E545-6633-4F69-9553-102D71F97D57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9144000" cy="632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602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ASIC/sensor/hybrid/module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38" y="4554416"/>
            <a:ext cx="8651631" cy="1922584"/>
          </a:xfrm>
        </p:spPr>
        <p:txBody>
          <a:bodyPr/>
          <a:lstStyle/>
          <a:p>
            <a:r>
              <a:rPr lang="en-US" sz="1662" dirty="0">
                <a:solidFill>
                  <a:srgbClr val="FF0000"/>
                </a:solidFill>
              </a:rPr>
              <a:t>sensor tile </a:t>
            </a:r>
            <a:r>
              <a:rPr lang="en-US" sz="1662" dirty="0"/>
              <a:t>= 3 ASICs + sensor (a.k.a. triple / assembly)</a:t>
            </a:r>
          </a:p>
          <a:p>
            <a:r>
              <a:rPr lang="en-US" sz="1662" dirty="0">
                <a:solidFill>
                  <a:srgbClr val="FF0000"/>
                </a:solidFill>
              </a:rPr>
              <a:t>hybrid</a:t>
            </a:r>
            <a:r>
              <a:rPr lang="en-US" sz="1662" dirty="0"/>
              <a:t> = </a:t>
            </a:r>
            <a:r>
              <a:rPr lang="en-US" sz="1662" dirty="0" err="1"/>
              <a:t>kapton</a:t>
            </a:r>
            <a:r>
              <a:rPr lang="en-US" sz="1662" dirty="0"/>
              <a:t> </a:t>
            </a:r>
            <a:r>
              <a:rPr lang="en-US" sz="1662" dirty="0" err="1"/>
              <a:t>pcb</a:t>
            </a:r>
            <a:r>
              <a:rPr lang="en-US" sz="1662" dirty="0"/>
              <a:t> for 2 tiles (= 6 ASICs)</a:t>
            </a:r>
            <a:endParaRPr lang="en-US" sz="1108" dirty="0"/>
          </a:p>
          <a:p>
            <a:pPr lvl="1"/>
            <a:r>
              <a:rPr lang="en-US" sz="1477" dirty="0"/>
              <a:t>hosts  the </a:t>
            </a:r>
            <a:r>
              <a:rPr lang="en-US" sz="1477" dirty="0" err="1"/>
              <a:t>GBTx</a:t>
            </a:r>
            <a:r>
              <a:rPr lang="en-US" sz="1477" dirty="0"/>
              <a:t> for slow and fast control signals (ECS/TFC)</a:t>
            </a:r>
          </a:p>
          <a:p>
            <a:pPr lvl="1"/>
            <a:r>
              <a:rPr lang="en-US" sz="1477" dirty="0"/>
              <a:t>maybe hosts the GBT-SCA (providing ADC + reset) </a:t>
            </a:r>
            <a:r>
              <a:rPr lang="en-US" sz="1477" dirty="0" err="1"/>
              <a:t>t.b.d</a:t>
            </a:r>
            <a:r>
              <a:rPr lang="en-US" sz="1477" dirty="0"/>
              <a:t>.</a:t>
            </a:r>
          </a:p>
          <a:p>
            <a:r>
              <a:rPr lang="en-US" sz="1662" dirty="0">
                <a:solidFill>
                  <a:srgbClr val="FF0000"/>
                </a:solidFill>
              </a:rPr>
              <a:t>module</a:t>
            </a:r>
            <a:r>
              <a:rPr lang="en-US" sz="1662" dirty="0"/>
              <a:t> = cooling substrate with hybrid and tiles on both sides</a:t>
            </a:r>
          </a:p>
          <a:p>
            <a:pPr lvl="1"/>
            <a:r>
              <a:rPr lang="en-US" sz="1292" dirty="0"/>
              <a:t>all module connection are electrical (not optical), basically power and high speed links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F98B7D-5820-4CFC-BFF3-1B154035E501}" type="datetime1">
              <a:rPr lang="en-US" smtClean="0">
                <a:solidFill>
                  <a:srgbClr val="FFFFFF"/>
                </a:solidFill>
              </a:rPr>
              <a:t>19/02/15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Infrastructure upgrade workshop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15C0D-AED4-47D7-A3F5-D4DA1831BC64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9" y="1107831"/>
            <a:ext cx="3574666" cy="2883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9293" y="2584939"/>
            <a:ext cx="4976329" cy="2039815"/>
          </a:xfrm>
          <a:prstGeom prst="rect">
            <a:avLst/>
          </a:prstGeom>
        </p:spPr>
      </p:pic>
      <p:grpSp>
        <p:nvGrpSpPr>
          <p:cNvPr id="27" name="Group 4"/>
          <p:cNvGrpSpPr>
            <a:grpSpLocks/>
          </p:cNvGrpSpPr>
          <p:nvPr/>
        </p:nvGrpSpPr>
        <p:grpSpPr bwMode="auto">
          <a:xfrm>
            <a:off x="5143499" y="896816"/>
            <a:ext cx="3402535" cy="1969475"/>
            <a:chOff x="6602727" y="271671"/>
            <a:chExt cx="3694241" cy="1829276"/>
          </a:xfrm>
        </p:grpSpPr>
        <p:grpSp>
          <p:nvGrpSpPr>
            <p:cNvPr id="28" name="Group 5"/>
            <p:cNvGrpSpPr>
              <a:grpSpLocks/>
            </p:cNvGrpSpPr>
            <p:nvPr/>
          </p:nvGrpSpPr>
          <p:grpSpPr bwMode="auto">
            <a:xfrm>
              <a:off x="6602727" y="271671"/>
              <a:ext cx="3694241" cy="1829276"/>
              <a:chOff x="5867400" y="1778991"/>
              <a:chExt cx="3694367" cy="1830002"/>
            </a:xfrm>
          </p:grpSpPr>
          <p:sp>
            <p:nvSpPr>
              <p:cNvPr id="30" name="Rectangle 29"/>
              <p:cNvSpPr/>
              <p:nvPr/>
            </p:nvSpPr>
            <p:spPr>
              <a:xfrm rot="5400000">
                <a:off x="6747541" y="1433998"/>
                <a:ext cx="913948" cy="2674229"/>
              </a:xfrm>
              <a:prstGeom prst="rect">
                <a:avLst/>
              </a:prstGeom>
              <a:solidFill>
                <a:srgbClr val="68EE32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23" kern="0">
                  <a:solidFill>
                    <a:srgbClr val="FFFFFF"/>
                  </a:solidFill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920812" y="2229618"/>
                <a:ext cx="787824" cy="916203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77" b="1" kern="0" dirty="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rPr>
                  <a:t>ASIC</a:t>
                </a:r>
              </a:p>
            </p:txBody>
          </p:sp>
          <p:sp>
            <p:nvSpPr>
              <p:cNvPr id="32" name="Rectangle 8"/>
              <p:cNvSpPr>
                <a:spLocks noChangeArrowheads="1"/>
              </p:cNvSpPr>
              <p:nvPr/>
            </p:nvSpPr>
            <p:spPr bwMode="auto">
              <a:xfrm>
                <a:off x="6781799" y="1856601"/>
                <a:ext cx="982021" cy="2970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477" b="1" kern="0">
                    <a:solidFill>
                      <a:srgbClr val="000000"/>
                    </a:solidFill>
                    <a:latin typeface="Garamond" charset="0"/>
                    <a:ea typeface="+mn-ea"/>
                    <a:cs typeface="+mn-cs"/>
                  </a:rPr>
                  <a:t>~42 mm</a:t>
                </a: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5890465" y="2111289"/>
                <a:ext cx="2651165" cy="0"/>
              </a:xfrm>
              <a:prstGeom prst="straightConnector1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  <a:headEnd type="arrow"/>
                <a:tailEnd type="arrow"/>
              </a:ln>
              <a:effectLst/>
            </p:spPr>
          </p:cxnSp>
          <p:cxnSp>
            <p:nvCxnSpPr>
              <p:cNvPr id="34" name="Straight Arrow Connector 33"/>
              <p:cNvCxnSpPr/>
              <p:nvPr/>
            </p:nvCxnSpPr>
            <p:spPr>
              <a:xfrm flipV="1">
                <a:off x="8584115" y="2314139"/>
                <a:ext cx="0" cy="913948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35" name="TextBox 11"/>
              <p:cNvSpPr txBox="1">
                <a:spLocks noChangeArrowheads="1"/>
              </p:cNvSpPr>
              <p:nvPr/>
            </p:nvSpPr>
            <p:spPr bwMode="auto">
              <a:xfrm>
                <a:off x="8330892" y="1778991"/>
                <a:ext cx="1230875" cy="270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eaLnBrk="0" hangingPunct="0">
                  <a:defRPr sz="20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92" b="1" kern="0" dirty="0">
                    <a:solidFill>
                      <a:srgbClr val="000000"/>
                    </a:solidFill>
                    <a:latin typeface="Comic Sans MS" charset="0"/>
                    <a:cs typeface="+mn-cs"/>
                  </a:rPr>
                  <a:t>Sensor tile 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6781470" y="2229618"/>
                <a:ext cx="787823" cy="922964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77" b="1" kern="0" dirty="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rPr>
                  <a:t>ASIC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7671260" y="2229618"/>
                <a:ext cx="786609" cy="907187"/>
              </a:xfrm>
              <a:prstGeom prst="rect">
                <a:avLst/>
              </a:prstGeom>
              <a:solidFill>
                <a:srgbClr val="FFC000"/>
              </a:solidFill>
              <a:ln w="127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477" b="1" kern="0" dirty="0">
                    <a:solidFill>
                      <a:srgbClr val="FFFFFF"/>
                    </a:solidFill>
                    <a:latin typeface="Arial"/>
                    <a:ea typeface="+mn-ea"/>
                    <a:cs typeface="+mn-cs"/>
                  </a:rPr>
                  <a:t>ASIC</a:t>
                </a:r>
              </a:p>
            </p:txBody>
          </p:sp>
          <p:cxnSp>
            <p:nvCxnSpPr>
              <p:cNvPr id="41" name="Straight Arrow Connector 40"/>
              <p:cNvCxnSpPr/>
              <p:nvPr/>
            </p:nvCxnSpPr>
            <p:spPr>
              <a:xfrm>
                <a:off x="6704993" y="3381351"/>
                <a:ext cx="229428" cy="227642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FFFFF"/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29" name="Rectangle 8"/>
            <p:cNvSpPr>
              <a:spLocks noChangeArrowheads="1"/>
            </p:cNvSpPr>
            <p:nvPr/>
          </p:nvSpPr>
          <p:spPr bwMode="auto">
            <a:xfrm>
              <a:off x="9276891" y="1098400"/>
              <a:ext cx="981991" cy="296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477" b="1" kern="0">
                  <a:solidFill>
                    <a:srgbClr val="000000"/>
                  </a:solidFill>
                  <a:latin typeface="Garamond" charset="0"/>
                  <a:ea typeface="+mn-ea"/>
                  <a:cs typeface="+mn-cs"/>
                </a:rPr>
                <a:t>~14 mm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917984" y="2540588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‘</a:t>
            </a:r>
            <a:r>
              <a:rPr lang="fr-CH" dirty="0" err="1" smtClean="0"/>
              <a:t>Hybrid</a:t>
            </a:r>
            <a:r>
              <a:rPr lang="fr-CH" dirty="0" smtClean="0"/>
              <a:t> circuit’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60532" y="3727884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‘module’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634630"/>
      </p:ext>
    </p:extLst>
  </p:cSld>
  <p:clrMapOvr>
    <a:masterClrMapping/>
  </p:clrMapOvr>
  <p:transition xmlns:p14="http://schemas.microsoft.com/office/powerpoint/2010/main"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Straight Connector 122"/>
          <p:cNvCxnSpPr/>
          <p:nvPr/>
        </p:nvCxnSpPr>
        <p:spPr>
          <a:xfrm flipH="1">
            <a:off x="5796000" y="4018623"/>
            <a:ext cx="4897" cy="1228853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D</a:t>
            </a:r>
            <a:r>
              <a:rPr lang="en-GB" sz="3600" dirty="0" smtClean="0"/>
              <a:t>etailed overview of a ‘slice’ &amp; locations</a:t>
            </a:r>
            <a:endParaRPr lang="en-GB" sz="3600" dirty="0"/>
          </a:p>
        </p:txBody>
      </p:sp>
      <p:grpSp>
        <p:nvGrpSpPr>
          <p:cNvPr id="5" name="Group 4"/>
          <p:cNvGrpSpPr/>
          <p:nvPr/>
        </p:nvGrpSpPr>
        <p:grpSpPr>
          <a:xfrm>
            <a:off x="78880" y="1923561"/>
            <a:ext cx="8989776" cy="4339049"/>
            <a:chOff x="78880" y="774675"/>
            <a:chExt cx="8989776" cy="4339049"/>
          </a:xfrm>
        </p:grpSpPr>
        <p:sp>
          <p:nvSpPr>
            <p:cNvPr id="6" name="Bent Arrow 5"/>
            <p:cNvSpPr/>
            <p:nvPr/>
          </p:nvSpPr>
          <p:spPr>
            <a:xfrm>
              <a:off x="713311" y="1576492"/>
              <a:ext cx="2856790" cy="660799"/>
            </a:xfrm>
            <a:prstGeom prst="bentArrow">
              <a:avLst>
                <a:gd name="adj1" fmla="val 30648"/>
                <a:gd name="adj2" fmla="val 26339"/>
                <a:gd name="adj3" fmla="val 40351"/>
                <a:gd name="adj4" fmla="val 53213"/>
              </a:avLst>
            </a:prstGeom>
            <a:noFill/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>
              <a:off x="1340112" y="3808136"/>
              <a:ext cx="2214309" cy="312426"/>
            </a:xfrm>
            <a:prstGeom prst="rightArrow">
              <a:avLst>
                <a:gd name="adj1" fmla="val 67990"/>
                <a:gd name="adj2" fmla="val 72642"/>
              </a:avLst>
            </a:prstGeom>
            <a:solidFill>
              <a:schemeClr val="bg1"/>
            </a:solidFill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585774" y="1332937"/>
              <a:ext cx="288000" cy="37787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5400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Arial"/>
                  <a:cs typeface="Arial"/>
                </a:rPr>
                <a:t>v</a:t>
              </a:r>
              <a:r>
                <a:rPr lang="en-GB" sz="1200" b="1" dirty="0" smtClean="0">
                  <a:solidFill>
                    <a:schemeClr val="tx1"/>
                  </a:solidFill>
                  <a:latin typeface="Arial"/>
                  <a:cs typeface="Arial"/>
                </a:rPr>
                <a:t>acuum </a:t>
              </a:r>
              <a:r>
                <a:rPr lang="en-GB" sz="1200" b="1" dirty="0">
                  <a:solidFill>
                    <a:schemeClr val="tx1"/>
                  </a:solidFill>
                  <a:latin typeface="Arial"/>
                  <a:cs typeface="Arial"/>
                </a:rPr>
                <a:t>f</a:t>
              </a:r>
              <a:r>
                <a:rPr lang="en-GB" sz="1200" b="1" dirty="0" smtClean="0">
                  <a:solidFill>
                    <a:schemeClr val="tx1"/>
                  </a:solidFill>
                  <a:latin typeface="Arial"/>
                  <a:cs typeface="Arial"/>
                </a:rPr>
                <a:t>eed-through</a:t>
              </a:r>
              <a:endParaRPr lang="en-GB" sz="1200" b="1" dirty="0">
                <a:solidFill>
                  <a:schemeClr val="tx1"/>
                </a:solidFill>
                <a:latin typeface="Arial"/>
                <a:cs typeface="Arial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10800000">
              <a:off x="2664276" y="4315190"/>
              <a:ext cx="9216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0800000">
              <a:off x="2665802" y="4767877"/>
              <a:ext cx="920074" cy="158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0800000">
              <a:off x="3878398" y="4768671"/>
              <a:ext cx="4176000" cy="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8043424" y="4615792"/>
              <a:ext cx="900000" cy="305758"/>
            </a:xfrm>
            <a:prstGeom prst="rect">
              <a:avLst/>
            </a:prstGeom>
            <a:noFill/>
            <a:ln w="254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HV PS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043424" y="4102682"/>
              <a:ext cx="900000" cy="434501"/>
            </a:xfrm>
            <a:prstGeom prst="rect">
              <a:avLst/>
            </a:prstGeom>
            <a:noFill/>
            <a:ln w="25400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rgbClr val="800000"/>
                  </a:solidFill>
                  <a:latin typeface="Arial"/>
                  <a:cs typeface="Arial"/>
                </a:rPr>
                <a:t>LV PS</a:t>
              </a:r>
              <a:endParaRPr lang="en-GB" sz="1200" b="1" dirty="0">
                <a:solidFill>
                  <a:srgbClr val="800000"/>
                </a:solidFill>
                <a:latin typeface="Arial"/>
                <a:cs typeface="Arial"/>
              </a:endParaRPr>
            </a:p>
          </p:txBody>
        </p:sp>
        <p:grpSp>
          <p:nvGrpSpPr>
            <p:cNvPr id="14" name="Group 9"/>
            <p:cNvGrpSpPr/>
            <p:nvPr/>
          </p:nvGrpSpPr>
          <p:grpSpPr>
            <a:xfrm>
              <a:off x="89712" y="2254442"/>
              <a:ext cx="1368000" cy="504000"/>
              <a:chOff x="865184" y="1381127"/>
              <a:chExt cx="1368000" cy="504000"/>
            </a:xfrm>
            <a:effectLst/>
          </p:grpSpPr>
          <p:sp>
            <p:nvSpPr>
              <p:cNvPr id="102" name="Rectangle 101"/>
              <p:cNvSpPr/>
              <p:nvPr/>
            </p:nvSpPr>
            <p:spPr>
              <a:xfrm>
                <a:off x="936528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1373224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1809920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865184" y="1381127"/>
                <a:ext cx="1368000" cy="504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0"/>
            <p:cNvGrpSpPr/>
            <p:nvPr/>
          </p:nvGrpSpPr>
          <p:grpSpPr>
            <a:xfrm rot="16200000">
              <a:off x="383232" y="3692602"/>
              <a:ext cx="1368000" cy="504000"/>
              <a:chOff x="865184" y="1381127"/>
              <a:chExt cx="1368000" cy="504000"/>
            </a:xfrm>
            <a:effectLst/>
          </p:grpSpPr>
          <p:sp>
            <p:nvSpPr>
              <p:cNvPr id="98" name="Rectangle 11"/>
              <p:cNvSpPr/>
              <p:nvPr/>
            </p:nvSpPr>
            <p:spPr>
              <a:xfrm>
                <a:off x="936528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1373224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1809920" y="1453127"/>
                <a:ext cx="360000" cy="360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865184" y="1381127"/>
                <a:ext cx="1368000" cy="504000"/>
              </a:xfrm>
              <a:prstGeom prst="rect">
                <a:avLst/>
              </a:prstGeom>
              <a:noFill/>
              <a:ln w="25400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6" name="Straight Connector 15"/>
            <p:cNvCxnSpPr/>
            <p:nvPr/>
          </p:nvCxnSpPr>
          <p:spPr>
            <a:xfrm rot="10800000">
              <a:off x="87346" y="3076487"/>
              <a:ext cx="898636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-72559" y="2921656"/>
              <a:ext cx="325439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78880" y="1500510"/>
              <a:ext cx="3042000" cy="1589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0800000" flipV="1">
              <a:off x="968713" y="4930266"/>
              <a:ext cx="2160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1405408" y="3211910"/>
              <a:ext cx="3420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 flipV="1">
              <a:off x="-287148" y="1874016"/>
              <a:ext cx="75288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539614" y="1599498"/>
              <a:ext cx="1023037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0090"/>
                  </a:solidFill>
                  <a:latin typeface="Arial"/>
                  <a:cs typeface="Arial"/>
                </a:rPr>
                <a:t>3</a:t>
              </a:r>
              <a:r>
                <a:rPr lang="en-GB" sz="12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 data links</a:t>
              </a:r>
              <a:endParaRPr lang="en-GB" sz="1200" b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539614" y="3823816"/>
              <a:ext cx="1023037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000090"/>
                  </a:solidFill>
                  <a:latin typeface="Arial"/>
                  <a:cs typeface="Arial"/>
                </a:rPr>
                <a:t>7</a:t>
              </a:r>
              <a:r>
                <a:rPr lang="en-GB" sz="12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 data links</a:t>
              </a:r>
              <a:endParaRPr lang="en-GB" sz="1200" b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22210" y="3163918"/>
              <a:ext cx="593695" cy="614289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GBTx</a:t>
              </a:r>
              <a:endParaRPr lang="en-GB" sz="12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5400000">
              <a:off x="2402344" y="2675268"/>
              <a:ext cx="9540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2207326" y="2652187"/>
              <a:ext cx="1023463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3005314" y="2026815"/>
              <a:ext cx="5760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0800000" flipV="1">
              <a:off x="2064894" y="3656497"/>
              <a:ext cx="360629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308208" y="3131876"/>
              <a:ext cx="770438" cy="64633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6 </a:t>
              </a:r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ECS</a:t>
              </a:r>
            </a:p>
            <a:p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6 </a:t>
              </a:r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CLK</a:t>
              </a:r>
            </a:p>
            <a:p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6 </a:t>
              </a:r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TFC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01087" y="4176691"/>
              <a:ext cx="369888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Arial"/>
                  <a:cs typeface="Arial"/>
                </a:rPr>
                <a:t>LV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rot="10800000" flipV="1">
              <a:off x="2064894" y="3456097"/>
              <a:ext cx="360629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10800000" flipV="1">
              <a:off x="2064894" y="3271377"/>
              <a:ext cx="360629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1740948" y="2238015"/>
              <a:ext cx="432000" cy="276999"/>
            </a:xfrm>
            <a:prstGeom prst="rect">
              <a:avLst/>
            </a:prstGeom>
            <a:noFill/>
            <a:ln w="12700">
              <a:solidFill>
                <a:schemeClr val="accent5">
                  <a:lumMod val="75000"/>
                </a:schemeClr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T</a:t>
              </a:r>
              <a:r>
                <a:rPr lang="en-GB" sz="1200" b="1" baseline="-25000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1,2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10800000">
              <a:off x="4446760" y="2981825"/>
              <a:ext cx="360000" cy="1462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2301087" y="4630172"/>
              <a:ext cx="402674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H</a:t>
              </a:r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V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rot="10800000" flipV="1">
              <a:off x="3878398" y="4315190"/>
              <a:ext cx="2135855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97752" y="830584"/>
              <a:ext cx="2031390" cy="52322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cap="small" dirty="0" smtClean="0">
                  <a:latin typeface="Arial"/>
                  <a:cs typeface="Arial"/>
                </a:rPr>
                <a:t>1 module =</a:t>
              </a:r>
            </a:p>
            <a:p>
              <a:pPr algn="ctr"/>
              <a:r>
                <a:rPr lang="en-GB" sz="1400" b="1" cap="small" dirty="0" smtClean="0">
                  <a:latin typeface="Arial"/>
                  <a:cs typeface="Arial"/>
                </a:rPr>
                <a:t>2 x </a:t>
              </a:r>
              <a:r>
                <a:rPr lang="en-GB" sz="1400" b="1" cap="small" dirty="0" smtClean="0">
                  <a:solidFill>
                    <a:srgbClr val="C00000"/>
                  </a:solidFill>
                  <a:latin typeface="Arial"/>
                  <a:cs typeface="Arial"/>
                </a:rPr>
                <a:t>front-end hybrids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043424" y="3494291"/>
              <a:ext cx="900000" cy="540000"/>
            </a:xfrm>
            <a:prstGeom prst="rect">
              <a:avLst/>
            </a:prstGeom>
            <a:noFill/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PCIe40</a:t>
              </a:r>
              <a:endParaRPr lang="en-GB" sz="1400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7066551" y="3608078"/>
              <a:ext cx="950569" cy="312426"/>
            </a:xfrm>
            <a:prstGeom prst="rightArrow">
              <a:avLst>
                <a:gd name="adj1" fmla="val 67990"/>
                <a:gd name="adj2" fmla="val 72642"/>
              </a:avLst>
            </a:prstGeom>
            <a:noFill/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10800000" flipV="1">
              <a:off x="7071287" y="4455464"/>
              <a:ext cx="963293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0800000" flipV="1">
              <a:off x="3878398" y="4455464"/>
              <a:ext cx="21348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10800000" flipV="1">
              <a:off x="7075427" y="4315190"/>
              <a:ext cx="9648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10800000" flipV="1">
              <a:off x="7484214" y="4193898"/>
              <a:ext cx="558000" cy="0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6023920" y="4111040"/>
              <a:ext cx="1044000" cy="432624"/>
            </a:xfrm>
            <a:prstGeom prst="rect">
              <a:avLst/>
            </a:prstGeom>
            <a:noFill/>
            <a:ln w="25400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rgbClr val="800000"/>
                  </a:solidFill>
                  <a:latin typeface="Arial"/>
                  <a:cs typeface="Arial"/>
                </a:rPr>
                <a:t>12 x DC/DC</a:t>
              </a:r>
              <a:endParaRPr lang="en-GB" sz="1200" b="1" dirty="0">
                <a:solidFill>
                  <a:srgbClr val="800000"/>
                </a:solidFill>
                <a:latin typeface="Arial"/>
                <a:cs typeface="Arial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6023920" y="3494291"/>
              <a:ext cx="1044000" cy="540000"/>
            </a:xfrm>
            <a:prstGeom prst="rect">
              <a:avLst/>
            </a:prstGeom>
            <a:noFill/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10 x </a:t>
              </a:r>
              <a:r>
                <a:rPr lang="en-GB" sz="1400" dirty="0" err="1" smtClean="0">
                  <a:solidFill>
                    <a:srgbClr val="000090"/>
                  </a:solidFill>
                  <a:latin typeface="Arial"/>
                  <a:cs typeface="Arial"/>
                </a:rPr>
                <a:t>VTTx</a:t>
              </a:r>
              <a:endParaRPr lang="en-GB" sz="1400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023920" y="1921828"/>
              <a:ext cx="1044000" cy="726951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3 </a:t>
              </a:r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2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</a:t>
              </a:r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VTRx</a:t>
              </a:r>
              <a:endParaRPr lang="en-GB" sz="12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810097" y="2376905"/>
              <a:ext cx="756000" cy="234000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GBTx</a:t>
              </a:r>
              <a:endParaRPr lang="en-GB" sz="12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810097" y="2120372"/>
              <a:ext cx="756000" cy="198000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2 </a:t>
              </a:r>
              <a:r>
                <a:rPr lang="en-GB" sz="10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0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GBLD</a:t>
              </a:r>
              <a:endParaRPr lang="en-GB" sz="10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023920" y="2899453"/>
              <a:ext cx="1044000" cy="317522"/>
            </a:xfrm>
            <a:prstGeom prst="rect">
              <a:avLst/>
            </a:prstGeom>
            <a:noFill/>
            <a:ln w="25400">
              <a:solidFill>
                <a:srgbClr val="8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rgbClr val="800000"/>
                  </a:solidFill>
                  <a:latin typeface="Arial"/>
                  <a:cs typeface="Arial"/>
                </a:rPr>
                <a:t> </a:t>
              </a:r>
              <a:r>
                <a:rPr lang="en-GB" sz="1200" b="1" dirty="0">
                  <a:solidFill>
                    <a:srgbClr val="800000"/>
                  </a:solidFill>
                  <a:latin typeface="Arial"/>
                  <a:cs typeface="Arial"/>
                </a:rPr>
                <a:t>4</a:t>
              </a:r>
              <a:r>
                <a:rPr lang="en-GB" sz="1200" b="1" dirty="0" smtClean="0">
                  <a:solidFill>
                    <a:srgbClr val="800000"/>
                  </a:solidFill>
                  <a:latin typeface="Arial"/>
                  <a:cs typeface="Arial"/>
                </a:rPr>
                <a:t> x DC/DC</a:t>
              </a:r>
              <a:endParaRPr lang="en-GB" sz="1200" b="1" dirty="0">
                <a:solidFill>
                  <a:srgbClr val="800000"/>
                </a:solidFill>
                <a:latin typeface="Arial"/>
                <a:cs typeface="Arial"/>
              </a:endParaRP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3872271" y="2026815"/>
              <a:ext cx="21456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10800000">
              <a:off x="3872348" y="2219372"/>
              <a:ext cx="943200" cy="0"/>
            </a:xfrm>
            <a:prstGeom prst="straightConnector1">
              <a:avLst/>
            </a:prstGeom>
            <a:ln>
              <a:solidFill>
                <a:srgbClr val="134D1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rot="10800000">
              <a:off x="5571979" y="2219373"/>
              <a:ext cx="4392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2868831" y="2210551"/>
              <a:ext cx="7092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0800000">
              <a:off x="5571979" y="2493906"/>
              <a:ext cx="439200" cy="0"/>
            </a:xfrm>
            <a:prstGeom prst="straightConnector1">
              <a:avLst/>
            </a:prstGeom>
            <a:ln>
              <a:solidFill>
                <a:srgbClr val="134D1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5062097" y="2743096"/>
              <a:ext cx="252000" cy="1281"/>
            </a:xfrm>
            <a:prstGeom prst="straightConnector1">
              <a:avLst/>
            </a:prstGeom>
            <a:ln>
              <a:solidFill>
                <a:srgbClr val="134D1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4810097" y="2884288"/>
              <a:ext cx="756000" cy="198000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2 </a:t>
              </a:r>
              <a:r>
                <a:rPr lang="en-GB" sz="1000" b="1" dirty="0" err="1" smtClean="0">
                  <a:solidFill>
                    <a:srgbClr val="134D10"/>
                  </a:solidFill>
                  <a:latin typeface="Arial"/>
                  <a:cs typeface="Arial"/>
                </a:rPr>
                <a:t>x</a:t>
              </a:r>
              <a:r>
                <a:rPr lang="en-GB" sz="10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 SCA</a:t>
              </a:r>
              <a:endParaRPr lang="en-GB" sz="10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 rot="5400000">
              <a:off x="6419920" y="3358581"/>
              <a:ext cx="2520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6419920" y="2766630"/>
              <a:ext cx="252000" cy="1588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rot="10800000" flipV="1">
              <a:off x="5578488" y="2983288"/>
              <a:ext cx="44482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6910174" y="3626835"/>
              <a:ext cx="1152000" cy="687"/>
            </a:xfrm>
            <a:prstGeom prst="line">
              <a:avLst/>
            </a:prstGeom>
            <a:ln>
              <a:solidFill>
                <a:srgbClr val="8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10800000">
              <a:off x="7070707" y="3059967"/>
              <a:ext cx="432000" cy="0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395517" y="938306"/>
              <a:ext cx="2833469" cy="307777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b="1" cap="small" dirty="0">
                  <a:latin typeface="Arial"/>
                  <a:cs typeface="Arial"/>
                </a:rPr>
                <a:t>1</a:t>
              </a:r>
              <a:r>
                <a:rPr lang="en-GB" sz="1400" b="1" cap="small" dirty="0" smtClean="0">
                  <a:latin typeface="Arial"/>
                  <a:cs typeface="Arial"/>
                </a:rPr>
                <a:t> x </a:t>
              </a:r>
              <a:r>
                <a:rPr lang="en-GB" sz="1400" b="1" cap="small" dirty="0" err="1" smtClean="0">
                  <a:solidFill>
                    <a:srgbClr val="C00000"/>
                  </a:solidFill>
                  <a:latin typeface="Arial"/>
                  <a:cs typeface="Arial"/>
                </a:rPr>
                <a:t>opto</a:t>
              </a:r>
              <a:r>
                <a:rPr lang="en-GB" sz="1400" b="1" cap="small" dirty="0" smtClean="0">
                  <a:solidFill>
                    <a:srgbClr val="C00000"/>
                  </a:solidFill>
                  <a:latin typeface="Arial"/>
                  <a:cs typeface="Arial"/>
                </a:rPr>
                <a:t> </a:t>
              </a:r>
              <a:r>
                <a:rPr lang="en-GB" sz="1200" b="1" cap="small" dirty="0" smtClean="0">
                  <a:solidFill>
                    <a:srgbClr val="C00000"/>
                  </a:solidFill>
                  <a:latin typeface="Arial"/>
                  <a:cs typeface="Arial"/>
                </a:rPr>
                <a:t>&amp;</a:t>
              </a:r>
              <a:r>
                <a:rPr lang="en-GB" sz="1400" b="1" cap="small" dirty="0" smtClean="0">
                  <a:solidFill>
                    <a:srgbClr val="C00000"/>
                  </a:solidFill>
                  <a:latin typeface="Arial"/>
                  <a:cs typeface="Arial"/>
                </a:rPr>
                <a:t> power board “OPB”</a:t>
              </a: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043424" y="1952294"/>
              <a:ext cx="900000" cy="658555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134D10"/>
                  </a:solidFill>
                  <a:latin typeface="Arial"/>
                  <a:cs typeface="Arial"/>
                </a:rPr>
                <a:t>SOL40</a:t>
              </a:r>
              <a:endParaRPr lang="en-GB" sz="1400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747682" y="774675"/>
              <a:ext cx="1320974" cy="635039"/>
            </a:xfrm>
            <a:prstGeom prst="rect">
              <a:avLst/>
            </a:prstGeom>
            <a:noFill/>
            <a:effectLst/>
          </p:spPr>
          <p:txBody>
            <a:bodyPr wrap="square" rtlCol="0">
              <a:noAutofit/>
            </a:bodyPr>
            <a:lstStyle/>
            <a:p>
              <a:pPr algn="ctr"/>
              <a:r>
                <a:rPr lang="en-GB" sz="1400" b="1" cap="small" dirty="0" smtClean="0">
                  <a:latin typeface="Arial"/>
                  <a:cs typeface="Arial"/>
                </a:rPr>
                <a:t>off-detector electronics</a:t>
              </a:r>
            </a:p>
            <a:p>
              <a:pPr algn="ctr"/>
              <a:r>
                <a:rPr lang="en-GB" sz="1400" dirty="0" smtClean="0">
                  <a:latin typeface="Arial"/>
                  <a:cs typeface="Arial"/>
                </a:rPr>
                <a:t>(remote)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10800000" flipV="1">
              <a:off x="7077360" y="2085093"/>
              <a:ext cx="964800" cy="0"/>
            </a:xfrm>
            <a:prstGeom prst="straightConnector1">
              <a:avLst/>
            </a:prstGeom>
            <a:ln>
              <a:solidFill>
                <a:srgbClr val="134D1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/>
            <p:nvPr/>
          </p:nvCxnSpPr>
          <p:spPr>
            <a:xfrm rot="10800000" flipV="1">
              <a:off x="7077360" y="2288453"/>
              <a:ext cx="964800" cy="0"/>
            </a:xfrm>
            <a:prstGeom prst="straightConnector1">
              <a:avLst/>
            </a:prstGeom>
            <a:ln>
              <a:solidFill>
                <a:srgbClr val="134D1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rot="10800000" flipV="1">
              <a:off x="7077360" y="2491813"/>
              <a:ext cx="964800" cy="0"/>
            </a:xfrm>
            <a:prstGeom prst="straightConnector1">
              <a:avLst/>
            </a:prstGeom>
            <a:ln>
              <a:solidFill>
                <a:srgbClr val="134D1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Rectangle 70"/>
            <p:cNvSpPr/>
            <p:nvPr/>
          </p:nvSpPr>
          <p:spPr>
            <a:xfrm>
              <a:off x="2431057" y="1927815"/>
              <a:ext cx="576000" cy="198000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smtClean="0">
                  <a:solidFill>
                    <a:srgbClr val="134D10"/>
                  </a:solidFill>
                  <a:latin typeface="Arial"/>
                  <a:cs typeface="Arial"/>
                </a:rPr>
                <a:t>GBLD</a:t>
              </a:r>
              <a:endParaRPr lang="en-GB" sz="10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rot="10800000" flipV="1">
              <a:off x="2164745" y="2376513"/>
              <a:ext cx="1421042" cy="1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rot="10800000">
              <a:off x="3891586" y="2376514"/>
              <a:ext cx="594000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/>
            <p:cNvCxnSpPr/>
            <p:nvPr/>
          </p:nvCxnSpPr>
          <p:spPr>
            <a:xfrm rot="16200000" flipV="1">
              <a:off x="3982655" y="2864150"/>
              <a:ext cx="990000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10800000">
              <a:off x="5566097" y="3291414"/>
              <a:ext cx="2483976" cy="6427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16200000" flipV="1">
              <a:off x="823131" y="4785154"/>
              <a:ext cx="306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5400000" flipH="1" flipV="1">
              <a:off x="888093" y="3158597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78"/>
            <p:cNvSpPr/>
            <p:nvPr/>
          </p:nvSpPr>
          <p:spPr>
            <a:xfrm>
              <a:off x="1695702" y="2826789"/>
              <a:ext cx="605385" cy="196830"/>
            </a:xfrm>
            <a:prstGeom prst="rect">
              <a:avLst/>
            </a:prstGeom>
            <a:noFill/>
            <a:ln w="25400">
              <a:solidFill>
                <a:srgbClr val="134D1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rgbClr val="134D10"/>
                  </a:solidFill>
                  <a:cs typeface="Arial"/>
                </a:rPr>
                <a:t>SCA?</a:t>
              </a:r>
              <a:endParaRPr lang="en-GB" sz="1000" b="1" dirty="0">
                <a:solidFill>
                  <a:srgbClr val="134D10"/>
                </a:solidFill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681" y="2786705"/>
              <a:ext cx="5437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V</a:t>
              </a:r>
              <a:r>
                <a:rPr lang="en-GB" sz="1200" b="1" baseline="-25000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MON</a:t>
              </a:r>
            </a:p>
          </p:txBody>
        </p:sp>
        <p:cxnSp>
          <p:nvCxnSpPr>
            <p:cNvPr id="81" name="Straight Arrow Connector 80"/>
            <p:cNvCxnSpPr>
              <a:endCxn id="79" idx="3"/>
            </p:cNvCxnSpPr>
            <p:nvPr/>
          </p:nvCxnSpPr>
          <p:spPr>
            <a:xfrm flipH="1">
              <a:off x="2301087" y="2925204"/>
              <a:ext cx="25139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16200000" flipH="1">
              <a:off x="2428745" y="3035036"/>
              <a:ext cx="237600" cy="0"/>
            </a:xfrm>
            <a:prstGeom prst="straightConnector1">
              <a:avLst/>
            </a:prstGeom>
            <a:ln>
              <a:solidFill>
                <a:srgbClr val="134D1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rot="10800000" flipV="1">
              <a:off x="1337569" y="2925204"/>
              <a:ext cx="360000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110"/>
            <p:cNvGrpSpPr/>
            <p:nvPr/>
          </p:nvGrpSpPr>
          <p:grpSpPr>
            <a:xfrm>
              <a:off x="3120580" y="933438"/>
              <a:ext cx="1140701" cy="317513"/>
              <a:chOff x="3120580" y="835573"/>
              <a:chExt cx="1140701" cy="317513"/>
            </a:xfrm>
          </p:grpSpPr>
          <p:cxnSp>
            <p:nvCxnSpPr>
              <p:cNvPr id="96" name="Straight Arrow Connector 95"/>
              <p:cNvCxnSpPr/>
              <p:nvPr/>
            </p:nvCxnSpPr>
            <p:spPr>
              <a:xfrm>
                <a:off x="3120580" y="1142694"/>
                <a:ext cx="1140701" cy="1039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7" name="TextBox 96"/>
              <p:cNvSpPr txBox="1"/>
              <p:nvPr/>
            </p:nvSpPr>
            <p:spPr>
              <a:xfrm>
                <a:off x="3375616" y="835573"/>
                <a:ext cx="648760" cy="307777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>
                    <a:latin typeface="Arial"/>
                    <a:cs typeface="Arial"/>
                  </a:rPr>
                  <a:t>&lt; 1 </a:t>
                </a:r>
                <a:r>
                  <a:rPr lang="en-GB" sz="1400" b="1" dirty="0" err="1" smtClean="0">
                    <a:latin typeface="Arial"/>
                    <a:cs typeface="Arial"/>
                  </a:rPr>
                  <a:t>m</a:t>
                </a:r>
                <a:endParaRPr lang="en-GB" sz="1400" b="1" dirty="0" smtClean="0">
                  <a:latin typeface="Arial"/>
                  <a:cs typeface="Arial"/>
                </a:endParaRPr>
              </a:p>
            </p:txBody>
          </p:sp>
        </p:grpSp>
        <p:cxnSp>
          <p:nvCxnSpPr>
            <p:cNvPr id="85" name="Straight Connector 84"/>
            <p:cNvCxnSpPr/>
            <p:nvPr/>
          </p:nvCxnSpPr>
          <p:spPr>
            <a:xfrm rot="16200000" flipH="1">
              <a:off x="5763400" y="3223724"/>
              <a:ext cx="378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Rectangle 85"/>
            <p:cNvSpPr/>
            <p:nvPr/>
          </p:nvSpPr>
          <p:spPr>
            <a:xfrm>
              <a:off x="8047608" y="3168627"/>
              <a:ext cx="900000" cy="252000"/>
            </a:xfrm>
            <a:prstGeom prst="rect">
              <a:avLst/>
            </a:prstGeom>
            <a:noFill/>
            <a:ln w="25400">
              <a:solidFill>
                <a:srgbClr val="31859C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Interlock</a:t>
              </a:r>
              <a:endParaRPr lang="en-GB" sz="1200" b="1" dirty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701147" y="4761371"/>
              <a:ext cx="659155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4 </a:t>
              </a:r>
              <a:r>
                <a:rPr lang="en-GB" sz="1200" b="1" dirty="0" err="1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x</a:t>
              </a:r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  <a:latin typeface="Arial"/>
                  <a:cs typeface="Arial"/>
                </a:rPr>
                <a:t> HV</a:t>
              </a:r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rot="16200000" flipV="1">
              <a:off x="5134851" y="3658535"/>
              <a:ext cx="1072128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92" idx="2"/>
            </p:cNvCxnSpPr>
            <p:nvPr/>
          </p:nvCxnSpPr>
          <p:spPr>
            <a:xfrm flipH="1" flipV="1">
              <a:off x="4440408" y="3293896"/>
              <a:ext cx="1191152" cy="731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rot="10800000" flipV="1">
              <a:off x="5657926" y="4202951"/>
              <a:ext cx="360000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rot="10800000" flipV="1">
              <a:off x="5659930" y="3127053"/>
              <a:ext cx="360000" cy="0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Oval 91"/>
            <p:cNvSpPr/>
            <p:nvPr/>
          </p:nvSpPr>
          <p:spPr>
            <a:xfrm>
              <a:off x="5631560" y="3258627"/>
              <a:ext cx="72000" cy="72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 err="1" smtClean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4441655" y="2943152"/>
              <a:ext cx="72000" cy="72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 err="1" smtClean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4321202" y="3363431"/>
              <a:ext cx="449162" cy="246221"/>
            </a:xfrm>
            <a:prstGeom prst="rect">
              <a:avLst/>
            </a:prstGeom>
            <a:noFill/>
            <a:ln w="12700">
              <a:solidFill>
                <a:schemeClr val="accent5">
                  <a:lumMod val="75000"/>
                </a:schemeClr>
              </a:solidFill>
            </a:ln>
            <a:effectLst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T</a:t>
              </a:r>
              <a:r>
                <a:rPr lang="en-GB" sz="1000" b="1" baseline="-25000" dirty="0" smtClean="0">
                  <a:solidFill>
                    <a:schemeClr val="accent5">
                      <a:lumMod val="75000"/>
                    </a:schemeClr>
                  </a:solidFill>
                  <a:latin typeface="Arial"/>
                  <a:cs typeface="Arial"/>
                </a:rPr>
                <a:t>OPB</a:t>
              </a:r>
            </a:p>
          </p:txBody>
        </p:sp>
        <p:sp>
          <p:nvSpPr>
            <p:cNvPr id="95" name="Oval 94"/>
            <p:cNvSpPr/>
            <p:nvPr/>
          </p:nvSpPr>
          <p:spPr>
            <a:xfrm>
              <a:off x="4441655" y="3258627"/>
              <a:ext cx="72000" cy="7200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dirty="0" err="1" smtClean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3888911" y="3608078"/>
              <a:ext cx="2106000" cy="312426"/>
            </a:xfrm>
            <a:prstGeom prst="rightArrow">
              <a:avLst>
                <a:gd name="adj1" fmla="val 67990"/>
                <a:gd name="adj2" fmla="val 72642"/>
              </a:avLst>
            </a:prstGeom>
            <a:solidFill>
              <a:schemeClr val="bg1"/>
            </a:solidFill>
            <a:ln w="25400">
              <a:solidFill>
                <a:srgbClr val="00009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226890" y="3614176"/>
              <a:ext cx="1467068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0090"/>
                  </a:solidFill>
                  <a:latin typeface="Arial"/>
                  <a:cs typeface="Arial"/>
                </a:rPr>
                <a:t>2 x (10) data links</a:t>
              </a:r>
              <a:endParaRPr lang="en-GB" sz="1200" b="1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267836" y="1505416"/>
              <a:ext cx="3088831" cy="3165461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2783264" y="1060871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52 slices in the whole VELO.</a:t>
            </a:r>
            <a:endParaRPr lang="en-GB" dirty="0">
              <a:solidFill>
                <a:schemeClr val="accent6"/>
              </a:solidFill>
            </a:endParaRPr>
          </a:p>
        </p:txBody>
      </p:sp>
      <p:cxnSp>
        <p:nvCxnSpPr>
          <p:cNvPr id="110" name="Straight Connector 109"/>
          <p:cNvCxnSpPr/>
          <p:nvPr/>
        </p:nvCxnSpPr>
        <p:spPr>
          <a:xfrm rot="10800000">
            <a:off x="181431" y="2552397"/>
            <a:ext cx="3042000" cy="158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16200000" flipV="1">
            <a:off x="1513431" y="4253096"/>
            <a:ext cx="34200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3120881" y="5963096"/>
            <a:ext cx="102551" cy="355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181430" y="2543096"/>
            <a:ext cx="0" cy="10630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/>
          <p:nvPr/>
        </p:nvCxnSpPr>
        <p:spPr>
          <a:xfrm>
            <a:off x="5566096" y="4013035"/>
            <a:ext cx="456294" cy="5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/>
          <p:nvPr/>
        </p:nvCxnSpPr>
        <p:spPr>
          <a:xfrm>
            <a:off x="5800897" y="4662175"/>
            <a:ext cx="226390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/>
          <p:cNvCxnSpPr/>
          <p:nvPr/>
        </p:nvCxnSpPr>
        <p:spPr>
          <a:xfrm>
            <a:off x="5800897" y="5247476"/>
            <a:ext cx="226390" cy="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/>
          <p:nvPr/>
        </p:nvCxnSpPr>
        <p:spPr>
          <a:xfrm flipH="1">
            <a:off x="1473385" y="3788230"/>
            <a:ext cx="364125" cy="2080"/>
          </a:xfrm>
          <a:prstGeom prst="straightConnector1">
            <a:avLst/>
          </a:prstGeom>
          <a:ln>
            <a:solidFill>
              <a:srgbClr val="134D1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 flipV="1">
            <a:off x="1833962" y="3780247"/>
            <a:ext cx="210" cy="197526"/>
          </a:xfrm>
          <a:prstGeom prst="straightConnector1">
            <a:avLst/>
          </a:prstGeom>
          <a:ln>
            <a:solidFill>
              <a:srgbClr val="134D1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1522607" y="3575211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reset</a:t>
            </a:r>
            <a:endParaRPr lang="en-GB" sz="1200" dirty="0"/>
          </a:p>
        </p:txBody>
      </p:sp>
      <p:sp>
        <p:nvSpPr>
          <p:cNvPr id="129" name="TextBox 128"/>
          <p:cNvSpPr txBox="1"/>
          <p:nvPr/>
        </p:nvSpPr>
        <p:spPr>
          <a:xfrm rot="-5400000">
            <a:off x="2881670" y="3881752"/>
            <a:ext cx="9605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Flex </a:t>
            </a:r>
            <a:r>
              <a:rPr lang="fr-CH" sz="1200" dirty="0" err="1" smtClean="0"/>
              <a:t>cables</a:t>
            </a:r>
            <a:endParaRPr lang="en-GB" sz="1200" dirty="0"/>
          </a:p>
        </p:txBody>
      </p:sp>
      <p:sp>
        <p:nvSpPr>
          <p:cNvPr id="130" name="TextBox 129"/>
          <p:cNvSpPr txBox="1"/>
          <p:nvPr/>
        </p:nvSpPr>
        <p:spPr>
          <a:xfrm rot="-5400000">
            <a:off x="7232702" y="4071733"/>
            <a:ext cx="10807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Optical </a:t>
            </a:r>
            <a:r>
              <a:rPr lang="fr-CH" sz="1200" dirty="0" err="1" smtClean="0"/>
              <a:t>fibers</a:t>
            </a: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83438" y="1923561"/>
            <a:ext cx="3339374" cy="4263695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4" name="Rectangle 123"/>
          <p:cNvSpPr/>
          <p:nvPr/>
        </p:nvSpPr>
        <p:spPr>
          <a:xfrm>
            <a:off x="4075075" y="1933274"/>
            <a:ext cx="3339374" cy="4263695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7906184" y="1934250"/>
            <a:ext cx="1166389" cy="3268262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/>
          <p:cNvSpPr txBox="1"/>
          <p:nvPr/>
        </p:nvSpPr>
        <p:spPr>
          <a:xfrm>
            <a:off x="525866" y="1575862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Inside vacuum vessel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203811" y="1587524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Periphery of vacuum vessel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7788180" y="1563942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Surface P8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6971573" y="1228149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‘Cabling’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17" name="Straight Connector 116"/>
          <p:cNvCxnSpPr>
            <a:stCxn id="131" idx="2"/>
          </p:cNvCxnSpPr>
          <p:nvPr/>
        </p:nvCxnSpPr>
        <p:spPr>
          <a:xfrm>
            <a:off x="7502328" y="1597481"/>
            <a:ext cx="132247" cy="517564"/>
          </a:xfrm>
          <a:prstGeom prst="line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7914413" y="5251488"/>
            <a:ext cx="1166389" cy="935768"/>
          </a:xfrm>
          <a:prstGeom prst="rect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/>
          <p:cNvSpPr txBox="1"/>
          <p:nvPr/>
        </p:nvSpPr>
        <p:spPr>
          <a:xfrm>
            <a:off x="7813828" y="6164702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Barrack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D2 UX85A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1398776" y="6225329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Note: no more use of ‘balcony’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5" name="Date Placeholder 13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E5B899-7CA1-4BBF-B3D8-F8057BFF7F42}" type="datetime1">
              <a:rPr lang="en-US" smtClean="0"/>
              <a:t>19/02/15</a:t>
            </a:fld>
            <a:endParaRPr lang="en-US"/>
          </a:p>
        </p:txBody>
      </p:sp>
      <p:sp>
        <p:nvSpPr>
          <p:cNvPr id="136" name="Footer Placeholder 1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137" name="Slide Number Placeholder 1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D482B-46F4-A24E-85D1-11AF3454525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9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voltage power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Reuse of existing CAEN Easy system (in D2).</a:t>
            </a:r>
          </a:p>
          <a:p>
            <a:pPr lvl="1"/>
            <a:r>
              <a:rPr lang="en-GB" dirty="0" smtClean="0"/>
              <a:t>It is able to deliver the power for the upgrade.</a:t>
            </a:r>
          </a:p>
          <a:p>
            <a:pPr lvl="1"/>
            <a:r>
              <a:rPr lang="en-GB" dirty="0" smtClean="0"/>
              <a:t>It has high number of channels. Need 52*3=156. </a:t>
            </a:r>
          </a:p>
          <a:p>
            <a:pPr lvl="1"/>
            <a:r>
              <a:rPr lang="en-GB" dirty="0" smtClean="0"/>
              <a:t>It is stable.</a:t>
            </a:r>
          </a:p>
          <a:p>
            <a:pPr lvl="1"/>
            <a:r>
              <a:rPr lang="en-GB" dirty="0" smtClean="0"/>
              <a:t>Lifetime of power supplies can be &gt;15 years. </a:t>
            </a:r>
          </a:p>
          <a:p>
            <a:pPr lvl="1"/>
            <a:r>
              <a:rPr lang="en-GB" dirty="0" smtClean="0"/>
              <a:t>As long as maintenance contract is in place. (</a:t>
            </a:r>
            <a:r>
              <a:rPr lang="en-GB" dirty="0" err="1" smtClean="0"/>
              <a:t>cfr</a:t>
            </a:r>
            <a:r>
              <a:rPr lang="en-GB" dirty="0" smtClean="0"/>
              <a:t> ATLAS &amp; CMS).</a:t>
            </a:r>
          </a:p>
          <a:p>
            <a:r>
              <a:rPr lang="en-GB" dirty="0" smtClean="0"/>
              <a:t>Reuse of existing LV long distance cables.</a:t>
            </a:r>
          </a:p>
          <a:p>
            <a:pPr lvl="1"/>
            <a:r>
              <a:rPr lang="en-GB" dirty="0" smtClean="0"/>
              <a:t> 60 meter, ~0.5 Ohm. Acceptable voltage drop 2V-3V.</a:t>
            </a:r>
          </a:p>
          <a:p>
            <a:pPr lvl="1"/>
            <a:r>
              <a:rPr lang="en-GB" dirty="0" smtClean="0"/>
              <a:t>Possible need to adapt patch panel on detector side. 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DDC78F-02F8-4B7A-A2B1-46DCE36B8358}" type="datetime1">
              <a:rPr lang="en-US" smtClean="0"/>
              <a:t>19/02/15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D482B-46F4-A24E-85D1-11AF3454525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618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 voltage power.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Power requirements (maximal):</a:t>
            </a:r>
          </a:p>
          <a:p>
            <a:pPr lvl="1"/>
            <a:r>
              <a:rPr lang="en-GB" dirty="0" smtClean="0"/>
              <a:t>1 full station:  64W</a:t>
            </a:r>
          </a:p>
          <a:p>
            <a:pPr lvl="2"/>
            <a:r>
              <a:rPr lang="en-GB" dirty="0" smtClean="0"/>
              <a:t>Module :      ~33W   </a:t>
            </a:r>
          </a:p>
          <a:p>
            <a:pPr lvl="2"/>
            <a:r>
              <a:rPr lang="en-GB" dirty="0" smtClean="0"/>
              <a:t>OPB board: ~31W</a:t>
            </a:r>
          </a:p>
          <a:p>
            <a:pPr lvl="1"/>
            <a:r>
              <a:rPr lang="en-GB" dirty="0" smtClean="0"/>
              <a:t>52 stations: 	3.3 kW</a:t>
            </a:r>
          </a:p>
          <a:p>
            <a:pPr lvl="2"/>
            <a:r>
              <a:rPr lang="en-GB" dirty="0"/>
              <a:t>Module :      </a:t>
            </a:r>
            <a:r>
              <a:rPr lang="en-GB" dirty="0" smtClean="0"/>
              <a:t>~1.7 kW   </a:t>
            </a:r>
            <a:endParaRPr lang="en-GB" dirty="0"/>
          </a:p>
          <a:p>
            <a:pPr lvl="2"/>
            <a:r>
              <a:rPr lang="en-GB" dirty="0"/>
              <a:t>OPB board: </a:t>
            </a:r>
            <a:r>
              <a:rPr lang="en-GB" dirty="0" smtClean="0"/>
              <a:t>~1.6 kW</a:t>
            </a:r>
          </a:p>
          <a:p>
            <a:r>
              <a:rPr lang="en-GB" dirty="0" smtClean="0"/>
              <a:t>All voltages(1.2V, 1.5V, 2.5V) for OPB and module are derived by DC-DC converters from 3 incoming 5V ‘bulk’ supplies.</a:t>
            </a:r>
          </a:p>
          <a:p>
            <a:r>
              <a:rPr lang="en-GB" dirty="0" smtClean="0"/>
              <a:t>OPB cooling: forced air cooling probably necessary. </a:t>
            </a:r>
            <a:endParaRPr lang="en-GB" dirty="0"/>
          </a:p>
          <a:p>
            <a:pPr lvl="2"/>
            <a:endParaRPr lang="en-GB" dirty="0" smtClean="0"/>
          </a:p>
          <a:p>
            <a:pPr lvl="2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188672-5CBD-4EE3-92D5-E8D8B6B2BE6C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14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Voltage power.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Upgrade needs twice more channels than current VELO. </a:t>
            </a:r>
          </a:p>
          <a:p>
            <a:pPr lvl="1"/>
            <a:r>
              <a:rPr lang="en-GB" dirty="0" smtClean="0"/>
              <a:t>1 individual HV per sensor tile. (208 tiles).</a:t>
            </a:r>
          </a:p>
          <a:p>
            <a:pPr lvl="1"/>
            <a:r>
              <a:rPr lang="en-GB" dirty="0" smtClean="0"/>
              <a:t>Need to reach 1000V. (current ISEG &lt;700V)</a:t>
            </a:r>
          </a:p>
          <a:p>
            <a:pPr lvl="1"/>
            <a:r>
              <a:rPr lang="en-GB" dirty="0" smtClean="0"/>
              <a:t>Requires new HV supplies. </a:t>
            </a:r>
          </a:p>
          <a:p>
            <a:pPr lvl="1"/>
            <a:r>
              <a:rPr lang="en-GB" dirty="0" smtClean="0"/>
              <a:t>Additional long distance HV cabling. Existing cables can be reused.</a:t>
            </a:r>
          </a:p>
          <a:p>
            <a:pPr lvl="1"/>
            <a:r>
              <a:rPr lang="en-GB" dirty="0" smtClean="0"/>
              <a:t>New patch panels on both ends.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CCA1CF-6194-4E6C-BA77-90AC5E5E02BF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783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Optical long distance cabling.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Data.</a:t>
            </a:r>
          </a:p>
          <a:p>
            <a:pPr lvl="1"/>
            <a:r>
              <a:rPr lang="en-GB" dirty="0" smtClean="0"/>
              <a:t>Unidirectional (GWT serial format @ 5.12Gbps)</a:t>
            </a:r>
          </a:p>
          <a:p>
            <a:pPr lvl="1"/>
            <a:r>
              <a:rPr lang="en-GB" dirty="0" smtClean="0"/>
              <a:t>20 (22?) links per station.</a:t>
            </a:r>
          </a:p>
          <a:p>
            <a:pPr lvl="1"/>
            <a:r>
              <a:rPr lang="en-GB" dirty="0" smtClean="0"/>
              <a:t>full VELO:</a:t>
            </a:r>
          </a:p>
          <a:p>
            <a:pPr lvl="2"/>
            <a:r>
              <a:rPr lang="en-GB" dirty="0" smtClean="0"/>
              <a:t>Needed : 1040 (1144?) links.</a:t>
            </a:r>
          </a:p>
          <a:p>
            <a:pPr lvl="2"/>
            <a:r>
              <a:rPr lang="en-GB" dirty="0" smtClean="0"/>
              <a:t>Installed : 9 ‘trunk cables’, i.e. 1296.</a:t>
            </a:r>
          </a:p>
          <a:p>
            <a:pPr lvl="3"/>
            <a:r>
              <a:rPr lang="en-GB" dirty="0" smtClean="0"/>
              <a:t>2 x MPO (=24 fibres) per station. (4 fibres unused).</a:t>
            </a:r>
          </a:p>
          <a:p>
            <a:pPr lvl="2"/>
            <a:r>
              <a:rPr lang="en-GB" dirty="0" smtClean="0"/>
              <a:t>Spare: 24% (13%?).</a:t>
            </a:r>
          </a:p>
          <a:p>
            <a:pPr lvl="2"/>
            <a:r>
              <a:rPr lang="en-GB" dirty="0" smtClean="0"/>
              <a:t>Reduce to 8 trunk cables ?</a:t>
            </a:r>
          </a:p>
          <a:p>
            <a:pPr lvl="3"/>
            <a:r>
              <a:rPr lang="en-GB" dirty="0" smtClean="0"/>
              <a:t>Requires ‘shuffling’ of fibres at detector &amp; Tell40 side. (cassettes). Equal cost ? </a:t>
            </a:r>
          </a:p>
          <a:p>
            <a:pPr lvl="3"/>
            <a:r>
              <a:rPr lang="en-GB" dirty="0" smtClean="0"/>
              <a:t>Less “elegant”: MPO fibres shared between modules.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CDB683-C598-4FF1-AFFE-50935C70B514}" type="datetime1">
              <a:rPr lang="en-US" smtClean="0"/>
              <a:t>19/02/15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altLang="en-US" smtClean="0"/>
              <a:t>Infrastructure upgrade workshop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E9DD4E-D684-4A43-8CB2-2889C1B45C5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853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5343" y="-15105"/>
            <a:ext cx="9115169" cy="6799711"/>
            <a:chOff x="65343" y="-15105"/>
            <a:chExt cx="9115169" cy="6799711"/>
          </a:xfrm>
        </p:grpSpPr>
        <p:sp>
          <p:nvSpPr>
            <p:cNvPr id="269" name="Rectangle 268"/>
            <p:cNvSpPr/>
            <p:nvPr/>
          </p:nvSpPr>
          <p:spPr>
            <a:xfrm>
              <a:off x="5884976" y="1015054"/>
              <a:ext cx="114018" cy="412720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4992768" y="1051148"/>
              <a:ext cx="117859" cy="396202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161495" y="1052011"/>
              <a:ext cx="107449" cy="5167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24179" y="532392"/>
              <a:ext cx="720080" cy="273014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-169028" y="1268663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1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783526" y="610507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03771" y="-15105"/>
              <a:ext cx="18940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b="1" u="sng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Option 2 </a:t>
              </a:r>
              <a:r>
                <a:rPr lang="en-GB" b="1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for DATA</a:t>
              </a:r>
              <a:endParaRPr lang="en-GB" b="1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2988095" y="3144792"/>
              <a:ext cx="1041100" cy="562"/>
            </a:xfrm>
            <a:prstGeom prst="line">
              <a:avLst/>
            </a:prstGeom>
            <a:ln w="285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Rectangle 124"/>
            <p:cNvSpPr/>
            <p:nvPr/>
          </p:nvSpPr>
          <p:spPr>
            <a:xfrm rot="10800000" flipV="1">
              <a:off x="957119" y="586583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499760" y="277249"/>
              <a:ext cx="13317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UX85 caverne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0800000" flipV="1">
              <a:off x="958029" y="706476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0800000" flipV="1">
              <a:off x="958030" y="819484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 rot="10800000" flipV="1">
              <a:off x="958028" y="945244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 rot="10800000" flipV="1">
              <a:off x="957521" y="1071017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rot="10800000" flipV="1">
              <a:off x="957520" y="118944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 rot="10800000" flipV="1">
              <a:off x="956341" y="1313379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 rot="10800000" flipV="1">
              <a:off x="953452" y="1428274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 rot="10800000" flipV="1">
              <a:off x="954471" y="1567513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 rot="10800000" flipV="1">
              <a:off x="953452" y="1689220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 rot="10800000" flipV="1">
              <a:off x="953452" y="181195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 rot="10800000" flipV="1">
              <a:off x="953546" y="1931093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 rot="10800000" flipV="1">
              <a:off x="953452" y="205170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 rot="10800000" flipV="1">
              <a:off x="952490" y="217569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 rot="10800000" flipV="1">
              <a:off x="952699" y="2290023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 rot="10800000" flipV="1">
              <a:off x="955485" y="2415171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 rot="10800000" flipV="1">
              <a:off x="956340" y="25395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rot="10800000" flipV="1">
              <a:off x="949438" y="2655791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0800000" flipV="1">
              <a:off x="949815" y="2777886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10800000" flipV="1">
              <a:off x="950963" y="289929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 rot="10800000" flipV="1">
              <a:off x="948246" y="3035199"/>
              <a:ext cx="85381" cy="40887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 rot="10800000" flipV="1">
              <a:off x="950320" y="3155242"/>
              <a:ext cx="85381" cy="40887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96909" y="497078"/>
              <a:ext cx="284778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22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564175" y="2940182"/>
              <a:ext cx="284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b="1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??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b="1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??</a:t>
              </a:r>
              <a:endParaRPr lang="fr-FR" sz="800" b="1" dirty="0">
                <a:solidFill>
                  <a:srgbClr val="FF0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65343" y="6522996"/>
              <a:ext cx="156645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Total 26 Modules / </a:t>
              </a:r>
              <a:r>
                <a:rPr lang="fr-FR" sz="1100" b="1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side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Rectangle 150"/>
            <p:cNvSpPr/>
            <p:nvPr/>
          </p:nvSpPr>
          <p:spPr>
            <a:xfrm rot="10800000" flipV="1">
              <a:off x="1055114" y="586583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2" name="Rectangle 151"/>
            <p:cNvSpPr/>
            <p:nvPr/>
          </p:nvSpPr>
          <p:spPr>
            <a:xfrm rot="10800000" flipV="1">
              <a:off x="1056024" y="706476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3" name="Rectangle 152"/>
            <p:cNvSpPr/>
            <p:nvPr/>
          </p:nvSpPr>
          <p:spPr>
            <a:xfrm rot="10800000" flipV="1">
              <a:off x="1056025" y="819484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4" name="Rectangle 153"/>
            <p:cNvSpPr/>
            <p:nvPr/>
          </p:nvSpPr>
          <p:spPr>
            <a:xfrm rot="10800000" flipV="1">
              <a:off x="1056023" y="945244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 rot="10800000" flipV="1">
              <a:off x="1055516" y="1071017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 rot="10800000" flipV="1">
              <a:off x="1055515" y="1189440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7" name="Rectangle 156"/>
            <p:cNvSpPr/>
            <p:nvPr/>
          </p:nvSpPr>
          <p:spPr>
            <a:xfrm rot="10800000" flipV="1">
              <a:off x="1054336" y="1313379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8" name="Rectangle 157"/>
            <p:cNvSpPr/>
            <p:nvPr/>
          </p:nvSpPr>
          <p:spPr>
            <a:xfrm rot="10800000" flipV="1">
              <a:off x="1051447" y="1428274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59" name="Rectangle 158"/>
            <p:cNvSpPr/>
            <p:nvPr/>
          </p:nvSpPr>
          <p:spPr>
            <a:xfrm rot="10800000" flipV="1">
              <a:off x="1052466" y="1567513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 rot="10800000" flipV="1">
              <a:off x="1051447" y="1689220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1" name="Rectangle 160"/>
            <p:cNvSpPr/>
            <p:nvPr/>
          </p:nvSpPr>
          <p:spPr>
            <a:xfrm rot="10800000" flipV="1">
              <a:off x="1046220" y="1812636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2" name="Rectangle 161"/>
            <p:cNvSpPr/>
            <p:nvPr/>
          </p:nvSpPr>
          <p:spPr>
            <a:xfrm rot="10800000" flipV="1">
              <a:off x="1229797" y="1861413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63" name="Rectangle 162"/>
            <p:cNvSpPr/>
            <p:nvPr/>
          </p:nvSpPr>
          <p:spPr>
            <a:xfrm rot="10800000" flipV="1">
              <a:off x="1965395" y="121966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6" name="Straight Connector 15"/>
            <p:cNvCxnSpPr>
              <a:stCxn id="163" idx="3"/>
            </p:cNvCxnSpPr>
            <p:nvPr/>
          </p:nvCxnSpPr>
          <p:spPr>
            <a:xfrm flipH="1" flipV="1">
              <a:off x="1557647" y="1267736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758511" y="1209884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163"/>
            <p:cNvSpPr txBox="1"/>
            <p:nvPr/>
          </p:nvSpPr>
          <p:spPr>
            <a:xfrm>
              <a:off x="1649271" y="105004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0" name="Straight Connector 19"/>
            <p:cNvCxnSpPr>
              <a:stCxn id="151" idx="1"/>
            </p:cNvCxnSpPr>
            <p:nvPr/>
          </p:nvCxnSpPr>
          <p:spPr>
            <a:xfrm>
              <a:off x="1143545" y="605211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52" idx="1"/>
            </p:cNvCxnSpPr>
            <p:nvPr/>
          </p:nvCxnSpPr>
          <p:spPr>
            <a:xfrm>
              <a:off x="1144455" y="725734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53" idx="1"/>
            </p:cNvCxnSpPr>
            <p:nvPr/>
          </p:nvCxnSpPr>
          <p:spPr>
            <a:xfrm>
              <a:off x="1144456" y="840843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154" idx="1"/>
            </p:cNvCxnSpPr>
            <p:nvPr/>
          </p:nvCxnSpPr>
          <p:spPr>
            <a:xfrm>
              <a:off x="1144454" y="966059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155" idx="1"/>
            </p:cNvCxnSpPr>
            <p:nvPr/>
          </p:nvCxnSpPr>
          <p:spPr>
            <a:xfrm>
              <a:off x="1140897" y="1091461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156" idx="1"/>
            </p:cNvCxnSpPr>
            <p:nvPr/>
          </p:nvCxnSpPr>
          <p:spPr>
            <a:xfrm>
              <a:off x="1140896" y="1209884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157" idx="1"/>
            </p:cNvCxnSpPr>
            <p:nvPr/>
          </p:nvCxnSpPr>
          <p:spPr>
            <a:xfrm flipV="1">
              <a:off x="1143551" y="1273292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158" idx="1"/>
            </p:cNvCxnSpPr>
            <p:nvPr/>
          </p:nvCxnSpPr>
          <p:spPr>
            <a:xfrm flipV="1">
              <a:off x="1140896" y="1269762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159" idx="1"/>
            </p:cNvCxnSpPr>
            <p:nvPr/>
          </p:nvCxnSpPr>
          <p:spPr>
            <a:xfrm flipV="1">
              <a:off x="1140896" y="1267264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160" idx="1"/>
            </p:cNvCxnSpPr>
            <p:nvPr/>
          </p:nvCxnSpPr>
          <p:spPr>
            <a:xfrm flipV="1">
              <a:off x="1142087" y="1265057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61" idx="1"/>
            </p:cNvCxnSpPr>
            <p:nvPr/>
          </p:nvCxnSpPr>
          <p:spPr>
            <a:xfrm flipV="1">
              <a:off x="1131601" y="1265057"/>
              <a:ext cx="422323" cy="568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V="1">
              <a:off x="1320854" y="1278853"/>
              <a:ext cx="228925" cy="6046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1863119" y="105784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852472" y="414437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174466" y="266657"/>
              <a:ext cx="9428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PM85 </a:t>
              </a:r>
              <a:r>
                <a:rPr lang="fr-FR" sz="1600" dirty="0" err="1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pit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717437" y="256981"/>
              <a:ext cx="8041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6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Surface</a:t>
              </a:r>
              <a:endParaRPr lang="fr-FR" sz="16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Rectangle 168"/>
            <p:cNvSpPr/>
            <p:nvPr/>
          </p:nvSpPr>
          <p:spPr>
            <a:xfrm rot="10800000" flipV="1">
              <a:off x="1051391" y="2055597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 rot="10800000" flipV="1">
              <a:off x="1052301" y="2175490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1" name="Rectangle 170"/>
            <p:cNvSpPr/>
            <p:nvPr/>
          </p:nvSpPr>
          <p:spPr>
            <a:xfrm rot="10800000" flipV="1">
              <a:off x="1052302" y="2288498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2" name="Rectangle 171"/>
            <p:cNvSpPr/>
            <p:nvPr/>
          </p:nvSpPr>
          <p:spPr>
            <a:xfrm rot="10800000" flipV="1">
              <a:off x="1052300" y="2414258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 rot="10800000" flipV="1">
              <a:off x="1051793" y="2540031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4" name="Rectangle 173"/>
            <p:cNvSpPr/>
            <p:nvPr/>
          </p:nvSpPr>
          <p:spPr>
            <a:xfrm rot="10800000" flipV="1">
              <a:off x="1051792" y="2658454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5" name="Rectangle 174"/>
            <p:cNvSpPr/>
            <p:nvPr/>
          </p:nvSpPr>
          <p:spPr>
            <a:xfrm rot="10800000" flipV="1">
              <a:off x="1050613" y="2782393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6" name="Rectangle 175"/>
            <p:cNvSpPr/>
            <p:nvPr/>
          </p:nvSpPr>
          <p:spPr>
            <a:xfrm rot="10800000" flipV="1">
              <a:off x="1047724" y="2897288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7" name="Rectangle 176"/>
            <p:cNvSpPr/>
            <p:nvPr/>
          </p:nvSpPr>
          <p:spPr>
            <a:xfrm rot="10800000" flipV="1">
              <a:off x="1048743" y="3036527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78" name="Rectangle 177"/>
            <p:cNvSpPr/>
            <p:nvPr/>
          </p:nvSpPr>
          <p:spPr>
            <a:xfrm rot="10800000" flipV="1">
              <a:off x="1047724" y="3158234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181" name="Rectangle 180"/>
            <p:cNvSpPr/>
            <p:nvPr/>
          </p:nvSpPr>
          <p:spPr>
            <a:xfrm rot="10800000" flipV="1">
              <a:off x="1961672" y="268868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182" name="Straight Connector 181"/>
            <p:cNvCxnSpPr>
              <a:stCxn id="181" idx="3"/>
            </p:cNvCxnSpPr>
            <p:nvPr/>
          </p:nvCxnSpPr>
          <p:spPr>
            <a:xfrm flipH="1" flipV="1">
              <a:off x="1553924" y="2736750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flipH="1">
              <a:off x="1754788" y="2678898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" name="TextBox 183"/>
            <p:cNvSpPr txBox="1"/>
            <p:nvPr/>
          </p:nvSpPr>
          <p:spPr>
            <a:xfrm>
              <a:off x="1645548" y="2519062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85" name="Straight Connector 184"/>
            <p:cNvCxnSpPr>
              <a:stCxn id="169" idx="1"/>
            </p:cNvCxnSpPr>
            <p:nvPr/>
          </p:nvCxnSpPr>
          <p:spPr>
            <a:xfrm>
              <a:off x="1139822" y="2074225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>
              <a:stCxn id="170" idx="1"/>
            </p:cNvCxnSpPr>
            <p:nvPr/>
          </p:nvCxnSpPr>
          <p:spPr>
            <a:xfrm>
              <a:off x="1140732" y="2194748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>
              <a:stCxn id="171" idx="1"/>
            </p:cNvCxnSpPr>
            <p:nvPr/>
          </p:nvCxnSpPr>
          <p:spPr>
            <a:xfrm>
              <a:off x="1140733" y="2309857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>
              <a:stCxn id="172" idx="1"/>
            </p:cNvCxnSpPr>
            <p:nvPr/>
          </p:nvCxnSpPr>
          <p:spPr>
            <a:xfrm>
              <a:off x="1140731" y="2435073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>
              <a:stCxn id="173" idx="1"/>
            </p:cNvCxnSpPr>
            <p:nvPr/>
          </p:nvCxnSpPr>
          <p:spPr>
            <a:xfrm>
              <a:off x="1137174" y="2560475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>
              <a:stCxn id="174" idx="1"/>
            </p:cNvCxnSpPr>
            <p:nvPr/>
          </p:nvCxnSpPr>
          <p:spPr>
            <a:xfrm>
              <a:off x="1137173" y="2678898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>
              <a:stCxn id="175" idx="1"/>
            </p:cNvCxnSpPr>
            <p:nvPr/>
          </p:nvCxnSpPr>
          <p:spPr>
            <a:xfrm flipV="1">
              <a:off x="1139828" y="2742306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>
              <a:stCxn id="176" idx="1"/>
            </p:cNvCxnSpPr>
            <p:nvPr/>
          </p:nvCxnSpPr>
          <p:spPr>
            <a:xfrm flipV="1">
              <a:off x="1137173" y="2738776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>
              <a:stCxn id="177" idx="1"/>
            </p:cNvCxnSpPr>
            <p:nvPr/>
          </p:nvCxnSpPr>
          <p:spPr>
            <a:xfrm flipV="1">
              <a:off x="1137173" y="2736278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>
              <a:stCxn id="178" idx="1"/>
            </p:cNvCxnSpPr>
            <p:nvPr/>
          </p:nvCxnSpPr>
          <p:spPr>
            <a:xfrm flipV="1">
              <a:off x="1138364" y="2734071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>
              <a:stCxn id="332" idx="1"/>
            </p:cNvCxnSpPr>
            <p:nvPr/>
          </p:nvCxnSpPr>
          <p:spPr>
            <a:xfrm>
              <a:off x="1142029" y="1949367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V="1">
              <a:off x="1307059" y="2734545"/>
              <a:ext cx="249646" cy="4948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1859396" y="2526862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 rot="10800000" flipV="1">
              <a:off x="1979660" y="429437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211" name="Straight Connector 210"/>
            <p:cNvCxnSpPr>
              <a:stCxn id="210" idx="3"/>
            </p:cNvCxnSpPr>
            <p:nvPr/>
          </p:nvCxnSpPr>
          <p:spPr>
            <a:xfrm flipH="1" flipV="1">
              <a:off x="1571912" y="4342446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flipH="1">
              <a:off x="1772776" y="4284594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Box 212"/>
            <p:cNvSpPr txBox="1"/>
            <p:nvPr/>
          </p:nvSpPr>
          <p:spPr>
            <a:xfrm>
              <a:off x="1663536" y="412475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1877384" y="413255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 rot="10800000" flipV="1">
              <a:off x="1979402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240" name="Straight Connector 239"/>
            <p:cNvCxnSpPr>
              <a:stCxn id="239" idx="3"/>
            </p:cNvCxnSpPr>
            <p:nvPr/>
          </p:nvCxnSpPr>
          <p:spPr>
            <a:xfrm flipH="1" flipV="1">
              <a:off x="1571654" y="5807046"/>
              <a:ext cx="407748" cy="77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flipH="1">
              <a:off x="1772518" y="5749194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TextBox 241"/>
            <p:cNvSpPr txBox="1"/>
            <p:nvPr/>
          </p:nvSpPr>
          <p:spPr>
            <a:xfrm>
              <a:off x="1663278" y="558935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>
              <a:off x="1877126" y="559715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Rectangle 255"/>
            <p:cNvSpPr/>
            <p:nvPr/>
          </p:nvSpPr>
          <p:spPr>
            <a:xfrm rot="10800000" flipV="1">
              <a:off x="2224141" y="121765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2121865" y="1055831"/>
              <a:ext cx="491870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8" name="Rectangle 257"/>
            <p:cNvSpPr/>
            <p:nvPr/>
          </p:nvSpPr>
          <p:spPr>
            <a:xfrm rot="10800000" flipV="1">
              <a:off x="2221799" y="2686065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2119523" y="2524244"/>
              <a:ext cx="49048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0" name="Rectangle 259"/>
            <p:cNvSpPr/>
            <p:nvPr/>
          </p:nvSpPr>
          <p:spPr>
            <a:xfrm rot="10800000" flipV="1">
              <a:off x="2239148" y="4291774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136871" y="4129953"/>
              <a:ext cx="4768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2" name="Rectangle 261"/>
            <p:cNvSpPr/>
            <p:nvPr/>
          </p:nvSpPr>
          <p:spPr>
            <a:xfrm rot="10800000" flipV="1">
              <a:off x="2239147" y="5758979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63" name="TextBox 262"/>
            <p:cNvSpPr txBox="1"/>
            <p:nvPr/>
          </p:nvSpPr>
          <p:spPr>
            <a:xfrm>
              <a:off x="2170643" y="5597158"/>
              <a:ext cx="47314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4" name="Straight Connector 263"/>
            <p:cNvCxnSpPr/>
            <p:nvPr/>
          </p:nvCxnSpPr>
          <p:spPr>
            <a:xfrm flipH="1">
              <a:off x="3458078" y="3077123"/>
              <a:ext cx="77185" cy="122123"/>
            </a:xfrm>
            <a:prstGeom prst="line">
              <a:avLst/>
            </a:prstGeom>
            <a:ln w="317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3238167" y="2865922"/>
              <a:ext cx="45760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144f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0" name="Straight Connector 49"/>
            <p:cNvCxnSpPr>
              <a:stCxn id="256" idx="1"/>
            </p:cNvCxnSpPr>
            <p:nvPr/>
          </p:nvCxnSpPr>
          <p:spPr>
            <a:xfrm>
              <a:off x="2454482" y="1266496"/>
              <a:ext cx="533613" cy="1888746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>
              <a:stCxn id="258" idx="1"/>
            </p:cNvCxnSpPr>
            <p:nvPr/>
          </p:nvCxnSpPr>
          <p:spPr>
            <a:xfrm>
              <a:off x="2452140" y="2734909"/>
              <a:ext cx="550962" cy="417944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>
              <a:stCxn id="260" idx="1"/>
            </p:cNvCxnSpPr>
            <p:nvPr/>
          </p:nvCxnSpPr>
          <p:spPr>
            <a:xfrm flipV="1">
              <a:off x="2469489" y="3152853"/>
              <a:ext cx="521769" cy="1187765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>
              <a:stCxn id="262" idx="1"/>
            </p:cNvCxnSpPr>
            <p:nvPr/>
          </p:nvCxnSpPr>
          <p:spPr>
            <a:xfrm flipV="1">
              <a:off x="2469488" y="3144792"/>
              <a:ext cx="524112" cy="2663031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/>
          </p:nvCxnSpPr>
          <p:spPr>
            <a:xfrm flipV="1">
              <a:off x="2535785" y="3144793"/>
              <a:ext cx="454220" cy="3365650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8" name="TextBox 277"/>
            <p:cNvSpPr txBox="1"/>
            <p:nvPr/>
          </p:nvSpPr>
          <p:spPr>
            <a:xfrm rot="16200000">
              <a:off x="2258016" y="6023040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0" name="Straight Connector 279"/>
            <p:cNvCxnSpPr>
              <a:stCxn id="286" idx="3"/>
            </p:cNvCxnSpPr>
            <p:nvPr/>
          </p:nvCxnSpPr>
          <p:spPr>
            <a:xfrm flipH="1">
              <a:off x="4027326" y="1194006"/>
              <a:ext cx="792387" cy="1962583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>
              <a:stCxn id="299" idx="3"/>
            </p:cNvCxnSpPr>
            <p:nvPr/>
          </p:nvCxnSpPr>
          <p:spPr>
            <a:xfrm flipH="1" flipV="1">
              <a:off x="4049645" y="3151802"/>
              <a:ext cx="707962" cy="3300125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>
              <a:stCxn id="343" idx="3"/>
            </p:cNvCxnSpPr>
            <p:nvPr/>
          </p:nvCxnSpPr>
          <p:spPr>
            <a:xfrm flipH="1" flipV="1">
              <a:off x="4027327" y="3144792"/>
              <a:ext cx="792386" cy="638512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>
              <a:stCxn id="295" idx="3"/>
            </p:cNvCxnSpPr>
            <p:nvPr/>
          </p:nvCxnSpPr>
          <p:spPr>
            <a:xfrm flipH="1">
              <a:off x="4030609" y="2097259"/>
              <a:ext cx="769512" cy="1049121"/>
            </a:xfrm>
            <a:prstGeom prst="line">
              <a:avLst/>
            </a:prstGeom>
            <a:ln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>
              <a:stCxn id="345" idx="3"/>
            </p:cNvCxnSpPr>
            <p:nvPr/>
          </p:nvCxnSpPr>
          <p:spPr>
            <a:xfrm flipH="1" flipV="1">
              <a:off x="4035101" y="3152854"/>
              <a:ext cx="798676" cy="1547922"/>
            </a:xfrm>
            <a:prstGeom prst="line">
              <a:avLst/>
            </a:prstGeom>
            <a:ln w="9525">
              <a:solidFill>
                <a:srgbClr val="385D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6" name="Rectangle 285"/>
            <p:cNvSpPr/>
            <p:nvPr/>
          </p:nvSpPr>
          <p:spPr>
            <a:xfrm rot="10800000" flipV="1">
              <a:off x="4819713" y="114516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87" name="TextBox 286"/>
            <p:cNvSpPr txBox="1"/>
            <p:nvPr/>
          </p:nvSpPr>
          <p:spPr>
            <a:xfrm>
              <a:off x="4565181" y="982748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5" name="Rectangle 294"/>
            <p:cNvSpPr/>
            <p:nvPr/>
          </p:nvSpPr>
          <p:spPr>
            <a:xfrm rot="10800000" flipV="1">
              <a:off x="4800121" y="2048415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9" name="Rectangle 298"/>
            <p:cNvSpPr/>
            <p:nvPr/>
          </p:nvSpPr>
          <p:spPr>
            <a:xfrm rot="10800000" flipV="1">
              <a:off x="4757607" y="6403083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8" name="Rectangle 337"/>
            <p:cNvSpPr/>
            <p:nvPr/>
          </p:nvSpPr>
          <p:spPr>
            <a:xfrm>
              <a:off x="7772540" y="942628"/>
              <a:ext cx="1303345" cy="149587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9" name="TextBox 338"/>
            <p:cNvSpPr txBox="1"/>
            <p:nvPr/>
          </p:nvSpPr>
          <p:spPr>
            <a:xfrm>
              <a:off x="8020150" y="1111905"/>
              <a:ext cx="92845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AMC40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PCIe</a:t>
              </a: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 MPO Input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0" name="TextBox 339"/>
            <p:cNvSpPr txBox="1"/>
            <p:nvPr/>
          </p:nvSpPr>
          <p:spPr>
            <a:xfrm>
              <a:off x="8236236" y="2446853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for Module 1</a:t>
              </a:r>
              <a:endParaRPr lang="fr-FR" sz="11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6" name="Rectangle 345"/>
            <p:cNvSpPr/>
            <p:nvPr/>
          </p:nvSpPr>
          <p:spPr>
            <a:xfrm rot="10800000" flipV="1">
              <a:off x="6011683" y="1145161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7" name="TextBox 346"/>
            <p:cNvSpPr txBox="1"/>
            <p:nvPr/>
          </p:nvSpPr>
          <p:spPr>
            <a:xfrm>
              <a:off x="4998428" y="963295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9" name="TextBox 358"/>
            <p:cNvSpPr txBox="1"/>
            <p:nvPr/>
          </p:nvSpPr>
          <p:spPr>
            <a:xfrm>
              <a:off x="4677339" y="684766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76" name="Straight Connector 375"/>
            <p:cNvCxnSpPr/>
            <p:nvPr/>
          </p:nvCxnSpPr>
          <p:spPr>
            <a:xfrm flipH="1">
              <a:off x="7032945" y="2058929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7" name="TextBox 376"/>
            <p:cNvSpPr txBox="1"/>
            <p:nvPr/>
          </p:nvSpPr>
          <p:spPr>
            <a:xfrm>
              <a:off x="6811668" y="1909559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7438750" y="1905010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6" name="Rectangle 395"/>
            <p:cNvSpPr/>
            <p:nvPr/>
          </p:nvSpPr>
          <p:spPr>
            <a:xfrm rot="10800000" flipV="1">
              <a:off x="7545148" y="114341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97" name="Straight Connector 396"/>
            <p:cNvCxnSpPr>
              <a:stCxn id="396" idx="3"/>
              <a:endCxn id="346" idx="1"/>
            </p:cNvCxnSpPr>
            <p:nvPr/>
          </p:nvCxnSpPr>
          <p:spPr>
            <a:xfrm flipH="1">
              <a:off x="6242024" y="1192263"/>
              <a:ext cx="1303124" cy="174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/>
            <p:cNvCxnSpPr/>
            <p:nvPr/>
          </p:nvCxnSpPr>
          <p:spPr>
            <a:xfrm flipH="1">
              <a:off x="6934940" y="1117441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/>
            <p:cNvSpPr txBox="1"/>
            <p:nvPr/>
          </p:nvSpPr>
          <p:spPr>
            <a:xfrm>
              <a:off x="6835823" y="942628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0" name="TextBox 399"/>
            <p:cNvSpPr txBox="1"/>
            <p:nvPr/>
          </p:nvSpPr>
          <p:spPr>
            <a:xfrm>
              <a:off x="7404427" y="974301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0" name="TextBox 519"/>
            <p:cNvSpPr txBox="1"/>
            <p:nvPr/>
          </p:nvSpPr>
          <p:spPr>
            <a:xfrm>
              <a:off x="4602686" y="4393762"/>
              <a:ext cx="5068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4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4573819" y="1888050"/>
              <a:ext cx="51991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3" name="TextBox 542"/>
            <p:cNvSpPr txBox="1"/>
            <p:nvPr/>
          </p:nvSpPr>
          <p:spPr>
            <a:xfrm>
              <a:off x="3201004" y="3188009"/>
              <a:ext cx="548115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Trunk 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9" name="TextBox 568"/>
            <p:cNvSpPr txBox="1"/>
            <p:nvPr/>
          </p:nvSpPr>
          <p:spPr>
            <a:xfrm>
              <a:off x="8248847" y="6071706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for Module 3</a:t>
              </a:r>
              <a:endParaRPr lang="fr-FR" sz="11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0" name="TextBox 569"/>
            <p:cNvSpPr txBox="1"/>
            <p:nvPr/>
          </p:nvSpPr>
          <p:spPr>
            <a:xfrm rot="16200000">
              <a:off x="8555822" y="6315195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1" name="TextBox 570"/>
            <p:cNvSpPr txBox="1"/>
            <p:nvPr/>
          </p:nvSpPr>
          <p:spPr>
            <a:xfrm rot="16200000">
              <a:off x="6527620" y="6223407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3" name="TextBox 572"/>
            <p:cNvSpPr txBox="1"/>
            <p:nvPr/>
          </p:nvSpPr>
          <p:spPr>
            <a:xfrm rot="16200000">
              <a:off x="4665759" y="6107998"/>
              <a:ext cx="317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…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74" name="TextBox 573"/>
            <p:cNvSpPr txBox="1"/>
            <p:nvPr/>
          </p:nvSpPr>
          <p:spPr>
            <a:xfrm>
              <a:off x="4594480" y="6483668"/>
              <a:ext cx="59253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12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0" name="Rectangle 319"/>
            <p:cNvSpPr/>
            <p:nvPr/>
          </p:nvSpPr>
          <p:spPr>
            <a:xfrm rot="10800000" flipV="1">
              <a:off x="6010456" y="205744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24" name="Rectangle 323"/>
            <p:cNvSpPr/>
            <p:nvPr/>
          </p:nvSpPr>
          <p:spPr>
            <a:xfrm rot="10800000" flipV="1">
              <a:off x="7541025" y="2054555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25" name="Straight Connector 324"/>
            <p:cNvCxnSpPr>
              <a:stCxn id="324" idx="3"/>
            </p:cNvCxnSpPr>
            <p:nvPr/>
          </p:nvCxnSpPr>
          <p:spPr>
            <a:xfrm flipH="1">
              <a:off x="6237901" y="2103399"/>
              <a:ext cx="1303124" cy="174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0" name="TextBox 329"/>
            <p:cNvSpPr txBox="1"/>
            <p:nvPr/>
          </p:nvSpPr>
          <p:spPr>
            <a:xfrm>
              <a:off x="1278644" y="1675758"/>
              <a:ext cx="4672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32" name="Rectangle 331"/>
            <p:cNvSpPr/>
            <p:nvPr/>
          </p:nvSpPr>
          <p:spPr>
            <a:xfrm rot="10800000" flipV="1">
              <a:off x="1056648" y="1928923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5" name="Rectangle 334"/>
            <p:cNvSpPr/>
            <p:nvPr/>
          </p:nvSpPr>
          <p:spPr>
            <a:xfrm rot="10800000" flipV="1">
              <a:off x="1215213" y="3205887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36" name="TextBox 335"/>
            <p:cNvSpPr txBox="1"/>
            <p:nvPr/>
          </p:nvSpPr>
          <p:spPr>
            <a:xfrm>
              <a:off x="1231398" y="3094536"/>
              <a:ext cx="4672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3" name="Rectangle 342"/>
            <p:cNvSpPr/>
            <p:nvPr/>
          </p:nvSpPr>
          <p:spPr>
            <a:xfrm rot="10800000" flipV="1">
              <a:off x="4819713" y="3734460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>
              <a:off x="4620841" y="3547956"/>
              <a:ext cx="4740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385D8A"/>
                  </a:solidFill>
                  <a:latin typeface="Calibri"/>
                  <a:ea typeface="+mn-ea"/>
                  <a:cs typeface="+mn-cs"/>
                </a:rPr>
                <a:t>MPO 3</a:t>
              </a: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5" name="Rectangle 344"/>
            <p:cNvSpPr/>
            <p:nvPr/>
          </p:nvSpPr>
          <p:spPr>
            <a:xfrm rot="10800000" flipV="1">
              <a:off x="4833777" y="4651932"/>
              <a:ext cx="230341" cy="97688"/>
            </a:xfrm>
            <a:prstGeom prst="rect">
              <a:avLst/>
            </a:prstGeom>
            <a:noFill/>
            <a:ln w="9525">
              <a:solidFill>
                <a:srgbClr val="385D8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7772540" y="3531926"/>
              <a:ext cx="1303345" cy="1495877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49" name="TextBox 348"/>
            <p:cNvSpPr txBox="1"/>
            <p:nvPr/>
          </p:nvSpPr>
          <p:spPr>
            <a:xfrm>
              <a:off x="8119645" y="3643899"/>
              <a:ext cx="92845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AMC40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err="1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PCIe</a:t>
              </a: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fr-FR" sz="11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 MPO Input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0" name="TextBox 349"/>
            <p:cNvSpPr txBox="1"/>
            <p:nvPr/>
          </p:nvSpPr>
          <p:spPr>
            <a:xfrm>
              <a:off x="8236236" y="5036151"/>
              <a:ext cx="9316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for Module 2</a:t>
              </a:r>
              <a:endParaRPr lang="fr-FR" sz="11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1" name="Rectangle 350"/>
            <p:cNvSpPr/>
            <p:nvPr/>
          </p:nvSpPr>
          <p:spPr>
            <a:xfrm rot="10800000" flipV="1">
              <a:off x="6011683" y="3734459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52" name="TextBox 351"/>
            <p:cNvSpPr txBox="1"/>
            <p:nvPr/>
          </p:nvSpPr>
          <p:spPr>
            <a:xfrm>
              <a:off x="4998428" y="3552593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srgbClr val="0070C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3" name="TextBox 352"/>
            <p:cNvSpPr txBox="1"/>
            <p:nvPr/>
          </p:nvSpPr>
          <p:spPr>
            <a:xfrm>
              <a:off x="4677339" y="3274064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54" name="Straight Connector 353"/>
            <p:cNvCxnSpPr/>
            <p:nvPr/>
          </p:nvCxnSpPr>
          <p:spPr>
            <a:xfrm flipH="1">
              <a:off x="7032945" y="4648227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TextBox 354"/>
            <p:cNvSpPr txBox="1"/>
            <p:nvPr/>
          </p:nvSpPr>
          <p:spPr>
            <a:xfrm>
              <a:off x="6811668" y="4498857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6" name="TextBox 355"/>
            <p:cNvSpPr txBox="1"/>
            <p:nvPr/>
          </p:nvSpPr>
          <p:spPr>
            <a:xfrm>
              <a:off x="7438750" y="4494308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57" name="Rectangle 356"/>
            <p:cNvSpPr/>
            <p:nvPr/>
          </p:nvSpPr>
          <p:spPr>
            <a:xfrm rot="10800000" flipV="1">
              <a:off x="7545148" y="3732717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358" name="Straight Connector 357"/>
            <p:cNvCxnSpPr>
              <a:stCxn id="357" idx="3"/>
              <a:endCxn id="351" idx="1"/>
            </p:cNvCxnSpPr>
            <p:nvPr/>
          </p:nvCxnSpPr>
          <p:spPr>
            <a:xfrm flipH="1">
              <a:off x="6242024" y="3781561"/>
              <a:ext cx="1303124" cy="174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H="1">
              <a:off x="6934940" y="3706739"/>
              <a:ext cx="77185" cy="122123"/>
            </a:xfrm>
            <a:prstGeom prst="line">
              <a:avLst/>
            </a:prstGeom>
            <a:ln w="31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extBox 390"/>
            <p:cNvSpPr txBox="1"/>
            <p:nvPr/>
          </p:nvSpPr>
          <p:spPr>
            <a:xfrm>
              <a:off x="6835823" y="3531926"/>
              <a:ext cx="34499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12f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7404427" y="3563599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MPO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4" name="Rectangle 393"/>
            <p:cNvSpPr/>
            <p:nvPr/>
          </p:nvSpPr>
          <p:spPr>
            <a:xfrm rot="10800000" flipV="1">
              <a:off x="6010456" y="4646741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95" name="Rectangle 394"/>
            <p:cNvSpPr/>
            <p:nvPr/>
          </p:nvSpPr>
          <p:spPr>
            <a:xfrm rot="10800000" flipV="1">
              <a:off x="7541025" y="4643853"/>
              <a:ext cx="230341" cy="9768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401" name="Straight Connector 400"/>
            <p:cNvCxnSpPr>
              <a:stCxn id="395" idx="3"/>
            </p:cNvCxnSpPr>
            <p:nvPr/>
          </p:nvCxnSpPr>
          <p:spPr>
            <a:xfrm flipH="1">
              <a:off x="6237901" y="4692697"/>
              <a:ext cx="1303124" cy="1742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342601" y="3600426"/>
              <a:ext cx="720080" cy="2730141"/>
            </a:xfrm>
            <a:prstGeom prst="rect">
              <a:avLst/>
            </a:prstGeom>
            <a:solidFill>
              <a:srgbClr val="92D05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03" name="TextBox 402"/>
            <p:cNvSpPr txBox="1"/>
            <p:nvPr/>
          </p:nvSpPr>
          <p:spPr>
            <a:xfrm rot="16200000">
              <a:off x="-150606" y="4336697"/>
              <a:ext cx="74411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100" b="1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Module 2</a:t>
              </a:r>
              <a:endParaRPr lang="fr-FR" sz="1100" b="1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4" name="Rectangle 403"/>
            <p:cNvSpPr/>
            <p:nvPr/>
          </p:nvSpPr>
          <p:spPr>
            <a:xfrm rot="10800000" flipV="1">
              <a:off x="975541" y="3654617"/>
              <a:ext cx="88431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05" name="Rectangle 404"/>
            <p:cNvSpPr/>
            <p:nvPr/>
          </p:nvSpPr>
          <p:spPr>
            <a:xfrm rot="10800000" flipV="1">
              <a:off x="976451" y="3774510"/>
              <a:ext cx="88431" cy="3851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06" name="Rectangle 405"/>
            <p:cNvSpPr/>
            <p:nvPr/>
          </p:nvSpPr>
          <p:spPr>
            <a:xfrm rot="10800000" flipV="1">
              <a:off x="976452" y="3887518"/>
              <a:ext cx="88431" cy="4271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07" name="Rectangle 406"/>
            <p:cNvSpPr/>
            <p:nvPr/>
          </p:nvSpPr>
          <p:spPr>
            <a:xfrm rot="10800000" flipV="1">
              <a:off x="976450" y="4013278"/>
              <a:ext cx="88431" cy="41629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10" name="Rectangle 409"/>
            <p:cNvSpPr/>
            <p:nvPr/>
          </p:nvSpPr>
          <p:spPr>
            <a:xfrm rot="10800000" flipV="1">
              <a:off x="975943" y="4139051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3" name="Rectangle 462"/>
            <p:cNvSpPr/>
            <p:nvPr/>
          </p:nvSpPr>
          <p:spPr>
            <a:xfrm rot="10800000" flipV="1">
              <a:off x="975942" y="4257474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4" name="Rectangle 463"/>
            <p:cNvSpPr/>
            <p:nvPr/>
          </p:nvSpPr>
          <p:spPr>
            <a:xfrm rot="10800000" flipV="1">
              <a:off x="974763" y="4381413"/>
              <a:ext cx="89215" cy="37256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5" name="Rectangle 464"/>
            <p:cNvSpPr/>
            <p:nvPr/>
          </p:nvSpPr>
          <p:spPr>
            <a:xfrm rot="10800000" flipV="1">
              <a:off x="971874" y="4496308"/>
              <a:ext cx="89449" cy="3999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6" name="Rectangle 465"/>
            <p:cNvSpPr/>
            <p:nvPr/>
          </p:nvSpPr>
          <p:spPr>
            <a:xfrm rot="10800000" flipV="1">
              <a:off x="972893" y="4635547"/>
              <a:ext cx="88430" cy="40285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7" name="Rectangle 466"/>
            <p:cNvSpPr/>
            <p:nvPr/>
          </p:nvSpPr>
          <p:spPr>
            <a:xfrm rot="10800000" flipV="1">
              <a:off x="971874" y="4757254"/>
              <a:ext cx="90640" cy="3817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8" name="Rectangle 467"/>
            <p:cNvSpPr/>
            <p:nvPr/>
          </p:nvSpPr>
          <p:spPr>
            <a:xfrm rot="10800000" flipV="1">
              <a:off x="971874" y="487998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9" name="Rectangle 468"/>
            <p:cNvSpPr/>
            <p:nvPr/>
          </p:nvSpPr>
          <p:spPr>
            <a:xfrm rot="10800000" flipV="1">
              <a:off x="971968" y="4999127"/>
              <a:ext cx="87986" cy="40040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0" name="Rectangle 469"/>
            <p:cNvSpPr/>
            <p:nvPr/>
          </p:nvSpPr>
          <p:spPr>
            <a:xfrm rot="10800000" flipV="1">
              <a:off x="971874" y="5119743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1" name="Rectangle 470"/>
            <p:cNvSpPr/>
            <p:nvPr/>
          </p:nvSpPr>
          <p:spPr>
            <a:xfrm rot="10800000" flipV="1">
              <a:off x="970912" y="5243733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2" name="Rectangle 471"/>
            <p:cNvSpPr/>
            <p:nvPr/>
          </p:nvSpPr>
          <p:spPr>
            <a:xfrm rot="10800000" flipV="1">
              <a:off x="971121" y="5358057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3" name="Rectangle 472"/>
            <p:cNvSpPr/>
            <p:nvPr/>
          </p:nvSpPr>
          <p:spPr>
            <a:xfrm rot="10800000" flipV="1">
              <a:off x="973907" y="5483205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4" name="Rectangle 473"/>
            <p:cNvSpPr/>
            <p:nvPr/>
          </p:nvSpPr>
          <p:spPr>
            <a:xfrm rot="10800000" flipV="1">
              <a:off x="974762" y="560762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5" name="Rectangle 474"/>
            <p:cNvSpPr/>
            <p:nvPr/>
          </p:nvSpPr>
          <p:spPr>
            <a:xfrm rot="10800000" flipV="1">
              <a:off x="967860" y="5723825"/>
              <a:ext cx="88432" cy="38131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6" name="Rectangle 475"/>
            <p:cNvSpPr/>
            <p:nvPr/>
          </p:nvSpPr>
          <p:spPr>
            <a:xfrm rot="10800000" flipV="1">
              <a:off x="968237" y="5845920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7" name="Rectangle 476"/>
            <p:cNvSpPr/>
            <p:nvPr/>
          </p:nvSpPr>
          <p:spPr>
            <a:xfrm rot="10800000" flipV="1">
              <a:off x="969385" y="5967329"/>
              <a:ext cx="85381" cy="40887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8" name="Rectangle 477"/>
            <p:cNvSpPr/>
            <p:nvPr/>
          </p:nvSpPr>
          <p:spPr>
            <a:xfrm rot="10800000" flipV="1">
              <a:off x="966668" y="6103233"/>
              <a:ext cx="85381" cy="40887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9" name="Rectangle 478"/>
            <p:cNvSpPr/>
            <p:nvPr/>
          </p:nvSpPr>
          <p:spPr>
            <a:xfrm rot="10800000" flipV="1">
              <a:off x="968742" y="6223276"/>
              <a:ext cx="85381" cy="40887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0" name="TextBox 479"/>
            <p:cNvSpPr txBox="1"/>
            <p:nvPr/>
          </p:nvSpPr>
          <p:spPr>
            <a:xfrm>
              <a:off x="715331" y="3565112"/>
              <a:ext cx="284778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12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13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14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15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16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17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18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19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20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21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22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1" name="TextBox 480"/>
            <p:cNvSpPr txBox="1"/>
            <p:nvPr/>
          </p:nvSpPr>
          <p:spPr>
            <a:xfrm>
              <a:off x="582597" y="6008216"/>
              <a:ext cx="2847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b="1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??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b="1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??</a:t>
              </a:r>
              <a:endParaRPr lang="fr-FR" sz="800" b="1" dirty="0">
                <a:solidFill>
                  <a:srgbClr val="FF000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2" name="Rectangle 481"/>
            <p:cNvSpPr/>
            <p:nvPr/>
          </p:nvSpPr>
          <p:spPr>
            <a:xfrm rot="10800000" flipV="1">
              <a:off x="1073536" y="3654617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3" name="Rectangle 482"/>
            <p:cNvSpPr/>
            <p:nvPr/>
          </p:nvSpPr>
          <p:spPr>
            <a:xfrm rot="10800000" flipV="1">
              <a:off x="1074446" y="3774510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4" name="Rectangle 483"/>
            <p:cNvSpPr/>
            <p:nvPr/>
          </p:nvSpPr>
          <p:spPr>
            <a:xfrm rot="10800000" flipV="1">
              <a:off x="1074447" y="3887518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5" name="Rectangle 484"/>
            <p:cNvSpPr/>
            <p:nvPr/>
          </p:nvSpPr>
          <p:spPr>
            <a:xfrm rot="10800000" flipV="1">
              <a:off x="1074445" y="4013278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6" name="Rectangle 485"/>
            <p:cNvSpPr/>
            <p:nvPr/>
          </p:nvSpPr>
          <p:spPr>
            <a:xfrm rot="10800000" flipV="1">
              <a:off x="1073938" y="4139051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7" name="Rectangle 486"/>
            <p:cNvSpPr/>
            <p:nvPr/>
          </p:nvSpPr>
          <p:spPr>
            <a:xfrm rot="10800000" flipV="1">
              <a:off x="1073937" y="4257474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8" name="Rectangle 487"/>
            <p:cNvSpPr/>
            <p:nvPr/>
          </p:nvSpPr>
          <p:spPr>
            <a:xfrm rot="10800000" flipV="1">
              <a:off x="1072758" y="4381413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9" name="Rectangle 488"/>
            <p:cNvSpPr/>
            <p:nvPr/>
          </p:nvSpPr>
          <p:spPr>
            <a:xfrm rot="10800000" flipV="1">
              <a:off x="1069869" y="4496308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90" name="Rectangle 489"/>
            <p:cNvSpPr/>
            <p:nvPr/>
          </p:nvSpPr>
          <p:spPr>
            <a:xfrm rot="10800000" flipV="1">
              <a:off x="1070888" y="4635547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91" name="Rectangle 490"/>
            <p:cNvSpPr/>
            <p:nvPr/>
          </p:nvSpPr>
          <p:spPr>
            <a:xfrm rot="10800000" flipV="1">
              <a:off x="1069869" y="4757254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92" name="Rectangle 491"/>
            <p:cNvSpPr/>
            <p:nvPr/>
          </p:nvSpPr>
          <p:spPr>
            <a:xfrm rot="10800000" flipV="1">
              <a:off x="1064642" y="4880670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93" name="Rectangle 492"/>
            <p:cNvSpPr/>
            <p:nvPr/>
          </p:nvSpPr>
          <p:spPr>
            <a:xfrm rot="10800000" flipV="1">
              <a:off x="1248219" y="4929447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494" name="Straight Connector 493"/>
            <p:cNvCxnSpPr>
              <a:stCxn id="482" idx="1"/>
            </p:cNvCxnSpPr>
            <p:nvPr/>
          </p:nvCxnSpPr>
          <p:spPr>
            <a:xfrm>
              <a:off x="1161967" y="3673245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Connector 494"/>
            <p:cNvCxnSpPr>
              <a:stCxn id="483" idx="1"/>
            </p:cNvCxnSpPr>
            <p:nvPr/>
          </p:nvCxnSpPr>
          <p:spPr>
            <a:xfrm>
              <a:off x="1162877" y="3793768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Straight Connector 495"/>
            <p:cNvCxnSpPr>
              <a:stCxn id="484" idx="1"/>
            </p:cNvCxnSpPr>
            <p:nvPr/>
          </p:nvCxnSpPr>
          <p:spPr>
            <a:xfrm>
              <a:off x="1162878" y="3908877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Straight Connector 496"/>
            <p:cNvCxnSpPr>
              <a:stCxn id="485" idx="1"/>
            </p:cNvCxnSpPr>
            <p:nvPr/>
          </p:nvCxnSpPr>
          <p:spPr>
            <a:xfrm>
              <a:off x="1162876" y="4034093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8" name="Straight Connector 497"/>
            <p:cNvCxnSpPr>
              <a:stCxn id="486" idx="1"/>
            </p:cNvCxnSpPr>
            <p:nvPr/>
          </p:nvCxnSpPr>
          <p:spPr>
            <a:xfrm>
              <a:off x="1159319" y="4159495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9" name="Straight Connector 498"/>
            <p:cNvCxnSpPr>
              <a:stCxn id="487" idx="1"/>
            </p:cNvCxnSpPr>
            <p:nvPr/>
          </p:nvCxnSpPr>
          <p:spPr>
            <a:xfrm>
              <a:off x="1159318" y="4277918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0" name="Straight Connector 499"/>
            <p:cNvCxnSpPr>
              <a:stCxn id="488" idx="1"/>
            </p:cNvCxnSpPr>
            <p:nvPr/>
          </p:nvCxnSpPr>
          <p:spPr>
            <a:xfrm flipV="1">
              <a:off x="1161973" y="4341326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1" name="Straight Connector 500"/>
            <p:cNvCxnSpPr>
              <a:stCxn id="489" idx="1"/>
            </p:cNvCxnSpPr>
            <p:nvPr/>
          </p:nvCxnSpPr>
          <p:spPr>
            <a:xfrm flipV="1">
              <a:off x="1159318" y="4337796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2" name="Straight Connector 501"/>
            <p:cNvCxnSpPr>
              <a:stCxn id="490" idx="1"/>
            </p:cNvCxnSpPr>
            <p:nvPr/>
          </p:nvCxnSpPr>
          <p:spPr>
            <a:xfrm flipV="1">
              <a:off x="1159318" y="4335298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3" name="Straight Connector 502"/>
            <p:cNvCxnSpPr>
              <a:stCxn id="491" idx="1"/>
            </p:cNvCxnSpPr>
            <p:nvPr/>
          </p:nvCxnSpPr>
          <p:spPr>
            <a:xfrm flipV="1">
              <a:off x="1160509" y="4333091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4" name="Straight Connector 503"/>
            <p:cNvCxnSpPr>
              <a:stCxn id="492" idx="1"/>
            </p:cNvCxnSpPr>
            <p:nvPr/>
          </p:nvCxnSpPr>
          <p:spPr>
            <a:xfrm flipV="1">
              <a:off x="1150023" y="4333091"/>
              <a:ext cx="422323" cy="5680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5" name="Straight Connector 504"/>
            <p:cNvCxnSpPr/>
            <p:nvPr/>
          </p:nvCxnSpPr>
          <p:spPr>
            <a:xfrm flipV="1">
              <a:off x="1339276" y="4346887"/>
              <a:ext cx="228925" cy="6046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6" name="TextBox 505"/>
            <p:cNvSpPr txBox="1"/>
            <p:nvPr/>
          </p:nvSpPr>
          <p:spPr>
            <a:xfrm>
              <a:off x="870894" y="3482471"/>
              <a:ext cx="41906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LC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07" name="Rectangle 506"/>
            <p:cNvSpPr/>
            <p:nvPr/>
          </p:nvSpPr>
          <p:spPr>
            <a:xfrm rot="10800000" flipV="1">
              <a:off x="1069813" y="5123631"/>
              <a:ext cx="88431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08" name="Rectangle 507"/>
            <p:cNvSpPr/>
            <p:nvPr/>
          </p:nvSpPr>
          <p:spPr>
            <a:xfrm rot="10800000" flipV="1">
              <a:off x="1070723" y="5243524"/>
              <a:ext cx="88431" cy="3851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09" name="Rectangle 508"/>
            <p:cNvSpPr/>
            <p:nvPr/>
          </p:nvSpPr>
          <p:spPr>
            <a:xfrm rot="10800000" flipV="1">
              <a:off x="1070724" y="5356532"/>
              <a:ext cx="88431" cy="4271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0" name="Rectangle 509"/>
            <p:cNvSpPr/>
            <p:nvPr/>
          </p:nvSpPr>
          <p:spPr>
            <a:xfrm rot="10800000" flipV="1">
              <a:off x="1070722" y="5482292"/>
              <a:ext cx="88431" cy="41629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1" name="Rectangle 510"/>
            <p:cNvSpPr/>
            <p:nvPr/>
          </p:nvSpPr>
          <p:spPr>
            <a:xfrm rot="10800000" flipV="1">
              <a:off x="1070215" y="5608065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2" name="Rectangle 511"/>
            <p:cNvSpPr/>
            <p:nvPr/>
          </p:nvSpPr>
          <p:spPr>
            <a:xfrm rot="10800000" flipV="1">
              <a:off x="1070214" y="5726488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3" name="Rectangle 512"/>
            <p:cNvSpPr/>
            <p:nvPr/>
          </p:nvSpPr>
          <p:spPr>
            <a:xfrm rot="10800000" flipV="1">
              <a:off x="1069035" y="5850427"/>
              <a:ext cx="89215" cy="37256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4" name="Rectangle 513"/>
            <p:cNvSpPr/>
            <p:nvPr/>
          </p:nvSpPr>
          <p:spPr>
            <a:xfrm rot="10800000" flipV="1">
              <a:off x="1066146" y="5965322"/>
              <a:ext cx="89449" cy="39998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5" name="Rectangle 514"/>
            <p:cNvSpPr/>
            <p:nvPr/>
          </p:nvSpPr>
          <p:spPr>
            <a:xfrm rot="10800000" flipV="1">
              <a:off x="1067165" y="6104561"/>
              <a:ext cx="88430" cy="40285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16" name="Rectangle 515"/>
            <p:cNvSpPr/>
            <p:nvPr/>
          </p:nvSpPr>
          <p:spPr>
            <a:xfrm rot="10800000" flipV="1">
              <a:off x="1066146" y="6226268"/>
              <a:ext cx="90640" cy="3817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517" name="Straight Connector 516"/>
            <p:cNvCxnSpPr>
              <a:stCxn id="507" idx="1"/>
            </p:cNvCxnSpPr>
            <p:nvPr/>
          </p:nvCxnSpPr>
          <p:spPr>
            <a:xfrm>
              <a:off x="1158244" y="5142259"/>
              <a:ext cx="414102" cy="662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8" name="Straight Connector 517"/>
            <p:cNvCxnSpPr>
              <a:stCxn id="508" idx="1"/>
            </p:cNvCxnSpPr>
            <p:nvPr/>
          </p:nvCxnSpPr>
          <p:spPr>
            <a:xfrm>
              <a:off x="1159154" y="5262782"/>
              <a:ext cx="409469" cy="54468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9" name="Straight Connector 518"/>
            <p:cNvCxnSpPr>
              <a:stCxn id="509" idx="1"/>
            </p:cNvCxnSpPr>
            <p:nvPr/>
          </p:nvCxnSpPr>
          <p:spPr>
            <a:xfrm>
              <a:off x="1159155" y="5377891"/>
              <a:ext cx="410542" cy="4266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4" name="Straight Connector 523"/>
            <p:cNvCxnSpPr>
              <a:stCxn id="510" idx="1"/>
            </p:cNvCxnSpPr>
            <p:nvPr/>
          </p:nvCxnSpPr>
          <p:spPr>
            <a:xfrm>
              <a:off x="1159153" y="5503107"/>
              <a:ext cx="410380" cy="3004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Straight Connector 524"/>
            <p:cNvCxnSpPr>
              <a:stCxn id="511" idx="1"/>
            </p:cNvCxnSpPr>
            <p:nvPr/>
          </p:nvCxnSpPr>
          <p:spPr>
            <a:xfrm>
              <a:off x="1155596" y="5628509"/>
              <a:ext cx="413937" cy="173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Straight Connector 525"/>
            <p:cNvCxnSpPr>
              <a:stCxn id="512" idx="1"/>
            </p:cNvCxnSpPr>
            <p:nvPr/>
          </p:nvCxnSpPr>
          <p:spPr>
            <a:xfrm>
              <a:off x="1155595" y="5746932"/>
              <a:ext cx="414102" cy="591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/>
            <p:cNvCxnSpPr>
              <a:stCxn id="513" idx="1"/>
            </p:cNvCxnSpPr>
            <p:nvPr/>
          </p:nvCxnSpPr>
          <p:spPr>
            <a:xfrm flipV="1">
              <a:off x="1158250" y="5810340"/>
              <a:ext cx="411447" cy="5871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8" name="Straight Connector 527"/>
            <p:cNvCxnSpPr>
              <a:stCxn id="514" idx="1"/>
            </p:cNvCxnSpPr>
            <p:nvPr/>
          </p:nvCxnSpPr>
          <p:spPr>
            <a:xfrm flipV="1">
              <a:off x="1155595" y="5806810"/>
              <a:ext cx="416750" cy="17851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/>
            <p:cNvCxnSpPr>
              <a:stCxn id="515" idx="1"/>
            </p:cNvCxnSpPr>
            <p:nvPr/>
          </p:nvCxnSpPr>
          <p:spPr>
            <a:xfrm flipV="1">
              <a:off x="1155595" y="5804312"/>
              <a:ext cx="414102" cy="32039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/>
            <p:cNvCxnSpPr>
              <a:stCxn id="516" idx="1"/>
            </p:cNvCxnSpPr>
            <p:nvPr/>
          </p:nvCxnSpPr>
          <p:spPr>
            <a:xfrm flipV="1">
              <a:off x="1156786" y="5802105"/>
              <a:ext cx="411837" cy="4432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1" name="Straight Connector 530"/>
            <p:cNvCxnSpPr>
              <a:stCxn id="533" idx="1"/>
            </p:cNvCxnSpPr>
            <p:nvPr/>
          </p:nvCxnSpPr>
          <p:spPr>
            <a:xfrm>
              <a:off x="1160451" y="5017401"/>
              <a:ext cx="408172" cy="7927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2" name="Straight Connector 531"/>
            <p:cNvCxnSpPr/>
            <p:nvPr/>
          </p:nvCxnSpPr>
          <p:spPr>
            <a:xfrm flipV="1">
              <a:off x="1325481" y="5802579"/>
              <a:ext cx="249646" cy="49483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3" name="Rectangle 532"/>
            <p:cNvSpPr/>
            <p:nvPr/>
          </p:nvSpPr>
          <p:spPr>
            <a:xfrm rot="10800000" flipV="1">
              <a:off x="1075070" y="4996957"/>
              <a:ext cx="85381" cy="40887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35" name="Rectangle 534"/>
            <p:cNvSpPr/>
            <p:nvPr/>
          </p:nvSpPr>
          <p:spPr>
            <a:xfrm rot="10800000" flipV="1">
              <a:off x="1233635" y="6273921"/>
              <a:ext cx="87986" cy="40040"/>
            </a:xfrm>
            <a:prstGeom prst="rect">
              <a:avLst/>
            </a:prstGeom>
            <a:noFill/>
            <a:ln w="952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536" name="TextBox 535"/>
            <p:cNvSpPr txBox="1"/>
            <p:nvPr/>
          </p:nvSpPr>
          <p:spPr>
            <a:xfrm>
              <a:off x="1249820" y="6162570"/>
              <a:ext cx="4672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5" name="TextBox 624"/>
            <p:cNvSpPr txBox="1"/>
            <p:nvPr/>
          </p:nvSpPr>
          <p:spPr>
            <a:xfrm>
              <a:off x="1268158" y="4828495"/>
              <a:ext cx="4672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err="1" smtClean="0">
                  <a:solidFill>
                    <a:srgbClr val="0070C0"/>
                  </a:solidFill>
                  <a:latin typeface="Calibri"/>
                  <a:ea typeface="+mn-ea"/>
                  <a:cs typeface="+mn-cs"/>
                </a:rPr>
                <a:t>Spare</a:t>
              </a:r>
              <a:endParaRPr lang="fr-FR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6" name="TextBox 625"/>
            <p:cNvSpPr txBox="1"/>
            <p:nvPr/>
          </p:nvSpPr>
          <p:spPr>
            <a:xfrm rot="16200000">
              <a:off x="7716796" y="918474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11 used</a:t>
              </a:r>
              <a:endParaRPr lang="en-GB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7" name="TextBox 626"/>
            <p:cNvSpPr txBox="1"/>
            <p:nvPr/>
          </p:nvSpPr>
          <p:spPr>
            <a:xfrm rot="16200000">
              <a:off x="7724203" y="1942201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11 used</a:t>
              </a:r>
              <a:endParaRPr lang="en-GB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8" name="TextBox 627"/>
            <p:cNvSpPr txBox="1"/>
            <p:nvPr/>
          </p:nvSpPr>
          <p:spPr>
            <a:xfrm rot="16200000">
              <a:off x="7716796" y="3499464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11 used</a:t>
              </a:r>
              <a:endParaRPr lang="en-GB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9" name="TextBox 628"/>
            <p:cNvSpPr txBox="1"/>
            <p:nvPr/>
          </p:nvSpPr>
          <p:spPr>
            <a:xfrm rot="16200000">
              <a:off x="7727958" y="4474576"/>
              <a:ext cx="4788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11 used</a:t>
              </a:r>
              <a:endParaRPr lang="en-GB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5" name="Rectangle 274"/>
            <p:cNvSpPr/>
            <p:nvPr/>
          </p:nvSpPr>
          <p:spPr>
            <a:xfrm rot="10800000" flipV="1">
              <a:off x="5078871" y="1136621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 rot="10800000" flipV="1">
              <a:off x="5691736" y="1153909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277" name="Straight Connector 276"/>
            <p:cNvCxnSpPr/>
            <p:nvPr/>
          </p:nvCxnSpPr>
          <p:spPr>
            <a:xfrm>
              <a:off x="5387116" y="2629757"/>
              <a:ext cx="183659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TextBox 284"/>
            <p:cNvSpPr txBox="1"/>
            <p:nvPr/>
          </p:nvSpPr>
          <p:spPr>
            <a:xfrm>
              <a:off x="5475110" y="2506249"/>
              <a:ext cx="52078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Ex:48f?</a:t>
              </a:r>
            </a:p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endParaRPr lang="fr-FR" sz="800" dirty="0">
                <a:solidFill>
                  <a:srgbClr val="385D8A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8" name="Straight Connector 287"/>
            <p:cNvCxnSpPr/>
            <p:nvPr/>
          </p:nvCxnSpPr>
          <p:spPr>
            <a:xfrm flipH="1">
              <a:off x="5436096" y="2560863"/>
              <a:ext cx="77185" cy="122123"/>
            </a:xfrm>
            <a:prstGeom prst="line">
              <a:avLst/>
            </a:prstGeom>
            <a:ln w="31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9" name="Rectangle 288"/>
            <p:cNvSpPr/>
            <p:nvPr/>
          </p:nvSpPr>
          <p:spPr>
            <a:xfrm rot="10800000" flipV="1">
              <a:off x="5041334" y="2043719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0" name="Rectangle 289"/>
            <p:cNvSpPr/>
            <p:nvPr/>
          </p:nvSpPr>
          <p:spPr>
            <a:xfrm rot="10800000" flipV="1">
              <a:off x="5652120" y="2037078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1" name="Rectangle 290"/>
            <p:cNvSpPr/>
            <p:nvPr/>
          </p:nvSpPr>
          <p:spPr>
            <a:xfrm rot="10800000" flipV="1">
              <a:off x="5078001" y="3717032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2" name="Rectangle 291"/>
            <p:cNvSpPr/>
            <p:nvPr/>
          </p:nvSpPr>
          <p:spPr>
            <a:xfrm rot="10800000" flipV="1">
              <a:off x="5709811" y="3763360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 rot="10800000" flipV="1">
              <a:off x="5076057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4" name="Rectangle 293"/>
            <p:cNvSpPr/>
            <p:nvPr/>
          </p:nvSpPr>
          <p:spPr>
            <a:xfrm rot="10800000" flipV="1">
              <a:off x="5709811" y="4653136"/>
              <a:ext cx="230341" cy="97688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fr-FR">
                <a:solidFill>
                  <a:prstClr val="white"/>
                </a:solidFill>
              </a:endParaRPr>
            </a:p>
          </p:txBody>
        </p:sp>
        <p:cxnSp>
          <p:nvCxnSpPr>
            <p:cNvPr id="296" name="Straight Connector 295"/>
            <p:cNvCxnSpPr>
              <a:endCxn id="289" idx="1"/>
            </p:cNvCxnSpPr>
            <p:nvPr/>
          </p:nvCxnSpPr>
          <p:spPr>
            <a:xfrm flipH="1" flipV="1">
              <a:off x="5271675" y="2092563"/>
              <a:ext cx="115441" cy="5371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>
              <a:endCxn id="275" idx="1"/>
            </p:cNvCxnSpPr>
            <p:nvPr/>
          </p:nvCxnSpPr>
          <p:spPr>
            <a:xfrm flipH="1" flipV="1">
              <a:off x="5309212" y="1185465"/>
              <a:ext cx="82849" cy="147825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>
              <a:endCxn id="291" idx="1"/>
            </p:cNvCxnSpPr>
            <p:nvPr/>
          </p:nvCxnSpPr>
          <p:spPr>
            <a:xfrm flipH="1">
              <a:off x="5308342" y="2629757"/>
              <a:ext cx="78774" cy="11361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>
              <a:endCxn id="293" idx="1"/>
            </p:cNvCxnSpPr>
            <p:nvPr/>
          </p:nvCxnSpPr>
          <p:spPr>
            <a:xfrm flipH="1">
              <a:off x="5306398" y="2655791"/>
              <a:ext cx="80718" cy="204618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>
              <a:endCxn id="276" idx="3"/>
            </p:cNvCxnSpPr>
            <p:nvPr/>
          </p:nvCxnSpPr>
          <p:spPr>
            <a:xfrm flipV="1">
              <a:off x="5580356" y="1202753"/>
              <a:ext cx="111380" cy="14270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>
              <a:endCxn id="290" idx="3"/>
            </p:cNvCxnSpPr>
            <p:nvPr/>
          </p:nvCxnSpPr>
          <p:spPr>
            <a:xfrm flipV="1">
              <a:off x="5577893" y="2085922"/>
              <a:ext cx="74227" cy="54383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>
              <a:endCxn id="292" idx="3"/>
            </p:cNvCxnSpPr>
            <p:nvPr/>
          </p:nvCxnSpPr>
          <p:spPr>
            <a:xfrm>
              <a:off x="5577893" y="2655791"/>
              <a:ext cx="131918" cy="115641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>
              <a:endCxn id="294" idx="3"/>
            </p:cNvCxnSpPr>
            <p:nvPr/>
          </p:nvCxnSpPr>
          <p:spPr>
            <a:xfrm>
              <a:off x="5577893" y="2629757"/>
              <a:ext cx="131918" cy="20722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5" name="TextBox 304"/>
            <p:cNvSpPr txBox="1"/>
            <p:nvPr/>
          </p:nvSpPr>
          <p:spPr>
            <a:xfrm>
              <a:off x="5281091" y="884505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5707229" y="665163"/>
              <a:ext cx="104794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8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MPO-MPO Adaptors Path Panel</a:t>
              </a:r>
              <a:endParaRPr lang="en-GB" sz="8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1384802" y="682420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5-10m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3303490" y="1022557"/>
              <a:ext cx="60625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330-350m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6871140" y="690232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800" dirty="0" smtClean="0">
                  <a:solidFill>
                    <a:srgbClr val="7030A0"/>
                  </a:solidFill>
                  <a:latin typeface="Calibri"/>
                  <a:ea typeface="+mn-ea"/>
                  <a:cs typeface="+mn-cs"/>
                </a:rPr>
                <a:t>1-3m</a:t>
              </a:r>
              <a:endParaRPr lang="fr-FR" sz="800" dirty="0">
                <a:solidFill>
                  <a:srgbClr val="7030A0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A993C-ACC3-4E11-9E15-58FB50DA72D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19/02/15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Infrastructure upgrade workshop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CFB06-35A5-41C8-B4D8-10A3A4A791B4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42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ula_standard_templat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0033CC"/>
          </a:solidFill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paula_standard_template.pot</Template>
  <TotalTime>32216</TotalTime>
  <Words>984</Words>
  <Application>Microsoft Macintosh PowerPoint</Application>
  <PresentationFormat>On-screen Show (4:3)</PresentationFormat>
  <Paragraphs>322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paula_standard_template</vt:lpstr>
      <vt:lpstr>Paper Presentation 1</vt:lpstr>
      <vt:lpstr>Office Theme</vt:lpstr>
      <vt:lpstr>Power, electronics, cabling. Infrastructure of LHCb upgrade workshop. </vt:lpstr>
      <vt:lpstr>PowerPoint Presentation</vt:lpstr>
      <vt:lpstr>ASIC/sensor/hybrid/module</vt:lpstr>
      <vt:lpstr>Detailed overview of a ‘slice’ &amp; locations</vt:lpstr>
      <vt:lpstr>Low voltage power</vt:lpstr>
      <vt:lpstr>Low voltage power.</vt:lpstr>
      <vt:lpstr>High Voltage power.</vt:lpstr>
      <vt:lpstr>Optical long distance cabling. </vt:lpstr>
      <vt:lpstr>PowerPoint Presentation</vt:lpstr>
      <vt:lpstr>Optical long distance cabling.  </vt:lpstr>
      <vt:lpstr>PowerPoint Presentation</vt:lpstr>
    </vt:vector>
  </TitlesOfParts>
  <Company>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Department of Physics</dc:creator>
  <cp:lastModifiedBy>Paula Collins</cp:lastModifiedBy>
  <cp:revision>651</cp:revision>
  <cp:lastPrinted>2013-09-23T09:57:27Z</cp:lastPrinted>
  <dcterms:created xsi:type="dcterms:W3CDTF">2008-02-09T13:13:06Z</dcterms:created>
  <dcterms:modified xsi:type="dcterms:W3CDTF">2015-02-19T13:25:15Z</dcterms:modified>
</cp:coreProperties>
</file>