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  <p:sldMasterId id="2147483687" r:id="rId2"/>
  </p:sldMasterIdLst>
  <p:notesMasterIdLst>
    <p:notesMasterId r:id="rId13"/>
  </p:notesMasterIdLst>
  <p:handoutMasterIdLst>
    <p:handoutMasterId r:id="rId14"/>
  </p:handoutMasterIdLst>
  <p:sldIdLst>
    <p:sldId id="256" r:id="rId3"/>
    <p:sldId id="258" r:id="rId4"/>
    <p:sldId id="259" r:id="rId5"/>
    <p:sldId id="260" r:id="rId6"/>
    <p:sldId id="257" r:id="rId7"/>
    <p:sldId id="264" r:id="rId8"/>
    <p:sldId id="261" r:id="rId9"/>
    <p:sldId id="262" r:id="rId10"/>
    <p:sldId id="263" r:id="rId11"/>
    <p:sldId id="265" r:id="rId1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2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2BF51A-BC35-F14E-BC66-FF522DAE7937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08DE46-4624-4440-95B4-A20D3BEE6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870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A9EF2-06C6-404E-B093-3ABF8D61EF37}" type="datetimeFigureOut">
              <a:rPr lang="en-US" smtClean="0"/>
              <a:t>19/02/15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04DEE-ABF8-FD4A-987E-DF578A7D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113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rm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185" y="6356350"/>
            <a:ext cx="2133600" cy="365125"/>
          </a:xfrm>
        </p:spPr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>
            <a:normAutofit/>
          </a:bodyPr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>
            <a:normAutofit/>
          </a:bodyPr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362200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48005-B806-D242-93AD-1FE82FD6A6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7" name="Picture 9" descr="lhcb-online-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6232525"/>
            <a:ext cx="66357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997F593E-4D65-AC44-A603-FB3151009EC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8" r:id="rId3"/>
    <p:sldLayoutId id="2147483679" r:id="rId4"/>
    <p:sldLayoutId id="2147483681" r:id="rId5"/>
    <p:sldLayoutId id="2147483682" r:id="rId6"/>
  </p:sldLayoutIdLst>
  <p:transition xmlns:p14="http://schemas.microsoft.com/office/powerpoint/2010/main">
    <p:fade/>
  </p:transition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6A948005-B806-D242-93AD-1FE82FD6A6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ransition xmlns:p14="http://schemas.microsoft.com/office/powerpoint/2010/main">
    <p:fade/>
  </p:transition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Online system</a:t>
            </a:r>
            <a:br>
              <a:rPr lang="en-US" dirty="0"/>
            </a:br>
            <a:r>
              <a:rPr lang="en-US" sz="4000" dirty="0"/>
              <a:t>Infrastructure for LHCb Upgrade workshop - Session I: Power, electronics, </a:t>
            </a:r>
            <a:r>
              <a:rPr lang="en-US" sz="4000" dirty="0" smtClean="0"/>
              <a:t>cable</a:t>
            </a:r>
            <a:br>
              <a:rPr lang="en-US" sz="4000" dirty="0" smtClean="0"/>
            </a:br>
            <a:r>
              <a:rPr lang="en-US" sz="4000" dirty="0" smtClean="0"/>
              <a:t>19/2/2015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Niko Neufeld PH/LBC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73409"/>
      </p:ext>
    </p:extLst>
  </p:cSld>
  <p:clrMapOvr>
    <a:masterClrMapping/>
  </p:clrMapOvr>
  <p:transition xmlns:p14="http://schemas.microsoft.com/office/powerpoint/2010/main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cabling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360191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Long-distance optical </a:t>
            </a:r>
            <a:r>
              <a:rPr lang="en-US" dirty="0" err="1" smtClean="0"/>
              <a:t>fibres</a:t>
            </a:r>
            <a:r>
              <a:rPr lang="en-US" dirty="0" smtClean="0"/>
              <a:t> from UX85B via PM to S8 data-</a:t>
            </a:r>
            <a:r>
              <a:rPr lang="en-US" dirty="0" err="1" smtClean="0"/>
              <a:t>centre</a:t>
            </a:r>
            <a:endParaRPr lang="en-US" dirty="0" smtClean="0"/>
          </a:p>
          <a:p>
            <a:pPr lvl="1"/>
            <a:r>
              <a:rPr lang="en-US" dirty="0" smtClean="0"/>
              <a:t>won’t talk about patch-cords here (SD responsibility)</a:t>
            </a:r>
          </a:p>
          <a:p>
            <a:r>
              <a:rPr lang="en-US" dirty="0" smtClean="0"/>
              <a:t>Successfully verified installation with the collaboration of EN/EL and EN/MEF (thanks!) </a:t>
            </a:r>
          </a:p>
          <a:p>
            <a:r>
              <a:rPr lang="en-US" dirty="0" smtClean="0"/>
              <a:t>Verified for both types:</a:t>
            </a:r>
          </a:p>
          <a:p>
            <a:pPr lvl="1"/>
            <a:r>
              <a:rPr lang="en-US" dirty="0" smtClean="0"/>
              <a:t>pre-</a:t>
            </a:r>
            <a:r>
              <a:rPr lang="en-US" dirty="0" err="1" smtClean="0"/>
              <a:t>connectorized</a:t>
            </a:r>
            <a:r>
              <a:rPr lang="en-US" dirty="0" smtClean="0"/>
              <a:t> cables</a:t>
            </a:r>
          </a:p>
          <a:p>
            <a:pPr lvl="1"/>
            <a:r>
              <a:rPr lang="en-US" dirty="0" smtClean="0"/>
              <a:t>blown </a:t>
            </a:r>
            <a:r>
              <a:rPr lang="en-US" dirty="0" err="1" smtClean="0"/>
              <a:t>fibres</a:t>
            </a:r>
            <a:r>
              <a:rPr lang="en-US" dirty="0"/>
              <a:t> </a:t>
            </a:r>
            <a:r>
              <a:rPr lang="en-US" dirty="0" smtClean="0"/>
              <a:t>with spliced pig-tails</a:t>
            </a:r>
          </a:p>
          <a:p>
            <a:r>
              <a:rPr lang="en-US" dirty="0" smtClean="0"/>
              <a:t>Long distance </a:t>
            </a:r>
            <a:r>
              <a:rPr lang="en-US" dirty="0" err="1" smtClean="0"/>
              <a:t>fibres</a:t>
            </a:r>
            <a:r>
              <a:rPr lang="en-US" dirty="0" smtClean="0"/>
              <a:t> are OM3 with MPO12 elite connectors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2"/>
            <a:ext cx="4114800" cy="420819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Will need between 1000 and 1200 MPO12 </a:t>
            </a:r>
            <a:r>
              <a:rPr lang="en-US" dirty="0" err="1" smtClean="0"/>
              <a:t>fibres</a:t>
            </a:r>
            <a:endParaRPr lang="en-US" dirty="0" smtClean="0"/>
          </a:p>
          <a:p>
            <a:r>
              <a:rPr lang="en-US" dirty="0" smtClean="0"/>
              <a:t>Needed as soon as possible after the start of LS2 because indispensable for commissioning. </a:t>
            </a:r>
          </a:p>
          <a:p>
            <a:r>
              <a:rPr lang="en-US" dirty="0" smtClean="0"/>
              <a:t>Clearly this is a major cost-factor in the upgrade: need a competitive price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439799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ounded Rectangle 96"/>
          <p:cNvSpPr/>
          <p:nvPr/>
        </p:nvSpPr>
        <p:spPr bwMode="auto">
          <a:xfrm>
            <a:off x="683568" y="764704"/>
            <a:ext cx="7920880" cy="5256584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  <a:alpha val="72000"/>
                </a:schemeClr>
              </a:gs>
              <a:gs pos="100000">
                <a:srgbClr val="FFFFFF">
                  <a:alpha val="18000"/>
                </a:srgbClr>
              </a:gs>
            </a:gsLst>
            <a:lin ang="0" scaled="1"/>
            <a:tileRect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187624" y="836712"/>
            <a:ext cx="6376634" cy="4974008"/>
            <a:chOff x="-11805" y="1268760"/>
            <a:chExt cx="6376634" cy="4974008"/>
          </a:xfrm>
        </p:grpSpPr>
        <p:cxnSp>
          <p:nvCxnSpPr>
            <p:cNvPr id="6" name="Straight Arrow Connector 143"/>
            <p:cNvCxnSpPr>
              <a:stCxn id="56" idx="2"/>
              <a:endCxn id="19" idx="3"/>
            </p:cNvCxnSpPr>
            <p:nvPr/>
          </p:nvCxnSpPr>
          <p:spPr>
            <a:xfrm rot="5400000">
              <a:off x="4526030" y="2999744"/>
              <a:ext cx="555018" cy="1943719"/>
            </a:xfrm>
            <a:prstGeom prst="bentConnector2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1280956" y="3693043"/>
              <a:ext cx="794" cy="1005562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1281750" y="3693043"/>
              <a:ext cx="504056" cy="976260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9" name="Straight Arrow Connector 8"/>
            <p:cNvCxnSpPr>
              <a:stCxn id="18" idx="2"/>
            </p:cNvCxnSpPr>
            <p:nvPr/>
          </p:nvCxnSpPr>
          <p:spPr>
            <a:xfrm>
              <a:off x="4514608" y="3698260"/>
              <a:ext cx="366101" cy="1000347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1219880" y="1268760"/>
              <a:ext cx="3528392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Detector front-end electronics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20224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64457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08691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52924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7158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413915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856250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4298584" y="3266212"/>
              <a:ext cx="432048" cy="432048"/>
            </a:xfrm>
            <a:prstGeom prst="roundRect">
              <a:avLst/>
            </a:prstGeom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92500" lnSpcReduction="20000"/>
            </a:bodyPr>
            <a:lstStyle/>
            <a:p>
              <a:pPr algn="ctr"/>
              <a:endParaRPr lang="en-US" dirty="0" smtClea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2238752" y="4058301"/>
              <a:ext cx="1592927" cy="381622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rmAutofit fontScale="47500" lnSpcReduction="20000"/>
            </a:bodyPr>
            <a:lstStyle/>
            <a:p>
              <a:pPr algn="ctr"/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Eventbuilder network</a:t>
              </a: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38830" y="5229200"/>
              <a:ext cx="216024" cy="1008112"/>
              <a:chOff x="683568" y="4653136"/>
              <a:chExt cx="216024" cy="1008112"/>
            </a:xfrm>
          </p:grpSpPr>
          <p:sp>
            <p:nvSpPr>
              <p:cNvPr id="93" name="Rounded Rectangle 92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4" name="Rounded Rectangle 93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5" name="Rounded Rectangle 94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020712" y="5229200"/>
              <a:ext cx="216024" cy="1008112"/>
              <a:chOff x="683568" y="4653136"/>
              <a:chExt cx="216024" cy="1008112"/>
            </a:xfrm>
          </p:grpSpPr>
          <p:sp>
            <p:nvSpPr>
              <p:cNvPr id="90" name="Rounded Rectangle 89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92" name="Rounded Rectangle 91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331457" y="5229200"/>
              <a:ext cx="216024" cy="1008112"/>
              <a:chOff x="683568" y="4653136"/>
              <a:chExt cx="216024" cy="1008112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9" name="Rounded Rectangle 88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4532248" y="5229200"/>
              <a:ext cx="216024" cy="1008112"/>
              <a:chOff x="683568" y="4653136"/>
              <a:chExt cx="216024" cy="1008112"/>
            </a:xfrm>
          </p:grpSpPr>
          <p:sp>
            <p:nvSpPr>
              <p:cNvPr id="84" name="Rounded Rectangle 83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6" name="Rounded Rectangle 85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211341" y="2186597"/>
              <a:ext cx="3479254" cy="1001391"/>
              <a:chOff x="3620909" y="3933056"/>
              <a:chExt cx="3479254" cy="1001391"/>
            </a:xfrm>
          </p:grpSpPr>
          <p:sp>
            <p:nvSpPr>
              <p:cNvPr id="82" name="Freeform 81"/>
              <p:cNvSpPr/>
              <p:nvPr/>
            </p:nvSpPr>
            <p:spPr>
              <a:xfrm rot="10800000">
                <a:off x="3620909" y="4365104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dk1">
                      <a:tint val="62000"/>
                      <a:satMod val="180000"/>
                      <a:alpha val="44000"/>
                    </a:schemeClr>
                  </a:gs>
                  <a:gs pos="65000">
                    <a:schemeClr val="dk1">
                      <a:tint val="32000"/>
                      <a:satMod val="250000"/>
                      <a:alpha val="44000"/>
                    </a:schemeClr>
                  </a:gs>
                  <a:gs pos="100000">
                    <a:schemeClr val="dk1">
                      <a:tint val="23000"/>
                      <a:satMod val="300000"/>
                      <a:alpha val="44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3632344" y="3933056"/>
                <a:ext cx="3467819" cy="569343"/>
              </a:xfrm>
              <a:custGeom>
                <a:avLst/>
                <a:gdLst>
                  <a:gd name="connsiteX0" fmla="*/ 60385 w 3467819"/>
                  <a:gd name="connsiteY0" fmla="*/ 198407 h 569343"/>
                  <a:gd name="connsiteX1" fmla="*/ 60385 w 3467819"/>
                  <a:gd name="connsiteY1" fmla="*/ 198407 h 569343"/>
                  <a:gd name="connsiteX2" fmla="*/ 146649 w 3467819"/>
                  <a:gd name="connsiteY2" fmla="*/ 189781 h 569343"/>
                  <a:gd name="connsiteX3" fmla="*/ 198407 w 3467819"/>
                  <a:gd name="connsiteY3" fmla="*/ 155275 h 569343"/>
                  <a:gd name="connsiteX4" fmla="*/ 224287 w 3467819"/>
                  <a:gd name="connsiteY4" fmla="*/ 138022 h 569343"/>
                  <a:gd name="connsiteX5" fmla="*/ 250166 w 3467819"/>
                  <a:gd name="connsiteY5" fmla="*/ 120769 h 569343"/>
                  <a:gd name="connsiteX6" fmla="*/ 276045 w 3467819"/>
                  <a:gd name="connsiteY6" fmla="*/ 112143 h 569343"/>
                  <a:gd name="connsiteX7" fmla="*/ 379562 w 3467819"/>
                  <a:gd name="connsiteY7" fmla="*/ 60384 h 569343"/>
                  <a:gd name="connsiteX8" fmla="*/ 405441 w 3467819"/>
                  <a:gd name="connsiteY8" fmla="*/ 51758 h 569343"/>
                  <a:gd name="connsiteX9" fmla="*/ 431321 w 3467819"/>
                  <a:gd name="connsiteY9" fmla="*/ 60384 h 569343"/>
                  <a:gd name="connsiteX10" fmla="*/ 508958 w 3467819"/>
                  <a:gd name="connsiteY10" fmla="*/ 103517 h 569343"/>
                  <a:gd name="connsiteX11" fmla="*/ 552090 w 3467819"/>
                  <a:gd name="connsiteY11" fmla="*/ 94890 h 569343"/>
                  <a:gd name="connsiteX12" fmla="*/ 603849 w 3467819"/>
                  <a:gd name="connsiteY12" fmla="*/ 60384 h 569343"/>
                  <a:gd name="connsiteX13" fmla="*/ 629728 w 3467819"/>
                  <a:gd name="connsiteY13" fmla="*/ 51758 h 569343"/>
                  <a:gd name="connsiteX14" fmla="*/ 681487 w 3467819"/>
                  <a:gd name="connsiteY14" fmla="*/ 77637 h 569343"/>
                  <a:gd name="connsiteX15" fmla="*/ 733245 w 3467819"/>
                  <a:gd name="connsiteY15" fmla="*/ 103517 h 569343"/>
                  <a:gd name="connsiteX16" fmla="*/ 1000664 w 3467819"/>
                  <a:gd name="connsiteY16" fmla="*/ 103517 h 569343"/>
                  <a:gd name="connsiteX17" fmla="*/ 1017917 w 3467819"/>
                  <a:gd name="connsiteY17" fmla="*/ 129396 h 569343"/>
                  <a:gd name="connsiteX18" fmla="*/ 1069675 w 3467819"/>
                  <a:gd name="connsiteY18" fmla="*/ 146649 h 569343"/>
                  <a:gd name="connsiteX19" fmla="*/ 1173192 w 3467819"/>
                  <a:gd name="connsiteY19" fmla="*/ 138022 h 569343"/>
                  <a:gd name="connsiteX20" fmla="*/ 1216324 w 3467819"/>
                  <a:gd name="connsiteY20" fmla="*/ 94890 h 569343"/>
                  <a:gd name="connsiteX21" fmla="*/ 1242204 w 3467819"/>
                  <a:gd name="connsiteY21" fmla="*/ 86264 h 569343"/>
                  <a:gd name="connsiteX22" fmla="*/ 1285336 w 3467819"/>
                  <a:gd name="connsiteY22" fmla="*/ 94890 h 569343"/>
                  <a:gd name="connsiteX23" fmla="*/ 1311215 w 3467819"/>
                  <a:gd name="connsiteY23" fmla="*/ 112143 h 569343"/>
                  <a:gd name="connsiteX24" fmla="*/ 1354347 w 3467819"/>
                  <a:gd name="connsiteY24" fmla="*/ 129396 h 569343"/>
                  <a:gd name="connsiteX25" fmla="*/ 1380226 w 3467819"/>
                  <a:gd name="connsiteY25" fmla="*/ 155275 h 569343"/>
                  <a:gd name="connsiteX26" fmla="*/ 1457864 w 3467819"/>
                  <a:gd name="connsiteY26" fmla="*/ 94890 h 569343"/>
                  <a:gd name="connsiteX27" fmla="*/ 1475117 w 3467819"/>
                  <a:gd name="connsiteY27" fmla="*/ 69011 h 569343"/>
                  <a:gd name="connsiteX28" fmla="*/ 1500996 w 3467819"/>
                  <a:gd name="connsiteY28" fmla="*/ 60384 h 569343"/>
                  <a:gd name="connsiteX29" fmla="*/ 1544128 w 3467819"/>
                  <a:gd name="connsiteY29" fmla="*/ 94890 h 569343"/>
                  <a:gd name="connsiteX30" fmla="*/ 1570007 w 3467819"/>
                  <a:gd name="connsiteY30" fmla="*/ 103517 h 569343"/>
                  <a:gd name="connsiteX31" fmla="*/ 1578634 w 3467819"/>
                  <a:gd name="connsiteY31" fmla="*/ 129396 h 569343"/>
                  <a:gd name="connsiteX32" fmla="*/ 1682151 w 3467819"/>
                  <a:gd name="connsiteY32" fmla="*/ 77637 h 569343"/>
                  <a:gd name="connsiteX33" fmla="*/ 1708030 w 3467819"/>
                  <a:gd name="connsiteY33" fmla="*/ 60384 h 569343"/>
                  <a:gd name="connsiteX34" fmla="*/ 1725283 w 3467819"/>
                  <a:gd name="connsiteY34" fmla="*/ 34505 h 569343"/>
                  <a:gd name="connsiteX35" fmla="*/ 1733909 w 3467819"/>
                  <a:gd name="connsiteY35" fmla="*/ 60384 h 569343"/>
                  <a:gd name="connsiteX36" fmla="*/ 1759788 w 3467819"/>
                  <a:gd name="connsiteY36" fmla="*/ 77637 h 569343"/>
                  <a:gd name="connsiteX37" fmla="*/ 1785668 w 3467819"/>
                  <a:gd name="connsiteY37" fmla="*/ 86264 h 569343"/>
                  <a:gd name="connsiteX38" fmla="*/ 1811547 w 3467819"/>
                  <a:gd name="connsiteY38" fmla="*/ 103517 h 569343"/>
                  <a:gd name="connsiteX39" fmla="*/ 1863305 w 3467819"/>
                  <a:gd name="connsiteY39" fmla="*/ 112143 h 569343"/>
                  <a:gd name="connsiteX40" fmla="*/ 1975449 w 3467819"/>
                  <a:gd name="connsiteY40" fmla="*/ 155275 h 569343"/>
                  <a:gd name="connsiteX41" fmla="*/ 2018581 w 3467819"/>
                  <a:gd name="connsiteY41" fmla="*/ 146649 h 569343"/>
                  <a:gd name="connsiteX42" fmla="*/ 2044460 w 3467819"/>
                  <a:gd name="connsiteY42" fmla="*/ 120769 h 569343"/>
                  <a:gd name="connsiteX43" fmla="*/ 2070339 w 3467819"/>
                  <a:gd name="connsiteY43" fmla="*/ 103517 h 569343"/>
                  <a:gd name="connsiteX44" fmla="*/ 2130724 w 3467819"/>
                  <a:gd name="connsiteY44" fmla="*/ 60384 h 569343"/>
                  <a:gd name="connsiteX45" fmla="*/ 2208362 w 3467819"/>
                  <a:gd name="connsiteY45" fmla="*/ 0 h 569343"/>
                  <a:gd name="connsiteX46" fmla="*/ 2260121 w 3467819"/>
                  <a:gd name="connsiteY46" fmla="*/ 8626 h 569343"/>
                  <a:gd name="connsiteX47" fmla="*/ 2277373 w 3467819"/>
                  <a:gd name="connsiteY47" fmla="*/ 34505 h 569343"/>
                  <a:gd name="connsiteX48" fmla="*/ 2303253 w 3467819"/>
                  <a:gd name="connsiteY48" fmla="*/ 43132 h 569343"/>
                  <a:gd name="connsiteX49" fmla="*/ 2363638 w 3467819"/>
                  <a:gd name="connsiteY49" fmla="*/ 120769 h 569343"/>
                  <a:gd name="connsiteX50" fmla="*/ 2389517 w 3467819"/>
                  <a:gd name="connsiteY50" fmla="*/ 129396 h 569343"/>
                  <a:gd name="connsiteX51" fmla="*/ 2493034 w 3467819"/>
                  <a:gd name="connsiteY51" fmla="*/ 112143 h 569343"/>
                  <a:gd name="connsiteX52" fmla="*/ 2518913 w 3467819"/>
                  <a:gd name="connsiteY52" fmla="*/ 94890 h 569343"/>
                  <a:gd name="connsiteX53" fmla="*/ 2536166 w 3467819"/>
                  <a:gd name="connsiteY53" fmla="*/ 69011 h 569343"/>
                  <a:gd name="connsiteX54" fmla="*/ 2544792 w 3467819"/>
                  <a:gd name="connsiteY54" fmla="*/ 43132 h 569343"/>
                  <a:gd name="connsiteX55" fmla="*/ 2579298 w 3467819"/>
                  <a:gd name="connsiteY55" fmla="*/ 51758 h 569343"/>
                  <a:gd name="connsiteX56" fmla="*/ 2613804 w 3467819"/>
                  <a:gd name="connsiteY56" fmla="*/ 86264 h 569343"/>
                  <a:gd name="connsiteX57" fmla="*/ 2639683 w 3467819"/>
                  <a:gd name="connsiteY57" fmla="*/ 103517 h 569343"/>
                  <a:gd name="connsiteX58" fmla="*/ 2656936 w 3467819"/>
                  <a:gd name="connsiteY58" fmla="*/ 129396 h 569343"/>
                  <a:gd name="connsiteX59" fmla="*/ 2734573 w 3467819"/>
                  <a:gd name="connsiteY59" fmla="*/ 146649 h 569343"/>
                  <a:gd name="connsiteX60" fmla="*/ 2794958 w 3467819"/>
                  <a:gd name="connsiteY60" fmla="*/ 120769 h 569343"/>
                  <a:gd name="connsiteX61" fmla="*/ 2872596 w 3467819"/>
                  <a:gd name="connsiteY61" fmla="*/ 86264 h 569343"/>
                  <a:gd name="connsiteX62" fmla="*/ 2924354 w 3467819"/>
                  <a:gd name="connsiteY62" fmla="*/ 51758 h 569343"/>
                  <a:gd name="connsiteX63" fmla="*/ 2984739 w 3467819"/>
                  <a:gd name="connsiteY63" fmla="*/ 34505 h 569343"/>
                  <a:gd name="connsiteX64" fmla="*/ 3071004 w 3467819"/>
                  <a:gd name="connsiteY64" fmla="*/ 86264 h 569343"/>
                  <a:gd name="connsiteX65" fmla="*/ 3096883 w 3467819"/>
                  <a:gd name="connsiteY65" fmla="*/ 103517 h 569343"/>
                  <a:gd name="connsiteX66" fmla="*/ 3131388 w 3467819"/>
                  <a:gd name="connsiteY66" fmla="*/ 112143 h 569343"/>
                  <a:gd name="connsiteX67" fmla="*/ 3174521 w 3467819"/>
                  <a:gd name="connsiteY67" fmla="*/ 103517 h 569343"/>
                  <a:gd name="connsiteX68" fmla="*/ 3278038 w 3467819"/>
                  <a:gd name="connsiteY68" fmla="*/ 60384 h 569343"/>
                  <a:gd name="connsiteX69" fmla="*/ 3303917 w 3467819"/>
                  <a:gd name="connsiteY69" fmla="*/ 77637 h 569343"/>
                  <a:gd name="connsiteX70" fmla="*/ 3329796 w 3467819"/>
                  <a:gd name="connsiteY70" fmla="*/ 129396 h 569343"/>
                  <a:gd name="connsiteX71" fmla="*/ 3355675 w 3467819"/>
                  <a:gd name="connsiteY71" fmla="*/ 138022 h 569343"/>
                  <a:gd name="connsiteX72" fmla="*/ 3424687 w 3467819"/>
                  <a:gd name="connsiteY72" fmla="*/ 120769 h 569343"/>
                  <a:gd name="connsiteX73" fmla="*/ 3467819 w 3467819"/>
                  <a:gd name="connsiteY73" fmla="*/ 103517 h 569343"/>
                  <a:gd name="connsiteX74" fmla="*/ 3467819 w 3467819"/>
                  <a:gd name="connsiteY74" fmla="*/ 293298 h 569343"/>
                  <a:gd name="connsiteX75" fmla="*/ 3200400 w 3467819"/>
                  <a:gd name="connsiteY75" fmla="*/ 457200 h 569343"/>
                  <a:gd name="connsiteX76" fmla="*/ 3105509 w 3467819"/>
                  <a:gd name="connsiteY76" fmla="*/ 370935 h 569343"/>
                  <a:gd name="connsiteX77" fmla="*/ 2838090 w 3467819"/>
                  <a:gd name="connsiteY77" fmla="*/ 414067 h 569343"/>
                  <a:gd name="connsiteX78" fmla="*/ 2579298 w 3467819"/>
                  <a:gd name="connsiteY78" fmla="*/ 569343 h 569343"/>
                  <a:gd name="connsiteX79" fmla="*/ 2501660 w 3467819"/>
                  <a:gd name="connsiteY79" fmla="*/ 491705 h 569343"/>
                  <a:gd name="connsiteX80" fmla="*/ 2216988 w 3467819"/>
                  <a:gd name="connsiteY80" fmla="*/ 388188 h 569343"/>
                  <a:gd name="connsiteX81" fmla="*/ 2182483 w 3467819"/>
                  <a:gd name="connsiteY81" fmla="*/ 448573 h 569343"/>
                  <a:gd name="connsiteX82" fmla="*/ 1871932 w 3467819"/>
                  <a:gd name="connsiteY82" fmla="*/ 508958 h 569343"/>
                  <a:gd name="connsiteX83" fmla="*/ 1802921 w 3467819"/>
                  <a:gd name="connsiteY83" fmla="*/ 431320 h 569343"/>
                  <a:gd name="connsiteX84" fmla="*/ 1518249 w 3467819"/>
                  <a:gd name="connsiteY84" fmla="*/ 353683 h 569343"/>
                  <a:gd name="connsiteX85" fmla="*/ 1406105 w 3467819"/>
                  <a:gd name="connsiteY85" fmla="*/ 414067 h 569343"/>
                  <a:gd name="connsiteX86" fmla="*/ 1026543 w 3467819"/>
                  <a:gd name="connsiteY86" fmla="*/ 327803 h 569343"/>
                  <a:gd name="connsiteX87" fmla="*/ 776377 w 3467819"/>
                  <a:gd name="connsiteY87" fmla="*/ 422694 h 569343"/>
                  <a:gd name="connsiteX88" fmla="*/ 448573 w 3467819"/>
                  <a:gd name="connsiteY88" fmla="*/ 405441 h 569343"/>
                  <a:gd name="connsiteX89" fmla="*/ 345056 w 3467819"/>
                  <a:gd name="connsiteY89" fmla="*/ 310550 h 569343"/>
                  <a:gd name="connsiteX90" fmla="*/ 198407 w 3467819"/>
                  <a:gd name="connsiteY90" fmla="*/ 379562 h 569343"/>
                  <a:gd name="connsiteX91" fmla="*/ 69011 w 3467819"/>
                  <a:gd name="connsiteY91" fmla="*/ 388188 h 569343"/>
                  <a:gd name="connsiteX92" fmla="*/ 0 w 3467819"/>
                  <a:gd name="connsiteY92" fmla="*/ 224286 h 569343"/>
                  <a:gd name="connsiteX93" fmla="*/ 60385 w 3467819"/>
                  <a:gd name="connsiteY93" fmla="*/ 198407 h 569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</a:cxnLst>
                <a:rect l="l" t="t" r="r" b="b"/>
                <a:pathLst>
                  <a:path w="3467819" h="569343">
                    <a:moveTo>
                      <a:pt x="60385" y="198407"/>
                    </a:moveTo>
                    <a:lnTo>
                      <a:pt x="60385" y="198407"/>
                    </a:lnTo>
                    <a:cubicBezTo>
                      <a:pt x="89140" y="195532"/>
                      <a:pt x="119066" y="198401"/>
                      <a:pt x="146649" y="189781"/>
                    </a:cubicBezTo>
                    <a:cubicBezTo>
                      <a:pt x="166440" y="183596"/>
                      <a:pt x="181154" y="166777"/>
                      <a:pt x="198407" y="155275"/>
                    </a:cubicBezTo>
                    <a:lnTo>
                      <a:pt x="224287" y="138022"/>
                    </a:lnTo>
                    <a:cubicBezTo>
                      <a:pt x="232913" y="132271"/>
                      <a:pt x="240330" y="124047"/>
                      <a:pt x="250166" y="120769"/>
                    </a:cubicBezTo>
                    <a:lnTo>
                      <a:pt x="276045" y="112143"/>
                    </a:lnTo>
                    <a:cubicBezTo>
                      <a:pt x="342934" y="67550"/>
                      <a:pt x="308134" y="84193"/>
                      <a:pt x="379562" y="60384"/>
                    </a:cubicBezTo>
                    <a:lnTo>
                      <a:pt x="405441" y="51758"/>
                    </a:lnTo>
                    <a:cubicBezTo>
                      <a:pt x="414068" y="54633"/>
                      <a:pt x="423372" y="55968"/>
                      <a:pt x="431321" y="60384"/>
                    </a:cubicBezTo>
                    <a:cubicBezTo>
                      <a:pt x="520315" y="109825"/>
                      <a:pt x="450397" y="83995"/>
                      <a:pt x="508958" y="103517"/>
                    </a:cubicBezTo>
                    <a:cubicBezTo>
                      <a:pt x="523335" y="100641"/>
                      <a:pt x="538742" y="100957"/>
                      <a:pt x="552090" y="94890"/>
                    </a:cubicBezTo>
                    <a:cubicBezTo>
                      <a:pt x="570967" y="86309"/>
                      <a:pt x="584177" y="66941"/>
                      <a:pt x="603849" y="60384"/>
                    </a:cubicBezTo>
                    <a:lnTo>
                      <a:pt x="629728" y="51758"/>
                    </a:lnTo>
                    <a:cubicBezTo>
                      <a:pt x="694768" y="73437"/>
                      <a:pt x="614604" y="44195"/>
                      <a:pt x="681487" y="77637"/>
                    </a:cubicBezTo>
                    <a:cubicBezTo>
                      <a:pt x="752912" y="113350"/>
                      <a:pt x="659084" y="54075"/>
                      <a:pt x="733245" y="103517"/>
                    </a:cubicBezTo>
                    <a:cubicBezTo>
                      <a:pt x="782368" y="100931"/>
                      <a:pt x="937153" y="85371"/>
                      <a:pt x="1000664" y="103517"/>
                    </a:cubicBezTo>
                    <a:cubicBezTo>
                      <a:pt x="1010633" y="106365"/>
                      <a:pt x="1009125" y="123901"/>
                      <a:pt x="1017917" y="129396"/>
                    </a:cubicBezTo>
                    <a:cubicBezTo>
                      <a:pt x="1033339" y="139035"/>
                      <a:pt x="1069675" y="146649"/>
                      <a:pt x="1069675" y="146649"/>
                    </a:cubicBezTo>
                    <a:cubicBezTo>
                      <a:pt x="1104181" y="143773"/>
                      <a:pt x="1139239" y="144813"/>
                      <a:pt x="1173192" y="138022"/>
                    </a:cubicBezTo>
                    <a:cubicBezTo>
                      <a:pt x="1207698" y="131121"/>
                      <a:pt x="1193320" y="113293"/>
                      <a:pt x="1216324" y="94890"/>
                    </a:cubicBezTo>
                    <a:cubicBezTo>
                      <a:pt x="1223425" y="89210"/>
                      <a:pt x="1233577" y="89139"/>
                      <a:pt x="1242204" y="86264"/>
                    </a:cubicBezTo>
                    <a:cubicBezTo>
                      <a:pt x="1256581" y="89139"/>
                      <a:pt x="1271608" y="89742"/>
                      <a:pt x="1285336" y="94890"/>
                    </a:cubicBezTo>
                    <a:cubicBezTo>
                      <a:pt x="1295044" y="98530"/>
                      <a:pt x="1301942" y="107506"/>
                      <a:pt x="1311215" y="112143"/>
                    </a:cubicBezTo>
                    <a:cubicBezTo>
                      <a:pt x="1325065" y="119068"/>
                      <a:pt x="1339970" y="123645"/>
                      <a:pt x="1354347" y="129396"/>
                    </a:cubicBezTo>
                    <a:cubicBezTo>
                      <a:pt x="1362973" y="138022"/>
                      <a:pt x="1368101" y="156622"/>
                      <a:pt x="1380226" y="155275"/>
                    </a:cubicBezTo>
                    <a:cubicBezTo>
                      <a:pt x="1397893" y="153312"/>
                      <a:pt x="1443352" y="112304"/>
                      <a:pt x="1457864" y="94890"/>
                    </a:cubicBezTo>
                    <a:cubicBezTo>
                      <a:pt x="1464501" y="86925"/>
                      <a:pt x="1467021" y="75488"/>
                      <a:pt x="1475117" y="69011"/>
                    </a:cubicBezTo>
                    <a:cubicBezTo>
                      <a:pt x="1482217" y="63331"/>
                      <a:pt x="1492370" y="63260"/>
                      <a:pt x="1500996" y="60384"/>
                    </a:cubicBezTo>
                    <a:cubicBezTo>
                      <a:pt x="1566044" y="82068"/>
                      <a:pt x="1488386" y="50296"/>
                      <a:pt x="1544128" y="94890"/>
                    </a:cubicBezTo>
                    <a:cubicBezTo>
                      <a:pt x="1551228" y="100570"/>
                      <a:pt x="1561381" y="100641"/>
                      <a:pt x="1570007" y="103517"/>
                    </a:cubicBezTo>
                    <a:cubicBezTo>
                      <a:pt x="1572883" y="112143"/>
                      <a:pt x="1569632" y="128110"/>
                      <a:pt x="1578634" y="129396"/>
                    </a:cubicBezTo>
                    <a:cubicBezTo>
                      <a:pt x="1608046" y="133597"/>
                      <a:pt x="1663169" y="90292"/>
                      <a:pt x="1682151" y="77637"/>
                    </a:cubicBezTo>
                    <a:lnTo>
                      <a:pt x="1708030" y="60384"/>
                    </a:lnTo>
                    <a:cubicBezTo>
                      <a:pt x="1713781" y="51758"/>
                      <a:pt x="1714915" y="34505"/>
                      <a:pt x="1725283" y="34505"/>
                    </a:cubicBezTo>
                    <a:cubicBezTo>
                      <a:pt x="1734376" y="34505"/>
                      <a:pt x="1728229" y="53284"/>
                      <a:pt x="1733909" y="60384"/>
                    </a:cubicBezTo>
                    <a:cubicBezTo>
                      <a:pt x="1740386" y="68480"/>
                      <a:pt x="1750515" y="73000"/>
                      <a:pt x="1759788" y="77637"/>
                    </a:cubicBezTo>
                    <a:cubicBezTo>
                      <a:pt x="1767921" y="81704"/>
                      <a:pt x="1777535" y="82197"/>
                      <a:pt x="1785668" y="86264"/>
                    </a:cubicBezTo>
                    <a:cubicBezTo>
                      <a:pt x="1794941" y="90901"/>
                      <a:pt x="1801711" y="100238"/>
                      <a:pt x="1811547" y="103517"/>
                    </a:cubicBezTo>
                    <a:cubicBezTo>
                      <a:pt x="1828140" y="109048"/>
                      <a:pt x="1846052" y="109268"/>
                      <a:pt x="1863305" y="112143"/>
                    </a:cubicBezTo>
                    <a:cubicBezTo>
                      <a:pt x="1953143" y="142089"/>
                      <a:pt x="1916544" y="125822"/>
                      <a:pt x="1975449" y="155275"/>
                    </a:cubicBezTo>
                    <a:cubicBezTo>
                      <a:pt x="1989826" y="152400"/>
                      <a:pt x="2005467" y="153206"/>
                      <a:pt x="2018581" y="146649"/>
                    </a:cubicBezTo>
                    <a:cubicBezTo>
                      <a:pt x="2029493" y="141193"/>
                      <a:pt x="2035088" y="128579"/>
                      <a:pt x="2044460" y="120769"/>
                    </a:cubicBezTo>
                    <a:cubicBezTo>
                      <a:pt x="2052424" y="114132"/>
                      <a:pt x="2062467" y="110264"/>
                      <a:pt x="2070339" y="103517"/>
                    </a:cubicBezTo>
                    <a:cubicBezTo>
                      <a:pt x="2122441" y="58859"/>
                      <a:pt x="2083172" y="76236"/>
                      <a:pt x="2130724" y="60384"/>
                    </a:cubicBezTo>
                    <a:cubicBezTo>
                      <a:pt x="2188913" y="2196"/>
                      <a:pt x="2159336" y="16341"/>
                      <a:pt x="2208362" y="0"/>
                    </a:cubicBezTo>
                    <a:cubicBezTo>
                      <a:pt x="2225615" y="2875"/>
                      <a:pt x="2244477" y="804"/>
                      <a:pt x="2260121" y="8626"/>
                    </a:cubicBezTo>
                    <a:cubicBezTo>
                      <a:pt x="2269394" y="13262"/>
                      <a:pt x="2269277" y="28028"/>
                      <a:pt x="2277373" y="34505"/>
                    </a:cubicBezTo>
                    <a:cubicBezTo>
                      <a:pt x="2284474" y="40186"/>
                      <a:pt x="2294626" y="40256"/>
                      <a:pt x="2303253" y="43132"/>
                    </a:cubicBezTo>
                    <a:cubicBezTo>
                      <a:pt x="2316966" y="63702"/>
                      <a:pt x="2339311" y="104551"/>
                      <a:pt x="2363638" y="120769"/>
                    </a:cubicBezTo>
                    <a:cubicBezTo>
                      <a:pt x="2371204" y="125813"/>
                      <a:pt x="2380891" y="126520"/>
                      <a:pt x="2389517" y="129396"/>
                    </a:cubicBezTo>
                    <a:cubicBezTo>
                      <a:pt x="2404727" y="127495"/>
                      <a:pt x="2469568" y="122200"/>
                      <a:pt x="2493034" y="112143"/>
                    </a:cubicBezTo>
                    <a:cubicBezTo>
                      <a:pt x="2502563" y="108059"/>
                      <a:pt x="2510287" y="100641"/>
                      <a:pt x="2518913" y="94890"/>
                    </a:cubicBezTo>
                    <a:cubicBezTo>
                      <a:pt x="2524664" y="86264"/>
                      <a:pt x="2531529" y="78284"/>
                      <a:pt x="2536166" y="69011"/>
                    </a:cubicBezTo>
                    <a:cubicBezTo>
                      <a:pt x="2540232" y="60878"/>
                      <a:pt x="2536349" y="46509"/>
                      <a:pt x="2544792" y="43132"/>
                    </a:cubicBezTo>
                    <a:cubicBezTo>
                      <a:pt x="2555800" y="38729"/>
                      <a:pt x="2567796" y="48883"/>
                      <a:pt x="2579298" y="51758"/>
                    </a:cubicBezTo>
                    <a:cubicBezTo>
                      <a:pt x="2590800" y="63260"/>
                      <a:pt x="2601454" y="75678"/>
                      <a:pt x="2613804" y="86264"/>
                    </a:cubicBezTo>
                    <a:cubicBezTo>
                      <a:pt x="2621676" y="93011"/>
                      <a:pt x="2632352" y="96186"/>
                      <a:pt x="2639683" y="103517"/>
                    </a:cubicBezTo>
                    <a:cubicBezTo>
                      <a:pt x="2647014" y="110848"/>
                      <a:pt x="2648310" y="123645"/>
                      <a:pt x="2656936" y="129396"/>
                    </a:cubicBezTo>
                    <a:cubicBezTo>
                      <a:pt x="2662155" y="132875"/>
                      <a:pt x="2733626" y="146460"/>
                      <a:pt x="2734573" y="146649"/>
                    </a:cubicBezTo>
                    <a:cubicBezTo>
                      <a:pt x="2806393" y="128693"/>
                      <a:pt x="2735380" y="150558"/>
                      <a:pt x="2794958" y="120769"/>
                    </a:cubicBezTo>
                    <a:cubicBezTo>
                      <a:pt x="2846877" y="94810"/>
                      <a:pt x="2826858" y="113707"/>
                      <a:pt x="2872596" y="86264"/>
                    </a:cubicBezTo>
                    <a:cubicBezTo>
                      <a:pt x="2890376" y="75596"/>
                      <a:pt x="2904238" y="56787"/>
                      <a:pt x="2924354" y="51758"/>
                    </a:cubicBezTo>
                    <a:cubicBezTo>
                      <a:pt x="2967682" y="40927"/>
                      <a:pt x="2947613" y="46881"/>
                      <a:pt x="2984739" y="34505"/>
                    </a:cubicBezTo>
                    <a:cubicBezTo>
                      <a:pt x="3037790" y="61031"/>
                      <a:pt x="3008547" y="44626"/>
                      <a:pt x="3071004" y="86264"/>
                    </a:cubicBezTo>
                    <a:cubicBezTo>
                      <a:pt x="3079630" y="92015"/>
                      <a:pt x="3086825" y="101003"/>
                      <a:pt x="3096883" y="103517"/>
                    </a:cubicBezTo>
                    <a:lnTo>
                      <a:pt x="3131388" y="112143"/>
                    </a:lnTo>
                    <a:cubicBezTo>
                      <a:pt x="3145766" y="109268"/>
                      <a:pt x="3160836" y="108780"/>
                      <a:pt x="3174521" y="103517"/>
                    </a:cubicBezTo>
                    <a:cubicBezTo>
                      <a:pt x="3322393" y="46644"/>
                      <a:pt x="3187116" y="83116"/>
                      <a:pt x="3278038" y="60384"/>
                    </a:cubicBezTo>
                    <a:cubicBezTo>
                      <a:pt x="3286664" y="66135"/>
                      <a:pt x="3297441" y="69541"/>
                      <a:pt x="3303917" y="77637"/>
                    </a:cubicBezTo>
                    <a:cubicBezTo>
                      <a:pt x="3331698" y="112365"/>
                      <a:pt x="3289397" y="97077"/>
                      <a:pt x="3329796" y="129396"/>
                    </a:cubicBezTo>
                    <a:cubicBezTo>
                      <a:pt x="3336896" y="135076"/>
                      <a:pt x="3347049" y="135147"/>
                      <a:pt x="3355675" y="138022"/>
                    </a:cubicBezTo>
                    <a:cubicBezTo>
                      <a:pt x="3372086" y="134740"/>
                      <a:pt x="3407000" y="129612"/>
                      <a:pt x="3424687" y="120769"/>
                    </a:cubicBezTo>
                    <a:cubicBezTo>
                      <a:pt x="3465572" y="100327"/>
                      <a:pt x="3434529" y="103517"/>
                      <a:pt x="3467819" y="103517"/>
                    </a:cubicBezTo>
                    <a:lnTo>
                      <a:pt x="3467819" y="293298"/>
                    </a:lnTo>
                    <a:lnTo>
                      <a:pt x="3200400" y="457200"/>
                    </a:lnTo>
                    <a:lnTo>
                      <a:pt x="3105509" y="370935"/>
                    </a:lnTo>
                    <a:lnTo>
                      <a:pt x="2838090" y="414067"/>
                    </a:lnTo>
                    <a:lnTo>
                      <a:pt x="2579298" y="569343"/>
                    </a:lnTo>
                    <a:lnTo>
                      <a:pt x="2501660" y="491705"/>
                    </a:lnTo>
                    <a:lnTo>
                      <a:pt x="2216988" y="388188"/>
                    </a:lnTo>
                    <a:lnTo>
                      <a:pt x="2182483" y="448573"/>
                    </a:lnTo>
                    <a:lnTo>
                      <a:pt x="1871932" y="508958"/>
                    </a:lnTo>
                    <a:lnTo>
                      <a:pt x="1802921" y="431320"/>
                    </a:lnTo>
                    <a:lnTo>
                      <a:pt x="1518249" y="353683"/>
                    </a:lnTo>
                    <a:lnTo>
                      <a:pt x="1406105" y="414067"/>
                    </a:lnTo>
                    <a:lnTo>
                      <a:pt x="1026543" y="327803"/>
                    </a:lnTo>
                    <a:lnTo>
                      <a:pt x="776377" y="422694"/>
                    </a:lnTo>
                    <a:lnTo>
                      <a:pt x="448573" y="405441"/>
                    </a:lnTo>
                    <a:lnTo>
                      <a:pt x="345056" y="310550"/>
                    </a:lnTo>
                    <a:lnTo>
                      <a:pt x="198407" y="379562"/>
                    </a:lnTo>
                    <a:cubicBezTo>
                      <a:pt x="103623" y="390093"/>
                      <a:pt x="146808" y="388188"/>
                      <a:pt x="69011" y="388188"/>
                    </a:cubicBezTo>
                    <a:lnTo>
                      <a:pt x="0" y="224286"/>
                    </a:lnTo>
                    <a:lnTo>
                      <a:pt x="60385" y="19840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dk1">
                      <a:tint val="62000"/>
                      <a:satMod val="180000"/>
                      <a:alpha val="44000"/>
                    </a:schemeClr>
                  </a:gs>
                  <a:gs pos="65000">
                    <a:schemeClr val="dk1">
                      <a:tint val="32000"/>
                      <a:satMod val="250000"/>
                      <a:alpha val="44000"/>
                    </a:schemeClr>
                  </a:gs>
                  <a:gs pos="100000">
                    <a:schemeClr val="dk1">
                      <a:tint val="23000"/>
                      <a:satMod val="300000"/>
                      <a:alpha val="44000"/>
                    </a:schemeClr>
                  </a:gs>
                </a:gsLst>
                <a:lin ang="16200000" scaled="0"/>
                <a:tileRect/>
              </a:gradFill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 rot="5400000">
              <a:off x="80590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>
              <a:off x="102712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124835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>
              <a:off x="146957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>
              <a:off x="169080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>
              <a:off x="191202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2796920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>
              <a:off x="346059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>
              <a:off x="3681816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>
              <a:off x="3903042" y="2618046"/>
              <a:ext cx="1260000" cy="1588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>
              <a:off x="213324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>
              <a:off x="2354472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284339" y="3266212"/>
              <a:ext cx="2786678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Eventbuilder PCs  </a:t>
              </a:r>
              <a:r>
                <a:rPr lang="en-US" sz="1200" dirty="0">
                  <a:solidFill>
                    <a:srgbClr val="000000"/>
                  </a:solidFill>
                  <a:latin typeface="Calibri"/>
                </a:rPr>
                <a:t>(</a:t>
              </a: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software  LLT)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94574" y="5517232"/>
              <a:ext cx="1980029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Eventfilter Farm</a:t>
              </a:r>
            </a:p>
            <a:p>
              <a:r>
                <a:rPr lang="en-US" sz="1800" dirty="0" smtClean="0">
                  <a:solidFill>
                    <a:prstClr val="black"/>
                  </a:solidFill>
                  <a:latin typeface="Calibri"/>
                </a:rPr>
                <a:t> up to 4000 servers</a:t>
              </a:r>
            </a:p>
          </p:txBody>
        </p:sp>
        <p:cxnSp>
          <p:nvCxnSpPr>
            <p:cNvPr id="39" name="Straight Arrow Connector 38"/>
            <p:cNvCxnSpPr>
              <a:endCxn id="19" idx="1"/>
            </p:cNvCxnSpPr>
            <p:nvPr/>
          </p:nvCxnSpPr>
          <p:spPr>
            <a:xfrm>
              <a:off x="1419058" y="3698260"/>
              <a:ext cx="819694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0" name="Straight Arrow Connector 39"/>
            <p:cNvCxnSpPr>
              <a:endCxn id="19" idx="1"/>
            </p:cNvCxnSpPr>
            <p:nvPr/>
          </p:nvCxnSpPr>
          <p:spPr>
            <a:xfrm>
              <a:off x="1771185" y="3698260"/>
              <a:ext cx="467567" cy="550852"/>
            </a:xfrm>
            <a:prstGeom prst="straightConnector1">
              <a:avLst/>
            </a:prstGeom>
            <a:ln w="38100" cmpd="sng">
              <a:noFill/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123312" y="3698260"/>
              <a:ext cx="261992" cy="36004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2294625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2646752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2998879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3351006" y="3877486"/>
              <a:ext cx="360040" cy="1588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3831679" y="3698260"/>
              <a:ext cx="52268" cy="372331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7" name="Straight Arrow Connector 46"/>
            <p:cNvCxnSpPr>
              <a:endCxn id="19" idx="3"/>
            </p:cNvCxnSpPr>
            <p:nvPr/>
          </p:nvCxnSpPr>
          <p:spPr>
            <a:xfrm flipH="1">
              <a:off x="3831679" y="3698260"/>
              <a:ext cx="404395" cy="550852"/>
            </a:xfrm>
            <a:prstGeom prst="straightConnector1">
              <a:avLst/>
            </a:prstGeom>
            <a:ln w="38100" cmpd="sng">
              <a:headEnd type="triangle"/>
              <a:tailEnd type="triangl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2575696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5400000">
              <a:off x="3018144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rot="5400000">
              <a:off x="3239368" y="2618046"/>
              <a:ext cx="12600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rot="5400000">
              <a:off x="881912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rot="5400000">
              <a:off x="1174306" y="5089420"/>
              <a:ext cx="313141" cy="794"/>
            </a:xfrm>
            <a:prstGeom prst="straightConnector1">
              <a:avLst/>
            </a:prstGeom>
            <a:ln w="38100" cmpd="sng">
              <a:prstDash val="sysDash"/>
              <a:headEnd type="none"/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53" name="TextBox 52"/>
            <p:cNvSpPr txBox="1"/>
            <p:nvPr/>
          </p:nvSpPr>
          <p:spPr>
            <a:xfrm rot="16200000">
              <a:off x="5754470" y="1594735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+mn-lt"/>
                </a:rPr>
                <a:t>UX85B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4870604" y="4383046"/>
              <a:ext cx="26191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  <a:latin typeface="+mn-lt"/>
                </a:rPr>
                <a:t>Point 8 surface</a:t>
              </a:r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738830" y="4669059"/>
              <a:ext cx="808651" cy="353565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subfarm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switch</a:t>
              </a: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5520642" y="3262046"/>
              <a:ext cx="509512" cy="432048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  <a:latin typeface="Calibri"/>
                </a:rPr>
                <a:t>TFC</a:t>
              </a:r>
            </a:p>
          </p:txBody>
        </p:sp>
        <p:cxnSp>
          <p:nvCxnSpPr>
            <p:cNvPr id="57" name="Elbow Connector 56"/>
            <p:cNvCxnSpPr>
              <a:stCxn id="10" idx="3"/>
              <a:endCxn id="56" idx="0"/>
            </p:cNvCxnSpPr>
            <p:nvPr/>
          </p:nvCxnSpPr>
          <p:spPr>
            <a:xfrm>
              <a:off x="4748272" y="1628800"/>
              <a:ext cx="1027126" cy="1633246"/>
            </a:xfrm>
            <a:prstGeom prst="bentConnector2">
              <a:avLst/>
            </a:prstGeom>
            <a:ln w="19050" cmpd="sng">
              <a:solidFill>
                <a:schemeClr val="bg1"/>
              </a:solidFill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4810588" y="5234656"/>
              <a:ext cx="216024" cy="1008112"/>
              <a:chOff x="683568" y="4653136"/>
              <a:chExt cx="216024" cy="1008112"/>
            </a:xfrm>
          </p:grpSpPr>
          <p:sp>
            <p:nvSpPr>
              <p:cNvPr id="79" name="Rounded Rectangle 78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81" name="Rounded Rectangle 80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115302" y="5229200"/>
              <a:ext cx="216024" cy="1008112"/>
              <a:chOff x="683568" y="4653136"/>
              <a:chExt cx="216024" cy="1008112"/>
            </a:xfrm>
          </p:grpSpPr>
          <p:sp>
            <p:nvSpPr>
              <p:cNvPr id="76" name="Rounded Rectangle 75"/>
              <p:cNvSpPr/>
              <p:nvPr/>
            </p:nvSpPr>
            <p:spPr>
              <a:xfrm>
                <a:off x="683568" y="465313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683568" y="501317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683568" y="5373216"/>
                <a:ext cx="216024" cy="288032"/>
              </a:xfrm>
              <a:prstGeom prst="round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>
                <a:normAutofit fontScale="55000" lnSpcReduction="20000"/>
              </a:bodyPr>
              <a:lstStyle/>
              <a:p>
                <a:pPr algn="ctr"/>
                <a:endParaRPr lang="en-US" dirty="0" smtClea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60" name="Straight Arrow Connector 59"/>
            <p:cNvCxnSpPr/>
            <p:nvPr/>
          </p:nvCxnSpPr>
          <p:spPr>
            <a:xfrm rot="5400000">
              <a:off x="4701483" y="5099338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708275" y="3288543"/>
              <a:ext cx="535724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000000"/>
                  </a:solidFill>
                  <a:latin typeface="Calibri"/>
                </a:rPr>
                <a:t>500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rot="5400000">
              <a:off x="4998198" y="5088164"/>
              <a:ext cx="360040" cy="1588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17" idx="2"/>
              <a:endCxn id="65" idx="0"/>
            </p:cNvCxnSpPr>
            <p:nvPr/>
          </p:nvCxnSpPr>
          <p:spPr>
            <a:xfrm>
              <a:off x="4072274" y="3698260"/>
              <a:ext cx="850399" cy="988491"/>
            </a:xfrm>
            <a:prstGeom prst="straightConnector1">
              <a:avLst/>
            </a:prstGeom>
            <a:ln w="38100" cmpd="dbl">
              <a:tailEnd type="arrow" w="sm" len="sm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4222660" y="3992063"/>
              <a:ext cx="869084" cy="184666"/>
            </a:xfrm>
            <a:prstGeom prst="rect">
              <a:avLst/>
            </a:prstGeom>
            <a:solidFill>
              <a:srgbClr val="D9D9D9">
                <a:alpha val="67000"/>
              </a:srgb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4518347" y="4686751"/>
              <a:ext cx="808651" cy="353565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subfarm</a:t>
              </a: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US" sz="1000" dirty="0" smtClean="0">
                  <a:solidFill>
                    <a:prstClr val="black"/>
                  </a:solidFill>
                  <a:latin typeface="Calibri"/>
                </a:rPr>
                <a:t>switch</a:t>
              </a:r>
            </a:p>
          </p:txBody>
        </p:sp>
        <p:sp>
          <p:nvSpPr>
            <p:cNvPr id="66" name="Magnetic Disk 65"/>
            <p:cNvSpPr/>
            <p:nvPr/>
          </p:nvSpPr>
          <p:spPr>
            <a:xfrm>
              <a:off x="2655136" y="4845843"/>
              <a:ext cx="663672" cy="671390"/>
            </a:xfrm>
            <a:prstGeom prst="flowChartMagneticDisk">
              <a:avLst/>
            </a:prstGeom>
            <a:solidFill>
              <a:schemeClr val="tx1">
                <a:lumMod val="65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r>
                <a:rPr lang="en-GB" dirty="0" smtClean="0">
                  <a:solidFill>
                    <a:srgbClr val="000000"/>
                  </a:solidFill>
                </a:rPr>
                <a:t>Online storage</a:t>
              </a:r>
            </a:p>
          </p:txBody>
        </p:sp>
        <p:cxnSp>
          <p:nvCxnSpPr>
            <p:cNvPr id="67" name="Straight Arrow Connector 66"/>
            <p:cNvCxnSpPr>
              <a:stCxn id="55" idx="3"/>
              <a:endCxn id="66" idx="2"/>
            </p:cNvCxnSpPr>
            <p:nvPr/>
          </p:nvCxnSpPr>
          <p:spPr>
            <a:xfrm>
              <a:off x="1547481" y="4845842"/>
              <a:ext cx="1107655" cy="335696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65" idx="1"/>
              <a:endCxn id="66" idx="4"/>
            </p:cNvCxnSpPr>
            <p:nvPr/>
          </p:nvCxnSpPr>
          <p:spPr>
            <a:xfrm flipH="1">
              <a:off x="3318808" y="4863534"/>
              <a:ext cx="1199539" cy="318004"/>
            </a:xfrm>
            <a:prstGeom prst="straightConnector1">
              <a:avLst/>
            </a:prstGeom>
            <a:ln w="28575" cmpd="sng">
              <a:solidFill>
                <a:srgbClr val="00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 rot="5400000">
              <a:off x="4813070" y="2293015"/>
              <a:ext cx="16476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+mn-lt"/>
                </a:rPr>
                <a:t>Clock &amp; fast commands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-11805" y="2423526"/>
              <a:ext cx="1329595" cy="486287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dirty="0" smtClean="0">
                  <a:solidFill>
                    <a:srgbClr val="000000"/>
                  </a:solidFill>
                  <a:latin typeface="Calibri"/>
                </a:rPr>
                <a:t>8800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 smtClean="0">
                  <a:solidFill>
                    <a:srgbClr val="000000"/>
                  </a:solidFill>
                  <a:latin typeface="Calibri"/>
                </a:rPr>
                <a:t>Versatile Link </a:t>
              </a:r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 flipH="1">
              <a:off x="4723999" y="3390176"/>
              <a:ext cx="790010" cy="0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H="1" flipV="1">
              <a:off x="4729097" y="3634636"/>
              <a:ext cx="791545" cy="908"/>
            </a:xfrm>
            <a:prstGeom prst="straightConnector1">
              <a:avLst/>
            </a:prstGeom>
            <a:ln>
              <a:headEnd type="arrow"/>
              <a:tailEnd type="none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4648412" y="3649390"/>
              <a:ext cx="1144064" cy="32624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throttle from PCIe40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724708" y="3113864"/>
              <a:ext cx="942297" cy="326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60000"/>
                </a:lnSpc>
              </a:pPr>
              <a:r>
                <a:rPr lang="en-US" sz="1200" dirty="0" smtClean="0">
                  <a:solidFill>
                    <a:srgbClr val="000000"/>
                  </a:solidFill>
                  <a:latin typeface="+mn-lt"/>
                </a:rPr>
                <a:t>Clock &amp; fast commands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020712" y="4138984"/>
              <a:ext cx="869084" cy="184666"/>
            </a:xfrm>
            <a:prstGeom prst="rect">
              <a:avLst/>
            </a:prstGeom>
            <a:solidFill>
              <a:schemeClr val="tx1">
                <a:lumMod val="85000"/>
                <a:alpha val="67000"/>
              </a:schemeClr>
            </a:solidFill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6 x 100 Gbit/s</a:t>
              </a:r>
            </a:p>
          </p:txBody>
        </p:sp>
      </p:grpSp>
      <p:sp>
        <p:nvSpPr>
          <p:cNvPr id="96" name="Title 95"/>
          <p:cNvSpPr>
            <a:spLocks noGrp="1"/>
          </p:cNvSpPr>
          <p:nvPr>
            <p:ph type="title"/>
          </p:nvPr>
        </p:nvSpPr>
        <p:spPr>
          <a:xfrm>
            <a:off x="381000" y="116632"/>
            <a:ext cx="8382000" cy="677108"/>
          </a:xfrm>
        </p:spPr>
        <p:txBody>
          <a:bodyPr/>
          <a:lstStyle/>
          <a:p>
            <a:r>
              <a:rPr lang="en-GB" dirty="0" smtClean="0"/>
              <a:t>Online Architecture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 rot="16200000">
            <a:off x="6831483" y="2399171"/>
            <a:ext cx="2619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latin typeface="+mn-lt"/>
              </a:rPr>
              <a:t>ECS</a:t>
            </a:r>
          </a:p>
        </p:txBody>
      </p:sp>
    </p:spTree>
    <p:extLst>
      <p:ext uri="{BB962C8B-B14F-4D97-AF65-F5344CB8AC3E}">
        <p14:creationId xmlns:p14="http://schemas.microsoft.com/office/powerpoint/2010/main" val="37095944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considerations in the Online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658789"/>
            <a:ext cx="4114800" cy="330454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DAQ cost is driven by</a:t>
            </a:r>
          </a:p>
          <a:p>
            <a:pPr lvl="1"/>
            <a:r>
              <a:rPr lang="en-US" dirty="0"/>
              <a:t>number and type of interconnects </a:t>
            </a:r>
          </a:p>
          <a:p>
            <a:pPr lvl="2"/>
            <a:r>
              <a:rPr lang="en-US" dirty="0"/>
              <a:t>shorter </a:t>
            </a:r>
            <a:r>
              <a:rPr lang="en-US" dirty="0">
                <a:sym typeface="Wingdings"/>
              </a:rPr>
              <a:t> cheaper</a:t>
            </a:r>
          </a:p>
          <a:p>
            <a:pPr lvl="2"/>
            <a:r>
              <a:rPr lang="en-US" dirty="0">
                <a:sym typeface="Wingdings"/>
              </a:rPr>
              <a:t>faster  cheaper per unit of data transported</a:t>
            </a:r>
          </a:p>
          <a:p>
            <a:pPr lvl="1"/>
            <a:r>
              <a:rPr lang="en-US" dirty="0">
                <a:sym typeface="Wingdings"/>
              </a:rPr>
              <a:t>price of switching technology</a:t>
            </a:r>
          </a:p>
          <a:p>
            <a:pPr lvl="2"/>
            <a:r>
              <a:rPr lang="en-US" dirty="0">
                <a:sym typeface="Wingdings"/>
              </a:rPr>
              <a:t>telecom (feature-rich and expensive) </a:t>
            </a:r>
            <a:r>
              <a:rPr lang="en-US" dirty="0" err="1">
                <a:sym typeface="Wingdings"/>
              </a:rPr>
              <a:t>vs</a:t>
            </a:r>
            <a:r>
              <a:rPr lang="en-US" dirty="0">
                <a:sym typeface="Wingdings"/>
              </a:rPr>
              <a:t> data-</a:t>
            </a:r>
            <a:r>
              <a:rPr lang="en-US" dirty="0" err="1">
                <a:sym typeface="Wingdings"/>
              </a:rPr>
              <a:t>centre</a:t>
            </a:r>
            <a:r>
              <a:rPr lang="en-US" dirty="0">
                <a:sym typeface="Wingdings"/>
              </a:rPr>
              <a:t> (high-volume and inexpensive)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58789"/>
            <a:ext cx="4114800" cy="292017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Data-centre operation much easier on the surface in a non-controlled area </a:t>
            </a:r>
          </a:p>
          <a:p>
            <a:pPr lvl="1"/>
            <a:r>
              <a:rPr lang="en-GB" dirty="0" smtClean="0"/>
              <a:t>Current LHCb data-centre is in UX85A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Data-centre cost is definitely lowest for pre-fabricated (“container”) solution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625220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77108"/>
          </a:xfrm>
        </p:spPr>
        <p:txBody>
          <a:bodyPr/>
          <a:lstStyle/>
          <a:p>
            <a:r>
              <a:rPr lang="en-US" dirty="0" smtClean="0"/>
              <a:t>Location of Online system from LS2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3451360" cy="419621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Most compact system achieved by locating all Online components in a single location</a:t>
            </a:r>
          </a:p>
          <a:p>
            <a:r>
              <a:rPr lang="en-US" dirty="0" smtClean="0"/>
              <a:t>Power, space and cooling constraints allow such an arrangement only on the surface: containerized data-</a:t>
            </a:r>
            <a:r>
              <a:rPr lang="en-US" dirty="0" err="1" smtClean="0"/>
              <a:t>centre</a:t>
            </a:r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Versatile links connecting detector to readout-boards need to cover 300 m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Content Placeholder 6" descr="fibrepath.pn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" t="6021" r="484"/>
          <a:stretch/>
        </p:blipFill>
        <p:spPr>
          <a:xfrm>
            <a:off x="4000939" y="1412776"/>
            <a:ext cx="5143061" cy="484208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LHCb Online &amp; Trigger TDR - LHCC Detector Upgrade Review Niko Neufeld</a:t>
            </a:r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473664" y="5000918"/>
            <a:ext cx="1670336" cy="92333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D2 &amp; D1 (current ECS &amp; farm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53864" y="5331534"/>
            <a:ext cx="1670336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long-distance optical fibres </a:t>
            </a:r>
            <a:endParaRPr lang="en-GB" sz="1800" dirty="0" smtClean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124200" y="4144463"/>
            <a:ext cx="4127506" cy="14633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04541" y="1707121"/>
            <a:ext cx="1670336" cy="646331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Container data-centre</a:t>
            </a:r>
            <a:endParaRPr lang="en-GB" sz="1800" dirty="0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242721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Online system upgrade in numbers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4848024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9000 links from detector</a:t>
            </a:r>
          </a:p>
          <a:p>
            <a:r>
              <a:rPr lang="en-GB" dirty="0" err="1" smtClean="0"/>
              <a:t>Eventbuilder</a:t>
            </a:r>
            <a:r>
              <a:rPr lang="en-GB" dirty="0" smtClean="0"/>
              <a:t> system of 500 – 600 servers and O(10) switches</a:t>
            </a:r>
          </a:p>
          <a:p>
            <a:r>
              <a:rPr lang="en-GB" dirty="0" err="1" smtClean="0"/>
              <a:t>Eventfilter</a:t>
            </a:r>
            <a:r>
              <a:rPr lang="en-GB" dirty="0" smtClean="0"/>
              <a:t> farm of up to 4000 servers, will start with ~ 1000 servers, O(100) switches</a:t>
            </a:r>
          </a:p>
          <a:p>
            <a:r>
              <a:rPr lang="en-GB" dirty="0" smtClean="0"/>
              <a:t>Experiment Control System infrastructure, O(100) servers, storage O(10) Petabyte</a:t>
            </a:r>
          </a:p>
          <a:p>
            <a:r>
              <a:rPr lang="en-GB" dirty="0" smtClean="0"/>
              <a:t>Power for cooling and air-conditioning systems</a:t>
            </a:r>
          </a:p>
          <a:p>
            <a:pPr lvl="1"/>
            <a:r>
              <a:rPr lang="en-GB" dirty="0" smtClean="0"/>
              <a:t>Depends on adopted cooling solution (</a:t>
            </a:r>
            <a:r>
              <a:rPr lang="en-GB" dirty="0" smtClean="0">
                <a:sym typeface="Wingdings"/>
              </a:rPr>
              <a:t> tomorrow)</a:t>
            </a:r>
          </a:p>
          <a:p>
            <a:pPr lvl="1"/>
            <a:r>
              <a:rPr lang="en-GB" dirty="0" smtClean="0">
                <a:sym typeface="Wingdings"/>
              </a:rPr>
              <a:t>But certainly &lt; 10% of total 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41986327"/>
              </p:ext>
            </p:extLst>
          </p:nvPr>
        </p:nvGraphicFramePr>
        <p:xfrm>
          <a:off x="4648200" y="1411288"/>
          <a:ext cx="4114800" cy="28651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Power (per item)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Eventbuilder</a:t>
                      </a:r>
                      <a:r>
                        <a:rPr lang="en-GB" baseline="0" dirty="0" smtClean="0"/>
                        <a:t> 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500 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Eventbuilder</a:t>
                      </a:r>
                      <a:r>
                        <a:rPr lang="en-GB" dirty="0" smtClean="0"/>
                        <a:t> switch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 kW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Eventfilter</a:t>
                      </a:r>
                      <a:r>
                        <a:rPr lang="en-GB" baseline="0" dirty="0" smtClean="0"/>
                        <a:t> 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up to 350 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Eventfilter</a:t>
                      </a:r>
                      <a:r>
                        <a:rPr lang="en-GB" dirty="0" smtClean="0"/>
                        <a:t> </a:t>
                      </a:r>
                      <a:r>
                        <a:rPr lang="en-GB" smtClean="0"/>
                        <a:t>/ Controls switch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 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Controls</a:t>
                      </a:r>
                      <a:r>
                        <a:rPr lang="en-GB" baseline="0" dirty="0" smtClean="0"/>
                        <a:t> server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 W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Storage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25 kW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569969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needs in new data-centre S8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331965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Data-centre will house event-builder, part of ECS and TFC and event-filter farm + required network equipment</a:t>
            </a:r>
          </a:p>
          <a:p>
            <a:r>
              <a:rPr lang="en-GB" dirty="0" smtClean="0"/>
              <a:t>No central storage</a:t>
            </a:r>
          </a:p>
          <a:p>
            <a:r>
              <a:rPr lang="en-GB" dirty="0" smtClean="0"/>
              <a:t>Require up to 2 MW (min 800 kW)</a:t>
            </a:r>
          </a:p>
          <a:p>
            <a:r>
              <a:rPr lang="en-GB" dirty="0" smtClean="0"/>
              <a:t>3-phase current (220 V)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2"/>
            <a:ext cx="4114800" cy="4521046"/>
          </a:xfrm>
        </p:spPr>
        <p:txBody>
          <a:bodyPr>
            <a:normAutofit fontScale="92500" lnSpcReduction="10000"/>
          </a:bodyPr>
          <a:lstStyle/>
          <a:p>
            <a:r>
              <a:rPr lang="en-GB" i="1" dirty="0">
                <a:sym typeface="Wingdings"/>
              </a:rPr>
              <a:t>Mandatory</a:t>
            </a:r>
            <a:r>
              <a:rPr lang="en-GB" dirty="0">
                <a:sym typeface="Wingdings"/>
              </a:rPr>
              <a:t> 20 kW EOD for 30 </a:t>
            </a:r>
            <a:r>
              <a:rPr lang="en-GB" dirty="0" smtClean="0">
                <a:sym typeface="Wingdings"/>
              </a:rPr>
              <a:t>min </a:t>
            </a:r>
            <a:r>
              <a:rPr lang="en-GB" dirty="0">
                <a:sym typeface="Wingdings"/>
              </a:rPr>
              <a:t>for critical ECS &amp; TFC services</a:t>
            </a:r>
          </a:p>
          <a:p>
            <a:r>
              <a:rPr lang="en-GB" i="1" dirty="0">
                <a:sym typeface="Wingdings"/>
              </a:rPr>
              <a:t>Desirable</a:t>
            </a:r>
            <a:r>
              <a:rPr lang="en-GB" dirty="0">
                <a:sym typeface="Wingdings"/>
              </a:rPr>
              <a:t> – but not mandatory - ~ 400 kW EOD for 2 minutes for event-builder nodes for clean shutdown (custom electronics inside</a:t>
            </a:r>
            <a:r>
              <a:rPr lang="en-GB" dirty="0" smtClean="0">
                <a:sym typeface="Wingdings"/>
              </a:rPr>
              <a:t>)</a:t>
            </a:r>
          </a:p>
          <a:p>
            <a:r>
              <a:rPr lang="en-GB" dirty="0" smtClean="0"/>
              <a:t>Power should be available with the arrival of the containers starting from 2017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660753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needs in UX85A for Online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2"/>
            <a:ext cx="4114800" cy="2532991"/>
          </a:xfrm>
        </p:spPr>
        <p:txBody>
          <a:bodyPr>
            <a:normAutofit/>
          </a:bodyPr>
          <a:lstStyle/>
          <a:p>
            <a:r>
              <a:rPr lang="en-GB" dirty="0" smtClean="0"/>
              <a:t>Base-line </a:t>
            </a:r>
            <a:r>
              <a:rPr lang="en-GB" dirty="0" smtClean="0"/>
              <a:t>scenario</a:t>
            </a:r>
          </a:p>
          <a:p>
            <a:pPr lvl="1"/>
            <a:r>
              <a:rPr lang="en-GB" dirty="0" smtClean="0"/>
              <a:t>Very little – some ECS infrastructure in D2 / D3 barracks</a:t>
            </a:r>
          </a:p>
          <a:p>
            <a:pPr lvl="1"/>
            <a:r>
              <a:rPr lang="en-GB" dirty="0" smtClean="0"/>
              <a:t>More than covered with 100 kW EOD (available today</a:t>
            </a:r>
            <a:r>
              <a:rPr lang="en-GB" dirty="0" smtClean="0"/>
              <a:t>) </a:t>
            </a:r>
            <a:r>
              <a:rPr lang="en-GB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GB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2"/>
            <a:ext cx="4114800" cy="366803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Plan B in case of problem with long-distance versatile link </a:t>
            </a:r>
          </a:p>
          <a:p>
            <a:pPr lvl="1"/>
            <a:r>
              <a:rPr lang="en-GB" sz="1800" dirty="0" smtClean="0"/>
              <a:t>No indication of any problem yet </a:t>
            </a:r>
            <a:r>
              <a:rPr lang="en-GB" sz="1800" dirty="0" smtClean="0">
                <a:sym typeface="Wingdings"/>
              </a:rPr>
              <a:t> should know by the end of the year</a:t>
            </a:r>
          </a:p>
          <a:p>
            <a:r>
              <a:rPr lang="en-GB" sz="2000" dirty="0" smtClean="0">
                <a:sym typeface="Wingdings"/>
              </a:rPr>
              <a:t>In that case need additional 400 kW (available today)</a:t>
            </a:r>
          </a:p>
          <a:p>
            <a:r>
              <a:rPr lang="en-GB" sz="2000" dirty="0">
                <a:sym typeface="Wingdings"/>
              </a:rPr>
              <a:t>B</a:t>
            </a:r>
            <a:r>
              <a:rPr lang="en-GB" sz="2000" dirty="0" smtClean="0">
                <a:sym typeface="Wingdings"/>
              </a:rPr>
              <a:t>attery backup would be desirable to ensure clean shutdown of servers (2 minutes) 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766764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needs in SX85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Existing infrastructure</a:t>
            </a:r>
          </a:p>
          <a:p>
            <a:pPr lvl="1"/>
            <a:r>
              <a:rPr lang="en-GB" dirty="0" smtClean="0"/>
              <a:t>70 kW on EOD (dual-feed, redundant)</a:t>
            </a:r>
          </a:p>
          <a:p>
            <a:pPr lvl="1"/>
            <a:r>
              <a:rPr lang="en-GB" dirty="0" smtClean="0"/>
              <a:t>Used for critical services (ECS and storage)</a:t>
            </a:r>
          </a:p>
          <a:p>
            <a:pPr lvl="1"/>
            <a:r>
              <a:rPr lang="en-GB" dirty="0" smtClean="0"/>
              <a:t>Will be kept for Run3 and beyond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 small increase (30 kW) in the same configuration is desirable (30 kW) but not mandatory </a:t>
            </a:r>
          </a:p>
          <a:p>
            <a:r>
              <a:rPr lang="en-GB" dirty="0" smtClean="0"/>
              <a:t>More on-site storage</a:t>
            </a:r>
          </a:p>
          <a:p>
            <a:r>
              <a:rPr lang="en-GB" dirty="0" smtClean="0"/>
              <a:t>Cooling should be made redundant (</a:t>
            </a:r>
            <a:r>
              <a:rPr lang="en-GB" dirty="0" smtClean="0">
                <a:sym typeface="Wingdings"/>
              </a:rPr>
              <a:t> tomorrow)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41890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Summary: power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69778221"/>
              </p:ext>
            </p:extLst>
          </p:nvPr>
        </p:nvGraphicFramePr>
        <p:xfrm>
          <a:off x="381000" y="1411288"/>
          <a:ext cx="41148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Max. Load [kW]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</a:t>
                      </a:r>
                      <a:r>
                        <a:rPr lang="en-GB" baseline="0" dirty="0" smtClean="0"/>
                        <a:t> of which on battery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UX85A D1</a:t>
                      </a:r>
                      <a:r>
                        <a:rPr lang="en-GB" baseline="0" dirty="0" smtClean="0"/>
                        <a:t> &amp; D2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2885-R-007</a:t>
                      </a:r>
                      <a:r>
                        <a:rPr lang="en-GB" baseline="0" dirty="0" smtClean="0"/>
                        <a:t> (SX85)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 +</a:t>
                      </a:r>
                      <a:r>
                        <a:rPr lang="en-GB" baseline="0" dirty="0" smtClean="0"/>
                        <a:t> 30 (additional)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r>
                        <a:rPr lang="en-GB" baseline="0" dirty="0" smtClean="0"/>
                        <a:t> + 30 (additional)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Data-centre</a:t>
                      </a:r>
                      <a:r>
                        <a:rPr lang="en-GB" baseline="0" dirty="0" smtClean="0"/>
                        <a:t> S8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2000 (800</a:t>
                      </a:r>
                      <a:r>
                        <a:rPr lang="en-GB" baseline="0" dirty="0" smtClean="0"/>
                        <a:t> kW min)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2"/>
            <a:ext cx="4114800" cy="381412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The upgraded LHCb online system has significantly larger power-needs than the current one, in particular in the event-building and event-filter. </a:t>
            </a:r>
            <a:endParaRPr lang="en-GB" dirty="0"/>
          </a:p>
          <a:p>
            <a:r>
              <a:rPr lang="en-GB" dirty="0" smtClean="0"/>
              <a:t>All new power-needs are in the to-be-built new data-</a:t>
            </a:r>
            <a:r>
              <a:rPr lang="en-GB" dirty="0" smtClean="0"/>
              <a:t>centre from 2017</a:t>
            </a:r>
            <a:endParaRPr lang="en-GB" dirty="0" smtClean="0"/>
          </a:p>
          <a:p>
            <a:r>
              <a:rPr lang="en-GB" dirty="0" smtClean="0"/>
              <a:t>For existing, re-used location current power and battery backup are </a:t>
            </a:r>
            <a:r>
              <a:rPr lang="en-GB" dirty="0" smtClean="0"/>
              <a:t>sufficient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84262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online-new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online-new.potx</Template>
  <TotalTime>707</TotalTime>
  <Words>839</Words>
  <Application>Microsoft Macintosh PowerPoint</Application>
  <PresentationFormat>On-screen Show (4:3)</PresentationFormat>
  <Paragraphs>120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online-new</vt:lpstr>
      <vt:lpstr>White with Courier font for code slides</vt:lpstr>
      <vt:lpstr>Online system Infrastructure for LHCb Upgrade workshop - Session I: Power, electronics, cable 19/2/2015 </vt:lpstr>
      <vt:lpstr>Online Architecture</vt:lpstr>
      <vt:lpstr>Design considerations in the Online system</vt:lpstr>
      <vt:lpstr>Location of Online system from LS2</vt:lpstr>
      <vt:lpstr>Online system upgrade in numbers</vt:lpstr>
      <vt:lpstr>Power needs in new data-centre S8</vt:lpstr>
      <vt:lpstr>Power needs in UX85A for Online</vt:lpstr>
      <vt:lpstr>Power needs in SX85</vt:lpstr>
      <vt:lpstr>Summary: power</vt:lpstr>
      <vt:lpstr>Optical cabling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 Neufeld</dc:creator>
  <cp:lastModifiedBy>Niko Neufeld</cp:lastModifiedBy>
  <cp:revision>31</cp:revision>
  <dcterms:created xsi:type="dcterms:W3CDTF">2013-03-06T11:11:33Z</dcterms:created>
  <dcterms:modified xsi:type="dcterms:W3CDTF">2015-02-19T14:32:03Z</dcterms:modified>
</cp:coreProperties>
</file>