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69" r:id="rId3"/>
    <p:sldId id="261" r:id="rId4"/>
    <p:sldId id="270" r:id="rId5"/>
    <p:sldId id="273" r:id="rId6"/>
    <p:sldId id="271" r:id="rId7"/>
    <p:sldId id="27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5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8B722-999A-46FD-9D76-38A9CCCAB819}" type="datetimeFigureOut">
              <a:rPr lang="en-GB" smtClean="0"/>
              <a:t>19/02/2015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B721C-AA79-41A8-BEF5-87C40B4F23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8339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8B722-999A-46FD-9D76-38A9CCCAB819}" type="datetimeFigureOut">
              <a:rPr lang="en-GB" smtClean="0"/>
              <a:t>19/02/2015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B721C-AA79-41A8-BEF5-87C40B4F23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23827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8B722-999A-46FD-9D76-38A9CCCAB819}" type="datetimeFigureOut">
              <a:rPr lang="en-GB" smtClean="0"/>
              <a:t>19/02/2015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B721C-AA79-41A8-BEF5-87C40B4F23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7778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8B722-999A-46FD-9D76-38A9CCCAB819}" type="datetimeFigureOut">
              <a:rPr lang="en-GB" smtClean="0"/>
              <a:t>19/02/2015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B721C-AA79-41A8-BEF5-87C40B4F23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54582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8B722-999A-46FD-9D76-38A9CCCAB819}" type="datetimeFigureOut">
              <a:rPr lang="en-GB" smtClean="0"/>
              <a:t>19/02/2015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B721C-AA79-41A8-BEF5-87C40B4F23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15205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8B722-999A-46FD-9D76-38A9CCCAB819}" type="datetimeFigureOut">
              <a:rPr lang="en-GB" smtClean="0"/>
              <a:t>19/02/2015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B721C-AA79-41A8-BEF5-87C40B4F23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35338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8B722-999A-46FD-9D76-38A9CCCAB819}" type="datetimeFigureOut">
              <a:rPr lang="en-GB" smtClean="0"/>
              <a:t>19/02/2015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B721C-AA79-41A8-BEF5-87C40B4F23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54751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8B722-999A-46FD-9D76-38A9CCCAB819}" type="datetimeFigureOut">
              <a:rPr lang="en-GB" smtClean="0"/>
              <a:t>19/02/2015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B721C-AA79-41A8-BEF5-87C40B4F23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86907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8B722-999A-46FD-9D76-38A9CCCAB819}" type="datetimeFigureOut">
              <a:rPr lang="en-GB" smtClean="0"/>
              <a:t>19/02/2015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B721C-AA79-41A8-BEF5-87C40B4F23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42501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8B722-999A-46FD-9D76-38A9CCCAB819}" type="datetimeFigureOut">
              <a:rPr lang="en-GB" smtClean="0"/>
              <a:t>19/02/2015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B721C-AA79-41A8-BEF5-87C40B4F23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63155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8B722-999A-46FD-9D76-38A9CCCAB819}" type="datetimeFigureOut">
              <a:rPr lang="en-GB" smtClean="0"/>
              <a:t>19/02/2015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B721C-AA79-41A8-BEF5-87C40B4F23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64391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E8B722-999A-46FD-9D76-38A9CCCAB819}" type="datetimeFigureOut">
              <a:rPr lang="en-GB" smtClean="0"/>
              <a:t>19/02/2015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0B721C-AA79-41A8-BEF5-87C40B4F23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319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44824"/>
            <a:ext cx="7772400" cy="1470025"/>
          </a:xfrm>
          <a:solidFill>
            <a:srgbClr val="002060"/>
          </a:solidFill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Plans for the UT Cooling</a:t>
            </a:r>
            <a:endParaRPr lang="en-GB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9632" y="4221088"/>
            <a:ext cx="6400800" cy="1656184"/>
          </a:xfrm>
        </p:spPr>
        <p:txBody>
          <a:bodyPr>
            <a:normAutofit fontScale="92500"/>
          </a:bodyPr>
          <a:lstStyle/>
          <a:p>
            <a:r>
              <a:rPr lang="en-US" sz="2800" dirty="0">
                <a:solidFill>
                  <a:schemeClr val="tx1"/>
                </a:solidFill>
              </a:rPr>
              <a:t>LHCb </a:t>
            </a:r>
            <a:r>
              <a:rPr lang="en-US" sz="2800" dirty="0" smtClean="0">
                <a:solidFill>
                  <a:schemeClr val="tx1"/>
                </a:solidFill>
              </a:rPr>
              <a:t>infrastructure workshop February 19+20 </a:t>
            </a:r>
          </a:p>
          <a:p>
            <a:r>
              <a:rPr lang="en-US" sz="2400" dirty="0" smtClean="0"/>
              <a:t>Burkhard Schmidt for the UT group</a:t>
            </a:r>
          </a:p>
          <a:p>
            <a:r>
              <a:rPr lang="en-US" sz="2400" dirty="0" smtClean="0"/>
              <a:t>Input provided by Simone </a:t>
            </a:r>
            <a:r>
              <a:rPr lang="en-US" sz="2400" dirty="0" err="1" smtClean="0"/>
              <a:t>Coelli</a:t>
            </a:r>
            <a:r>
              <a:rPr lang="en-US" sz="2400" dirty="0" smtClean="0"/>
              <a:t>, Ray Mountain and Thomas O’Bannon </a:t>
            </a:r>
          </a:p>
        </p:txBody>
      </p:sp>
    </p:spTree>
    <p:extLst>
      <p:ext uri="{BB962C8B-B14F-4D97-AF65-F5344CB8AC3E}">
        <p14:creationId xmlns:p14="http://schemas.microsoft.com/office/powerpoint/2010/main" val="20396803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002060"/>
                </a:solidFill>
              </a:rPr>
              <a:t>Overview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196752"/>
            <a:ext cx="8568952" cy="4525963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008000"/>
                </a:solidFill>
              </a:rPr>
              <a:t>Cooling needs: </a:t>
            </a:r>
          </a:p>
          <a:p>
            <a:pPr lvl="1"/>
            <a:r>
              <a:rPr lang="en-US" sz="2400" dirty="0" smtClean="0"/>
              <a:t>On-detector (stave) cooling 	</a:t>
            </a:r>
            <a:r>
              <a:rPr lang="en-US" sz="2400" b="1" dirty="0" smtClean="0">
                <a:solidFill>
                  <a:srgbClr val="002060"/>
                </a:solidFill>
                <a:sym typeface="Wingdings" panose="05000000000000000000" pitchFamily="2" charset="2"/>
              </a:rPr>
              <a:t> </a:t>
            </a:r>
            <a:r>
              <a:rPr lang="en-US" sz="2400" b="1" dirty="0" smtClean="0">
                <a:solidFill>
                  <a:srgbClr val="002060"/>
                </a:solidFill>
              </a:rPr>
              <a:t>C0</a:t>
            </a:r>
            <a:r>
              <a:rPr lang="en-US" sz="2400" b="1" baseline="-25000" dirty="0" smtClean="0">
                <a:solidFill>
                  <a:srgbClr val="002060"/>
                </a:solidFill>
              </a:rPr>
              <a:t>2</a:t>
            </a:r>
            <a:endParaRPr lang="en-US" sz="2400" b="1" dirty="0" smtClean="0">
              <a:solidFill>
                <a:srgbClr val="002060"/>
              </a:solidFill>
            </a:endParaRPr>
          </a:p>
          <a:p>
            <a:pPr lvl="1"/>
            <a:r>
              <a:rPr lang="en-US" sz="2400" dirty="0" smtClean="0"/>
              <a:t>Cooling for PEPI electronics   	</a:t>
            </a:r>
            <a:r>
              <a:rPr lang="en-US" sz="2400" b="1" dirty="0" smtClean="0">
                <a:solidFill>
                  <a:srgbClr val="002060"/>
                </a:solidFill>
                <a:sym typeface="Wingdings" panose="05000000000000000000" pitchFamily="2" charset="2"/>
              </a:rPr>
              <a:t> most likely chilled water</a:t>
            </a:r>
            <a:r>
              <a:rPr lang="en-US" sz="2400" b="1" dirty="0" smtClean="0">
                <a:solidFill>
                  <a:srgbClr val="002060"/>
                </a:solidFill>
              </a:rPr>
              <a:t> </a:t>
            </a:r>
          </a:p>
          <a:p>
            <a:pPr lvl="1"/>
            <a:r>
              <a:rPr lang="en-US" sz="2400" dirty="0" smtClean="0"/>
              <a:t>OFF-detector cooling (LV regulators, </a:t>
            </a:r>
            <a:r>
              <a:rPr lang="en-US" sz="2400" dirty="0" err="1" smtClean="0"/>
              <a:t>Maratons</a:t>
            </a:r>
            <a:r>
              <a:rPr lang="en-US" sz="2400" dirty="0" smtClean="0"/>
              <a:t>, HV etc.) 						</a:t>
            </a:r>
            <a:r>
              <a:rPr lang="en-US" sz="2400" b="1" dirty="0" smtClean="0">
                <a:solidFill>
                  <a:srgbClr val="002060"/>
                </a:solidFill>
                <a:sym typeface="Wingdings" panose="05000000000000000000" pitchFamily="2" charset="2"/>
              </a:rPr>
              <a:t> mixed </a:t>
            </a:r>
            <a:r>
              <a:rPr lang="en-US" sz="2400" b="1" dirty="0" smtClean="0">
                <a:solidFill>
                  <a:srgbClr val="002060"/>
                </a:solidFill>
              </a:rPr>
              <a:t>water, as TT</a:t>
            </a:r>
          </a:p>
          <a:p>
            <a:endParaRPr lang="en-US" sz="1800" dirty="0" smtClean="0"/>
          </a:p>
          <a:p>
            <a:r>
              <a:rPr lang="en-US" sz="2800" b="1" dirty="0" smtClean="0">
                <a:solidFill>
                  <a:srgbClr val="008000"/>
                </a:solidFill>
              </a:rPr>
              <a:t>Gas needs:</a:t>
            </a:r>
          </a:p>
          <a:p>
            <a:pPr lvl="1"/>
            <a:r>
              <a:rPr lang="en-US" sz="2400" dirty="0" smtClean="0"/>
              <a:t>The detector has to be operated in a controlled environment with very low humidity		</a:t>
            </a:r>
            <a:r>
              <a:rPr lang="en-US" sz="2400" b="1" dirty="0" smtClean="0">
                <a:solidFill>
                  <a:srgbClr val="002060"/>
                </a:solidFill>
                <a:sym typeface="Wingdings" panose="05000000000000000000" pitchFamily="2" charset="2"/>
              </a:rPr>
              <a:t> dry air, as for TT</a:t>
            </a:r>
            <a:r>
              <a:rPr lang="en-US" sz="2400" dirty="0" smtClean="0"/>
              <a:t>	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8452541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r>
              <a:rPr lang="en-US" dirty="0">
                <a:solidFill>
                  <a:srgbClr val="002060"/>
                </a:solidFill>
              </a:rPr>
              <a:t>O</a:t>
            </a:r>
            <a:r>
              <a:rPr lang="en-US" dirty="0" smtClean="0">
                <a:solidFill>
                  <a:srgbClr val="002060"/>
                </a:solidFill>
              </a:rPr>
              <a:t>n-detector Cooling (CO</a:t>
            </a:r>
            <a:r>
              <a:rPr lang="en-US" baseline="-25000" dirty="0" smtClean="0">
                <a:solidFill>
                  <a:srgbClr val="002060"/>
                </a:solidFill>
              </a:rPr>
              <a:t>2</a:t>
            </a:r>
            <a:r>
              <a:rPr lang="en-US" dirty="0" smtClean="0">
                <a:solidFill>
                  <a:srgbClr val="002060"/>
                </a:solidFill>
              </a:rPr>
              <a:t>)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052736"/>
            <a:ext cx="8579296" cy="56166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800" b="1" dirty="0" smtClean="0">
                <a:solidFill>
                  <a:srgbClr val="008000"/>
                </a:solidFill>
              </a:rPr>
              <a:t>Cooling requirements (EDMS document in preparation): </a:t>
            </a:r>
            <a:endParaRPr lang="en-GB" sz="2800" b="1" dirty="0">
              <a:solidFill>
                <a:srgbClr val="008000"/>
              </a:solidFill>
            </a:endParaRPr>
          </a:p>
          <a:p>
            <a:pPr lvl="1"/>
            <a:r>
              <a:rPr lang="en-US" sz="2000" dirty="0" smtClean="0"/>
              <a:t>Cooling </a:t>
            </a:r>
            <a:r>
              <a:rPr lang="en-US" sz="2000" dirty="0"/>
              <a:t>system: 2-Phase Accumulator Controlled </a:t>
            </a:r>
            <a:r>
              <a:rPr lang="en-US" sz="2000" dirty="0" smtClean="0"/>
              <a:t>Loop </a:t>
            </a:r>
          </a:p>
          <a:p>
            <a:pPr lvl="1"/>
            <a:r>
              <a:rPr lang="en-US" sz="2000" dirty="0" smtClean="0"/>
              <a:t>with </a:t>
            </a:r>
            <a:r>
              <a:rPr lang="en-GB" sz="2000" dirty="0" smtClean="0"/>
              <a:t>CO</a:t>
            </a:r>
            <a:r>
              <a:rPr lang="en-GB" sz="2000" baseline="-25000" dirty="0" smtClean="0"/>
              <a:t>2</a:t>
            </a:r>
            <a:r>
              <a:rPr lang="en-GB" sz="2000" dirty="0" smtClean="0"/>
              <a:t> as fluid</a:t>
            </a:r>
            <a:endParaRPr lang="en-US" sz="2000" dirty="0"/>
          </a:p>
          <a:p>
            <a:pPr lvl="1"/>
            <a:r>
              <a:rPr lang="en-GB" sz="2000" dirty="0"/>
              <a:t>Cooling power: </a:t>
            </a:r>
            <a:r>
              <a:rPr lang="en-GB" sz="2000" b="1" dirty="0"/>
              <a:t>5000 W</a:t>
            </a:r>
            <a:r>
              <a:rPr lang="en-GB" sz="2000" dirty="0"/>
              <a:t> </a:t>
            </a:r>
            <a:endParaRPr lang="en-GB" sz="2000" dirty="0" smtClean="0"/>
          </a:p>
          <a:p>
            <a:pPr lvl="1"/>
            <a:endParaRPr lang="en-GB" sz="2000" dirty="0"/>
          </a:p>
          <a:p>
            <a:pPr lvl="1"/>
            <a:endParaRPr lang="en-GB" sz="2000" dirty="0" smtClean="0"/>
          </a:p>
          <a:p>
            <a:pPr lvl="1"/>
            <a:endParaRPr lang="en-GB" sz="2000" dirty="0" smtClean="0"/>
          </a:p>
          <a:p>
            <a:pPr lvl="1"/>
            <a:endParaRPr lang="en-GB" sz="2000" dirty="0"/>
          </a:p>
          <a:p>
            <a:pPr marL="457200" lvl="1" indent="0">
              <a:buNone/>
            </a:pPr>
            <a:endParaRPr lang="en-GB" sz="2000" dirty="0" smtClean="0"/>
          </a:p>
          <a:p>
            <a:r>
              <a:rPr lang="en-US" sz="2400" dirty="0" smtClean="0"/>
              <a:t>Fluid </a:t>
            </a:r>
            <a:r>
              <a:rPr lang="en-US" sz="2400" dirty="0"/>
              <a:t>filtration: accessible and replaceable in technical </a:t>
            </a:r>
            <a:r>
              <a:rPr lang="en-US" sz="2400" dirty="0" smtClean="0"/>
              <a:t>stop </a:t>
            </a:r>
            <a:endParaRPr lang="en-US" sz="2400" dirty="0"/>
          </a:p>
          <a:p>
            <a:r>
              <a:rPr lang="en-GB" sz="2400" dirty="0"/>
              <a:t>UPS: A</a:t>
            </a:r>
            <a:r>
              <a:rPr lang="en-GB" sz="2400" dirty="0" smtClean="0"/>
              <a:t>ll </a:t>
            </a:r>
            <a:r>
              <a:rPr lang="en-GB" sz="2400" dirty="0"/>
              <a:t>control </a:t>
            </a:r>
            <a:r>
              <a:rPr lang="en-GB" sz="2400" dirty="0" smtClean="0"/>
              <a:t>parts and part of the system </a:t>
            </a:r>
            <a:endParaRPr lang="en-US" sz="2400" dirty="0"/>
          </a:p>
          <a:p>
            <a:r>
              <a:rPr lang="en-GB" sz="2400" dirty="0"/>
              <a:t>Pressure </a:t>
            </a:r>
            <a:r>
              <a:rPr lang="en-GB" sz="2400" dirty="0" smtClean="0"/>
              <a:t>parts: </a:t>
            </a:r>
            <a:r>
              <a:rPr lang="en-GB" sz="2400" dirty="0"/>
              <a:t>Max </a:t>
            </a:r>
            <a:r>
              <a:rPr lang="en-GB" sz="2400" dirty="0" smtClean="0"/>
              <a:t>design </a:t>
            </a:r>
            <a:r>
              <a:rPr lang="en-GB" sz="2400" dirty="0"/>
              <a:t>Pressure: 100 bar </a:t>
            </a:r>
            <a:r>
              <a:rPr lang="en-GB" sz="2400" dirty="0" smtClean="0"/>
              <a:t> </a:t>
            </a:r>
            <a:endParaRPr lang="en-GB" sz="2400" dirty="0"/>
          </a:p>
          <a:p>
            <a:r>
              <a:rPr lang="en-GB" sz="2400" dirty="0" smtClean="0"/>
              <a:t>On </a:t>
            </a:r>
            <a:r>
              <a:rPr lang="en-GB" sz="2400" dirty="0"/>
              <a:t>stave </a:t>
            </a:r>
            <a:r>
              <a:rPr lang="en-GB" sz="2400" dirty="0" smtClean="0"/>
              <a:t>stability: 	  1-2 </a:t>
            </a:r>
            <a:r>
              <a:rPr lang="en-GB" sz="2400" dirty="0"/>
              <a:t>°C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281" y="1556792"/>
            <a:ext cx="7408119" cy="2958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502336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484784"/>
            <a:ext cx="8568952" cy="5112568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Design and test of the UT evaporator with vertical staves </a:t>
            </a:r>
            <a:endParaRPr lang="en-US" sz="1200" dirty="0" smtClean="0"/>
          </a:p>
          <a:p>
            <a:pPr lvl="1"/>
            <a:r>
              <a:rPr lang="en-US" sz="2000" dirty="0" smtClean="0"/>
              <a:t>A basic design together with a test program exists</a:t>
            </a:r>
          </a:p>
          <a:p>
            <a:pPr marL="457200" lvl="1" indent="0">
              <a:buNone/>
            </a:pPr>
            <a:endParaRPr lang="en-US" sz="2000" dirty="0" smtClean="0"/>
          </a:p>
          <a:p>
            <a:pPr marL="457200" lvl="1" indent="0">
              <a:buNone/>
            </a:pPr>
            <a:endParaRPr lang="en-US" sz="1600" dirty="0" smtClean="0"/>
          </a:p>
          <a:p>
            <a:pPr marL="914400" lvl="1" indent="-457200">
              <a:buFont typeface="+mj-lt"/>
              <a:buAutoNum type="arabicPeriod"/>
            </a:pPr>
            <a:endParaRPr lang="en-US" sz="1600" dirty="0"/>
          </a:p>
          <a:p>
            <a:pPr marL="914400" lvl="1" indent="-457200">
              <a:buFont typeface="+mj-lt"/>
              <a:buAutoNum type="arabicPeriod"/>
            </a:pPr>
            <a:endParaRPr lang="en-US" sz="1600" dirty="0" smtClean="0"/>
          </a:p>
          <a:p>
            <a:pPr marL="914400" lvl="1" indent="-457200">
              <a:buFont typeface="+mj-lt"/>
              <a:buAutoNum type="arabicPeriod"/>
            </a:pPr>
            <a:endParaRPr lang="en-US" sz="1600" dirty="0"/>
          </a:p>
          <a:p>
            <a:pPr marL="914400" lvl="1" indent="-457200">
              <a:buFont typeface="+mj-lt"/>
              <a:buAutoNum type="arabicPeriod"/>
            </a:pPr>
            <a:endParaRPr lang="en-US" sz="1600" dirty="0" smtClean="0"/>
          </a:p>
          <a:p>
            <a:pPr marL="914400" lvl="1" indent="-457200">
              <a:buFont typeface="+mj-lt"/>
              <a:buAutoNum type="arabicPeriod"/>
            </a:pPr>
            <a:endParaRPr lang="en-US" sz="1600" dirty="0"/>
          </a:p>
          <a:p>
            <a:pPr marL="914400" lvl="1" indent="-457200">
              <a:buFont typeface="+mj-lt"/>
              <a:buAutoNum type="arabicPeriod"/>
            </a:pPr>
            <a:endParaRPr lang="en-US" sz="1600" dirty="0" smtClean="0"/>
          </a:p>
          <a:p>
            <a:pPr marL="914400" lvl="1" indent="-457200">
              <a:buFont typeface="+mj-lt"/>
              <a:buAutoNum type="arabicPeriod"/>
            </a:pPr>
            <a:endParaRPr lang="en-US" sz="1600" dirty="0"/>
          </a:p>
          <a:p>
            <a:pPr marL="914400" lvl="1" indent="-457200">
              <a:buFont typeface="+mj-lt"/>
              <a:buAutoNum type="arabicPeriod"/>
            </a:pPr>
            <a:endParaRPr lang="en-US" sz="1600" dirty="0" smtClean="0"/>
          </a:p>
          <a:p>
            <a:pPr marL="914400" lvl="1" indent="-457200">
              <a:buFont typeface="+mj-lt"/>
              <a:buAutoNum type="arabicPeriod"/>
            </a:pPr>
            <a:endParaRPr lang="en-US" sz="1600" dirty="0"/>
          </a:p>
          <a:p>
            <a:pPr marL="457200" lvl="1" indent="0">
              <a:buNone/>
            </a:pPr>
            <a:endParaRPr lang="en-US" sz="1600" dirty="0" smtClean="0"/>
          </a:p>
          <a:p>
            <a:pPr marL="457200" lvl="1" indent="0">
              <a:buNone/>
            </a:pPr>
            <a:endParaRPr lang="en-GB" sz="1600" dirty="0" smtClean="0"/>
          </a:p>
          <a:p>
            <a:pPr marL="514350" indent="-514350">
              <a:buFont typeface="+mj-lt"/>
              <a:buAutoNum type="romanUcPeriod" startAt="2"/>
            </a:pPr>
            <a:endParaRPr lang="en-GB" sz="2400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002060"/>
                </a:solidFill>
                <a:ea typeface="Arial" panose="020B0604020202020204" pitchFamily="34" charset="0"/>
                <a:cs typeface="Times New Roman" panose="02020603050405020304" pitchFamily="18" charset="0"/>
              </a:rPr>
              <a:t>Development and definition of </a:t>
            </a:r>
            <a:r>
              <a:rPr lang="en-US" dirty="0" smtClean="0">
                <a:solidFill>
                  <a:srgbClr val="002060"/>
                </a:solidFill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br>
              <a:rPr lang="en-US" dirty="0" smtClean="0">
                <a:solidFill>
                  <a:srgbClr val="002060"/>
                </a:solidFill>
                <a:ea typeface="Arial" panose="020B0604020202020204" pitchFamily="34" charset="0"/>
                <a:cs typeface="Times New Roman" panose="02020603050405020304" pitchFamily="18" charset="0"/>
              </a:rPr>
            </a:br>
            <a:r>
              <a:rPr lang="en-US" dirty="0" smtClean="0">
                <a:solidFill>
                  <a:srgbClr val="002060"/>
                </a:solidFill>
                <a:ea typeface="Arial" panose="020B0604020202020204" pitchFamily="34" charset="0"/>
                <a:cs typeface="Times New Roman" panose="02020603050405020304" pitchFamily="18" charset="0"/>
              </a:rPr>
              <a:t>the evaporator system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D0599-ED83-4B7B-9A6E-311C084E355E}" type="slidenum">
              <a:rPr lang="en-GB" smtClean="0"/>
              <a:t>4</a:t>
            </a:fld>
            <a:endParaRPr lang="en-GB"/>
          </a:p>
        </p:txBody>
      </p:sp>
      <p:grpSp>
        <p:nvGrpSpPr>
          <p:cNvPr id="61" name="Group 60"/>
          <p:cNvGrpSpPr/>
          <p:nvPr/>
        </p:nvGrpSpPr>
        <p:grpSpPr>
          <a:xfrm>
            <a:off x="1475656" y="2564904"/>
            <a:ext cx="4104456" cy="3526077"/>
            <a:chOff x="1907233" y="2132856"/>
            <a:chExt cx="4752999" cy="4095374"/>
          </a:xfrm>
        </p:grpSpPr>
        <p:pic>
          <p:nvPicPr>
            <p:cNvPr id="6" name="Picture 2" descr="Z:\_Documenti\_GR1\LHCb\UT COOLING PLANT\pictures\UTbX_1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07233" y="2483574"/>
              <a:ext cx="2422327" cy="3159149"/>
            </a:xfrm>
            <a:prstGeom prst="rect">
              <a:avLst/>
            </a:prstGeom>
            <a:noFill/>
            <a:ln>
              <a:solidFill>
                <a:schemeClr val="tx2">
                  <a:lumMod val="60000"/>
                  <a:lumOff val="40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2" descr="Z:\_Documenti\_GR1\LHCb\UT COOLING PLANT\pictures\UTbX_1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01494" y="2568598"/>
              <a:ext cx="2422327" cy="3159149"/>
            </a:xfrm>
            <a:prstGeom prst="rect">
              <a:avLst/>
            </a:prstGeom>
            <a:noFill/>
            <a:ln>
              <a:solidFill>
                <a:schemeClr val="tx2">
                  <a:lumMod val="60000"/>
                  <a:lumOff val="40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2" descr="Z:\_Documenti\_GR1\LHCb\UT COOLING PLANT\pictures\UTbX_1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28280" y="2643436"/>
              <a:ext cx="2422327" cy="3159149"/>
            </a:xfrm>
            <a:prstGeom prst="rect">
              <a:avLst/>
            </a:prstGeom>
            <a:noFill/>
            <a:ln>
              <a:solidFill>
                <a:schemeClr val="tx2">
                  <a:lumMod val="60000"/>
                  <a:lumOff val="40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2" descr="Z:\_Documenti\_GR1\LHCb\UT COOLING PLANT\pictures\UTbX_1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80456" y="2735836"/>
              <a:ext cx="2422327" cy="3159149"/>
            </a:xfrm>
            <a:prstGeom prst="rect">
              <a:avLst/>
            </a:prstGeom>
            <a:noFill/>
            <a:ln>
              <a:solidFill>
                <a:schemeClr val="tx2">
                  <a:lumMod val="60000"/>
                  <a:lumOff val="40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Rettangolo 25"/>
            <p:cNvSpPr/>
            <p:nvPr/>
          </p:nvSpPr>
          <p:spPr>
            <a:xfrm>
              <a:off x="6147259" y="3680464"/>
              <a:ext cx="428449" cy="140318"/>
            </a:xfrm>
            <a:prstGeom prst="rect">
              <a:avLst/>
            </a:prstGeom>
            <a:gradFill>
              <a:gsLst>
                <a:gs pos="0">
                  <a:srgbClr val="FF0000"/>
                </a:gs>
                <a:gs pos="97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1" name="Rettangolo 26"/>
            <p:cNvSpPr/>
            <p:nvPr/>
          </p:nvSpPr>
          <p:spPr>
            <a:xfrm>
              <a:off x="5970236" y="3727950"/>
              <a:ext cx="689996" cy="2926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2" name="Rettangolo 27"/>
            <p:cNvSpPr/>
            <p:nvPr/>
          </p:nvSpPr>
          <p:spPr>
            <a:xfrm flipH="1">
              <a:off x="5975629" y="3757215"/>
              <a:ext cx="26833" cy="187575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3" name="Figura a mano libera 7"/>
            <p:cNvSpPr/>
            <p:nvPr/>
          </p:nvSpPr>
          <p:spPr>
            <a:xfrm>
              <a:off x="2924715" y="5699656"/>
              <a:ext cx="3048391" cy="487767"/>
            </a:xfrm>
            <a:custGeom>
              <a:avLst/>
              <a:gdLst>
                <a:gd name="connsiteX0" fmla="*/ 21914 w 5193989"/>
                <a:gd name="connsiteY0" fmla="*/ 0 h 762000"/>
                <a:gd name="connsiteX1" fmla="*/ 117164 w 5193989"/>
                <a:gd name="connsiteY1" fmla="*/ 200025 h 762000"/>
                <a:gd name="connsiteX2" fmla="*/ 926789 w 5193989"/>
                <a:gd name="connsiteY2" fmla="*/ 190500 h 762000"/>
                <a:gd name="connsiteX3" fmla="*/ 2174564 w 5193989"/>
                <a:gd name="connsiteY3" fmla="*/ 190500 h 762000"/>
                <a:gd name="connsiteX4" fmla="*/ 3012764 w 5193989"/>
                <a:gd name="connsiteY4" fmla="*/ 190500 h 762000"/>
                <a:gd name="connsiteX5" fmla="*/ 5193989 w 5193989"/>
                <a:gd name="connsiteY5" fmla="*/ 762000 h 76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193989" h="762000">
                  <a:moveTo>
                    <a:pt x="21914" y="0"/>
                  </a:moveTo>
                  <a:cubicBezTo>
                    <a:pt x="-5868" y="84137"/>
                    <a:pt x="-33649" y="168275"/>
                    <a:pt x="117164" y="200025"/>
                  </a:cubicBezTo>
                  <a:cubicBezTo>
                    <a:pt x="267977" y="231775"/>
                    <a:pt x="926789" y="190500"/>
                    <a:pt x="926789" y="190500"/>
                  </a:cubicBezTo>
                  <a:lnTo>
                    <a:pt x="2174564" y="190500"/>
                  </a:lnTo>
                  <a:cubicBezTo>
                    <a:pt x="2522226" y="190500"/>
                    <a:pt x="2509527" y="95250"/>
                    <a:pt x="3012764" y="190500"/>
                  </a:cubicBezTo>
                  <a:cubicBezTo>
                    <a:pt x="3516001" y="285750"/>
                    <a:pt x="4852677" y="673100"/>
                    <a:pt x="5193989" y="762000"/>
                  </a:cubicBezTo>
                </a:path>
              </a:pathLst>
            </a:custGeom>
            <a:no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4" name="Figura a mano libera 35"/>
            <p:cNvSpPr/>
            <p:nvPr/>
          </p:nvSpPr>
          <p:spPr>
            <a:xfrm>
              <a:off x="3078621" y="5705753"/>
              <a:ext cx="2866534" cy="420699"/>
            </a:xfrm>
            <a:custGeom>
              <a:avLst/>
              <a:gdLst>
                <a:gd name="connsiteX0" fmla="*/ 7332 w 4884132"/>
                <a:gd name="connsiteY0" fmla="*/ 0 h 657225"/>
                <a:gd name="connsiteX1" fmla="*/ 7332 w 4884132"/>
                <a:gd name="connsiteY1" fmla="*/ 142875 h 657225"/>
                <a:gd name="connsiteX2" fmla="*/ 83532 w 4884132"/>
                <a:gd name="connsiteY2" fmla="*/ 161925 h 657225"/>
                <a:gd name="connsiteX3" fmla="*/ 321657 w 4884132"/>
                <a:gd name="connsiteY3" fmla="*/ 161925 h 657225"/>
                <a:gd name="connsiteX4" fmla="*/ 1750407 w 4884132"/>
                <a:gd name="connsiteY4" fmla="*/ 133350 h 657225"/>
                <a:gd name="connsiteX5" fmla="*/ 2379057 w 4884132"/>
                <a:gd name="connsiteY5" fmla="*/ 57150 h 657225"/>
                <a:gd name="connsiteX6" fmla="*/ 2588607 w 4884132"/>
                <a:gd name="connsiteY6" fmla="*/ 95250 h 657225"/>
                <a:gd name="connsiteX7" fmla="*/ 4884132 w 4884132"/>
                <a:gd name="connsiteY7" fmla="*/ 657225 h 657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84132" h="657225">
                  <a:moveTo>
                    <a:pt x="7332" y="0"/>
                  </a:moveTo>
                  <a:cubicBezTo>
                    <a:pt x="982" y="57944"/>
                    <a:pt x="-5368" y="115888"/>
                    <a:pt x="7332" y="142875"/>
                  </a:cubicBezTo>
                  <a:cubicBezTo>
                    <a:pt x="20032" y="169862"/>
                    <a:pt x="31145" y="158750"/>
                    <a:pt x="83532" y="161925"/>
                  </a:cubicBezTo>
                  <a:cubicBezTo>
                    <a:pt x="135919" y="165100"/>
                    <a:pt x="321657" y="161925"/>
                    <a:pt x="321657" y="161925"/>
                  </a:cubicBezTo>
                  <a:lnTo>
                    <a:pt x="1750407" y="133350"/>
                  </a:lnTo>
                  <a:cubicBezTo>
                    <a:pt x="2093307" y="115888"/>
                    <a:pt x="2239357" y="63500"/>
                    <a:pt x="2379057" y="57150"/>
                  </a:cubicBezTo>
                  <a:cubicBezTo>
                    <a:pt x="2518757" y="50800"/>
                    <a:pt x="2588607" y="95250"/>
                    <a:pt x="2588607" y="95250"/>
                  </a:cubicBezTo>
                  <a:lnTo>
                    <a:pt x="4884132" y="657225"/>
                  </a:lnTo>
                </a:path>
              </a:pathLst>
            </a:custGeom>
            <a:no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5" name="Figura a mano libera 37"/>
            <p:cNvSpPr/>
            <p:nvPr/>
          </p:nvSpPr>
          <p:spPr>
            <a:xfrm>
              <a:off x="4050045" y="5693558"/>
              <a:ext cx="1911881" cy="195107"/>
            </a:xfrm>
            <a:custGeom>
              <a:avLst/>
              <a:gdLst>
                <a:gd name="connsiteX0" fmla="*/ 0 w 3257550"/>
                <a:gd name="connsiteY0" fmla="*/ 0 h 304800"/>
                <a:gd name="connsiteX1" fmla="*/ 28575 w 3257550"/>
                <a:gd name="connsiteY1" fmla="*/ 123825 h 304800"/>
                <a:gd name="connsiteX2" fmla="*/ 123825 w 3257550"/>
                <a:gd name="connsiteY2" fmla="*/ 114300 h 304800"/>
                <a:gd name="connsiteX3" fmla="*/ 304800 w 3257550"/>
                <a:gd name="connsiteY3" fmla="*/ 95250 h 304800"/>
                <a:gd name="connsiteX4" fmla="*/ 590550 w 3257550"/>
                <a:gd name="connsiteY4" fmla="*/ 57150 h 304800"/>
                <a:gd name="connsiteX5" fmla="*/ 790575 w 3257550"/>
                <a:gd name="connsiteY5" fmla="*/ 28575 h 304800"/>
                <a:gd name="connsiteX6" fmla="*/ 923925 w 3257550"/>
                <a:gd name="connsiteY6" fmla="*/ 38100 h 304800"/>
                <a:gd name="connsiteX7" fmla="*/ 3257550 w 3257550"/>
                <a:gd name="connsiteY7" fmla="*/ 3048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257550" h="304800">
                  <a:moveTo>
                    <a:pt x="0" y="0"/>
                  </a:moveTo>
                  <a:cubicBezTo>
                    <a:pt x="3969" y="52387"/>
                    <a:pt x="7938" y="104775"/>
                    <a:pt x="28575" y="123825"/>
                  </a:cubicBezTo>
                  <a:cubicBezTo>
                    <a:pt x="49212" y="142875"/>
                    <a:pt x="123825" y="114300"/>
                    <a:pt x="123825" y="114300"/>
                  </a:cubicBezTo>
                  <a:cubicBezTo>
                    <a:pt x="169863" y="109538"/>
                    <a:pt x="227013" y="104775"/>
                    <a:pt x="304800" y="95250"/>
                  </a:cubicBezTo>
                  <a:cubicBezTo>
                    <a:pt x="382587" y="85725"/>
                    <a:pt x="590550" y="57150"/>
                    <a:pt x="590550" y="57150"/>
                  </a:cubicBezTo>
                  <a:cubicBezTo>
                    <a:pt x="671513" y="46038"/>
                    <a:pt x="735013" y="31750"/>
                    <a:pt x="790575" y="28575"/>
                  </a:cubicBezTo>
                  <a:cubicBezTo>
                    <a:pt x="846137" y="25400"/>
                    <a:pt x="923925" y="38100"/>
                    <a:pt x="923925" y="38100"/>
                  </a:cubicBezTo>
                  <a:lnTo>
                    <a:pt x="3257550" y="304800"/>
                  </a:lnTo>
                </a:path>
              </a:pathLst>
            </a:custGeom>
            <a:no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9" name="Rettangolo 29"/>
            <p:cNvSpPr/>
            <p:nvPr/>
          </p:nvSpPr>
          <p:spPr>
            <a:xfrm>
              <a:off x="5937478" y="5543110"/>
              <a:ext cx="401489" cy="6059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0" name="Rettangolo 32"/>
            <p:cNvSpPr/>
            <p:nvPr/>
          </p:nvSpPr>
          <p:spPr>
            <a:xfrm rot="5400000">
              <a:off x="5867553" y="5975871"/>
              <a:ext cx="437887" cy="6683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1" name="Rettangolo 33"/>
            <p:cNvSpPr/>
            <p:nvPr/>
          </p:nvSpPr>
          <p:spPr>
            <a:xfrm rot="5400000">
              <a:off x="5977425" y="5969544"/>
              <a:ext cx="437887" cy="6683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2" name="Rettangolo 34"/>
            <p:cNvSpPr/>
            <p:nvPr/>
          </p:nvSpPr>
          <p:spPr>
            <a:xfrm rot="5400000">
              <a:off x="6085527" y="5975800"/>
              <a:ext cx="437887" cy="6683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3" name="Rettangolo 36"/>
            <p:cNvSpPr/>
            <p:nvPr/>
          </p:nvSpPr>
          <p:spPr>
            <a:xfrm flipH="1">
              <a:off x="5973106" y="5603702"/>
              <a:ext cx="26833" cy="16965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4" name="Rettangolo 39"/>
            <p:cNvSpPr/>
            <p:nvPr/>
          </p:nvSpPr>
          <p:spPr>
            <a:xfrm flipH="1">
              <a:off x="6182952" y="5603702"/>
              <a:ext cx="26833" cy="16965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5" name="Rettangolo 41"/>
            <p:cNvSpPr/>
            <p:nvPr/>
          </p:nvSpPr>
          <p:spPr>
            <a:xfrm flipH="1">
              <a:off x="6081362" y="5603702"/>
              <a:ext cx="26833" cy="16965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6" name="Rettangolo 43"/>
            <p:cNvSpPr/>
            <p:nvPr/>
          </p:nvSpPr>
          <p:spPr>
            <a:xfrm flipH="1">
              <a:off x="6291054" y="5603702"/>
              <a:ext cx="26833" cy="16965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7" name="Fascicolazione 1"/>
            <p:cNvSpPr/>
            <p:nvPr/>
          </p:nvSpPr>
          <p:spPr>
            <a:xfrm>
              <a:off x="5920027" y="5624418"/>
              <a:ext cx="115606" cy="138280"/>
            </a:xfrm>
            <a:prstGeom prst="flowChartCollat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chemeClr val="tx1"/>
                </a:solidFill>
              </a:endParaRPr>
            </a:p>
          </p:txBody>
        </p:sp>
        <p:sp>
          <p:nvSpPr>
            <p:cNvPr id="28" name="Fascicolazione 44"/>
            <p:cNvSpPr/>
            <p:nvPr/>
          </p:nvSpPr>
          <p:spPr>
            <a:xfrm>
              <a:off x="6138223" y="5630173"/>
              <a:ext cx="115606" cy="138280"/>
            </a:xfrm>
            <a:prstGeom prst="flowChartCollat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chemeClr val="tx1"/>
                </a:solidFill>
              </a:endParaRPr>
            </a:p>
          </p:txBody>
        </p:sp>
        <p:sp>
          <p:nvSpPr>
            <p:cNvPr id="29" name="Fascicolazione 48"/>
            <p:cNvSpPr/>
            <p:nvPr/>
          </p:nvSpPr>
          <p:spPr>
            <a:xfrm>
              <a:off x="6053080" y="5626161"/>
              <a:ext cx="115606" cy="138280"/>
            </a:xfrm>
            <a:prstGeom prst="flowChartCollat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chemeClr val="tx1"/>
                </a:solidFill>
              </a:endParaRPr>
            </a:p>
          </p:txBody>
        </p:sp>
        <p:sp>
          <p:nvSpPr>
            <p:cNvPr id="30" name="Fascicolazione 49"/>
            <p:cNvSpPr/>
            <p:nvPr/>
          </p:nvSpPr>
          <p:spPr>
            <a:xfrm>
              <a:off x="6246668" y="5626161"/>
              <a:ext cx="115606" cy="138280"/>
            </a:xfrm>
            <a:prstGeom prst="flowChartCollat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chemeClr val="tx1"/>
                </a:solidFill>
              </a:endParaRPr>
            </a:p>
          </p:txBody>
        </p:sp>
        <p:sp>
          <p:nvSpPr>
            <p:cNvPr id="31" name="Rettangolo 63"/>
            <p:cNvSpPr/>
            <p:nvPr/>
          </p:nvSpPr>
          <p:spPr>
            <a:xfrm>
              <a:off x="5476915" y="2792055"/>
              <a:ext cx="446646" cy="62118"/>
            </a:xfrm>
            <a:prstGeom prst="rect">
              <a:avLst/>
            </a:prstGeom>
            <a:gradFill>
              <a:gsLst>
                <a:gs pos="0">
                  <a:srgbClr val="FF0000"/>
                </a:gs>
                <a:gs pos="97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2" name="Onda 2 52"/>
            <p:cNvSpPr/>
            <p:nvPr/>
          </p:nvSpPr>
          <p:spPr>
            <a:xfrm>
              <a:off x="4248180" y="2776793"/>
              <a:ext cx="1246914" cy="77380"/>
            </a:xfrm>
            <a:prstGeom prst="doubleWave">
              <a:avLst>
                <a:gd name="adj1" fmla="val 12500"/>
                <a:gd name="adj2" fmla="val 505"/>
              </a:avLst>
            </a:prstGeom>
            <a:solidFill>
              <a:srgbClr val="FF0000">
                <a:alpha val="25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3" name="Rettangolo 60"/>
            <p:cNvSpPr/>
            <p:nvPr/>
          </p:nvSpPr>
          <p:spPr>
            <a:xfrm>
              <a:off x="5211232" y="2483721"/>
              <a:ext cx="685973" cy="62118"/>
            </a:xfrm>
            <a:prstGeom prst="rect">
              <a:avLst/>
            </a:prstGeom>
            <a:gradFill>
              <a:gsLst>
                <a:gs pos="0">
                  <a:srgbClr val="FF0000"/>
                </a:gs>
                <a:gs pos="97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4" name="Rettangolo 64"/>
            <p:cNvSpPr/>
            <p:nvPr/>
          </p:nvSpPr>
          <p:spPr>
            <a:xfrm>
              <a:off x="5323566" y="2591318"/>
              <a:ext cx="573639" cy="59749"/>
            </a:xfrm>
            <a:prstGeom prst="rect">
              <a:avLst/>
            </a:prstGeom>
            <a:gradFill>
              <a:gsLst>
                <a:gs pos="0">
                  <a:srgbClr val="FF0000"/>
                </a:gs>
                <a:gs pos="97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5" name="Rettangolo 67"/>
            <p:cNvSpPr/>
            <p:nvPr/>
          </p:nvSpPr>
          <p:spPr>
            <a:xfrm>
              <a:off x="5440961" y="2685682"/>
              <a:ext cx="496516" cy="62118"/>
            </a:xfrm>
            <a:prstGeom prst="rect">
              <a:avLst/>
            </a:prstGeom>
            <a:gradFill>
              <a:gsLst>
                <a:gs pos="0">
                  <a:srgbClr val="FF0000"/>
                </a:gs>
                <a:gs pos="97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6" name="Rettangolo 70"/>
            <p:cNvSpPr/>
            <p:nvPr/>
          </p:nvSpPr>
          <p:spPr>
            <a:xfrm rot="16200000">
              <a:off x="5277115" y="2407344"/>
              <a:ext cx="119734" cy="26833"/>
            </a:xfrm>
            <a:prstGeom prst="rect">
              <a:avLst/>
            </a:prstGeom>
            <a:gradFill>
              <a:gsLst>
                <a:gs pos="0">
                  <a:srgbClr val="FF0000"/>
                </a:gs>
                <a:gs pos="97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7" name="Rettangolo 71"/>
            <p:cNvSpPr/>
            <p:nvPr/>
          </p:nvSpPr>
          <p:spPr>
            <a:xfrm rot="16200000">
              <a:off x="5430827" y="2467210"/>
              <a:ext cx="233874" cy="26833"/>
            </a:xfrm>
            <a:prstGeom prst="rect">
              <a:avLst/>
            </a:prstGeom>
            <a:gradFill>
              <a:gsLst>
                <a:gs pos="0">
                  <a:srgbClr val="FF0000"/>
                </a:gs>
                <a:gs pos="97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8" name="Rettangolo 72"/>
            <p:cNvSpPr/>
            <p:nvPr/>
          </p:nvSpPr>
          <p:spPr>
            <a:xfrm rot="16200000">
              <a:off x="5598066" y="2515008"/>
              <a:ext cx="326524" cy="26833"/>
            </a:xfrm>
            <a:prstGeom prst="rect">
              <a:avLst/>
            </a:prstGeom>
            <a:gradFill>
              <a:gsLst>
                <a:gs pos="0">
                  <a:srgbClr val="FF0000"/>
                </a:gs>
                <a:gs pos="97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9" name="Rettangolo 73"/>
            <p:cNvSpPr/>
            <p:nvPr/>
          </p:nvSpPr>
          <p:spPr>
            <a:xfrm rot="16200000">
              <a:off x="5684281" y="2564882"/>
              <a:ext cx="426272" cy="26833"/>
            </a:xfrm>
            <a:prstGeom prst="rect">
              <a:avLst/>
            </a:prstGeom>
            <a:gradFill>
              <a:gsLst>
                <a:gs pos="0">
                  <a:srgbClr val="FF0000"/>
                </a:gs>
                <a:gs pos="97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40" name="Fascicolazione 77"/>
            <p:cNvSpPr/>
            <p:nvPr/>
          </p:nvSpPr>
          <p:spPr>
            <a:xfrm rot="5400000">
              <a:off x="5926644" y="2454031"/>
              <a:ext cx="126086" cy="126787"/>
            </a:xfrm>
            <a:prstGeom prst="flowChartCollat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chemeClr val="tx1"/>
                </a:solidFill>
              </a:endParaRPr>
            </a:p>
          </p:txBody>
        </p:sp>
        <p:sp>
          <p:nvSpPr>
            <p:cNvPr id="41" name="Fascicolazione 78"/>
            <p:cNvSpPr/>
            <p:nvPr/>
          </p:nvSpPr>
          <p:spPr>
            <a:xfrm rot="5400000">
              <a:off x="5935687" y="2562406"/>
              <a:ext cx="126086" cy="126787"/>
            </a:xfrm>
            <a:prstGeom prst="flowChartCollat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chemeClr val="tx1"/>
                </a:solidFill>
              </a:endParaRPr>
            </a:p>
          </p:txBody>
        </p:sp>
        <p:sp>
          <p:nvSpPr>
            <p:cNvPr id="42" name="Fascicolazione 79"/>
            <p:cNvSpPr/>
            <p:nvPr/>
          </p:nvSpPr>
          <p:spPr>
            <a:xfrm rot="5400000">
              <a:off x="5939419" y="2664037"/>
              <a:ext cx="126086" cy="126787"/>
            </a:xfrm>
            <a:prstGeom prst="flowChartCollat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chemeClr val="tx1"/>
                </a:solidFill>
              </a:endParaRPr>
            </a:p>
          </p:txBody>
        </p:sp>
        <p:sp>
          <p:nvSpPr>
            <p:cNvPr id="43" name="Fascicolazione 80"/>
            <p:cNvSpPr/>
            <p:nvPr/>
          </p:nvSpPr>
          <p:spPr>
            <a:xfrm rot="5400000">
              <a:off x="5935687" y="2759720"/>
              <a:ext cx="126086" cy="126787"/>
            </a:xfrm>
            <a:prstGeom prst="flowChartCollat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chemeClr val="tx1"/>
                </a:solidFill>
              </a:endParaRPr>
            </a:p>
          </p:txBody>
        </p:sp>
        <p:sp>
          <p:nvSpPr>
            <p:cNvPr id="44" name="Rettangolo 81"/>
            <p:cNvSpPr/>
            <p:nvPr/>
          </p:nvSpPr>
          <p:spPr>
            <a:xfrm>
              <a:off x="6060815" y="2792055"/>
              <a:ext cx="148969" cy="62118"/>
            </a:xfrm>
            <a:prstGeom prst="rect">
              <a:avLst/>
            </a:prstGeom>
            <a:gradFill>
              <a:gsLst>
                <a:gs pos="0">
                  <a:srgbClr val="FF0000"/>
                </a:gs>
                <a:gs pos="97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45" name="Rettangolo 82"/>
            <p:cNvSpPr/>
            <p:nvPr/>
          </p:nvSpPr>
          <p:spPr>
            <a:xfrm>
              <a:off x="6067731" y="2702153"/>
              <a:ext cx="178936" cy="62118"/>
            </a:xfrm>
            <a:prstGeom prst="rect">
              <a:avLst/>
            </a:prstGeom>
            <a:gradFill>
              <a:gsLst>
                <a:gs pos="0">
                  <a:srgbClr val="FF0000"/>
                </a:gs>
                <a:gs pos="97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46" name="Rettangolo 83"/>
            <p:cNvSpPr/>
            <p:nvPr/>
          </p:nvSpPr>
          <p:spPr>
            <a:xfrm>
              <a:off x="6062123" y="2599036"/>
              <a:ext cx="147661" cy="65351"/>
            </a:xfrm>
            <a:prstGeom prst="rect">
              <a:avLst/>
            </a:prstGeom>
            <a:gradFill>
              <a:gsLst>
                <a:gs pos="0">
                  <a:srgbClr val="FF0000"/>
                </a:gs>
                <a:gs pos="97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47" name="Rettangolo 84"/>
            <p:cNvSpPr/>
            <p:nvPr/>
          </p:nvSpPr>
          <p:spPr>
            <a:xfrm>
              <a:off x="6053080" y="2494758"/>
              <a:ext cx="156704" cy="73840"/>
            </a:xfrm>
            <a:prstGeom prst="rect">
              <a:avLst/>
            </a:prstGeom>
            <a:gradFill>
              <a:gsLst>
                <a:gs pos="0">
                  <a:srgbClr val="FF0000"/>
                </a:gs>
                <a:gs pos="97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48" name="Rettangolo 56"/>
            <p:cNvSpPr/>
            <p:nvPr/>
          </p:nvSpPr>
          <p:spPr>
            <a:xfrm rot="16200000">
              <a:off x="5685295" y="2999390"/>
              <a:ext cx="1238351" cy="123796"/>
            </a:xfrm>
            <a:prstGeom prst="rect">
              <a:avLst/>
            </a:prstGeom>
            <a:gradFill>
              <a:gsLst>
                <a:gs pos="0">
                  <a:srgbClr val="FF0000"/>
                </a:gs>
                <a:gs pos="97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49" name="Picture 2" descr="http://www.enggcyclopedia.com/wp-content/uploads/2011/01/pressure-relief-valve-PID-symbol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19050" y="2139570"/>
              <a:ext cx="234792" cy="2255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0" name="Picture 2" descr="http://www.enggcyclopedia.com/wp-content/uploads/2011/01/pressure-relief-valve-PID-symbol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34360" y="2139570"/>
              <a:ext cx="234792" cy="2255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1" name="Picture 2" descr="http://www.enggcyclopedia.com/wp-content/uploads/2011/01/pressure-relief-valve-PID-symbol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44530" y="2139570"/>
              <a:ext cx="234792" cy="2255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2" name="Picture 2" descr="http://www.enggcyclopedia.com/wp-content/uploads/2011/01/pressure-relief-valve-PID-symbol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06170" y="2132856"/>
              <a:ext cx="234792" cy="2255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3" name="Onda 2 91"/>
            <p:cNvSpPr/>
            <p:nvPr/>
          </p:nvSpPr>
          <p:spPr>
            <a:xfrm>
              <a:off x="3976317" y="2481141"/>
              <a:ext cx="1246914" cy="77380"/>
            </a:xfrm>
            <a:prstGeom prst="doubleWave">
              <a:avLst>
                <a:gd name="adj1" fmla="val 12500"/>
                <a:gd name="adj2" fmla="val 505"/>
              </a:avLst>
            </a:prstGeom>
            <a:solidFill>
              <a:srgbClr val="FF0000">
                <a:alpha val="25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4" name="Onda 2 92"/>
            <p:cNvSpPr/>
            <p:nvPr/>
          </p:nvSpPr>
          <p:spPr>
            <a:xfrm>
              <a:off x="4067293" y="2573687"/>
              <a:ext cx="1246914" cy="77380"/>
            </a:xfrm>
            <a:prstGeom prst="doubleWave">
              <a:avLst>
                <a:gd name="adj1" fmla="val 12500"/>
                <a:gd name="adj2" fmla="val 505"/>
              </a:avLst>
            </a:prstGeom>
            <a:solidFill>
              <a:srgbClr val="FF0000">
                <a:alpha val="25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5" name="Onda 2 93"/>
            <p:cNvSpPr/>
            <p:nvPr/>
          </p:nvSpPr>
          <p:spPr>
            <a:xfrm>
              <a:off x="4194048" y="2658039"/>
              <a:ext cx="1246914" cy="77380"/>
            </a:xfrm>
            <a:prstGeom prst="doubleWave">
              <a:avLst>
                <a:gd name="adj1" fmla="val 12500"/>
                <a:gd name="adj2" fmla="val 505"/>
              </a:avLst>
            </a:prstGeom>
            <a:solidFill>
              <a:srgbClr val="FF0000">
                <a:alpha val="25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6" name="Figura a mano libera 94"/>
            <p:cNvSpPr/>
            <p:nvPr/>
          </p:nvSpPr>
          <p:spPr>
            <a:xfrm>
              <a:off x="3208110" y="5678315"/>
              <a:ext cx="2773521" cy="420699"/>
            </a:xfrm>
            <a:custGeom>
              <a:avLst/>
              <a:gdLst>
                <a:gd name="connsiteX0" fmla="*/ 7332 w 4884132"/>
                <a:gd name="connsiteY0" fmla="*/ 0 h 657225"/>
                <a:gd name="connsiteX1" fmla="*/ 7332 w 4884132"/>
                <a:gd name="connsiteY1" fmla="*/ 142875 h 657225"/>
                <a:gd name="connsiteX2" fmla="*/ 83532 w 4884132"/>
                <a:gd name="connsiteY2" fmla="*/ 161925 h 657225"/>
                <a:gd name="connsiteX3" fmla="*/ 321657 w 4884132"/>
                <a:gd name="connsiteY3" fmla="*/ 161925 h 657225"/>
                <a:gd name="connsiteX4" fmla="*/ 1750407 w 4884132"/>
                <a:gd name="connsiteY4" fmla="*/ 133350 h 657225"/>
                <a:gd name="connsiteX5" fmla="*/ 2379057 w 4884132"/>
                <a:gd name="connsiteY5" fmla="*/ 57150 h 657225"/>
                <a:gd name="connsiteX6" fmla="*/ 2588607 w 4884132"/>
                <a:gd name="connsiteY6" fmla="*/ 95250 h 657225"/>
                <a:gd name="connsiteX7" fmla="*/ 4884132 w 4884132"/>
                <a:gd name="connsiteY7" fmla="*/ 657225 h 657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84132" h="657225">
                  <a:moveTo>
                    <a:pt x="7332" y="0"/>
                  </a:moveTo>
                  <a:cubicBezTo>
                    <a:pt x="982" y="57944"/>
                    <a:pt x="-5368" y="115888"/>
                    <a:pt x="7332" y="142875"/>
                  </a:cubicBezTo>
                  <a:cubicBezTo>
                    <a:pt x="20032" y="169862"/>
                    <a:pt x="31145" y="158750"/>
                    <a:pt x="83532" y="161925"/>
                  </a:cubicBezTo>
                  <a:cubicBezTo>
                    <a:pt x="135919" y="165100"/>
                    <a:pt x="321657" y="161925"/>
                    <a:pt x="321657" y="161925"/>
                  </a:cubicBezTo>
                  <a:lnTo>
                    <a:pt x="1750407" y="133350"/>
                  </a:lnTo>
                  <a:cubicBezTo>
                    <a:pt x="2093307" y="115888"/>
                    <a:pt x="2239357" y="63500"/>
                    <a:pt x="2379057" y="57150"/>
                  </a:cubicBezTo>
                  <a:cubicBezTo>
                    <a:pt x="2518757" y="50800"/>
                    <a:pt x="2588607" y="95250"/>
                    <a:pt x="2588607" y="95250"/>
                  </a:cubicBezTo>
                  <a:lnTo>
                    <a:pt x="4884132" y="657225"/>
                  </a:lnTo>
                </a:path>
              </a:pathLst>
            </a:custGeom>
            <a:no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7" name="Rettangolo 24"/>
            <p:cNvSpPr/>
            <p:nvPr/>
          </p:nvSpPr>
          <p:spPr>
            <a:xfrm rot="5400000">
              <a:off x="5762687" y="5974319"/>
              <a:ext cx="437887" cy="6683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58" name="Rettangolo 2"/>
          <p:cNvSpPr/>
          <p:nvPr/>
        </p:nvSpPr>
        <p:spPr>
          <a:xfrm>
            <a:off x="5940152" y="2851189"/>
            <a:ext cx="273630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The </a:t>
            </a:r>
            <a:r>
              <a:rPr lang="en-US" sz="2000" dirty="0" smtClean="0"/>
              <a:t>goal for the cooling distribution  is to give </a:t>
            </a:r>
            <a:r>
              <a:rPr lang="en-US" sz="2000" dirty="0"/>
              <a:t>the correct </a:t>
            </a:r>
            <a:r>
              <a:rPr lang="en-US" sz="2000" dirty="0" smtClean="0"/>
              <a:t>flow, using </a:t>
            </a:r>
            <a:r>
              <a:rPr lang="en-US" sz="2000" dirty="0"/>
              <a:t>balanced pressure </a:t>
            </a:r>
            <a:r>
              <a:rPr lang="en-US" sz="2000" dirty="0" smtClean="0"/>
              <a:t>drop in the circuit.</a:t>
            </a:r>
          </a:p>
          <a:p>
            <a:endParaRPr lang="en-US" sz="2000" dirty="0"/>
          </a:p>
          <a:p>
            <a:r>
              <a:rPr lang="en-US" sz="2000" dirty="0" smtClean="0"/>
              <a:t>The degree of freedom in the design is in the </a:t>
            </a:r>
            <a:r>
              <a:rPr lang="en-US" sz="2000" b="1" dirty="0" smtClean="0"/>
              <a:t>input</a:t>
            </a:r>
            <a:r>
              <a:rPr lang="en-US" sz="2000" dirty="0" smtClean="0"/>
              <a:t> cooling line diameter and length</a:t>
            </a:r>
          </a:p>
        </p:txBody>
      </p:sp>
      <p:cxnSp>
        <p:nvCxnSpPr>
          <p:cNvPr id="63" name="Straight Arrow Connector 62"/>
          <p:cNvCxnSpPr/>
          <p:nvPr/>
        </p:nvCxnSpPr>
        <p:spPr>
          <a:xfrm flipH="1">
            <a:off x="4355976" y="5215516"/>
            <a:ext cx="1491147" cy="337751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1835696" y="2564904"/>
            <a:ext cx="15797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Output</a:t>
            </a:r>
            <a:r>
              <a:rPr lang="en-US" sz="1600" dirty="0" smtClean="0"/>
              <a:t> manifold</a:t>
            </a:r>
            <a:endParaRPr lang="en-GB" sz="1600" dirty="0"/>
          </a:p>
        </p:txBody>
      </p:sp>
      <p:sp>
        <p:nvSpPr>
          <p:cNvPr id="68" name="TextBox 67"/>
          <p:cNvSpPr txBox="1"/>
          <p:nvPr/>
        </p:nvSpPr>
        <p:spPr>
          <a:xfrm>
            <a:off x="1835696" y="5826750"/>
            <a:ext cx="19094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Individual </a:t>
            </a:r>
            <a:r>
              <a:rPr lang="en-US" sz="1600" b="1" dirty="0" smtClean="0"/>
              <a:t>input</a:t>
            </a:r>
            <a:r>
              <a:rPr lang="en-US" sz="1600" dirty="0" smtClean="0"/>
              <a:t> lines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1914890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856" y="-182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solidFill>
                  <a:srgbClr val="002060"/>
                </a:solidFill>
              </a:rPr>
              <a:t>Cooling pipe and flow configurations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397843"/>
            <a:ext cx="8258175" cy="534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27584" y="1124744"/>
            <a:ext cx="9653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baseline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6728606" y="2564904"/>
            <a:ext cx="1371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</a:t>
            </a:r>
            <a:r>
              <a:rPr lang="en-GB" dirty="0" smtClean="0"/>
              <a:t>entral stave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270248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\\cern.ch\dfs\Users\s\schmidtb\Desktop\LHCb UT\CP15G01-COLD-PLATE-VIEW-ON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3866803"/>
            <a:ext cx="2874565" cy="2874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752"/>
            <a:ext cx="8229600" cy="1143000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rgbClr val="002060"/>
                </a:solidFill>
              </a:rPr>
              <a:t>Cooling for Peripheral Electronics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95536" y="1124744"/>
            <a:ext cx="4546848" cy="547260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GB" sz="3400" b="1" dirty="0" smtClean="0">
                <a:solidFill>
                  <a:srgbClr val="008000"/>
                </a:solidFill>
              </a:rPr>
              <a:t>Power estimation:</a:t>
            </a:r>
          </a:p>
          <a:p>
            <a:r>
              <a:rPr lang="en-GB" dirty="0"/>
              <a:t>T</a:t>
            </a:r>
            <a:r>
              <a:rPr lang="en-GB" dirty="0" smtClean="0"/>
              <a:t>otal thermal load: </a:t>
            </a:r>
            <a:r>
              <a:rPr lang="en-GB" dirty="0"/>
              <a:t>	</a:t>
            </a:r>
            <a:r>
              <a:rPr lang="en-GB" dirty="0" smtClean="0"/>
              <a:t>  </a:t>
            </a:r>
            <a:r>
              <a:rPr lang="en-GB" b="1" dirty="0" smtClean="0"/>
              <a:t>&lt; 3 kW </a:t>
            </a:r>
            <a:r>
              <a:rPr lang="en-GB" dirty="0" smtClean="0"/>
              <a:t>          distributed over 8 chassis.</a:t>
            </a:r>
          </a:p>
          <a:p>
            <a:r>
              <a:rPr lang="en-GB" dirty="0" smtClean="0"/>
              <a:t>Max power per chassis: &lt; 400 W</a:t>
            </a:r>
          </a:p>
          <a:p>
            <a:r>
              <a:rPr lang="en-GB" dirty="0" smtClean="0"/>
              <a:t>Max power per DCB: 	  &lt; 15 W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sz="3400" b="1" dirty="0" smtClean="0">
                <a:solidFill>
                  <a:srgbClr val="008000"/>
                </a:solidFill>
              </a:rPr>
              <a:t>Thermal management:</a:t>
            </a:r>
          </a:p>
          <a:p>
            <a:r>
              <a:rPr lang="en-GB" dirty="0" smtClean="0"/>
              <a:t>Studies on thermal behaviour are planned this summer at Maryland: </a:t>
            </a:r>
          </a:p>
          <a:p>
            <a:pPr lvl="1"/>
            <a:r>
              <a:rPr lang="en-US" sz="2600" dirty="0" smtClean="0"/>
              <a:t>evaluate </a:t>
            </a:r>
            <a:r>
              <a:rPr lang="en-US" sz="2600" dirty="0"/>
              <a:t>the </a:t>
            </a:r>
            <a:r>
              <a:rPr lang="en-US" sz="2600" dirty="0" smtClean="0"/>
              <a:t>thermal resistances based on conduction </a:t>
            </a:r>
            <a:r>
              <a:rPr lang="en-US" sz="2600" dirty="0"/>
              <a:t>cooled boards </a:t>
            </a:r>
            <a:r>
              <a:rPr lang="en-US" sz="2600" dirty="0" smtClean="0"/>
              <a:t>and wedge-locks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z="3400" b="1" dirty="0" smtClean="0">
                <a:solidFill>
                  <a:srgbClr val="008000"/>
                </a:solidFill>
              </a:rPr>
              <a:t>Present Plan:</a:t>
            </a:r>
          </a:p>
          <a:p>
            <a:r>
              <a:rPr lang="en-US" dirty="0"/>
              <a:t>eliminate heat via coolant </a:t>
            </a:r>
            <a:r>
              <a:rPr lang="en-US" dirty="0" smtClean="0"/>
              <a:t>circulation, cold </a:t>
            </a:r>
            <a:r>
              <a:rPr lang="en-US" dirty="0"/>
              <a:t>plates mechanically attached to the custom chassis sides with wedge lock guides</a:t>
            </a:r>
            <a:endParaRPr lang="en-GB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4770" y="1270661"/>
            <a:ext cx="3539678" cy="2878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537290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r>
              <a:rPr lang="en-GB" dirty="0" smtClean="0">
                <a:solidFill>
                  <a:srgbClr val="002060"/>
                </a:solidFill>
              </a:rPr>
              <a:t>Conclusions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864" y="1124744"/>
            <a:ext cx="8229600" cy="5112568"/>
          </a:xfrm>
        </p:spPr>
        <p:txBody>
          <a:bodyPr>
            <a:noAutofit/>
          </a:bodyPr>
          <a:lstStyle/>
          <a:p>
            <a:r>
              <a:rPr lang="en-GB" sz="2800" dirty="0" smtClean="0"/>
              <a:t>Important studies on the thermal behaviour of the staves are planned for the coming months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400" dirty="0" smtClean="0">
                <a:solidFill>
                  <a:srgbClr val="002060"/>
                </a:solidFill>
              </a:rPr>
              <a:t>They will allow us to finalize the design of the evaporator system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400" dirty="0" smtClean="0">
                <a:solidFill>
                  <a:srgbClr val="002060"/>
                </a:solidFill>
              </a:rPr>
              <a:t>They form an important input to the Process and Instrumentation design (P&amp;ID) of the cooling plant </a:t>
            </a:r>
          </a:p>
          <a:p>
            <a:pPr lvl="1"/>
            <a:endParaRPr lang="en-GB" sz="2400" dirty="0"/>
          </a:p>
          <a:p>
            <a:r>
              <a:rPr lang="en-GB" sz="2800" dirty="0" smtClean="0"/>
              <a:t>Studies are planned as well for the cooling of the peripheral electronics (PEPI)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400" dirty="0" smtClean="0">
                <a:solidFill>
                  <a:srgbClr val="002060"/>
                </a:solidFill>
              </a:rPr>
              <a:t>They will have an impact on the integration of the PEPI system on the top and bottom of the detector    </a:t>
            </a:r>
            <a:endParaRPr lang="en-GB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50472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261</TotalTime>
  <Words>263</Words>
  <Application>Microsoft Office PowerPoint</Application>
  <PresentationFormat>On-screen Show (4:3)</PresentationFormat>
  <Paragraphs>71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Plans for the UT Cooling</vt:lpstr>
      <vt:lpstr>Overview</vt:lpstr>
      <vt:lpstr>On-detector Cooling (CO2)</vt:lpstr>
      <vt:lpstr>Development and definition of   the evaporator system</vt:lpstr>
      <vt:lpstr>Cooling pipe and flow configurations</vt:lpstr>
      <vt:lpstr>Cooling for Peripheral Electronics</vt:lpstr>
      <vt:lpstr>Conclusions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Infrastructure for LHCb Upgrade workshop</dc:title>
  <dc:creator>Burkhard Schmidt</dc:creator>
  <cp:lastModifiedBy>Burkhard Schmidt</cp:lastModifiedBy>
  <cp:revision>22</cp:revision>
  <dcterms:created xsi:type="dcterms:W3CDTF">2015-02-09T10:50:56Z</dcterms:created>
  <dcterms:modified xsi:type="dcterms:W3CDTF">2015-02-19T22:51:33Z</dcterms:modified>
</cp:coreProperties>
</file>