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38" r:id="rId2"/>
    <p:sldId id="340" r:id="rId3"/>
    <p:sldId id="339" r:id="rId4"/>
    <p:sldId id="332" r:id="rId5"/>
    <p:sldId id="305" r:id="rId6"/>
    <p:sldId id="311" r:id="rId7"/>
    <p:sldId id="312" r:id="rId8"/>
    <p:sldId id="313" r:id="rId9"/>
    <p:sldId id="334" r:id="rId10"/>
    <p:sldId id="317" r:id="rId11"/>
    <p:sldId id="344" r:id="rId12"/>
    <p:sldId id="345" r:id="rId13"/>
    <p:sldId id="337" r:id="rId14"/>
    <p:sldId id="335" r:id="rId15"/>
    <p:sldId id="341" r:id="rId16"/>
    <p:sldId id="336" r:id="rId17"/>
    <p:sldId id="342" r:id="rId18"/>
    <p:sldId id="343" r:id="rId19"/>
    <p:sldId id="357" r:id="rId20"/>
    <p:sldId id="346" r:id="rId21"/>
    <p:sldId id="347" r:id="rId22"/>
    <p:sldId id="352" r:id="rId23"/>
    <p:sldId id="353" r:id="rId24"/>
    <p:sldId id="350" r:id="rId25"/>
    <p:sldId id="358" r:id="rId26"/>
    <p:sldId id="355" r:id="rId27"/>
    <p:sldId id="333" r:id="rId2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000000"/>
    <a:srgbClr val="FFFFFF"/>
    <a:srgbClr val="FB7125"/>
    <a:srgbClr val="FFFF00"/>
    <a:srgbClr val="76A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867" autoAdjust="0"/>
    <p:restoredTop sz="94808" autoAdjust="0"/>
  </p:normalViewPr>
  <p:slideViewPr>
    <p:cSldViewPr snapToGrid="0" snapToObjects="1">
      <p:cViewPr>
        <p:scale>
          <a:sx n="112" d="100"/>
          <a:sy n="112" d="100"/>
        </p:scale>
        <p:origin x="-918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s\st_el\ELEC\SECT_OM\Pannes_statistiques\statistique_perturbation_400kV\2012\stat%20perturbation%20400kV_2013_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 baseline="0">
                <a:solidFill>
                  <a:schemeClr val="tx1"/>
                </a:solidFill>
              </a:defRPr>
            </a:pPr>
            <a:r>
              <a:rPr lang="en-US" baseline="0" dirty="0" smtClean="0">
                <a:solidFill>
                  <a:schemeClr val="tx1"/>
                </a:solidFill>
              </a:rPr>
              <a:t>Voltage transients affecting the LHC </a:t>
            </a:r>
            <a:endParaRPr lang="en-US" baseline="0" dirty="0">
              <a:solidFill>
                <a:schemeClr val="tx1"/>
              </a:solidFill>
            </a:endParaRPr>
          </a:p>
          <a:p>
            <a:pPr>
              <a:defRPr baseline="0">
                <a:solidFill>
                  <a:schemeClr val="tx1"/>
                </a:solidFill>
              </a:defRPr>
            </a:pPr>
            <a:r>
              <a:rPr lang="en-US" baseline="0" dirty="0">
                <a:solidFill>
                  <a:schemeClr val="tx1"/>
                </a:solidFill>
              </a:rPr>
              <a:t> </a:t>
            </a:r>
          </a:p>
        </c:rich>
      </c:tx>
      <c:layout>
        <c:manualLayout>
          <c:xMode val="edge"/>
          <c:yMode val="edge"/>
          <c:x val="0.26780195479797758"/>
          <c:y val="1.0765313465477878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080404156478873"/>
          <c:y val="0.18773163269676504"/>
          <c:w val="0.70737622774798459"/>
          <c:h val="0.72154304379664136"/>
        </c:manualLayout>
      </c:layout>
      <c:scatterChart>
        <c:scatterStyle val="lineMarker"/>
        <c:varyColors val="0"/>
        <c:ser>
          <c:idx val="0"/>
          <c:order val="0"/>
          <c:tx>
            <c:v>2010</c:v>
          </c:tx>
          <c:spPr>
            <a:ln w="47625">
              <a:noFill/>
            </a:ln>
          </c:spPr>
          <c:xVal>
            <c:numRef>
              <c:f>('data 2010'!$D$4:$D$8;'data 2010'!$D$10:$D$11;'data 2010'!$D$13:$D$20)</c:f>
              <c:numCache>
                <c:formatCode>General</c:formatCode>
                <c:ptCount val="15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60</c:v>
                </c:pt>
                <c:pt idx="4">
                  <c:v>80</c:v>
                </c:pt>
                <c:pt idx="5">
                  <c:v>80</c:v>
                </c:pt>
                <c:pt idx="6">
                  <c:v>60</c:v>
                </c:pt>
                <c:pt idx="7">
                  <c:v>60</c:v>
                </c:pt>
                <c:pt idx="8">
                  <c:v>140</c:v>
                </c:pt>
                <c:pt idx="9">
                  <c:v>60</c:v>
                </c:pt>
                <c:pt idx="10">
                  <c:v>100</c:v>
                </c:pt>
                <c:pt idx="11">
                  <c:v>80</c:v>
                </c:pt>
                <c:pt idx="12">
                  <c:v>50</c:v>
                </c:pt>
                <c:pt idx="13">
                  <c:v>70</c:v>
                </c:pt>
              </c:numCache>
            </c:numRef>
          </c:xVal>
          <c:yVal>
            <c:numRef>
              <c:f>('data 2010'!$E$4:$E$8;'data 2010'!$E$10:$E$11;'data 2010'!$E$13:$E$20)</c:f>
              <c:numCache>
                <c:formatCode>0%</c:formatCode>
                <c:ptCount val="15"/>
                <c:pt idx="0">
                  <c:v>-0.12</c:v>
                </c:pt>
                <c:pt idx="1">
                  <c:v>-0.4</c:v>
                </c:pt>
                <c:pt idx="2">
                  <c:v>-0.2</c:v>
                </c:pt>
                <c:pt idx="3">
                  <c:v>-0.2</c:v>
                </c:pt>
                <c:pt idx="4">
                  <c:v>-0.15</c:v>
                </c:pt>
                <c:pt idx="5">
                  <c:v>-0.15</c:v>
                </c:pt>
                <c:pt idx="6">
                  <c:v>-0.08</c:v>
                </c:pt>
                <c:pt idx="7">
                  <c:v>-0.36</c:v>
                </c:pt>
                <c:pt idx="8">
                  <c:v>-0.05</c:v>
                </c:pt>
                <c:pt idx="9">
                  <c:v>-0.06</c:v>
                </c:pt>
                <c:pt idx="10">
                  <c:v>-0.1</c:v>
                </c:pt>
                <c:pt idx="11">
                  <c:v>-0.27</c:v>
                </c:pt>
                <c:pt idx="12">
                  <c:v>-0.06</c:v>
                </c:pt>
                <c:pt idx="13">
                  <c:v>-0.08</c:v>
                </c:pt>
              </c:numCache>
            </c:numRef>
          </c:yVal>
          <c:smooth val="0"/>
        </c:ser>
        <c:ser>
          <c:idx val="1"/>
          <c:order val="1"/>
          <c:tx>
            <c:v>2011</c:v>
          </c:tx>
          <c:spPr>
            <a:ln w="47625">
              <a:noFill/>
            </a:ln>
          </c:spPr>
          <c:xVal>
            <c:numRef>
              <c:f>('data 2011'!$C$8;'data 2011'!$C$9;'data 2011'!$C$10;'data 2011'!$C$11;'data 2011'!$C$15;'data 2011'!$C$17;'data 2011'!$C$18;'data 2011'!$C$19;'data 2011'!$C$20;'data 2011'!$C$21;'data 2011'!$C$22;'data 2011'!$C$23;'data 2011'!$C$24;'data 2011'!$C$26;'data 2011'!$C$28;'data 2011'!$C$29;'data 2011'!$C$31;'data 2011'!$C$33;'data 2011'!$C$33;'data 2011'!$C$32;'data 2011'!$C$38;'data 2011'!$C$41)</c:f>
              <c:numCache>
                <c:formatCode>General</c:formatCode>
                <c:ptCount val="22"/>
                <c:pt idx="0">
                  <c:v>60</c:v>
                </c:pt>
                <c:pt idx="1">
                  <c:v>80</c:v>
                </c:pt>
                <c:pt idx="2">
                  <c:v>100</c:v>
                </c:pt>
                <c:pt idx="3">
                  <c:v>80</c:v>
                </c:pt>
                <c:pt idx="4">
                  <c:v>60</c:v>
                </c:pt>
                <c:pt idx="5">
                  <c:v>65</c:v>
                </c:pt>
                <c:pt idx="6">
                  <c:v>60</c:v>
                </c:pt>
                <c:pt idx="7">
                  <c:v>40</c:v>
                </c:pt>
                <c:pt idx="8">
                  <c:v>80</c:v>
                </c:pt>
                <c:pt idx="9">
                  <c:v>50</c:v>
                </c:pt>
                <c:pt idx="10">
                  <c:v>30</c:v>
                </c:pt>
                <c:pt idx="11">
                  <c:v>70</c:v>
                </c:pt>
                <c:pt idx="12">
                  <c:v>50</c:v>
                </c:pt>
                <c:pt idx="13">
                  <c:v>70</c:v>
                </c:pt>
                <c:pt idx="14">
                  <c:v>70</c:v>
                </c:pt>
                <c:pt idx="15">
                  <c:v>60</c:v>
                </c:pt>
                <c:pt idx="16">
                  <c:v>50</c:v>
                </c:pt>
                <c:pt idx="17">
                  <c:v>50</c:v>
                </c:pt>
                <c:pt idx="18">
                  <c:v>50</c:v>
                </c:pt>
                <c:pt idx="19">
                  <c:v>50</c:v>
                </c:pt>
                <c:pt idx="20">
                  <c:v>50</c:v>
                </c:pt>
                <c:pt idx="21">
                  <c:v>50</c:v>
                </c:pt>
              </c:numCache>
            </c:numRef>
          </c:xVal>
          <c:yVal>
            <c:numRef>
              <c:f>('data 2011'!$D$8;'data 2011'!$D$9;'data 2011'!$D$10;'data 2011'!$D$11;'data 2011'!$D$15;'data 2011'!$D$17;'data 2011'!$D$18;'data 2011'!$D$19;'data 2011'!$D$20;'data 2011'!$D$21;'data 2011'!$D$22;'data 2011'!$D$23;'data 2011'!$D$24;'data 2011'!$D$26;'data 2011'!$D$28;'data 2011'!$D$29;'data 2011'!$D$31;'data 2011'!$D$32;'data 2011'!$D$38;'data 2011'!$D$41)</c:f>
              <c:numCache>
                <c:formatCode>0\.0%</c:formatCode>
                <c:ptCount val="20"/>
                <c:pt idx="0" formatCode="0%">
                  <c:v>-0.2</c:v>
                </c:pt>
                <c:pt idx="1">
                  <c:v>-0.2</c:v>
                </c:pt>
                <c:pt idx="2">
                  <c:v>-0.42</c:v>
                </c:pt>
                <c:pt idx="3">
                  <c:v>-0.1</c:v>
                </c:pt>
                <c:pt idx="4">
                  <c:v>-0.13</c:v>
                </c:pt>
                <c:pt idx="5">
                  <c:v>-7.0000000000000007E-2</c:v>
                </c:pt>
                <c:pt idx="6">
                  <c:v>-0.09</c:v>
                </c:pt>
                <c:pt idx="7">
                  <c:v>-0.13</c:v>
                </c:pt>
                <c:pt idx="8">
                  <c:v>-7.0000000000000007E-2</c:v>
                </c:pt>
                <c:pt idx="9">
                  <c:v>-6.5000000000000002E-2</c:v>
                </c:pt>
                <c:pt idx="10">
                  <c:v>-0.13400000000000001</c:v>
                </c:pt>
                <c:pt idx="11">
                  <c:v>-0.39</c:v>
                </c:pt>
                <c:pt idx="12">
                  <c:v>-0.13</c:v>
                </c:pt>
                <c:pt idx="13">
                  <c:v>-8.6999999999999994E-2</c:v>
                </c:pt>
                <c:pt idx="14">
                  <c:v>-0.13</c:v>
                </c:pt>
                <c:pt idx="15">
                  <c:v>-0.09</c:v>
                </c:pt>
                <c:pt idx="16">
                  <c:v>-0.47</c:v>
                </c:pt>
                <c:pt idx="17">
                  <c:v>-5.2999999999999999E-2</c:v>
                </c:pt>
                <c:pt idx="18">
                  <c:v>-5.8999999999999997E-2</c:v>
                </c:pt>
                <c:pt idx="19">
                  <c:v>-0.111</c:v>
                </c:pt>
              </c:numCache>
            </c:numRef>
          </c:yVal>
          <c:smooth val="0"/>
        </c:ser>
        <c:ser>
          <c:idx val="2"/>
          <c:order val="2"/>
          <c:tx>
            <c:v>2012</c:v>
          </c:tx>
          <c:spPr>
            <a:ln w="47625">
              <a:noFill/>
            </a:ln>
          </c:spPr>
          <c:xVal>
            <c:numRef>
              <c:f>('data 2012'!$C$8;'data 2012'!$C$9;'data 2012'!$C$10;'data 2012'!$C$11;'data 2012'!$C$12;'data 2012'!$C$13;'data 2012'!$C$14;'data 2012'!$C$16;'data 2012'!$C$17;'data 2012'!$C$19;'data 2012'!$C$20;'data 2012'!$C$21;'data 2012'!$C$23;'data 2012'!$C$24;'data 2012'!$C$25;'data 2012'!$C$26;'data 2012'!$C$27;'data 2012'!$C$29;'data 2012'!$C$30;'data 2012'!$C$31;'data 2012'!$C$32;'data 2012'!$C$36;'data 2012'!$C$37;'data 2012'!$C$39;'data 2012'!$C$40;'data 2012'!$C$41;'data 2012'!$C$42;'data 2012'!$C$43;'data 2012'!$C$44)</c:f>
              <c:numCache>
                <c:formatCode>General</c:formatCode>
                <c:ptCount val="29"/>
                <c:pt idx="0">
                  <c:v>60</c:v>
                </c:pt>
                <c:pt idx="1">
                  <c:v>220</c:v>
                </c:pt>
                <c:pt idx="2">
                  <c:v>60</c:v>
                </c:pt>
                <c:pt idx="3">
                  <c:v>60</c:v>
                </c:pt>
                <c:pt idx="4">
                  <c:v>60</c:v>
                </c:pt>
                <c:pt idx="5">
                  <c:v>70</c:v>
                </c:pt>
                <c:pt idx="6">
                  <c:v>100</c:v>
                </c:pt>
                <c:pt idx="7">
                  <c:v>60</c:v>
                </c:pt>
                <c:pt idx="8">
                  <c:v>100</c:v>
                </c:pt>
                <c:pt idx="9">
                  <c:v>80</c:v>
                </c:pt>
                <c:pt idx="10">
                  <c:v>40</c:v>
                </c:pt>
                <c:pt idx="11">
                  <c:v>70</c:v>
                </c:pt>
                <c:pt idx="12">
                  <c:v>75</c:v>
                </c:pt>
                <c:pt idx="13">
                  <c:v>80</c:v>
                </c:pt>
                <c:pt idx="14">
                  <c:v>75</c:v>
                </c:pt>
                <c:pt idx="15">
                  <c:v>75</c:v>
                </c:pt>
                <c:pt idx="16">
                  <c:v>75</c:v>
                </c:pt>
                <c:pt idx="17">
                  <c:v>70</c:v>
                </c:pt>
                <c:pt idx="18">
                  <c:v>70</c:v>
                </c:pt>
                <c:pt idx="19">
                  <c:v>60</c:v>
                </c:pt>
                <c:pt idx="20">
                  <c:v>60</c:v>
                </c:pt>
                <c:pt idx="21">
                  <c:v>75</c:v>
                </c:pt>
                <c:pt idx="22">
                  <c:v>65</c:v>
                </c:pt>
                <c:pt idx="23">
                  <c:v>100</c:v>
                </c:pt>
                <c:pt idx="24">
                  <c:v>75</c:v>
                </c:pt>
                <c:pt idx="25">
                  <c:v>75</c:v>
                </c:pt>
                <c:pt idx="26">
                  <c:v>60</c:v>
                </c:pt>
                <c:pt idx="27">
                  <c:v>60</c:v>
                </c:pt>
                <c:pt idx="28">
                  <c:v>60</c:v>
                </c:pt>
              </c:numCache>
            </c:numRef>
          </c:xVal>
          <c:yVal>
            <c:numRef>
              <c:f>('data 2012'!$D$8;'data 2012'!$D$9;'data 2012'!$D$10;'data 2012'!$D$11;'data 2012'!$D$12;'data 2012'!$D$13;'data 2012'!$D$14;'data 2012'!$D$16;'data 2012'!$D$17;'data 2012'!$D$19;'data 2012'!$D$20;'data 2012'!$D$21;'data 2012'!$D$23;'data 2012'!$D$24;'data 2012'!$D$25;'data 2012'!$D$26;'data 2012'!$D$27;'data 2012'!$D$29;'data 2012'!$D$30;'data 2012'!$D$31;'data 2012'!$D$32;'data 2012'!$D$36;'data 2012'!$D$37;'data 2012'!$D$39;'data 2012'!$D$40;'data 2012'!$D$41;'data 2012'!$D$42;'data 2012'!$D$43;'data 2012'!$D$44)</c:f>
              <c:numCache>
                <c:formatCode>0\.0%</c:formatCode>
                <c:ptCount val="29"/>
                <c:pt idx="0" formatCode="0%">
                  <c:v>-0.33716370580011595</c:v>
                </c:pt>
                <c:pt idx="1">
                  <c:v>-0.13300000000000001</c:v>
                </c:pt>
                <c:pt idx="2">
                  <c:v>-0.1</c:v>
                </c:pt>
                <c:pt idx="3">
                  <c:v>-7.0000000000000007E-2</c:v>
                </c:pt>
                <c:pt idx="4">
                  <c:v>-0.1</c:v>
                </c:pt>
                <c:pt idx="5">
                  <c:v>-0.38</c:v>
                </c:pt>
                <c:pt idx="6">
                  <c:v>-0.439</c:v>
                </c:pt>
                <c:pt idx="7">
                  <c:v>-8.8999999999999996E-2</c:v>
                </c:pt>
                <c:pt idx="8">
                  <c:v>-0.11899999999999999</c:v>
                </c:pt>
                <c:pt idx="9">
                  <c:v>-0.22</c:v>
                </c:pt>
                <c:pt idx="10">
                  <c:v>-0.124</c:v>
                </c:pt>
                <c:pt idx="11">
                  <c:v>-9.2999999999999999E-2</c:v>
                </c:pt>
                <c:pt idx="12">
                  <c:v>-9.64E-2</c:v>
                </c:pt>
                <c:pt idx="13">
                  <c:v>-0.1298</c:v>
                </c:pt>
                <c:pt idx="14">
                  <c:v>-7.1999999999999995E-2</c:v>
                </c:pt>
                <c:pt idx="15">
                  <c:v>-0.1013</c:v>
                </c:pt>
                <c:pt idx="16">
                  <c:v>-0.1724</c:v>
                </c:pt>
                <c:pt idx="17">
                  <c:v>-0.307</c:v>
                </c:pt>
                <c:pt idx="18">
                  <c:v>-0.06</c:v>
                </c:pt>
                <c:pt idx="19">
                  <c:v>-7.9699999999999993E-2</c:v>
                </c:pt>
                <c:pt idx="20">
                  <c:v>-8.4500000000000006E-2</c:v>
                </c:pt>
                <c:pt idx="21">
                  <c:v>-0.19</c:v>
                </c:pt>
                <c:pt idx="22">
                  <c:v>-6.1400000000000003E-2</c:v>
                </c:pt>
                <c:pt idx="23">
                  <c:v>-0.192</c:v>
                </c:pt>
                <c:pt idx="24">
                  <c:v>-0.2344</c:v>
                </c:pt>
                <c:pt idx="25">
                  <c:v>-6.6699999999999995E-2</c:v>
                </c:pt>
                <c:pt idx="26">
                  <c:v>-0.09</c:v>
                </c:pt>
                <c:pt idx="27">
                  <c:v>-0.22800000000000001</c:v>
                </c:pt>
                <c:pt idx="28">
                  <c:v>-0.2175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247040"/>
        <c:axId val="122138624"/>
      </c:scatterChart>
      <c:valAx>
        <c:axId val="78247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aseline="0">
                    <a:solidFill>
                      <a:schemeClr val="tx1"/>
                    </a:solidFill>
                  </a:defRPr>
                </a:pPr>
                <a:r>
                  <a:rPr lang="en-US" baseline="0" dirty="0" smtClean="0">
                    <a:solidFill>
                      <a:schemeClr val="tx1"/>
                    </a:solidFill>
                  </a:rPr>
                  <a:t>Duration </a:t>
                </a:r>
                <a:r>
                  <a:rPr lang="en-US" baseline="0" dirty="0">
                    <a:solidFill>
                      <a:schemeClr val="tx1"/>
                    </a:solidFill>
                  </a:rPr>
                  <a:t>(</a:t>
                </a:r>
                <a:r>
                  <a:rPr lang="en-US" baseline="0" dirty="0" err="1">
                    <a:solidFill>
                      <a:schemeClr val="tx1"/>
                    </a:solidFill>
                  </a:rPr>
                  <a:t>ms</a:t>
                </a:r>
                <a:r>
                  <a:rPr lang="en-US" baseline="0" dirty="0">
                    <a:solidFill>
                      <a:schemeClr val="tx1"/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.16312226239477715"/>
              <c:y val="0.10391749371155211"/>
            </c:manualLayout>
          </c:layout>
          <c:overlay val="0"/>
        </c:title>
        <c:numFmt formatCode="General" sourceLinked="1"/>
        <c:majorTickMark val="out"/>
        <c:minorTickMark val="none"/>
        <c:tickLblPos val="high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aseline="0">
                <a:solidFill>
                  <a:schemeClr val="tx1"/>
                </a:solidFill>
              </a:defRPr>
            </a:pPr>
            <a:endParaRPr lang="fr-FR"/>
          </a:p>
        </c:txPr>
        <c:crossAx val="122138624"/>
        <c:crosses val="autoZero"/>
        <c:crossBetween val="midCat"/>
      </c:valAx>
      <c:valAx>
        <c:axId val="122138624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aseline="0">
                    <a:solidFill>
                      <a:schemeClr val="tx1"/>
                    </a:solidFill>
                  </a:defRPr>
                </a:pPr>
                <a:r>
                  <a:rPr lang="en-US" baseline="0" dirty="0" smtClean="0">
                    <a:solidFill>
                      <a:schemeClr val="tx1"/>
                    </a:solidFill>
                  </a:rPr>
                  <a:t>Depth</a:t>
                </a:r>
                <a:endParaRPr lang="en-US" baseline="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5.4449986239333878E-2"/>
              <c:y val="0.24464830801298165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aseline="0">
                <a:solidFill>
                  <a:schemeClr val="tx1"/>
                </a:solidFill>
              </a:defRPr>
            </a:pPr>
            <a:endParaRPr lang="fr-FR"/>
          </a:p>
        </c:txPr>
        <c:crossAx val="78247040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89023855716815137"/>
          <c:y val="0.41058105441662324"/>
          <c:w val="8.8558587239990508E-2"/>
          <c:h val="0.1954764686338864"/>
        </c:manualLayout>
      </c:layout>
      <c:overlay val="0"/>
      <c:txPr>
        <a:bodyPr/>
        <a:lstStyle/>
        <a:p>
          <a:pPr>
            <a:defRPr>
              <a:solidFill>
                <a:sysClr val="windowText" lastClr="000000"/>
              </a:solidFill>
            </a:defRPr>
          </a:pPr>
          <a:endParaRPr lang="fr-FR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2E365-2EB8-4150-B577-D17156C0343F}" type="datetimeFigureOut">
              <a:rPr lang="fr-FR" smtClean="0"/>
              <a:t>18/02/2015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FD41A-8F0B-4A9B-84D0-35BE79CA7A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71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FD41A-8F0B-4A9B-84D0-35BE79CA7AB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870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78A3D8-7142-44A5-ACFC-C9A83E60A184}" type="slidenum">
              <a:rPr lang="en-US" altLang="fr-FR"/>
              <a:pPr/>
              <a:t>19</a:t>
            </a:fld>
            <a:endParaRPr lang="en-US" altLang="fr-FR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0570"/>
            <a:ext cx="5364480" cy="4320540"/>
          </a:xfrm>
        </p:spPr>
        <p:txBody>
          <a:bodyPr/>
          <a:lstStyle/>
          <a:p>
            <a:endParaRPr lang="en-GB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6EDFB-DEC5-47CC-9524-F21FAA02A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8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A974B-9B97-484D-8110-26AF56C21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2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B2A0-0F0B-4849-9067-F1759120E56F}" type="datetimeFigureOut">
              <a:rPr lang="en-GB" smtClean="0"/>
              <a:t>18/02/2015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364A-5A9C-4440-B02D-5D8D16BEF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16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EN-EL and LS2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Gerard CUMER, EN-EL</a:t>
            </a:r>
          </a:p>
          <a:p>
            <a:endParaRPr lang="fr-FR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5857240" y="6096000"/>
            <a:ext cx="2730500" cy="44958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2400" dirty="0" err="1" smtClean="0"/>
              <a:t>february</a:t>
            </a:r>
            <a:r>
              <a:rPr lang="fr-FR" sz="2400" dirty="0" smtClean="0"/>
              <a:t> 2014</a:t>
            </a:r>
            <a:endParaRPr lang="fr-FR" sz="2400" baseline="300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54" y="5432265"/>
            <a:ext cx="8745612" cy="111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19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48613" y="3673326"/>
            <a:ext cx="5898774" cy="2449568"/>
          </a:xfrm>
          <a:prstGeom prst="roundRect">
            <a:avLst/>
          </a:prstGeom>
          <a:ln w="38100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" name="Rounded Rectangle 12"/>
          <p:cNvSpPr/>
          <p:nvPr/>
        </p:nvSpPr>
        <p:spPr>
          <a:xfrm>
            <a:off x="339647" y="2814916"/>
            <a:ext cx="5907740" cy="657905"/>
          </a:xfrm>
          <a:prstGeom prst="roundRect">
            <a:avLst/>
          </a:prstGeom>
          <a:ln w="38100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" name="Rounded Rectangle 11"/>
          <p:cNvSpPr/>
          <p:nvPr/>
        </p:nvSpPr>
        <p:spPr>
          <a:xfrm>
            <a:off x="339647" y="1577788"/>
            <a:ext cx="5907740" cy="1030942"/>
          </a:xfrm>
          <a:prstGeom prst="roundRect">
            <a:avLst/>
          </a:prstGeom>
          <a:ln w="381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5" name="Rounded Rectangle 4"/>
          <p:cNvSpPr/>
          <p:nvPr/>
        </p:nvSpPr>
        <p:spPr>
          <a:xfrm>
            <a:off x="348613" y="1048870"/>
            <a:ext cx="5907740" cy="349624"/>
          </a:xfrm>
          <a:prstGeom prst="roundRect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loads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069826"/>
            <a:ext cx="8316072" cy="5207000"/>
          </a:xfrm>
        </p:spPr>
        <p:txBody>
          <a:bodyPr>
            <a:no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General </a:t>
            </a:r>
            <a:r>
              <a:rPr lang="en-US" sz="1600" dirty="0" smtClean="0">
                <a:solidFill>
                  <a:schemeClr val="tx1"/>
                </a:solidFill>
              </a:rPr>
              <a:t>services (infrastructure)</a:t>
            </a:r>
          </a:p>
          <a:p>
            <a:pPr lvl="0"/>
            <a:endParaRPr lang="en-US" sz="1600" dirty="0" smtClean="0">
              <a:solidFill>
                <a:srgbClr val="FF0000"/>
              </a:solidFill>
            </a:endParaRPr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Fire/Smoke/Gas </a:t>
            </a:r>
            <a:r>
              <a:rPr lang="en-GB" sz="1600" dirty="0">
                <a:solidFill>
                  <a:schemeClr val="tx1"/>
                </a:solidFill>
              </a:rPr>
              <a:t>detection and </a:t>
            </a:r>
            <a:r>
              <a:rPr lang="en-GB" sz="1600" dirty="0" smtClean="0">
                <a:solidFill>
                  <a:schemeClr val="tx1"/>
                </a:solidFill>
              </a:rPr>
              <a:t>extraction…</a:t>
            </a:r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Alarms transmission and communications systems…</a:t>
            </a:r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Ventilation/pressurization systems, lifts, safety lightings…</a:t>
            </a:r>
          </a:p>
          <a:p>
            <a:pPr lvl="0"/>
            <a:endParaRPr lang="en-GB" sz="1600" dirty="0" smtClean="0">
              <a:solidFill>
                <a:srgbClr val="FFC000"/>
              </a:solidFill>
            </a:endParaRPr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Power </a:t>
            </a:r>
            <a:r>
              <a:rPr lang="en-GB" sz="1600" dirty="0">
                <a:solidFill>
                  <a:schemeClr val="tx1"/>
                </a:solidFill>
              </a:rPr>
              <a:t>converters</a:t>
            </a:r>
            <a:endParaRPr lang="en-US" sz="1600" dirty="0">
              <a:solidFill>
                <a:schemeClr val="tx1"/>
              </a:solidFill>
            </a:endParaRPr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Magnets</a:t>
            </a:r>
          </a:p>
          <a:p>
            <a:pPr lvl="0"/>
            <a:endParaRPr lang="en-GB" sz="1600" dirty="0">
              <a:solidFill>
                <a:srgbClr val="00B050"/>
              </a:solidFill>
            </a:endParaRPr>
          </a:p>
          <a:p>
            <a:r>
              <a:rPr lang="en-GB" sz="1600" dirty="0">
                <a:solidFill>
                  <a:schemeClr val="tx1"/>
                </a:solidFill>
              </a:rPr>
              <a:t>Klystrons for Radio Frequency</a:t>
            </a:r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Cryogenic </a:t>
            </a:r>
            <a:r>
              <a:rPr lang="en-GB" sz="1600" dirty="0">
                <a:solidFill>
                  <a:schemeClr val="tx1"/>
                </a:solidFill>
              </a:rPr>
              <a:t>compressors</a:t>
            </a:r>
          </a:p>
          <a:p>
            <a:pPr lvl="0"/>
            <a:r>
              <a:rPr lang="en-GB" sz="1600" dirty="0">
                <a:solidFill>
                  <a:schemeClr val="tx1"/>
                </a:solidFill>
              </a:rPr>
              <a:t>Cooling tower pumps</a:t>
            </a:r>
          </a:p>
          <a:p>
            <a:pPr lvl="0"/>
            <a:r>
              <a:rPr lang="en-GB" sz="1600" dirty="0">
                <a:solidFill>
                  <a:schemeClr val="tx1"/>
                </a:solidFill>
              </a:rPr>
              <a:t>Chilled water pumps </a:t>
            </a:r>
          </a:p>
          <a:p>
            <a:pPr lvl="0"/>
            <a:r>
              <a:rPr lang="en-GB" sz="1600" dirty="0">
                <a:solidFill>
                  <a:schemeClr val="tx1"/>
                </a:solidFill>
              </a:rPr>
              <a:t>Vacuum  pumps </a:t>
            </a:r>
          </a:p>
          <a:p>
            <a:pPr lvl="0"/>
            <a:r>
              <a:rPr lang="en-GB" sz="1600" u="sng" dirty="0" smtClean="0">
                <a:solidFill>
                  <a:schemeClr val="tx1"/>
                </a:solidFill>
              </a:rPr>
              <a:t>Electronic racks</a:t>
            </a:r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Heating</a:t>
            </a:r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Power converters </a:t>
            </a:r>
            <a:endParaRPr lang="fr-FR" sz="1600" dirty="0" smtClean="0">
              <a:solidFill>
                <a:schemeClr val="tx1"/>
              </a:solidFill>
            </a:endParaRPr>
          </a:p>
          <a:p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397728" y="3143868"/>
            <a:ext cx="2631142" cy="954107"/>
            <a:chOff x="6248398" y="4552526"/>
            <a:chExt cx="2667002" cy="954107"/>
          </a:xfrm>
        </p:grpSpPr>
        <p:sp>
          <p:nvSpPr>
            <p:cNvPr id="7" name="TextBox 6"/>
            <p:cNvSpPr txBox="1"/>
            <p:nvPr/>
          </p:nvSpPr>
          <p:spPr>
            <a:xfrm>
              <a:off x="6705600" y="4552526"/>
              <a:ext cx="22098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000000"/>
                  </a:solidFill>
                </a:rPr>
                <a:t>Normal Network</a:t>
              </a:r>
            </a:p>
            <a:p>
              <a:r>
                <a:rPr lang="fr-FR" sz="1400" dirty="0" smtClean="0">
                  <a:solidFill>
                    <a:srgbClr val="000000"/>
                  </a:solidFill>
                </a:rPr>
                <a:t>Safety Network</a:t>
              </a:r>
            </a:p>
            <a:p>
              <a:r>
                <a:rPr lang="fr-FR" sz="1400" dirty="0" smtClean="0">
                  <a:solidFill>
                    <a:srgbClr val="000000"/>
                  </a:solidFill>
                </a:rPr>
                <a:t>Pulsed Network</a:t>
              </a:r>
            </a:p>
            <a:p>
              <a:r>
                <a:rPr lang="fr-FR" sz="1400" dirty="0" smtClean="0">
                  <a:solidFill>
                    <a:srgbClr val="000000"/>
                  </a:solidFill>
                </a:rPr>
                <a:t>Machine - </a:t>
              </a:r>
              <a:r>
                <a:rPr lang="fr-FR" sz="1400" dirty="0" err="1" smtClean="0">
                  <a:solidFill>
                    <a:srgbClr val="000000"/>
                  </a:solidFill>
                </a:rPr>
                <a:t>Exp</a:t>
              </a:r>
              <a:r>
                <a:rPr lang="fr-FR" sz="1400" dirty="0" smtClean="0">
                  <a:solidFill>
                    <a:srgbClr val="000000"/>
                  </a:solidFill>
                </a:rPr>
                <a:t> Network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248399" y="4727883"/>
              <a:ext cx="45720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248399" y="4928387"/>
              <a:ext cx="457201" cy="0"/>
            </a:xfrm>
            <a:prstGeom prst="line">
              <a:avLst/>
            </a:prstGeom>
            <a:ln w="381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248399" y="5134186"/>
              <a:ext cx="457201" cy="0"/>
            </a:xfrm>
            <a:prstGeom prst="line">
              <a:avLst/>
            </a:prstGeom>
            <a:ln w="381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248398" y="5337192"/>
              <a:ext cx="457201" cy="0"/>
            </a:xfrm>
            <a:prstGeom prst="line">
              <a:avLst/>
            </a:prstGeom>
            <a:ln w="381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01695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2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60171" y="137714"/>
            <a:ext cx="6116387" cy="516400"/>
          </a:xfrm>
        </p:spPr>
        <p:txBody>
          <a:bodyPr>
            <a:noAutofit/>
          </a:bodyPr>
          <a:lstStyle/>
          <a:p>
            <a:pPr algn="ctr"/>
            <a:r>
              <a:rPr lang="fr-FR" sz="1800" dirty="0" smtClean="0"/>
              <a:t>LHC8 – </a:t>
            </a:r>
            <a:r>
              <a:rPr lang="fr-FR" sz="1800" dirty="0" err="1" smtClean="0"/>
              <a:t>LHCb</a:t>
            </a:r>
            <a:r>
              <a:rPr lang="fr-FR" sz="1800" dirty="0" smtClean="0"/>
              <a:t>  : HV </a:t>
            </a:r>
            <a:r>
              <a:rPr lang="fr-FR" sz="1800" dirty="0" err="1" smtClean="0"/>
              <a:t>Electrical</a:t>
            </a:r>
            <a:r>
              <a:rPr lang="fr-FR" sz="1800" dirty="0" smtClean="0"/>
              <a:t> Network Single Line </a:t>
            </a:r>
            <a:r>
              <a:rPr lang="fr-FR" sz="1800" dirty="0" err="1" smtClean="0"/>
              <a:t>Diagam</a:t>
            </a:r>
            <a:r>
              <a:rPr lang="fr-FR" sz="1800" dirty="0" smtClean="0"/>
              <a:t> </a:t>
            </a:r>
            <a:endParaRPr lang="fr-FR" sz="1800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73492" y="6481212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074" name="Picture 1" descr="image00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66" y="1185482"/>
            <a:ext cx="8841427" cy="470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60057" y="868541"/>
            <a:ext cx="614995" cy="194209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chemeClr val="tx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20 kV 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522183" y="876636"/>
            <a:ext cx="2209124" cy="186114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00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66 kV Machine network 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74867" y="6039356"/>
            <a:ext cx="2317482" cy="194209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00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18 kV Normal Infrastructure 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961686" y="868540"/>
            <a:ext cx="987228" cy="194209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chemeClr val="tx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Loop 18 KV  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54189" y="6052843"/>
            <a:ext cx="6255143" cy="180721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00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18 kV Machine and Experiment Network</a:t>
            </a:r>
            <a:endParaRPr lang="fr-FR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03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60171" y="137714"/>
            <a:ext cx="6116387" cy="516400"/>
          </a:xfrm>
        </p:spPr>
        <p:txBody>
          <a:bodyPr>
            <a:noAutofit/>
          </a:bodyPr>
          <a:lstStyle/>
          <a:p>
            <a:pPr algn="ctr"/>
            <a:r>
              <a:rPr lang="fr-FR" sz="1800" dirty="0" smtClean="0"/>
              <a:t>LHC8 – </a:t>
            </a:r>
            <a:r>
              <a:rPr lang="fr-FR" sz="1800" dirty="0" err="1" smtClean="0"/>
              <a:t>LHCb</a:t>
            </a:r>
            <a:r>
              <a:rPr lang="fr-FR" sz="1800" dirty="0" smtClean="0"/>
              <a:t>  : LV </a:t>
            </a:r>
            <a:r>
              <a:rPr lang="fr-FR" sz="1800" dirty="0" err="1" smtClean="0"/>
              <a:t>Electrical</a:t>
            </a:r>
            <a:r>
              <a:rPr lang="fr-FR" sz="1800" dirty="0" smtClean="0"/>
              <a:t> Network Single Line </a:t>
            </a:r>
            <a:r>
              <a:rPr lang="fr-FR" sz="1800" dirty="0" err="1" smtClean="0"/>
              <a:t>Diagam</a:t>
            </a:r>
            <a:r>
              <a:rPr lang="fr-FR" sz="1800" dirty="0" smtClean="0"/>
              <a:t> </a:t>
            </a:r>
            <a:endParaRPr lang="fr-FR" sz="1800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73492" y="6481212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82910" y="965645"/>
            <a:ext cx="2179555" cy="194207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chemeClr val="tx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Back-up network 20 kV 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33608" y="6104090"/>
            <a:ext cx="2121691" cy="194209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00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400 V Normal Network 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333608" y="965644"/>
            <a:ext cx="2121691" cy="194208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chemeClr val="tx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18 kV Normal Infrastructure </a:t>
            </a:r>
          </a:p>
        </p:txBody>
      </p:sp>
      <p:pic>
        <p:nvPicPr>
          <p:cNvPr id="4098" name="Picture 3" descr="image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57" y="1251862"/>
            <a:ext cx="7002407" cy="4694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607699" y="966987"/>
            <a:ext cx="2121691" cy="194208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chemeClr val="tx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400 V DIESEL  </a:t>
            </a:r>
            <a:r>
              <a:rPr lang="fr-FR" sz="1200" dirty="0" err="1" smtClean="0">
                <a:solidFill>
                  <a:schemeClr val="tx2"/>
                </a:solidFill>
              </a:rPr>
              <a:t>Generator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07698" y="6104090"/>
            <a:ext cx="2121691" cy="194207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00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400 V safety Network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82910" y="6104088"/>
            <a:ext cx="2045936" cy="194211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00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 smtClean="0">
                <a:solidFill>
                  <a:schemeClr val="tx2"/>
                </a:solidFill>
              </a:rPr>
              <a:t>400 V safety backup</a:t>
            </a:r>
            <a:endParaRPr lang="fr-FR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48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Quality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Part 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65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549057"/>
              </p:ext>
            </p:extLst>
          </p:nvPr>
        </p:nvGraphicFramePr>
        <p:xfrm>
          <a:off x="609519" y="992761"/>
          <a:ext cx="7786687" cy="5183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sz="3200" dirty="0" err="1" smtClean="0"/>
              <a:t>Transient</a:t>
            </a:r>
            <a:r>
              <a:rPr lang="fr-CH" sz="3200" dirty="0" smtClean="0"/>
              <a:t> </a:t>
            </a:r>
            <a:r>
              <a:rPr lang="fr-CH" sz="3200" dirty="0" err="1" smtClean="0"/>
              <a:t>disturbances</a:t>
            </a:r>
            <a:r>
              <a:rPr lang="fr-CH" sz="3200" dirty="0" smtClean="0"/>
              <a:t> (&lt; 1s) : LHC </a:t>
            </a:r>
            <a:r>
              <a:rPr lang="fr-CH" sz="3200" dirty="0" err="1" smtClean="0"/>
              <a:t>response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697064" y="1961301"/>
            <a:ext cx="2216257" cy="7586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CERN </a:t>
            </a:r>
            <a:r>
              <a:rPr lang="fr-FR" sz="1200" b="1" dirty="0" err="1" smtClean="0">
                <a:solidFill>
                  <a:srgbClr val="FF0000"/>
                </a:solidFill>
              </a:rPr>
              <a:t>strengthening</a:t>
            </a:r>
            <a:r>
              <a:rPr lang="fr-FR" sz="1200" b="1" dirty="0" smtClean="0">
                <a:solidFill>
                  <a:srgbClr val="FF0000"/>
                </a:solidFill>
              </a:rPr>
              <a:t> efforts 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81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Main parameters of the LHC LV distribution system</a:t>
            </a:r>
            <a:endParaRPr lang="en-GB" sz="2800" dirty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50" y="862196"/>
            <a:ext cx="5988050" cy="539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61608" y="5587012"/>
            <a:ext cx="5223934" cy="64633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This document </a:t>
            </a:r>
            <a:r>
              <a:rPr lang="fr-FR" sz="1200" b="1" dirty="0" err="1" smtClean="0"/>
              <a:t>provides</a:t>
            </a:r>
            <a:r>
              <a:rPr lang="fr-FR" sz="1200" b="1" dirty="0" smtClean="0"/>
              <a:t> information about CERN 400/230V power distribution system. It </a:t>
            </a:r>
            <a:r>
              <a:rPr lang="fr-FR" sz="1200" b="1" dirty="0" err="1" smtClean="0"/>
              <a:t>allows</a:t>
            </a:r>
            <a:r>
              <a:rPr lang="fr-FR" sz="1200" b="1" dirty="0" smtClean="0"/>
              <a:t> user to design </a:t>
            </a:r>
            <a:r>
              <a:rPr lang="fr-FR" sz="1200" b="1" dirty="0" err="1" smtClean="0"/>
              <a:t>their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equipment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with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proper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margins</a:t>
            </a:r>
            <a:r>
              <a:rPr lang="fr-FR" sz="1200" b="1" dirty="0" smtClean="0"/>
              <a:t>. It </a:t>
            </a:r>
            <a:r>
              <a:rPr lang="fr-FR" sz="1200" b="1" dirty="0" err="1" smtClean="0"/>
              <a:t>contains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requirements</a:t>
            </a:r>
            <a:r>
              <a:rPr lang="fr-FR" sz="1200" b="1" dirty="0" smtClean="0"/>
              <a:t> and </a:t>
            </a:r>
            <a:r>
              <a:rPr lang="fr-FR" sz="1200" b="1" dirty="0" err="1" smtClean="0"/>
              <a:t>recommendations</a:t>
            </a:r>
            <a:r>
              <a:rPr lang="fr-FR" sz="1200" b="1" dirty="0" smtClean="0"/>
              <a:t>. 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334047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Transients &amp; Power cuts : stats and duration </a:t>
            </a:r>
            <a:endParaRPr lang="en-GB" sz="2800" dirty="0"/>
          </a:p>
        </p:txBody>
      </p:sp>
      <p:sp>
        <p:nvSpPr>
          <p:cNvPr id="5" name="Down Arrow 4"/>
          <p:cNvSpPr/>
          <p:nvPr/>
        </p:nvSpPr>
        <p:spPr>
          <a:xfrm rot="10800000">
            <a:off x="1418095" y="949333"/>
            <a:ext cx="596685" cy="4889715"/>
          </a:xfrm>
          <a:prstGeom prst="downArrow">
            <a:avLst/>
          </a:prstGeom>
          <a:solidFill>
            <a:srgbClr val="FF0000"/>
          </a:solidFill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/>
          <p:cNvSpPr txBox="1"/>
          <p:nvPr/>
        </p:nvSpPr>
        <p:spPr>
          <a:xfrm rot="16200000">
            <a:off x="152486" y="3209524"/>
            <a:ext cx="1053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Duration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 rot="10800000" flipV="1">
            <a:off x="831510" y="5562992"/>
            <a:ext cx="711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dirty="0" smtClean="0"/>
              <a:t>0</a:t>
            </a:r>
            <a:endParaRPr lang="fr-FR" sz="1100" dirty="0"/>
          </a:p>
        </p:txBody>
      </p:sp>
      <p:sp>
        <p:nvSpPr>
          <p:cNvPr id="13" name="TextBox 12"/>
          <p:cNvSpPr txBox="1"/>
          <p:nvPr/>
        </p:nvSpPr>
        <p:spPr>
          <a:xfrm rot="10800000" flipV="1">
            <a:off x="831513" y="4550054"/>
            <a:ext cx="711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dirty="0" smtClean="0"/>
              <a:t>1 s</a:t>
            </a:r>
            <a:endParaRPr lang="fr-FR" sz="1100" dirty="0"/>
          </a:p>
        </p:txBody>
      </p:sp>
      <p:sp>
        <p:nvSpPr>
          <p:cNvPr id="17" name="TextBox 16"/>
          <p:cNvSpPr txBox="1"/>
          <p:nvPr/>
        </p:nvSpPr>
        <p:spPr>
          <a:xfrm rot="10800000" flipV="1">
            <a:off x="864094" y="2839736"/>
            <a:ext cx="711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dirty="0" smtClean="0"/>
              <a:t>3 min</a:t>
            </a:r>
            <a:endParaRPr lang="fr-FR" sz="11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294108" y="5839048"/>
            <a:ext cx="6444000" cy="0"/>
          </a:xfrm>
          <a:prstGeom prst="line">
            <a:avLst/>
          </a:prstGeom>
          <a:ln w="28575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294108" y="4792353"/>
            <a:ext cx="6444000" cy="0"/>
          </a:xfrm>
          <a:prstGeom prst="line">
            <a:avLst/>
          </a:prstGeom>
          <a:ln w="28575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0800000" flipV="1">
            <a:off x="2014780" y="4935733"/>
            <a:ext cx="6050817" cy="4696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600" b="1" dirty="0" err="1" smtClean="0"/>
              <a:t>Transients</a:t>
            </a:r>
            <a:r>
              <a:rPr lang="fr-FR" sz="1600" b="1" dirty="0" smtClean="0"/>
              <a:t> (</a:t>
            </a:r>
            <a:r>
              <a:rPr lang="fr-FR" sz="1600" b="1" dirty="0" err="1" smtClean="0"/>
              <a:t>depth</a:t>
            </a:r>
            <a:r>
              <a:rPr lang="fr-FR" sz="1600" b="1" dirty="0" smtClean="0"/>
              <a:t> &gt; 10%)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all</a:t>
            </a:r>
            <a:r>
              <a:rPr lang="fr-FR" sz="1600" b="1" dirty="0" smtClean="0"/>
              <a:t> </a:t>
            </a:r>
            <a:r>
              <a:rPr lang="fr-FR" sz="1600" dirty="0" smtClean="0"/>
              <a:t>networks </a:t>
            </a:r>
            <a:r>
              <a:rPr lang="fr-FR" sz="1600" dirty="0" err="1" smtClean="0"/>
              <a:t>except</a:t>
            </a:r>
            <a:r>
              <a:rPr lang="fr-FR" sz="1600" dirty="0" smtClean="0"/>
              <a:t> UPS</a:t>
            </a:r>
            <a:r>
              <a:rPr lang="fr-FR" sz="1600" b="1" dirty="0"/>
              <a:t>	</a:t>
            </a:r>
            <a:r>
              <a:rPr lang="fr-FR" sz="1600" b="1" dirty="0" smtClean="0"/>
              <a:t> </a:t>
            </a:r>
          </a:p>
          <a:p>
            <a:r>
              <a:rPr lang="fr-FR" sz="1100" dirty="0" smtClean="0"/>
              <a:t>Main cause = </a:t>
            </a:r>
            <a:r>
              <a:rPr lang="fr-FR" sz="1100" dirty="0" err="1" smtClean="0"/>
              <a:t>thunderstorms</a:t>
            </a:r>
            <a:r>
              <a:rPr lang="fr-FR" sz="1100" dirty="0" smtClean="0"/>
              <a:t> </a:t>
            </a:r>
            <a:r>
              <a:rPr lang="fr-FR" sz="1100" dirty="0" err="1" smtClean="0"/>
              <a:t>ansd</a:t>
            </a:r>
            <a:r>
              <a:rPr lang="fr-FR" sz="1100" dirty="0" smtClean="0"/>
              <a:t> </a:t>
            </a:r>
            <a:r>
              <a:rPr lang="fr-FR" sz="1100" dirty="0" err="1" smtClean="0"/>
              <a:t>internal</a:t>
            </a:r>
            <a:r>
              <a:rPr lang="fr-FR" sz="1100" dirty="0" smtClean="0"/>
              <a:t> </a:t>
            </a:r>
            <a:r>
              <a:rPr lang="fr-FR" sz="1100" dirty="0" err="1" smtClean="0"/>
              <a:t>Faults</a:t>
            </a:r>
            <a:endParaRPr lang="fr-FR" sz="1100" dirty="0" smtClean="0"/>
          </a:p>
          <a:p>
            <a:endParaRPr lang="fr-FR" sz="11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0800000" flipV="1">
            <a:off x="2014781" y="4025615"/>
            <a:ext cx="5832001" cy="45180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600" b="1" dirty="0"/>
              <a:t>Short power </a:t>
            </a:r>
            <a:r>
              <a:rPr lang="fr-FR" sz="1600" b="1" dirty="0" err="1" smtClean="0"/>
              <a:t>cuts</a:t>
            </a:r>
            <a:r>
              <a:rPr lang="fr-FR" sz="1600" b="1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safety network</a:t>
            </a:r>
          </a:p>
          <a:p>
            <a:r>
              <a:rPr lang="fr-FR" sz="1100" dirty="0" err="1" smtClean="0"/>
              <a:t>Re-Supply</a:t>
            </a:r>
            <a:r>
              <a:rPr lang="fr-FR" sz="1100" dirty="0" smtClean="0"/>
              <a:t> by </a:t>
            </a:r>
            <a:r>
              <a:rPr lang="fr-FR" sz="1100" dirty="0" err="1" smtClean="0"/>
              <a:t>Generator</a:t>
            </a:r>
            <a:r>
              <a:rPr lang="fr-FR" sz="1100" dirty="0" smtClean="0"/>
              <a:t> set</a:t>
            </a:r>
            <a:endParaRPr lang="fr-FR" sz="1100" dirty="0"/>
          </a:p>
        </p:txBody>
      </p:sp>
      <p:sp>
        <p:nvSpPr>
          <p:cNvPr id="26" name="TextBox 25"/>
          <p:cNvSpPr txBox="1"/>
          <p:nvPr/>
        </p:nvSpPr>
        <p:spPr>
          <a:xfrm rot="10800000" flipV="1">
            <a:off x="2086559" y="2051635"/>
            <a:ext cx="6161653" cy="9645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600" b="1" dirty="0" smtClean="0"/>
              <a:t>Long power </a:t>
            </a:r>
            <a:r>
              <a:rPr lang="fr-FR" sz="1600" b="1" dirty="0" err="1" smtClean="0"/>
              <a:t>cuts</a:t>
            </a:r>
            <a:r>
              <a:rPr lang="fr-FR" sz="1600" b="1" dirty="0" smtClean="0"/>
              <a:t> 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machine and </a:t>
            </a:r>
            <a:r>
              <a:rPr lang="fr-FR" sz="1600" dirty="0" err="1" smtClean="0"/>
              <a:t>experiments</a:t>
            </a:r>
            <a:r>
              <a:rPr lang="fr-FR" sz="1600" dirty="0" smtClean="0"/>
              <a:t> networks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UPS networks (end </a:t>
            </a:r>
            <a:r>
              <a:rPr lang="fr-FR" sz="1600" dirty="0"/>
              <a:t>of </a:t>
            </a:r>
            <a:r>
              <a:rPr lang="fr-FR" sz="1600" dirty="0" err="1" smtClean="0"/>
              <a:t>autonomy</a:t>
            </a:r>
            <a:r>
              <a:rPr lang="fr-FR" sz="1600" dirty="0" smtClean="0"/>
              <a:t> batteries</a:t>
            </a:r>
            <a:r>
              <a:rPr lang="fr-FR" sz="1600" b="1" dirty="0" smtClean="0"/>
              <a:t>) </a:t>
            </a:r>
          </a:p>
          <a:p>
            <a:r>
              <a:rPr lang="fr-FR" sz="1100" dirty="0" smtClean="0"/>
              <a:t>Standby service intervention </a:t>
            </a:r>
            <a:r>
              <a:rPr lang="fr-FR" sz="1100" dirty="0" err="1" smtClean="0"/>
              <a:t>needed</a:t>
            </a:r>
            <a:r>
              <a:rPr lang="fr-FR" sz="1100" dirty="0" smtClean="0"/>
              <a:t> ~</a:t>
            </a:r>
            <a:r>
              <a:rPr lang="fr-FR" sz="1100" dirty="0" err="1" smtClean="0"/>
              <a:t>several</a:t>
            </a:r>
            <a:r>
              <a:rPr lang="fr-FR" sz="1100" dirty="0" smtClean="0"/>
              <a:t> </a:t>
            </a:r>
            <a:r>
              <a:rPr lang="fr-FR" sz="1100" dirty="0" err="1" smtClean="0"/>
              <a:t>hours</a:t>
            </a:r>
            <a:endParaRPr lang="fr-FR" sz="1100" dirty="0" smtClean="0"/>
          </a:p>
        </p:txBody>
      </p:sp>
      <p:sp>
        <p:nvSpPr>
          <p:cNvPr id="18" name="Rectangle 17"/>
          <p:cNvSpPr/>
          <p:nvPr/>
        </p:nvSpPr>
        <p:spPr>
          <a:xfrm flipV="1">
            <a:off x="1583019" y="1365624"/>
            <a:ext cx="270000" cy="2246400"/>
          </a:xfrm>
          <a:prstGeom prst="rect">
            <a:avLst/>
          </a:prstGeom>
          <a:gradFill>
            <a:gsLst>
              <a:gs pos="44000">
                <a:srgbClr val="FF8000"/>
              </a:gs>
              <a:gs pos="0">
                <a:srgbClr val="FFFF00"/>
              </a:gs>
              <a:gs pos="100000">
                <a:srgbClr val="FF0000"/>
              </a:gs>
            </a:gsLst>
            <a:lin ang="5400000" scaled="0"/>
          </a:gra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 flipV="1">
            <a:off x="1584612" y="3394190"/>
            <a:ext cx="268407" cy="1381935"/>
          </a:xfrm>
          <a:prstGeom prst="rect">
            <a:avLst/>
          </a:prstGeom>
          <a:solidFill>
            <a:srgbClr val="FFFF0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 flipV="1">
            <a:off x="1583019" y="4808488"/>
            <a:ext cx="270000" cy="1016113"/>
          </a:xfrm>
          <a:prstGeom prst="rect">
            <a:avLst/>
          </a:prstGeom>
          <a:solidFill>
            <a:srgbClr val="92D05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02256" y="2010685"/>
            <a:ext cx="2039378" cy="523220"/>
          </a:xfrm>
          <a:prstGeom prst="rect">
            <a:avLst/>
          </a:prstGeom>
          <a:solidFill>
            <a:srgbClr val="FB7125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~ 5 </a:t>
            </a:r>
            <a:r>
              <a:rPr lang="fr-FR" sz="1400" dirty="0" err="1" smtClean="0"/>
              <a:t>unexpected</a:t>
            </a:r>
            <a:r>
              <a:rPr lang="fr-FR" sz="1400" dirty="0" smtClean="0"/>
              <a:t> </a:t>
            </a:r>
            <a:r>
              <a:rPr lang="fr-FR" sz="1400" dirty="0" err="1" smtClean="0"/>
              <a:t>events</a:t>
            </a:r>
            <a:r>
              <a:rPr lang="fr-FR" sz="1400" dirty="0" smtClean="0"/>
              <a:t> over 20 </a:t>
            </a:r>
            <a:r>
              <a:rPr lang="fr-FR" sz="1400" dirty="0" err="1" smtClean="0"/>
              <a:t>years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5917546" y="4191356"/>
            <a:ext cx="2039378" cy="461665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1</a:t>
            </a:r>
            <a:r>
              <a:rPr lang="fr-FR" sz="1200" dirty="0" smtClean="0"/>
              <a:t>  </a:t>
            </a:r>
            <a:r>
              <a:rPr lang="fr-FR" sz="1200" dirty="0" err="1" smtClean="0"/>
              <a:t>unexpected</a:t>
            </a:r>
            <a:r>
              <a:rPr lang="fr-FR" sz="1200" dirty="0" smtClean="0"/>
              <a:t> </a:t>
            </a:r>
            <a:r>
              <a:rPr lang="fr-FR" sz="1200" dirty="0" err="1" smtClean="0"/>
              <a:t>event</a:t>
            </a:r>
            <a:r>
              <a:rPr lang="fr-FR" sz="1200" dirty="0" smtClean="0"/>
              <a:t> per </a:t>
            </a:r>
            <a:r>
              <a:rPr lang="fr-FR" sz="1200" dirty="0" err="1" smtClean="0"/>
              <a:t>year</a:t>
            </a:r>
            <a:endParaRPr lang="fr-FR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5895623" y="5170577"/>
            <a:ext cx="2039378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~10-20 per </a:t>
            </a:r>
            <a:r>
              <a:rPr lang="fr-FR" sz="1200" dirty="0" err="1" smtClean="0"/>
              <a:t>year</a:t>
            </a:r>
            <a:endParaRPr lang="fr-FR" sz="1200" dirty="0" smtClean="0"/>
          </a:p>
          <a:p>
            <a:pPr algn="ctr"/>
            <a:r>
              <a:rPr lang="fr-FR" sz="1200" dirty="0" smtClean="0"/>
              <a:t>(</a:t>
            </a:r>
            <a:r>
              <a:rPr lang="fr-FR" sz="1200" dirty="0" err="1" smtClean="0"/>
              <a:t>previous</a:t>
            </a:r>
            <a:r>
              <a:rPr lang="fr-FR" sz="1200" dirty="0" smtClean="0"/>
              <a:t> slide)</a:t>
            </a:r>
            <a:endParaRPr lang="fr-FR" sz="12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1312665" y="3980035"/>
            <a:ext cx="6444000" cy="0"/>
          </a:xfrm>
          <a:prstGeom prst="line">
            <a:avLst/>
          </a:prstGeom>
          <a:ln w="28575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0800000" flipV="1">
            <a:off x="839215" y="3745010"/>
            <a:ext cx="711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dirty="0" smtClean="0"/>
              <a:t>30 s</a:t>
            </a:r>
            <a:endParaRPr lang="fr-FR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5917546" y="3381191"/>
            <a:ext cx="2039378" cy="461665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1  </a:t>
            </a:r>
            <a:r>
              <a:rPr lang="fr-FR" sz="1200" dirty="0" err="1" smtClean="0"/>
              <a:t>unexpected</a:t>
            </a:r>
            <a:r>
              <a:rPr lang="fr-FR" sz="1200" dirty="0" smtClean="0"/>
              <a:t> </a:t>
            </a:r>
            <a:r>
              <a:rPr lang="fr-FR" sz="1200" dirty="0" err="1" smtClean="0"/>
              <a:t>event</a:t>
            </a:r>
            <a:r>
              <a:rPr lang="fr-FR" sz="1200" dirty="0" smtClean="0"/>
              <a:t> per </a:t>
            </a:r>
            <a:r>
              <a:rPr lang="fr-FR" sz="1200" dirty="0" err="1" smtClean="0"/>
              <a:t>year</a:t>
            </a:r>
            <a:endParaRPr lang="fr-FR" sz="12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367167" y="3118843"/>
            <a:ext cx="6444000" cy="0"/>
          </a:xfrm>
          <a:prstGeom prst="line">
            <a:avLst/>
          </a:prstGeom>
          <a:ln w="28575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10800000" flipV="1">
            <a:off x="863260" y="1537592"/>
            <a:ext cx="711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dirty="0" smtClean="0"/>
              <a:t>5 h</a:t>
            </a:r>
            <a:endParaRPr lang="fr-FR" sz="1100" dirty="0"/>
          </a:p>
        </p:txBody>
      </p:sp>
      <p:grpSp>
        <p:nvGrpSpPr>
          <p:cNvPr id="8" name="Group 7"/>
          <p:cNvGrpSpPr/>
          <p:nvPr/>
        </p:nvGrpSpPr>
        <p:grpSpPr>
          <a:xfrm>
            <a:off x="2086559" y="3181588"/>
            <a:ext cx="3536546" cy="759639"/>
            <a:chOff x="2086559" y="3181588"/>
            <a:chExt cx="3536546" cy="759639"/>
          </a:xfrm>
        </p:grpSpPr>
        <p:sp>
          <p:nvSpPr>
            <p:cNvPr id="4" name="Rectangle 3"/>
            <p:cNvSpPr/>
            <p:nvPr/>
          </p:nvSpPr>
          <p:spPr>
            <a:xfrm>
              <a:off x="2086559" y="3181588"/>
              <a:ext cx="322395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600" b="1" dirty="0"/>
                <a:t>power </a:t>
              </a:r>
              <a:r>
                <a:rPr lang="fr-FR" sz="1600" b="1" dirty="0" err="1"/>
                <a:t>cuts</a:t>
              </a:r>
              <a:r>
                <a:rPr lang="fr-FR" sz="1600" b="1" dirty="0"/>
                <a:t> </a:t>
              </a:r>
              <a:endParaRPr lang="fr-FR" sz="1600" b="1" dirty="0" smtClean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fr-FR" sz="1600" dirty="0" smtClean="0"/>
                <a:t>infrastructure Normal network </a:t>
              </a:r>
              <a:endParaRPr lang="fr-FR" sz="16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086559" y="3679617"/>
              <a:ext cx="353654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100" dirty="0" err="1"/>
                <a:t>Re-Supply</a:t>
              </a:r>
              <a:r>
                <a:rPr lang="fr-FR" sz="1100" dirty="0"/>
                <a:t> by </a:t>
              </a:r>
              <a:r>
                <a:rPr lang="fr-FR" sz="1100" dirty="0" smtClean="0"/>
                <a:t>backup source </a:t>
              </a:r>
              <a:r>
                <a:rPr lang="fr-FR" sz="1100" dirty="0" err="1" smtClean="0"/>
                <a:t>autotransfert</a:t>
              </a:r>
              <a:r>
                <a:rPr lang="fr-FR" sz="1100" dirty="0" smtClean="0"/>
                <a:t> 130 kV CH</a:t>
              </a:r>
              <a:endParaRPr lang="fr-FR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0334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3" grpId="0" animBg="1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Maintenance _ availability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Part 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062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Powercuts</a:t>
            </a:r>
            <a:r>
              <a:rPr lang="en-US" dirty="0" smtClean="0"/>
              <a:t> for safety tests and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0375" y="1069049"/>
            <a:ext cx="8473232" cy="363241"/>
          </a:xfrm>
        </p:spPr>
        <p:txBody>
          <a:bodyPr>
            <a:normAutofit/>
          </a:bodyPr>
          <a:lstStyle/>
          <a:p>
            <a:pPr lvl="0"/>
            <a:r>
              <a:rPr lang="en-US" sz="1800" dirty="0" smtClean="0"/>
              <a:t>Safety tests </a:t>
            </a:r>
            <a:r>
              <a:rPr lang="en-US" sz="1800" dirty="0"/>
              <a:t>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411762"/>
              </p:ext>
            </p:extLst>
          </p:nvPr>
        </p:nvGraphicFramePr>
        <p:xfrm>
          <a:off x="581275" y="3126409"/>
          <a:ext cx="8044831" cy="289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8260"/>
                <a:gridCol w="2180084"/>
                <a:gridCol w="285648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Equipement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Maintenance</a:t>
                      </a:r>
                      <a:r>
                        <a:rPr lang="fr-FR" sz="1400" baseline="0" dirty="0" smtClean="0"/>
                        <a:t> plan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powercut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Transformers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every 3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day 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HV  switchboards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every 6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day 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LV switchboards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every 9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day 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UPS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every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year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1 </a:t>
                      </a:r>
                      <a:r>
                        <a:rPr lang="fr-FR" sz="1400" dirty="0" err="1" smtClean="0"/>
                        <a:t>day</a:t>
                      </a:r>
                      <a:r>
                        <a:rPr lang="fr-FR" sz="1400" dirty="0" smtClean="0"/>
                        <a:t> _</a:t>
                      </a:r>
                      <a:r>
                        <a:rPr lang="fr-FR" sz="1400" baseline="0" dirty="0" smtClean="0"/>
                        <a:t> n</a:t>
                      </a:r>
                      <a:r>
                        <a:rPr lang="fr-FR" sz="1400" dirty="0" smtClean="0"/>
                        <a:t>o </a:t>
                      </a:r>
                      <a:r>
                        <a:rPr lang="fr-FR" sz="1400" dirty="0" err="1" smtClean="0"/>
                        <a:t>powercut</a:t>
                      </a:r>
                      <a:r>
                        <a:rPr lang="fr-FR" sz="1400" dirty="0" smtClean="0"/>
                        <a:t>, charge not </a:t>
                      </a:r>
                      <a:r>
                        <a:rPr lang="fr-FR" sz="1400" dirty="0" err="1" smtClean="0"/>
                        <a:t>protected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Generator</a:t>
                      </a:r>
                      <a:r>
                        <a:rPr lang="fr-FR" sz="1400" dirty="0" smtClean="0"/>
                        <a:t> set Diesel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every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year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1 </a:t>
                      </a:r>
                      <a:r>
                        <a:rPr lang="fr-FR" sz="1400" dirty="0" err="1" smtClean="0"/>
                        <a:t>day</a:t>
                      </a:r>
                      <a:r>
                        <a:rPr lang="fr-FR" sz="1400" dirty="0" smtClean="0"/>
                        <a:t> _</a:t>
                      </a:r>
                      <a:r>
                        <a:rPr lang="fr-FR" sz="1400" baseline="0" dirty="0" smtClean="0"/>
                        <a:t> n</a:t>
                      </a:r>
                      <a:r>
                        <a:rPr lang="fr-FR" sz="1400" dirty="0" smtClean="0"/>
                        <a:t>o </a:t>
                      </a:r>
                      <a:r>
                        <a:rPr lang="fr-FR" sz="1400" dirty="0" err="1" smtClean="0"/>
                        <a:t>powercut</a:t>
                      </a:r>
                      <a:r>
                        <a:rPr lang="fr-FR" sz="1400" dirty="0" smtClean="0"/>
                        <a:t>, charge not </a:t>
                      </a:r>
                      <a:r>
                        <a:rPr lang="fr-FR" sz="1400" dirty="0" err="1" smtClean="0"/>
                        <a:t>protected</a:t>
                      </a:r>
                      <a:endParaRPr lang="fr-FR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48V batteries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every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year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1 </a:t>
                      </a:r>
                      <a:r>
                        <a:rPr lang="fr-FR" sz="1400" dirty="0" err="1" smtClean="0"/>
                        <a:t>day</a:t>
                      </a:r>
                      <a:r>
                        <a:rPr lang="fr-FR" sz="1400" dirty="0" smtClean="0"/>
                        <a:t> _</a:t>
                      </a:r>
                      <a:r>
                        <a:rPr lang="fr-FR" sz="1400" baseline="0" dirty="0" smtClean="0"/>
                        <a:t> n</a:t>
                      </a:r>
                      <a:r>
                        <a:rPr lang="fr-FR" sz="1400" dirty="0" smtClean="0"/>
                        <a:t>o </a:t>
                      </a:r>
                      <a:r>
                        <a:rPr lang="fr-FR" sz="1400" dirty="0" err="1" smtClean="0"/>
                        <a:t>powercut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81275" y="2736867"/>
            <a:ext cx="179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Maintenance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73242"/>
              </p:ext>
            </p:extLst>
          </p:nvPr>
        </p:nvGraphicFramePr>
        <p:xfrm>
          <a:off x="524633" y="1505119"/>
          <a:ext cx="8044831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8260"/>
                <a:gridCol w="2180084"/>
                <a:gridCol w="2856487"/>
              </a:tblGrid>
              <a:tr h="165528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system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Maintenance</a:t>
                      </a:r>
                      <a:r>
                        <a:rPr lang="fr-FR" sz="1400" baseline="0" dirty="0" smtClean="0"/>
                        <a:t> plan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powercut</a:t>
                      </a:r>
                      <a:endParaRPr lang="fr-FR" sz="1400" dirty="0"/>
                    </a:p>
                  </a:txBody>
                  <a:tcPr/>
                </a:tc>
              </a:tr>
              <a:tr h="267322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CERN</a:t>
                      </a:r>
                      <a:r>
                        <a:rPr lang="fr-FR" sz="1400" baseline="0" dirty="0" smtClean="0"/>
                        <a:t> safety networks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every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year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mn</a:t>
                      </a:r>
                      <a:r>
                        <a:rPr lang="en-US" sz="1400" dirty="0" smtClean="0"/>
                        <a:t> (except UPS)</a:t>
                      </a:r>
                      <a:endParaRPr lang="fr-FR" sz="1400" dirty="0"/>
                    </a:p>
                  </a:txBody>
                  <a:tcPr/>
                </a:tc>
              </a:tr>
              <a:tr h="26732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Emergency</a:t>
                      </a:r>
                      <a:r>
                        <a:rPr lang="en-US" sz="1400" baseline="0" dirty="0" smtClean="0"/>
                        <a:t> Stops tests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every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year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day 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8259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1331913" y="313266"/>
            <a:ext cx="73921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fr-FR" sz="2400" b="1" dirty="0" smtClean="0">
                <a:latin typeface="+mj-lt"/>
              </a:rPr>
              <a:t>Type of LV networks and their availability</a:t>
            </a:r>
            <a:endParaRPr lang="en-US" altLang="fr-FR" sz="2400" b="1" dirty="0">
              <a:latin typeface="+mj-lt"/>
            </a:endParaRPr>
          </a:p>
        </p:txBody>
      </p:sp>
      <p:pic>
        <p:nvPicPr>
          <p:cNvPr id="105476" name="Picture 4" descr="IMG_038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43" y="2522918"/>
            <a:ext cx="792163" cy="59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78" name="Picture 6" descr="IMG_038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43" y="3863976"/>
            <a:ext cx="792163" cy="59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79" name="Picture 7" descr="IMG_038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72" y="4689476"/>
            <a:ext cx="719138" cy="53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80" name="Picture 8" descr="P916088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73" y="5360459"/>
            <a:ext cx="490537" cy="6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5793" name="Group 3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883399"/>
              </p:ext>
            </p:extLst>
          </p:nvPr>
        </p:nvGraphicFramePr>
        <p:xfrm>
          <a:off x="1331913" y="1527853"/>
          <a:ext cx="7561262" cy="4443984"/>
        </p:xfrm>
        <a:graphic>
          <a:graphicData uri="http://schemas.openxmlformats.org/drawingml/2006/table">
            <a:tbl>
              <a:tblPr/>
              <a:tblGrid>
                <a:gridCol w="1512887"/>
                <a:gridCol w="1511300"/>
                <a:gridCol w="1512888"/>
                <a:gridCol w="1511300"/>
                <a:gridCol w="1512887"/>
              </a:tblGrid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Types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See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mains perturbations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Switched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off by AUG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Back up by Diesel set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Downtime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Normal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EBD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Mains </a:t>
                      </a: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downtime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Machine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ERD - EZD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Mains </a:t>
                      </a: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downtime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Experience</a:t>
                      </a: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racks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Mains </a:t>
                      </a: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downtime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Assured</a:t>
                      </a: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~ 15s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Safety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ESD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~ 15s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UPS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or 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or 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Battery</a:t>
                      </a: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autonomy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 VDC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ECD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Battery</a:t>
                      </a: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fr-FR" alt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autonomy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7" descr="DSCN752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1076" y="169333"/>
            <a:ext cx="1210734" cy="908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443" y="1077383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AUG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353851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Presentation outline</a:t>
            </a:r>
            <a:endParaRPr lang="en-US" sz="4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r>
              <a:rPr lang="fr-FR" sz="2400" dirty="0" smtClean="0">
                <a:solidFill>
                  <a:schemeClr val="accent4"/>
                </a:solidFill>
              </a:rPr>
              <a:t>Part 1 : </a:t>
            </a:r>
            <a:r>
              <a:rPr lang="fr-FR" sz="2400" dirty="0" err="1" smtClean="0"/>
              <a:t>Overview</a:t>
            </a:r>
            <a:r>
              <a:rPr lang="fr-FR" sz="2400" dirty="0" smtClean="0"/>
              <a:t> of </a:t>
            </a:r>
            <a:r>
              <a:rPr lang="fr-FR" sz="2400" dirty="0" err="1" smtClean="0"/>
              <a:t>CERN’s</a:t>
            </a:r>
            <a:r>
              <a:rPr lang="fr-FR" sz="2400" dirty="0" smtClean="0"/>
              <a:t> </a:t>
            </a:r>
            <a:r>
              <a:rPr lang="fr-FR" sz="2400" dirty="0" err="1" smtClean="0"/>
              <a:t>electrical</a:t>
            </a:r>
            <a:r>
              <a:rPr lang="fr-FR" sz="2400" dirty="0" smtClean="0"/>
              <a:t> network</a:t>
            </a:r>
          </a:p>
          <a:p>
            <a:endParaRPr lang="fr-FR" sz="2400" dirty="0" smtClean="0"/>
          </a:p>
          <a:p>
            <a:r>
              <a:rPr lang="fr-FR" sz="2400" dirty="0" smtClean="0">
                <a:solidFill>
                  <a:schemeClr val="accent4"/>
                </a:solidFill>
              </a:rPr>
              <a:t>Part 2 : </a:t>
            </a:r>
            <a:r>
              <a:rPr lang="fr-FR" sz="2400" dirty="0" smtClean="0">
                <a:solidFill>
                  <a:schemeClr val="accent1"/>
                </a:solidFill>
              </a:rPr>
              <a:t>Power </a:t>
            </a:r>
            <a:r>
              <a:rPr lang="fr-FR" sz="2400" dirty="0" err="1" smtClean="0">
                <a:solidFill>
                  <a:schemeClr val="accent1"/>
                </a:solidFill>
              </a:rPr>
              <a:t>Quality</a:t>
            </a:r>
            <a:r>
              <a:rPr lang="fr-FR" sz="2400" dirty="0" smtClean="0">
                <a:solidFill>
                  <a:schemeClr val="accent1"/>
                </a:solidFill>
              </a:rPr>
              <a:t> _ </a:t>
            </a:r>
            <a:r>
              <a:rPr lang="fr-FR" sz="2400" dirty="0" err="1" smtClean="0">
                <a:solidFill>
                  <a:schemeClr val="accent1"/>
                </a:solidFill>
              </a:rPr>
              <a:t>Statistics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>
                <a:solidFill>
                  <a:schemeClr val="accent4"/>
                </a:solidFill>
              </a:rPr>
              <a:t>Part </a:t>
            </a:r>
            <a:r>
              <a:rPr lang="fr-FR" sz="2400" dirty="0" smtClean="0">
                <a:solidFill>
                  <a:schemeClr val="accent4"/>
                </a:solidFill>
              </a:rPr>
              <a:t>3 </a:t>
            </a:r>
            <a:r>
              <a:rPr lang="fr-FR" sz="2400" dirty="0">
                <a:solidFill>
                  <a:schemeClr val="accent4"/>
                </a:solidFill>
              </a:rPr>
              <a:t>: </a:t>
            </a:r>
            <a:r>
              <a:rPr lang="fr-FR" sz="2400" dirty="0" smtClean="0">
                <a:solidFill>
                  <a:schemeClr val="accent1"/>
                </a:solidFill>
              </a:rPr>
              <a:t>Maintenance plan - </a:t>
            </a:r>
            <a:r>
              <a:rPr lang="fr-FR" sz="2400" dirty="0" err="1" smtClean="0">
                <a:solidFill>
                  <a:schemeClr val="accent1"/>
                </a:solidFill>
              </a:rPr>
              <a:t>Availability</a:t>
            </a:r>
            <a:endParaRPr lang="fr-FR" sz="2400" dirty="0" smtClean="0">
              <a:solidFill>
                <a:schemeClr val="accent1"/>
              </a:solidFill>
            </a:endParaRPr>
          </a:p>
          <a:p>
            <a:endParaRPr lang="fr-FR" sz="2400" dirty="0"/>
          </a:p>
          <a:p>
            <a:r>
              <a:rPr lang="fr-FR" sz="2400" dirty="0">
                <a:solidFill>
                  <a:schemeClr val="accent4"/>
                </a:solidFill>
              </a:rPr>
              <a:t>Part </a:t>
            </a:r>
            <a:r>
              <a:rPr lang="fr-FR" sz="2400" dirty="0" smtClean="0">
                <a:solidFill>
                  <a:schemeClr val="accent4"/>
                </a:solidFill>
              </a:rPr>
              <a:t>4 </a:t>
            </a:r>
            <a:r>
              <a:rPr lang="fr-FR" sz="2400" dirty="0">
                <a:solidFill>
                  <a:schemeClr val="accent4"/>
                </a:solidFill>
              </a:rPr>
              <a:t>: </a:t>
            </a:r>
            <a:r>
              <a:rPr lang="fr-FR" sz="2400" dirty="0">
                <a:solidFill>
                  <a:schemeClr val="accent1"/>
                </a:solidFill>
              </a:rPr>
              <a:t>EN-EL </a:t>
            </a:r>
            <a:r>
              <a:rPr lang="fr-FR" sz="2400" dirty="0" smtClean="0">
                <a:solidFill>
                  <a:schemeClr val="accent1"/>
                </a:solidFill>
              </a:rPr>
              <a:t> LS2 </a:t>
            </a:r>
            <a:r>
              <a:rPr lang="fr-FR" sz="2400" dirty="0" err="1" smtClean="0">
                <a:solidFill>
                  <a:schemeClr val="accent1"/>
                </a:solidFill>
              </a:rPr>
              <a:t>organization</a:t>
            </a:r>
            <a:r>
              <a:rPr lang="fr-FR" sz="2400" dirty="0" smtClean="0">
                <a:solidFill>
                  <a:schemeClr val="accent1"/>
                </a:solidFill>
              </a:rPr>
              <a:t> – </a:t>
            </a:r>
            <a:r>
              <a:rPr lang="fr-FR" sz="2400" dirty="0" err="1" smtClean="0">
                <a:solidFill>
                  <a:schemeClr val="accent1"/>
                </a:solidFill>
              </a:rPr>
              <a:t>methods</a:t>
            </a:r>
            <a:r>
              <a:rPr lang="fr-FR" sz="2400" dirty="0" smtClean="0">
                <a:solidFill>
                  <a:schemeClr val="accent1"/>
                </a:solidFill>
              </a:rPr>
              <a:t> - </a:t>
            </a:r>
            <a:r>
              <a:rPr lang="fr-FR" sz="2400" dirty="0" err="1" smtClean="0">
                <a:solidFill>
                  <a:schemeClr val="accent1"/>
                </a:solidFill>
              </a:rPr>
              <a:t>constrains</a:t>
            </a:r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85600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EN-EL LS2 </a:t>
            </a:r>
            <a:r>
              <a:rPr lang="en-US" sz="3600" dirty="0" smtClean="0"/>
              <a:t>Organization &amp; methods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Part 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54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EN-EL Mandate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92" y="1177738"/>
            <a:ext cx="8226425" cy="5156200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The EL group is responsible for the CERN electrical distribution network from 400kV to 400/230V. Its main missions are to </a:t>
            </a:r>
            <a:r>
              <a:rPr lang="en-US" sz="2000" b="1" dirty="0"/>
              <a:t>operate, maintain, extend and renovate the network</a:t>
            </a:r>
            <a:r>
              <a:rPr lang="en-US" sz="2000" dirty="0"/>
              <a:t>, </a:t>
            </a:r>
            <a:r>
              <a:rPr lang="en-US" sz="2000" dirty="0" err="1"/>
              <a:t>analyse</a:t>
            </a:r>
            <a:r>
              <a:rPr lang="en-US" sz="2000" dirty="0"/>
              <a:t> and make projections for CERN electrical energy consumption and manage relations with the energy suppliers</a:t>
            </a:r>
            <a:r>
              <a:rPr lang="en-US" sz="2000" dirty="0" smtClean="0"/>
              <a:t>.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The group is also in charge of making </a:t>
            </a:r>
            <a:r>
              <a:rPr lang="en-US" sz="2000" b="1" dirty="0"/>
              <a:t>modifications and extensions to the network as required by new projects</a:t>
            </a:r>
            <a:r>
              <a:rPr lang="en-US" sz="2000" dirty="0"/>
              <a:t>, in terms of project studies, equipment procurement, installation, supervision and commissioning</a:t>
            </a:r>
            <a:r>
              <a:rPr lang="en-US" sz="2000" dirty="0" smtClean="0"/>
              <a:t>.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A section of the group is responsible for </a:t>
            </a:r>
            <a:r>
              <a:rPr lang="en-US" sz="2000" b="1" dirty="0"/>
              <a:t>providing all cable installations for accelerators and experiments</a:t>
            </a:r>
            <a:r>
              <a:rPr lang="en-US" sz="2000" dirty="0"/>
              <a:t>. This includes a great variety of HT and LV cables distributed over the entire CERN site and LHC ring</a:t>
            </a:r>
            <a:r>
              <a:rPr lang="en-US" sz="2000" dirty="0" smtClean="0"/>
              <a:t>.</a:t>
            </a:r>
            <a:r>
              <a:rPr lang="en-US" sz="2400" dirty="0"/>
              <a:t> </a:t>
            </a:r>
            <a:r>
              <a:rPr lang="en-US" sz="2000" dirty="0"/>
              <a:t>Optical </a:t>
            </a:r>
            <a:r>
              <a:rPr lang="en-US" sz="2000" dirty="0" err="1"/>
              <a:t>fibres</a:t>
            </a:r>
            <a:r>
              <a:rPr lang="en-US" sz="2000" dirty="0"/>
              <a:t> installation is also provided by this section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773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EN-EL organization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7" y="1272988"/>
            <a:ext cx="8891100" cy="4186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 rot="10800000">
            <a:off x="6606985" y="2599765"/>
            <a:ext cx="681319" cy="484094"/>
          </a:xfrm>
          <a:prstGeom prst="rightArrow">
            <a:avLst/>
          </a:prstGeom>
          <a:solidFill>
            <a:srgbClr val="7030A0">
              <a:alpha val="64000"/>
            </a:srgbClr>
          </a:solidFill>
          <a:ln w="19050">
            <a:noFill/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7404845" y="2276599"/>
            <a:ext cx="15771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smtClean="0"/>
              <a:t>Entry point</a:t>
            </a:r>
          </a:p>
          <a:p>
            <a:pPr algn="just"/>
            <a:r>
              <a:rPr lang="fr-FR" sz="1400" dirty="0" smtClean="0"/>
              <a:t>to analyse new </a:t>
            </a:r>
            <a:r>
              <a:rPr lang="fr-FR" sz="1400" dirty="0" err="1" smtClean="0"/>
              <a:t>request</a:t>
            </a:r>
            <a:r>
              <a:rPr lang="fr-FR" sz="1400" dirty="0" smtClean="0"/>
              <a:t> / </a:t>
            </a:r>
            <a:r>
              <a:rPr lang="fr-FR" sz="1400" dirty="0" err="1" smtClean="0"/>
              <a:t>project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691377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5" y="240808"/>
            <a:ext cx="8522689" cy="485333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EN-EL _ LS2 </a:t>
            </a:r>
            <a:r>
              <a:rPr lang="en-GB" sz="1800" dirty="0" smtClean="0">
                <a:solidFill>
                  <a:srgbClr val="0070C0"/>
                </a:solidFill>
              </a:rPr>
              <a:t>( Marzia Bernardini _ Chamonix 2014, 25</a:t>
            </a:r>
            <a:r>
              <a:rPr lang="en-GB" sz="1800" baseline="30000" dirty="0" smtClean="0">
                <a:solidFill>
                  <a:srgbClr val="0070C0"/>
                </a:solidFill>
              </a:rPr>
              <a:t>th</a:t>
            </a:r>
            <a:r>
              <a:rPr lang="en-GB" sz="1800" dirty="0" smtClean="0">
                <a:solidFill>
                  <a:srgbClr val="0070C0"/>
                </a:solidFill>
              </a:rPr>
              <a:t> Sept. )</a:t>
            </a:r>
            <a:endParaRPr lang="fr-FR" sz="18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7568" y="938725"/>
            <a:ext cx="8019232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Clr>
                <a:srgbClr val="002060"/>
              </a:buClr>
            </a:pPr>
            <a:r>
              <a:rPr lang="en-GB" b="1" i="1" dirty="0">
                <a:solidFill>
                  <a:srgbClr val="0070C0"/>
                </a:solidFill>
              </a:rPr>
              <a:t>Electrical group </a:t>
            </a:r>
            <a:r>
              <a:rPr lang="en-GB" b="1" i="1" dirty="0" smtClean="0">
                <a:solidFill>
                  <a:srgbClr val="0070C0"/>
                </a:solidFill>
              </a:rPr>
              <a:t> EN-EL has </a:t>
            </a:r>
            <a:r>
              <a:rPr lang="en-GB" b="1" i="1" dirty="0">
                <a:solidFill>
                  <a:srgbClr val="0070C0"/>
                </a:solidFill>
              </a:rPr>
              <a:t>a huge and heavy plan around </a:t>
            </a:r>
            <a:r>
              <a:rPr lang="en-GB" b="1" i="1" dirty="0" smtClean="0">
                <a:solidFill>
                  <a:srgbClr val="0070C0"/>
                </a:solidFill>
              </a:rPr>
              <a:t>consolidation.  </a:t>
            </a:r>
            <a:r>
              <a:rPr lang="en-GB" b="1" i="1" dirty="0">
                <a:solidFill>
                  <a:srgbClr val="0070C0"/>
                </a:solidFill>
              </a:rPr>
              <a:t>It is a long term </a:t>
            </a:r>
            <a:r>
              <a:rPr lang="en-GB" b="1" i="1" dirty="0" smtClean="0">
                <a:solidFill>
                  <a:srgbClr val="0070C0"/>
                </a:solidFill>
              </a:rPr>
              <a:t>plan [2025] , </a:t>
            </a:r>
            <a:r>
              <a:rPr lang="en-GB" b="1" i="1" dirty="0">
                <a:solidFill>
                  <a:srgbClr val="0070C0"/>
                </a:solidFill>
              </a:rPr>
              <a:t>which will be implemented step by step during YETS, EYETS and Run 2.  The plan has major activities also in the frame of LS2</a:t>
            </a:r>
          </a:p>
          <a:p>
            <a:pPr>
              <a:buClr>
                <a:srgbClr val="002060"/>
              </a:buClr>
            </a:pPr>
            <a:endParaRPr lang="en-GB" sz="14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002060"/>
                </a:solidFill>
              </a:rPr>
              <a:t>Jura Station consolidation: ME9, 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rgbClr val="002060"/>
                </a:solidFill>
              </a:rPr>
              <a:t>SPS</a:t>
            </a:r>
            <a:r>
              <a:rPr lang="fr-FR" sz="1400" dirty="0">
                <a:solidFill>
                  <a:srgbClr val="002060"/>
                </a:solidFill>
              </a:rPr>
              <a:t>, Meyrin Machine network consolidation (HV, LV) </a:t>
            </a:r>
            <a:endParaRPr lang="fr-FR" sz="1200" dirty="0">
              <a:solidFill>
                <a:srgbClr val="CE6E04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fr-FR" sz="1400" dirty="0" err="1">
                <a:solidFill>
                  <a:srgbClr val="002060"/>
                </a:solidFill>
              </a:rPr>
              <a:t>Additional</a:t>
            </a:r>
            <a:r>
              <a:rPr lang="fr-FR" sz="1400" dirty="0">
                <a:solidFill>
                  <a:srgbClr val="002060"/>
                </a:solidFill>
              </a:rPr>
              <a:t> CERN station 400/66 kV </a:t>
            </a:r>
            <a:r>
              <a:rPr lang="fr-FR" sz="1400" dirty="0" err="1">
                <a:solidFill>
                  <a:srgbClr val="002060"/>
                </a:solidFill>
              </a:rPr>
              <a:t>near</a:t>
            </a:r>
            <a:r>
              <a:rPr lang="fr-FR" sz="1400" dirty="0">
                <a:solidFill>
                  <a:srgbClr val="002060"/>
                </a:solidFill>
              </a:rPr>
              <a:t> Bois </a:t>
            </a:r>
            <a:r>
              <a:rPr lang="fr-FR" sz="1400" dirty="0" err="1">
                <a:solidFill>
                  <a:srgbClr val="002060"/>
                </a:solidFill>
              </a:rPr>
              <a:t>Tollot</a:t>
            </a:r>
            <a:r>
              <a:rPr lang="fr-FR" sz="1400" dirty="0">
                <a:solidFill>
                  <a:srgbClr val="002060"/>
                </a:solidFill>
              </a:rPr>
              <a:t> [CERN 2 400kV _220MVA]</a:t>
            </a: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2060"/>
                </a:solidFill>
              </a:rPr>
              <a:t>Heavy </a:t>
            </a:r>
            <a:r>
              <a:rPr lang="en-US" sz="1400" dirty="0">
                <a:solidFill>
                  <a:srgbClr val="002060"/>
                </a:solidFill>
              </a:rPr>
              <a:t>maintenance plan (400 kV – 66 kV – 18 kV – LV – UPS…) </a:t>
            </a: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2060"/>
                </a:solidFill>
              </a:rPr>
              <a:t>Automatism </a:t>
            </a:r>
            <a:r>
              <a:rPr lang="en-US" sz="1400" dirty="0">
                <a:solidFill>
                  <a:srgbClr val="002060"/>
                </a:solidFill>
              </a:rPr>
              <a:t>of control and regulation consolidation for Diesel LHC </a:t>
            </a: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2060"/>
                </a:solidFill>
              </a:rPr>
              <a:t>Partial replacement of 18 kV protection relays and 48VDC systems on LHC </a:t>
            </a:r>
            <a:r>
              <a:rPr lang="en-US" sz="1400" dirty="0" smtClean="0">
                <a:solidFill>
                  <a:srgbClr val="002060"/>
                </a:solidFill>
              </a:rPr>
              <a:t>surface</a:t>
            </a:r>
          </a:p>
          <a:p>
            <a:pPr marL="285750" indent="-28575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2060"/>
                </a:solidFill>
              </a:rPr>
              <a:t>All users projects (Machine, Experiments, Infrastructure…)</a:t>
            </a:r>
          </a:p>
          <a:p>
            <a:pPr>
              <a:buClr>
                <a:srgbClr val="002060"/>
              </a:buClr>
              <a:buFont typeface="Wingdings"/>
              <a:buChar char="à"/>
            </a:pPr>
            <a:endParaRPr lang="en-US" b="1" i="1" dirty="0" smtClean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>
              <a:buClr>
                <a:srgbClr val="002060"/>
              </a:buClr>
              <a:buFont typeface="Wingdings"/>
              <a:buChar char="à"/>
            </a:pPr>
            <a:r>
              <a:rPr lang="en-US" b="1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Very </a:t>
            </a:r>
            <a:r>
              <a:rPr lang="en-US" b="1" i="1" dirty="0">
                <a:solidFill>
                  <a:srgbClr val="0070C0"/>
                </a:solidFill>
                <a:sym typeface="Wingdings" panose="05000000000000000000" pitchFamily="2" charset="2"/>
              </a:rPr>
              <a:t>tight and heavy </a:t>
            </a:r>
            <a:r>
              <a:rPr lang="en-US" b="1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schedule  </a:t>
            </a:r>
            <a:r>
              <a:rPr lang="en-US" sz="2800" b="1" i="1" dirty="0">
                <a:solidFill>
                  <a:srgbClr val="0070C0"/>
                </a:solidFill>
                <a:sym typeface="Wingdings" panose="05000000000000000000" pitchFamily="2" charset="2"/>
              </a:rPr>
              <a:t>on the critical </a:t>
            </a:r>
            <a:r>
              <a:rPr lang="en-US" sz="2800" b="1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path !!!</a:t>
            </a:r>
          </a:p>
          <a:p>
            <a:pPr marL="0" lvl="1">
              <a:buClr>
                <a:srgbClr val="002060"/>
              </a:buClr>
            </a:pPr>
            <a:r>
              <a:rPr lang="en-US" sz="1400" b="1" i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	</a:t>
            </a:r>
            <a:endParaRPr lang="en-US" sz="14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AE67F-8C02-4DFB-A66A-EB1F59ED1F66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40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098" y="125506"/>
            <a:ext cx="8229600" cy="1017494"/>
          </a:xfrm>
        </p:spPr>
        <p:txBody>
          <a:bodyPr>
            <a:normAutofit/>
          </a:bodyPr>
          <a:lstStyle/>
          <a:p>
            <a:r>
              <a:rPr lang="en-GB" dirty="0" smtClean="0"/>
              <a:t>Run 2 and LS2 _ EN/EL constrains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582706" y="2847016"/>
            <a:ext cx="84357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b="1" dirty="0" smtClean="0"/>
              <a:t>odifications</a:t>
            </a:r>
            <a:r>
              <a:rPr lang="en-GB" dirty="0" smtClean="0"/>
              <a:t> on the network possible </a:t>
            </a:r>
            <a:r>
              <a:rPr lang="en-GB" b="1" dirty="0" smtClean="0"/>
              <a:t>only during YETS, EYETS </a:t>
            </a:r>
            <a:r>
              <a:rPr lang="en-GB" b="1" dirty="0"/>
              <a:t>and </a:t>
            </a:r>
            <a:r>
              <a:rPr lang="en-GB" b="1" dirty="0" smtClean="0"/>
              <a:t>LS2</a:t>
            </a:r>
            <a:endParaRPr lang="en-GB" dirty="0" smtClean="0"/>
          </a:p>
          <a:p>
            <a:pPr algn="ctr"/>
            <a:r>
              <a:rPr lang="en-GB" sz="2000" dirty="0" smtClean="0"/>
              <a:t>AND</a:t>
            </a:r>
            <a:endParaRPr lang="en-GB" sz="2000" dirty="0"/>
          </a:p>
          <a:p>
            <a:pPr algn="ctr"/>
            <a:r>
              <a:rPr lang="en-GB" dirty="0" smtClean="0"/>
              <a:t>EN/EL needs at least </a:t>
            </a:r>
            <a:r>
              <a:rPr lang="en-GB" b="1" dirty="0" smtClean="0"/>
              <a:t>ONE YEAR </a:t>
            </a:r>
            <a:r>
              <a:rPr lang="en-GB" dirty="0" smtClean="0"/>
              <a:t>between user’s request and delivery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8" y="1141111"/>
            <a:ext cx="9000000" cy="128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AE67F-8C02-4DFB-A66A-EB1F59ED1F66}" type="slidenum">
              <a:rPr lang="fr-FR" smtClean="0"/>
              <a:t>24</a:t>
            </a:fld>
            <a:endParaRPr lang="fr-FR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004361" y="2307691"/>
            <a:ext cx="0" cy="430306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304244" y="2307691"/>
            <a:ext cx="0" cy="430306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88972" y="2307691"/>
            <a:ext cx="0" cy="430306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859184" y="2307691"/>
            <a:ext cx="0" cy="430306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944224" y="2312895"/>
            <a:ext cx="0" cy="430306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4045676"/>
            <a:ext cx="9000000" cy="128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304244" y="5665879"/>
            <a:ext cx="1151964" cy="195531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noFill/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EN/EL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456208" y="5219154"/>
            <a:ext cx="0" cy="446725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5-Point Star 15"/>
          <p:cNvSpPr/>
          <p:nvPr/>
        </p:nvSpPr>
        <p:spPr>
          <a:xfrm>
            <a:off x="4730775" y="5297228"/>
            <a:ext cx="531507" cy="556248"/>
          </a:xfrm>
          <a:prstGeom prst="star5">
            <a:avLst/>
          </a:prstGeom>
          <a:solidFill>
            <a:srgbClr val="00B050"/>
          </a:solidFill>
          <a:ln w="19050">
            <a:noFill/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304244" y="5818279"/>
            <a:ext cx="0" cy="446725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509062" y="6069473"/>
            <a:ext cx="1795182" cy="195531"/>
          </a:xfrm>
          <a:prstGeom prst="rect">
            <a:avLst/>
          </a:prstGeom>
          <a:solidFill>
            <a:srgbClr val="FFFF00">
              <a:alpha val="40000"/>
            </a:srgbClr>
          </a:solidFill>
          <a:ln w="19050">
            <a:noFill/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</a:t>
            </a:r>
            <a:r>
              <a:rPr lang="en-GB" sz="1400" b="1" dirty="0" smtClean="0">
                <a:solidFill>
                  <a:schemeClr val="tx1"/>
                </a:solidFill>
              </a:rPr>
              <a:t>equest deadline</a:t>
            </a:r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2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JCG &amp; SM</a:t>
            </a: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1054100" y="4164013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b="1"/>
          </a:p>
        </p:txBody>
      </p:sp>
      <p:sp>
        <p:nvSpPr>
          <p:cNvPr id="7" name="Line 66"/>
          <p:cNvSpPr>
            <a:spLocks noChangeShapeType="1"/>
          </p:cNvSpPr>
          <p:nvPr/>
        </p:nvSpPr>
        <p:spPr bwMode="auto">
          <a:xfrm>
            <a:off x="1814286" y="1524001"/>
            <a:ext cx="1698852" cy="4521199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" name="AutoShape 68"/>
          <p:cNvSpPr>
            <a:spLocks noChangeArrowheads="1"/>
          </p:cNvSpPr>
          <p:nvPr/>
        </p:nvSpPr>
        <p:spPr bwMode="auto">
          <a:xfrm>
            <a:off x="1820863" y="3087688"/>
            <a:ext cx="1439862" cy="452437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Layout d‘implantation des 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Positions </a:t>
            </a:r>
            <a:r>
              <a:rPr lang="de-CH" sz="1000" dirty="0" smtClean="0">
                <a:latin typeface="Times New Roman" pitchFamily="18" charset="0"/>
                <a:cs typeface="Arial" charset="0"/>
              </a:rPr>
              <a:t>Fonctionnelles 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AutoShape 69"/>
          <p:cNvSpPr>
            <a:spLocks noChangeArrowheads="1"/>
          </p:cNvSpPr>
          <p:nvPr/>
        </p:nvSpPr>
        <p:spPr bwMode="auto">
          <a:xfrm>
            <a:off x="2121132" y="3918858"/>
            <a:ext cx="1391331" cy="518206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Nomenclature des 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P</a:t>
            </a:r>
            <a:r>
              <a:rPr lang="de-CH" sz="1000" dirty="0" smtClean="0">
                <a:latin typeface="Times New Roman" pitchFamily="18" charset="0"/>
                <a:cs typeface="Arial" charset="0"/>
              </a:rPr>
              <a:t>ositions </a:t>
            </a:r>
            <a:endParaRPr lang="de-CH" sz="1000" dirty="0">
              <a:latin typeface="Times New Roman" pitchFamily="18" charset="0"/>
              <a:cs typeface="Arial" charset="0"/>
            </a:endParaRPr>
          </a:p>
          <a:p>
            <a:pPr algn="ctr" eaLnBrk="0" hangingPunct="0">
              <a:defRPr/>
            </a:pPr>
            <a:r>
              <a:rPr lang="de-CH" sz="1000" dirty="0" smtClean="0">
                <a:latin typeface="Times New Roman" pitchFamily="18" charset="0"/>
                <a:cs typeface="Arial" charset="0"/>
              </a:rPr>
              <a:t>Fonctionnelles - Boîtiers 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Line 71"/>
          <p:cNvSpPr>
            <a:spLocks noChangeShapeType="1"/>
          </p:cNvSpPr>
          <p:nvPr/>
        </p:nvSpPr>
        <p:spPr bwMode="auto">
          <a:xfrm>
            <a:off x="667658" y="1480457"/>
            <a:ext cx="786492" cy="4502831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AutoShape 72"/>
          <p:cNvSpPr>
            <a:spLocks noChangeArrowheads="1"/>
          </p:cNvSpPr>
          <p:nvPr/>
        </p:nvSpPr>
        <p:spPr bwMode="auto">
          <a:xfrm>
            <a:off x="395288" y="2249488"/>
            <a:ext cx="847725" cy="447675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Calcul des 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quantités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3" name="AutoShape 73"/>
          <p:cNvSpPr>
            <a:spLocks noChangeArrowheads="1"/>
          </p:cNvSpPr>
          <p:nvPr/>
        </p:nvSpPr>
        <p:spPr bwMode="auto">
          <a:xfrm>
            <a:off x="547688" y="3087688"/>
            <a:ext cx="906462" cy="452438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 smtClean="0">
                <a:latin typeface="Times New Roman" pitchFamily="18" charset="0"/>
                <a:cs typeface="Arial" charset="0"/>
              </a:rPr>
              <a:t>Estimations</a:t>
            </a:r>
            <a:endParaRPr lang="de-CH" sz="1000" dirty="0">
              <a:latin typeface="Times New Roman" pitchFamily="18" charset="0"/>
              <a:cs typeface="Arial" charset="0"/>
            </a:endParaRP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 financières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4" name="AutoShape 74"/>
          <p:cNvSpPr>
            <a:spLocks noChangeArrowheads="1"/>
          </p:cNvSpPr>
          <p:nvPr/>
        </p:nvSpPr>
        <p:spPr bwMode="auto">
          <a:xfrm>
            <a:off x="595086" y="3976695"/>
            <a:ext cx="1132114" cy="454025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Achat </a:t>
            </a:r>
            <a:r>
              <a:rPr lang="de-CH" sz="1000" dirty="0" smtClean="0">
                <a:latin typeface="Times New Roman" pitchFamily="18" charset="0"/>
                <a:cs typeface="Arial" charset="0"/>
              </a:rPr>
              <a:t> du matériel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5" name="Line 76"/>
          <p:cNvSpPr>
            <a:spLocks noChangeShapeType="1"/>
          </p:cNvSpPr>
          <p:nvPr/>
        </p:nvSpPr>
        <p:spPr bwMode="auto">
          <a:xfrm>
            <a:off x="2830286" y="1480457"/>
            <a:ext cx="2741738" cy="4564743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AutoShape 77"/>
          <p:cNvSpPr>
            <a:spLocks noChangeArrowheads="1"/>
          </p:cNvSpPr>
          <p:nvPr/>
        </p:nvSpPr>
        <p:spPr bwMode="auto">
          <a:xfrm>
            <a:off x="2840038" y="2249488"/>
            <a:ext cx="1008062" cy="447675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Dimensions  des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cheminements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7" name="AutoShape 78"/>
          <p:cNvSpPr>
            <a:spLocks noChangeArrowheads="1"/>
          </p:cNvSpPr>
          <p:nvPr/>
        </p:nvSpPr>
        <p:spPr bwMode="auto">
          <a:xfrm>
            <a:off x="3513138" y="3087688"/>
            <a:ext cx="908050" cy="452437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Passages 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Génie Civil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8" name="AutoShape 79"/>
          <p:cNvSpPr>
            <a:spLocks noChangeArrowheads="1"/>
          </p:cNvSpPr>
          <p:nvPr/>
        </p:nvSpPr>
        <p:spPr bwMode="auto">
          <a:xfrm>
            <a:off x="3967163" y="3918858"/>
            <a:ext cx="1299367" cy="535668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 smtClean="0">
                <a:latin typeface="Times New Roman" pitchFamily="18" charset="0"/>
                <a:cs typeface="Arial" charset="0"/>
              </a:rPr>
              <a:t>Dessin 3D des </a:t>
            </a:r>
            <a:endParaRPr lang="de-CH" sz="1000" dirty="0">
              <a:latin typeface="Times New Roman" pitchFamily="18" charset="0"/>
              <a:cs typeface="Arial" charset="0"/>
            </a:endParaRP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échelles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à </a:t>
            </a:r>
            <a:r>
              <a:rPr lang="de-CH" sz="1000" dirty="0" smtClean="0">
                <a:latin typeface="Times New Roman" pitchFamily="18" charset="0"/>
                <a:cs typeface="Arial" charset="0"/>
              </a:rPr>
              <a:t>câbles </a:t>
            </a:r>
          </a:p>
        </p:txBody>
      </p:sp>
      <p:sp>
        <p:nvSpPr>
          <p:cNvPr id="19" name="AutoShape 80"/>
          <p:cNvSpPr>
            <a:spLocks noChangeArrowheads="1"/>
          </p:cNvSpPr>
          <p:nvPr/>
        </p:nvSpPr>
        <p:spPr bwMode="auto">
          <a:xfrm>
            <a:off x="4813300" y="4992688"/>
            <a:ext cx="906463" cy="454025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Installation des 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échelles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1" name="Line 84"/>
          <p:cNvSpPr>
            <a:spLocks noChangeShapeType="1"/>
          </p:cNvSpPr>
          <p:nvPr/>
        </p:nvSpPr>
        <p:spPr bwMode="auto">
          <a:xfrm>
            <a:off x="3715657" y="1538514"/>
            <a:ext cx="4909231" cy="5130574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AutoShape 85"/>
          <p:cNvSpPr>
            <a:spLocks noChangeArrowheads="1"/>
          </p:cNvSpPr>
          <p:nvPr/>
        </p:nvSpPr>
        <p:spPr bwMode="auto">
          <a:xfrm>
            <a:off x="5064125" y="3087688"/>
            <a:ext cx="847725" cy="452437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Séquence 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d‘installation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3" name="AutoShape 86"/>
          <p:cNvSpPr>
            <a:spLocks noChangeArrowheads="1"/>
          </p:cNvSpPr>
          <p:nvPr/>
        </p:nvSpPr>
        <p:spPr bwMode="auto">
          <a:xfrm>
            <a:off x="5911851" y="3867946"/>
            <a:ext cx="977900" cy="586580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Découpage en 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campagnes </a:t>
            </a:r>
          </a:p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de tirage</a:t>
            </a:r>
            <a:endParaRPr lang="en-US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4" name="AutoShape 87"/>
          <p:cNvSpPr>
            <a:spLocks noChangeArrowheads="1"/>
          </p:cNvSpPr>
          <p:nvPr/>
        </p:nvSpPr>
        <p:spPr bwMode="auto">
          <a:xfrm>
            <a:off x="6889751" y="4992688"/>
            <a:ext cx="1244600" cy="454025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 dirty="0">
                <a:latin typeface="Times New Roman" pitchFamily="18" charset="0"/>
                <a:cs typeface="Arial" charset="0"/>
              </a:rPr>
              <a:t>Préparation </a:t>
            </a:r>
            <a:r>
              <a:rPr lang="de-CH" sz="1000" dirty="0" smtClean="0">
                <a:latin typeface="Times New Roman" pitchFamily="18" charset="0"/>
                <a:cs typeface="Arial" charset="0"/>
              </a:rPr>
              <a:t>dossiers</a:t>
            </a:r>
          </a:p>
          <a:p>
            <a:pPr algn="ctr" eaLnBrk="0" hangingPunct="0">
              <a:defRPr/>
            </a:pPr>
            <a:r>
              <a:rPr lang="de-CH" sz="1000" dirty="0" smtClean="0">
                <a:latin typeface="Times New Roman" pitchFamily="18" charset="0"/>
                <a:cs typeface="Arial" charset="0"/>
              </a:rPr>
              <a:t>techniques</a:t>
            </a:r>
            <a:endParaRPr lang="de-CH" sz="1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5" name="AutoShape 88"/>
          <p:cNvSpPr>
            <a:spLocks noChangeArrowheads="1"/>
          </p:cNvSpPr>
          <p:nvPr/>
        </p:nvSpPr>
        <p:spPr bwMode="auto">
          <a:xfrm>
            <a:off x="7621588" y="5983288"/>
            <a:ext cx="1025525" cy="447675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sz="1000">
                <a:latin typeface="Times New Roman" pitchFamily="18" charset="0"/>
                <a:cs typeface="Arial" charset="0"/>
              </a:rPr>
              <a:t>Préparation </a:t>
            </a:r>
          </a:p>
          <a:p>
            <a:pPr algn="ctr" eaLnBrk="0" hangingPunct="0">
              <a:defRPr/>
            </a:pPr>
            <a:r>
              <a:rPr lang="de-CH" sz="1000">
                <a:latin typeface="Times New Roman" pitchFamily="18" charset="0"/>
                <a:cs typeface="Arial" charset="0"/>
              </a:rPr>
              <a:t>du chantier</a:t>
            </a:r>
            <a:endParaRPr lang="en-US" sz="1000">
              <a:latin typeface="Times New Roman" pitchFamily="18" charset="0"/>
              <a:cs typeface="Arial" charset="0"/>
            </a:endParaRPr>
          </a:p>
        </p:txBody>
      </p:sp>
      <p:sp>
        <p:nvSpPr>
          <p:cNvPr id="26" name="AutoShape 89"/>
          <p:cNvSpPr>
            <a:spLocks noChangeArrowheads="1"/>
          </p:cNvSpPr>
          <p:nvPr/>
        </p:nvSpPr>
        <p:spPr bwMode="auto">
          <a:xfrm>
            <a:off x="6931363" y="1874593"/>
            <a:ext cx="912812" cy="808037"/>
          </a:xfrm>
          <a:prstGeom prst="flowChartAlternateProcess">
            <a:avLst/>
          </a:prstGeom>
          <a:solidFill>
            <a:srgbClr val="00B0F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prstShdw prst="shdw13">
              <a:schemeClr val="bg2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fr-CH" sz="1000" dirty="0">
                <a:latin typeface="Times New Roman" pitchFamily="18" charset="0"/>
              </a:rPr>
              <a:t>Demandes </a:t>
            </a:r>
          </a:p>
          <a:p>
            <a:pPr algn="ctr" eaLnBrk="0" hangingPunct="0"/>
            <a:r>
              <a:rPr lang="fr-CH" sz="1000" dirty="0">
                <a:latin typeface="Times New Roman" pitchFamily="18" charset="0"/>
              </a:rPr>
              <a:t>d’Installation </a:t>
            </a:r>
          </a:p>
          <a:p>
            <a:pPr algn="ctr" eaLnBrk="0" hangingPunct="0"/>
            <a:r>
              <a:rPr lang="fr-CH" sz="1000" dirty="0">
                <a:latin typeface="Times New Roman" pitchFamily="18" charset="0"/>
              </a:rPr>
              <a:t>de Câbles </a:t>
            </a:r>
            <a:endParaRPr lang="fr-CH" sz="1000" dirty="0" smtClean="0">
              <a:latin typeface="Times New Roman" pitchFamily="18" charset="0"/>
            </a:endParaRPr>
          </a:p>
          <a:p>
            <a:pPr algn="ctr" eaLnBrk="0" hangingPunct="0"/>
            <a:r>
              <a:rPr lang="fr-CH" sz="1000" dirty="0" smtClean="0">
                <a:latin typeface="Times New Roman" pitchFamily="18" charset="0"/>
              </a:rPr>
              <a:t>(DIC/DIF) </a:t>
            </a:r>
            <a:endParaRPr lang="fr-FR" sz="1000" dirty="0">
              <a:latin typeface="Times New Roman" pitchFamily="18" charset="0"/>
            </a:endParaRPr>
          </a:p>
        </p:txBody>
      </p:sp>
      <p:sp>
        <p:nvSpPr>
          <p:cNvPr id="27" name="Line 90"/>
          <p:cNvSpPr>
            <a:spLocks noChangeShapeType="1"/>
          </p:cNvSpPr>
          <p:nvPr/>
        </p:nvSpPr>
        <p:spPr bwMode="auto">
          <a:xfrm flipH="1">
            <a:off x="6725338" y="2682630"/>
            <a:ext cx="514471" cy="105104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91"/>
          <p:cNvSpPr>
            <a:spLocks noChangeShapeType="1"/>
          </p:cNvSpPr>
          <p:nvPr/>
        </p:nvSpPr>
        <p:spPr bwMode="auto">
          <a:xfrm flipH="1">
            <a:off x="7387769" y="2697162"/>
            <a:ext cx="34948" cy="20999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92"/>
          <p:cNvSpPr>
            <a:spLocks noChangeShapeType="1"/>
          </p:cNvSpPr>
          <p:nvPr/>
        </p:nvSpPr>
        <p:spPr bwMode="auto">
          <a:xfrm flipH="1">
            <a:off x="6015624" y="2648248"/>
            <a:ext cx="947490" cy="65201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94"/>
          <p:cNvSpPr>
            <a:spLocks noChangeShapeType="1"/>
          </p:cNvSpPr>
          <p:nvPr/>
        </p:nvSpPr>
        <p:spPr bwMode="auto">
          <a:xfrm flipH="1">
            <a:off x="5572024" y="2278611"/>
            <a:ext cx="1359338" cy="44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" name="AutoShape 95"/>
          <p:cNvSpPr>
            <a:spLocks noChangeArrowheads="1"/>
          </p:cNvSpPr>
          <p:nvPr/>
        </p:nvSpPr>
        <p:spPr bwMode="auto">
          <a:xfrm>
            <a:off x="251520" y="1088480"/>
            <a:ext cx="5334000" cy="468312"/>
          </a:xfrm>
          <a:prstGeom prst="foldedCorner">
            <a:avLst>
              <a:gd name="adj" fmla="val 12500"/>
            </a:avLst>
          </a:prstGeom>
          <a:solidFill>
            <a:srgbClr val="00B05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CH" b="1" dirty="0">
                <a:latin typeface="Times New Roman" pitchFamily="18" charset="0"/>
                <a:cs typeface="Arial" charset="0"/>
              </a:rPr>
              <a:t>Etude des besoins avec les </a:t>
            </a:r>
            <a:r>
              <a:rPr lang="de-CH" b="1" dirty="0" smtClean="0">
                <a:latin typeface="Times New Roman" pitchFamily="18" charset="0"/>
                <a:cs typeface="Arial" charset="0"/>
              </a:rPr>
              <a:t>utilisateurs</a:t>
            </a:r>
            <a:endParaRPr lang="en-US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34" name="Line 110"/>
          <p:cNvSpPr>
            <a:spLocks noChangeShapeType="1"/>
          </p:cNvSpPr>
          <p:nvPr/>
        </p:nvSpPr>
        <p:spPr bwMode="auto">
          <a:xfrm flipH="1">
            <a:off x="4787900" y="1344280"/>
            <a:ext cx="1330128" cy="599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111"/>
          <p:cNvSpPr>
            <a:spLocks noChangeShapeType="1"/>
          </p:cNvSpPr>
          <p:nvPr/>
        </p:nvSpPr>
        <p:spPr bwMode="auto">
          <a:xfrm flipH="1">
            <a:off x="4940300" y="1624247"/>
            <a:ext cx="1402571" cy="7647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8880533" y="936406"/>
            <a:ext cx="1856" cy="559444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8813654" y="1099238"/>
            <a:ext cx="130628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899361" y="960739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0000"/>
                </a:solidFill>
              </a:rPr>
              <a:t>T – 12 mois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1712685"/>
            <a:ext cx="1415965" cy="27699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smtClean="0"/>
              <a:t>Approvisionnement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1582057" y="1712685"/>
            <a:ext cx="599972" cy="27699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Layout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2438400" y="1712685"/>
            <a:ext cx="1040862" cy="46166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smtClean="0"/>
              <a:t>Infrastructure</a:t>
            </a:r>
          </a:p>
          <a:p>
            <a:r>
              <a:rPr lang="fr-CH" sz="1200" dirty="0" smtClean="0"/>
              <a:t>     générale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3686628" y="1712685"/>
            <a:ext cx="677108" cy="27699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smtClean="0"/>
              <a:t>Câblage</a:t>
            </a:r>
            <a:endParaRPr lang="en-US" sz="1200" dirty="0"/>
          </a:p>
        </p:txBody>
      </p:sp>
      <p:sp>
        <p:nvSpPr>
          <p:cNvPr id="33" name="AutoShape 109"/>
          <p:cNvSpPr>
            <a:spLocks noChangeArrowheads="1"/>
          </p:cNvSpPr>
          <p:nvPr/>
        </p:nvSpPr>
        <p:spPr bwMode="auto">
          <a:xfrm>
            <a:off x="6231974" y="940261"/>
            <a:ext cx="1007836" cy="808037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prstShdw prst="shdw13">
              <a:schemeClr val="bg2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fr-CH" sz="1000" dirty="0">
                <a:latin typeface="Times New Roman" pitchFamily="18" charset="0"/>
              </a:rPr>
              <a:t>Estimation du </a:t>
            </a:r>
          </a:p>
          <a:p>
            <a:pPr algn="ctr" eaLnBrk="0" hangingPunct="0"/>
            <a:r>
              <a:rPr lang="fr-CH" sz="1000" dirty="0">
                <a:latin typeface="Times New Roman" pitchFamily="18" charset="0"/>
              </a:rPr>
              <a:t>volume de </a:t>
            </a:r>
            <a:endParaRPr lang="fr-CH" sz="1000" dirty="0" smtClean="0">
              <a:latin typeface="Times New Roman" pitchFamily="18" charset="0"/>
            </a:endParaRPr>
          </a:p>
          <a:p>
            <a:pPr algn="ctr" eaLnBrk="0" hangingPunct="0"/>
            <a:r>
              <a:rPr lang="fr-CH" sz="1000" dirty="0" smtClean="0">
                <a:latin typeface="Times New Roman" pitchFamily="18" charset="0"/>
              </a:rPr>
              <a:t>câbles/fibres</a:t>
            </a:r>
            <a:endParaRPr lang="fr-CH" sz="1000" dirty="0">
              <a:latin typeface="Times New Roman" pitchFamily="18" charset="0"/>
            </a:endParaRPr>
          </a:p>
          <a:p>
            <a:pPr algn="ctr" eaLnBrk="0" hangingPunct="0"/>
            <a:r>
              <a:rPr lang="fr-CH" sz="1000" dirty="0">
                <a:latin typeface="Times New Roman" pitchFamily="18" charset="0"/>
              </a:rPr>
              <a:t>par système</a:t>
            </a:r>
            <a:endParaRPr lang="fr-FR" sz="1000" dirty="0">
              <a:latin typeface="Times New Roman" pitchFamily="18" charset="0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8813654" y="1978579"/>
            <a:ext cx="130628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983852" y="1840079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0000"/>
                </a:solidFill>
              </a:rPr>
              <a:t>T – 9 mois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950466" y="3087688"/>
            <a:ext cx="830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0000"/>
                </a:solidFill>
              </a:rPr>
              <a:t>T – 6 mois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8813654" y="3226187"/>
            <a:ext cx="130628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8813654" y="5201944"/>
            <a:ext cx="130628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493384" y="506344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0000"/>
                </a:solidFill>
              </a:rPr>
              <a:t>T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22867" y="160306"/>
            <a:ext cx="7442937" cy="41894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Stratégie pour un projet de câblage (signal cuivre &amp; fibres)</a:t>
            </a:r>
            <a:b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C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		</a:t>
            </a:r>
            <a:r>
              <a:rPr kumimoji="0" lang="fr-C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	</a:t>
            </a:r>
            <a:endParaRPr kumimoji="0" lang="en-US" sz="20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06197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92" y="1067671"/>
            <a:ext cx="8332508" cy="5156200"/>
          </a:xfrm>
        </p:spPr>
        <p:txBody>
          <a:bodyPr>
            <a:normAutofit/>
          </a:bodyPr>
          <a:lstStyle/>
          <a:p>
            <a:pPr marL="342900" lvl="1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/>
                </a:solidFill>
              </a:rPr>
              <a:t>Electrical group has a huge and heavy plan around </a:t>
            </a:r>
            <a:r>
              <a:rPr lang="en-GB" sz="2000" dirty="0" smtClean="0">
                <a:solidFill>
                  <a:schemeClr val="accent1"/>
                </a:solidFill>
              </a:rPr>
              <a:t>consolidation, </a:t>
            </a:r>
            <a:r>
              <a:rPr lang="en-GB" sz="2000" dirty="0">
                <a:solidFill>
                  <a:schemeClr val="accent1"/>
                </a:solidFill>
              </a:rPr>
              <a:t>mainly dedicated to injectors. </a:t>
            </a:r>
            <a:r>
              <a:rPr lang="en-GB" sz="2000" dirty="0" smtClean="0">
                <a:solidFill>
                  <a:schemeClr val="accent1"/>
                </a:solidFill>
              </a:rPr>
              <a:t> </a:t>
            </a:r>
          </a:p>
          <a:p>
            <a:pPr marL="620713" lvl="3" indent="-457200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accent1"/>
                </a:solidFill>
              </a:rPr>
              <a:t>A </a:t>
            </a:r>
            <a:r>
              <a:rPr lang="en-GB" sz="2000" dirty="0">
                <a:solidFill>
                  <a:schemeClr val="accent1"/>
                </a:solidFill>
              </a:rPr>
              <a:t>long term plan, which will be implemented step by step during YETS, EYETS, Run 2 and </a:t>
            </a:r>
            <a:r>
              <a:rPr lang="en-GB" sz="2000" dirty="0" smtClean="0">
                <a:solidFill>
                  <a:schemeClr val="accent1"/>
                </a:solidFill>
              </a:rPr>
              <a:t>LS2.</a:t>
            </a:r>
            <a:endParaRPr lang="en-GB" sz="2000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endParaRPr lang="en-US" sz="20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342900" lvl="1" indent="-342900" algn="just"/>
            <a:r>
              <a:rPr lang="en-US" sz="20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EN-EL LS2 : very </a:t>
            </a:r>
            <a:r>
              <a:rPr lang="en-US" sz="2000" b="1" dirty="0">
                <a:solidFill>
                  <a:schemeClr val="accent1"/>
                </a:solidFill>
                <a:sym typeface="Wingdings" panose="05000000000000000000" pitchFamily="2" charset="2"/>
              </a:rPr>
              <a:t>tight and heavy </a:t>
            </a:r>
            <a:r>
              <a:rPr lang="en-US" sz="20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schedule, on </a:t>
            </a:r>
            <a:r>
              <a:rPr lang="en-US" sz="2000" b="1" dirty="0">
                <a:solidFill>
                  <a:schemeClr val="accent1"/>
                </a:solidFill>
                <a:sym typeface="Wingdings" panose="05000000000000000000" pitchFamily="2" charset="2"/>
              </a:rPr>
              <a:t>the critical </a:t>
            </a:r>
            <a:r>
              <a:rPr lang="en-US" sz="20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path </a:t>
            </a:r>
            <a:endParaRPr lang="en-US" sz="2000" dirty="0" smtClean="0">
              <a:solidFill>
                <a:schemeClr val="accent1"/>
              </a:solidFill>
            </a:endParaRPr>
          </a:p>
          <a:p>
            <a:pPr marL="342900" lvl="1" indent="-342900" algn="just"/>
            <a:endParaRPr lang="en-US" sz="2000" dirty="0">
              <a:solidFill>
                <a:schemeClr val="accent1"/>
              </a:solidFill>
            </a:endParaRPr>
          </a:p>
          <a:p>
            <a:pPr marL="342900" lvl="1" indent="-342900" algn="just"/>
            <a:r>
              <a:rPr lang="en-US" sz="2000" dirty="0" smtClean="0">
                <a:solidFill>
                  <a:schemeClr val="accent1"/>
                </a:solidFill>
              </a:rPr>
              <a:t>EN-EL needs at least 1 year between user’s request and commissioning, but </a:t>
            </a:r>
            <a:r>
              <a:rPr lang="en-US" sz="2000" b="1" dirty="0" smtClean="0">
                <a:solidFill>
                  <a:schemeClr val="accent1"/>
                </a:solidFill>
              </a:rPr>
              <a:t>more</a:t>
            </a:r>
            <a:r>
              <a:rPr lang="en-US" sz="2000" dirty="0" smtClean="0">
                <a:solidFill>
                  <a:schemeClr val="accent1"/>
                </a:solidFill>
              </a:rPr>
              <a:t> if modifications of infrastructure are necessary.</a:t>
            </a:r>
          </a:p>
          <a:p>
            <a:pPr marL="342900" lvl="1" indent="-342900" algn="just"/>
            <a:endParaRPr lang="en-US" sz="2000" dirty="0">
              <a:solidFill>
                <a:schemeClr val="accent1"/>
              </a:solidFill>
            </a:endParaRPr>
          </a:p>
          <a:p>
            <a:pPr marL="342900" lvl="1" indent="-342900" algn="just"/>
            <a:r>
              <a:rPr lang="en-US" sz="2000" dirty="0" smtClean="0">
                <a:solidFill>
                  <a:schemeClr val="accent1"/>
                </a:solidFill>
              </a:rPr>
              <a:t>EN-EL-CF </a:t>
            </a:r>
            <a:r>
              <a:rPr lang="en-US" sz="2000" dirty="0">
                <a:solidFill>
                  <a:schemeClr val="accent1"/>
                </a:solidFill>
              </a:rPr>
              <a:t>outlines the need to receive the requests of copper cabling at least 1 year before </a:t>
            </a:r>
            <a:r>
              <a:rPr lang="en-US" sz="2000" dirty="0" smtClean="0">
                <a:solidFill>
                  <a:schemeClr val="accent1"/>
                </a:solidFill>
              </a:rPr>
              <a:t>LS2</a:t>
            </a:r>
          </a:p>
          <a:p>
            <a:pPr marL="342900" lvl="1" indent="-342900" algn="just"/>
            <a:endParaRPr lang="en-US" sz="2000" dirty="0">
              <a:solidFill>
                <a:schemeClr val="accent1"/>
              </a:solidFill>
            </a:endParaRPr>
          </a:p>
          <a:p>
            <a:pPr marL="342900" lvl="1" indent="-342900" algn="just"/>
            <a:r>
              <a:rPr lang="en-US" sz="2000" dirty="0" smtClean="0">
                <a:solidFill>
                  <a:schemeClr val="accent1"/>
                </a:solidFill>
              </a:rPr>
              <a:t>EN-EL to </a:t>
            </a:r>
            <a:r>
              <a:rPr lang="en-US" sz="2000" dirty="0">
                <a:solidFill>
                  <a:schemeClr val="accent1"/>
                </a:solidFill>
              </a:rPr>
              <a:t>be </a:t>
            </a:r>
            <a:r>
              <a:rPr lang="en-US" sz="2000" dirty="0" smtClean="0">
                <a:solidFill>
                  <a:schemeClr val="accent1"/>
                </a:solidFill>
              </a:rPr>
              <a:t>contacted - informed of </a:t>
            </a:r>
            <a:r>
              <a:rPr lang="en-US" sz="2000" dirty="0">
                <a:solidFill>
                  <a:schemeClr val="accent1"/>
                </a:solidFill>
              </a:rPr>
              <a:t>project </a:t>
            </a:r>
            <a:r>
              <a:rPr lang="en-US" sz="2000" dirty="0" smtClean="0">
                <a:solidFill>
                  <a:schemeClr val="accent1"/>
                </a:solidFill>
              </a:rPr>
              <a:t>since </a:t>
            </a:r>
            <a:r>
              <a:rPr lang="en-US" sz="2000" dirty="0">
                <a:solidFill>
                  <a:schemeClr val="accent1"/>
                </a:solidFill>
              </a:rPr>
              <a:t>the </a:t>
            </a:r>
            <a:r>
              <a:rPr lang="en-US" sz="2000" dirty="0" smtClean="0">
                <a:solidFill>
                  <a:schemeClr val="accent1"/>
                </a:solidFill>
              </a:rPr>
              <a:t>earliest phase !</a:t>
            </a:r>
          </a:p>
          <a:p>
            <a:pPr marL="0" indent="0" algn="just">
              <a:buNone/>
            </a:pPr>
            <a:endParaRPr lang="en-US" sz="2000" b="1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 algn="just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954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94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</a:t>
            </a:r>
            <a:br>
              <a:rPr lang="en-US" dirty="0" smtClean="0"/>
            </a:br>
            <a:r>
              <a:rPr lang="en-US" dirty="0" smtClean="0"/>
              <a:t>CERN’s electrical network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Part 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682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59"/>
            <a:ext cx="8226854" cy="57595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CERN’s Electrical Network (geographical overview)</a:t>
            </a:r>
            <a:endParaRPr lang="en-US" sz="24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351343" y="692696"/>
            <a:ext cx="8317471" cy="6074526"/>
            <a:chOff x="351343" y="692696"/>
            <a:chExt cx="8317471" cy="6074526"/>
          </a:xfrm>
        </p:grpSpPr>
        <p:grpSp>
          <p:nvGrpSpPr>
            <p:cNvPr id="5" name="Group 4"/>
            <p:cNvGrpSpPr/>
            <p:nvPr/>
          </p:nvGrpSpPr>
          <p:grpSpPr>
            <a:xfrm>
              <a:off x="351343" y="692696"/>
              <a:ext cx="8317471" cy="6074526"/>
              <a:chOff x="351343" y="692696"/>
              <a:chExt cx="8317471" cy="6074526"/>
            </a:xfrm>
          </p:grpSpPr>
          <p:pic>
            <p:nvPicPr>
              <p:cNvPr id="3" name="Picture 4" descr="I:\Documentation\CERN network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1343" y="692696"/>
                <a:ext cx="7963793" cy="60745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7777274" y="1739146"/>
                <a:ext cx="891540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800" b="1" dirty="0" err="1" smtClean="0">
                    <a:solidFill>
                      <a:srgbClr val="000000"/>
                    </a:solidFill>
                    <a:latin typeface="Bookman Old Style" panose="02050604050505020204" pitchFamily="18" charset="0"/>
                  </a:rPr>
                  <a:t>Chamoson</a:t>
                </a:r>
                <a:r>
                  <a:rPr lang="fr-FR" sz="800" b="1" dirty="0" smtClean="0">
                    <a:solidFill>
                      <a:srgbClr val="000000"/>
                    </a:solidFill>
                    <a:latin typeface="Bookman Old Style" panose="02050604050505020204" pitchFamily="18" charset="0"/>
                  </a:rPr>
                  <a:t> (</a:t>
                </a:r>
                <a:r>
                  <a:rPr lang="fr-FR" sz="800" b="1" dirty="0" err="1" smtClean="0">
                    <a:solidFill>
                      <a:srgbClr val="000000"/>
                    </a:solidFill>
                    <a:latin typeface="Bookman Old Style" panose="02050604050505020204" pitchFamily="18" charset="0"/>
                  </a:rPr>
                  <a:t>Alpiq</a:t>
                </a:r>
                <a:r>
                  <a:rPr lang="fr-FR" sz="800" b="1" dirty="0" smtClean="0">
                    <a:solidFill>
                      <a:srgbClr val="000000"/>
                    </a:solidFill>
                    <a:latin typeface="Bookman Old Style" panose="02050604050505020204" pitchFamily="18" charset="0"/>
                  </a:rPr>
                  <a:t>)</a:t>
                </a:r>
                <a:endParaRPr lang="fr-FR" sz="800" b="1" dirty="0">
                  <a:solidFill>
                    <a:srgbClr val="000000"/>
                  </a:solidFill>
                  <a:latin typeface="Bookman Old Style" panose="02050604050505020204" pitchFamily="18" charset="0"/>
                </a:endParaRPr>
              </a:p>
            </p:txBody>
          </p:sp>
        </p:grpSp>
        <p:sp>
          <p:nvSpPr>
            <p:cNvPr id="12" name="TextBox 13"/>
            <p:cNvSpPr txBox="1"/>
            <p:nvPr/>
          </p:nvSpPr>
          <p:spPr>
            <a:xfrm>
              <a:off x="2423477" y="5935345"/>
              <a:ext cx="574040" cy="2597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solidFill>
                    <a:srgbClr val="7030A0"/>
                  </a:solidFill>
                  <a:effectLst/>
                  <a:latin typeface="Bookman Old Style"/>
                  <a:ea typeface="Times New Roman"/>
                  <a:cs typeface="Times New Roman"/>
                </a:rPr>
                <a:t>130 kV</a:t>
              </a:r>
              <a:endParaRPr lang="fr-FR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 rot="19934960">
              <a:off x="3532187" y="4365308"/>
              <a:ext cx="296545" cy="16637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" name="TextBox 39"/>
            <p:cNvSpPr txBox="1"/>
            <p:nvPr/>
          </p:nvSpPr>
          <p:spPr>
            <a:xfrm>
              <a:off x="7757160" y="1676518"/>
              <a:ext cx="693420" cy="3714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900" b="1" kern="1200" dirty="0" err="1">
                  <a:solidFill>
                    <a:srgbClr val="FF0000"/>
                  </a:solidFill>
                  <a:effectLst/>
                  <a:latin typeface="Calibri"/>
                  <a:ea typeface="Times New Roman"/>
                  <a:cs typeface="Times New Roman"/>
                </a:rPr>
                <a:t>Chamoson</a:t>
              </a:r>
              <a:r>
                <a:rPr lang="fr-FR" sz="900" b="1" kern="1200" dirty="0">
                  <a:solidFill>
                    <a:srgbClr val="FF0000"/>
                  </a:solidFill>
                  <a:effectLst/>
                  <a:latin typeface="Calibri"/>
                  <a:ea typeface="Times New Roman"/>
                  <a:cs typeface="Times New Roman"/>
                </a:rPr>
                <a:t> (</a:t>
              </a:r>
              <a:r>
                <a:rPr lang="fr-FR" sz="900" b="1" kern="1200" dirty="0" err="1">
                  <a:solidFill>
                    <a:srgbClr val="FF0000"/>
                  </a:solidFill>
                  <a:effectLst/>
                  <a:latin typeface="Calibri"/>
                  <a:ea typeface="Times New Roman"/>
                  <a:cs typeface="Times New Roman"/>
                </a:rPr>
                <a:t>Alpiq</a:t>
              </a:r>
              <a:r>
                <a:rPr lang="fr-FR" sz="900" b="1" kern="1200" dirty="0">
                  <a:solidFill>
                    <a:srgbClr val="FF0000"/>
                  </a:solidFill>
                  <a:effectLst/>
                  <a:latin typeface="Calibri"/>
                  <a:ea typeface="Times New Roman"/>
                  <a:cs typeface="Times New Roman"/>
                </a:rPr>
                <a:t>)</a:t>
              </a:r>
              <a:endParaRPr lang="fr-FR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" name="TextBox 40"/>
            <p:cNvSpPr txBox="1"/>
            <p:nvPr/>
          </p:nvSpPr>
          <p:spPr>
            <a:xfrm>
              <a:off x="952501" y="5435917"/>
              <a:ext cx="960120" cy="2368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900" b="1" kern="1200" dirty="0">
                  <a:solidFill>
                    <a:srgbClr val="FF0000"/>
                  </a:solidFill>
                  <a:effectLst/>
                  <a:latin typeface="Calibri"/>
                  <a:ea typeface="Times New Roman"/>
                  <a:cs typeface="Times New Roman"/>
                </a:rPr>
                <a:t>Génissiat </a:t>
              </a:r>
              <a:r>
                <a:rPr lang="fr-FR" sz="900" b="1" kern="1200" dirty="0" smtClean="0">
                  <a:solidFill>
                    <a:srgbClr val="FF0000"/>
                  </a:solidFill>
                  <a:effectLst/>
                  <a:latin typeface="Calibri"/>
                  <a:ea typeface="Times New Roman"/>
                  <a:cs typeface="Times New Roman"/>
                </a:rPr>
                <a:t>(RTE)</a:t>
              </a:r>
              <a:endParaRPr lang="fr-FR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9" name="TextBox 41"/>
            <p:cNvSpPr txBox="1"/>
            <p:nvPr/>
          </p:nvSpPr>
          <p:spPr>
            <a:xfrm>
              <a:off x="2464592" y="6167437"/>
              <a:ext cx="875983" cy="36290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900" b="1" kern="1200" dirty="0" err="1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Verbois</a:t>
              </a:r>
              <a:r>
                <a:rPr lang="fr-FR" sz="900" b="1" kern="12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 (</a:t>
              </a:r>
              <a:r>
                <a:rPr lang="fr-FR" sz="900" b="1" kern="1200" dirty="0" err="1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Alpiq</a:t>
              </a:r>
              <a:r>
                <a:rPr lang="fr-FR" sz="900" b="1" kern="12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/SIG)</a:t>
              </a:r>
              <a:endParaRPr lang="fr-FR" sz="1200" dirty="0">
                <a:solidFill>
                  <a:srgbClr val="000000"/>
                </a:solidFill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2974657" y="5306378"/>
              <a:ext cx="731837" cy="919162"/>
            </a:xfrm>
            <a:prstGeom prst="line">
              <a:avLst/>
            </a:prstGeom>
            <a:ln w="28575">
              <a:solidFill>
                <a:srgbClr val="7030A0"/>
              </a:solidFill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38"/>
            <p:cNvSpPr txBox="1"/>
            <p:nvPr/>
          </p:nvSpPr>
          <p:spPr>
            <a:xfrm>
              <a:off x="3720872" y="4366796"/>
              <a:ext cx="767308" cy="37316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900" b="1" kern="1200" dirty="0" smtClean="0">
                  <a:solidFill>
                    <a:srgbClr val="FF0000"/>
                  </a:solidFill>
                  <a:effectLst/>
                  <a:latin typeface="Calibri"/>
                  <a:ea typeface="Times New Roman"/>
                  <a:cs typeface="Times New Roman"/>
                </a:rPr>
                <a:t>Bois-</a:t>
              </a:r>
              <a:r>
                <a:rPr lang="fr-FR" sz="900" b="1" kern="1200" dirty="0" err="1" smtClean="0">
                  <a:solidFill>
                    <a:srgbClr val="FF0000"/>
                  </a:solidFill>
                  <a:effectLst/>
                  <a:latin typeface="Calibri"/>
                  <a:ea typeface="Times New Roman"/>
                  <a:cs typeface="Times New Roman"/>
                </a:rPr>
                <a:t>Tollot</a:t>
              </a:r>
              <a:r>
                <a:rPr lang="fr-FR" sz="900" b="1" kern="1200" dirty="0" smtClean="0">
                  <a:solidFill>
                    <a:srgbClr val="FF0000"/>
                  </a:solidFill>
                  <a:effectLst/>
                  <a:latin typeface="Calibri"/>
                  <a:ea typeface="Times New Roman"/>
                  <a:cs typeface="Times New Roman"/>
                </a:rPr>
                <a:t> (RTE)</a:t>
              </a:r>
              <a:endParaRPr lang="fr-FR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3319463" y="5921374"/>
              <a:ext cx="574040" cy="2597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</a:pPr>
              <a:r>
                <a:rPr lang="en-GB" sz="1200" b="1" kern="1200" dirty="0">
                  <a:solidFill>
                    <a:srgbClr val="FF0000"/>
                  </a:solidFill>
                  <a:effectLst/>
                  <a:latin typeface="Bookman Old Style"/>
                  <a:ea typeface="Times New Roman"/>
                  <a:cs typeface="Times New Roman"/>
                </a:rPr>
                <a:t>400 kV</a:t>
              </a:r>
              <a:endParaRPr lang="fr-FR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1540827" y="4739958"/>
              <a:ext cx="574040" cy="2597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</a:pPr>
              <a:r>
                <a:rPr lang="en-GB" sz="1200" b="1" kern="1200" dirty="0">
                  <a:solidFill>
                    <a:srgbClr val="FF0000"/>
                  </a:solidFill>
                  <a:effectLst/>
                  <a:latin typeface="Bookman Old Style"/>
                  <a:ea typeface="Times New Roman"/>
                  <a:cs typeface="Times New Roman"/>
                </a:rPr>
                <a:t>400 kV</a:t>
              </a:r>
              <a:endParaRPr lang="fr-FR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>
              <a:off x="1432561" y="4460558"/>
              <a:ext cx="2173922" cy="941705"/>
            </a:xfrm>
            <a:custGeom>
              <a:avLst/>
              <a:gdLst>
                <a:gd name="connsiteX0" fmla="*/ 1566407 w 1566407"/>
                <a:gd name="connsiteY0" fmla="*/ 0 h 667909"/>
                <a:gd name="connsiteX1" fmla="*/ 771277 w 1566407"/>
                <a:gd name="connsiteY1" fmla="*/ 182880 h 667909"/>
                <a:gd name="connsiteX2" fmla="*/ 0 w 1566407"/>
                <a:gd name="connsiteY2" fmla="*/ 667909 h 66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6407" h="667909">
                  <a:moveTo>
                    <a:pt x="1566407" y="0"/>
                  </a:moveTo>
                  <a:lnTo>
                    <a:pt x="771277" y="182880"/>
                  </a:lnTo>
                  <a:lnTo>
                    <a:pt x="0" y="667909"/>
                  </a:lnTo>
                </a:path>
              </a:pathLst>
            </a:custGeom>
            <a:noFill/>
            <a:ln w="762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 flipV="1">
              <a:off x="3595687" y="4066858"/>
              <a:ext cx="73660" cy="332105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reeform 5"/>
            <p:cNvSpPr/>
            <p:nvPr/>
          </p:nvSpPr>
          <p:spPr>
            <a:xfrm>
              <a:off x="3787140" y="1920240"/>
              <a:ext cx="3970020" cy="2461260"/>
            </a:xfrm>
            <a:custGeom>
              <a:avLst/>
              <a:gdLst>
                <a:gd name="connsiteX0" fmla="*/ 0 w 3970020"/>
                <a:gd name="connsiteY0" fmla="*/ 2461260 h 2461260"/>
                <a:gd name="connsiteX1" fmla="*/ 0 w 3970020"/>
                <a:gd name="connsiteY1" fmla="*/ 2461260 h 2461260"/>
                <a:gd name="connsiteX2" fmla="*/ 68580 w 3970020"/>
                <a:gd name="connsiteY2" fmla="*/ 2430780 h 2461260"/>
                <a:gd name="connsiteX3" fmla="*/ 3192780 w 3970020"/>
                <a:gd name="connsiteY3" fmla="*/ 236220 h 2461260"/>
                <a:gd name="connsiteX4" fmla="*/ 3970020 w 3970020"/>
                <a:gd name="connsiteY4" fmla="*/ 0 h 246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0020" h="2461260">
                  <a:moveTo>
                    <a:pt x="0" y="2461260"/>
                  </a:moveTo>
                  <a:lnTo>
                    <a:pt x="0" y="2461260"/>
                  </a:lnTo>
                  <a:lnTo>
                    <a:pt x="68580" y="2430780"/>
                  </a:lnTo>
                  <a:lnTo>
                    <a:pt x="3192780" y="236220"/>
                  </a:lnTo>
                  <a:lnTo>
                    <a:pt x="3970020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3086100" y="4511040"/>
              <a:ext cx="746760" cy="1684020"/>
            </a:xfrm>
            <a:custGeom>
              <a:avLst/>
              <a:gdLst>
                <a:gd name="connsiteX0" fmla="*/ 495300 w 746760"/>
                <a:gd name="connsiteY0" fmla="*/ 0 h 1684020"/>
                <a:gd name="connsiteX1" fmla="*/ 472440 w 746760"/>
                <a:gd name="connsiteY1" fmla="*/ 434340 h 1684020"/>
                <a:gd name="connsiteX2" fmla="*/ 746760 w 746760"/>
                <a:gd name="connsiteY2" fmla="*/ 723900 h 1684020"/>
                <a:gd name="connsiteX3" fmla="*/ 0 w 746760"/>
                <a:gd name="connsiteY3" fmla="*/ 1684020 h 168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6760" h="1684020">
                  <a:moveTo>
                    <a:pt x="495300" y="0"/>
                  </a:moveTo>
                  <a:lnTo>
                    <a:pt x="472440" y="434340"/>
                  </a:lnTo>
                  <a:lnTo>
                    <a:pt x="746760" y="723900"/>
                  </a:lnTo>
                  <a:lnTo>
                    <a:pt x="0" y="168402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5376863" y="3292474"/>
              <a:ext cx="574040" cy="2597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</a:pPr>
              <a:r>
                <a:rPr lang="en-GB" sz="1200" b="1" kern="1200" dirty="0">
                  <a:solidFill>
                    <a:srgbClr val="FF0000"/>
                  </a:solidFill>
                  <a:effectLst/>
                  <a:latin typeface="Bookman Old Style"/>
                  <a:ea typeface="Times New Roman"/>
                  <a:cs typeface="Times New Roman"/>
                </a:rPr>
                <a:t>400 kV</a:t>
              </a:r>
              <a:endParaRPr lang="fr-FR" sz="1200" dirty="0">
                <a:effectLst/>
                <a:latin typeface="Times New Roman"/>
                <a:ea typeface="Times New Roman"/>
              </a:endParaRPr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6187440" y="6035991"/>
            <a:ext cx="64800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210300" y="6317931"/>
            <a:ext cx="648000" cy="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210300" y="6477000"/>
            <a:ext cx="1546860" cy="108000"/>
          </a:xfrm>
          <a:prstGeom prst="rect">
            <a:avLst/>
          </a:prstGeom>
          <a:solidFill>
            <a:srgbClr val="FFFFFF"/>
          </a:solidFill>
          <a:ln w="19050">
            <a:noFill/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173133" y="4140200"/>
            <a:ext cx="2074334" cy="1212850"/>
          </a:xfrm>
          <a:prstGeom prst="rect">
            <a:avLst/>
          </a:prstGeom>
          <a:solidFill>
            <a:schemeClr val="bg2">
              <a:lumMod val="50000"/>
              <a:alpha val="17000"/>
            </a:schemeClr>
          </a:solidFill>
          <a:ln w="19050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04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: HTB (400 kV &amp; 66 kV)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74826"/>
            <a:ext cx="8226425" cy="4684389"/>
          </a:xfrm>
        </p:spPr>
        <p:txBody>
          <a:bodyPr>
            <a:normAutofit/>
          </a:bodyPr>
          <a:lstStyle/>
          <a:p>
            <a:pPr lvl="0"/>
            <a:r>
              <a:rPr lang="en-US" sz="2000" dirty="0"/>
              <a:t>6 feeders 400 </a:t>
            </a:r>
            <a:r>
              <a:rPr lang="en-US" sz="2000" dirty="0" smtClean="0"/>
              <a:t>kV</a:t>
            </a:r>
            <a:endParaRPr lang="en-US" sz="2000" dirty="0"/>
          </a:p>
          <a:p>
            <a:pPr lvl="0"/>
            <a:r>
              <a:rPr lang="en-GB" sz="2000" dirty="0"/>
              <a:t>3 transformers  400/18 kV	</a:t>
            </a:r>
            <a:r>
              <a:rPr lang="en-GB" sz="2000" dirty="0" smtClean="0"/>
              <a:t>3*90 </a:t>
            </a:r>
            <a:r>
              <a:rPr lang="en-GB" sz="2000" dirty="0"/>
              <a:t>MVA</a:t>
            </a:r>
          </a:p>
          <a:p>
            <a:pPr lvl="0"/>
            <a:r>
              <a:rPr lang="en-GB" sz="2000" dirty="0"/>
              <a:t>2 transformers  400/66 kV	</a:t>
            </a:r>
            <a:r>
              <a:rPr lang="en-GB" sz="2000" dirty="0" smtClean="0"/>
              <a:t>2*110 MVA</a:t>
            </a:r>
            <a:endParaRPr lang="en-GB" sz="2000" dirty="0"/>
          </a:p>
          <a:p>
            <a:r>
              <a:rPr lang="en-GB" sz="2000" dirty="0" smtClean="0"/>
              <a:t>15 </a:t>
            </a:r>
            <a:r>
              <a:rPr lang="en-GB" sz="2000" dirty="0"/>
              <a:t>feeders 66 kV</a:t>
            </a:r>
          </a:p>
          <a:p>
            <a:pPr lvl="0"/>
            <a:r>
              <a:rPr lang="en-GB" sz="2000" dirty="0" smtClean="0"/>
              <a:t>7 </a:t>
            </a:r>
            <a:r>
              <a:rPr lang="en-GB" sz="2000" dirty="0"/>
              <a:t>underground transmission lines (66 kV</a:t>
            </a:r>
            <a:r>
              <a:rPr lang="en-GB" sz="2000" dirty="0" smtClean="0"/>
              <a:t>)</a:t>
            </a:r>
            <a:endParaRPr lang="en-GB" sz="2000" dirty="0"/>
          </a:p>
          <a:p>
            <a:pPr lvl="0"/>
            <a:r>
              <a:rPr lang="en-GB" sz="2000" dirty="0" smtClean="0"/>
              <a:t>3 </a:t>
            </a:r>
            <a:r>
              <a:rPr lang="en-GB" sz="2000" dirty="0"/>
              <a:t>transformers    66/18 kV 	 </a:t>
            </a:r>
            <a:r>
              <a:rPr lang="en-GB" sz="2000" dirty="0" smtClean="0"/>
              <a:t>3*70 </a:t>
            </a:r>
            <a:r>
              <a:rPr lang="en-GB" sz="2000" dirty="0"/>
              <a:t>MVA</a:t>
            </a:r>
          </a:p>
          <a:p>
            <a:pPr lvl="0"/>
            <a:r>
              <a:rPr lang="en-GB" sz="2000" dirty="0"/>
              <a:t>5 transformers    66/18 kV 	 </a:t>
            </a:r>
            <a:r>
              <a:rPr lang="en-GB" sz="2000" dirty="0" smtClean="0"/>
              <a:t>5*38 </a:t>
            </a:r>
            <a:r>
              <a:rPr lang="en-GB" sz="2000" dirty="0"/>
              <a:t>MVA</a:t>
            </a:r>
            <a:endParaRPr lang="en-US" sz="2000" dirty="0"/>
          </a:p>
          <a:p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5" descr="\\cern.ch\dfs\Users\c\cumerg\Desktop\Photos 400 &amp; 66 kV\IMG_41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694" y="974826"/>
            <a:ext cx="3248394" cy="243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ELEC\SECT_OM\Photos\BEQ2\SVC_BEQ2_bestfotos\BEQ_de_derriere.jpg"/>
          <p:cNvPicPr>
            <a:picLocks noChangeAspect="1" noChangeArrowheads="1"/>
          </p:cNvPicPr>
          <p:nvPr/>
        </p:nvPicPr>
        <p:blipFill>
          <a:blip r:embed="rId3" cstate="print"/>
          <a:srcRect l="2531" r="10759"/>
          <a:stretch>
            <a:fillRect/>
          </a:stretch>
        </p:blipFill>
        <p:spPr bwMode="auto">
          <a:xfrm>
            <a:off x="1416252" y="3511389"/>
            <a:ext cx="6003524" cy="2602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58861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: HTA (20 kV to 3.3 kV)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92" y="1177738"/>
            <a:ext cx="8226425" cy="5156200"/>
          </a:xfrm>
        </p:spPr>
        <p:txBody>
          <a:bodyPr>
            <a:normAutofit/>
          </a:bodyPr>
          <a:lstStyle/>
          <a:p>
            <a:pPr defTabSz="1057275">
              <a:tabLst>
                <a:tab pos="5384800" algn="l"/>
              </a:tabLst>
            </a:pPr>
            <a:r>
              <a:rPr lang="en-GB" sz="2000" dirty="0"/>
              <a:t>8 stations 20 kV</a:t>
            </a:r>
          </a:p>
          <a:p>
            <a:pPr lvl="0" defTabSz="1057275">
              <a:tabLst>
                <a:tab pos="5384800" algn="l"/>
              </a:tabLst>
            </a:pPr>
            <a:r>
              <a:rPr lang="en-GB" sz="2000" dirty="0"/>
              <a:t>100 stations 18 kV</a:t>
            </a:r>
          </a:p>
          <a:p>
            <a:pPr lvl="0" defTabSz="1057275">
              <a:tabLst>
                <a:tab pos="5384800" algn="l"/>
              </a:tabLst>
            </a:pPr>
            <a:r>
              <a:rPr lang="en-GB" sz="2000" dirty="0"/>
              <a:t>22 stations 3.3 </a:t>
            </a:r>
            <a:r>
              <a:rPr lang="en-GB" sz="2000" dirty="0" smtClean="0"/>
              <a:t>kV</a:t>
            </a:r>
          </a:p>
          <a:p>
            <a:pPr lvl="0" defTabSz="1057275">
              <a:tabLst>
                <a:tab pos="5384800" algn="l"/>
              </a:tabLst>
            </a:pPr>
            <a:endParaRPr lang="en-GB" sz="2000" dirty="0" smtClean="0"/>
          </a:p>
          <a:p>
            <a:pPr lvl="0" defTabSz="1057275">
              <a:tabLst>
                <a:tab pos="5384800" algn="l"/>
              </a:tabLst>
            </a:pPr>
            <a:r>
              <a:rPr lang="en-GB" sz="2000" dirty="0"/>
              <a:t>1000 protection relays</a:t>
            </a:r>
          </a:p>
          <a:p>
            <a:pPr lvl="0" defTabSz="1057275">
              <a:tabLst>
                <a:tab pos="5384800" algn="l"/>
              </a:tabLst>
            </a:pPr>
            <a:r>
              <a:rPr lang="en-GB" sz="2000" dirty="0"/>
              <a:t>900 feeders 18 kV</a:t>
            </a:r>
          </a:p>
          <a:p>
            <a:pPr lvl="0" defTabSz="1057275">
              <a:tabLst>
                <a:tab pos="5384800" algn="l"/>
              </a:tabLst>
            </a:pPr>
            <a:r>
              <a:rPr lang="en-GB" sz="2000" dirty="0"/>
              <a:t>220 feeders 3.3 kV</a:t>
            </a:r>
          </a:p>
          <a:p>
            <a:pPr lvl="0" defTabSz="1057275">
              <a:tabLst>
                <a:tab pos="5384800" algn="l"/>
              </a:tabLst>
            </a:pPr>
            <a:endParaRPr lang="en-GB" sz="2000" dirty="0"/>
          </a:p>
          <a:p>
            <a:pPr defTabSz="1057275">
              <a:tabLst>
                <a:tab pos="5384800" algn="l"/>
              </a:tabLst>
            </a:pPr>
            <a:r>
              <a:rPr lang="en-US" sz="2000" dirty="0"/>
              <a:t>600 Transformers 18/0.4 kV &amp; 18/3.3 kV</a:t>
            </a:r>
            <a:r>
              <a:rPr lang="en-GB" sz="2000" dirty="0"/>
              <a:t> 	900 MVA</a:t>
            </a:r>
            <a:endParaRPr lang="en-US" sz="2000" dirty="0"/>
          </a:p>
          <a:p>
            <a:pPr lvl="0" defTabSz="1057275">
              <a:tabLst>
                <a:tab pos="5384800" algn="l"/>
              </a:tabLst>
            </a:pPr>
            <a:r>
              <a:rPr lang="en-GB" sz="2000" dirty="0" smtClean="0"/>
              <a:t>7 </a:t>
            </a:r>
            <a:r>
              <a:rPr lang="en-GB" sz="2000" dirty="0" err="1"/>
              <a:t>Thyr</a:t>
            </a:r>
            <a:r>
              <a:rPr lang="en-GB" sz="2000" dirty="0"/>
              <a:t>. controlled Compensators 18 kV	458 </a:t>
            </a:r>
            <a:r>
              <a:rPr lang="en-GB" sz="2000" dirty="0" err="1"/>
              <a:t>MVAr</a:t>
            </a:r>
            <a:endParaRPr lang="en-US" sz="2000" dirty="0"/>
          </a:p>
          <a:p>
            <a:pPr lvl="0" defTabSz="1057275">
              <a:tabLst>
                <a:tab pos="5384800" algn="l"/>
              </a:tabLst>
            </a:pPr>
            <a:r>
              <a:rPr lang="en-GB" sz="2000" dirty="0"/>
              <a:t>1 Saturated Reactor Compensator 18 kV	120 </a:t>
            </a:r>
            <a:r>
              <a:rPr lang="en-GB" sz="2000" dirty="0" err="1"/>
              <a:t>MVAr</a:t>
            </a:r>
            <a:endParaRPr lang="en-GB" sz="2000" dirty="0"/>
          </a:p>
          <a:p>
            <a:pPr lvl="0" defTabSz="1057275">
              <a:tabLst>
                <a:tab pos="5384800" algn="l"/>
              </a:tabLst>
            </a:pPr>
            <a:r>
              <a:rPr lang="en-GB" sz="2000" dirty="0"/>
              <a:t>12 Harmonic filters 18 kV 	</a:t>
            </a:r>
            <a:r>
              <a:rPr lang="en-GB" sz="2000" dirty="0" smtClean="0"/>
              <a:t>357 </a:t>
            </a:r>
            <a:r>
              <a:rPr lang="en-GB" sz="2000" dirty="0" err="1" smtClean="0"/>
              <a:t>MVAr</a:t>
            </a:r>
            <a:endParaRPr lang="en-GB" sz="2000" dirty="0" smtClean="0"/>
          </a:p>
          <a:p>
            <a:pPr lvl="0" defTabSz="1057275">
              <a:tabLst>
                <a:tab pos="5384800" algn="l"/>
              </a:tabLst>
            </a:pPr>
            <a:endParaRPr lang="en-GB" sz="2000" dirty="0"/>
          </a:p>
          <a:p>
            <a:pPr lvl="0" defTabSz="1057275">
              <a:tabLst>
                <a:tab pos="5384800" algn="l"/>
              </a:tabLst>
            </a:pPr>
            <a:r>
              <a:rPr lang="en-GB" sz="2000" dirty="0" smtClean="0"/>
              <a:t>6 </a:t>
            </a:r>
            <a:r>
              <a:rPr lang="en-GB" sz="2000" dirty="0"/>
              <a:t>diesel generators 6.3 kV &amp; 3.3 kV 	</a:t>
            </a:r>
            <a:r>
              <a:rPr lang="en-GB" sz="2000" dirty="0" smtClean="0"/>
              <a:t>13 </a:t>
            </a:r>
            <a:r>
              <a:rPr lang="en-GB" sz="2000" dirty="0"/>
              <a:t>MVA </a:t>
            </a:r>
          </a:p>
          <a:p>
            <a:pPr lvl="0" defTabSz="1057275">
              <a:tabLst>
                <a:tab pos="5384800" algn="l"/>
              </a:tabLst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 descr="\\cern.ch\dfs\Users\c\cumerg\Desktop\DSC_06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706" y="949332"/>
            <a:ext cx="3828548" cy="238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19883" y="3355006"/>
            <a:ext cx="2302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smtClean="0"/>
              <a:t>LHC8 _18 KV </a:t>
            </a:r>
            <a:r>
              <a:rPr lang="fr-FR" sz="1400" b="1" i="1" dirty="0" err="1" smtClean="0"/>
              <a:t>substation</a:t>
            </a:r>
            <a:r>
              <a:rPr lang="fr-FR" sz="1400" b="1" i="1" dirty="0" smtClean="0"/>
              <a:t> </a:t>
            </a:r>
            <a:endParaRPr lang="fr-FR" sz="1400" b="1" i="1" dirty="0"/>
          </a:p>
        </p:txBody>
      </p:sp>
    </p:spTree>
    <p:extLst>
      <p:ext uri="{BB962C8B-B14F-4D97-AF65-F5344CB8AC3E}">
        <p14:creationId xmlns:p14="http://schemas.microsoft.com/office/powerpoint/2010/main" val="2531021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: LV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68941" y="1117600"/>
            <a:ext cx="8226425" cy="51562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400V distribution</a:t>
            </a:r>
          </a:p>
          <a:p>
            <a:pPr lvl="1"/>
            <a:r>
              <a:rPr lang="en-GB" sz="1600" dirty="0" smtClean="0"/>
              <a:t>26000 </a:t>
            </a:r>
            <a:r>
              <a:rPr lang="en-GB" sz="1600" dirty="0"/>
              <a:t>feeders regular power distribution</a:t>
            </a:r>
            <a:endParaRPr lang="en-US" sz="1600" dirty="0"/>
          </a:p>
          <a:p>
            <a:pPr lvl="1"/>
            <a:r>
              <a:rPr lang="en-GB" sz="1600" dirty="0"/>
              <a:t>4300 feeders diesel generators distribution (safety)</a:t>
            </a:r>
          </a:p>
          <a:p>
            <a:pPr lvl="1"/>
            <a:r>
              <a:rPr lang="en-GB" sz="1600" dirty="0"/>
              <a:t>2200 feeders UPS distribution (uninterruptible) </a:t>
            </a:r>
          </a:p>
          <a:p>
            <a:pPr lvl="1"/>
            <a:r>
              <a:rPr lang="en-US" sz="1600" dirty="0"/>
              <a:t>3200 feeders machine distribution</a:t>
            </a:r>
          </a:p>
          <a:p>
            <a:pPr lvl="1"/>
            <a:r>
              <a:rPr lang="en-GB" sz="1600" dirty="0"/>
              <a:t>10 diesel generators totalling 5.5 MVA</a:t>
            </a:r>
          </a:p>
          <a:p>
            <a:pPr lvl="1"/>
            <a:r>
              <a:rPr lang="en-GB" sz="1600" dirty="0" smtClean="0"/>
              <a:t>250 UPS</a:t>
            </a:r>
          </a:p>
          <a:p>
            <a:pPr lvl="2"/>
            <a:endParaRPr lang="en-US" sz="1800" dirty="0"/>
          </a:p>
          <a:p>
            <a:r>
              <a:rPr lang="fr-FR" sz="2400" dirty="0" smtClean="0"/>
              <a:t>Control</a:t>
            </a:r>
          </a:p>
          <a:p>
            <a:pPr lvl="1"/>
            <a:r>
              <a:rPr lang="en-US" sz="1600" dirty="0"/>
              <a:t>430 battery chargers 48 VDC</a:t>
            </a:r>
          </a:p>
          <a:p>
            <a:pPr lvl="1"/>
            <a:r>
              <a:rPr lang="en-US" sz="1600" dirty="0"/>
              <a:t>13 battery chargers 110 VDC</a:t>
            </a:r>
          </a:p>
          <a:p>
            <a:pPr lvl="1"/>
            <a:r>
              <a:rPr lang="en-US" sz="1600" dirty="0"/>
              <a:t>300 Ni/Cd batteries</a:t>
            </a:r>
          </a:p>
          <a:p>
            <a:pPr lvl="1"/>
            <a:r>
              <a:rPr lang="en-US" sz="1600" dirty="0"/>
              <a:t>100 open &amp; sealed lead acid batteries</a:t>
            </a:r>
          </a:p>
          <a:p>
            <a:pPr lvl="1"/>
            <a:r>
              <a:rPr lang="en-US" sz="1600" dirty="0"/>
              <a:t>1700 feeders 110/48 VDC distribution</a:t>
            </a:r>
            <a:endParaRPr lang="fr-FR" sz="1600" dirty="0"/>
          </a:p>
          <a:p>
            <a:pPr lvl="2"/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074" name="Picture 2" descr="\\cern.ch\dfs\Users\c\cumerg\Desktop\DSC_06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047" y="3477380"/>
            <a:ext cx="3371384" cy="224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cern.ch\dfs\Users\c\cumerg\Desktop\DSC_06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047" y="949333"/>
            <a:ext cx="3371384" cy="224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339708" y="3190628"/>
            <a:ext cx="20230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i="1" dirty="0"/>
              <a:t>LHC8 </a:t>
            </a:r>
            <a:r>
              <a:rPr lang="fr-FR" sz="1400" b="1" i="1" dirty="0" smtClean="0"/>
              <a:t>_LV </a:t>
            </a:r>
            <a:r>
              <a:rPr lang="fr-FR" sz="1400" b="1" i="1" dirty="0" err="1" smtClean="0"/>
              <a:t>substation</a:t>
            </a:r>
            <a:r>
              <a:rPr lang="fr-FR" sz="1400" b="1" i="1" dirty="0" smtClean="0"/>
              <a:t> </a:t>
            </a:r>
            <a:endParaRPr lang="fr-FR" sz="1400" b="1" i="1" dirty="0"/>
          </a:p>
        </p:txBody>
      </p:sp>
    </p:spTree>
    <p:extLst>
      <p:ext uri="{BB962C8B-B14F-4D97-AF65-F5344CB8AC3E}">
        <p14:creationId xmlns:p14="http://schemas.microsoft.com/office/powerpoint/2010/main" val="1395890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Supervision &amp;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17600"/>
            <a:ext cx="8226425" cy="51562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Electrical SCADA supervision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Electrical alarms interfaced to CCC</a:t>
            </a:r>
            <a:endParaRPr lang="en-US" sz="1800" dirty="0"/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All electrical equipment scanned by electrical SCADA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Electrical alarms and faults stored in a safe server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Remote control available but not used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Analogue measurements and counters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100,000 digital input channels for electrical equipment</a:t>
            </a:r>
          </a:p>
          <a:p>
            <a:pPr lvl="2"/>
            <a:endParaRPr lang="en-US" sz="1800" dirty="0"/>
          </a:p>
          <a:p>
            <a:r>
              <a:rPr lang="fr-FR" sz="2400" dirty="0" smtClean="0"/>
              <a:t>75 </a:t>
            </a:r>
            <a:r>
              <a:rPr lang="fr-FR" sz="2400" dirty="0" err="1" smtClean="0"/>
              <a:t>installed</a:t>
            </a:r>
            <a:r>
              <a:rPr lang="fr-FR" sz="2400" dirty="0" smtClean="0"/>
              <a:t> </a:t>
            </a:r>
            <a:r>
              <a:rPr lang="fr-FR" sz="2400" dirty="0" err="1" smtClean="0"/>
              <a:t>PLCs</a:t>
            </a:r>
            <a:endParaRPr lang="fr-FR" sz="2400" dirty="0" smtClean="0"/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Auto-transfer system</a:t>
            </a:r>
            <a:endParaRPr lang="en-US" sz="1800" dirty="0"/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Diesel generators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Switching </a:t>
            </a:r>
            <a:r>
              <a:rPr lang="en-GB" sz="1800" dirty="0" smtClean="0">
                <a:solidFill>
                  <a:schemeClr val="tx1"/>
                </a:solidFill>
              </a:rPr>
              <a:t>from Regular → Safety </a:t>
            </a:r>
            <a:r>
              <a:rPr lang="en-GB" sz="1800" dirty="0">
                <a:solidFill>
                  <a:schemeClr val="tx1"/>
                </a:solidFill>
              </a:rPr>
              <a:t>networks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48 VDC </a:t>
            </a:r>
            <a:r>
              <a:rPr lang="en-GB" sz="1800" dirty="0" smtClean="0">
                <a:solidFill>
                  <a:schemeClr val="tx1"/>
                </a:solidFill>
              </a:rPr>
              <a:t>redundancy</a:t>
            </a:r>
            <a:endParaRPr lang="en-GB" sz="1800" dirty="0">
              <a:solidFill>
                <a:schemeClr val="tx1"/>
              </a:solidFill>
            </a:endParaRPr>
          </a:p>
          <a:p>
            <a:pPr lvl="2"/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536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16200000">
            <a:off x="-2336813" y="3152145"/>
            <a:ext cx="6012000" cy="516400"/>
          </a:xfrm>
        </p:spPr>
        <p:txBody>
          <a:bodyPr>
            <a:noAutofit/>
          </a:bodyPr>
          <a:lstStyle/>
          <a:p>
            <a:pPr algn="ctr"/>
            <a:r>
              <a:rPr lang="fr-FR" sz="1800" dirty="0" err="1" smtClean="0"/>
              <a:t>CERN’s</a:t>
            </a:r>
            <a:r>
              <a:rPr lang="fr-FR" sz="1800" dirty="0" smtClean="0"/>
              <a:t> </a:t>
            </a:r>
            <a:r>
              <a:rPr lang="fr-FR" sz="1800" dirty="0" err="1" smtClean="0"/>
              <a:t>Electrical</a:t>
            </a:r>
            <a:r>
              <a:rPr lang="fr-FR" sz="1800" dirty="0" smtClean="0"/>
              <a:t> Network SINGLE LINE DIAGRAM </a:t>
            </a:r>
            <a:endParaRPr lang="fr-FR" sz="18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150525"/>
              </p:ext>
            </p:extLst>
          </p:nvPr>
        </p:nvGraphicFramePr>
        <p:xfrm>
          <a:off x="1556749" y="541212"/>
          <a:ext cx="6933093" cy="59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Visio" r:id="rId3" imgW="10097029" imgH="8294991" progId="Visio.Drawing.11">
                  <p:embed/>
                </p:oleObj>
              </mc:Choice>
              <mc:Fallback>
                <p:oleObj name="Visio" r:id="rId3" imgW="10097029" imgH="829499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56749" y="541212"/>
                        <a:ext cx="6933093" cy="59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>
          <a:xfrm>
            <a:off x="5945868" y="841142"/>
            <a:ext cx="1485900" cy="883920"/>
          </a:xfrm>
          <a:prstGeom prst="ellipse">
            <a:avLst/>
          </a:prstGeom>
          <a:noFill/>
          <a:ln w="12700">
            <a:solidFill>
              <a:srgbClr val="FFC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4904" y="6481212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668977" y="6399608"/>
            <a:ext cx="4820865" cy="369332"/>
            <a:chOff x="3668977" y="6399608"/>
            <a:chExt cx="4820865" cy="369332"/>
          </a:xfrm>
        </p:grpSpPr>
        <p:sp>
          <p:nvSpPr>
            <p:cNvPr id="15" name="Right Arrow 14"/>
            <p:cNvSpPr/>
            <p:nvPr/>
          </p:nvSpPr>
          <p:spPr>
            <a:xfrm rot="5400000" flipH="1">
              <a:off x="3639660" y="6468489"/>
              <a:ext cx="317714" cy="259080"/>
            </a:xfrm>
            <a:prstGeom prst="rightArrow">
              <a:avLst/>
            </a:prstGeom>
            <a:solidFill>
              <a:srgbClr val="7030A0"/>
            </a:solidFill>
            <a:ln w="28575">
              <a:solidFill>
                <a:srgbClr val="7030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4012176" y="6399608"/>
              <a:ext cx="4477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7030A0"/>
                  </a:solidFill>
                </a:rPr>
                <a:t>Backup </a:t>
              </a:r>
              <a:r>
                <a:rPr lang="fr-FR" dirty="0" err="1" smtClean="0">
                  <a:solidFill>
                    <a:srgbClr val="7030A0"/>
                  </a:solidFill>
                </a:rPr>
                <a:t>supply</a:t>
              </a:r>
              <a:r>
                <a:rPr lang="fr-FR" dirty="0" smtClean="0">
                  <a:solidFill>
                    <a:srgbClr val="7030A0"/>
                  </a:solidFill>
                </a:rPr>
                <a:t> </a:t>
              </a:r>
              <a:r>
                <a:rPr lang="fr-FR" sz="1200" dirty="0" smtClean="0">
                  <a:solidFill>
                    <a:srgbClr val="7030A0"/>
                  </a:solidFill>
                </a:rPr>
                <a:t>(</a:t>
              </a:r>
              <a:r>
                <a:rPr lang="fr-FR" sz="1200" dirty="0" err="1" smtClean="0">
                  <a:solidFill>
                    <a:srgbClr val="7030A0"/>
                  </a:solidFill>
                </a:rPr>
                <a:t>only</a:t>
              </a:r>
              <a:r>
                <a:rPr lang="fr-FR" sz="1200" dirty="0" smtClean="0">
                  <a:solidFill>
                    <a:srgbClr val="7030A0"/>
                  </a:solidFill>
                </a:rPr>
                <a:t> for Normal and Safety networks)</a:t>
              </a:r>
              <a:endParaRPr lang="fr-FR" sz="12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487671" y="79674"/>
            <a:ext cx="2876033" cy="369332"/>
            <a:chOff x="5487671" y="79674"/>
            <a:chExt cx="2876033" cy="369332"/>
          </a:xfrm>
        </p:grpSpPr>
        <p:sp>
          <p:nvSpPr>
            <p:cNvPr id="17" name="Right Arrow 16"/>
            <p:cNvSpPr/>
            <p:nvPr/>
          </p:nvSpPr>
          <p:spPr>
            <a:xfrm rot="16200000" flipH="1">
              <a:off x="5458354" y="142095"/>
              <a:ext cx="317714" cy="259080"/>
            </a:xfrm>
            <a:prstGeom prst="rightArrow">
              <a:avLst/>
            </a:prstGeom>
            <a:solidFill>
              <a:srgbClr val="7030A0"/>
            </a:solidFill>
            <a:ln w="28575">
              <a:solidFill>
                <a:srgbClr val="7030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46751" y="79674"/>
              <a:ext cx="2616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7030A0"/>
                  </a:solidFill>
                </a:rPr>
                <a:t>Main </a:t>
              </a:r>
              <a:r>
                <a:rPr lang="fr-FR" dirty="0" err="1" smtClean="0">
                  <a:solidFill>
                    <a:srgbClr val="7030A0"/>
                  </a:solidFill>
                </a:rPr>
                <a:t>supply</a:t>
              </a:r>
              <a:endParaRPr lang="fr-FR" dirty="0">
                <a:solidFill>
                  <a:srgbClr val="7030A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181365" y="1098436"/>
            <a:ext cx="639023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" dirty="0" err="1" smtClean="0">
                <a:solidFill>
                  <a:schemeClr val="accent1"/>
                </a:solidFill>
                <a:latin typeface="+mj-lt"/>
              </a:rPr>
              <a:t>Planned</a:t>
            </a:r>
            <a:r>
              <a:rPr lang="fr-FR" sz="800" dirty="0" smtClean="0">
                <a:solidFill>
                  <a:schemeClr val="accent1"/>
                </a:solidFill>
                <a:latin typeface="+mj-lt"/>
              </a:rPr>
              <a:t> 2018</a:t>
            </a:r>
            <a:endParaRPr lang="fr-FR" sz="8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248399" y="5134186"/>
            <a:ext cx="2667002" cy="954107"/>
            <a:chOff x="6248398" y="4552526"/>
            <a:chExt cx="2667002" cy="954107"/>
          </a:xfrm>
        </p:grpSpPr>
        <p:sp>
          <p:nvSpPr>
            <p:cNvPr id="25" name="TextBox 24"/>
            <p:cNvSpPr txBox="1"/>
            <p:nvPr/>
          </p:nvSpPr>
          <p:spPr>
            <a:xfrm>
              <a:off x="6705600" y="4552526"/>
              <a:ext cx="22098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000000"/>
                  </a:solidFill>
                </a:rPr>
                <a:t>Normal Network</a:t>
              </a:r>
            </a:p>
            <a:p>
              <a:r>
                <a:rPr lang="fr-FR" sz="1400" dirty="0" smtClean="0">
                  <a:solidFill>
                    <a:srgbClr val="000000"/>
                  </a:solidFill>
                </a:rPr>
                <a:t>Safety Network</a:t>
              </a:r>
            </a:p>
            <a:p>
              <a:r>
                <a:rPr lang="fr-FR" sz="1400" dirty="0" smtClean="0">
                  <a:solidFill>
                    <a:srgbClr val="000000"/>
                  </a:solidFill>
                </a:rPr>
                <a:t>Pulsed Network</a:t>
              </a:r>
            </a:p>
            <a:p>
              <a:r>
                <a:rPr lang="fr-FR" sz="1400" dirty="0" smtClean="0">
                  <a:solidFill>
                    <a:srgbClr val="000000"/>
                  </a:solidFill>
                </a:rPr>
                <a:t>Machine - </a:t>
              </a:r>
              <a:r>
                <a:rPr lang="fr-FR" sz="1400" dirty="0" err="1" smtClean="0">
                  <a:solidFill>
                    <a:srgbClr val="000000"/>
                  </a:solidFill>
                </a:rPr>
                <a:t>Exp</a:t>
              </a:r>
              <a:r>
                <a:rPr lang="fr-FR" sz="1400" dirty="0" smtClean="0">
                  <a:solidFill>
                    <a:srgbClr val="000000"/>
                  </a:solidFill>
                </a:rPr>
                <a:t> Network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6248399" y="4727883"/>
              <a:ext cx="45720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248399" y="4928387"/>
              <a:ext cx="457201" cy="0"/>
            </a:xfrm>
            <a:prstGeom prst="line">
              <a:avLst/>
            </a:prstGeom>
            <a:ln w="381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248399" y="5134186"/>
              <a:ext cx="457201" cy="0"/>
            </a:xfrm>
            <a:prstGeom prst="line">
              <a:avLst/>
            </a:prstGeom>
            <a:ln w="381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248398" y="5337192"/>
              <a:ext cx="457201" cy="0"/>
            </a:xfrm>
            <a:prstGeom prst="line">
              <a:avLst/>
            </a:prstGeom>
            <a:ln w="381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5617210" y="2178429"/>
            <a:ext cx="772735" cy="985458"/>
            <a:chOff x="5617210" y="2178429"/>
            <a:chExt cx="772735" cy="985458"/>
          </a:xfrm>
        </p:grpSpPr>
        <p:sp>
          <p:nvSpPr>
            <p:cNvPr id="32" name="Rectangle 31"/>
            <p:cNvSpPr/>
            <p:nvPr/>
          </p:nvSpPr>
          <p:spPr>
            <a:xfrm>
              <a:off x="5617211" y="2951162"/>
              <a:ext cx="772734" cy="212725"/>
            </a:xfrm>
            <a:prstGeom prst="rect">
              <a:avLst/>
            </a:prstGeom>
            <a:solidFill>
              <a:schemeClr val="tx2">
                <a:lumMod val="50000"/>
                <a:alpha val="17000"/>
              </a:schemeClr>
            </a:solidFill>
            <a:ln w="19050">
              <a:noFill/>
              <a:prstDash val="sysDash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 rot="5400000">
              <a:off x="5337206" y="2458433"/>
              <a:ext cx="772734" cy="212725"/>
            </a:xfrm>
            <a:prstGeom prst="rect">
              <a:avLst/>
            </a:prstGeom>
            <a:solidFill>
              <a:schemeClr val="tx2">
                <a:lumMod val="50000"/>
                <a:alpha val="17000"/>
              </a:schemeClr>
            </a:solidFill>
            <a:ln w="19050">
              <a:noFill/>
              <a:prstDash val="sysDash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80085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2" grpId="0" animBg="1"/>
    </p:bldLst>
  </p:timing>
</p:sld>
</file>

<file path=ppt/theme/theme1.xml><?xml version="1.0" encoding="utf-8"?>
<a:theme xmlns:a="http://schemas.openxmlformats.org/drawingml/2006/main" name="CERN_60years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rgbClr val="FFFF00">
            <a:alpha val="40000"/>
          </a:srgbClr>
        </a:solidFill>
        <a:ln w="19050">
          <a:noFill/>
          <a:prstDash val="sysDash"/>
          <a:headEnd type="none" w="med" len="med"/>
          <a:tailEnd type="none" w="med" len="med"/>
        </a:ln>
      </a:spPr>
      <a:bodyPr rot="0" spcFirstLastPara="0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CERN_60years_ENdept_Presentation_ArialFont</Template>
  <TotalTime>4696</TotalTime>
  <Words>1333</Words>
  <Application>Microsoft Office PowerPoint</Application>
  <PresentationFormat>On-screen Show (4:3)</PresentationFormat>
  <Paragraphs>360</Paragraphs>
  <Slides>27</Slides>
  <Notes>2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CERN_60years_ENdept_Presentation_ArialFont</vt:lpstr>
      <vt:lpstr>Visio</vt:lpstr>
      <vt:lpstr>EN-EL and LS2</vt:lpstr>
      <vt:lpstr>Presentation outline</vt:lpstr>
      <vt:lpstr>Overview of CERN’s electrical network</vt:lpstr>
      <vt:lpstr>CERN’s Electrical Network (geographical overview)</vt:lpstr>
      <vt:lpstr>Equipment : HTB (400 kV &amp; 66 kV)</vt:lpstr>
      <vt:lpstr>Equipment : HTA (20 kV to 3.3 kV)</vt:lpstr>
      <vt:lpstr>Equipment : LV</vt:lpstr>
      <vt:lpstr>Supervision &amp; control</vt:lpstr>
      <vt:lpstr>CERN’s Electrical Network SINGLE LINE DIAGRAM </vt:lpstr>
      <vt:lpstr>Type of loads</vt:lpstr>
      <vt:lpstr>LHC8 – LHCb  : HV Electrical Network Single Line Diagam </vt:lpstr>
      <vt:lpstr>LHC8 – LHCb  : LV Electrical Network Single Line Diagam </vt:lpstr>
      <vt:lpstr>Power Quality</vt:lpstr>
      <vt:lpstr>Transient disturbances (&lt; 1s) : LHC response</vt:lpstr>
      <vt:lpstr>Main parameters of the LHC LV distribution system</vt:lpstr>
      <vt:lpstr>Transients &amp; Power cuts : stats and duration </vt:lpstr>
      <vt:lpstr>Maintenance _ availability</vt:lpstr>
      <vt:lpstr>Powercuts for safety tests and maintenance</vt:lpstr>
      <vt:lpstr>PowerPoint Presentation</vt:lpstr>
      <vt:lpstr>EN-EL LS2 Organization &amp; methods</vt:lpstr>
      <vt:lpstr>EN-EL Mandate</vt:lpstr>
      <vt:lpstr>EN-EL organization</vt:lpstr>
      <vt:lpstr>EN-EL _ LS2 ( Marzia Bernardini _ Chamonix 2014, 25th Sept. )</vt:lpstr>
      <vt:lpstr>Run 2 and LS2 _ EN/EL constrains</vt:lpstr>
      <vt:lpstr>PowerPoint Presentation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Requirements for the supply of Electrical Energy</dc:title>
  <dc:creator>Bruno Mouche</dc:creator>
  <cp:lastModifiedBy>cumerg</cp:lastModifiedBy>
  <cp:revision>206</cp:revision>
  <cp:lastPrinted>2014-11-13T09:53:44Z</cp:lastPrinted>
  <dcterms:created xsi:type="dcterms:W3CDTF">2014-09-29T12:11:29Z</dcterms:created>
  <dcterms:modified xsi:type="dcterms:W3CDTF">2015-02-18T10:21:28Z</dcterms:modified>
</cp:coreProperties>
</file>