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sldIdLst>
    <p:sldId id="256" r:id="rId2"/>
    <p:sldId id="270" r:id="rId3"/>
    <p:sldId id="274" r:id="rId4"/>
    <p:sldId id="275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5B6"/>
    <a:srgbClr val="CC00FF"/>
    <a:srgbClr val="D9E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7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AA113-C8BC-454F-89EC-A0F2FC9AEF76}" type="datetimeFigureOut">
              <a:rPr lang="en-US" smtClean="0"/>
              <a:pPr/>
              <a:t>7/29/2008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00FE5-8E2D-4476-9F00-C450B8582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00FE5-8E2D-4476-9F00-C450B8582B4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noFill/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solidFill>
            <a:srgbClr val="002060"/>
          </a:solidFill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rgbClr val="00206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D9E6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785794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002060"/>
          </a:solidFill>
        </p:spPr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71406" y="71414"/>
            <a:ext cx="9000000" cy="714380"/>
          </a:xfrm>
          <a:prstGeom prst="roundRect">
            <a:avLst>
              <a:gd name="adj" fmla="val 46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785794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002060"/>
          </a:solidFill>
        </p:spPr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71406" y="71414"/>
            <a:ext cx="9000000" cy="714380"/>
          </a:xfrm>
          <a:prstGeom prst="roundRect">
            <a:avLst>
              <a:gd name="adj" fmla="val 46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360000" y="1214422"/>
            <a:ext cx="8640000" cy="214314"/>
            <a:chOff x="360000" y="1214422"/>
            <a:chExt cx="8640000" cy="214314"/>
          </a:xfrm>
        </p:grpSpPr>
        <p:grpSp>
          <p:nvGrpSpPr>
            <p:cNvPr id="22" name="Group 21"/>
            <p:cNvGrpSpPr/>
            <p:nvPr userDrawn="1"/>
          </p:nvGrpSpPr>
          <p:grpSpPr>
            <a:xfrm>
              <a:off x="360000" y="1214422"/>
              <a:ext cx="2880000" cy="214314"/>
              <a:chOff x="360000" y="1214422"/>
              <a:chExt cx="2880000" cy="214314"/>
            </a:xfrm>
          </p:grpSpPr>
          <p:sp>
            <p:nvSpPr>
              <p:cNvPr id="12" name="Rectangle 11"/>
              <p:cNvSpPr/>
              <p:nvPr userDrawn="1"/>
            </p:nvSpPr>
            <p:spPr>
              <a:xfrm>
                <a:off x="36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64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93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3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22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4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6" name="Rectangle 15"/>
              <p:cNvSpPr/>
              <p:nvPr userDrawn="1"/>
            </p:nvSpPr>
            <p:spPr>
              <a:xfrm>
                <a:off x="151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5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180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6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208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7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237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8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266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9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295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10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 userDrawn="1"/>
          </p:nvGrpSpPr>
          <p:grpSpPr>
            <a:xfrm>
              <a:off x="3240000" y="1214422"/>
              <a:ext cx="2880000" cy="214314"/>
              <a:chOff x="360000" y="1214422"/>
              <a:chExt cx="2880000" cy="214314"/>
            </a:xfrm>
          </p:grpSpPr>
          <p:sp>
            <p:nvSpPr>
              <p:cNvPr id="24" name="Rectangle 23"/>
              <p:cNvSpPr/>
              <p:nvPr userDrawn="1"/>
            </p:nvSpPr>
            <p:spPr>
              <a:xfrm>
                <a:off x="36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11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64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12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93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13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122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14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151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15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180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16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208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17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237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18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266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19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295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20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 userDrawn="1"/>
          </p:nvGrpSpPr>
          <p:grpSpPr>
            <a:xfrm>
              <a:off x="6120000" y="1214422"/>
              <a:ext cx="2880000" cy="214314"/>
              <a:chOff x="360000" y="1214422"/>
              <a:chExt cx="2880000" cy="214314"/>
            </a:xfrm>
          </p:grpSpPr>
          <p:sp>
            <p:nvSpPr>
              <p:cNvPr id="35" name="Rectangle 34"/>
              <p:cNvSpPr/>
              <p:nvPr userDrawn="1"/>
            </p:nvSpPr>
            <p:spPr>
              <a:xfrm>
                <a:off x="36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21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6" name="Rectangle 35"/>
              <p:cNvSpPr/>
              <p:nvPr userDrawn="1"/>
            </p:nvSpPr>
            <p:spPr>
              <a:xfrm>
                <a:off x="64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22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7" name="Rectangle 36"/>
              <p:cNvSpPr/>
              <p:nvPr userDrawn="1"/>
            </p:nvSpPr>
            <p:spPr>
              <a:xfrm>
                <a:off x="93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23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8" name="Rectangle 37"/>
              <p:cNvSpPr/>
              <p:nvPr userDrawn="1"/>
            </p:nvSpPr>
            <p:spPr>
              <a:xfrm>
                <a:off x="122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24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39" name="Rectangle 38"/>
              <p:cNvSpPr/>
              <p:nvPr userDrawn="1"/>
            </p:nvSpPr>
            <p:spPr>
              <a:xfrm>
                <a:off x="151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25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40" name="Rectangle 39"/>
              <p:cNvSpPr/>
              <p:nvPr userDrawn="1"/>
            </p:nvSpPr>
            <p:spPr>
              <a:xfrm>
                <a:off x="1800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26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>
              <a:xfrm>
                <a:off x="2088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27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42" name="Rectangle 41"/>
              <p:cNvSpPr/>
              <p:nvPr userDrawn="1"/>
            </p:nvSpPr>
            <p:spPr>
              <a:xfrm>
                <a:off x="2376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28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43" name="Rectangle 42"/>
              <p:cNvSpPr/>
              <p:nvPr userDrawn="1"/>
            </p:nvSpPr>
            <p:spPr>
              <a:xfrm>
                <a:off x="2664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29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44" name="Rectangle 43"/>
              <p:cNvSpPr/>
              <p:nvPr userDrawn="1"/>
            </p:nvSpPr>
            <p:spPr>
              <a:xfrm>
                <a:off x="2952000" y="1214422"/>
                <a:ext cx="288000" cy="214314"/>
              </a:xfrm>
              <a:prstGeom prst="rect">
                <a:avLst/>
              </a:prstGeom>
              <a:solidFill>
                <a:srgbClr val="D9E6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CH" sz="1600" dirty="0" smtClean="0">
                    <a:solidFill>
                      <a:schemeClr val="accent1">
                        <a:lumMod val="90000"/>
                        <a:lumOff val="10000"/>
                      </a:schemeClr>
                    </a:solidFill>
                  </a:rPr>
                  <a:t>30</a:t>
                </a:r>
                <a:endParaRPr lang="en-US" sz="1600" dirty="0">
                  <a:solidFill>
                    <a:schemeClr val="accent1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</p:grpSp>
      <p:grpSp>
        <p:nvGrpSpPr>
          <p:cNvPr id="83" name="Group 82"/>
          <p:cNvGrpSpPr/>
          <p:nvPr userDrawn="1"/>
        </p:nvGrpSpPr>
        <p:grpSpPr>
          <a:xfrm>
            <a:off x="360000" y="1466454"/>
            <a:ext cx="8640000" cy="4353720"/>
            <a:chOff x="360000" y="1466454"/>
            <a:chExt cx="8640000" cy="4353720"/>
          </a:xfrm>
        </p:grpSpPr>
        <p:grpSp>
          <p:nvGrpSpPr>
            <p:cNvPr id="58" name="Group 57"/>
            <p:cNvGrpSpPr/>
            <p:nvPr userDrawn="1"/>
          </p:nvGrpSpPr>
          <p:grpSpPr>
            <a:xfrm>
              <a:off x="360000" y="1466454"/>
              <a:ext cx="2880000" cy="4320000"/>
              <a:chOff x="360000" y="1466454"/>
              <a:chExt cx="2880000" cy="4320000"/>
            </a:xfrm>
          </p:grpSpPr>
          <p:cxnSp>
            <p:nvCxnSpPr>
              <p:cNvPr id="47" name="Straight Connector 46"/>
              <p:cNvCxnSpPr/>
              <p:nvPr userDrawn="1"/>
            </p:nvCxnSpPr>
            <p:spPr>
              <a:xfrm rot="10800000" flipV="1">
                <a:off x="36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 flipV="1">
                <a:off x="64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 rot="10800000" flipV="1">
                <a:off x="93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 rot="10800000" flipV="1">
                <a:off x="122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 userDrawn="1"/>
            </p:nvCxnSpPr>
            <p:spPr>
              <a:xfrm rot="10800000" flipV="1">
                <a:off x="1512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 rot="10800000" flipV="1">
                <a:off x="180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 rot="10800000" flipV="1">
                <a:off x="208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 rot="10800000" flipV="1">
                <a:off x="237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rot="10800000" flipV="1">
                <a:off x="266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 rot="10800000" flipV="1">
                <a:off x="2952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rot="10800000" flipV="1">
                <a:off x="324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 userDrawn="1"/>
          </p:nvGrpSpPr>
          <p:grpSpPr>
            <a:xfrm>
              <a:off x="3528000" y="1500174"/>
              <a:ext cx="2880000" cy="4320000"/>
              <a:chOff x="360000" y="1466454"/>
              <a:chExt cx="2880000" cy="432000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 rot="10800000" flipV="1">
                <a:off x="36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 rot="10800000" flipV="1">
                <a:off x="64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10800000" flipV="1">
                <a:off x="93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>
              <a:xfrm rot="10800000" flipV="1">
                <a:off x="122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 rot="10800000" flipV="1">
                <a:off x="1512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 userDrawn="1"/>
            </p:nvCxnSpPr>
            <p:spPr>
              <a:xfrm rot="10800000" flipV="1">
                <a:off x="180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 rot="10800000" flipV="1">
                <a:off x="208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>
              <a:xfrm rot="10800000" flipV="1">
                <a:off x="237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>
              <a:xfrm rot="10800000" flipV="1">
                <a:off x="266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>
              <a:xfrm rot="10800000" flipV="1">
                <a:off x="2952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 rot="10800000" flipV="1">
                <a:off x="324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 userDrawn="1"/>
          </p:nvGrpSpPr>
          <p:grpSpPr>
            <a:xfrm>
              <a:off x="6696000" y="1500174"/>
              <a:ext cx="2304000" cy="4320000"/>
              <a:chOff x="360000" y="1466454"/>
              <a:chExt cx="2304000" cy="4320000"/>
            </a:xfrm>
          </p:grpSpPr>
          <p:cxnSp>
            <p:nvCxnSpPr>
              <p:cNvPr id="72" name="Straight Connector 71"/>
              <p:cNvCxnSpPr/>
              <p:nvPr userDrawn="1"/>
            </p:nvCxnSpPr>
            <p:spPr>
              <a:xfrm rot="10800000" flipV="1">
                <a:off x="36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 userDrawn="1"/>
            </p:nvCxnSpPr>
            <p:spPr>
              <a:xfrm rot="10800000" flipV="1">
                <a:off x="64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>
              <a:xfrm rot="10800000" flipV="1">
                <a:off x="93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 userDrawn="1"/>
            </p:nvCxnSpPr>
            <p:spPr>
              <a:xfrm rot="10800000" flipV="1">
                <a:off x="122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>
              <a:xfrm rot="10800000" flipV="1">
                <a:off x="1512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 userDrawn="1"/>
            </p:nvCxnSpPr>
            <p:spPr>
              <a:xfrm rot="10800000" flipV="1">
                <a:off x="1800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 rot="10800000" flipV="1">
                <a:off x="2088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>
              <a:xfrm rot="10800000" flipV="1">
                <a:off x="2376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>
              <a:xfrm rot="10800000" flipV="1">
                <a:off x="2664000" y="146645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w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785794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409944"/>
            <a:ext cx="2476500" cy="257556"/>
          </a:xfrm>
        </p:spPr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6888" y="6409944"/>
            <a:ext cx="5449824" cy="219456"/>
          </a:xfrm>
        </p:spPr>
        <p:txBody>
          <a:bodyPr/>
          <a:lstStyle/>
          <a:p>
            <a:r>
              <a:rPr lang="en-US" dirty="0" smtClean="0"/>
              <a:t>Conceptual Design Review of the “LHC Interaction Regions Upgrade – Phase-I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71406" y="71414"/>
            <a:ext cx="9000000" cy="714380"/>
          </a:xfrm>
          <a:prstGeom prst="roundRect">
            <a:avLst>
              <a:gd name="adj" fmla="val 460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/>
          <p:cNvGrpSpPr/>
          <p:nvPr userDrawn="1"/>
        </p:nvGrpSpPr>
        <p:grpSpPr>
          <a:xfrm>
            <a:off x="445464" y="917568"/>
            <a:ext cx="1795104" cy="5381640"/>
            <a:chOff x="445464" y="917568"/>
            <a:chExt cx="1795104" cy="5022864"/>
          </a:xfrm>
        </p:grpSpPr>
        <p:grpSp>
          <p:nvGrpSpPr>
            <p:cNvPr id="164" name="Group 163"/>
            <p:cNvGrpSpPr/>
            <p:nvPr userDrawn="1"/>
          </p:nvGrpSpPr>
          <p:grpSpPr>
            <a:xfrm>
              <a:off x="446076" y="1096956"/>
              <a:ext cx="1793881" cy="4843476"/>
              <a:chOff x="446076" y="1276344"/>
              <a:chExt cx="1793881" cy="432000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 rot="10800000" flipV="1">
                <a:off x="446076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 rot="10800000" flipV="1">
                <a:off x="62546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10800000" flipV="1">
                <a:off x="80485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>
              <a:xfrm rot="10800000" flipV="1">
                <a:off x="98424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 rot="10800000" flipV="1">
                <a:off x="1161179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 userDrawn="1"/>
            </p:nvCxnSpPr>
            <p:spPr>
              <a:xfrm rot="10800000" flipV="1">
                <a:off x="134301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 rot="10800000" flipV="1">
                <a:off x="152240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>
              <a:xfrm rot="10800000" flipV="1">
                <a:off x="170179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>
              <a:xfrm rot="10800000" flipV="1">
                <a:off x="188118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>
              <a:xfrm rot="10800000" flipV="1">
                <a:off x="206056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 rot="10800000" flipV="1">
                <a:off x="223995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Rectangle 151"/>
            <p:cNvSpPr/>
            <p:nvPr userDrawn="1"/>
          </p:nvSpPr>
          <p:spPr>
            <a:xfrm>
              <a:off x="44546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3" name="Rectangle 152"/>
            <p:cNvSpPr/>
            <p:nvPr userDrawn="1"/>
          </p:nvSpPr>
          <p:spPr>
            <a:xfrm>
              <a:off x="62485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4" name="Rectangle 153"/>
            <p:cNvSpPr/>
            <p:nvPr userDrawn="1"/>
          </p:nvSpPr>
          <p:spPr>
            <a:xfrm>
              <a:off x="80424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5" name="Rectangle 154"/>
            <p:cNvSpPr/>
            <p:nvPr userDrawn="1"/>
          </p:nvSpPr>
          <p:spPr>
            <a:xfrm>
              <a:off x="98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6" name="Rectangle 155"/>
            <p:cNvSpPr/>
            <p:nvPr userDrawn="1"/>
          </p:nvSpPr>
          <p:spPr>
            <a:xfrm>
              <a:off x="116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5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7" name="Rectangle 156"/>
            <p:cNvSpPr/>
            <p:nvPr userDrawn="1"/>
          </p:nvSpPr>
          <p:spPr>
            <a:xfrm>
              <a:off x="1343016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6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8" name="Rectangle 157"/>
            <p:cNvSpPr/>
            <p:nvPr userDrawn="1"/>
          </p:nvSpPr>
          <p:spPr>
            <a:xfrm>
              <a:off x="152240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7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59" name="Rectangle 158"/>
            <p:cNvSpPr/>
            <p:nvPr userDrawn="1"/>
          </p:nvSpPr>
          <p:spPr>
            <a:xfrm>
              <a:off x="170179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8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60" name="Rectangle 159"/>
            <p:cNvSpPr/>
            <p:nvPr userDrawn="1"/>
          </p:nvSpPr>
          <p:spPr>
            <a:xfrm>
              <a:off x="188118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9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61" name="Rectangle 160"/>
            <p:cNvSpPr/>
            <p:nvPr userDrawn="1"/>
          </p:nvSpPr>
          <p:spPr>
            <a:xfrm>
              <a:off x="206056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10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166" name="Group 165"/>
          <p:cNvGrpSpPr/>
          <p:nvPr userDrawn="1"/>
        </p:nvGrpSpPr>
        <p:grpSpPr>
          <a:xfrm>
            <a:off x="2239956" y="917568"/>
            <a:ext cx="1795104" cy="5381640"/>
            <a:chOff x="445464" y="917568"/>
            <a:chExt cx="1795104" cy="5022864"/>
          </a:xfrm>
        </p:grpSpPr>
        <p:grpSp>
          <p:nvGrpSpPr>
            <p:cNvPr id="167" name="Group 163"/>
            <p:cNvGrpSpPr/>
            <p:nvPr userDrawn="1"/>
          </p:nvGrpSpPr>
          <p:grpSpPr>
            <a:xfrm>
              <a:off x="446076" y="1096956"/>
              <a:ext cx="1793881" cy="4843476"/>
              <a:chOff x="446076" y="1276344"/>
              <a:chExt cx="1793881" cy="4320000"/>
            </a:xfrm>
          </p:grpSpPr>
          <p:cxnSp>
            <p:nvCxnSpPr>
              <p:cNvPr id="178" name="Straight Connector 177"/>
              <p:cNvCxnSpPr/>
              <p:nvPr userDrawn="1"/>
            </p:nvCxnSpPr>
            <p:spPr>
              <a:xfrm rot="10800000" flipV="1">
                <a:off x="446076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 userDrawn="1"/>
            </p:nvCxnSpPr>
            <p:spPr>
              <a:xfrm rot="10800000" flipV="1">
                <a:off x="62546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 userDrawn="1"/>
            </p:nvCxnSpPr>
            <p:spPr>
              <a:xfrm rot="10800000" flipV="1">
                <a:off x="80485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 userDrawn="1"/>
            </p:nvCxnSpPr>
            <p:spPr>
              <a:xfrm rot="10800000" flipV="1">
                <a:off x="984241" y="1276344"/>
                <a:ext cx="0" cy="4320000"/>
              </a:xfrm>
              <a:prstGeom prst="line">
                <a:avLst/>
              </a:prstGeom>
              <a:ln w="19050"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 userDrawn="1"/>
            </p:nvCxnSpPr>
            <p:spPr>
              <a:xfrm rot="10800000" flipV="1">
                <a:off x="1161179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 userDrawn="1"/>
            </p:nvCxnSpPr>
            <p:spPr>
              <a:xfrm rot="10800000" flipV="1">
                <a:off x="134301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 userDrawn="1"/>
            </p:nvCxnSpPr>
            <p:spPr>
              <a:xfrm rot="10800000" flipV="1">
                <a:off x="152240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 userDrawn="1"/>
            </p:nvCxnSpPr>
            <p:spPr>
              <a:xfrm rot="10800000" flipV="1">
                <a:off x="170179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 userDrawn="1"/>
            </p:nvCxnSpPr>
            <p:spPr>
              <a:xfrm rot="10800000" flipV="1">
                <a:off x="188118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 userDrawn="1"/>
            </p:nvCxnSpPr>
            <p:spPr>
              <a:xfrm rot="10800000" flipV="1">
                <a:off x="206056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 userDrawn="1"/>
            </p:nvCxnSpPr>
            <p:spPr>
              <a:xfrm rot="10800000" flipV="1">
                <a:off x="223995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Rectangle 167"/>
            <p:cNvSpPr/>
            <p:nvPr userDrawn="1"/>
          </p:nvSpPr>
          <p:spPr>
            <a:xfrm>
              <a:off x="44546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11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69" name="Rectangle 168"/>
            <p:cNvSpPr/>
            <p:nvPr userDrawn="1"/>
          </p:nvSpPr>
          <p:spPr>
            <a:xfrm>
              <a:off x="62485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12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0" name="Rectangle 169"/>
            <p:cNvSpPr/>
            <p:nvPr userDrawn="1"/>
          </p:nvSpPr>
          <p:spPr>
            <a:xfrm>
              <a:off x="80424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13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1" name="Rectangle 170"/>
            <p:cNvSpPr/>
            <p:nvPr userDrawn="1"/>
          </p:nvSpPr>
          <p:spPr>
            <a:xfrm>
              <a:off x="98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14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2" name="Rectangle 171"/>
            <p:cNvSpPr/>
            <p:nvPr userDrawn="1"/>
          </p:nvSpPr>
          <p:spPr>
            <a:xfrm>
              <a:off x="116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15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3" name="Rectangle 172"/>
            <p:cNvSpPr/>
            <p:nvPr userDrawn="1"/>
          </p:nvSpPr>
          <p:spPr>
            <a:xfrm>
              <a:off x="1343016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16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4" name="Rectangle 173"/>
            <p:cNvSpPr/>
            <p:nvPr userDrawn="1"/>
          </p:nvSpPr>
          <p:spPr>
            <a:xfrm>
              <a:off x="152240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17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5" name="Rectangle 174"/>
            <p:cNvSpPr/>
            <p:nvPr userDrawn="1"/>
          </p:nvSpPr>
          <p:spPr>
            <a:xfrm>
              <a:off x="170179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18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6" name="Rectangle 175"/>
            <p:cNvSpPr/>
            <p:nvPr userDrawn="1"/>
          </p:nvSpPr>
          <p:spPr>
            <a:xfrm>
              <a:off x="188118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19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77" name="Rectangle 176"/>
            <p:cNvSpPr/>
            <p:nvPr userDrawn="1"/>
          </p:nvSpPr>
          <p:spPr>
            <a:xfrm>
              <a:off x="206056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20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189" name="Group 188"/>
          <p:cNvGrpSpPr/>
          <p:nvPr userDrawn="1"/>
        </p:nvGrpSpPr>
        <p:grpSpPr>
          <a:xfrm>
            <a:off x="4033836" y="917568"/>
            <a:ext cx="1795104" cy="5381640"/>
            <a:chOff x="445464" y="917568"/>
            <a:chExt cx="1795104" cy="5022864"/>
          </a:xfrm>
        </p:grpSpPr>
        <p:grpSp>
          <p:nvGrpSpPr>
            <p:cNvPr id="190" name="Group 163"/>
            <p:cNvGrpSpPr/>
            <p:nvPr userDrawn="1"/>
          </p:nvGrpSpPr>
          <p:grpSpPr>
            <a:xfrm>
              <a:off x="446076" y="1096956"/>
              <a:ext cx="1793881" cy="4843476"/>
              <a:chOff x="446076" y="1276344"/>
              <a:chExt cx="1793881" cy="4320000"/>
            </a:xfrm>
          </p:grpSpPr>
          <p:cxnSp>
            <p:nvCxnSpPr>
              <p:cNvPr id="201" name="Straight Connector 200"/>
              <p:cNvCxnSpPr/>
              <p:nvPr userDrawn="1"/>
            </p:nvCxnSpPr>
            <p:spPr>
              <a:xfrm rot="10800000" flipV="1">
                <a:off x="446076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 userDrawn="1"/>
            </p:nvCxnSpPr>
            <p:spPr>
              <a:xfrm rot="10800000" flipV="1">
                <a:off x="62546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 userDrawn="1"/>
            </p:nvCxnSpPr>
            <p:spPr>
              <a:xfrm rot="10800000" flipV="1">
                <a:off x="80485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 userDrawn="1"/>
            </p:nvCxnSpPr>
            <p:spPr>
              <a:xfrm rot="10800000" flipV="1">
                <a:off x="98424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 userDrawn="1"/>
            </p:nvCxnSpPr>
            <p:spPr>
              <a:xfrm rot="10800000" flipV="1">
                <a:off x="1161179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 userDrawn="1"/>
            </p:nvCxnSpPr>
            <p:spPr>
              <a:xfrm rot="10800000" flipV="1">
                <a:off x="134301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 userDrawn="1"/>
            </p:nvCxnSpPr>
            <p:spPr>
              <a:xfrm rot="10800000" flipV="1">
                <a:off x="1522405" y="1276344"/>
                <a:ext cx="0" cy="4320000"/>
              </a:xfrm>
              <a:prstGeom prst="line">
                <a:avLst/>
              </a:prstGeom>
              <a:ln w="15875"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 userDrawn="1"/>
            </p:nvCxnSpPr>
            <p:spPr>
              <a:xfrm rot="10800000" flipV="1">
                <a:off x="170179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 userDrawn="1"/>
            </p:nvCxnSpPr>
            <p:spPr>
              <a:xfrm rot="10800000" flipV="1">
                <a:off x="188118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 userDrawn="1"/>
            </p:nvCxnSpPr>
            <p:spPr>
              <a:xfrm rot="10800000" flipV="1">
                <a:off x="206056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 userDrawn="1"/>
            </p:nvCxnSpPr>
            <p:spPr>
              <a:xfrm rot="10800000" flipV="1">
                <a:off x="2239957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Rectangle 190"/>
            <p:cNvSpPr/>
            <p:nvPr userDrawn="1"/>
          </p:nvSpPr>
          <p:spPr>
            <a:xfrm>
              <a:off x="44546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21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2" name="Rectangle 191"/>
            <p:cNvSpPr/>
            <p:nvPr userDrawn="1"/>
          </p:nvSpPr>
          <p:spPr>
            <a:xfrm>
              <a:off x="62485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22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3" name="Rectangle 192"/>
            <p:cNvSpPr/>
            <p:nvPr userDrawn="1"/>
          </p:nvSpPr>
          <p:spPr>
            <a:xfrm>
              <a:off x="80424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23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4" name="Rectangle 193"/>
            <p:cNvSpPr/>
            <p:nvPr userDrawn="1"/>
          </p:nvSpPr>
          <p:spPr>
            <a:xfrm>
              <a:off x="98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24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5" name="Rectangle 194"/>
            <p:cNvSpPr/>
            <p:nvPr userDrawn="1"/>
          </p:nvSpPr>
          <p:spPr>
            <a:xfrm>
              <a:off x="116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25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6" name="Rectangle 195"/>
            <p:cNvSpPr/>
            <p:nvPr userDrawn="1"/>
          </p:nvSpPr>
          <p:spPr>
            <a:xfrm>
              <a:off x="1343016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26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7" name="Rectangle 196"/>
            <p:cNvSpPr/>
            <p:nvPr userDrawn="1"/>
          </p:nvSpPr>
          <p:spPr>
            <a:xfrm>
              <a:off x="152240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27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8" name="Rectangle 197"/>
            <p:cNvSpPr/>
            <p:nvPr userDrawn="1"/>
          </p:nvSpPr>
          <p:spPr>
            <a:xfrm>
              <a:off x="170179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28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9" name="Rectangle 198"/>
            <p:cNvSpPr/>
            <p:nvPr userDrawn="1"/>
          </p:nvSpPr>
          <p:spPr>
            <a:xfrm>
              <a:off x="188118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29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00" name="Rectangle 199"/>
            <p:cNvSpPr/>
            <p:nvPr userDrawn="1"/>
          </p:nvSpPr>
          <p:spPr>
            <a:xfrm>
              <a:off x="206056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30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212" name="Group 211"/>
          <p:cNvGrpSpPr/>
          <p:nvPr userDrawn="1"/>
        </p:nvGrpSpPr>
        <p:grpSpPr>
          <a:xfrm>
            <a:off x="5826492" y="917568"/>
            <a:ext cx="1795105" cy="5381640"/>
            <a:chOff x="445464" y="917568"/>
            <a:chExt cx="1795105" cy="5022864"/>
          </a:xfrm>
        </p:grpSpPr>
        <p:grpSp>
          <p:nvGrpSpPr>
            <p:cNvPr id="213" name="Group 163"/>
            <p:cNvGrpSpPr/>
            <p:nvPr userDrawn="1"/>
          </p:nvGrpSpPr>
          <p:grpSpPr>
            <a:xfrm>
              <a:off x="446076" y="1096956"/>
              <a:ext cx="1794493" cy="4843476"/>
              <a:chOff x="446076" y="1276344"/>
              <a:chExt cx="1794493" cy="4320000"/>
            </a:xfrm>
          </p:grpSpPr>
          <p:cxnSp>
            <p:nvCxnSpPr>
              <p:cNvPr id="224" name="Straight Connector 223"/>
              <p:cNvCxnSpPr/>
              <p:nvPr userDrawn="1"/>
            </p:nvCxnSpPr>
            <p:spPr>
              <a:xfrm rot="10800000" flipV="1">
                <a:off x="446076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 userDrawn="1"/>
            </p:nvCxnSpPr>
            <p:spPr>
              <a:xfrm rot="10800000" flipV="1">
                <a:off x="62546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 userDrawn="1"/>
            </p:nvCxnSpPr>
            <p:spPr>
              <a:xfrm rot="10800000" flipV="1">
                <a:off x="80485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 userDrawn="1"/>
            </p:nvCxnSpPr>
            <p:spPr>
              <a:xfrm rot="10800000" flipV="1">
                <a:off x="98424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 userDrawn="1"/>
            </p:nvCxnSpPr>
            <p:spPr>
              <a:xfrm rot="10800000" flipV="1">
                <a:off x="1161179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 userDrawn="1"/>
            </p:nvCxnSpPr>
            <p:spPr>
              <a:xfrm rot="10800000" flipV="1">
                <a:off x="134301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 userDrawn="1"/>
            </p:nvCxnSpPr>
            <p:spPr>
              <a:xfrm rot="10800000" flipV="1">
                <a:off x="1522405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 userDrawn="1"/>
            </p:nvCxnSpPr>
            <p:spPr>
              <a:xfrm rot="10800000" flipV="1">
                <a:off x="1701793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 userDrawn="1"/>
            </p:nvCxnSpPr>
            <p:spPr>
              <a:xfrm rot="10800000" flipV="1">
                <a:off x="1881181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 userDrawn="1"/>
            </p:nvCxnSpPr>
            <p:spPr>
              <a:xfrm rot="10800000" flipV="1">
                <a:off x="2060567" y="1276344"/>
                <a:ext cx="0" cy="4320000"/>
              </a:xfrm>
              <a:prstGeom prst="line">
                <a:avLst/>
              </a:prstGeom>
              <a:ln w="15875"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 userDrawn="1"/>
            </p:nvCxnSpPr>
            <p:spPr>
              <a:xfrm rot="10800000" flipV="1">
                <a:off x="2240569" y="1276344"/>
                <a:ext cx="0" cy="4320000"/>
              </a:xfrm>
              <a:prstGeom prst="line">
                <a:avLst/>
              </a:prstGeom>
              <a:ln>
                <a:solidFill>
                  <a:schemeClr val="accent1">
                    <a:lumMod val="90000"/>
                    <a:lumOff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Rectangle 213"/>
            <p:cNvSpPr/>
            <p:nvPr userDrawn="1"/>
          </p:nvSpPr>
          <p:spPr>
            <a:xfrm>
              <a:off x="44546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31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15" name="Rectangle 214"/>
            <p:cNvSpPr/>
            <p:nvPr userDrawn="1"/>
          </p:nvSpPr>
          <p:spPr>
            <a:xfrm>
              <a:off x="62485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32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16" name="Rectangle 215"/>
            <p:cNvSpPr/>
            <p:nvPr userDrawn="1"/>
          </p:nvSpPr>
          <p:spPr>
            <a:xfrm>
              <a:off x="80424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33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17" name="Rectangle 216"/>
            <p:cNvSpPr/>
            <p:nvPr userDrawn="1"/>
          </p:nvSpPr>
          <p:spPr>
            <a:xfrm>
              <a:off x="98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34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18" name="Rectangle 217"/>
            <p:cNvSpPr/>
            <p:nvPr userDrawn="1"/>
          </p:nvSpPr>
          <p:spPr>
            <a:xfrm>
              <a:off x="116362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35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19" name="Rectangle 218"/>
            <p:cNvSpPr/>
            <p:nvPr userDrawn="1"/>
          </p:nvSpPr>
          <p:spPr>
            <a:xfrm>
              <a:off x="1343016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36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20" name="Rectangle 219"/>
            <p:cNvSpPr/>
            <p:nvPr userDrawn="1"/>
          </p:nvSpPr>
          <p:spPr>
            <a:xfrm>
              <a:off x="152240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37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21" name="Rectangle 220"/>
            <p:cNvSpPr/>
            <p:nvPr userDrawn="1"/>
          </p:nvSpPr>
          <p:spPr>
            <a:xfrm>
              <a:off x="170179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38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22" name="Rectangle 221"/>
            <p:cNvSpPr/>
            <p:nvPr userDrawn="1"/>
          </p:nvSpPr>
          <p:spPr>
            <a:xfrm>
              <a:off x="188118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39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23" name="Rectangle 222"/>
            <p:cNvSpPr/>
            <p:nvPr userDrawn="1"/>
          </p:nvSpPr>
          <p:spPr>
            <a:xfrm>
              <a:off x="206056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40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258" name="Group 257"/>
          <p:cNvGrpSpPr/>
          <p:nvPr userDrawn="1"/>
        </p:nvGrpSpPr>
        <p:grpSpPr>
          <a:xfrm>
            <a:off x="7621596" y="917568"/>
            <a:ext cx="1077552" cy="5381640"/>
            <a:chOff x="7621596" y="917568"/>
            <a:chExt cx="1077552" cy="5022864"/>
          </a:xfrm>
        </p:grpSpPr>
        <p:cxnSp>
          <p:nvCxnSpPr>
            <p:cNvPr id="247" name="Straight Connector 246"/>
            <p:cNvCxnSpPr/>
            <p:nvPr userDrawn="1"/>
          </p:nvCxnSpPr>
          <p:spPr>
            <a:xfrm rot="10800000" flipV="1">
              <a:off x="7622208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>
            <a:xfrm rot="10800000" flipV="1">
              <a:off x="7801595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>
            <a:xfrm rot="10800000" flipV="1">
              <a:off x="7980983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>
            <a:xfrm rot="10800000" flipV="1">
              <a:off x="8160373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>
            <a:xfrm rot="10800000" flipV="1">
              <a:off x="8337311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>
            <a:xfrm rot="10800000" flipV="1">
              <a:off x="8519147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>
            <a:xfrm rot="10800000" flipV="1">
              <a:off x="8698537" y="1096956"/>
              <a:ext cx="0" cy="4843476"/>
            </a:xfrm>
            <a:prstGeom prst="line">
              <a:avLst/>
            </a:prstGeom>
            <a:ln>
              <a:solidFill>
                <a:schemeClr val="accent1">
                  <a:lumMod val="90000"/>
                  <a:lumOff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Rectangle 236"/>
            <p:cNvSpPr/>
            <p:nvPr userDrawn="1"/>
          </p:nvSpPr>
          <p:spPr>
            <a:xfrm>
              <a:off x="7621596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41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38" name="Rectangle 237"/>
            <p:cNvSpPr/>
            <p:nvPr userDrawn="1"/>
          </p:nvSpPr>
          <p:spPr>
            <a:xfrm>
              <a:off x="7800984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42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39" name="Rectangle 238"/>
            <p:cNvSpPr/>
            <p:nvPr userDrawn="1"/>
          </p:nvSpPr>
          <p:spPr>
            <a:xfrm>
              <a:off x="7980372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43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40" name="Rectangle 239"/>
            <p:cNvSpPr/>
            <p:nvPr userDrawn="1"/>
          </p:nvSpPr>
          <p:spPr>
            <a:xfrm>
              <a:off x="815976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44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41" name="Rectangle 240"/>
            <p:cNvSpPr/>
            <p:nvPr userDrawn="1"/>
          </p:nvSpPr>
          <p:spPr>
            <a:xfrm>
              <a:off x="8339760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45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42" name="Rectangle 241"/>
            <p:cNvSpPr/>
            <p:nvPr userDrawn="1"/>
          </p:nvSpPr>
          <p:spPr>
            <a:xfrm>
              <a:off x="8519148" y="917568"/>
              <a:ext cx="180000" cy="214314"/>
            </a:xfrm>
            <a:prstGeom prst="rect">
              <a:avLst/>
            </a:prstGeom>
            <a:solidFill>
              <a:srgbClr val="D9E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>
                  <a:solidFill>
                    <a:schemeClr val="accent1">
                      <a:lumMod val="90000"/>
                      <a:lumOff val="10000"/>
                    </a:schemeClr>
                  </a:solidFill>
                </a:rPr>
                <a:t>46</a:t>
              </a:r>
              <a:endParaRPr lang="en-US" sz="800" dirty="0">
                <a:solidFill>
                  <a:schemeClr val="accent1">
                    <a:lumMod val="90000"/>
                    <a:lumOff val="10000"/>
                  </a:schemeClr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D27245C-FABF-438C-A85B-60D9033E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5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31</a:t>
            </a:r>
            <a:r>
              <a:rPr lang="fr-CH" baseline="30000" dirty="0" smtClean="0"/>
              <a:t>st</a:t>
            </a:r>
            <a:r>
              <a:rPr lang="fr-CH" dirty="0" smtClean="0"/>
              <a:t> </a:t>
            </a:r>
            <a:r>
              <a:rPr lang="fr-CH" dirty="0" err="1" smtClean="0"/>
              <a:t>july</a:t>
            </a:r>
            <a:r>
              <a:rPr lang="fr-CH" dirty="0" smtClean="0"/>
              <a:t> 2008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sz="3200" smtClean="0">
                <a:latin typeface="+mn-lt"/>
              </a:rPr>
              <a:t>Conceptual Design Review of the “LHC Interaction Regions Upgrade – Phase-I</a:t>
            </a:r>
            <a:br>
              <a:rPr sz="3200" smtClean="0">
                <a:latin typeface="+mn-lt"/>
              </a:rPr>
            </a:br>
            <a:r>
              <a:rPr lang="fr-CH" sz="3600" b="1" dirty="0" err="1" smtClean="0">
                <a:latin typeface="+mn-lt"/>
              </a:rPr>
              <a:t>Very</a:t>
            </a:r>
            <a:r>
              <a:rPr lang="fr-CH" sz="3600" b="1" dirty="0" smtClean="0">
                <a:latin typeface="+mn-lt"/>
              </a:rPr>
              <a:t> </a:t>
            </a:r>
            <a:r>
              <a:rPr lang="fr-CH" sz="3600" b="1" dirty="0" smtClean="0">
                <a:latin typeface="+mn-lt"/>
              </a:rPr>
              <a:t>first Schedule</a:t>
            </a:r>
            <a:endParaRPr lang="en-US" sz="32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Draft Schedule – </a:t>
            </a:r>
            <a:r>
              <a:rPr lang="en-US" sz="3200" dirty="0" smtClean="0"/>
              <a:t>IT upgrade project (1/2)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46076" y="1276344"/>
            <a:ext cx="717552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Warm-up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625464" y="1732007"/>
            <a:ext cx="179388" cy="216000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500" dirty="0"/>
          </a:p>
        </p:txBody>
      </p:sp>
      <p:sp>
        <p:nvSpPr>
          <p:cNvPr id="10" name="Rectangle 9"/>
          <p:cNvSpPr/>
          <p:nvPr/>
        </p:nvSpPr>
        <p:spPr>
          <a:xfrm>
            <a:off x="1163628" y="2219172"/>
            <a:ext cx="717552" cy="216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950380" y="3348087"/>
            <a:ext cx="360000" cy="216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316284" y="3722743"/>
            <a:ext cx="179388" cy="216000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13" name="Rectangle 12"/>
          <p:cNvSpPr/>
          <p:nvPr/>
        </p:nvSpPr>
        <p:spPr>
          <a:xfrm>
            <a:off x="3495672" y="4081519"/>
            <a:ext cx="2690820" cy="216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186492" y="4440295"/>
            <a:ext cx="358776" cy="21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862534" y="1686119"/>
            <a:ext cx="62423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RP OK – Measure of actual IT for reference, and dismantling of the HLS/WPS/DOMS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2060568" y="2173284"/>
            <a:ext cx="318561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Disconnection of IT and </a:t>
            </a:r>
            <a:r>
              <a:rPr lang="en-US" sz="1400" dirty="0" err="1" smtClean="0"/>
              <a:t>cryo</a:t>
            </a:r>
            <a:r>
              <a:rPr lang="en-US" sz="1400" dirty="0" smtClean="0"/>
              <a:t>. instrumentation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3847320" y="3302199"/>
            <a:ext cx="31896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IT Transport, Jacks installation and alignment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3718720" y="3676855"/>
            <a:ext cx="15381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Alignment of new IT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6262871" y="4035631"/>
            <a:ext cx="15381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Alignment of new IT</a:t>
            </a:r>
            <a:endParaRPr lang="en-US" sz="1400" dirty="0"/>
          </a:p>
        </p:txBody>
      </p:sp>
      <p:sp>
        <p:nvSpPr>
          <p:cNvPr id="67" name="Rectangle 66"/>
          <p:cNvSpPr/>
          <p:nvPr/>
        </p:nvSpPr>
        <p:spPr>
          <a:xfrm>
            <a:off x="2219312" y="2986135"/>
            <a:ext cx="717552" cy="216000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 </a:t>
            </a:r>
            <a:r>
              <a:rPr lang="fr-CH" sz="1200" dirty="0" err="1" smtClean="0"/>
              <a:t>mod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3116252" y="2940247"/>
            <a:ext cx="301371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QRL </a:t>
            </a:r>
            <a:r>
              <a:rPr lang="en-US" sz="1400" dirty="0" smtClean="0"/>
              <a:t>modification  - </a:t>
            </a:r>
            <a:r>
              <a:rPr lang="en-US" sz="1400" dirty="0" smtClean="0">
                <a:solidFill>
                  <a:srgbClr val="FF0000"/>
                </a:solidFill>
              </a:rPr>
              <a:t>Duration to be defined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46076" y="5581656"/>
            <a:ext cx="6120000" cy="21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600" dirty="0" smtClean="0">
                <a:solidFill>
                  <a:schemeClr val="tx1"/>
                </a:solidFill>
              </a:rPr>
              <a:t>UJ s’ modifications : racks, power </a:t>
            </a:r>
            <a:r>
              <a:rPr lang="fr-CH" sz="1600" dirty="0" err="1" smtClean="0">
                <a:solidFill>
                  <a:schemeClr val="tx1"/>
                </a:solidFill>
              </a:rPr>
              <a:t>converters</a:t>
            </a:r>
            <a:r>
              <a:rPr lang="fr-CH" sz="1600" dirty="0" smtClean="0">
                <a:solidFill>
                  <a:schemeClr val="tx1"/>
                </a:solidFill>
              </a:rPr>
              <a:t>, DFBX, </a:t>
            </a:r>
            <a:r>
              <a:rPr lang="fr-CH" sz="1600" dirty="0" err="1" smtClean="0">
                <a:solidFill>
                  <a:schemeClr val="tx1"/>
                </a:solidFill>
              </a:rPr>
              <a:t>cables</a:t>
            </a:r>
            <a:r>
              <a:rPr lang="fr-CH" sz="1600" dirty="0" smtClean="0">
                <a:solidFill>
                  <a:schemeClr val="tx1"/>
                </a:solidFill>
              </a:rPr>
              <a:t>, etc..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flipH="1">
            <a:off x="6545268" y="4799071"/>
            <a:ext cx="717552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6621647" y="4394407"/>
            <a:ext cx="16271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Leak and Pressure Test</a:t>
            </a:r>
            <a:endParaRPr lang="en-US" sz="1400" dirty="0"/>
          </a:p>
        </p:txBody>
      </p:sp>
      <p:sp>
        <p:nvSpPr>
          <p:cNvPr id="73" name="Rectangle 72"/>
          <p:cNvSpPr/>
          <p:nvPr/>
        </p:nvSpPr>
        <p:spPr>
          <a:xfrm flipH="1">
            <a:off x="7262820" y="5157847"/>
            <a:ext cx="360000" cy="216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74" name="TextBox 73"/>
          <p:cNvSpPr txBox="1"/>
          <p:nvPr/>
        </p:nvSpPr>
        <p:spPr>
          <a:xfrm>
            <a:off x="7442208" y="4753183"/>
            <a:ext cx="91832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7800984" y="5111959"/>
            <a:ext cx="8215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Pow</a:t>
            </a:r>
            <a:r>
              <a:rPr lang="en-US" sz="1400" dirty="0" smtClean="0"/>
              <a:t>. Tests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1872000" y="2579584"/>
            <a:ext cx="360000" cy="216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490776" y="2614608"/>
            <a:ext cx="17134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Removal, jacks </a:t>
            </a:r>
            <a:r>
              <a:rPr lang="en-US" sz="1400" dirty="0" smtClean="0"/>
              <a:t>removal</a:t>
            </a:r>
            <a:endParaRPr lang="en-US" sz="1400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Draft Schedule – </a:t>
            </a:r>
            <a:r>
              <a:rPr lang="en-US" sz="3200" dirty="0" smtClean="0">
                <a:solidFill>
                  <a:prstClr val="white">
                    <a:lumMod val="95000"/>
                  </a:prstClr>
                </a:solidFill>
              </a:rPr>
              <a:t>IT upgrade project </a:t>
            </a:r>
            <a:r>
              <a:rPr lang="en-US" sz="3200" dirty="0" smtClean="0">
                <a:solidFill>
                  <a:prstClr val="white">
                    <a:lumMod val="95000"/>
                  </a:prstClr>
                </a:solidFill>
              </a:rPr>
              <a:t>(2/2</a:t>
            </a:r>
            <a:r>
              <a:rPr lang="en-US" sz="3200" dirty="0" smtClean="0">
                <a:solidFill>
                  <a:prstClr val="white">
                    <a:lumMod val="95000"/>
                  </a:prstClr>
                </a:solidFill>
              </a:rPr>
              <a:t>)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46076" y="1814508"/>
            <a:ext cx="717552" cy="1793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Warm-up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625464" y="2168032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36" name="Rectangle 35"/>
          <p:cNvSpPr/>
          <p:nvPr/>
        </p:nvSpPr>
        <p:spPr>
          <a:xfrm>
            <a:off x="1163628" y="2168032"/>
            <a:ext cx="717552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2945168" y="2168032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3316284" y="2168032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39" name="Rectangle 38"/>
          <p:cNvSpPr/>
          <p:nvPr/>
        </p:nvSpPr>
        <p:spPr>
          <a:xfrm>
            <a:off x="3495672" y="2168032"/>
            <a:ext cx="269082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6186492" y="2168032"/>
            <a:ext cx="358776" cy="1793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804852" y="2891448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57" name="Rectangle 56"/>
          <p:cNvSpPr/>
          <p:nvPr/>
        </p:nvSpPr>
        <p:spPr>
          <a:xfrm>
            <a:off x="984240" y="3609000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58" name="Rectangle 57"/>
          <p:cNvSpPr/>
          <p:nvPr/>
        </p:nvSpPr>
        <p:spPr>
          <a:xfrm>
            <a:off x="1163628" y="4505328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60" name="TextBox 59"/>
          <p:cNvSpPr txBox="1"/>
          <p:nvPr/>
        </p:nvSpPr>
        <p:spPr>
          <a:xfrm>
            <a:off x="1445562" y="1265788"/>
            <a:ext cx="647619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Considering 2 machines for disconnection and 2 sets of transport equipment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2225664" y="2168032"/>
            <a:ext cx="717552" cy="179388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</a:t>
            </a:r>
            <a:endParaRPr lang="en-US" sz="1200" dirty="0"/>
          </a:p>
        </p:txBody>
      </p:sp>
      <p:sp>
        <p:nvSpPr>
          <p:cNvPr id="66" name="Rectangle 65"/>
          <p:cNvSpPr/>
          <p:nvPr/>
        </p:nvSpPr>
        <p:spPr>
          <a:xfrm flipH="1">
            <a:off x="6545268" y="2167726"/>
            <a:ext cx="717552" cy="18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67" name="Rectangle 66"/>
          <p:cNvSpPr/>
          <p:nvPr/>
        </p:nvSpPr>
        <p:spPr>
          <a:xfrm flipH="1">
            <a:off x="7262820" y="2167726"/>
            <a:ext cx="360000" cy="1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74" name="Rectangle 73"/>
          <p:cNvSpPr/>
          <p:nvPr/>
        </p:nvSpPr>
        <p:spPr>
          <a:xfrm>
            <a:off x="446076" y="2352672"/>
            <a:ext cx="6120000" cy="18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UJ s’ modifications : racks, power </a:t>
            </a:r>
            <a:r>
              <a:rPr lang="fr-CH" sz="1400" dirty="0" err="1" smtClean="0">
                <a:solidFill>
                  <a:schemeClr val="tx1"/>
                </a:solidFill>
              </a:rPr>
              <a:t>converters</a:t>
            </a:r>
            <a:r>
              <a:rPr lang="fr-CH" sz="1400" dirty="0" smtClean="0">
                <a:solidFill>
                  <a:schemeClr val="tx1"/>
                </a:solidFill>
              </a:rPr>
              <a:t>, DFBX, </a:t>
            </a:r>
            <a:r>
              <a:rPr lang="fr-CH" sz="1400" dirty="0" err="1" smtClean="0">
                <a:solidFill>
                  <a:schemeClr val="tx1"/>
                </a:solidFill>
              </a:rPr>
              <a:t>cables</a:t>
            </a:r>
            <a:r>
              <a:rPr lang="fr-CH" sz="1400" dirty="0" smtClean="0">
                <a:solidFill>
                  <a:schemeClr val="tx1"/>
                </a:solidFill>
              </a:rPr>
              <a:t>, etc..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46076" y="3069612"/>
            <a:ext cx="6120000" cy="18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UJ s’ modifications : racks, power </a:t>
            </a:r>
            <a:r>
              <a:rPr lang="fr-CH" sz="1400" dirty="0" err="1" smtClean="0">
                <a:solidFill>
                  <a:schemeClr val="tx1"/>
                </a:solidFill>
              </a:rPr>
              <a:t>converters</a:t>
            </a:r>
            <a:r>
              <a:rPr lang="fr-CH" sz="1400" dirty="0" smtClean="0">
                <a:solidFill>
                  <a:schemeClr val="tx1"/>
                </a:solidFill>
              </a:rPr>
              <a:t>, DFBX, </a:t>
            </a:r>
            <a:r>
              <a:rPr lang="fr-CH" sz="1400" dirty="0" err="1" smtClean="0">
                <a:solidFill>
                  <a:schemeClr val="tx1"/>
                </a:solidFill>
              </a:rPr>
              <a:t>cables</a:t>
            </a:r>
            <a:r>
              <a:rPr lang="fr-CH" sz="1400" dirty="0" smtClean="0">
                <a:solidFill>
                  <a:schemeClr val="tx1"/>
                </a:solidFill>
              </a:rPr>
              <a:t>, etc..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142820" y="3787776"/>
            <a:ext cx="6120000" cy="18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UJ s’ modifications : racks, power </a:t>
            </a:r>
            <a:r>
              <a:rPr lang="fr-CH" sz="1400" dirty="0" err="1" smtClean="0">
                <a:solidFill>
                  <a:schemeClr val="tx1"/>
                </a:solidFill>
              </a:rPr>
              <a:t>converters</a:t>
            </a:r>
            <a:r>
              <a:rPr lang="fr-CH" sz="1400" dirty="0" smtClean="0">
                <a:solidFill>
                  <a:schemeClr val="tx1"/>
                </a:solidFill>
              </a:rPr>
              <a:t>, DFBX, </a:t>
            </a:r>
            <a:r>
              <a:rPr lang="fr-CH" sz="1400" dirty="0" err="1" smtClean="0">
                <a:solidFill>
                  <a:schemeClr val="tx1"/>
                </a:solidFill>
              </a:rPr>
              <a:t>cables</a:t>
            </a:r>
            <a:r>
              <a:rPr lang="fr-CH" sz="1400" dirty="0" smtClean="0">
                <a:solidFill>
                  <a:schemeClr val="tx1"/>
                </a:solidFill>
              </a:rPr>
              <a:t>, etc..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142820" y="4684716"/>
            <a:ext cx="6120000" cy="18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UJ s’ modifications : racks, power </a:t>
            </a:r>
            <a:r>
              <a:rPr lang="fr-CH" sz="1400" dirty="0" err="1" smtClean="0">
                <a:solidFill>
                  <a:schemeClr val="tx1"/>
                </a:solidFill>
              </a:rPr>
              <a:t>converters</a:t>
            </a:r>
            <a:r>
              <a:rPr lang="fr-CH" sz="1400" dirty="0" smtClean="0">
                <a:solidFill>
                  <a:schemeClr val="tx1"/>
                </a:solidFill>
              </a:rPr>
              <a:t>, DFBX, </a:t>
            </a:r>
            <a:r>
              <a:rPr lang="fr-CH" sz="1400" dirty="0" err="1" smtClean="0">
                <a:solidFill>
                  <a:schemeClr val="tx1"/>
                </a:solidFill>
              </a:rPr>
              <a:t>cables</a:t>
            </a:r>
            <a:r>
              <a:rPr lang="fr-CH" sz="1400" dirty="0" smtClean="0">
                <a:solidFill>
                  <a:schemeClr val="tx1"/>
                </a:solidFill>
              </a:rPr>
              <a:t>, etc..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857360" y="2168032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1162031" y="2887354"/>
            <a:ext cx="717552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78" name="Rectangle 77"/>
          <p:cNvSpPr/>
          <p:nvPr/>
        </p:nvSpPr>
        <p:spPr>
          <a:xfrm>
            <a:off x="2943571" y="2887354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79" name="Rectangle 78"/>
          <p:cNvSpPr/>
          <p:nvPr/>
        </p:nvSpPr>
        <p:spPr>
          <a:xfrm>
            <a:off x="3314687" y="2887354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80" name="Rectangle 79"/>
          <p:cNvSpPr/>
          <p:nvPr/>
        </p:nvSpPr>
        <p:spPr>
          <a:xfrm>
            <a:off x="3494075" y="2887354"/>
            <a:ext cx="269082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81" name="Rectangle 80"/>
          <p:cNvSpPr/>
          <p:nvPr/>
        </p:nvSpPr>
        <p:spPr>
          <a:xfrm>
            <a:off x="6184895" y="2887354"/>
            <a:ext cx="358776" cy="1793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82" name="Rectangle 81"/>
          <p:cNvSpPr/>
          <p:nvPr/>
        </p:nvSpPr>
        <p:spPr>
          <a:xfrm>
            <a:off x="2224067" y="2887354"/>
            <a:ext cx="717552" cy="179388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</a:t>
            </a:r>
            <a:endParaRPr lang="en-US" sz="1200" dirty="0"/>
          </a:p>
        </p:txBody>
      </p:sp>
      <p:sp>
        <p:nvSpPr>
          <p:cNvPr id="83" name="Rectangle 82"/>
          <p:cNvSpPr/>
          <p:nvPr/>
        </p:nvSpPr>
        <p:spPr>
          <a:xfrm flipH="1">
            <a:off x="6543671" y="2887048"/>
            <a:ext cx="717552" cy="18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84" name="Rectangle 83"/>
          <p:cNvSpPr/>
          <p:nvPr/>
        </p:nvSpPr>
        <p:spPr>
          <a:xfrm flipH="1">
            <a:off x="7261223" y="2887048"/>
            <a:ext cx="360000" cy="1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85" name="Rectangle 84"/>
          <p:cNvSpPr/>
          <p:nvPr/>
        </p:nvSpPr>
        <p:spPr>
          <a:xfrm>
            <a:off x="1855763" y="2887354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86" name="Rectangle 85"/>
          <p:cNvSpPr/>
          <p:nvPr/>
        </p:nvSpPr>
        <p:spPr>
          <a:xfrm>
            <a:off x="1878003" y="3606307"/>
            <a:ext cx="717552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87" name="Rectangle 86"/>
          <p:cNvSpPr/>
          <p:nvPr/>
        </p:nvSpPr>
        <p:spPr>
          <a:xfrm>
            <a:off x="3659543" y="3606307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88" name="Rectangle 87"/>
          <p:cNvSpPr/>
          <p:nvPr/>
        </p:nvSpPr>
        <p:spPr>
          <a:xfrm>
            <a:off x="4030659" y="3606307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89" name="Rectangle 88"/>
          <p:cNvSpPr/>
          <p:nvPr/>
        </p:nvSpPr>
        <p:spPr>
          <a:xfrm>
            <a:off x="4210047" y="3606307"/>
            <a:ext cx="269082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90" name="Rectangle 89"/>
          <p:cNvSpPr/>
          <p:nvPr/>
        </p:nvSpPr>
        <p:spPr>
          <a:xfrm>
            <a:off x="6900867" y="3606307"/>
            <a:ext cx="358776" cy="1793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91" name="Rectangle 90"/>
          <p:cNvSpPr/>
          <p:nvPr/>
        </p:nvSpPr>
        <p:spPr>
          <a:xfrm>
            <a:off x="2940039" y="3606307"/>
            <a:ext cx="717552" cy="179388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</a:t>
            </a:r>
            <a:endParaRPr lang="en-US" sz="1200" dirty="0"/>
          </a:p>
        </p:txBody>
      </p:sp>
      <p:sp>
        <p:nvSpPr>
          <p:cNvPr id="92" name="Rectangle 91"/>
          <p:cNvSpPr/>
          <p:nvPr/>
        </p:nvSpPr>
        <p:spPr>
          <a:xfrm flipH="1">
            <a:off x="7259643" y="3606001"/>
            <a:ext cx="717552" cy="18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93" name="Rectangle 92"/>
          <p:cNvSpPr/>
          <p:nvPr/>
        </p:nvSpPr>
        <p:spPr>
          <a:xfrm flipH="1">
            <a:off x="7977195" y="3606001"/>
            <a:ext cx="360000" cy="1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94" name="Rectangle 93"/>
          <p:cNvSpPr/>
          <p:nvPr/>
        </p:nvSpPr>
        <p:spPr>
          <a:xfrm>
            <a:off x="2571735" y="3606307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95" name="Rectangle 94"/>
          <p:cNvSpPr/>
          <p:nvPr/>
        </p:nvSpPr>
        <p:spPr>
          <a:xfrm>
            <a:off x="1878003" y="4511182"/>
            <a:ext cx="717552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96" name="Rectangle 95"/>
          <p:cNvSpPr/>
          <p:nvPr/>
        </p:nvSpPr>
        <p:spPr>
          <a:xfrm>
            <a:off x="3659543" y="4511182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97" name="Rectangle 96"/>
          <p:cNvSpPr/>
          <p:nvPr/>
        </p:nvSpPr>
        <p:spPr>
          <a:xfrm>
            <a:off x="4030659" y="4511182"/>
            <a:ext cx="179388" cy="17938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98" name="Rectangle 97"/>
          <p:cNvSpPr/>
          <p:nvPr/>
        </p:nvSpPr>
        <p:spPr>
          <a:xfrm>
            <a:off x="4210047" y="4511182"/>
            <a:ext cx="269082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99" name="Rectangle 98"/>
          <p:cNvSpPr/>
          <p:nvPr/>
        </p:nvSpPr>
        <p:spPr>
          <a:xfrm>
            <a:off x="6900867" y="4511182"/>
            <a:ext cx="358776" cy="1793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100" name="Rectangle 99"/>
          <p:cNvSpPr/>
          <p:nvPr/>
        </p:nvSpPr>
        <p:spPr>
          <a:xfrm>
            <a:off x="2940039" y="4511182"/>
            <a:ext cx="717552" cy="179388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</a:t>
            </a:r>
            <a:endParaRPr lang="en-US" sz="1200" dirty="0"/>
          </a:p>
        </p:txBody>
      </p:sp>
      <p:sp>
        <p:nvSpPr>
          <p:cNvPr id="101" name="Rectangle 100"/>
          <p:cNvSpPr/>
          <p:nvPr/>
        </p:nvSpPr>
        <p:spPr>
          <a:xfrm flipH="1">
            <a:off x="7259643" y="4510876"/>
            <a:ext cx="717552" cy="18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102" name="Rectangle 101"/>
          <p:cNvSpPr/>
          <p:nvPr/>
        </p:nvSpPr>
        <p:spPr>
          <a:xfrm flipH="1">
            <a:off x="7977195" y="4510876"/>
            <a:ext cx="360000" cy="1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103" name="Rectangle 102"/>
          <p:cNvSpPr/>
          <p:nvPr/>
        </p:nvSpPr>
        <p:spPr>
          <a:xfrm>
            <a:off x="2571735" y="4511182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105" name="Footer Placeholder 10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57" grpId="0" animBg="1"/>
      <p:bldP spid="58" grpId="0" animBg="1"/>
      <p:bldP spid="60" grpId="0" animBg="1"/>
      <p:bldP spid="62" grpId="0" animBg="1"/>
      <p:bldP spid="66" grpId="0" animBg="1"/>
      <p:bldP spid="67" grpId="0" animBg="1"/>
      <p:bldP spid="74" grpId="0" animBg="1"/>
      <p:bldP spid="75" grpId="0" animBg="1"/>
      <p:bldP spid="76" grpId="0" animBg="1"/>
      <p:bldP spid="77" grpId="0" animBg="1"/>
      <p:bldP spid="59" grpId="0" animBg="1"/>
      <p:bldP spid="61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4033836" y="4684716"/>
            <a:ext cx="144000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Q4-D2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Draft Schedule – </a:t>
            </a:r>
            <a:r>
              <a:rPr lang="en-US" sz="3200" dirty="0" smtClean="0"/>
              <a:t>Stand-alone displacement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46076" y="1276344"/>
            <a:ext cx="717552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Warm-up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625464" y="1777896"/>
            <a:ext cx="179388" cy="216000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500" dirty="0"/>
          </a:p>
        </p:txBody>
      </p:sp>
      <p:sp>
        <p:nvSpPr>
          <p:cNvPr id="10" name="Rectangle 9"/>
          <p:cNvSpPr/>
          <p:nvPr/>
        </p:nvSpPr>
        <p:spPr>
          <a:xfrm>
            <a:off x="1163628" y="1777896"/>
            <a:ext cx="717552" cy="216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/>
              <a:t>Disconn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1884357" y="1777896"/>
            <a:ext cx="360000" cy="216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316284" y="1777896"/>
            <a:ext cx="179388" cy="216000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500" dirty="0" smtClean="0"/>
              <a:t>SU</a:t>
            </a:r>
            <a:endParaRPr lang="en-US" sz="500" dirty="0"/>
          </a:p>
        </p:txBody>
      </p:sp>
      <p:sp>
        <p:nvSpPr>
          <p:cNvPr id="13" name="Rectangle 12"/>
          <p:cNvSpPr/>
          <p:nvPr/>
        </p:nvSpPr>
        <p:spPr>
          <a:xfrm>
            <a:off x="3495672" y="1777896"/>
            <a:ext cx="2690820" cy="216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Interconnections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186492" y="1777896"/>
            <a:ext cx="358776" cy="21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LT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2252655" y="1777896"/>
            <a:ext cx="717552" cy="216000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QRL </a:t>
            </a:r>
            <a:r>
              <a:rPr lang="fr-CH" sz="1200" dirty="0" err="1" smtClean="0"/>
              <a:t>mod</a:t>
            </a:r>
            <a:r>
              <a:rPr lang="fr-CH" sz="1200" dirty="0" smtClean="0"/>
              <a:t>.</a:t>
            </a:r>
            <a:endParaRPr lang="en-US" sz="1200" dirty="0"/>
          </a:p>
        </p:txBody>
      </p:sp>
      <p:sp>
        <p:nvSpPr>
          <p:cNvPr id="69" name="Rectangle 68"/>
          <p:cNvSpPr/>
          <p:nvPr/>
        </p:nvSpPr>
        <p:spPr>
          <a:xfrm>
            <a:off x="87300" y="1635120"/>
            <a:ext cx="8072460" cy="53816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b="1" dirty="0" smtClean="0">
                <a:solidFill>
                  <a:schemeClr val="tx1"/>
                </a:solidFill>
              </a:rPr>
              <a:t>IT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flipH="1">
            <a:off x="6545268" y="1777896"/>
            <a:ext cx="717552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100" dirty="0" smtClean="0"/>
              <a:t>Cool-down</a:t>
            </a:r>
            <a:endParaRPr lang="en-US" sz="1100" dirty="0"/>
          </a:p>
        </p:txBody>
      </p:sp>
      <p:sp>
        <p:nvSpPr>
          <p:cNvPr id="73" name="Rectangle 72"/>
          <p:cNvSpPr/>
          <p:nvPr/>
        </p:nvSpPr>
        <p:spPr>
          <a:xfrm flipH="1">
            <a:off x="7262820" y="1777896"/>
            <a:ext cx="360000" cy="216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100" dirty="0"/>
          </a:p>
        </p:txBody>
      </p:sp>
      <p:sp>
        <p:nvSpPr>
          <p:cNvPr id="27" name="Rectangle 26"/>
          <p:cNvSpPr/>
          <p:nvPr/>
        </p:nvSpPr>
        <p:spPr>
          <a:xfrm>
            <a:off x="625464" y="2513754"/>
            <a:ext cx="717552" cy="216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>
                <a:solidFill>
                  <a:schemeClr val="tx1"/>
                </a:solidFill>
              </a:rPr>
              <a:t>Dism</a:t>
            </a:r>
            <a:r>
              <a:rPr lang="fr-CH" sz="1200" dirty="0" smtClean="0">
                <a:solidFill>
                  <a:schemeClr val="tx1"/>
                </a:solidFill>
              </a:rPr>
              <a:t>.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94288" y="2352672"/>
            <a:ext cx="7263079" cy="538164"/>
            <a:chOff x="1394288" y="2352672"/>
            <a:chExt cx="7263079" cy="538164"/>
          </a:xfrm>
        </p:grpSpPr>
        <p:sp>
          <p:nvSpPr>
            <p:cNvPr id="28" name="TextBox 27"/>
            <p:cNvSpPr txBox="1"/>
            <p:nvPr/>
          </p:nvSpPr>
          <p:spPr>
            <a:xfrm>
              <a:off x="1394288" y="2352672"/>
              <a:ext cx="72630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Dismantling of  VAC chambers and </a:t>
              </a:r>
              <a:r>
                <a:rPr lang="en-US" sz="1400" dirty="0" err="1" smtClean="0"/>
                <a:t>equipt</a:t>
              </a:r>
              <a:r>
                <a:rPr lang="en-US" sz="1400" dirty="0" smtClean="0"/>
                <a:t> + Displacement of  TAN and exp. Detectors, </a:t>
              </a:r>
              <a:r>
                <a:rPr lang="en-US" sz="1400" dirty="0" smtClean="0"/>
                <a:t>BPM and </a:t>
              </a:r>
              <a:r>
                <a:rPr lang="en-US" sz="1400" dirty="0" smtClean="0"/>
                <a:t>collimators</a:t>
              </a:r>
              <a:endParaRPr lang="en-US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4288" y="2583059"/>
              <a:ext cx="547399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Displacement of  EL General Services, signal cables unused, electrical boxes, etc..</a:t>
              </a:r>
              <a:endParaRPr lang="en-US" sz="1400" dirty="0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1343016" y="3134418"/>
            <a:ext cx="36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778120" y="3070224"/>
            <a:ext cx="24368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Displacement of  </a:t>
            </a:r>
            <a:r>
              <a:rPr lang="en-US" sz="1400" dirty="0" smtClean="0"/>
              <a:t>SAM and DFBMs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2598732" y="3884663"/>
            <a:ext cx="360000" cy="216000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 smtClean="0"/>
              <a:t>SU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2999185" y="3838775"/>
            <a:ext cx="28285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SAM , BPM, collimators, TAN alignment</a:t>
            </a:r>
            <a:endParaRPr lang="en-US" sz="14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5289552" y="5803900"/>
            <a:ext cx="1078776" cy="216000"/>
            <a:chOff x="4751388" y="5302348"/>
            <a:chExt cx="1078776" cy="216000"/>
          </a:xfrm>
        </p:grpSpPr>
        <p:sp>
          <p:nvSpPr>
            <p:cNvPr id="36" name="Rectangle 35"/>
            <p:cNvSpPr/>
            <p:nvPr/>
          </p:nvSpPr>
          <p:spPr>
            <a:xfrm>
              <a:off x="4751388" y="5302348"/>
              <a:ext cx="360000" cy="2160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/>
                <a:t>A4</a:t>
              </a:r>
              <a:endParaRPr lang="en-US" sz="800" dirty="0"/>
            </a:p>
          </p:txBody>
        </p:sp>
        <p:sp>
          <p:nvSpPr>
            <p:cNvPr id="1027" name="Rectangle 3" descr="Wide upward diagonal"/>
            <p:cNvSpPr>
              <a:spLocks noChangeArrowheads="1"/>
            </p:cNvSpPr>
            <p:nvPr/>
          </p:nvSpPr>
          <p:spPr bwMode="auto">
            <a:xfrm>
              <a:off x="5470164" y="5302348"/>
              <a:ext cx="360000" cy="216000"/>
            </a:xfrm>
            <a:prstGeom prst="rect">
              <a:avLst/>
            </a:prstGeom>
            <a:pattFill prst="wdUpDiag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Rectangle 4" descr="Solid diamond"/>
            <p:cNvSpPr>
              <a:spLocks noChangeArrowheads="1"/>
            </p:cNvSpPr>
            <p:nvPr/>
          </p:nvSpPr>
          <p:spPr bwMode="auto">
            <a:xfrm>
              <a:off x="5111388" y="5302348"/>
              <a:ext cx="360000" cy="216000"/>
            </a:xfrm>
            <a:prstGeom prst="rect">
              <a:avLst/>
            </a:prstGeom>
            <a:pattFill prst="solidDmnd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5110164" y="5581656"/>
            <a:ext cx="180000" cy="216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 smtClean="0"/>
              <a:t>A5</a:t>
            </a:r>
            <a:endParaRPr lang="en-US" sz="800" dirty="0"/>
          </a:p>
        </p:txBody>
      </p:sp>
      <p:sp>
        <p:nvSpPr>
          <p:cNvPr id="42" name="Rectangle 3" descr="Wide upward diagonal"/>
          <p:cNvSpPr>
            <a:spLocks noChangeArrowheads="1"/>
          </p:cNvSpPr>
          <p:nvPr/>
        </p:nvSpPr>
        <p:spPr bwMode="auto">
          <a:xfrm>
            <a:off x="5648328" y="5581656"/>
            <a:ext cx="360000" cy="216000"/>
          </a:xfrm>
          <a:prstGeom prst="rect">
            <a:avLst/>
          </a:prstGeom>
          <a:pattFill prst="wdUpDiag">
            <a:fgClr>
              <a:srgbClr val="7030A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4" descr="Solid diamond"/>
          <p:cNvSpPr>
            <a:spLocks noChangeArrowheads="1"/>
          </p:cNvSpPr>
          <p:nvPr/>
        </p:nvSpPr>
        <p:spPr bwMode="auto">
          <a:xfrm>
            <a:off x="5289552" y="5581656"/>
            <a:ext cx="360000" cy="216000"/>
          </a:xfrm>
          <a:prstGeom prst="rect">
            <a:avLst/>
          </a:prstGeom>
          <a:pattFill prst="solidDmnd">
            <a:fgClr>
              <a:srgbClr val="7030A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929552" y="5365656"/>
            <a:ext cx="180000" cy="216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800" dirty="0" smtClean="0"/>
              <a:t>A6</a:t>
            </a:r>
            <a:endParaRPr lang="en-US" sz="800" dirty="0"/>
          </a:p>
        </p:txBody>
      </p:sp>
      <p:sp>
        <p:nvSpPr>
          <p:cNvPr id="45" name="Rectangle 3" descr="Wide upward diagonal"/>
          <p:cNvSpPr>
            <a:spLocks noChangeArrowheads="1"/>
          </p:cNvSpPr>
          <p:nvPr/>
        </p:nvSpPr>
        <p:spPr bwMode="auto">
          <a:xfrm>
            <a:off x="5467716" y="5365656"/>
            <a:ext cx="360000" cy="216000"/>
          </a:xfrm>
          <a:prstGeom prst="rect">
            <a:avLst/>
          </a:prstGeom>
          <a:pattFill prst="wdUpDiag">
            <a:fgClr>
              <a:srgbClr val="7030A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" descr="Solid diamond"/>
          <p:cNvSpPr>
            <a:spLocks noChangeArrowheads="1"/>
          </p:cNvSpPr>
          <p:nvPr/>
        </p:nvSpPr>
        <p:spPr bwMode="auto">
          <a:xfrm>
            <a:off x="5108940" y="5365656"/>
            <a:ext cx="360000" cy="216000"/>
          </a:xfrm>
          <a:prstGeom prst="rect">
            <a:avLst/>
          </a:prstGeom>
          <a:pattFill prst="solidDmnd">
            <a:fgClr>
              <a:srgbClr val="7030A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701792" y="3500388"/>
            <a:ext cx="720000" cy="216000"/>
          </a:xfrm>
          <a:prstGeom prst="rect">
            <a:avLst/>
          </a:prstGeom>
          <a:solidFill>
            <a:srgbClr val="1A5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050" dirty="0" smtClean="0">
                <a:solidFill>
                  <a:schemeClr val="bg1"/>
                </a:solidFill>
              </a:rPr>
              <a:t>QRL &amp; DSL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419344" y="3134418"/>
            <a:ext cx="180000" cy="17938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2598732" y="3454500"/>
            <a:ext cx="26740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QRL and DSL </a:t>
            </a:r>
            <a:r>
              <a:rPr lang="en-US" sz="1400" dirty="0" smtClean="0"/>
              <a:t>-</a:t>
            </a:r>
            <a:r>
              <a:rPr lang="en-US" sz="1400" dirty="0" smtClean="0">
                <a:solidFill>
                  <a:srgbClr val="FF0000"/>
                </a:solidFill>
              </a:rPr>
              <a:t>Duration </a:t>
            </a:r>
            <a:r>
              <a:rPr lang="en-US" sz="1400" dirty="0" smtClean="0">
                <a:solidFill>
                  <a:srgbClr val="FF0000"/>
                </a:solidFill>
              </a:rPr>
              <a:t>to be defined</a:t>
            </a:r>
            <a:endParaRPr lang="en-US" sz="1400" dirty="0"/>
          </a:p>
        </p:txBody>
      </p:sp>
      <p:sp>
        <p:nvSpPr>
          <p:cNvPr id="52" name="Rectangle 51"/>
          <p:cNvSpPr/>
          <p:nvPr/>
        </p:nvSpPr>
        <p:spPr>
          <a:xfrm>
            <a:off x="2957508" y="4289328"/>
            <a:ext cx="1080000" cy="216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err="1" smtClean="0">
                <a:solidFill>
                  <a:schemeClr val="bg1"/>
                </a:solidFill>
              </a:rPr>
              <a:t>Cabling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391388" y="4864104"/>
            <a:ext cx="360000" cy="179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Q5</a:t>
            </a:r>
            <a:endParaRPr lang="en-US" sz="1200" dirty="0"/>
          </a:p>
        </p:txBody>
      </p:sp>
      <p:sp>
        <p:nvSpPr>
          <p:cNvPr id="57" name="Right Brace 56"/>
          <p:cNvSpPr/>
          <p:nvPr/>
        </p:nvSpPr>
        <p:spPr>
          <a:xfrm>
            <a:off x="1343016" y="2352672"/>
            <a:ext cx="179388" cy="5381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Brace 57"/>
          <p:cNvSpPr/>
          <p:nvPr/>
        </p:nvSpPr>
        <p:spPr>
          <a:xfrm>
            <a:off x="5468939" y="4572003"/>
            <a:ext cx="198435" cy="5619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827716" y="4684716"/>
            <a:ext cx="12698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Interconnections</a:t>
            </a:r>
            <a:endParaRPr lang="en-US" sz="1400" dirty="0"/>
          </a:p>
        </p:txBody>
      </p:sp>
      <p:sp>
        <p:nvSpPr>
          <p:cNvPr id="60" name="Right Brace 59"/>
          <p:cNvSpPr/>
          <p:nvPr/>
        </p:nvSpPr>
        <p:spPr>
          <a:xfrm>
            <a:off x="6545268" y="5402268"/>
            <a:ext cx="179388" cy="7175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6904044" y="5581656"/>
            <a:ext cx="70391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Vacuum</a:t>
            </a:r>
            <a:endParaRPr 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2941632" y="1777896"/>
            <a:ext cx="360000" cy="2160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endParaRPr lang="en-US" sz="1200" dirty="0"/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63" name="Footer Placeholder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211942" y="4242519"/>
            <a:ext cx="26360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Local cabling  -</a:t>
            </a:r>
            <a:r>
              <a:rPr lang="en-US" sz="1400" dirty="0" smtClean="0">
                <a:solidFill>
                  <a:srgbClr val="FF0000"/>
                </a:solidFill>
              </a:rPr>
              <a:t>Duration </a:t>
            </a:r>
            <a:r>
              <a:rPr lang="en-US" sz="1400" dirty="0" smtClean="0">
                <a:solidFill>
                  <a:srgbClr val="FF0000"/>
                </a:solidFill>
              </a:rPr>
              <a:t>to be defined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27" grpId="0" animBg="1"/>
      <p:bldP spid="31" grpId="0" animBg="1"/>
      <p:bldP spid="33" grpId="0" animBg="1"/>
      <p:bldP spid="34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2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5" y="0"/>
            <a:ext cx="8743950" cy="785794"/>
          </a:xfrm>
        </p:spPr>
        <p:txBody>
          <a:bodyPr>
            <a:noAutofit/>
          </a:bodyPr>
          <a:lstStyle/>
          <a:p>
            <a:r>
              <a:rPr lang="en-US" sz="3000" dirty="0" smtClean="0"/>
              <a:t>Draft Schedule – </a:t>
            </a:r>
            <a:r>
              <a:rPr lang="en-US" sz="3000" dirty="0" smtClean="0"/>
              <a:t>IT upgrade &amp; SAM </a:t>
            </a:r>
            <a:r>
              <a:rPr lang="en-US" sz="3000" dirty="0" err="1" smtClean="0"/>
              <a:t>displac</a:t>
            </a:r>
            <a:r>
              <a:rPr lang="en-US" sz="3000" dirty="0" smtClean="0"/>
              <a:t>. projects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446076" y="1276344"/>
            <a:ext cx="717552" cy="1793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fr-CH" sz="1200" dirty="0" smtClean="0"/>
              <a:t>Warm-up</a:t>
            </a:r>
            <a:endParaRPr lang="en-US" sz="12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625464" y="2136672"/>
            <a:ext cx="5744700" cy="395388"/>
            <a:chOff x="625464" y="5545044"/>
            <a:chExt cx="5744700" cy="395388"/>
          </a:xfrm>
        </p:grpSpPr>
        <p:sp>
          <p:nvSpPr>
            <p:cNvPr id="59" name="Rectangle 58"/>
            <p:cNvSpPr/>
            <p:nvPr/>
          </p:nvSpPr>
          <p:spPr>
            <a:xfrm>
              <a:off x="4033836" y="5545044"/>
              <a:ext cx="1440000" cy="2160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Interconnections</a:t>
              </a:r>
              <a:endParaRPr lang="en-US" sz="12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25464" y="5545044"/>
              <a:ext cx="717552" cy="216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tx1"/>
                  </a:solidFill>
                </a:rPr>
                <a:t>Dism</a:t>
              </a:r>
              <a:r>
                <a:rPr lang="fr-CH" sz="1200" dirty="0" smtClean="0">
                  <a:solidFill>
                    <a:schemeClr val="tx1"/>
                  </a:solidFill>
                </a:rPr>
                <a:t>.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343016" y="5545044"/>
              <a:ext cx="36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Tr.</a:t>
              </a:r>
              <a:endParaRPr lang="en-US" sz="1200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598732" y="5545044"/>
              <a:ext cx="360000" cy="216000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/>
                <a:t>SU</a:t>
              </a:r>
              <a:endParaRPr lang="en-US" sz="800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701792" y="5545044"/>
              <a:ext cx="720000" cy="216000"/>
            </a:xfrm>
            <a:prstGeom prst="rect">
              <a:avLst/>
            </a:prstGeom>
            <a:solidFill>
              <a:srgbClr val="1A5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050" dirty="0" smtClean="0">
                  <a:solidFill>
                    <a:schemeClr val="bg1"/>
                  </a:solidFill>
                </a:rPr>
                <a:t>QRL &amp; DSL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419344" y="5545044"/>
              <a:ext cx="18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57508" y="5545044"/>
              <a:ext cx="1080000" cy="21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bg1"/>
                  </a:solidFill>
                </a:rPr>
                <a:t>Cabling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930776" y="5760432"/>
              <a:ext cx="720000" cy="900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84" name="Rectangle 4" descr="Solid diamond"/>
            <p:cNvSpPr>
              <a:spLocks noChangeArrowheads="1"/>
            </p:cNvSpPr>
            <p:nvPr/>
          </p:nvSpPr>
          <p:spPr bwMode="auto">
            <a:xfrm>
              <a:off x="5110164" y="5850432"/>
              <a:ext cx="1260000" cy="90000"/>
            </a:xfrm>
            <a:prstGeom prst="rect">
              <a:avLst/>
            </a:prstGeom>
            <a:pattFill prst="solidDmnd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266688" y="1528752"/>
            <a:ext cx="8431236" cy="108585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66688" y="2705096"/>
            <a:ext cx="8431236" cy="108585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637060" y="3305076"/>
            <a:ext cx="5744700" cy="395388"/>
            <a:chOff x="625464" y="5545044"/>
            <a:chExt cx="5744700" cy="395388"/>
          </a:xfrm>
        </p:grpSpPr>
        <p:sp>
          <p:nvSpPr>
            <p:cNvPr id="93" name="Rectangle 92"/>
            <p:cNvSpPr/>
            <p:nvPr/>
          </p:nvSpPr>
          <p:spPr>
            <a:xfrm>
              <a:off x="4033836" y="5545044"/>
              <a:ext cx="1440000" cy="2160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Interconnections</a:t>
              </a:r>
              <a:endParaRPr lang="en-US" sz="12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625464" y="5545044"/>
              <a:ext cx="717552" cy="216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tx1"/>
                  </a:solidFill>
                </a:rPr>
                <a:t>Dism</a:t>
              </a:r>
              <a:r>
                <a:rPr lang="fr-CH" sz="1200" dirty="0" smtClean="0">
                  <a:solidFill>
                    <a:schemeClr val="tx1"/>
                  </a:solidFill>
                </a:rPr>
                <a:t>.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343016" y="5545044"/>
              <a:ext cx="36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Tr.</a:t>
              </a:r>
              <a:endParaRPr lang="en-US" sz="1200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598732" y="5545044"/>
              <a:ext cx="360000" cy="216000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/>
                <a:t>SU</a:t>
              </a:r>
              <a:endParaRPr lang="en-US" sz="8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701792" y="5545044"/>
              <a:ext cx="720000" cy="216000"/>
            </a:xfrm>
            <a:prstGeom prst="rect">
              <a:avLst/>
            </a:prstGeom>
            <a:solidFill>
              <a:srgbClr val="1A5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050" dirty="0" smtClean="0">
                  <a:solidFill>
                    <a:schemeClr val="bg1"/>
                  </a:solidFill>
                </a:rPr>
                <a:t>QRL &amp; DSL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419344" y="5545044"/>
              <a:ext cx="18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57508" y="5545044"/>
              <a:ext cx="1080000" cy="21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bg1"/>
                  </a:solidFill>
                </a:rPr>
                <a:t>Cabling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930776" y="5760432"/>
              <a:ext cx="720000" cy="900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01" name="Rectangle 4" descr="Solid diamond"/>
            <p:cNvSpPr>
              <a:spLocks noChangeArrowheads="1"/>
            </p:cNvSpPr>
            <p:nvPr/>
          </p:nvSpPr>
          <p:spPr bwMode="auto">
            <a:xfrm>
              <a:off x="5110164" y="5850432"/>
              <a:ext cx="1260000" cy="90000"/>
            </a:xfrm>
            <a:prstGeom prst="rect">
              <a:avLst/>
            </a:prstGeom>
            <a:pattFill prst="solidDmnd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266688" y="3881440"/>
            <a:ext cx="8431236" cy="108585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66688" y="5057784"/>
            <a:ext cx="8431236" cy="108585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1350000" y="4481420"/>
            <a:ext cx="5744700" cy="395388"/>
            <a:chOff x="625464" y="5545044"/>
            <a:chExt cx="5744700" cy="395388"/>
          </a:xfrm>
        </p:grpSpPr>
        <p:sp>
          <p:nvSpPr>
            <p:cNvPr id="105" name="Rectangle 104"/>
            <p:cNvSpPr/>
            <p:nvPr/>
          </p:nvSpPr>
          <p:spPr>
            <a:xfrm>
              <a:off x="4033836" y="5545044"/>
              <a:ext cx="1440000" cy="2160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Interconnections</a:t>
              </a:r>
              <a:endParaRPr lang="en-US" sz="1200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25464" y="5545044"/>
              <a:ext cx="717552" cy="216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tx1"/>
                  </a:solidFill>
                </a:rPr>
                <a:t>Dism</a:t>
              </a:r>
              <a:r>
                <a:rPr lang="fr-CH" sz="1200" dirty="0" smtClean="0">
                  <a:solidFill>
                    <a:schemeClr val="tx1"/>
                  </a:solidFill>
                </a:rPr>
                <a:t>.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343016" y="5545044"/>
              <a:ext cx="36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Tr.</a:t>
              </a:r>
              <a:endParaRPr lang="en-US" sz="12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598732" y="5545044"/>
              <a:ext cx="360000" cy="216000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/>
                <a:t>SU</a:t>
              </a:r>
              <a:endParaRPr lang="en-US" sz="8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701792" y="5545044"/>
              <a:ext cx="720000" cy="216000"/>
            </a:xfrm>
            <a:prstGeom prst="rect">
              <a:avLst/>
            </a:prstGeom>
            <a:solidFill>
              <a:srgbClr val="1A5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050" dirty="0" smtClean="0">
                  <a:solidFill>
                    <a:schemeClr val="bg1"/>
                  </a:solidFill>
                </a:rPr>
                <a:t>QRL &amp; DSL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419344" y="5545044"/>
              <a:ext cx="18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957508" y="5545044"/>
              <a:ext cx="1080000" cy="21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bg1"/>
                  </a:solidFill>
                </a:rPr>
                <a:t>Cabling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930776" y="5760432"/>
              <a:ext cx="720000" cy="900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13" name="Rectangle 4" descr="Solid diamond"/>
            <p:cNvSpPr>
              <a:spLocks noChangeArrowheads="1"/>
            </p:cNvSpPr>
            <p:nvPr/>
          </p:nvSpPr>
          <p:spPr bwMode="auto">
            <a:xfrm>
              <a:off x="5110164" y="5850432"/>
              <a:ext cx="1260000" cy="90000"/>
            </a:xfrm>
            <a:prstGeom prst="rect">
              <a:avLst/>
            </a:prstGeom>
            <a:pattFill prst="solidDmnd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1350000" y="5691200"/>
            <a:ext cx="5744700" cy="395388"/>
            <a:chOff x="625464" y="5545044"/>
            <a:chExt cx="5744700" cy="395388"/>
          </a:xfrm>
        </p:grpSpPr>
        <p:sp>
          <p:nvSpPr>
            <p:cNvPr id="115" name="Rectangle 114"/>
            <p:cNvSpPr/>
            <p:nvPr/>
          </p:nvSpPr>
          <p:spPr>
            <a:xfrm>
              <a:off x="4033836" y="5545044"/>
              <a:ext cx="1440000" cy="2160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Interconnections</a:t>
              </a:r>
              <a:endParaRPr lang="en-US" sz="1200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25464" y="5545044"/>
              <a:ext cx="717552" cy="216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tx1"/>
                  </a:solidFill>
                </a:rPr>
                <a:t>Dism</a:t>
              </a:r>
              <a:r>
                <a:rPr lang="fr-CH" sz="1200" dirty="0" smtClean="0">
                  <a:solidFill>
                    <a:schemeClr val="tx1"/>
                  </a:solidFill>
                </a:rPr>
                <a:t>.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343016" y="5545044"/>
              <a:ext cx="36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smtClean="0"/>
                <a:t>Tr.</a:t>
              </a:r>
              <a:endParaRPr lang="en-US" sz="1200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98732" y="5545044"/>
              <a:ext cx="360000" cy="216000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CH" sz="800" dirty="0" smtClean="0"/>
                <a:t>SU</a:t>
              </a:r>
              <a:endParaRPr lang="en-US" sz="800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701792" y="5545044"/>
              <a:ext cx="720000" cy="216000"/>
            </a:xfrm>
            <a:prstGeom prst="rect">
              <a:avLst/>
            </a:prstGeom>
            <a:solidFill>
              <a:srgbClr val="1A5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050" dirty="0" smtClean="0">
                  <a:solidFill>
                    <a:schemeClr val="bg1"/>
                  </a:solidFill>
                </a:rPr>
                <a:t>QRL &amp; DSL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419344" y="5545044"/>
              <a:ext cx="180000" cy="216000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957508" y="5545044"/>
              <a:ext cx="1080000" cy="21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r>
                <a:rPr lang="fr-CH" sz="1200" dirty="0" err="1" smtClean="0">
                  <a:solidFill>
                    <a:schemeClr val="bg1"/>
                  </a:solidFill>
                </a:rPr>
                <a:t>Cabling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930776" y="5760432"/>
              <a:ext cx="720000" cy="900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23" name="Rectangle 4" descr="Solid diamond"/>
            <p:cNvSpPr>
              <a:spLocks noChangeArrowheads="1"/>
            </p:cNvSpPr>
            <p:nvPr/>
          </p:nvSpPr>
          <p:spPr bwMode="auto">
            <a:xfrm>
              <a:off x="5110164" y="5850432"/>
              <a:ext cx="1260000" cy="90000"/>
            </a:xfrm>
            <a:prstGeom prst="rect">
              <a:avLst/>
            </a:prstGeom>
            <a:pattFill prst="solidDmnd">
              <a:fgClr>
                <a:srgbClr val="7030A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446076" y="1635120"/>
            <a:ext cx="7176744" cy="359388"/>
            <a:chOff x="446076" y="1635120"/>
            <a:chExt cx="7176744" cy="359388"/>
          </a:xfrm>
        </p:grpSpPr>
        <p:grpSp>
          <p:nvGrpSpPr>
            <p:cNvPr id="89" name="Group 88"/>
            <p:cNvGrpSpPr/>
            <p:nvPr/>
          </p:nvGrpSpPr>
          <p:grpSpPr>
            <a:xfrm>
              <a:off x="446076" y="1635120"/>
              <a:ext cx="7176744" cy="359388"/>
              <a:chOff x="446076" y="2173284"/>
              <a:chExt cx="7176744" cy="359388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2233605" y="2173284"/>
                <a:ext cx="717552" cy="179388"/>
              </a:xfrm>
              <a:prstGeom prst="rect">
                <a:avLst/>
              </a:prstGeom>
              <a:solidFill>
                <a:srgbClr val="1A5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QRL</a:t>
                </a:r>
                <a:endParaRPr lang="en-US" sz="12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2546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163628" y="2173284"/>
                <a:ext cx="717552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err="1" smtClean="0"/>
                  <a:t>Disconn</a:t>
                </a:r>
                <a:r>
                  <a:rPr lang="fr-CH" sz="1200" dirty="0" smtClean="0"/>
                  <a:t>.</a:t>
                </a:r>
                <a:endParaRPr lang="en-US" sz="12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960682" y="2173284"/>
                <a:ext cx="360000" cy="179388"/>
              </a:xfrm>
              <a:prstGeom prst="rect">
                <a:avLst/>
              </a:prstGeom>
              <a:solidFill>
                <a:schemeClr val="accent1">
                  <a:lumMod val="90000"/>
                  <a:lumOff val="1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31628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495672" y="2173284"/>
                <a:ext cx="2690820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Interconnections</a:t>
                </a:r>
                <a:endParaRPr lang="en-US" sz="1200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186492" y="2173284"/>
                <a:ext cx="358776" cy="17938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LT</a:t>
                </a:r>
                <a:endParaRPr lang="en-US" sz="12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 flipH="1">
                <a:off x="6545268" y="2173284"/>
                <a:ext cx="717552" cy="18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100" dirty="0" smtClean="0"/>
                  <a:t>Cool-down</a:t>
                </a:r>
                <a:endParaRPr lang="en-US" sz="1100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 flipH="1">
                <a:off x="7262820" y="2173284"/>
                <a:ext cx="360000" cy="180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46076" y="2352672"/>
                <a:ext cx="6120000" cy="18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400" dirty="0" smtClean="0">
                    <a:solidFill>
                      <a:schemeClr val="tx1"/>
                    </a:solidFill>
                  </a:rPr>
                  <a:t>UJ s’ modifications : racks, power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converters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DFBX,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cables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etc..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4" name="Rectangle 123"/>
            <p:cNvSpPr/>
            <p:nvPr/>
          </p:nvSpPr>
          <p:spPr>
            <a:xfrm>
              <a:off x="1865307" y="1635120"/>
              <a:ext cx="360000" cy="179388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46076" y="2797170"/>
            <a:ext cx="7176744" cy="359388"/>
            <a:chOff x="446076" y="2797170"/>
            <a:chExt cx="7176744" cy="359388"/>
          </a:xfrm>
        </p:grpSpPr>
        <p:grpSp>
          <p:nvGrpSpPr>
            <p:cNvPr id="125" name="Group 124"/>
            <p:cNvGrpSpPr/>
            <p:nvPr/>
          </p:nvGrpSpPr>
          <p:grpSpPr>
            <a:xfrm>
              <a:off x="446076" y="2797170"/>
              <a:ext cx="7176744" cy="359388"/>
              <a:chOff x="446076" y="2173284"/>
              <a:chExt cx="7176744" cy="35938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2233605" y="2173284"/>
                <a:ext cx="717552" cy="179388"/>
              </a:xfrm>
              <a:prstGeom prst="rect">
                <a:avLst/>
              </a:prstGeom>
              <a:solidFill>
                <a:srgbClr val="1A5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QRL</a:t>
                </a:r>
                <a:endParaRPr lang="en-US" sz="1200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806439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1163628" y="2173284"/>
                <a:ext cx="717552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err="1" smtClean="0"/>
                  <a:t>Disconn</a:t>
                </a:r>
                <a:r>
                  <a:rPr lang="fr-CH" sz="1200" dirty="0" smtClean="0"/>
                  <a:t>.</a:t>
                </a:r>
                <a:endParaRPr lang="en-US" sz="1200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2960682" y="2173284"/>
                <a:ext cx="360000" cy="179388"/>
              </a:xfrm>
              <a:prstGeom prst="rect">
                <a:avLst/>
              </a:prstGeom>
              <a:solidFill>
                <a:schemeClr val="accent1">
                  <a:lumMod val="90000"/>
                  <a:lumOff val="1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331628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3495672" y="2173284"/>
                <a:ext cx="2690820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Interconnections</a:t>
                </a:r>
                <a:endParaRPr lang="en-US" sz="1200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6186492" y="2173284"/>
                <a:ext cx="358776" cy="17938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LT</a:t>
                </a:r>
                <a:endParaRPr lang="en-US" sz="1200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 flipH="1">
                <a:off x="6545268" y="2173284"/>
                <a:ext cx="717552" cy="18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100" dirty="0" smtClean="0"/>
                  <a:t>Cool-down</a:t>
                </a:r>
                <a:endParaRPr lang="en-US" sz="1100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 flipH="1">
                <a:off x="7262820" y="2173284"/>
                <a:ext cx="360000" cy="180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446076" y="2352672"/>
                <a:ext cx="6120000" cy="18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400" dirty="0" smtClean="0">
                    <a:solidFill>
                      <a:schemeClr val="tx1"/>
                    </a:solidFill>
                  </a:rPr>
                  <a:t>UJ s’ modifications : racks, power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converters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DFBX,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cables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etc..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7" name="Rectangle 136"/>
            <p:cNvSpPr/>
            <p:nvPr/>
          </p:nvSpPr>
          <p:spPr>
            <a:xfrm>
              <a:off x="1874832" y="2797170"/>
              <a:ext cx="360000" cy="179388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1160451" y="5226045"/>
            <a:ext cx="7176744" cy="359388"/>
            <a:chOff x="446076" y="2797170"/>
            <a:chExt cx="7176744" cy="359388"/>
          </a:xfrm>
        </p:grpSpPr>
        <p:grpSp>
          <p:nvGrpSpPr>
            <p:cNvPr id="140" name="Group 124"/>
            <p:cNvGrpSpPr/>
            <p:nvPr/>
          </p:nvGrpSpPr>
          <p:grpSpPr>
            <a:xfrm>
              <a:off x="446076" y="2797170"/>
              <a:ext cx="7176744" cy="359388"/>
              <a:chOff x="446076" y="2173284"/>
              <a:chExt cx="7176744" cy="359388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2233605" y="2173284"/>
                <a:ext cx="717552" cy="179388"/>
              </a:xfrm>
              <a:prstGeom prst="rect">
                <a:avLst/>
              </a:prstGeom>
              <a:solidFill>
                <a:srgbClr val="1A5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QRL</a:t>
                </a:r>
                <a:endParaRPr lang="en-US" sz="1200" dirty="0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45401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1163628" y="2173284"/>
                <a:ext cx="717552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err="1" smtClean="0"/>
                  <a:t>Disconn</a:t>
                </a:r>
                <a:r>
                  <a:rPr lang="fr-CH" sz="1200" dirty="0" smtClean="0"/>
                  <a:t>.</a:t>
                </a:r>
                <a:endParaRPr lang="en-US" sz="1200" dirty="0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2960682" y="2173284"/>
                <a:ext cx="360000" cy="179388"/>
              </a:xfrm>
              <a:prstGeom prst="rect">
                <a:avLst/>
              </a:prstGeom>
              <a:solidFill>
                <a:schemeClr val="accent1">
                  <a:lumMod val="90000"/>
                  <a:lumOff val="1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31628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3495672" y="2173284"/>
                <a:ext cx="2690820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Interconnections</a:t>
                </a:r>
                <a:endParaRPr lang="en-US" sz="1200" dirty="0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6186492" y="2173284"/>
                <a:ext cx="358776" cy="17938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LT</a:t>
                </a:r>
                <a:endParaRPr lang="en-US" sz="1200" dirty="0"/>
              </a:p>
            </p:txBody>
          </p:sp>
          <p:sp>
            <p:nvSpPr>
              <p:cNvPr id="149" name="Rectangle 148"/>
              <p:cNvSpPr/>
              <p:nvPr/>
            </p:nvSpPr>
            <p:spPr>
              <a:xfrm flipH="1">
                <a:off x="6545268" y="2173284"/>
                <a:ext cx="717552" cy="18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100" dirty="0" smtClean="0"/>
                  <a:t>Cool-down</a:t>
                </a:r>
                <a:endParaRPr lang="en-US" sz="1100" dirty="0"/>
              </a:p>
            </p:txBody>
          </p:sp>
          <p:sp>
            <p:nvSpPr>
              <p:cNvPr id="150" name="Rectangle 149"/>
              <p:cNvSpPr/>
              <p:nvPr/>
            </p:nvSpPr>
            <p:spPr>
              <a:xfrm flipH="1">
                <a:off x="7262820" y="2173284"/>
                <a:ext cx="360000" cy="180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46076" y="2352672"/>
                <a:ext cx="6120000" cy="18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400" dirty="0" smtClean="0">
                    <a:solidFill>
                      <a:schemeClr val="tx1"/>
                    </a:solidFill>
                  </a:rPr>
                  <a:t>UJ s’ modifications : racks, power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converters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DFBX,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cables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etc..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1874832" y="2797170"/>
              <a:ext cx="360000" cy="179388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977889" y="4168770"/>
            <a:ext cx="7359306" cy="359388"/>
            <a:chOff x="263514" y="2797170"/>
            <a:chExt cx="7359306" cy="359388"/>
          </a:xfrm>
        </p:grpSpPr>
        <p:grpSp>
          <p:nvGrpSpPr>
            <p:cNvPr id="153" name="Group 124"/>
            <p:cNvGrpSpPr/>
            <p:nvPr/>
          </p:nvGrpSpPr>
          <p:grpSpPr>
            <a:xfrm>
              <a:off x="263514" y="2797170"/>
              <a:ext cx="7359306" cy="359388"/>
              <a:chOff x="263514" y="2173284"/>
              <a:chExt cx="7359306" cy="359388"/>
            </a:xfrm>
          </p:grpSpPr>
          <p:sp>
            <p:nvSpPr>
              <p:cNvPr id="155" name="Rectangle 154"/>
              <p:cNvSpPr/>
              <p:nvPr/>
            </p:nvSpPr>
            <p:spPr>
              <a:xfrm>
                <a:off x="2233605" y="2173284"/>
                <a:ext cx="717552" cy="179388"/>
              </a:xfrm>
              <a:prstGeom prst="rect">
                <a:avLst/>
              </a:prstGeom>
              <a:solidFill>
                <a:srgbClr val="1A5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QRL</a:t>
                </a:r>
                <a:endParaRPr lang="en-US" sz="1200" dirty="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26351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1163628" y="2173284"/>
                <a:ext cx="717552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err="1" smtClean="0"/>
                  <a:t>Disconn</a:t>
                </a:r>
                <a:r>
                  <a:rPr lang="fr-CH" sz="1200" dirty="0" smtClean="0"/>
                  <a:t>.</a:t>
                </a:r>
                <a:endParaRPr lang="en-US" sz="1200" dirty="0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2960682" y="2173284"/>
                <a:ext cx="360000" cy="179388"/>
              </a:xfrm>
              <a:prstGeom prst="rect">
                <a:avLst/>
              </a:prstGeom>
              <a:solidFill>
                <a:schemeClr val="accent1">
                  <a:lumMod val="90000"/>
                  <a:lumOff val="1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3316284" y="2173284"/>
                <a:ext cx="179388" cy="179388"/>
              </a:xfrm>
              <a:prstGeom prst="rect">
                <a:avLst/>
              </a:prstGeom>
              <a:solidFill>
                <a:srgbClr val="CC00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500" dirty="0" smtClean="0"/>
                  <a:t>SU</a:t>
                </a:r>
                <a:endParaRPr lang="en-US" sz="500" dirty="0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3495672" y="2173284"/>
                <a:ext cx="2690820" cy="179388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Interconnections</a:t>
                </a:r>
                <a:endParaRPr lang="en-US" sz="1200" dirty="0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6186492" y="2173284"/>
                <a:ext cx="358776" cy="17938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200" dirty="0" smtClean="0"/>
                  <a:t>LT</a:t>
                </a:r>
                <a:endParaRPr lang="en-US" sz="1200" dirty="0"/>
              </a:p>
            </p:txBody>
          </p:sp>
          <p:sp>
            <p:nvSpPr>
              <p:cNvPr id="162" name="Rectangle 161"/>
              <p:cNvSpPr/>
              <p:nvPr/>
            </p:nvSpPr>
            <p:spPr>
              <a:xfrm flipH="1">
                <a:off x="6545268" y="2173284"/>
                <a:ext cx="717552" cy="18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100" dirty="0" smtClean="0"/>
                  <a:t>Cool-down</a:t>
                </a:r>
                <a:endParaRPr lang="en-US" sz="1100" dirty="0"/>
              </a:p>
            </p:txBody>
          </p:sp>
          <p:sp>
            <p:nvSpPr>
              <p:cNvPr id="163" name="Rectangle 162"/>
              <p:cNvSpPr/>
              <p:nvPr/>
            </p:nvSpPr>
            <p:spPr>
              <a:xfrm flipH="1">
                <a:off x="7262820" y="2173284"/>
                <a:ext cx="360000" cy="180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46076" y="2352672"/>
                <a:ext cx="6120000" cy="18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36000" rtlCol="0" anchor="ctr"/>
              <a:lstStyle/>
              <a:p>
                <a:pPr algn="ctr"/>
                <a:r>
                  <a:rPr lang="fr-CH" sz="1400" dirty="0" smtClean="0">
                    <a:solidFill>
                      <a:schemeClr val="tx1"/>
                    </a:solidFill>
                  </a:rPr>
                  <a:t>UJ s’ modifications : racks, power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converters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DFBX, </a:t>
                </a:r>
                <a:r>
                  <a:rPr lang="fr-CH" sz="1400" dirty="0" err="1" smtClean="0">
                    <a:solidFill>
                      <a:schemeClr val="tx1"/>
                    </a:solidFill>
                  </a:rPr>
                  <a:t>cables</a:t>
                </a:r>
                <a:r>
                  <a:rPr lang="fr-CH" sz="1400" dirty="0" smtClean="0">
                    <a:solidFill>
                      <a:schemeClr val="tx1"/>
                    </a:solidFill>
                  </a:rPr>
                  <a:t>, etc..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1874832" y="2797170"/>
              <a:ext cx="360000" cy="179388"/>
            </a:xfrm>
            <a:prstGeom prst="rect">
              <a:avLst/>
            </a:prstGeom>
            <a:solidFill>
              <a:schemeClr val="accent1">
                <a:lumMod val="90000"/>
                <a:lumOff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36000"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165" name="Date Placeholder 16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31st July 2008</a:t>
            </a:r>
            <a:endParaRPr lang="en-US"/>
          </a:p>
        </p:txBody>
      </p:sp>
      <p:sp>
        <p:nvSpPr>
          <p:cNvPr id="166" name="Footer Placeholder 16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Design Review of the “LHC Interaction Regions Upgrade – Phase-I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102" grpId="0" animBg="1"/>
      <p:bldP spid="10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2060"/>
      </a:accent1>
      <a:accent2>
        <a:srgbClr val="0070C0"/>
      </a:accent2>
      <a:accent3>
        <a:srgbClr val="00B0F0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4394</TotalTime>
  <Words>523</Words>
  <Application>Microsoft Office PowerPoint</Application>
  <PresentationFormat>On-screen Show (4:3)</PresentationFormat>
  <Paragraphs>149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Conceptual Design Review of the “LHC Interaction Regions Upgrade – Phase-I Very first Schedule</vt:lpstr>
      <vt:lpstr>Draft Schedule – IT upgrade project (1/2)</vt:lpstr>
      <vt:lpstr>Draft Schedule – IT upgrade project (2/2)</vt:lpstr>
      <vt:lpstr>Draft Schedule – Stand-alone displacement</vt:lpstr>
      <vt:lpstr>Draft Schedule – IT upgrade &amp; SAM displac. projects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Triplets upgrade – 2013 List of operation - draft</dc:title>
  <dc:creator>foraz</dc:creator>
  <cp:lastModifiedBy>foraz</cp:lastModifiedBy>
  <cp:revision>271</cp:revision>
  <dcterms:created xsi:type="dcterms:W3CDTF">2008-07-07T09:11:25Z</dcterms:created>
  <dcterms:modified xsi:type="dcterms:W3CDTF">2008-07-29T13:15:57Z</dcterms:modified>
</cp:coreProperties>
</file>