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6" r:id="rId2"/>
    <p:sldId id="258" r:id="rId3"/>
    <p:sldId id="274" r:id="rId4"/>
    <p:sldId id="257" r:id="rId5"/>
    <p:sldId id="260" r:id="rId6"/>
    <p:sldId id="326" r:id="rId7"/>
    <p:sldId id="324" r:id="rId8"/>
    <p:sldId id="327" r:id="rId9"/>
    <p:sldId id="273" r:id="rId10"/>
    <p:sldId id="275" r:id="rId11"/>
    <p:sldId id="298" r:id="rId12"/>
    <p:sldId id="299" r:id="rId13"/>
    <p:sldId id="280" r:id="rId14"/>
    <p:sldId id="270" r:id="rId15"/>
    <p:sldId id="271" r:id="rId16"/>
    <p:sldId id="272" r:id="rId17"/>
    <p:sldId id="282" r:id="rId18"/>
    <p:sldId id="283" r:id="rId19"/>
    <p:sldId id="284" r:id="rId20"/>
    <p:sldId id="285" r:id="rId21"/>
    <p:sldId id="281" r:id="rId22"/>
    <p:sldId id="265" r:id="rId23"/>
    <p:sldId id="262" r:id="rId24"/>
    <p:sldId id="266" r:id="rId25"/>
    <p:sldId id="276" r:id="rId26"/>
    <p:sldId id="264" r:id="rId27"/>
    <p:sldId id="267" r:id="rId28"/>
    <p:sldId id="268" r:id="rId29"/>
    <p:sldId id="269" r:id="rId30"/>
    <p:sldId id="305" r:id="rId31"/>
    <p:sldId id="310" r:id="rId32"/>
    <p:sldId id="311" r:id="rId33"/>
    <p:sldId id="329" r:id="rId34"/>
    <p:sldId id="328" r:id="rId35"/>
    <p:sldId id="317" r:id="rId36"/>
    <p:sldId id="312" r:id="rId37"/>
    <p:sldId id="313" r:id="rId38"/>
    <p:sldId id="314" r:id="rId39"/>
    <p:sldId id="315" r:id="rId40"/>
    <p:sldId id="316" r:id="rId41"/>
    <p:sldId id="279" r:id="rId42"/>
    <p:sldId id="286" r:id="rId43"/>
    <p:sldId id="300" r:id="rId44"/>
    <p:sldId id="287" r:id="rId45"/>
    <p:sldId id="290" r:id="rId46"/>
    <p:sldId id="291" r:id="rId47"/>
    <p:sldId id="292" r:id="rId48"/>
    <p:sldId id="294" r:id="rId49"/>
    <p:sldId id="295" r:id="rId50"/>
    <p:sldId id="323" r:id="rId51"/>
    <p:sldId id="297" r:id="rId52"/>
    <p:sldId id="301" r:id="rId53"/>
    <p:sldId id="302" r:id="rId54"/>
    <p:sldId id="304" r:id="rId55"/>
    <p:sldId id="303" r:id="rId56"/>
    <p:sldId id="319" r:id="rId57"/>
    <p:sldId id="320" r:id="rId58"/>
    <p:sldId id="321" r:id="rId59"/>
    <p:sldId id="322" r:id="rId60"/>
    <p:sldId id="330" r:id="rId61"/>
  </p:sldIdLst>
  <p:sldSz cx="9144000" cy="6858000" type="screen4x3"/>
  <p:notesSz cx="6718300" cy="985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046" autoAdjust="0"/>
  </p:normalViewPr>
  <p:slideViewPr>
    <p:cSldViewPr>
      <p:cViewPr>
        <p:scale>
          <a:sx n="90" d="100"/>
          <a:sy n="90" d="100"/>
        </p:scale>
        <p:origin x="-594" y="-3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1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05482" y="0"/>
            <a:ext cx="2911263" cy="492760"/>
          </a:xfrm>
          <a:prstGeom prst="rect">
            <a:avLst/>
          </a:prstGeom>
        </p:spPr>
        <p:txBody>
          <a:bodyPr vert="horz" lIns="91440" tIns="45720" rIns="91440" bIns="45720" rtlCol="0"/>
          <a:lstStyle>
            <a:lvl1pPr algn="r">
              <a:defRPr sz="1200"/>
            </a:lvl1pPr>
          </a:lstStyle>
          <a:p>
            <a:fld id="{51626B32-2253-4246-BAC8-D5AC690164A9}" type="datetimeFigureOut">
              <a:rPr lang="en-US" smtClean="0"/>
              <a:pPr/>
              <a:t>7/31/2008</a:t>
            </a:fld>
            <a:endParaRPr lang="en-US"/>
          </a:p>
        </p:txBody>
      </p:sp>
      <p:sp>
        <p:nvSpPr>
          <p:cNvPr id="4" name="Slide Image Placeholder 3"/>
          <p:cNvSpPr>
            <a:spLocks noGrp="1" noRot="1" noChangeAspect="1"/>
          </p:cNvSpPr>
          <p:nvPr>
            <p:ph type="sldImg" idx="2"/>
          </p:nvPr>
        </p:nvSpPr>
        <p:spPr>
          <a:xfrm>
            <a:off x="895350" y="739775"/>
            <a:ext cx="4927600" cy="36957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1830" y="4681220"/>
            <a:ext cx="5374640" cy="44348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60730"/>
            <a:ext cx="2911263" cy="4927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05482" y="9360730"/>
            <a:ext cx="2911263" cy="492760"/>
          </a:xfrm>
          <a:prstGeom prst="rect">
            <a:avLst/>
          </a:prstGeom>
        </p:spPr>
        <p:txBody>
          <a:bodyPr vert="horz" lIns="91440" tIns="45720" rIns="91440" bIns="45720" rtlCol="0" anchor="b"/>
          <a:lstStyle>
            <a:lvl1pPr algn="r">
              <a:defRPr sz="1200"/>
            </a:lvl1pPr>
          </a:lstStyle>
          <a:p>
            <a:fld id="{2EA4BD49-0B17-48C3-872D-676E1EFEEE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A4BD49-0B17-48C3-872D-676E1EFEEE31}" type="slidenum">
              <a:rPr lang="en-US" smtClean="0"/>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p:cNvSpPr>
          <p:nvPr>
            <p:ph type="sldNum" sz="quarter" idx="5"/>
          </p:nvPr>
        </p:nvSpPr>
        <p:spPr>
          <a:noFill/>
        </p:spPr>
        <p:txBody>
          <a:bodyPr/>
          <a:lstStyle/>
          <a:p>
            <a:fld id="{0D8004D5-D06A-4AF8-8FE2-85C7762912A4}" type="slidenum">
              <a:rPr lang="en-US"/>
              <a:pPr/>
              <a:t>36</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p:cNvSpPr>
          <p:nvPr>
            <p:ph type="body" idx="1"/>
          </p:nvPr>
        </p:nvSpPr>
        <p:spPr>
          <a:noFill/>
          <a:ln w="9525"/>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p:cNvSpPr>
          <p:nvPr>
            <p:ph type="sldImg"/>
          </p:nvPr>
        </p:nvSpPr>
        <p:spPr>
          <a:ln/>
        </p:spPr>
      </p:sp>
      <p:sp>
        <p:nvSpPr>
          <p:cNvPr id="19459" name="Notes Placeholder 2"/>
          <p:cNvSpPr>
            <a:spLocks noGrp="1"/>
          </p:cNvSpPr>
          <p:nvPr>
            <p:ph type="body" idx="1"/>
          </p:nvPr>
        </p:nvSpPr>
        <p:spPr>
          <a:noFill/>
          <a:ln w="9525"/>
        </p:spPr>
        <p:txBody>
          <a:bodyPr/>
          <a:lstStyle/>
          <a:p>
            <a:pPr>
              <a:lnSpc>
                <a:spcPct val="90000"/>
              </a:lnSpc>
            </a:pPr>
            <a:r>
              <a:rPr lang="en-US" sz="1100" smtClean="0">
                <a:latin typeface="Arial" pitchFamily="34" charset="0"/>
                <a:ea typeface="ＭＳ Ｐゴシック" pitchFamily="34" charset="-128"/>
              </a:rPr>
              <a:t>Quench Origin in 18,34,35,36:</a:t>
            </a:r>
          </a:p>
          <a:p>
            <a:pPr>
              <a:lnSpc>
                <a:spcPct val="90000"/>
              </a:lnSpc>
            </a:pPr>
            <a:endParaRPr lang="en-US" sz="1100" smtClean="0">
              <a:latin typeface="Arial" pitchFamily="34" charset="0"/>
              <a:ea typeface="ＭＳ Ｐゴシック" pitchFamily="34" charset="-128"/>
            </a:endParaRPr>
          </a:p>
          <a:p>
            <a:pPr>
              <a:lnSpc>
                <a:spcPct val="90000"/>
              </a:lnSpc>
            </a:pPr>
            <a:r>
              <a:rPr lang="en-US" sz="1100" smtClean="0">
                <a:latin typeface="Arial" pitchFamily="34" charset="0"/>
                <a:ea typeface="ＭＳ Ｐゴシック" pitchFamily="34" charset="-128"/>
              </a:rPr>
              <a:t>Full Current</a:t>
            </a:r>
          </a:p>
          <a:p>
            <a:pPr>
              <a:lnSpc>
                <a:spcPct val="90000"/>
              </a:lnSpc>
            </a:pPr>
            <a:r>
              <a:rPr lang="en-US" sz="1100" smtClean="0">
                <a:latin typeface="Arial" pitchFamily="34" charset="0"/>
                <a:ea typeface="ＭＳ Ｐゴシック" pitchFamily="34" charset="-128"/>
              </a:rPr>
              <a:t>T PEAK PEAK                     0.118092E+03</a:t>
            </a:r>
          </a:p>
          <a:p>
            <a:pPr>
              <a:lnSpc>
                <a:spcPct val="90000"/>
              </a:lnSpc>
            </a:pPr>
            <a:r>
              <a:rPr lang="en-US" sz="1100" smtClean="0">
                <a:latin typeface="Arial" pitchFamily="34" charset="0"/>
                <a:ea typeface="ＭＳ Ｐゴシック" pitchFamily="34" charset="-128"/>
              </a:rPr>
              <a:t>T PEAK PEAK                     0.180635E+03</a:t>
            </a:r>
          </a:p>
          <a:p>
            <a:pPr>
              <a:lnSpc>
                <a:spcPct val="90000"/>
              </a:lnSpc>
            </a:pPr>
            <a:r>
              <a:rPr lang="en-US" sz="1100" smtClean="0">
                <a:latin typeface="Arial" pitchFamily="34" charset="0"/>
                <a:ea typeface="ＭＳ Ｐゴシック" pitchFamily="34" charset="-128"/>
              </a:rPr>
              <a:t>T PEAK PEAK                     0.186823E+03</a:t>
            </a:r>
          </a:p>
          <a:p>
            <a:pPr>
              <a:lnSpc>
                <a:spcPct val="90000"/>
              </a:lnSpc>
            </a:pPr>
            <a:r>
              <a:rPr lang="en-US" sz="1100" smtClean="0">
                <a:latin typeface="Arial" pitchFamily="34" charset="0"/>
                <a:ea typeface="ＭＳ Ｐゴシック" pitchFamily="34" charset="-128"/>
              </a:rPr>
              <a:t>T PEAK PEAK                     0.188537E+03</a:t>
            </a:r>
          </a:p>
          <a:p>
            <a:pPr>
              <a:lnSpc>
                <a:spcPct val="90000"/>
              </a:lnSpc>
            </a:pPr>
            <a:endParaRPr lang="en-US" sz="1100" smtClean="0">
              <a:latin typeface="Arial" pitchFamily="34" charset="0"/>
              <a:ea typeface="ＭＳ Ｐゴシック" pitchFamily="34" charset="-128"/>
            </a:endParaRPr>
          </a:p>
          <a:p>
            <a:pPr>
              <a:lnSpc>
                <a:spcPct val="90000"/>
              </a:lnSpc>
            </a:pPr>
            <a:r>
              <a:rPr lang="en-US" sz="1100" smtClean="0">
                <a:latin typeface="Arial" pitchFamily="34" charset="0"/>
                <a:ea typeface="ＭＳ Ｐゴシック" pitchFamily="34" charset="-128"/>
              </a:rPr>
              <a:t>Full current, extra 20ms delay</a:t>
            </a:r>
          </a:p>
          <a:p>
            <a:pPr>
              <a:lnSpc>
                <a:spcPct val="90000"/>
              </a:lnSpc>
            </a:pPr>
            <a:r>
              <a:rPr lang="en-US" sz="1100" smtClean="0">
                <a:latin typeface="Arial" pitchFamily="34" charset="0"/>
                <a:ea typeface="ＭＳ Ｐゴシック" pitchFamily="34" charset="-128"/>
              </a:rPr>
              <a:t>T PEAK PEAK                     0.110106E+03</a:t>
            </a:r>
          </a:p>
          <a:p>
            <a:pPr>
              <a:lnSpc>
                <a:spcPct val="90000"/>
              </a:lnSpc>
            </a:pPr>
            <a:r>
              <a:rPr lang="en-US" sz="1100" smtClean="0">
                <a:latin typeface="Arial" pitchFamily="34" charset="0"/>
                <a:ea typeface="ＭＳ Ｐゴシック" pitchFamily="34" charset="-128"/>
              </a:rPr>
              <a:t>T PEAK PEAK                     0.208858E+03</a:t>
            </a:r>
          </a:p>
          <a:p>
            <a:pPr>
              <a:lnSpc>
                <a:spcPct val="90000"/>
              </a:lnSpc>
            </a:pPr>
            <a:r>
              <a:rPr lang="en-US" sz="1100" smtClean="0">
                <a:latin typeface="Arial" pitchFamily="34" charset="0"/>
                <a:ea typeface="ＭＳ Ｐゴシック" pitchFamily="34" charset="-128"/>
              </a:rPr>
              <a:t>T PEAK PEAK                     0.215051E+03</a:t>
            </a:r>
          </a:p>
          <a:p>
            <a:pPr>
              <a:lnSpc>
                <a:spcPct val="90000"/>
              </a:lnSpc>
            </a:pPr>
            <a:r>
              <a:rPr lang="en-US" sz="1100" smtClean="0">
                <a:latin typeface="Arial" pitchFamily="34" charset="0"/>
                <a:ea typeface="ＭＳ Ｐゴシック" pitchFamily="34" charset="-128"/>
              </a:rPr>
              <a:t>T PEAK PEAK                     0.217553E+03</a:t>
            </a:r>
          </a:p>
          <a:p>
            <a:pPr>
              <a:lnSpc>
                <a:spcPct val="90000"/>
              </a:lnSpc>
            </a:pPr>
            <a:endParaRPr lang="en-US" sz="1100" smtClean="0">
              <a:latin typeface="Arial" pitchFamily="34" charset="0"/>
              <a:ea typeface="ＭＳ Ｐゴシック" pitchFamily="34" charset="-128"/>
            </a:endParaRPr>
          </a:p>
          <a:p>
            <a:pPr>
              <a:lnSpc>
                <a:spcPct val="90000"/>
              </a:lnSpc>
            </a:pPr>
            <a:r>
              <a:rPr lang="en-US" sz="1100" smtClean="0">
                <a:latin typeface="Arial" pitchFamily="34" charset="0"/>
                <a:ea typeface="ＭＳ Ｐゴシック" pitchFamily="34" charset="-128"/>
              </a:rPr>
              <a:t>Half Current</a:t>
            </a:r>
          </a:p>
          <a:p>
            <a:pPr>
              <a:lnSpc>
                <a:spcPct val="90000"/>
              </a:lnSpc>
            </a:pPr>
            <a:r>
              <a:rPr lang="en-US" sz="1100" smtClean="0">
                <a:latin typeface="Arial" pitchFamily="34" charset="0"/>
                <a:ea typeface="ＭＳ Ｐゴシック" pitchFamily="34" charset="-128"/>
              </a:rPr>
              <a:t>T PEAK PEAK                     0.496341E+02</a:t>
            </a:r>
          </a:p>
          <a:p>
            <a:pPr>
              <a:lnSpc>
                <a:spcPct val="90000"/>
              </a:lnSpc>
            </a:pPr>
            <a:r>
              <a:rPr lang="en-US" sz="1100" smtClean="0">
                <a:latin typeface="Arial" pitchFamily="34" charset="0"/>
                <a:ea typeface="ＭＳ Ｐゴシック" pitchFamily="34" charset="-128"/>
              </a:rPr>
              <a:t>T PEAK PEAK                     0.562652E+02</a:t>
            </a:r>
          </a:p>
          <a:p>
            <a:pPr>
              <a:lnSpc>
                <a:spcPct val="90000"/>
              </a:lnSpc>
            </a:pPr>
            <a:r>
              <a:rPr lang="en-US" sz="1100" smtClean="0">
                <a:latin typeface="Arial" pitchFamily="34" charset="0"/>
                <a:ea typeface="ＭＳ Ｐゴシック" pitchFamily="34" charset="-128"/>
              </a:rPr>
              <a:t>T PEAK PEAK                     0.573543E+02</a:t>
            </a:r>
          </a:p>
          <a:p>
            <a:pPr>
              <a:lnSpc>
                <a:spcPct val="90000"/>
              </a:lnSpc>
            </a:pPr>
            <a:r>
              <a:rPr lang="en-US" sz="1100" smtClean="0">
                <a:latin typeface="Arial" pitchFamily="34" charset="0"/>
                <a:ea typeface="ＭＳ Ｐゴシック" pitchFamily="34" charset="-128"/>
              </a:rPr>
              <a:t>T PEAK PEAK                     0.577908E+02</a:t>
            </a:r>
          </a:p>
          <a:p>
            <a:pPr>
              <a:lnSpc>
                <a:spcPct val="90000"/>
              </a:lnSpc>
            </a:pPr>
            <a:endParaRPr lang="en-US" sz="1100" smtClean="0">
              <a:latin typeface="Arial" pitchFamily="34" charset="0"/>
              <a:ea typeface="ＭＳ Ｐゴシック" pitchFamily="34" charset="-128"/>
            </a:endParaRPr>
          </a:p>
          <a:p>
            <a:pPr>
              <a:lnSpc>
                <a:spcPct val="90000"/>
              </a:lnSpc>
            </a:pPr>
            <a:r>
              <a:rPr lang="en-US" sz="1100" smtClean="0">
                <a:latin typeface="Arial" pitchFamily="34" charset="0"/>
                <a:ea typeface="ＭＳ Ｐゴシック" pitchFamily="34" charset="-128"/>
              </a:rPr>
              <a:t>Half Current, extra 20ms delay</a:t>
            </a:r>
          </a:p>
          <a:p>
            <a:pPr>
              <a:lnSpc>
                <a:spcPct val="90000"/>
              </a:lnSpc>
            </a:pPr>
            <a:r>
              <a:rPr lang="en-US" sz="1100" smtClean="0">
                <a:latin typeface="Arial" pitchFamily="34" charset="0"/>
                <a:ea typeface="ＭＳ Ｐゴシック" pitchFamily="34" charset="-128"/>
              </a:rPr>
              <a:t>T PEAK PEAK                     0.484824E+02</a:t>
            </a:r>
          </a:p>
          <a:p>
            <a:pPr>
              <a:lnSpc>
                <a:spcPct val="90000"/>
              </a:lnSpc>
            </a:pPr>
            <a:r>
              <a:rPr lang="en-US" sz="1100" smtClean="0">
                <a:latin typeface="Arial" pitchFamily="34" charset="0"/>
                <a:ea typeface="ＭＳ Ｐゴシック" pitchFamily="34" charset="-128"/>
              </a:rPr>
              <a:t>T PEAK PEAK                     0.572392E+02</a:t>
            </a:r>
          </a:p>
          <a:p>
            <a:pPr>
              <a:lnSpc>
                <a:spcPct val="90000"/>
              </a:lnSpc>
            </a:pPr>
            <a:r>
              <a:rPr lang="en-US" sz="1100" smtClean="0">
                <a:latin typeface="Arial" pitchFamily="34" charset="0"/>
                <a:ea typeface="ＭＳ Ｐゴシック" pitchFamily="34" charset="-128"/>
              </a:rPr>
              <a:t>T PEAK PEAK                     0.583825E+02</a:t>
            </a:r>
          </a:p>
          <a:p>
            <a:pPr>
              <a:lnSpc>
                <a:spcPct val="90000"/>
              </a:lnSpc>
            </a:pPr>
            <a:r>
              <a:rPr lang="en-US" sz="1100" smtClean="0">
                <a:latin typeface="Arial" pitchFamily="34" charset="0"/>
                <a:ea typeface="ＭＳ Ｐゴシック" pitchFamily="34" charset="-128"/>
              </a:rPr>
              <a:t>T PEAK PEAK                     0.588700E+02</a:t>
            </a:r>
          </a:p>
        </p:txBody>
      </p:sp>
      <p:sp>
        <p:nvSpPr>
          <p:cNvPr id="19460" name="Slide Number Placeholder 3"/>
          <p:cNvSpPr>
            <a:spLocks noGrp="1"/>
          </p:cNvSpPr>
          <p:nvPr>
            <p:ph type="sldNum" sz="quarter" idx="5"/>
          </p:nvPr>
        </p:nvSpPr>
        <p:spPr>
          <a:noFill/>
        </p:spPr>
        <p:txBody>
          <a:bodyPr/>
          <a:lstStyle/>
          <a:p>
            <a:fld id="{7E58875C-969A-40BC-872F-E3FD1047A633}" type="slidenum">
              <a:rPr lang="en-US"/>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3270CE-CC6C-48CF-9FA2-AAAFDC3E17CB}" type="slidenum">
              <a:rPr lang="en-US"/>
              <a:pPr fontAlgn="base">
                <a:spcBef>
                  <a:spcPct val="0"/>
                </a:spcBef>
                <a:spcAft>
                  <a:spcPct val="0"/>
                </a:spcAft>
              </a:pPr>
              <a:t>42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dirty="0"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0A387A-C83E-4772-8018-009297001B95}" type="slidenum">
              <a:rPr lang="en-US"/>
              <a:pPr fontAlgn="base">
                <a:spcBef>
                  <a:spcPct val="0"/>
                </a:spcBef>
                <a:spcAft>
                  <a:spcPct val="0"/>
                </a:spcAft>
              </a:pPr>
              <a:t>45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A73BB86-5450-4F07-A6A6-A58ED5470DB6}" type="slidenum">
              <a:rPr lang="en-US"/>
              <a:pPr fontAlgn="base">
                <a:spcBef>
                  <a:spcPct val="0"/>
                </a:spcBef>
                <a:spcAft>
                  <a:spcPct val="0"/>
                </a:spcAft>
              </a:pPr>
              <a:t>46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C939D82-A01A-4967-88A3-3DF78DDBA4C8}" type="slidenum">
              <a:rPr lang="en-US"/>
              <a:pPr fontAlgn="base">
                <a:spcBef>
                  <a:spcPct val="0"/>
                </a:spcBef>
                <a:spcAft>
                  <a:spcPct val="0"/>
                </a:spcAft>
              </a:pPr>
              <a:t>47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126980" name="Slide Number Placeholder 3"/>
          <p:cNvSpPr txBox="1">
            <a:spLocks noGrp="1"/>
          </p:cNvSpPr>
          <p:nvPr/>
        </p:nvSpPr>
        <p:spPr bwMode="auto">
          <a:xfrm>
            <a:off x="3805238" y="9361489"/>
            <a:ext cx="2911475" cy="492125"/>
          </a:xfrm>
          <a:prstGeom prst="rect">
            <a:avLst/>
          </a:prstGeom>
          <a:noFill/>
          <a:ln w="9525">
            <a:noFill/>
            <a:miter lim="800000"/>
            <a:headEnd/>
            <a:tailEnd/>
          </a:ln>
        </p:spPr>
        <p:txBody>
          <a:bodyPr anchor="b"/>
          <a:lstStyle/>
          <a:p>
            <a:pPr algn="r"/>
            <a:fld id="{67E970C6-30DB-428F-9388-994A2168857C}" type="slidenum">
              <a:rPr lang="en-US" sz="1200">
                <a:latin typeface="Calibri" pitchFamily="34" charset="0"/>
              </a:rPr>
              <a:pPr algn="r"/>
              <a:t>48</a:t>
            </a:fld>
            <a:endParaRPr lang="en-US"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D47CBA-2156-4113-991E-331472D38653}" type="slidenum">
              <a:rPr lang="en-US"/>
              <a:pPr fontAlgn="base">
                <a:spcBef>
                  <a:spcPct val="0"/>
                </a:spcBef>
                <a:spcAft>
                  <a:spcPct val="0"/>
                </a:spcAft>
              </a:pPr>
              <a:t>49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9E496B-71D1-4B55-8AD9-4AECCDC1B245}" type="datetimeFigureOut">
              <a:rPr lang="en-US" smtClean="0"/>
              <a:pPr/>
              <a:t>7/31/2008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90D6D-51E1-40E8-B2D5-13B5CCBF5546}" type="slidenum">
              <a:rPr lang="en-US" smtClean="0"/>
              <a:pPr/>
              <a:t>‹#›</a:t>
            </a:fld>
            <a:endParaRPr lang="en-US"/>
          </a:p>
        </p:txBody>
      </p:sp>
      <p:pic>
        <p:nvPicPr>
          <p:cNvPr id="7" name="Picture 16" descr="logo"/>
          <p:cNvPicPr>
            <a:picLocks noChangeAspect="1" noChangeArrowheads="1"/>
          </p:cNvPicPr>
          <p:nvPr userDrawn="1"/>
        </p:nvPicPr>
        <p:blipFill>
          <a:blip r:embed="rId2"/>
          <a:srcRect/>
          <a:stretch>
            <a:fillRect/>
          </a:stretch>
        </p:blipFill>
        <p:spPr bwMode="auto">
          <a:xfrm>
            <a:off x="8040688" y="0"/>
            <a:ext cx="1103312" cy="1112838"/>
          </a:xfrm>
          <a:prstGeom prst="rect">
            <a:avLst/>
          </a:prstGeom>
          <a:noFill/>
          <a:ln w="9525">
            <a:noFill/>
            <a:miter lim="800000"/>
            <a:headEnd/>
            <a:tailEnd/>
          </a:ln>
        </p:spPr>
      </p:pic>
      <p:pic>
        <p:nvPicPr>
          <p:cNvPr id="8" name="Picture 12" descr="Logo4_big.jpg"/>
          <p:cNvPicPr>
            <a:picLocks noChangeAspect="1"/>
          </p:cNvPicPr>
          <p:nvPr userDrawn="1"/>
        </p:nvPicPr>
        <p:blipFill>
          <a:blip r:embed="rId3"/>
          <a:srcRect/>
          <a:stretch>
            <a:fillRect/>
          </a:stretch>
        </p:blipFill>
        <p:spPr bwMode="auto">
          <a:xfrm>
            <a:off x="7848600" y="5668963"/>
            <a:ext cx="1295400" cy="118903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E496B-71D1-4B55-8AD9-4AECCDC1B245}" type="datetimeFigureOut">
              <a:rPr lang="en-US" smtClean="0"/>
              <a:pPr/>
              <a:t>7/31/2008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E496B-71D1-4B55-8AD9-4AECCDC1B245}" type="datetimeFigureOut">
              <a:rPr lang="en-US" smtClean="0"/>
              <a:pPr/>
              <a:t>7/31/2008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876300" y="96838"/>
            <a:ext cx="7678738" cy="904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66700" y="1190625"/>
            <a:ext cx="4262438" cy="5240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1538" y="1190625"/>
            <a:ext cx="4262437" cy="2543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1538" y="3886200"/>
            <a:ext cx="4262437" cy="2544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E496B-71D1-4B55-8AD9-4AECCDC1B245}" type="datetimeFigureOut">
              <a:rPr lang="en-US" smtClean="0"/>
              <a:pPr/>
              <a:t>7/31/2008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E496B-71D1-4B55-8AD9-4AECCDC1B245}" type="datetimeFigureOut">
              <a:rPr lang="en-US" smtClean="0"/>
              <a:pPr/>
              <a:t>7/31/2008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9E496B-71D1-4B55-8AD9-4AECCDC1B245}" type="datetimeFigureOut">
              <a:rPr lang="en-US" smtClean="0"/>
              <a:pPr/>
              <a:t>7/31/2008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9E496B-71D1-4B55-8AD9-4AECCDC1B245}" type="datetimeFigureOut">
              <a:rPr lang="en-US" smtClean="0"/>
              <a:pPr/>
              <a:t>7/31/2008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9E496B-71D1-4B55-8AD9-4AECCDC1B245}" type="datetimeFigureOut">
              <a:rPr lang="en-US" smtClean="0"/>
              <a:pPr/>
              <a:t>7/31/2008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9E496B-71D1-4B55-8AD9-4AECCDC1B245}" type="datetimeFigureOut">
              <a:rPr lang="en-US" smtClean="0"/>
              <a:pPr/>
              <a:t>7/31/2008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E496B-71D1-4B55-8AD9-4AECCDC1B245}" type="datetimeFigureOut">
              <a:rPr lang="en-US" smtClean="0"/>
              <a:pPr/>
              <a:t>7/31/2008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E496B-71D1-4B55-8AD9-4AECCDC1B245}" type="datetimeFigureOut">
              <a:rPr lang="en-US" smtClean="0"/>
              <a:pPr/>
              <a:t>7/31/2008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90D6D-51E1-40E8-B2D5-13B5CCBF55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9E496B-71D1-4B55-8AD9-4AECCDC1B245}" type="datetimeFigureOut">
              <a:rPr lang="en-US" smtClean="0"/>
              <a:pPr/>
              <a:t>7/31/2008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990D6D-51E1-40E8-B2D5-13B5CCBF5546}" type="slidenum">
              <a:rPr lang="en-US" smtClean="0"/>
              <a:pPr/>
              <a:t>‹#›</a:t>
            </a:fld>
            <a:endParaRPr lang="en-US"/>
          </a:p>
        </p:txBody>
      </p:sp>
      <p:pic>
        <p:nvPicPr>
          <p:cNvPr id="7" name="Picture 16" descr="logo"/>
          <p:cNvPicPr>
            <a:picLocks noChangeAspect="1" noChangeArrowheads="1"/>
          </p:cNvPicPr>
          <p:nvPr userDrawn="1"/>
        </p:nvPicPr>
        <p:blipFill>
          <a:blip r:embed="rId14"/>
          <a:srcRect/>
          <a:stretch>
            <a:fillRect/>
          </a:stretch>
        </p:blipFill>
        <p:spPr bwMode="auto">
          <a:xfrm>
            <a:off x="8040688" y="0"/>
            <a:ext cx="1103312" cy="1112838"/>
          </a:xfrm>
          <a:prstGeom prst="rect">
            <a:avLst/>
          </a:prstGeom>
          <a:noFill/>
          <a:ln w="9525">
            <a:noFill/>
            <a:miter lim="800000"/>
            <a:headEnd/>
            <a:tailEnd/>
          </a:ln>
        </p:spPr>
      </p:pic>
      <p:pic>
        <p:nvPicPr>
          <p:cNvPr id="8" name="Picture 12" descr="Logo4_big.jpg"/>
          <p:cNvPicPr>
            <a:picLocks noChangeAspect="1"/>
          </p:cNvPicPr>
          <p:nvPr userDrawn="1"/>
        </p:nvPicPr>
        <p:blipFill>
          <a:blip r:embed="rId15"/>
          <a:srcRect/>
          <a:stretch>
            <a:fillRect/>
          </a:stretch>
        </p:blipFill>
        <p:spPr bwMode="auto">
          <a:xfrm>
            <a:off x="7848600" y="5668963"/>
            <a:ext cx="1295400" cy="11890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oleObject" Target="Documents%20and%20Settings/pfessia/Local%20Settings/Temporary%20Internet%20Files/Content.Outlook/H8KJQQB4/dose_r.pdf" TargetMode="Externa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Documents%20and%20Settings/pfessia/Local%20Settings/Temporary%20Internet%20Files/Content.Outlook/H8KJQQB4/Q2bdose_r_peak.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33.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oleObject" Target="../embeddings/Microsoft_Office_Excel_97-2003_Worksheet3.xls"/></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9.emf"/></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0.emf"/></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43.emf"/><Relationship Id="rId5" Type="http://schemas.openxmlformats.org/officeDocument/2006/relationships/image" Target="../media/image42.jpeg"/><Relationship Id="rId4" Type="http://schemas.openxmlformats.org/officeDocument/2006/relationships/oleObject" Target="../embeddings/Microsoft_Office_Excel_97-2003_Worksheet4.xls"/></Relationships>
</file>

<file path=ppt/slides/_rels/slide4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6.xml"/><Relationship Id="rId5" Type="http://schemas.openxmlformats.org/officeDocument/2006/relationships/image" Target="../media/image51.jpeg"/><Relationship Id="rId4" Type="http://schemas.openxmlformats.org/officeDocument/2006/relationships/image" Target="../media/image50.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1285860"/>
            <a:ext cx="8786874" cy="2643205"/>
          </a:xfrm>
        </p:spPr>
        <p:txBody>
          <a:bodyPr>
            <a:normAutofit fontScale="90000"/>
          </a:bodyPr>
          <a:lstStyle/>
          <a:p>
            <a:r>
              <a:rPr lang="en-US" dirty="0" smtClean="0"/>
              <a:t>LHC Interaction Region Upgrade </a:t>
            </a:r>
            <a:r>
              <a:rPr lang="en-US" dirty="0"/>
              <a:t>P</a:t>
            </a:r>
            <a:r>
              <a:rPr lang="en-US" dirty="0" smtClean="0"/>
              <a:t>hase I:</a:t>
            </a:r>
            <a:br>
              <a:rPr lang="en-US" dirty="0" smtClean="0"/>
            </a:br>
            <a:r>
              <a:rPr lang="en-US" dirty="0" smtClean="0"/>
              <a:t>the WP4</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785794"/>
          </a:xfrm>
        </p:spPr>
        <p:txBody>
          <a:bodyPr/>
          <a:lstStyle/>
          <a:p>
            <a:r>
              <a:rPr lang="en-US" dirty="0" smtClean="0"/>
              <a:t>Section Summary</a:t>
            </a:r>
            <a:endParaRPr lang="en-US" dirty="0"/>
          </a:p>
        </p:txBody>
      </p:sp>
      <p:sp>
        <p:nvSpPr>
          <p:cNvPr id="3" name="Content Placeholder 2"/>
          <p:cNvSpPr>
            <a:spLocks noGrp="1"/>
          </p:cNvSpPr>
          <p:nvPr>
            <p:ph idx="1"/>
          </p:nvPr>
        </p:nvSpPr>
        <p:spPr>
          <a:xfrm>
            <a:off x="0" y="714356"/>
            <a:ext cx="9144000" cy="6143644"/>
          </a:xfrm>
        </p:spPr>
        <p:txBody>
          <a:bodyPr>
            <a:normAutofit fontScale="92500" lnSpcReduction="10000"/>
          </a:bodyPr>
          <a:lstStyle/>
          <a:p>
            <a:r>
              <a:rPr lang="en-US" dirty="0" smtClean="0"/>
              <a:t>Status </a:t>
            </a:r>
            <a:r>
              <a:rPr lang="en-US" dirty="0"/>
              <a:t>of the quadrupole conceptual design</a:t>
            </a:r>
            <a:r>
              <a:rPr lang="en-US" dirty="0" smtClean="0"/>
              <a:t>:</a:t>
            </a:r>
          </a:p>
          <a:p>
            <a:pPr lvl="1"/>
            <a:r>
              <a:rPr lang="en-US" dirty="0" smtClean="0"/>
              <a:t>What we will re-use: available material and constraints </a:t>
            </a:r>
          </a:p>
          <a:p>
            <a:pPr lvl="1"/>
            <a:r>
              <a:rPr lang="en-US" dirty="0" smtClean="0"/>
              <a:t>Cable selection</a:t>
            </a:r>
          </a:p>
          <a:p>
            <a:pPr lvl="1"/>
            <a:r>
              <a:rPr lang="en-US" dirty="0" smtClean="0"/>
              <a:t>Material dose consideration</a:t>
            </a:r>
          </a:p>
          <a:p>
            <a:pPr lvl="1"/>
            <a:r>
              <a:rPr lang="en-US" dirty="0" smtClean="0"/>
              <a:t>Cable </a:t>
            </a:r>
            <a:r>
              <a:rPr lang="en-US" dirty="0"/>
              <a:t>insulation</a:t>
            </a:r>
            <a:r>
              <a:rPr lang="en-US" dirty="0" smtClean="0"/>
              <a:t>:</a:t>
            </a:r>
          </a:p>
          <a:p>
            <a:pPr lvl="2"/>
            <a:r>
              <a:rPr lang="en-US" dirty="0" smtClean="0"/>
              <a:t>available choices</a:t>
            </a:r>
          </a:p>
          <a:p>
            <a:pPr lvl="2"/>
            <a:r>
              <a:rPr lang="en-US" dirty="0" smtClean="0"/>
              <a:t>test program</a:t>
            </a:r>
          </a:p>
          <a:p>
            <a:pPr lvl="2"/>
            <a:r>
              <a:rPr lang="en-US" dirty="0" smtClean="0"/>
              <a:t>status </a:t>
            </a:r>
            <a:r>
              <a:rPr lang="en-US" dirty="0"/>
              <a:t>of </a:t>
            </a:r>
            <a:r>
              <a:rPr lang="en-US" dirty="0" smtClean="0"/>
              <a:t>tests</a:t>
            </a:r>
          </a:p>
          <a:p>
            <a:pPr lvl="1"/>
            <a:r>
              <a:rPr lang="en-US" dirty="0" smtClean="0"/>
              <a:t>Magnetic </a:t>
            </a:r>
            <a:r>
              <a:rPr lang="en-US" dirty="0"/>
              <a:t>design</a:t>
            </a:r>
            <a:r>
              <a:rPr lang="en-US" dirty="0" smtClean="0"/>
              <a:t>:</a:t>
            </a:r>
          </a:p>
          <a:p>
            <a:pPr lvl="2"/>
            <a:r>
              <a:rPr lang="en-US" dirty="0" smtClean="0"/>
              <a:t>Cross section for a 110-120-130 mm aperture</a:t>
            </a:r>
          </a:p>
          <a:p>
            <a:pPr lvl="2"/>
            <a:r>
              <a:rPr lang="en-US" dirty="0" smtClean="0"/>
              <a:t>Effect of internal large heat exchanger</a:t>
            </a:r>
          </a:p>
          <a:p>
            <a:pPr lvl="1"/>
            <a:r>
              <a:rPr lang="en-US" dirty="0" smtClean="0"/>
              <a:t>Protection</a:t>
            </a:r>
          </a:p>
          <a:p>
            <a:pPr lvl="1"/>
            <a:r>
              <a:rPr lang="en-US" dirty="0"/>
              <a:t>M</a:t>
            </a:r>
            <a:r>
              <a:rPr lang="en-US" dirty="0" smtClean="0"/>
              <a:t>echanical design</a:t>
            </a:r>
          </a:p>
          <a:p>
            <a:pPr lvl="1"/>
            <a:r>
              <a:rPr lang="en-US" dirty="0" smtClean="0"/>
              <a:t>General magnet and cold mass concepts</a:t>
            </a:r>
          </a:p>
          <a:p>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 want to re-use</a:t>
            </a:r>
            <a:br>
              <a:rPr lang="en-US" dirty="0" smtClean="0"/>
            </a:br>
            <a:r>
              <a:rPr lang="en-US" sz="2200" dirty="0" smtClean="0"/>
              <a:t>20 </a:t>
            </a:r>
            <a:r>
              <a:rPr lang="en-US" sz="2200" dirty="0" err="1" smtClean="0"/>
              <a:t>quaDrupole</a:t>
            </a:r>
            <a:r>
              <a:rPr lang="en-US" sz="2200" dirty="0" smtClean="0"/>
              <a:t> cold masses and 5 corrector packages (5 triplet) </a:t>
            </a:r>
            <a:endParaRPr lang="en-US" sz="2200"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0"/>
            <a:ext cx="8229600" cy="785794"/>
          </a:xfrm>
        </p:spPr>
        <p:txBody>
          <a:bodyPr/>
          <a:lstStyle/>
          <a:p>
            <a:r>
              <a:rPr lang="en-US" dirty="0" smtClean="0"/>
              <a:t>What we will re-use</a:t>
            </a:r>
            <a:endParaRPr lang="en-US" dirty="0"/>
          </a:p>
        </p:txBody>
      </p:sp>
      <p:graphicFrame>
        <p:nvGraphicFramePr>
          <p:cNvPr id="5" name="Table 4"/>
          <p:cNvGraphicFramePr>
            <a:graphicFrameLocks noGrp="1"/>
          </p:cNvGraphicFramePr>
          <p:nvPr/>
        </p:nvGraphicFramePr>
        <p:xfrm>
          <a:off x="1" y="714356"/>
          <a:ext cx="9143999" cy="6040120"/>
        </p:xfrm>
        <a:graphic>
          <a:graphicData uri="http://schemas.openxmlformats.org/drawingml/2006/table">
            <a:tbl>
              <a:tblPr firstRow="1" bandRow="1">
                <a:tableStyleId>{5C22544A-7EE6-4342-B048-85BDC9FD1C3A}</a:tableStyleId>
              </a:tblPr>
              <a:tblGrid>
                <a:gridCol w="1534129"/>
                <a:gridCol w="1823424"/>
                <a:gridCol w="2214578"/>
                <a:gridCol w="3571868"/>
              </a:tblGrid>
              <a:tr h="370840">
                <a:tc>
                  <a:txBody>
                    <a:bodyPr/>
                    <a:lstStyle/>
                    <a:p>
                      <a:r>
                        <a:rPr lang="en-US" dirty="0" smtClean="0"/>
                        <a:t>Material</a:t>
                      </a:r>
                      <a:endParaRPr lang="en-US" dirty="0"/>
                    </a:p>
                  </a:txBody>
                  <a:tcPr/>
                </a:tc>
                <a:tc>
                  <a:txBody>
                    <a:bodyPr/>
                    <a:lstStyle/>
                    <a:p>
                      <a:r>
                        <a:rPr lang="en-US" dirty="0" smtClean="0"/>
                        <a:t>Availability</a:t>
                      </a:r>
                      <a:endParaRPr lang="en-US" dirty="0"/>
                    </a:p>
                  </a:txBody>
                  <a:tcPr/>
                </a:tc>
                <a:tc>
                  <a:txBody>
                    <a:bodyPr/>
                    <a:lstStyle/>
                    <a:p>
                      <a:r>
                        <a:rPr lang="en-US" smtClean="0"/>
                        <a:t>Constraints</a:t>
                      </a:r>
                      <a:r>
                        <a:rPr lang="en-US" baseline="0" smtClean="0"/>
                        <a:t> on</a:t>
                      </a:r>
                      <a:endParaRPr lang="en-US" dirty="0"/>
                    </a:p>
                  </a:txBody>
                  <a:tcPr/>
                </a:tc>
                <a:tc>
                  <a:txBody>
                    <a:bodyPr/>
                    <a:lstStyle/>
                    <a:p>
                      <a:r>
                        <a:rPr lang="en-US" dirty="0" smtClean="0"/>
                        <a:t>Need of extra purchase</a:t>
                      </a:r>
                      <a:endParaRPr lang="en-US" dirty="0"/>
                    </a:p>
                  </a:txBody>
                  <a:tcPr/>
                </a:tc>
              </a:tr>
              <a:tr h="370840">
                <a:tc>
                  <a:txBody>
                    <a:bodyPr/>
                    <a:lstStyle/>
                    <a:p>
                      <a:r>
                        <a:rPr lang="en-US" dirty="0" smtClean="0"/>
                        <a:t>SC cables: LHC-MD</a:t>
                      </a:r>
                      <a:r>
                        <a:rPr lang="en-US" baseline="0" dirty="0" smtClean="0"/>
                        <a:t> inner and outer cable</a:t>
                      </a:r>
                      <a:endParaRPr lang="en-US" dirty="0"/>
                    </a:p>
                  </a:txBody>
                  <a:tcPr/>
                </a:tc>
                <a:tc>
                  <a:txBody>
                    <a:bodyPr/>
                    <a:lstStyle/>
                    <a:p>
                      <a:r>
                        <a:rPr lang="en-US" dirty="0" smtClean="0"/>
                        <a:t>205 inner </a:t>
                      </a:r>
                      <a:r>
                        <a:rPr lang="en-US" baseline="0" dirty="0" smtClean="0"/>
                        <a:t> </a:t>
                      </a:r>
                      <a:r>
                        <a:rPr lang="en-US" dirty="0" smtClean="0"/>
                        <a:t>U.L. (448 m) </a:t>
                      </a:r>
                    </a:p>
                    <a:p>
                      <a:r>
                        <a:rPr lang="en-US" dirty="0" smtClean="0"/>
                        <a:t>172 outer U.L.</a:t>
                      </a:r>
                      <a:r>
                        <a:rPr lang="en-US" baseline="0" dirty="0" smtClean="0"/>
                        <a:t> (760 m)</a:t>
                      </a:r>
                      <a:endParaRPr lang="en-US" dirty="0"/>
                    </a:p>
                  </a:txBody>
                  <a:tcPr/>
                </a:tc>
                <a:tc>
                  <a:txBody>
                    <a:bodyPr/>
                    <a:lstStyle/>
                    <a:p>
                      <a:r>
                        <a:rPr lang="en-US" dirty="0" smtClean="0"/>
                        <a:t>Conductor</a:t>
                      </a:r>
                      <a:r>
                        <a:rPr lang="en-US" baseline="0" dirty="0" smtClean="0"/>
                        <a:t> distribution design </a:t>
                      </a:r>
                      <a:endParaRPr lang="en-US" dirty="0"/>
                    </a:p>
                  </a:txBody>
                  <a:tcPr/>
                </a:tc>
                <a:tc>
                  <a:txBody>
                    <a:bodyPr/>
                    <a:lstStyle/>
                    <a:p>
                      <a:r>
                        <a:rPr lang="en-US" dirty="0" smtClean="0"/>
                        <a:t>no</a:t>
                      </a:r>
                      <a:endParaRPr lang="en-US" dirty="0"/>
                    </a:p>
                  </a:txBody>
                  <a:tcPr/>
                </a:tc>
              </a:tr>
              <a:tr h="370840">
                <a:tc>
                  <a:txBody>
                    <a:bodyPr/>
                    <a:lstStyle/>
                    <a:p>
                      <a:r>
                        <a:rPr lang="en-US" dirty="0" smtClean="0"/>
                        <a:t>Steel for collars</a:t>
                      </a:r>
                      <a:endParaRPr lang="en-US" dirty="0"/>
                    </a:p>
                  </a:txBody>
                  <a:tcPr/>
                </a:tc>
                <a:tc>
                  <a:txBody>
                    <a:bodyPr/>
                    <a:lstStyle/>
                    <a:p>
                      <a:r>
                        <a:rPr lang="en-US" dirty="0" smtClean="0"/>
                        <a:t>136 ton YUS 130</a:t>
                      </a:r>
                      <a:endParaRPr lang="en-US" dirty="0"/>
                    </a:p>
                  </a:txBody>
                  <a:tcPr/>
                </a:tc>
                <a:tc>
                  <a:txBody>
                    <a:bodyPr/>
                    <a:lstStyle/>
                    <a:p>
                      <a:r>
                        <a:rPr lang="en-US" dirty="0" smtClean="0"/>
                        <a:t>Mechanical design</a:t>
                      </a:r>
                      <a:endParaRPr lang="en-US" dirty="0"/>
                    </a:p>
                  </a:txBody>
                  <a:tcPr/>
                </a:tc>
                <a:tc>
                  <a:txBody>
                    <a:bodyPr/>
                    <a:lstStyle/>
                    <a:p>
                      <a:r>
                        <a:rPr lang="en-US" dirty="0" smtClean="0"/>
                        <a:t>Ap. 110 mm-&gt; need 83 ton</a:t>
                      </a:r>
                    </a:p>
                    <a:p>
                      <a:r>
                        <a:rPr lang="en-US" dirty="0" smtClean="0"/>
                        <a:t>Ap. 120 mm-&gt;</a:t>
                      </a:r>
                      <a:r>
                        <a:rPr lang="en-US" baseline="0" dirty="0" smtClean="0"/>
                        <a:t> need 106 ton</a:t>
                      </a:r>
                    </a:p>
                    <a:p>
                      <a:r>
                        <a:rPr lang="en-US" baseline="0" dirty="0" smtClean="0"/>
                        <a:t>Ap. 130 mm-&gt; need 133 ton</a:t>
                      </a:r>
                      <a:endParaRPr lang="en-US" dirty="0"/>
                    </a:p>
                  </a:txBody>
                  <a:tcPr/>
                </a:tc>
              </a:tr>
              <a:tr h="370840">
                <a:tc>
                  <a:txBody>
                    <a:bodyPr/>
                    <a:lstStyle/>
                    <a:p>
                      <a:r>
                        <a:rPr lang="en-US" dirty="0" smtClean="0"/>
                        <a:t>Iron for yoke laminations</a:t>
                      </a:r>
                      <a:endParaRPr lang="en-US" dirty="0"/>
                    </a:p>
                  </a:txBody>
                  <a:tcPr/>
                </a:tc>
                <a:tc>
                  <a:txBody>
                    <a:bodyPr/>
                    <a:lstStyle/>
                    <a:p>
                      <a:r>
                        <a:rPr lang="en-US" dirty="0" smtClean="0"/>
                        <a:t>262 ton </a:t>
                      </a:r>
                      <a:r>
                        <a:rPr lang="en-US" dirty="0" err="1" smtClean="0"/>
                        <a:t>Magnetil</a:t>
                      </a:r>
                      <a:endParaRPr lang="en-US" dirty="0"/>
                    </a:p>
                  </a:txBody>
                  <a:tcPr/>
                </a:tc>
                <a:tc>
                  <a:txBody>
                    <a:bodyPr/>
                    <a:lstStyle/>
                    <a:p>
                      <a:r>
                        <a:rPr lang="en-US" dirty="0" smtClean="0"/>
                        <a:t>Max outer diameter</a:t>
                      </a:r>
                      <a:r>
                        <a:rPr lang="en-US" baseline="0" dirty="0" smtClean="0"/>
                        <a:t> of cold mass. Probably mix of different iron lamination thicknesses</a:t>
                      </a:r>
                      <a:endParaRPr lang="en-US" dirty="0"/>
                    </a:p>
                  </a:txBody>
                  <a:tcPr/>
                </a:tc>
                <a:tc>
                  <a:txBody>
                    <a:bodyPr/>
                    <a:lstStyle/>
                    <a:p>
                      <a:r>
                        <a:rPr lang="en-US" dirty="0" smtClean="0"/>
                        <a:t>Ap. 110 mm-&gt; need 445 ton-&gt; 450 KCHF (190 tons)</a:t>
                      </a:r>
                    </a:p>
                    <a:p>
                      <a:r>
                        <a:rPr lang="en-US" dirty="0" smtClean="0"/>
                        <a:t>Ap. 120 mm-&gt;</a:t>
                      </a:r>
                      <a:r>
                        <a:rPr lang="en-US" baseline="0" dirty="0" smtClean="0"/>
                        <a:t> need 510 ton-&gt; 620 KCHF </a:t>
                      </a:r>
                      <a:r>
                        <a:rPr lang="en-US" dirty="0" smtClean="0"/>
                        <a:t>(270 tons)</a:t>
                      </a:r>
                      <a:endParaRPr lang="en-US" baseline="0" dirty="0" smtClean="0"/>
                    </a:p>
                    <a:p>
                      <a:r>
                        <a:rPr lang="en-US" baseline="0" dirty="0" smtClean="0"/>
                        <a:t>Ap. 130 mm-&gt; need 570 ton-&gt; 800 KCHF </a:t>
                      </a:r>
                      <a:r>
                        <a:rPr lang="en-US" dirty="0" smtClean="0"/>
                        <a:t>(330 tons)</a:t>
                      </a:r>
                    </a:p>
                  </a:txBody>
                  <a:tcPr/>
                </a:tc>
              </a:tr>
              <a:tr h="370840">
                <a:tc>
                  <a:txBody>
                    <a:bodyPr/>
                    <a:lstStyle/>
                    <a:p>
                      <a:r>
                        <a:rPr lang="en-US" dirty="0" smtClean="0"/>
                        <a:t>Spare shells</a:t>
                      </a:r>
                      <a:endParaRPr lang="en-US" dirty="0"/>
                    </a:p>
                  </a:txBody>
                  <a:tcPr/>
                </a:tc>
                <a:tc>
                  <a:txBody>
                    <a:bodyPr/>
                    <a:lstStyle/>
                    <a:p>
                      <a:r>
                        <a:rPr lang="en-US" dirty="0" smtClean="0"/>
                        <a:t>12 pairs</a:t>
                      </a:r>
                      <a:r>
                        <a:rPr lang="en-US" baseline="0" dirty="0" smtClean="0"/>
                        <a:t> 12 m long in 304 L</a:t>
                      </a:r>
                      <a:endParaRPr lang="en-US" dirty="0"/>
                    </a:p>
                  </a:txBody>
                  <a:tcPr/>
                </a:tc>
                <a:tc>
                  <a:txBody>
                    <a:bodyPr/>
                    <a:lstStyle/>
                    <a:p>
                      <a:r>
                        <a:rPr lang="en-US" smtClean="0"/>
                        <a:t>Cold mass stiffness</a:t>
                      </a:r>
                      <a:endParaRPr lang="en-US" dirty="0"/>
                    </a:p>
                  </a:txBody>
                  <a:tcPr/>
                </a:tc>
                <a:tc>
                  <a:txBody>
                    <a:bodyPr/>
                    <a:lstStyle/>
                    <a:p>
                      <a:r>
                        <a:rPr lang="en-US" dirty="0" smtClean="0"/>
                        <a:t>Foreseen cost for</a:t>
                      </a:r>
                      <a:r>
                        <a:rPr lang="en-US" baseline="0" dirty="0" smtClean="0"/>
                        <a:t> rest of material 1MCHF</a:t>
                      </a:r>
                    </a:p>
                    <a:p>
                      <a:endParaRPr lang="en-US" dirty="0"/>
                    </a:p>
                  </a:txBody>
                  <a:tcPr/>
                </a:tc>
              </a:tr>
              <a:tr h="370840">
                <a:tc>
                  <a:txBody>
                    <a:bodyPr/>
                    <a:lstStyle/>
                    <a:p>
                      <a:r>
                        <a:rPr lang="en-US" dirty="0" smtClean="0"/>
                        <a:t>MD tooling</a:t>
                      </a:r>
                      <a:endParaRPr lang="en-US" dirty="0"/>
                    </a:p>
                  </a:txBody>
                  <a:tcPr/>
                </a:tc>
                <a:tc>
                  <a:txBody>
                    <a:bodyPr/>
                    <a:lstStyle/>
                    <a:p>
                      <a:r>
                        <a:rPr lang="en-US" dirty="0" smtClean="0"/>
                        <a:t>Curing press</a:t>
                      </a:r>
                    </a:p>
                    <a:p>
                      <a:r>
                        <a:rPr lang="en-US" dirty="0" smtClean="0"/>
                        <a:t>Welding</a:t>
                      </a:r>
                      <a:r>
                        <a:rPr lang="en-US" baseline="0" dirty="0" smtClean="0"/>
                        <a:t> press</a:t>
                      </a:r>
                      <a:endParaRPr lang="en-US" dirty="0"/>
                    </a:p>
                  </a:txBody>
                  <a:tcPr/>
                </a:tc>
                <a:tc>
                  <a:txBody>
                    <a:bodyPr/>
                    <a:lstStyle/>
                    <a:p>
                      <a:r>
                        <a:rPr lang="en-US" smtClean="0"/>
                        <a:t>Max cold mass outer diameter,</a:t>
                      </a:r>
                      <a:r>
                        <a:rPr lang="en-US" baseline="0" smtClean="0"/>
                        <a:t> max coil length</a:t>
                      </a:r>
                      <a:endParaRPr lang="en-US" dirty="0"/>
                    </a:p>
                  </a:txBody>
                  <a:tcPr/>
                </a:tc>
                <a:tc>
                  <a:txBody>
                    <a:bodyPr/>
                    <a:lstStyle/>
                    <a:p>
                      <a:r>
                        <a:rPr lang="en-US" dirty="0" smtClean="0"/>
                        <a:t>Modification for flexible use</a:t>
                      </a:r>
                      <a:endParaRPr lang="en-US"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MQX1 conceptual design:</a:t>
            </a:r>
            <a:br>
              <a:rPr lang="en-US" dirty="0" smtClean="0"/>
            </a:br>
            <a:r>
              <a:rPr lang="en-US" dirty="0" smtClean="0"/>
              <a:t>SC cable use and availability</a:t>
            </a:r>
            <a:br>
              <a:rPr lang="en-US" dirty="0" smtClean="0"/>
            </a:br>
            <a:endParaRPr lang="en-US" sz="2000"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lstStyle/>
          <a:p>
            <a:r>
              <a:rPr lang="en-US" dirty="0" smtClean="0"/>
              <a:t>Selection of type 1 cable</a:t>
            </a:r>
            <a:endParaRPr lang="en-US" dirty="0"/>
          </a:p>
        </p:txBody>
      </p:sp>
      <p:pic>
        <p:nvPicPr>
          <p:cNvPr id="7171" name="Picture 3"/>
          <p:cNvPicPr>
            <a:picLocks noChangeAspect="1" noChangeArrowheads="1"/>
          </p:cNvPicPr>
          <p:nvPr/>
        </p:nvPicPr>
        <p:blipFill>
          <a:blip r:embed="rId2"/>
          <a:srcRect/>
          <a:stretch>
            <a:fillRect/>
          </a:stretch>
        </p:blipFill>
        <p:spPr bwMode="auto">
          <a:xfrm>
            <a:off x="1" y="1304925"/>
            <a:ext cx="9143999" cy="50236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lstStyle/>
          <a:p>
            <a:r>
              <a:rPr lang="en-US" dirty="0" smtClean="0"/>
              <a:t>Selection of type 2 cable</a:t>
            </a:r>
            <a:endParaRPr lang="en-US" dirty="0"/>
          </a:p>
        </p:txBody>
      </p:sp>
      <p:pic>
        <p:nvPicPr>
          <p:cNvPr id="8196" name="Picture 4"/>
          <p:cNvPicPr>
            <a:picLocks noChangeAspect="1" noChangeArrowheads="1"/>
          </p:cNvPicPr>
          <p:nvPr/>
        </p:nvPicPr>
        <p:blipFill>
          <a:blip r:embed="rId2"/>
          <a:srcRect/>
          <a:stretch>
            <a:fillRect/>
          </a:stretch>
        </p:blipFill>
        <p:spPr bwMode="auto">
          <a:xfrm>
            <a:off x="-32" y="1000108"/>
            <a:ext cx="9144032" cy="51920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857232"/>
          </a:xfrm>
        </p:spPr>
        <p:txBody>
          <a:bodyPr/>
          <a:lstStyle/>
          <a:p>
            <a:r>
              <a:rPr lang="en-US" dirty="0" smtClean="0"/>
              <a:t>Summary of cable situation</a:t>
            </a:r>
            <a:endParaRPr lang="en-US" dirty="0"/>
          </a:p>
        </p:txBody>
      </p:sp>
      <p:sp>
        <p:nvSpPr>
          <p:cNvPr id="3" name="Content Placeholder 2"/>
          <p:cNvSpPr>
            <a:spLocks noGrp="1"/>
          </p:cNvSpPr>
          <p:nvPr>
            <p:ph idx="1"/>
          </p:nvPr>
        </p:nvSpPr>
        <p:spPr>
          <a:xfrm>
            <a:off x="0" y="2928934"/>
            <a:ext cx="9144000" cy="3929066"/>
          </a:xfrm>
        </p:spPr>
        <p:txBody>
          <a:bodyPr>
            <a:normAutofit fontScale="77500" lnSpcReduction="20000"/>
          </a:bodyPr>
          <a:lstStyle/>
          <a:p>
            <a:r>
              <a:rPr lang="en-US" dirty="0" smtClean="0"/>
              <a:t>LHC dipole cable is available for the production of all the needed coils</a:t>
            </a:r>
          </a:p>
          <a:p>
            <a:r>
              <a:rPr lang="en-US" dirty="0" smtClean="0"/>
              <a:t>We are lucky enough to be able to have cables that for both layers </a:t>
            </a:r>
          </a:p>
          <a:p>
            <a:pPr lvl="1"/>
            <a:r>
              <a:rPr lang="en-US" dirty="0" smtClean="0"/>
              <a:t>Are among the best of the production</a:t>
            </a:r>
          </a:p>
          <a:p>
            <a:pPr lvl="1"/>
            <a:r>
              <a:rPr lang="en-US" dirty="0" smtClean="0"/>
              <a:t>Are coming from the same producer and quite near among them in production sequence. This should help to achieve a better uniformity in magnet fabrication</a:t>
            </a:r>
          </a:p>
          <a:p>
            <a:pPr marL="457200" indent="-457200">
              <a:lnSpc>
                <a:spcPct val="90000"/>
              </a:lnSpc>
            </a:pPr>
            <a:r>
              <a:rPr lang="en-US" dirty="0" smtClean="0"/>
              <a:t>The cable performances used in the computations are derived from the subset of measurement performed on the cable extrapolating the worst strand measured:</a:t>
            </a:r>
          </a:p>
          <a:p>
            <a:pPr marL="838200" lvl="1" indent="-381000">
              <a:lnSpc>
                <a:spcPct val="90000"/>
              </a:lnSpc>
            </a:pPr>
            <a:r>
              <a:rPr lang="en-US" dirty="0" smtClean="0"/>
              <a:t>Cable 01 (inner layer):  14800 A  @ 10T (slope of 4680 A/T)</a:t>
            </a:r>
          </a:p>
          <a:p>
            <a:pPr marL="838200" lvl="1" indent="-381000">
              <a:lnSpc>
                <a:spcPct val="90000"/>
              </a:lnSpc>
            </a:pPr>
            <a:r>
              <a:rPr lang="en-US" dirty="0" smtClean="0"/>
              <a:t>Cable 02 (outer layer):  14650 A @ 9T  (slope of 4050 A/T)</a:t>
            </a:r>
          </a:p>
          <a:p>
            <a:pPr lvl="1"/>
            <a:endParaRPr lang="en-US" dirty="0"/>
          </a:p>
        </p:txBody>
      </p:sp>
      <p:graphicFrame>
        <p:nvGraphicFramePr>
          <p:cNvPr id="4" name="Table 3"/>
          <p:cNvGraphicFramePr>
            <a:graphicFrameLocks noGrp="1"/>
          </p:cNvGraphicFramePr>
          <p:nvPr/>
        </p:nvGraphicFramePr>
        <p:xfrm>
          <a:off x="0" y="857232"/>
          <a:ext cx="9144000" cy="1935480"/>
        </p:xfrm>
        <a:graphic>
          <a:graphicData uri="http://schemas.openxmlformats.org/drawingml/2006/table">
            <a:tbl>
              <a:tblPr firstRow="1" bandRow="1">
                <a:tableStyleId>{5C22544A-7EE6-4342-B048-85BDC9FD1C3A}</a:tableStyleId>
              </a:tblPr>
              <a:tblGrid>
                <a:gridCol w="1143000"/>
                <a:gridCol w="1143000"/>
                <a:gridCol w="1143000"/>
                <a:gridCol w="1143000"/>
                <a:gridCol w="1143000"/>
                <a:gridCol w="1143000"/>
                <a:gridCol w="1143000"/>
                <a:gridCol w="1143000"/>
              </a:tblGrid>
              <a:tr h="370840">
                <a:tc>
                  <a:txBody>
                    <a:bodyPr/>
                    <a:lstStyle/>
                    <a:p>
                      <a:r>
                        <a:rPr lang="en-US" sz="1600" dirty="0" smtClean="0"/>
                        <a:t>Aperture diameter [mm]</a:t>
                      </a:r>
                      <a:endParaRPr lang="en-US" sz="1600" dirty="0"/>
                    </a:p>
                  </a:txBody>
                  <a:tcPr/>
                </a:tc>
                <a:tc>
                  <a:txBody>
                    <a:bodyPr/>
                    <a:lstStyle/>
                    <a:p>
                      <a:r>
                        <a:rPr lang="en-US" sz="1600" dirty="0" smtClean="0"/>
                        <a:t>Magnetic length [m]</a:t>
                      </a:r>
                      <a:endParaRPr lang="en-US" sz="1600" dirty="0"/>
                    </a:p>
                  </a:txBody>
                  <a:tcPr/>
                </a:tc>
                <a:tc>
                  <a:txBody>
                    <a:bodyPr/>
                    <a:lstStyle/>
                    <a:p>
                      <a:r>
                        <a:rPr lang="en-US" sz="1600" dirty="0" smtClean="0"/>
                        <a:t>Inner layer turns</a:t>
                      </a:r>
                      <a:endParaRPr lang="en-US" sz="1600" dirty="0"/>
                    </a:p>
                  </a:txBody>
                  <a:tcPr/>
                </a:tc>
                <a:tc>
                  <a:txBody>
                    <a:bodyPr/>
                    <a:lstStyle/>
                    <a:p>
                      <a:r>
                        <a:rPr lang="en-US" sz="1600" dirty="0" smtClean="0"/>
                        <a:t>Outer layer turns</a:t>
                      </a:r>
                      <a:endParaRPr lang="en-US" sz="1600" dirty="0"/>
                    </a:p>
                  </a:txBody>
                  <a:tcPr/>
                </a:tc>
                <a:tc>
                  <a:txBody>
                    <a:bodyPr/>
                    <a:lstStyle/>
                    <a:p>
                      <a:r>
                        <a:rPr lang="en-US" sz="1600" dirty="0" smtClean="0"/>
                        <a:t>Total cable inner layer [m]</a:t>
                      </a:r>
                      <a:endParaRPr lang="en-US" sz="1600" dirty="0"/>
                    </a:p>
                  </a:txBody>
                  <a:tcPr/>
                </a:tc>
                <a:tc>
                  <a:txBody>
                    <a:bodyPr/>
                    <a:lstStyle/>
                    <a:p>
                      <a:r>
                        <a:rPr lang="en-US" sz="1600" dirty="0" smtClean="0"/>
                        <a:t>Inner</a:t>
                      </a:r>
                      <a:r>
                        <a:rPr lang="en-US" sz="1600" baseline="0" dirty="0" smtClean="0"/>
                        <a:t> layer unit length</a:t>
                      </a:r>
                    </a:p>
                    <a:p>
                      <a:r>
                        <a:rPr lang="en-US" sz="1600" baseline="0" dirty="0" smtClean="0"/>
                        <a:t>[m]</a:t>
                      </a:r>
                      <a:endParaRPr lang="en-US" sz="1600" dirty="0"/>
                    </a:p>
                  </a:txBody>
                  <a:tcPr/>
                </a:tc>
                <a:tc>
                  <a:txBody>
                    <a:bodyPr/>
                    <a:lstStyle/>
                    <a:p>
                      <a:r>
                        <a:rPr lang="en-US" sz="1600" dirty="0" smtClean="0"/>
                        <a:t>Total Outer layer [m]</a:t>
                      </a:r>
                      <a:endParaRPr lang="en-US" sz="1600" dirty="0"/>
                    </a:p>
                  </a:txBody>
                  <a:tcPr/>
                </a:tc>
                <a:tc>
                  <a:txBody>
                    <a:bodyPr/>
                    <a:lstStyle/>
                    <a:p>
                      <a:r>
                        <a:rPr lang="en-US" sz="1600" dirty="0" smtClean="0"/>
                        <a:t>Outer layer unit length [m]</a:t>
                      </a:r>
                      <a:endParaRPr lang="en-US" sz="1600" dirty="0"/>
                    </a:p>
                  </a:txBody>
                  <a:tcPr/>
                </a:tc>
              </a:tr>
              <a:tr h="370840">
                <a:tc>
                  <a:txBody>
                    <a:bodyPr/>
                    <a:lstStyle/>
                    <a:p>
                      <a:r>
                        <a:rPr lang="en-US" sz="1600" dirty="0" smtClean="0"/>
                        <a:t>110</a:t>
                      </a:r>
                      <a:endParaRPr lang="en-US" sz="1600" dirty="0"/>
                    </a:p>
                  </a:txBody>
                  <a:tcPr/>
                </a:tc>
                <a:tc>
                  <a:txBody>
                    <a:bodyPr/>
                    <a:lstStyle/>
                    <a:p>
                      <a:r>
                        <a:rPr lang="en-US" sz="1600" dirty="0" smtClean="0"/>
                        <a:t>9</a:t>
                      </a:r>
                      <a:endParaRPr lang="en-US" sz="1600" dirty="0"/>
                    </a:p>
                  </a:txBody>
                  <a:tcPr/>
                </a:tc>
                <a:tc>
                  <a:txBody>
                    <a:bodyPr/>
                    <a:lstStyle/>
                    <a:p>
                      <a:r>
                        <a:rPr lang="en-US" sz="1600" dirty="0" smtClean="0"/>
                        <a:t>15</a:t>
                      </a:r>
                      <a:endParaRPr lang="en-US" sz="1600" dirty="0"/>
                    </a:p>
                  </a:txBody>
                  <a:tcPr/>
                </a:tc>
                <a:tc>
                  <a:txBody>
                    <a:bodyPr/>
                    <a:lstStyle/>
                    <a:p>
                      <a:r>
                        <a:rPr lang="en-US" sz="1600" dirty="0" smtClean="0"/>
                        <a:t>19</a:t>
                      </a:r>
                      <a:endParaRPr lang="en-US" sz="1600" dirty="0"/>
                    </a:p>
                  </a:txBody>
                  <a:tcPr/>
                </a:tc>
                <a:tc>
                  <a:txBody>
                    <a:bodyPr/>
                    <a:lstStyle/>
                    <a:p>
                      <a:r>
                        <a:rPr lang="en-US" sz="1600" dirty="0" smtClean="0"/>
                        <a:t>320</a:t>
                      </a:r>
                      <a:endParaRPr lang="en-US" sz="1600" dirty="0"/>
                    </a:p>
                  </a:txBody>
                  <a:tcPr/>
                </a:tc>
                <a:tc>
                  <a:txBody>
                    <a:bodyPr/>
                    <a:lstStyle/>
                    <a:p>
                      <a:r>
                        <a:rPr lang="en-US" sz="1600" b="0" dirty="0" smtClean="0">
                          <a:solidFill>
                            <a:schemeClr val="tx1"/>
                          </a:solidFill>
                        </a:rPr>
                        <a:t>448</a:t>
                      </a:r>
                      <a:endParaRPr lang="en-US" sz="1600" b="0" dirty="0">
                        <a:solidFill>
                          <a:schemeClr val="tx1"/>
                        </a:solidFill>
                      </a:endParaRPr>
                    </a:p>
                  </a:txBody>
                  <a:tcPr/>
                </a:tc>
                <a:tc>
                  <a:txBody>
                    <a:bodyPr/>
                    <a:lstStyle/>
                    <a:p>
                      <a:r>
                        <a:rPr lang="en-US" sz="1600" b="0" dirty="0" smtClean="0">
                          <a:solidFill>
                            <a:schemeClr val="tx1"/>
                          </a:solidFill>
                        </a:rPr>
                        <a:t>400</a:t>
                      </a:r>
                      <a:endParaRPr lang="en-US" sz="1600" b="0" dirty="0">
                        <a:solidFill>
                          <a:schemeClr val="tx1"/>
                        </a:solidFill>
                      </a:endParaRPr>
                    </a:p>
                  </a:txBody>
                  <a:tcPr/>
                </a:tc>
                <a:tc>
                  <a:txBody>
                    <a:bodyPr/>
                    <a:lstStyle/>
                    <a:p>
                      <a:r>
                        <a:rPr lang="en-US" sz="1600" b="0" dirty="0" smtClean="0">
                          <a:solidFill>
                            <a:schemeClr val="tx1"/>
                          </a:solidFill>
                        </a:rPr>
                        <a:t>740</a:t>
                      </a:r>
                      <a:endParaRPr lang="en-US" sz="1600" b="0" dirty="0">
                        <a:solidFill>
                          <a:schemeClr val="tx1"/>
                        </a:solidFill>
                      </a:endParaRPr>
                    </a:p>
                  </a:txBody>
                  <a:tcPr/>
                </a:tc>
              </a:tr>
              <a:tr h="370840">
                <a:tc>
                  <a:txBody>
                    <a:bodyPr/>
                    <a:lstStyle/>
                    <a:p>
                      <a:r>
                        <a:rPr lang="en-US" sz="1600" dirty="0" smtClean="0"/>
                        <a:t>120</a:t>
                      </a:r>
                      <a:endParaRPr lang="en-US" sz="1600" dirty="0"/>
                    </a:p>
                  </a:txBody>
                  <a:tcPr/>
                </a:tc>
                <a:tc>
                  <a:txBody>
                    <a:bodyPr/>
                    <a:lstStyle/>
                    <a:p>
                      <a:r>
                        <a:rPr lang="en-US" sz="1600" dirty="0" smtClean="0"/>
                        <a:t>10.3</a:t>
                      </a:r>
                      <a:endParaRPr lang="en-US" sz="1600" dirty="0"/>
                    </a:p>
                  </a:txBody>
                  <a:tcPr/>
                </a:tc>
                <a:tc>
                  <a:txBody>
                    <a:bodyPr/>
                    <a:lstStyle/>
                    <a:p>
                      <a:r>
                        <a:rPr lang="en-US" sz="1600" dirty="0" smtClean="0"/>
                        <a:t>18</a:t>
                      </a:r>
                      <a:endParaRPr lang="en-US" sz="1600" dirty="0"/>
                    </a:p>
                  </a:txBody>
                  <a:tcPr/>
                </a:tc>
                <a:tc>
                  <a:txBody>
                    <a:bodyPr/>
                    <a:lstStyle/>
                    <a:p>
                      <a:r>
                        <a:rPr lang="en-US" sz="1600" dirty="0" smtClean="0"/>
                        <a:t>19</a:t>
                      </a:r>
                      <a:endParaRPr lang="en-US" sz="1600" dirty="0"/>
                    </a:p>
                  </a:txBody>
                  <a:tcPr/>
                </a:tc>
                <a:tc>
                  <a:txBody>
                    <a:bodyPr/>
                    <a:lstStyle/>
                    <a:p>
                      <a:r>
                        <a:rPr lang="en-US" sz="1600" dirty="0" smtClean="0"/>
                        <a:t>420</a:t>
                      </a:r>
                      <a:endParaRPr lang="en-US" sz="1600" dirty="0"/>
                    </a:p>
                  </a:txBody>
                  <a:tcPr/>
                </a:tc>
                <a:tc>
                  <a:txBody>
                    <a:bodyPr/>
                    <a:lstStyle/>
                    <a:p>
                      <a:r>
                        <a:rPr lang="en-US" sz="1600" dirty="0" smtClean="0"/>
                        <a:t>448</a:t>
                      </a:r>
                      <a:endParaRPr lang="en-US" sz="1600" dirty="0"/>
                    </a:p>
                  </a:txBody>
                  <a:tcPr/>
                </a:tc>
                <a:tc>
                  <a:txBody>
                    <a:bodyPr/>
                    <a:lstStyle/>
                    <a:p>
                      <a:r>
                        <a:rPr lang="en-US" sz="1600" dirty="0" smtClean="0"/>
                        <a:t>445</a:t>
                      </a:r>
                      <a:endParaRPr lang="en-US" sz="1600" dirty="0"/>
                    </a:p>
                  </a:txBody>
                  <a:tcPr/>
                </a:tc>
                <a:tc>
                  <a:txBody>
                    <a:bodyPr/>
                    <a:lstStyle/>
                    <a:p>
                      <a:r>
                        <a:rPr lang="en-US" sz="1600" dirty="0" smtClean="0"/>
                        <a:t>740</a:t>
                      </a:r>
                      <a:endParaRPr lang="en-US" sz="1600" dirty="0"/>
                    </a:p>
                  </a:txBody>
                  <a:tcPr/>
                </a:tc>
              </a:tr>
              <a:tr h="370840">
                <a:tc>
                  <a:txBody>
                    <a:bodyPr/>
                    <a:lstStyle/>
                    <a:p>
                      <a:r>
                        <a:rPr lang="en-US" sz="1600" dirty="0" smtClean="0"/>
                        <a:t>130</a:t>
                      </a:r>
                      <a:endParaRPr lang="en-US" sz="1600" dirty="0"/>
                    </a:p>
                  </a:txBody>
                  <a:tcPr/>
                </a:tc>
                <a:tc>
                  <a:txBody>
                    <a:bodyPr/>
                    <a:lstStyle/>
                    <a:p>
                      <a:r>
                        <a:rPr lang="en-US" sz="1600" dirty="0" smtClean="0"/>
                        <a:t>11.5</a:t>
                      </a:r>
                      <a:endParaRPr lang="en-US" sz="1600" dirty="0"/>
                    </a:p>
                  </a:txBody>
                  <a:tcPr/>
                </a:tc>
                <a:tc>
                  <a:txBody>
                    <a:bodyPr/>
                    <a:lstStyle/>
                    <a:p>
                      <a:r>
                        <a:rPr lang="en-US" sz="1600" dirty="0" smtClean="0"/>
                        <a:t>18</a:t>
                      </a:r>
                      <a:endParaRPr lang="en-US" sz="1600" dirty="0"/>
                    </a:p>
                  </a:txBody>
                  <a:tcPr/>
                </a:tc>
                <a:tc>
                  <a:txBody>
                    <a:bodyPr/>
                    <a:lstStyle/>
                    <a:p>
                      <a:r>
                        <a:rPr lang="en-US" sz="1600" dirty="0" smtClean="0"/>
                        <a:t>24</a:t>
                      </a:r>
                      <a:endParaRPr lang="en-US" sz="1600" dirty="0"/>
                    </a:p>
                  </a:txBody>
                  <a:tcPr/>
                </a:tc>
                <a:tc>
                  <a:txBody>
                    <a:bodyPr/>
                    <a:lstStyle/>
                    <a:p>
                      <a:r>
                        <a:rPr lang="en-US" sz="1600" b="1" u="sng" dirty="0" smtClean="0">
                          <a:solidFill>
                            <a:schemeClr val="tx1"/>
                          </a:solidFill>
                        </a:rPr>
                        <a:t>445</a:t>
                      </a:r>
                      <a:endParaRPr lang="en-US" sz="1600" b="1" u="sng" dirty="0">
                        <a:solidFill>
                          <a:schemeClr val="tx1"/>
                        </a:solidFill>
                      </a:endParaRPr>
                    </a:p>
                  </a:txBody>
                  <a:tcPr/>
                </a:tc>
                <a:tc>
                  <a:txBody>
                    <a:bodyPr/>
                    <a:lstStyle/>
                    <a:p>
                      <a:r>
                        <a:rPr lang="en-US" sz="1600" b="1" u="sng" dirty="0" smtClean="0">
                          <a:solidFill>
                            <a:schemeClr val="tx1"/>
                          </a:solidFill>
                        </a:rPr>
                        <a:t>448</a:t>
                      </a:r>
                      <a:endParaRPr lang="en-US" sz="1600" b="1" u="sng" dirty="0">
                        <a:solidFill>
                          <a:schemeClr val="tx1"/>
                        </a:solidFill>
                      </a:endParaRPr>
                    </a:p>
                  </a:txBody>
                  <a:tcPr/>
                </a:tc>
                <a:tc>
                  <a:txBody>
                    <a:bodyPr/>
                    <a:lstStyle/>
                    <a:p>
                      <a:r>
                        <a:rPr lang="en-US" sz="1600" dirty="0" smtClean="0"/>
                        <a:t>590</a:t>
                      </a:r>
                      <a:endParaRPr lang="en-US" sz="1600" dirty="0"/>
                    </a:p>
                  </a:txBody>
                  <a:tcPr/>
                </a:tc>
                <a:tc>
                  <a:txBody>
                    <a:bodyPr/>
                    <a:lstStyle/>
                    <a:p>
                      <a:r>
                        <a:rPr lang="en-US" sz="1600" dirty="0" smtClean="0"/>
                        <a:t>740</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Material dose considerations</a:t>
            </a:r>
            <a:br>
              <a:rPr lang="en-US" dirty="0" smtClean="0"/>
            </a:br>
            <a:r>
              <a:rPr lang="en-US" sz="2000" dirty="0" smtClean="0"/>
              <a:t> based on the work of F. </a:t>
            </a:r>
            <a:r>
              <a:rPr lang="en-US" sz="2000" dirty="0" err="1" smtClean="0"/>
              <a:t>CerrutI</a:t>
            </a:r>
            <a:r>
              <a:rPr lang="en-US" sz="2000" dirty="0" smtClean="0"/>
              <a:t> E. </a:t>
            </a:r>
            <a:r>
              <a:rPr lang="en-US" sz="2000" dirty="0" err="1" smtClean="0"/>
              <a:t>wildner</a:t>
            </a:r>
            <a:r>
              <a:rPr lang="en-US" sz="2000" dirty="0" smtClean="0"/>
              <a:t> and the FLUKA team</a:t>
            </a:r>
            <a:endParaRPr lang="en-US" sz="2000"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7" name="Object 3"/>
          <p:cNvGraphicFramePr>
            <a:graphicFrameLocks noChangeAspect="1"/>
          </p:cNvGraphicFramePr>
          <p:nvPr/>
        </p:nvGraphicFramePr>
        <p:xfrm>
          <a:off x="4449981" y="500042"/>
          <a:ext cx="4694019" cy="3286124"/>
        </p:xfrm>
        <a:graphic>
          <a:graphicData uri="http://schemas.openxmlformats.org/presentationml/2006/ole">
            <p:oleObj spid="_x0000_s1027" name="Acrobat Document" r:id="rId3" imgW="6858000" imgH="4800397" progId="AcroExch.Document.7">
              <p:link updateAutomatic="1"/>
            </p:oleObj>
          </a:graphicData>
        </a:graphic>
      </p:graphicFrame>
      <p:sp>
        <p:nvSpPr>
          <p:cNvPr id="4" name="Title 3"/>
          <p:cNvSpPr>
            <a:spLocks noGrp="1"/>
          </p:cNvSpPr>
          <p:nvPr>
            <p:ph type="title"/>
          </p:nvPr>
        </p:nvSpPr>
        <p:spPr>
          <a:xfrm>
            <a:off x="428596" y="0"/>
            <a:ext cx="8229600" cy="714356"/>
          </a:xfrm>
        </p:spPr>
        <p:txBody>
          <a:bodyPr>
            <a:normAutofit fontScale="90000"/>
          </a:bodyPr>
          <a:lstStyle/>
          <a:p>
            <a:r>
              <a:rPr lang="en-US" dirty="0" smtClean="0"/>
              <a:t>Max dose spot</a:t>
            </a:r>
            <a:endParaRPr lang="en-US" dirty="0"/>
          </a:p>
        </p:txBody>
      </p:sp>
      <p:graphicFrame>
        <p:nvGraphicFramePr>
          <p:cNvPr id="1028" name="Object 4"/>
          <p:cNvGraphicFramePr>
            <a:graphicFrameLocks noChangeAspect="1"/>
          </p:cNvGraphicFramePr>
          <p:nvPr/>
        </p:nvGraphicFramePr>
        <p:xfrm>
          <a:off x="4360862" y="3509962"/>
          <a:ext cx="4783138" cy="3348038"/>
        </p:xfrm>
        <a:graphic>
          <a:graphicData uri="http://schemas.openxmlformats.org/presentationml/2006/ole">
            <p:oleObj spid="_x0000_s1028" name="Acrobat Document" r:id="rId4" imgW="6858000" imgH="4800397" progId="AcroExch.Document.7">
              <p:link updateAutomatic="1"/>
            </p:oleObj>
          </a:graphicData>
        </a:graphic>
      </p:graphicFrame>
      <p:sp>
        <p:nvSpPr>
          <p:cNvPr id="11" name="TextBox 10"/>
          <p:cNvSpPr txBox="1"/>
          <p:nvPr/>
        </p:nvSpPr>
        <p:spPr>
          <a:xfrm>
            <a:off x="0" y="714356"/>
            <a:ext cx="4642161" cy="1477328"/>
          </a:xfrm>
          <a:prstGeom prst="rect">
            <a:avLst/>
          </a:prstGeom>
          <a:noFill/>
        </p:spPr>
        <p:txBody>
          <a:bodyPr wrap="square" rtlCol="0">
            <a:spAutoFit/>
          </a:bodyPr>
          <a:lstStyle/>
          <a:p>
            <a:pPr algn="just"/>
            <a:r>
              <a:rPr lang="en-US" dirty="0" smtClean="0"/>
              <a:t>Aperture 130 mm with 8 mm thick </a:t>
            </a:r>
          </a:p>
          <a:p>
            <a:pPr algn="just"/>
            <a:r>
              <a:rPr lang="en-US" dirty="0" smtClean="0"/>
              <a:t>SS shielding in Q1. bin of 2.5 mm radial width</a:t>
            </a:r>
          </a:p>
          <a:p>
            <a:pPr algn="just"/>
            <a:r>
              <a:rPr lang="en-US" dirty="0" smtClean="0"/>
              <a:t>Energy deposited in most  exposed cable </a:t>
            </a:r>
          </a:p>
          <a:p>
            <a:pPr algn="just"/>
            <a:r>
              <a:rPr lang="en-US" dirty="0" smtClean="0"/>
              <a:t>3.5 mw/Cm^3 . Resulting dose 9MGy/y</a:t>
            </a:r>
          </a:p>
          <a:p>
            <a:pPr algn="just"/>
            <a:r>
              <a:rPr lang="en-US" dirty="0" smtClean="0"/>
              <a:t> Scaled to 100 </a:t>
            </a:r>
            <a:r>
              <a:rPr lang="en-US" dirty="0" err="1" smtClean="0"/>
              <a:t>fb</a:t>
            </a:r>
            <a:r>
              <a:rPr lang="en-US" dirty="0" smtClean="0"/>
              <a:t>^-1      3MGy/ 100 </a:t>
            </a:r>
            <a:r>
              <a:rPr lang="en-US" dirty="0" err="1" smtClean="0"/>
              <a:t>fb</a:t>
            </a:r>
            <a:r>
              <a:rPr lang="en-US" dirty="0" smtClean="0"/>
              <a:t>^-1 </a:t>
            </a:r>
            <a:endParaRPr lang="en-US" dirty="0"/>
          </a:p>
        </p:txBody>
      </p:sp>
      <p:sp>
        <p:nvSpPr>
          <p:cNvPr id="12" name="TextBox 11"/>
          <p:cNvSpPr txBox="1"/>
          <p:nvPr/>
        </p:nvSpPr>
        <p:spPr>
          <a:xfrm>
            <a:off x="0" y="2928934"/>
            <a:ext cx="4427879" cy="1477328"/>
          </a:xfrm>
          <a:prstGeom prst="rect">
            <a:avLst/>
          </a:prstGeom>
          <a:noFill/>
        </p:spPr>
        <p:txBody>
          <a:bodyPr wrap="none" rtlCol="0">
            <a:spAutoFit/>
          </a:bodyPr>
          <a:lstStyle/>
          <a:p>
            <a:pPr algn="just"/>
            <a:r>
              <a:rPr lang="en-US" dirty="0" smtClean="0"/>
              <a:t>Aperture 110 mm with 8 mm thick </a:t>
            </a:r>
          </a:p>
          <a:p>
            <a:pPr algn="just"/>
            <a:r>
              <a:rPr lang="en-US" dirty="0" smtClean="0"/>
              <a:t>SS shielding in Q1. bin of 2.5 mm radial width</a:t>
            </a:r>
          </a:p>
          <a:p>
            <a:pPr algn="just"/>
            <a:r>
              <a:rPr lang="en-US" dirty="0" smtClean="0"/>
              <a:t>Energy deposited in most  exposed cable </a:t>
            </a:r>
          </a:p>
          <a:p>
            <a:pPr algn="just"/>
            <a:r>
              <a:rPr lang="en-US" dirty="0" smtClean="0"/>
              <a:t>4.3 mw/Cm^3 . Resulting dose 11.5MGy/y</a:t>
            </a:r>
          </a:p>
          <a:p>
            <a:pPr algn="just"/>
            <a:r>
              <a:rPr lang="en-US" dirty="0" smtClean="0"/>
              <a:t> Scaled to 100 </a:t>
            </a:r>
            <a:r>
              <a:rPr lang="en-US" dirty="0" err="1" smtClean="0"/>
              <a:t>fb</a:t>
            </a:r>
            <a:r>
              <a:rPr lang="en-US" dirty="0" smtClean="0"/>
              <a:t>^-1      4.5 </a:t>
            </a:r>
            <a:r>
              <a:rPr lang="en-US" dirty="0" err="1" smtClean="0"/>
              <a:t>MGy</a:t>
            </a:r>
            <a:r>
              <a:rPr lang="en-US" dirty="0" smtClean="0"/>
              <a:t>/ 100 </a:t>
            </a:r>
            <a:r>
              <a:rPr lang="en-US" dirty="0" err="1" smtClean="0"/>
              <a:t>fb</a:t>
            </a:r>
            <a:r>
              <a:rPr lang="en-US" dirty="0" smtClean="0"/>
              <a:t>^-1 </a:t>
            </a:r>
            <a:endParaRPr lang="en-US" dirty="0"/>
          </a:p>
        </p:txBody>
      </p:sp>
      <p:sp>
        <p:nvSpPr>
          <p:cNvPr id="13" name="TextBox 12"/>
          <p:cNvSpPr txBox="1"/>
          <p:nvPr/>
        </p:nvSpPr>
        <p:spPr>
          <a:xfrm>
            <a:off x="0" y="4429132"/>
            <a:ext cx="3772699" cy="923330"/>
          </a:xfrm>
          <a:prstGeom prst="rect">
            <a:avLst/>
          </a:prstGeom>
          <a:noFill/>
        </p:spPr>
        <p:txBody>
          <a:bodyPr wrap="none" rtlCol="0">
            <a:spAutoFit/>
          </a:bodyPr>
          <a:lstStyle/>
          <a:p>
            <a:pPr algn="ctr"/>
            <a:r>
              <a:rPr lang="en-US" u="sng" dirty="0" smtClean="0"/>
              <a:t>We need to stand at least</a:t>
            </a:r>
          </a:p>
          <a:p>
            <a:pPr algn="ctr"/>
            <a:r>
              <a:rPr lang="en-US" u="sng" dirty="0" smtClean="0"/>
              <a:t>  5 </a:t>
            </a:r>
            <a:r>
              <a:rPr lang="en-US" u="sng" dirty="0" err="1" smtClean="0"/>
              <a:t>MGy</a:t>
            </a:r>
            <a:r>
              <a:rPr lang="en-US" u="sng" dirty="0" smtClean="0"/>
              <a:t>/ 100 </a:t>
            </a:r>
            <a:r>
              <a:rPr lang="en-US" u="sng" dirty="0" err="1" smtClean="0"/>
              <a:t>fb</a:t>
            </a:r>
            <a:r>
              <a:rPr lang="en-US" u="sng" dirty="0" smtClean="0"/>
              <a:t>^-1 X 600 </a:t>
            </a:r>
            <a:r>
              <a:rPr lang="en-US" u="sng" dirty="0" err="1" smtClean="0"/>
              <a:t>fb</a:t>
            </a:r>
            <a:r>
              <a:rPr lang="en-US" u="sng" dirty="0" smtClean="0"/>
              <a:t>^-1 X S.F. 2</a:t>
            </a:r>
          </a:p>
          <a:p>
            <a:pPr algn="ctr"/>
            <a:r>
              <a:rPr lang="en-US" u="sng" dirty="0" smtClean="0"/>
              <a:t>= 60 </a:t>
            </a:r>
            <a:r>
              <a:rPr lang="en-US" u="sng" dirty="0" err="1" smtClean="0"/>
              <a:t>MGy</a:t>
            </a:r>
            <a:endParaRPr lang="en-US" u="sng" dirty="0"/>
          </a:p>
        </p:txBody>
      </p:sp>
      <p:sp>
        <p:nvSpPr>
          <p:cNvPr id="14" name="TextBox 13"/>
          <p:cNvSpPr txBox="1"/>
          <p:nvPr/>
        </p:nvSpPr>
        <p:spPr>
          <a:xfrm>
            <a:off x="214282" y="5357826"/>
            <a:ext cx="3643306" cy="1323439"/>
          </a:xfrm>
          <a:prstGeom prst="rect">
            <a:avLst/>
          </a:prstGeom>
          <a:noFill/>
          <a:ln w="50800">
            <a:solidFill>
              <a:srgbClr val="FF0000"/>
            </a:solidFill>
          </a:ln>
        </p:spPr>
        <p:txBody>
          <a:bodyPr wrap="square" rtlCol="0">
            <a:spAutoFit/>
          </a:bodyPr>
          <a:lstStyle/>
          <a:p>
            <a:pPr algn="just"/>
            <a:r>
              <a:rPr lang="en-US" sz="2000" b="1" u="sng" dirty="0" smtClean="0"/>
              <a:t>Ad hoc computations with bins correctly representing different materials in the most exposed regions are necessary</a:t>
            </a:r>
            <a:endParaRPr lang="en-US" sz="2000" b="1" u="sng"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857232"/>
          </a:xfrm>
        </p:spPr>
        <p:txBody>
          <a:bodyPr/>
          <a:lstStyle/>
          <a:p>
            <a:r>
              <a:rPr lang="en-US" dirty="0" smtClean="0"/>
              <a:t>Polyimide (CERN 96-05)</a:t>
            </a:r>
            <a:endParaRPr lang="en-US" dirty="0"/>
          </a:p>
        </p:txBody>
      </p:sp>
      <p:pic>
        <p:nvPicPr>
          <p:cNvPr id="2050" name="Picture 2"/>
          <p:cNvPicPr>
            <a:picLocks noChangeAspect="1" noChangeArrowheads="1"/>
          </p:cNvPicPr>
          <p:nvPr/>
        </p:nvPicPr>
        <p:blipFill>
          <a:blip r:embed="rId2"/>
          <a:srcRect/>
          <a:stretch>
            <a:fillRect/>
          </a:stretch>
        </p:blipFill>
        <p:spPr bwMode="auto">
          <a:xfrm>
            <a:off x="0" y="642918"/>
            <a:ext cx="5226188" cy="3390821"/>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963050" y="4145343"/>
            <a:ext cx="4180950" cy="2712657"/>
          </a:xfrm>
          <a:prstGeom prst="rect">
            <a:avLst/>
          </a:prstGeom>
          <a:noFill/>
          <a:ln w="9525">
            <a:noFill/>
            <a:miter lim="800000"/>
            <a:headEnd/>
            <a:tailEnd/>
          </a:ln>
          <a:effectLst/>
        </p:spPr>
      </p:pic>
      <p:sp>
        <p:nvSpPr>
          <p:cNvPr id="6" name="Rectangle 5"/>
          <p:cNvSpPr/>
          <p:nvPr/>
        </p:nvSpPr>
        <p:spPr>
          <a:xfrm>
            <a:off x="0" y="4214818"/>
            <a:ext cx="4929190" cy="2643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Polyimide seems suitable for our use </a:t>
            </a:r>
          </a:p>
          <a:p>
            <a:pPr algn="ctr"/>
            <a:r>
              <a:rPr lang="en-US" dirty="0" smtClean="0">
                <a:solidFill>
                  <a:schemeClr val="tx1"/>
                </a:solidFill>
              </a:rPr>
              <a:t>We cannot rely on the glue see CERN 82-10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000108"/>
          </a:xfrm>
        </p:spPr>
        <p:txBody>
          <a:bodyPr/>
          <a:lstStyle/>
          <a:p>
            <a:r>
              <a:rPr lang="en-US" dirty="0" smtClean="0"/>
              <a:t>Summary</a:t>
            </a:r>
            <a:endParaRPr lang="en-US" dirty="0"/>
          </a:p>
        </p:txBody>
      </p:sp>
      <p:sp>
        <p:nvSpPr>
          <p:cNvPr id="3" name="Content Placeholder 2"/>
          <p:cNvSpPr>
            <a:spLocks noGrp="1"/>
          </p:cNvSpPr>
          <p:nvPr>
            <p:ph idx="1"/>
          </p:nvPr>
        </p:nvSpPr>
        <p:spPr>
          <a:xfrm>
            <a:off x="0" y="928670"/>
            <a:ext cx="9144000" cy="5715040"/>
          </a:xfrm>
        </p:spPr>
        <p:txBody>
          <a:bodyPr>
            <a:normAutofit/>
          </a:bodyPr>
          <a:lstStyle/>
          <a:p>
            <a:r>
              <a:rPr lang="en-US" dirty="0" smtClean="0"/>
              <a:t>Organization and management of the work for the WP4</a:t>
            </a:r>
          </a:p>
          <a:p>
            <a:r>
              <a:rPr lang="en-US" dirty="0" smtClean="0"/>
              <a:t>Status </a:t>
            </a:r>
            <a:r>
              <a:rPr lang="en-US" dirty="0"/>
              <a:t>of the quadrupole conceptual </a:t>
            </a:r>
            <a:r>
              <a:rPr lang="en-US" dirty="0" smtClean="0"/>
              <a:t>design</a:t>
            </a:r>
          </a:p>
          <a:p>
            <a:r>
              <a:rPr lang="en-US" dirty="0" smtClean="0"/>
              <a:t>Status </a:t>
            </a:r>
            <a:r>
              <a:rPr lang="en-US" dirty="0"/>
              <a:t>of the workshop and tooling preparation for the tests and the model fabrication</a:t>
            </a:r>
          </a:p>
          <a:p>
            <a:r>
              <a:rPr lang="en-US" dirty="0" smtClean="0"/>
              <a:t>MCS run collaborations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857232"/>
          </a:xfrm>
        </p:spPr>
        <p:txBody>
          <a:bodyPr/>
          <a:lstStyle/>
          <a:p>
            <a:r>
              <a:rPr lang="en-US" dirty="0" smtClean="0"/>
              <a:t>G11 </a:t>
            </a:r>
            <a:r>
              <a:rPr lang="en-US" sz="2500" dirty="0" smtClean="0"/>
              <a:t>(CERN 96-05 and 98-05)</a:t>
            </a:r>
            <a:endParaRPr lang="en-US" sz="2500" dirty="0"/>
          </a:p>
        </p:txBody>
      </p:sp>
      <p:pic>
        <p:nvPicPr>
          <p:cNvPr id="3074" name="Picture 2"/>
          <p:cNvPicPr>
            <a:picLocks noChangeAspect="1" noChangeArrowheads="1"/>
          </p:cNvPicPr>
          <p:nvPr/>
        </p:nvPicPr>
        <p:blipFill>
          <a:blip r:embed="rId2"/>
          <a:srcRect/>
          <a:stretch>
            <a:fillRect/>
          </a:stretch>
        </p:blipFill>
        <p:spPr bwMode="auto">
          <a:xfrm>
            <a:off x="4409497" y="3786191"/>
            <a:ext cx="4734503" cy="307181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1" y="785794"/>
            <a:ext cx="4624435" cy="3000396"/>
          </a:xfrm>
          <a:prstGeom prst="rect">
            <a:avLst/>
          </a:prstGeom>
          <a:noFill/>
          <a:ln w="9525">
            <a:noFill/>
            <a:miter lim="800000"/>
            <a:headEnd/>
            <a:tailEnd/>
          </a:ln>
          <a:effectLst/>
        </p:spPr>
      </p:pic>
      <p:sp>
        <p:nvSpPr>
          <p:cNvPr id="8" name="Rectangle 7"/>
          <p:cNvSpPr/>
          <p:nvPr/>
        </p:nvSpPr>
        <p:spPr>
          <a:xfrm>
            <a:off x="0" y="3786190"/>
            <a:ext cx="4429124" cy="30718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700" dirty="0" smtClean="0">
                <a:solidFill>
                  <a:schemeClr val="tx1"/>
                </a:solidFill>
              </a:rPr>
              <a:t>We are probably near  the  G11 limit:</a:t>
            </a:r>
          </a:p>
          <a:p>
            <a:pPr algn="just"/>
            <a:r>
              <a:rPr lang="en-US" sz="1700" dirty="0" smtClean="0">
                <a:solidFill>
                  <a:schemeClr val="tx1"/>
                </a:solidFill>
              </a:rPr>
              <a:t> we need to</a:t>
            </a:r>
          </a:p>
          <a:p>
            <a:pPr marL="342900" indent="-342900" algn="just">
              <a:buAutoNum type="arabicParenR"/>
            </a:pPr>
            <a:r>
              <a:rPr lang="en-US" sz="1700" dirty="0" smtClean="0">
                <a:solidFill>
                  <a:schemeClr val="tx1"/>
                </a:solidFill>
              </a:rPr>
              <a:t>Investigate end spacer  mechanical loads (</a:t>
            </a:r>
            <a:r>
              <a:rPr lang="en-US" sz="1700" dirty="0" err="1" smtClean="0">
                <a:solidFill>
                  <a:schemeClr val="tx1"/>
                </a:solidFill>
              </a:rPr>
              <a:t>Ansys</a:t>
            </a:r>
            <a:r>
              <a:rPr lang="en-US" sz="1700" dirty="0" smtClean="0">
                <a:solidFill>
                  <a:schemeClr val="tx1"/>
                </a:solidFill>
              </a:rPr>
              <a:t> 3D)</a:t>
            </a:r>
          </a:p>
          <a:p>
            <a:pPr marL="342900" indent="-342900" algn="just">
              <a:buAutoNum type="arabicParenR"/>
            </a:pPr>
            <a:r>
              <a:rPr lang="en-US" sz="1700" dirty="0" smtClean="0">
                <a:solidFill>
                  <a:schemeClr val="tx1"/>
                </a:solidFill>
              </a:rPr>
              <a:t>Buy material according to quality and not price</a:t>
            </a:r>
          </a:p>
          <a:p>
            <a:pPr marL="342900" indent="-342900" algn="just">
              <a:buAutoNum type="arabicParenR"/>
            </a:pPr>
            <a:r>
              <a:rPr lang="en-US" sz="1700" dirty="0" smtClean="0">
                <a:solidFill>
                  <a:schemeClr val="tx1"/>
                </a:solidFill>
              </a:rPr>
              <a:t>Study local shielding</a:t>
            </a:r>
          </a:p>
          <a:p>
            <a:pPr marL="342900" indent="-342900" algn="just">
              <a:buAutoNum type="arabicParenR"/>
            </a:pPr>
            <a:r>
              <a:rPr lang="en-US" sz="1700" dirty="0" smtClean="0">
                <a:solidFill>
                  <a:schemeClr val="tx1"/>
                </a:solidFill>
              </a:rPr>
              <a:t>Possible bi-material or metallic spacer</a:t>
            </a:r>
          </a:p>
          <a:p>
            <a:pPr marL="342900" indent="-342900" algn="just">
              <a:buAutoNum type="arabicParenR"/>
            </a:pPr>
            <a:r>
              <a:rPr lang="en-US" sz="1700" dirty="0" smtClean="0">
                <a:solidFill>
                  <a:schemeClr val="tx1"/>
                </a:solidFill>
              </a:rPr>
              <a:t>Verify radiation resistance of filling resins and glues between spacers and cables</a:t>
            </a:r>
          </a:p>
          <a:p>
            <a:pPr marL="342900" indent="-342900" algn="just">
              <a:buAutoNum type="arabicParenR"/>
            </a:pPr>
            <a:r>
              <a:rPr lang="en-US" sz="1700" dirty="0" smtClean="0">
                <a:solidFill>
                  <a:schemeClr val="tx1"/>
                </a:solidFill>
              </a:rPr>
              <a:t>Re-compute dose maps with 3D magnetic field maps</a:t>
            </a:r>
            <a:endParaRPr lang="en-US" sz="1700"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MQX1 conceptual design:</a:t>
            </a:r>
            <a:br>
              <a:rPr lang="en-US" dirty="0" smtClean="0"/>
            </a:br>
            <a:r>
              <a:rPr lang="en-US" dirty="0" smtClean="0"/>
              <a:t>insulation development</a:t>
            </a:r>
            <a:br>
              <a:rPr lang="en-US" dirty="0" smtClean="0"/>
            </a:br>
            <a:r>
              <a:rPr lang="en-US" dirty="0" smtClean="0"/>
              <a:t> </a:t>
            </a:r>
            <a:r>
              <a:rPr lang="en-US" sz="2000" dirty="0" smtClean="0"/>
              <a:t>based on the work of Pier Paolo Granieri, S. Luzieux, S. Sgobba, </a:t>
            </a:r>
            <a:br>
              <a:rPr lang="en-US" sz="2000" dirty="0" smtClean="0"/>
            </a:br>
            <a:r>
              <a:rPr lang="en-US" sz="2000" dirty="0" smtClean="0"/>
              <a:t>A. Gerardin, R. Lopez, M. Guinchard and D. Tommasini </a:t>
            </a:r>
            <a:endParaRPr lang="en-US" sz="2000"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85794"/>
          </a:xfrm>
        </p:spPr>
        <p:txBody>
          <a:bodyPr>
            <a:noAutofit/>
          </a:bodyPr>
          <a:lstStyle/>
          <a:p>
            <a:pPr algn="l"/>
            <a:r>
              <a:rPr lang="en-US" sz="3200" dirty="0" smtClean="0"/>
              <a:t>Development of new insulation topology: aim</a:t>
            </a:r>
            <a:endParaRPr lang="en-US" sz="3200" dirty="0"/>
          </a:p>
        </p:txBody>
      </p:sp>
      <p:sp>
        <p:nvSpPr>
          <p:cNvPr id="3" name="Content Placeholder 2"/>
          <p:cNvSpPr>
            <a:spLocks noGrp="1"/>
          </p:cNvSpPr>
          <p:nvPr>
            <p:ph idx="1"/>
          </p:nvPr>
        </p:nvSpPr>
        <p:spPr>
          <a:xfrm>
            <a:off x="0" y="642918"/>
            <a:ext cx="8929718" cy="3786214"/>
          </a:xfrm>
        </p:spPr>
        <p:txBody>
          <a:bodyPr>
            <a:normAutofit/>
          </a:bodyPr>
          <a:lstStyle/>
          <a:p>
            <a:r>
              <a:rPr lang="en-US" sz="2000" dirty="0" smtClean="0"/>
              <a:t>Provide adequate electrical insulation</a:t>
            </a:r>
          </a:p>
          <a:p>
            <a:r>
              <a:rPr lang="en-US" sz="2000" dirty="0" smtClean="0"/>
              <a:t>Increase the heat removal in order to better cope with the energy deposited by the I.P. debris</a:t>
            </a:r>
          </a:p>
          <a:p>
            <a:r>
              <a:rPr lang="en-US" sz="2000" dirty="0" smtClean="0"/>
              <a:t>E-modulus should be not be too much reduced and the coil should be creep stable</a:t>
            </a:r>
          </a:p>
          <a:p>
            <a:r>
              <a:rPr lang="en-US" sz="2000" dirty="0" smtClean="0"/>
              <a:t>Suitable to be industrialized:</a:t>
            </a:r>
          </a:p>
          <a:p>
            <a:pPr lvl="1"/>
            <a:r>
              <a:rPr lang="en-US" sz="2000" dirty="0" smtClean="0"/>
              <a:t>Commercially available material</a:t>
            </a:r>
          </a:p>
          <a:p>
            <a:pPr lvl="1"/>
            <a:r>
              <a:rPr lang="en-US" sz="2000" dirty="0" smtClean="0"/>
              <a:t>Possible use on </a:t>
            </a:r>
            <a:r>
              <a:rPr lang="en-US" sz="2000" dirty="0" err="1" smtClean="0"/>
              <a:t>Alstom</a:t>
            </a:r>
            <a:r>
              <a:rPr lang="en-US" sz="2000" dirty="0" smtClean="0"/>
              <a:t> recovered insulating machine</a:t>
            </a:r>
          </a:p>
          <a:p>
            <a:pPr lvl="1"/>
            <a:endParaRPr lang="en-US" dirty="0"/>
          </a:p>
        </p:txBody>
      </p:sp>
      <p:grpSp>
        <p:nvGrpSpPr>
          <p:cNvPr id="6" name="Group 5"/>
          <p:cNvGrpSpPr/>
          <p:nvPr/>
        </p:nvGrpSpPr>
        <p:grpSpPr>
          <a:xfrm>
            <a:off x="2357422" y="3357562"/>
            <a:ext cx="6715172" cy="3357586"/>
            <a:chOff x="762000" y="1371600"/>
            <a:chExt cx="7065963" cy="3581400"/>
          </a:xfrm>
        </p:grpSpPr>
        <p:pic>
          <p:nvPicPr>
            <p:cNvPr id="7"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1371600"/>
              <a:ext cx="7065963" cy="3505200"/>
            </a:xfrm>
            <a:prstGeom prst="rect">
              <a:avLst/>
            </a:prstGeom>
            <a:noFill/>
            <a:ln w="9525">
              <a:noFill/>
              <a:miter lim="800000"/>
              <a:headEnd/>
              <a:tailEnd/>
            </a:ln>
          </p:spPr>
        </p:pic>
        <p:sp>
          <p:nvSpPr>
            <p:cNvPr id="8" name="Rectangle 7"/>
            <p:cNvSpPr/>
            <p:nvPr/>
          </p:nvSpPr>
          <p:spPr>
            <a:xfrm>
              <a:off x="1219200" y="1828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smtClean="0">
                  <a:solidFill>
                    <a:schemeClr val="tx1"/>
                  </a:solidFill>
                </a:rPr>
                <a:t>50 µm</a:t>
              </a:r>
              <a:endParaRPr lang="en-US" sz="1600" i="1" dirty="0">
                <a:solidFill>
                  <a:schemeClr val="tx1"/>
                </a:solidFill>
              </a:endParaRPr>
            </a:p>
          </p:txBody>
        </p:sp>
        <p:sp>
          <p:nvSpPr>
            <p:cNvPr id="9" name="Rectangle 8"/>
            <p:cNvSpPr/>
            <p:nvPr/>
          </p:nvSpPr>
          <p:spPr>
            <a:xfrm>
              <a:off x="3733800" y="1524000"/>
              <a:ext cx="2514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smtClean="0">
                  <a:solidFill>
                    <a:schemeClr val="tx1"/>
                  </a:solidFill>
                </a:rPr>
                <a:t>Third layer 1 tape 9 mm wide 69 µm thick and 1 mm space</a:t>
              </a:r>
              <a:endParaRPr lang="en-US" sz="1600" i="1" dirty="0">
                <a:solidFill>
                  <a:schemeClr val="tx1"/>
                </a:solidFill>
              </a:endParaRPr>
            </a:p>
          </p:txBody>
        </p:sp>
        <p:sp>
          <p:nvSpPr>
            <p:cNvPr id="10" name="Rectangle 9"/>
            <p:cNvSpPr/>
            <p:nvPr/>
          </p:nvSpPr>
          <p:spPr>
            <a:xfrm>
              <a:off x="3733800" y="4114800"/>
              <a:ext cx="2514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smtClean="0">
                  <a:solidFill>
                    <a:schemeClr val="tx1"/>
                  </a:solidFill>
                </a:rPr>
                <a:t>Second layer 1 tape 3 mm wide 50 or 75 µm thick and 1.5 mm space</a:t>
              </a:r>
              <a:endParaRPr lang="en-US" sz="1600" i="1" dirty="0">
                <a:solidFill>
                  <a:schemeClr val="tx1"/>
                </a:solidFill>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642942"/>
          </a:xfrm>
        </p:spPr>
        <p:txBody>
          <a:bodyPr>
            <a:normAutofit fontScale="90000"/>
          </a:bodyPr>
          <a:lstStyle/>
          <a:p>
            <a:r>
              <a:rPr lang="en-US" sz="4000" dirty="0" smtClean="0"/>
              <a:t>Cable insulation: development story</a:t>
            </a:r>
            <a:endParaRPr lang="en-US" sz="4000" dirty="0"/>
          </a:p>
        </p:txBody>
      </p:sp>
      <p:graphicFrame>
        <p:nvGraphicFramePr>
          <p:cNvPr id="4" name="Content Placeholder 3"/>
          <p:cNvGraphicFramePr>
            <a:graphicFrameLocks noGrp="1"/>
          </p:cNvGraphicFramePr>
          <p:nvPr>
            <p:ph idx="1"/>
          </p:nvPr>
        </p:nvGraphicFramePr>
        <p:xfrm>
          <a:off x="1" y="609600"/>
          <a:ext cx="9143999" cy="6461760"/>
        </p:xfrm>
        <a:graphic>
          <a:graphicData uri="http://schemas.openxmlformats.org/drawingml/2006/table">
            <a:tbl>
              <a:tblPr firstRow="1" bandRow="1">
                <a:tableStyleId>{5C22544A-7EE6-4342-B048-85BDC9FD1C3A}</a:tableStyleId>
              </a:tblPr>
              <a:tblGrid>
                <a:gridCol w="1357290"/>
                <a:gridCol w="1428759"/>
                <a:gridCol w="1571636"/>
                <a:gridCol w="2071702"/>
                <a:gridCol w="1285885"/>
                <a:gridCol w="1428727"/>
              </a:tblGrid>
              <a:tr h="370840">
                <a:tc>
                  <a:txBody>
                    <a:bodyPr/>
                    <a:lstStyle/>
                    <a:p>
                      <a:r>
                        <a:rPr lang="en-US" dirty="0" smtClean="0"/>
                        <a:t>Type</a:t>
                      </a:r>
                      <a:endParaRPr lang="en-US" dirty="0"/>
                    </a:p>
                  </a:txBody>
                  <a:tcPr/>
                </a:tc>
                <a:tc>
                  <a:txBody>
                    <a:bodyPr/>
                    <a:lstStyle/>
                    <a:p>
                      <a:r>
                        <a:rPr lang="en-US" dirty="0" smtClean="0"/>
                        <a:t>1</a:t>
                      </a:r>
                      <a:r>
                        <a:rPr lang="en-US" baseline="30000" dirty="0" smtClean="0"/>
                        <a:t>st</a:t>
                      </a:r>
                      <a:r>
                        <a:rPr lang="en-US" dirty="0" smtClean="0"/>
                        <a:t> layer</a:t>
                      </a:r>
                      <a:endParaRPr lang="en-US" dirty="0"/>
                    </a:p>
                  </a:txBody>
                  <a:tcPr/>
                </a:tc>
                <a:tc>
                  <a:txBody>
                    <a:bodyPr/>
                    <a:lstStyle/>
                    <a:p>
                      <a:r>
                        <a:rPr lang="en-US" dirty="0" smtClean="0"/>
                        <a:t>2</a:t>
                      </a:r>
                      <a:r>
                        <a:rPr lang="en-US" baseline="30000" dirty="0" smtClean="0"/>
                        <a:t>nd</a:t>
                      </a:r>
                      <a:r>
                        <a:rPr lang="en-US" dirty="0" smtClean="0"/>
                        <a:t> layer</a:t>
                      </a:r>
                      <a:endParaRPr lang="en-US" dirty="0"/>
                    </a:p>
                  </a:txBody>
                  <a:tcPr/>
                </a:tc>
                <a:tc>
                  <a:txBody>
                    <a:bodyPr/>
                    <a:lstStyle/>
                    <a:p>
                      <a:r>
                        <a:rPr lang="en-US" dirty="0" smtClean="0"/>
                        <a:t>3</a:t>
                      </a:r>
                      <a:r>
                        <a:rPr lang="en-US" baseline="30000" dirty="0" smtClean="0"/>
                        <a:t>rd</a:t>
                      </a:r>
                      <a:r>
                        <a:rPr lang="en-US" dirty="0" smtClean="0"/>
                        <a:t> layer</a:t>
                      </a:r>
                      <a:endParaRPr lang="en-US" dirty="0"/>
                    </a:p>
                  </a:txBody>
                  <a:tcPr/>
                </a:tc>
                <a:tc>
                  <a:txBody>
                    <a:bodyPr/>
                    <a:lstStyle/>
                    <a:p>
                      <a:r>
                        <a:rPr lang="en-US" dirty="0" smtClean="0"/>
                        <a:t>Theoretical Thickness </a:t>
                      </a:r>
                      <a:endParaRPr lang="en-US" dirty="0"/>
                    </a:p>
                  </a:txBody>
                  <a:tcPr/>
                </a:tc>
                <a:tc>
                  <a:txBody>
                    <a:bodyPr/>
                    <a:lstStyle/>
                    <a:p>
                      <a:r>
                        <a:rPr lang="en-US" dirty="0" smtClean="0"/>
                        <a:t>Cured</a:t>
                      </a:r>
                      <a:r>
                        <a:rPr lang="en-US" baseline="0" dirty="0" smtClean="0"/>
                        <a:t> </a:t>
                      </a:r>
                      <a:r>
                        <a:rPr lang="en-US" dirty="0" smtClean="0"/>
                        <a:t>measured thickness</a:t>
                      </a:r>
                      <a:endParaRPr lang="en-US" dirty="0"/>
                    </a:p>
                  </a:txBody>
                  <a:tcPr/>
                </a:tc>
              </a:tr>
              <a:tr h="370840">
                <a:tc>
                  <a:txBody>
                    <a:bodyPr/>
                    <a:lstStyle/>
                    <a:p>
                      <a:r>
                        <a:rPr lang="en-US" sz="1400" dirty="0" smtClean="0"/>
                        <a:t>LHC MD</a:t>
                      </a:r>
                      <a:endParaRPr lang="en-US" sz="1400" dirty="0"/>
                    </a:p>
                  </a:txBody>
                  <a:tcPr>
                    <a:solidFill>
                      <a:srgbClr val="92D050"/>
                    </a:solidFill>
                  </a:tcPr>
                </a:tc>
                <a:tc>
                  <a:txBody>
                    <a:bodyPr/>
                    <a:lstStyle/>
                    <a:p>
                      <a:r>
                        <a:rPr lang="en-US" sz="1400" dirty="0" smtClean="0"/>
                        <a:t>50 µm 11 mm wide 50</a:t>
                      </a:r>
                      <a:r>
                        <a:rPr lang="en-US" sz="1400" baseline="0" dirty="0" smtClean="0"/>
                        <a:t> % overlapped with 2</a:t>
                      </a:r>
                      <a:r>
                        <a:rPr lang="en-US" sz="1400" baseline="30000" dirty="0" smtClean="0"/>
                        <a:t>nd</a:t>
                      </a:r>
                      <a:r>
                        <a:rPr lang="en-US" sz="1400" baseline="0" dirty="0" smtClean="0"/>
                        <a:t> layer</a:t>
                      </a:r>
                      <a:endParaRPr lang="en-US" sz="1400" dirty="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50 µm 11 mm wide 50</a:t>
                      </a:r>
                      <a:r>
                        <a:rPr lang="en-US" sz="1400" baseline="0" dirty="0" smtClean="0"/>
                        <a:t> % overlapped with 1st layer</a:t>
                      </a:r>
                      <a:endParaRPr lang="en-US" sz="1400" dirty="0" smtClean="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69 µm 9 mm wide 2</a:t>
                      </a:r>
                      <a:r>
                        <a:rPr lang="en-US" sz="1400" baseline="0" dirty="0" smtClean="0"/>
                        <a:t> mm spaced (glue)</a:t>
                      </a:r>
                      <a:endParaRPr lang="en-US" sz="1400" dirty="0" smtClean="0"/>
                    </a:p>
                  </a:txBody>
                  <a:tcPr>
                    <a:solidFill>
                      <a:srgbClr val="92D050"/>
                    </a:solidFill>
                  </a:tcPr>
                </a:tc>
                <a:tc>
                  <a:txBody>
                    <a:bodyPr/>
                    <a:lstStyle/>
                    <a:p>
                      <a:r>
                        <a:rPr lang="en-US" sz="1400" dirty="0" smtClean="0"/>
                        <a:t>169 µm</a:t>
                      </a:r>
                      <a:endParaRPr lang="en-US" sz="1400" dirty="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120 µm</a:t>
                      </a:r>
                    </a:p>
                  </a:txBody>
                  <a:tcPr>
                    <a:solidFill>
                      <a:srgbClr val="92D050"/>
                    </a:solidFill>
                  </a:tcPr>
                </a:tc>
              </a:tr>
              <a:tr h="370840">
                <a:tc>
                  <a:txBody>
                    <a:bodyPr/>
                    <a:lstStyle/>
                    <a:p>
                      <a:r>
                        <a:rPr lang="en-US" sz="1400" dirty="0" smtClean="0"/>
                        <a:t>LHC MQ</a:t>
                      </a:r>
                      <a:endParaRPr lang="en-US" sz="1400" dirty="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50 µm 11 mm wide edge</a:t>
                      </a:r>
                      <a:r>
                        <a:rPr lang="en-US" sz="1400" baseline="0" dirty="0" smtClean="0"/>
                        <a:t> to edge</a:t>
                      </a:r>
                      <a:endParaRPr lang="en-US" sz="1400" dirty="0" smtClean="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37.5</a:t>
                      </a:r>
                      <a:r>
                        <a:rPr lang="en-US" sz="1400" baseline="0" dirty="0" smtClean="0"/>
                        <a:t> </a:t>
                      </a:r>
                      <a:r>
                        <a:rPr lang="en-US" sz="1400" dirty="0" smtClean="0"/>
                        <a:t>µm 11 mm wide edge</a:t>
                      </a:r>
                      <a:r>
                        <a:rPr lang="en-US" sz="1400" baseline="0" dirty="0" smtClean="0"/>
                        <a:t> to edge</a:t>
                      </a:r>
                      <a:endParaRPr lang="en-US" sz="1400" dirty="0" smtClean="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55</a:t>
                      </a:r>
                      <a:r>
                        <a:rPr lang="en-US" sz="1400" baseline="0" dirty="0" smtClean="0"/>
                        <a:t> </a:t>
                      </a:r>
                      <a:r>
                        <a:rPr lang="en-US" sz="1400" dirty="0" smtClean="0"/>
                        <a:t>µm 9 mm wide 2</a:t>
                      </a:r>
                      <a:r>
                        <a:rPr lang="en-US" sz="1400" baseline="0" dirty="0" smtClean="0"/>
                        <a:t> mm spaced (glue)</a:t>
                      </a:r>
                      <a:endParaRPr lang="en-US" sz="1400" dirty="0" smtClean="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142.5 µm</a:t>
                      </a:r>
                    </a:p>
                    <a:p>
                      <a:endParaRPr lang="en-US" sz="1400" dirty="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110 µm</a:t>
                      </a:r>
                    </a:p>
                  </a:txBody>
                  <a:tcPr>
                    <a:solidFill>
                      <a:srgbClr val="92D050"/>
                    </a:solidFill>
                  </a:tcPr>
                </a:tc>
              </a:tr>
              <a:tr h="370840">
                <a:tc>
                  <a:txBody>
                    <a:bodyPr/>
                    <a:lstStyle/>
                    <a:p>
                      <a:r>
                        <a:rPr lang="en-US" sz="1400" dirty="0" smtClean="0"/>
                        <a:t>Porous test 1</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25 µm 11 mm wide spaced</a:t>
                      </a:r>
                      <a:r>
                        <a:rPr lang="en-US" sz="1400" baseline="0" dirty="0" smtClean="0"/>
                        <a:t> 1 mm</a:t>
                      </a:r>
                      <a:endParaRPr lang="en-US" sz="1400" dirty="0" smtClean="0"/>
                    </a:p>
                  </a:txBody>
                  <a:tcPr>
                    <a:solidFill>
                      <a:srgbClr val="FFC000"/>
                    </a:solidFill>
                  </a:tcPr>
                </a:tc>
                <a:tc>
                  <a:txBody>
                    <a:bodyPr/>
                    <a:lstStyle/>
                    <a:p>
                      <a:r>
                        <a:rPr lang="en-US" sz="1400" dirty="0" smtClean="0"/>
                        <a:t>75</a:t>
                      </a:r>
                      <a:r>
                        <a:rPr lang="en-US" sz="1400" baseline="0" dirty="0" smtClean="0"/>
                        <a:t> </a:t>
                      </a:r>
                      <a:r>
                        <a:rPr lang="en-US" sz="1400" dirty="0" smtClean="0"/>
                        <a:t>µm 2.5 mm wide spaced 1.5 mm cross wrapped</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55</a:t>
                      </a:r>
                      <a:r>
                        <a:rPr lang="en-US" sz="1400" baseline="0" dirty="0" smtClean="0"/>
                        <a:t> </a:t>
                      </a:r>
                      <a:r>
                        <a:rPr lang="en-US" sz="1400" dirty="0" smtClean="0"/>
                        <a:t>µm 9 mm wide 3</a:t>
                      </a:r>
                      <a:r>
                        <a:rPr lang="en-US" sz="1400" baseline="0" dirty="0" smtClean="0"/>
                        <a:t> mm spaced (glue)</a:t>
                      </a:r>
                      <a:endParaRPr lang="en-US" sz="1400" dirty="0" smtClean="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155 µm</a:t>
                      </a:r>
                    </a:p>
                    <a:p>
                      <a:endParaRPr lang="en-US" sz="1400" dirty="0"/>
                    </a:p>
                  </a:txBody>
                  <a:tcPr>
                    <a:solidFill>
                      <a:srgbClr val="FFC000"/>
                    </a:solidFill>
                  </a:tcPr>
                </a:tc>
                <a:tc>
                  <a:txBody>
                    <a:bodyPr/>
                    <a:lstStyle/>
                    <a:p>
                      <a:endParaRPr lang="en-US" sz="1400" dirty="0"/>
                    </a:p>
                  </a:txBody>
                  <a:tcPr>
                    <a:solidFill>
                      <a:srgbClr val="FFC000"/>
                    </a:solidFill>
                  </a:tcPr>
                </a:tc>
              </a:tr>
              <a:tr h="370840">
                <a:tc>
                  <a:txBody>
                    <a:bodyPr/>
                    <a:lstStyle/>
                    <a:p>
                      <a:r>
                        <a:rPr lang="en-US" sz="1400" dirty="0" smtClean="0"/>
                        <a:t>Porous test 2</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50 µm 11 mm wide spaced</a:t>
                      </a:r>
                      <a:r>
                        <a:rPr lang="en-US" sz="1400" baseline="0" dirty="0" smtClean="0"/>
                        <a:t> 1 mm</a:t>
                      </a:r>
                      <a:endParaRPr lang="en-US" sz="1400" dirty="0" smtClean="0"/>
                    </a:p>
                  </a:txBody>
                  <a:tcPr>
                    <a:solidFill>
                      <a:srgbClr val="FFC000"/>
                    </a:solidFill>
                  </a:tcPr>
                </a:tc>
                <a:tc>
                  <a:txBody>
                    <a:bodyPr/>
                    <a:lstStyle/>
                    <a:p>
                      <a:r>
                        <a:rPr lang="en-US" sz="1400" dirty="0" smtClean="0"/>
                        <a:t>50</a:t>
                      </a:r>
                      <a:r>
                        <a:rPr lang="en-US" sz="1400" baseline="0" dirty="0" smtClean="0"/>
                        <a:t> </a:t>
                      </a:r>
                      <a:r>
                        <a:rPr lang="en-US" sz="1400" dirty="0" smtClean="0"/>
                        <a:t>µm 2.5 mm wide spaced 1.5 mm cross wrapped</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55</a:t>
                      </a:r>
                      <a:r>
                        <a:rPr lang="en-US" sz="1400" baseline="0" dirty="0" smtClean="0"/>
                        <a:t> </a:t>
                      </a:r>
                      <a:r>
                        <a:rPr lang="en-US" sz="1400" dirty="0" smtClean="0"/>
                        <a:t>µm 9 mm wide 3</a:t>
                      </a:r>
                      <a:r>
                        <a:rPr lang="en-US" sz="1400" baseline="0" dirty="0" smtClean="0"/>
                        <a:t> mm spaced (glue)</a:t>
                      </a:r>
                      <a:endParaRPr lang="en-US" sz="1400" dirty="0" smtClean="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155 µm</a:t>
                      </a:r>
                    </a:p>
                  </a:txBody>
                  <a:tcPr>
                    <a:solidFill>
                      <a:srgbClr val="FFC000"/>
                    </a:solidFill>
                  </a:tcPr>
                </a:tc>
                <a:tc>
                  <a:txBody>
                    <a:bodyPr/>
                    <a:lstStyle/>
                    <a:p>
                      <a:endParaRPr lang="en-US" sz="1400" dirty="0"/>
                    </a:p>
                  </a:txBody>
                  <a:tcPr>
                    <a:solidFill>
                      <a:srgbClr val="FFC000"/>
                    </a:solidFill>
                  </a:tcPr>
                </a:tc>
              </a:tr>
              <a:tr h="923002">
                <a:tc>
                  <a:txBody>
                    <a:bodyPr/>
                    <a:lstStyle/>
                    <a:p>
                      <a:r>
                        <a:rPr lang="en-US" sz="1400" dirty="0" smtClean="0"/>
                        <a:t>Porous test 3</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25 µm 11 mm wide spaced</a:t>
                      </a:r>
                      <a:r>
                        <a:rPr lang="en-US" sz="1400" baseline="0" dirty="0" smtClean="0"/>
                        <a:t> 1 mm</a:t>
                      </a:r>
                      <a:endParaRPr lang="en-US" sz="1400" dirty="0" smtClean="0"/>
                    </a:p>
                  </a:txBody>
                  <a:tcPr>
                    <a:solidFill>
                      <a:srgbClr val="FFC000"/>
                    </a:solidFill>
                  </a:tcPr>
                </a:tc>
                <a:tc>
                  <a:txBody>
                    <a:bodyPr/>
                    <a:lstStyle/>
                    <a:p>
                      <a:r>
                        <a:rPr lang="en-US" sz="1400" dirty="0" smtClean="0"/>
                        <a:t>50</a:t>
                      </a:r>
                      <a:r>
                        <a:rPr lang="en-US" sz="1400" baseline="0" dirty="0" smtClean="0"/>
                        <a:t> </a:t>
                      </a:r>
                      <a:r>
                        <a:rPr lang="en-US" sz="1400" dirty="0" smtClean="0"/>
                        <a:t>µm 2.5 mm wide spaced 1.5 mm cross wrapped</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50</a:t>
                      </a:r>
                      <a:r>
                        <a:rPr lang="en-US" sz="1400" baseline="0" dirty="0" smtClean="0"/>
                        <a:t> </a:t>
                      </a:r>
                      <a:r>
                        <a:rPr lang="en-US" sz="1400" dirty="0" smtClean="0"/>
                        <a:t>µm 11 mm wide 3</a:t>
                      </a:r>
                      <a:r>
                        <a:rPr lang="en-US" sz="1400" baseline="0" dirty="0" smtClean="0"/>
                        <a:t> mm spaced + 4</a:t>
                      </a:r>
                      <a:r>
                        <a:rPr lang="en-US" sz="1400" baseline="30000" dirty="0" smtClean="0"/>
                        <a:t>th</a:t>
                      </a:r>
                      <a:r>
                        <a:rPr lang="en-US" sz="1400" baseline="0" dirty="0" smtClean="0"/>
                        <a:t> layer </a:t>
                      </a:r>
                      <a:r>
                        <a:rPr lang="en-US" sz="1400" dirty="0" smtClean="0"/>
                        <a:t>55</a:t>
                      </a:r>
                      <a:r>
                        <a:rPr lang="en-US" sz="1400" baseline="0" dirty="0" smtClean="0"/>
                        <a:t> </a:t>
                      </a:r>
                      <a:r>
                        <a:rPr lang="en-US" sz="1400" dirty="0" smtClean="0"/>
                        <a:t>µm 2.5 mm wide spaced 1.5 mm cross wrapped</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180 µm</a:t>
                      </a:r>
                    </a:p>
                  </a:txBody>
                  <a:tcPr>
                    <a:solidFill>
                      <a:srgbClr val="FFC000"/>
                    </a:solidFill>
                  </a:tcPr>
                </a:tc>
                <a:tc>
                  <a:txBody>
                    <a:bodyPr/>
                    <a:lstStyle/>
                    <a:p>
                      <a:endParaRPr lang="en-US" sz="1400" dirty="0"/>
                    </a:p>
                  </a:txBody>
                  <a:tcPr>
                    <a:solidFill>
                      <a:srgbClr val="FFC000"/>
                    </a:solidFill>
                  </a:tcPr>
                </a:tc>
              </a:tr>
              <a:tr h="370840">
                <a:tc>
                  <a:txBody>
                    <a:bodyPr/>
                    <a:lstStyle/>
                    <a:p>
                      <a:r>
                        <a:rPr lang="en-US" sz="1400" dirty="0" smtClean="0"/>
                        <a:t>Porous dev.</a:t>
                      </a:r>
                      <a:r>
                        <a:rPr lang="en-US" sz="1400" baseline="0" dirty="0" smtClean="0"/>
                        <a:t> 50</a:t>
                      </a:r>
                      <a:endParaRPr lang="en-US" sz="1400" dirty="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50 µm 9 mm wide spaced</a:t>
                      </a:r>
                      <a:r>
                        <a:rPr lang="en-US" sz="1400" baseline="0" dirty="0" smtClean="0"/>
                        <a:t> 1 mm</a:t>
                      </a:r>
                      <a:endParaRPr lang="en-US" sz="1400" dirty="0" smtClean="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50</a:t>
                      </a:r>
                      <a:r>
                        <a:rPr lang="en-US" sz="1400" baseline="0" dirty="0" smtClean="0"/>
                        <a:t> </a:t>
                      </a:r>
                      <a:r>
                        <a:rPr lang="en-US" sz="1400" dirty="0" smtClean="0"/>
                        <a:t>µm 3 mm wide spaced 1.5 mm cross wrapped</a:t>
                      </a:r>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69 µm 9 mm wide 1</a:t>
                      </a:r>
                      <a:r>
                        <a:rPr lang="en-US" sz="1400" baseline="0" dirty="0" smtClean="0"/>
                        <a:t> mm spaced (glue)</a:t>
                      </a:r>
                      <a:endParaRPr lang="en-US" sz="1400" dirty="0" smtClean="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169 µm</a:t>
                      </a:r>
                    </a:p>
                    <a:p>
                      <a:endParaRPr lang="en-US" sz="1400" dirty="0"/>
                    </a:p>
                  </a:txBody>
                  <a:tcPr>
                    <a:solidFill>
                      <a:srgbClr val="FFFF00"/>
                    </a:solidFill>
                  </a:tcPr>
                </a:tc>
                <a:tc>
                  <a:txBody>
                    <a:bodyPr/>
                    <a:lstStyle/>
                    <a:p>
                      <a:endParaRPr lang="en-US" sz="1400" dirty="0"/>
                    </a:p>
                  </a:txBody>
                  <a:tcPr>
                    <a:solidFill>
                      <a:srgbClr val="FFFF00"/>
                    </a:solidFill>
                  </a:tcPr>
                </a:tc>
              </a:tr>
              <a:tr h="370840">
                <a:tc>
                  <a:txBody>
                    <a:bodyPr/>
                    <a:lstStyle/>
                    <a:p>
                      <a:r>
                        <a:rPr lang="en-US" sz="1400" dirty="0" smtClean="0"/>
                        <a:t>Porous dev. 75</a:t>
                      </a:r>
                      <a:endParaRPr lang="en-US" sz="1400" dirty="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50 µm 9 mm wide spaced</a:t>
                      </a:r>
                      <a:r>
                        <a:rPr lang="en-US" sz="1400" baseline="0" dirty="0" smtClean="0"/>
                        <a:t> 1 mm</a:t>
                      </a:r>
                      <a:endParaRPr lang="en-US" sz="1400" dirty="0" smtClean="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75 </a:t>
                      </a:r>
                      <a:r>
                        <a:rPr lang="en-US" sz="1400" dirty="0" smtClean="0"/>
                        <a:t>µm 3 mm wide spaced 1.5 mm cross wrapped</a:t>
                      </a:r>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69 µm 9 mm wide 1</a:t>
                      </a:r>
                      <a:r>
                        <a:rPr lang="en-US" sz="1400" baseline="0" dirty="0" smtClean="0"/>
                        <a:t> mm spaced (glue)</a:t>
                      </a:r>
                      <a:endParaRPr lang="en-US" sz="1400" dirty="0" smtClean="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194 µm</a:t>
                      </a:r>
                    </a:p>
                  </a:txBody>
                  <a:tcPr>
                    <a:solidFill>
                      <a:srgbClr val="FFFF00"/>
                    </a:solidFill>
                  </a:tcPr>
                </a:tc>
                <a:tc>
                  <a:txBody>
                    <a:bodyPr/>
                    <a:lstStyle/>
                    <a:p>
                      <a:endParaRPr lang="en-US" sz="1400" dirty="0"/>
                    </a:p>
                  </a:txBody>
                  <a:tcPr>
                    <a:solidFill>
                      <a:srgbClr val="FFFF00"/>
                    </a:solid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928670"/>
          </a:xfrm>
        </p:spPr>
        <p:txBody>
          <a:bodyPr/>
          <a:lstStyle/>
          <a:p>
            <a:r>
              <a:rPr lang="en-US" dirty="0" smtClean="0"/>
              <a:t>Heat transfer measurements</a:t>
            </a:r>
            <a:endParaRPr lang="en-US" dirty="0"/>
          </a:p>
        </p:txBody>
      </p:sp>
      <p:pic>
        <p:nvPicPr>
          <p:cNvPr id="6146" name="Picture 2" descr="D Richter 1"/>
          <p:cNvPicPr>
            <a:picLocks noChangeAspect="1" noChangeArrowheads="1"/>
          </p:cNvPicPr>
          <p:nvPr/>
        </p:nvPicPr>
        <p:blipFill>
          <a:blip r:embed="rId2"/>
          <a:srcRect/>
          <a:stretch>
            <a:fillRect/>
          </a:stretch>
        </p:blipFill>
        <p:spPr bwMode="auto">
          <a:xfrm>
            <a:off x="428596" y="830762"/>
            <a:ext cx="8358214" cy="6027238"/>
          </a:xfrm>
          <a:prstGeom prst="rect">
            <a:avLst/>
          </a:prstGeom>
          <a:noFill/>
          <a:ln w="9525">
            <a:noFill/>
            <a:miter lim="800000"/>
            <a:headEnd/>
            <a:tailEnd/>
          </a:ln>
        </p:spPr>
      </p:pic>
      <p:cxnSp>
        <p:nvCxnSpPr>
          <p:cNvPr id="6" name="Straight Arrow Connector 5"/>
          <p:cNvCxnSpPr/>
          <p:nvPr/>
        </p:nvCxnSpPr>
        <p:spPr>
          <a:xfrm rot="16200000" flipV="1">
            <a:off x="1964513" y="1535893"/>
            <a:ext cx="785818" cy="14287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571604" y="928670"/>
            <a:ext cx="1279196" cy="369332"/>
          </a:xfrm>
          <a:prstGeom prst="rect">
            <a:avLst/>
          </a:prstGeom>
          <a:solidFill>
            <a:srgbClr val="FFFF00"/>
          </a:solidFill>
        </p:spPr>
        <p:txBody>
          <a:bodyPr wrap="none" rtlCol="0">
            <a:spAutoFit/>
          </a:bodyPr>
          <a:lstStyle/>
          <a:p>
            <a:r>
              <a:rPr lang="en-US" dirty="0" smtClean="0"/>
              <a:t>Solid cables</a:t>
            </a:r>
            <a:endParaRPr lang="en-US" dirty="0"/>
          </a:p>
        </p:txBody>
      </p:sp>
      <p:sp>
        <p:nvSpPr>
          <p:cNvPr id="8" name="TextBox 7"/>
          <p:cNvSpPr txBox="1"/>
          <p:nvPr/>
        </p:nvSpPr>
        <p:spPr>
          <a:xfrm>
            <a:off x="4071934" y="2357430"/>
            <a:ext cx="2064668" cy="369332"/>
          </a:xfrm>
          <a:prstGeom prst="rect">
            <a:avLst/>
          </a:prstGeom>
          <a:solidFill>
            <a:srgbClr val="FFFF00"/>
          </a:solidFill>
        </p:spPr>
        <p:txBody>
          <a:bodyPr wrap="none" rtlCol="0">
            <a:spAutoFit/>
          </a:bodyPr>
          <a:lstStyle/>
          <a:p>
            <a:r>
              <a:rPr lang="en-US" dirty="0" smtClean="0"/>
              <a:t>Piece of BNN SC coil</a:t>
            </a:r>
            <a:endParaRPr lang="en-US" dirty="0"/>
          </a:p>
        </p:txBody>
      </p:sp>
      <p:cxnSp>
        <p:nvCxnSpPr>
          <p:cNvPr id="9" name="Straight Arrow Connector 8"/>
          <p:cNvCxnSpPr>
            <a:endCxn id="8" idx="1"/>
          </p:cNvCxnSpPr>
          <p:nvPr/>
        </p:nvCxnSpPr>
        <p:spPr>
          <a:xfrm flipV="1">
            <a:off x="3357554" y="2542096"/>
            <a:ext cx="714380" cy="10108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643306" y="3030020"/>
            <a:ext cx="642942" cy="4179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86248" y="2857496"/>
            <a:ext cx="1811393" cy="923330"/>
          </a:xfrm>
          <a:prstGeom prst="rect">
            <a:avLst/>
          </a:prstGeom>
          <a:solidFill>
            <a:srgbClr val="FFFF00"/>
          </a:solidFill>
        </p:spPr>
        <p:txBody>
          <a:bodyPr wrap="none" rtlCol="0">
            <a:spAutoFit/>
          </a:bodyPr>
          <a:lstStyle/>
          <a:p>
            <a:r>
              <a:rPr lang="en-US" dirty="0" smtClean="0"/>
              <a:t>Cu-Ni cables with</a:t>
            </a:r>
          </a:p>
          <a:p>
            <a:r>
              <a:rPr lang="en-US" dirty="0" smtClean="0"/>
              <a:t> better</a:t>
            </a:r>
          </a:p>
          <a:p>
            <a:r>
              <a:rPr lang="en-US" dirty="0" smtClean="0"/>
              <a:t> instrumentation</a:t>
            </a:r>
            <a:endParaRPr lang="en-US" dirty="0"/>
          </a:p>
        </p:txBody>
      </p:sp>
      <p:cxnSp>
        <p:nvCxnSpPr>
          <p:cNvPr id="16" name="Straight Arrow Connector 15"/>
          <p:cNvCxnSpPr/>
          <p:nvPr/>
        </p:nvCxnSpPr>
        <p:spPr>
          <a:xfrm>
            <a:off x="5572132" y="5429264"/>
            <a:ext cx="642942" cy="4179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286512" y="5143512"/>
            <a:ext cx="2859309" cy="923330"/>
          </a:xfrm>
          <a:prstGeom prst="rect">
            <a:avLst/>
          </a:prstGeom>
          <a:solidFill>
            <a:srgbClr val="FFFF00"/>
          </a:solidFill>
        </p:spPr>
        <p:txBody>
          <a:bodyPr wrap="none" rtlCol="0">
            <a:spAutoFit/>
          </a:bodyPr>
          <a:lstStyle/>
          <a:p>
            <a:r>
              <a:rPr lang="en-US" dirty="0" smtClean="0"/>
              <a:t>Cu-Ni cables insulation</a:t>
            </a:r>
          </a:p>
          <a:p>
            <a:r>
              <a:rPr lang="en-US" dirty="0" smtClean="0"/>
              <a:t> schemes type porous test 1 </a:t>
            </a:r>
          </a:p>
          <a:p>
            <a:r>
              <a:rPr lang="en-US" dirty="0" smtClean="0"/>
              <a:t>but with larger spacing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57232"/>
          </a:xfrm>
        </p:spPr>
        <p:txBody>
          <a:bodyPr>
            <a:normAutofit fontScale="90000"/>
          </a:bodyPr>
          <a:lstStyle/>
          <a:p>
            <a:r>
              <a:rPr lang="en-US" dirty="0" smtClean="0"/>
              <a:t>Next step for heat transfer measurements</a:t>
            </a:r>
            <a:endParaRPr lang="en-US" dirty="0"/>
          </a:p>
        </p:txBody>
      </p:sp>
      <p:sp>
        <p:nvSpPr>
          <p:cNvPr id="3" name="Content Placeholder 2"/>
          <p:cNvSpPr>
            <a:spLocks noGrp="1"/>
          </p:cNvSpPr>
          <p:nvPr>
            <p:ph idx="1"/>
          </p:nvPr>
        </p:nvSpPr>
        <p:spPr>
          <a:xfrm>
            <a:off x="0" y="714356"/>
            <a:ext cx="9144000" cy="6143644"/>
          </a:xfrm>
        </p:spPr>
        <p:txBody>
          <a:bodyPr>
            <a:normAutofit fontScale="92500" lnSpcReduction="20000"/>
          </a:bodyPr>
          <a:lstStyle/>
          <a:p>
            <a:r>
              <a:rPr lang="en-US" dirty="0" smtClean="0"/>
              <a:t>Questions to be answered</a:t>
            </a:r>
          </a:p>
          <a:p>
            <a:pPr lvl="1"/>
            <a:r>
              <a:rPr lang="en-US" dirty="0" smtClean="0"/>
              <a:t>Confirm the increased heat transfer capacity using commercially available tapes</a:t>
            </a:r>
          </a:p>
          <a:p>
            <a:pPr lvl="1"/>
            <a:r>
              <a:rPr lang="en-US" dirty="0" smtClean="0"/>
              <a:t>Verify effect of pre-compression on the heat transfer</a:t>
            </a:r>
          </a:p>
          <a:p>
            <a:r>
              <a:rPr lang="en-US" dirty="0" smtClean="0"/>
              <a:t>A new way to integrate the thermo-couples has been defined (machining the strands) that is</a:t>
            </a:r>
          </a:p>
          <a:p>
            <a:pPr lvl="1"/>
            <a:r>
              <a:rPr lang="en-US" dirty="0" smtClean="0"/>
              <a:t>Less invasive</a:t>
            </a:r>
          </a:p>
          <a:p>
            <a:pPr lvl="1"/>
            <a:r>
              <a:rPr lang="en-US" dirty="0" smtClean="0"/>
              <a:t>Should allow measurements under significant pre-stress preserving the thermo couples under load</a:t>
            </a:r>
          </a:p>
          <a:p>
            <a:r>
              <a:rPr lang="en-US" dirty="0" smtClean="0"/>
              <a:t>New measurement of a dipole stack with the new sensor set up and at higher pre-stress (stack being instrumented)</a:t>
            </a:r>
          </a:p>
          <a:p>
            <a:r>
              <a:rPr lang="en-US" dirty="0" smtClean="0"/>
              <a:t>Measurement of the stacks with the </a:t>
            </a:r>
          </a:p>
          <a:p>
            <a:pPr>
              <a:buNone/>
            </a:pPr>
            <a:r>
              <a:rPr lang="en-US" dirty="0" smtClean="0"/>
              <a:t>	new insulation with  a couple of different</a:t>
            </a:r>
          </a:p>
          <a:p>
            <a:pPr>
              <a:buNone/>
            </a:pPr>
            <a:r>
              <a:rPr lang="en-US" dirty="0" smtClean="0"/>
              <a:t>	 pre-stress (stacks ready)</a:t>
            </a:r>
          </a:p>
          <a:p>
            <a:pPr lvl="1"/>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08" y="0"/>
            <a:ext cx="8143932" cy="928670"/>
          </a:xfrm>
        </p:spPr>
        <p:txBody>
          <a:bodyPr>
            <a:normAutofit fontScale="90000"/>
          </a:bodyPr>
          <a:lstStyle/>
          <a:p>
            <a:r>
              <a:rPr lang="en-US" sz="4000" dirty="0" smtClean="0"/>
              <a:t>Cable insulation: 1</a:t>
            </a:r>
            <a:r>
              <a:rPr lang="en-US" sz="4000" baseline="30000" dirty="0" smtClean="0"/>
              <a:t>st</a:t>
            </a:r>
            <a:r>
              <a:rPr lang="en-US" sz="4000" dirty="0" smtClean="0"/>
              <a:t> results of electrical tests on plane stacks of 2 cables</a:t>
            </a:r>
            <a:endParaRPr lang="en-US" sz="4000" dirty="0"/>
          </a:p>
        </p:txBody>
      </p:sp>
      <p:graphicFrame>
        <p:nvGraphicFramePr>
          <p:cNvPr id="4" name="Content Placeholder 3"/>
          <p:cNvGraphicFramePr>
            <a:graphicFrameLocks noGrp="1"/>
          </p:cNvGraphicFramePr>
          <p:nvPr>
            <p:ph idx="1"/>
          </p:nvPr>
        </p:nvGraphicFramePr>
        <p:xfrm>
          <a:off x="2143108" y="1142984"/>
          <a:ext cx="4447783" cy="2956258"/>
        </p:xfrm>
        <a:graphic>
          <a:graphicData uri="http://schemas.openxmlformats.org/drawingml/2006/table">
            <a:tbl>
              <a:tblPr firstRow="1" bandRow="1">
                <a:tableStyleId>{5C22544A-7EE6-4342-B048-85BDC9FD1C3A}</a:tableStyleId>
              </a:tblPr>
              <a:tblGrid>
                <a:gridCol w="1357290"/>
                <a:gridCol w="1518857"/>
                <a:gridCol w="1571636"/>
              </a:tblGrid>
              <a:tr h="370840">
                <a:tc>
                  <a:txBody>
                    <a:bodyPr/>
                    <a:lstStyle/>
                    <a:p>
                      <a:r>
                        <a:rPr lang="en-US" dirty="0" smtClean="0"/>
                        <a:t>Type</a:t>
                      </a:r>
                      <a:endParaRPr lang="en-US" dirty="0"/>
                    </a:p>
                  </a:txBody>
                  <a:tcPr/>
                </a:tc>
                <a:tc>
                  <a:txBody>
                    <a:bodyPr/>
                    <a:lstStyle/>
                    <a:p>
                      <a:r>
                        <a:rPr lang="en-US" dirty="0" smtClean="0"/>
                        <a:t>Sample</a:t>
                      </a:r>
                      <a:r>
                        <a:rPr lang="en-US" baseline="0" dirty="0" smtClean="0"/>
                        <a:t> 1</a:t>
                      </a:r>
                      <a:endParaRPr lang="en-US" dirty="0"/>
                    </a:p>
                  </a:txBody>
                  <a:tcPr/>
                </a:tc>
                <a:tc>
                  <a:txBody>
                    <a:bodyPr/>
                    <a:lstStyle/>
                    <a:p>
                      <a:r>
                        <a:rPr lang="en-US" dirty="0" smtClean="0"/>
                        <a:t>Sample</a:t>
                      </a:r>
                      <a:r>
                        <a:rPr lang="en-US" baseline="0" dirty="0" smtClean="0"/>
                        <a:t> 2</a:t>
                      </a:r>
                      <a:endParaRPr lang="en-US" dirty="0"/>
                    </a:p>
                  </a:txBody>
                  <a:tcPr/>
                </a:tc>
              </a:tr>
              <a:tr h="370840">
                <a:tc>
                  <a:txBody>
                    <a:bodyPr/>
                    <a:lstStyle/>
                    <a:p>
                      <a:r>
                        <a:rPr lang="en-US" sz="1400" dirty="0" smtClean="0"/>
                        <a:t>LHC MD</a:t>
                      </a:r>
                      <a:endParaRPr lang="en-US" sz="1400" dirty="0"/>
                    </a:p>
                  </a:txBody>
                  <a:tcPr>
                    <a:solidFill>
                      <a:srgbClr val="92D050"/>
                    </a:solidFill>
                  </a:tcPr>
                </a:tc>
                <a:tc>
                  <a:txBody>
                    <a:bodyPr/>
                    <a:lstStyle/>
                    <a:p>
                      <a:r>
                        <a:rPr lang="en-US" sz="1400" dirty="0" smtClean="0"/>
                        <a:t>30KV</a:t>
                      </a:r>
                      <a:endParaRPr lang="en-US" sz="1400" dirty="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25 KV</a:t>
                      </a:r>
                    </a:p>
                  </a:txBody>
                  <a:tcPr>
                    <a:solidFill>
                      <a:srgbClr val="92D050"/>
                    </a:solidFill>
                  </a:tcPr>
                </a:tc>
              </a:tr>
              <a:tr h="370840">
                <a:tc>
                  <a:txBody>
                    <a:bodyPr/>
                    <a:lstStyle/>
                    <a:p>
                      <a:r>
                        <a:rPr lang="en-US" sz="1400" dirty="0" smtClean="0"/>
                        <a:t>LHC MQ</a:t>
                      </a:r>
                      <a:endParaRPr lang="en-US" sz="1400" dirty="0"/>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18 KV</a:t>
                      </a:r>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20KV</a:t>
                      </a:r>
                    </a:p>
                  </a:txBody>
                  <a:tcPr>
                    <a:solidFill>
                      <a:srgbClr val="92D050"/>
                    </a:solidFill>
                  </a:tcPr>
                </a:tc>
              </a:tr>
              <a:tr h="370840">
                <a:tc>
                  <a:txBody>
                    <a:bodyPr/>
                    <a:lstStyle/>
                    <a:p>
                      <a:r>
                        <a:rPr lang="en-US" sz="1400" dirty="0" smtClean="0"/>
                        <a:t>Porous test 1</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18KV</a:t>
                      </a:r>
                    </a:p>
                  </a:txBody>
                  <a:tcPr>
                    <a:solidFill>
                      <a:srgbClr val="FFC000"/>
                    </a:solidFill>
                  </a:tcPr>
                </a:tc>
                <a:tc>
                  <a:txBody>
                    <a:bodyPr/>
                    <a:lstStyle/>
                    <a:p>
                      <a:r>
                        <a:rPr lang="en-US" sz="1400" dirty="0" smtClean="0"/>
                        <a:t>8KV</a:t>
                      </a:r>
                      <a:endParaRPr lang="en-US" sz="1400" dirty="0"/>
                    </a:p>
                  </a:txBody>
                  <a:tcPr>
                    <a:solidFill>
                      <a:srgbClr val="FFC000"/>
                    </a:solidFill>
                  </a:tcPr>
                </a:tc>
              </a:tr>
              <a:tr h="370840">
                <a:tc>
                  <a:txBody>
                    <a:bodyPr/>
                    <a:lstStyle/>
                    <a:p>
                      <a:r>
                        <a:rPr lang="en-US" sz="1400" dirty="0" smtClean="0"/>
                        <a:t>Porous test 2</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9KV</a:t>
                      </a:r>
                    </a:p>
                  </a:txBody>
                  <a:tcPr>
                    <a:solidFill>
                      <a:srgbClr val="FFC000"/>
                    </a:solidFill>
                  </a:tcPr>
                </a:tc>
                <a:tc>
                  <a:txBody>
                    <a:bodyPr/>
                    <a:lstStyle/>
                    <a:p>
                      <a:r>
                        <a:rPr lang="en-US" sz="1400" dirty="0" smtClean="0"/>
                        <a:t>12KV</a:t>
                      </a:r>
                      <a:endParaRPr lang="en-US" sz="1400" dirty="0"/>
                    </a:p>
                  </a:txBody>
                  <a:tcPr>
                    <a:solidFill>
                      <a:srgbClr val="FFC000"/>
                    </a:solidFill>
                  </a:tcPr>
                </a:tc>
              </a:tr>
              <a:tr h="360378">
                <a:tc>
                  <a:txBody>
                    <a:bodyPr/>
                    <a:lstStyle/>
                    <a:p>
                      <a:r>
                        <a:rPr lang="en-US" sz="1400" dirty="0" smtClean="0"/>
                        <a:t>Porous test 3</a:t>
                      </a:r>
                      <a:endParaRPr lang="en-US" sz="14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15KV</a:t>
                      </a:r>
                    </a:p>
                  </a:txBody>
                  <a:tcPr>
                    <a:solidFill>
                      <a:srgbClr val="FFC000"/>
                    </a:solidFill>
                  </a:tcPr>
                </a:tc>
                <a:tc>
                  <a:txBody>
                    <a:bodyPr/>
                    <a:lstStyle/>
                    <a:p>
                      <a:r>
                        <a:rPr lang="en-US" sz="1400" dirty="0" smtClean="0"/>
                        <a:t>12KV</a:t>
                      </a:r>
                      <a:endParaRPr lang="en-US" sz="1400" dirty="0"/>
                    </a:p>
                  </a:txBody>
                  <a:tcPr>
                    <a:solidFill>
                      <a:srgbClr val="FFC000"/>
                    </a:solidFill>
                  </a:tcPr>
                </a:tc>
              </a:tr>
              <a:tr h="370840">
                <a:tc>
                  <a:txBody>
                    <a:bodyPr/>
                    <a:lstStyle/>
                    <a:p>
                      <a:r>
                        <a:rPr lang="en-US" sz="1400" dirty="0" smtClean="0"/>
                        <a:t>Porous dev.</a:t>
                      </a:r>
                      <a:r>
                        <a:rPr lang="en-US" sz="1400" baseline="0" dirty="0" smtClean="0"/>
                        <a:t> 50</a:t>
                      </a:r>
                      <a:endParaRPr lang="en-US" sz="1400" dirty="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Not yet measured</a:t>
                      </a:r>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Not yet</a:t>
                      </a:r>
                      <a:r>
                        <a:rPr lang="en-US" sz="1400" baseline="0" dirty="0" smtClean="0"/>
                        <a:t> measured</a:t>
                      </a:r>
                      <a:endParaRPr lang="en-US" sz="1400" dirty="0" smtClean="0"/>
                    </a:p>
                  </a:txBody>
                  <a:tcPr>
                    <a:solidFill>
                      <a:srgbClr val="FFFF00"/>
                    </a:solidFill>
                  </a:tcPr>
                </a:tc>
              </a:tr>
              <a:tr h="370840">
                <a:tc>
                  <a:txBody>
                    <a:bodyPr/>
                    <a:lstStyle/>
                    <a:p>
                      <a:r>
                        <a:rPr lang="en-US" sz="1400" dirty="0" smtClean="0"/>
                        <a:t>Porous dev. 75</a:t>
                      </a:r>
                      <a:endParaRPr lang="en-US" sz="1400" dirty="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Not</a:t>
                      </a:r>
                      <a:r>
                        <a:rPr lang="en-US" sz="1400" baseline="0" dirty="0" smtClean="0"/>
                        <a:t> yet measured</a:t>
                      </a:r>
                      <a:endParaRPr lang="en-US" sz="1400" dirty="0" smtClean="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Not yet measured</a:t>
                      </a:r>
                    </a:p>
                  </a:txBody>
                  <a:tcPr>
                    <a:solidFill>
                      <a:srgbClr val="FFFF00"/>
                    </a:solidFill>
                  </a:tcPr>
                </a:tc>
              </a:tr>
            </a:tbl>
          </a:graphicData>
        </a:graphic>
      </p:graphicFrame>
      <p:sp>
        <p:nvSpPr>
          <p:cNvPr id="5" name="Rectangle 4"/>
          <p:cNvSpPr/>
          <p:nvPr/>
        </p:nvSpPr>
        <p:spPr>
          <a:xfrm>
            <a:off x="0" y="4143380"/>
            <a:ext cx="7858148" cy="2143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 are confident that the new insulation will provide also satisfactory results (&gt;3.5 KV).</a:t>
            </a:r>
          </a:p>
          <a:p>
            <a:pPr algn="ctr"/>
            <a:r>
              <a:rPr lang="en-US" dirty="0" smtClean="0"/>
              <a:t>In the dipole production the max test voltage between turns has been set to  120V on cured layers (1.8 KV discharge inner and </a:t>
            </a:r>
          </a:p>
          <a:p>
            <a:pPr algn="ctr"/>
            <a:r>
              <a:rPr lang="en-US" dirty="0" smtClean="0"/>
              <a:t>3 KV discharge outer)</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t>Development approach</a:t>
            </a:r>
            <a:br>
              <a:rPr lang="en-US" dirty="0" smtClean="0"/>
            </a:br>
            <a:r>
              <a:rPr lang="en-US" dirty="0" smtClean="0"/>
              <a:t>electrical soundness</a:t>
            </a:r>
            <a:endParaRPr lang="en-US" dirty="0"/>
          </a:p>
        </p:txBody>
      </p:sp>
      <p:sp>
        <p:nvSpPr>
          <p:cNvPr id="3" name="Content Placeholder 2"/>
          <p:cNvSpPr>
            <a:spLocks noGrp="1"/>
          </p:cNvSpPr>
          <p:nvPr>
            <p:ph idx="1"/>
          </p:nvPr>
        </p:nvSpPr>
        <p:spPr>
          <a:xfrm>
            <a:off x="0" y="1071546"/>
            <a:ext cx="9144000" cy="5572164"/>
          </a:xfrm>
        </p:spPr>
        <p:txBody>
          <a:bodyPr>
            <a:normAutofit fontScale="77500" lnSpcReduction="20000"/>
          </a:bodyPr>
          <a:lstStyle/>
          <a:p>
            <a:pPr>
              <a:buNone/>
            </a:pPr>
            <a:r>
              <a:rPr lang="en-US" dirty="0" smtClean="0"/>
              <a:t>Winding of small 4 turns coils with the LHC dipole configuration to be submitted to electrical tests:</a:t>
            </a:r>
          </a:p>
          <a:p>
            <a:pPr>
              <a:buNone/>
            </a:pPr>
            <a:r>
              <a:rPr lang="en-US" dirty="0" smtClean="0"/>
              <a:t>Phase A on mandrel</a:t>
            </a:r>
          </a:p>
          <a:p>
            <a:pPr marL="514350" indent="-514350">
              <a:buFont typeface="+mj-lt"/>
              <a:buAutoNum type="arabicPeriod"/>
            </a:pPr>
            <a:r>
              <a:rPr lang="en-US" dirty="0" smtClean="0"/>
              <a:t>Before </a:t>
            </a:r>
            <a:r>
              <a:rPr lang="en-US" dirty="0"/>
              <a:t>curing: measurement of leakage current to ground. Voltage applied for 300 seconds. Measurement of insulation resistance at 1KV, 2KV and 4KV Max acceptable leakage </a:t>
            </a:r>
            <a:r>
              <a:rPr lang="en-US" dirty="0" smtClean="0"/>
              <a:t>current 1µA</a:t>
            </a:r>
          </a:p>
          <a:p>
            <a:pPr marL="514350" indent="-514350">
              <a:buFont typeface="+mj-lt"/>
              <a:buAutoNum type="arabicPeriod"/>
            </a:pPr>
            <a:r>
              <a:rPr lang="en-US" dirty="0" smtClean="0"/>
              <a:t>After </a:t>
            </a:r>
            <a:r>
              <a:rPr lang="en-US" dirty="0"/>
              <a:t>curing: measurement of leakage current to ground. Voltage applied for 300 seconds. Measurement of insulation resistance at 1KV, 2KV and 4KV Max acceptable leakage current </a:t>
            </a:r>
            <a:r>
              <a:rPr lang="en-US" dirty="0" smtClean="0"/>
              <a:t>1µA</a:t>
            </a:r>
            <a:endParaRPr lang="en-US" dirty="0"/>
          </a:p>
          <a:p>
            <a:pPr>
              <a:buNone/>
            </a:pPr>
            <a:r>
              <a:rPr lang="en-US" dirty="0"/>
              <a:t>    </a:t>
            </a:r>
          </a:p>
          <a:p>
            <a:r>
              <a:rPr lang="en-US" dirty="0"/>
              <a:t>Phase B: </a:t>
            </a:r>
            <a:endParaRPr lang="en-US" dirty="0" smtClean="0"/>
          </a:p>
          <a:p>
            <a:pPr marL="514350" indent="-514350">
              <a:buFont typeface="+mj-lt"/>
              <a:buAutoNum type="arabicPeriod"/>
            </a:pPr>
            <a:r>
              <a:rPr lang="en-US" dirty="0" smtClean="0"/>
              <a:t>removal </a:t>
            </a:r>
            <a:r>
              <a:rPr lang="en-US" dirty="0"/>
              <a:t>of coil from the mandrel and pole. Application of discharge test. </a:t>
            </a:r>
            <a:r>
              <a:rPr lang="en-US" dirty="0" smtClean="0"/>
              <a:t>Delta V </a:t>
            </a:r>
            <a:r>
              <a:rPr lang="en-US" dirty="0"/>
              <a:t>between turns  </a:t>
            </a:r>
            <a:r>
              <a:rPr lang="en-US" dirty="0" smtClean="0"/>
              <a:t>80V, </a:t>
            </a:r>
            <a:r>
              <a:rPr lang="en-US" dirty="0"/>
              <a:t>120V and </a:t>
            </a:r>
            <a:endParaRPr lang="en-US" dirty="0" smtClean="0"/>
          </a:p>
          <a:p>
            <a:pPr marL="514350" indent="-514350">
              <a:buNone/>
            </a:pPr>
            <a:r>
              <a:rPr lang="en-US" dirty="0" smtClean="0"/>
              <a:t>	then </a:t>
            </a:r>
            <a:r>
              <a:rPr lang="en-US" dirty="0"/>
              <a:t>increase of 100V till breakage</a:t>
            </a:r>
          </a:p>
          <a:p>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428604"/>
          </a:xfrm>
        </p:spPr>
        <p:txBody>
          <a:bodyPr>
            <a:normAutofit fontScale="90000"/>
          </a:bodyPr>
          <a:lstStyle/>
          <a:p>
            <a:r>
              <a:rPr lang="en-US" dirty="0" smtClean="0"/>
              <a:t>Test campaign</a:t>
            </a:r>
            <a:endParaRPr lang="en-US" dirty="0"/>
          </a:p>
        </p:txBody>
      </p:sp>
      <p:graphicFrame>
        <p:nvGraphicFramePr>
          <p:cNvPr id="4" name="Content Placeholder 3"/>
          <p:cNvGraphicFramePr>
            <a:graphicFrameLocks noGrp="1"/>
          </p:cNvGraphicFramePr>
          <p:nvPr>
            <p:ph idx="1"/>
          </p:nvPr>
        </p:nvGraphicFramePr>
        <p:xfrm>
          <a:off x="52668" y="500042"/>
          <a:ext cx="9019926" cy="5049022"/>
        </p:xfrm>
        <a:graphic>
          <a:graphicData uri="http://schemas.openxmlformats.org/drawingml/2006/table">
            <a:tbl>
              <a:tblPr firstRow="1" bandRow="1">
                <a:tableStyleId>{5C22544A-7EE6-4342-B048-85BDC9FD1C3A}</a:tableStyleId>
              </a:tblPr>
              <a:tblGrid>
                <a:gridCol w="329486"/>
                <a:gridCol w="1029907"/>
                <a:gridCol w="1212343"/>
                <a:gridCol w="1071570"/>
                <a:gridCol w="1876158"/>
                <a:gridCol w="1143008"/>
                <a:gridCol w="1071570"/>
                <a:gridCol w="1285884"/>
              </a:tblGrid>
              <a:tr h="772893">
                <a:tc>
                  <a:txBody>
                    <a:bodyPr/>
                    <a:lstStyle/>
                    <a:p>
                      <a:pPr algn="ctr"/>
                      <a:r>
                        <a:rPr lang="en-US" sz="1200" dirty="0" smtClean="0"/>
                        <a:t>N</a:t>
                      </a:r>
                      <a:endParaRPr lang="en-US" sz="1200" dirty="0"/>
                    </a:p>
                  </a:txBody>
                  <a:tcPr/>
                </a:tc>
                <a:tc>
                  <a:txBody>
                    <a:bodyPr/>
                    <a:lstStyle/>
                    <a:p>
                      <a:pPr algn="ctr"/>
                      <a:r>
                        <a:rPr lang="en-US" sz="1200" dirty="0" smtClean="0"/>
                        <a:t>Cable type</a:t>
                      </a:r>
                      <a:endParaRPr lang="en-US" sz="1200" dirty="0"/>
                    </a:p>
                  </a:txBody>
                  <a:tcPr/>
                </a:tc>
                <a:tc>
                  <a:txBody>
                    <a:bodyPr/>
                    <a:lstStyle/>
                    <a:p>
                      <a:pPr algn="ctr"/>
                      <a:r>
                        <a:rPr lang="en-US" sz="1200" dirty="0" smtClean="0"/>
                        <a:t>Insulation</a:t>
                      </a:r>
                      <a:endParaRPr lang="en-US" sz="1200" dirty="0"/>
                    </a:p>
                  </a:txBody>
                  <a:tcPr/>
                </a:tc>
                <a:tc>
                  <a:txBody>
                    <a:bodyPr/>
                    <a:lstStyle/>
                    <a:p>
                      <a:pPr algn="ctr"/>
                      <a:r>
                        <a:rPr lang="en-US" sz="1200" dirty="0" smtClean="0"/>
                        <a:t>Curing pressure</a:t>
                      </a:r>
                      <a:endParaRPr lang="en-US" sz="1200" dirty="0"/>
                    </a:p>
                  </a:txBody>
                  <a:tcPr/>
                </a:tc>
                <a:tc>
                  <a:txBody>
                    <a:bodyPr/>
                    <a:lstStyle/>
                    <a:p>
                      <a:pPr algn="ctr"/>
                      <a:r>
                        <a:rPr lang="en-US" sz="1200" dirty="0" smtClean="0"/>
                        <a:t>Insulation</a:t>
                      </a:r>
                      <a:r>
                        <a:rPr lang="en-US" sz="1200" baseline="0" dirty="0" smtClean="0"/>
                        <a:t> thickness measurement</a:t>
                      </a:r>
                      <a:endParaRPr lang="en-US" sz="1200" dirty="0"/>
                    </a:p>
                  </a:txBody>
                  <a:tcPr/>
                </a:tc>
                <a:tc>
                  <a:txBody>
                    <a:bodyPr/>
                    <a:lstStyle/>
                    <a:p>
                      <a:pPr algn="ctr"/>
                      <a:r>
                        <a:rPr lang="en-US" sz="1200" dirty="0" smtClean="0"/>
                        <a:t>E mod measurement 293 K</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E mod measurement 77 K</a:t>
                      </a:r>
                    </a:p>
                    <a:p>
                      <a:pPr algn="ctr"/>
                      <a:endParaRPr lang="en-US" sz="1200" dirty="0"/>
                    </a:p>
                  </a:txBody>
                  <a:tcPr/>
                </a:tc>
                <a:tc>
                  <a:txBody>
                    <a:bodyPr/>
                    <a:lstStyle/>
                    <a:p>
                      <a:r>
                        <a:rPr lang="en-US" sz="1200" dirty="0" smtClean="0"/>
                        <a:t>Stress relaxation</a:t>
                      </a:r>
                      <a:endParaRPr lang="en-US" sz="1200" dirty="0"/>
                    </a:p>
                  </a:txBody>
                  <a:tcPr/>
                </a:tc>
              </a:tr>
              <a:tr h="300309">
                <a:tc>
                  <a:txBody>
                    <a:bodyPr/>
                    <a:lstStyle/>
                    <a:p>
                      <a:pPr>
                        <a:lnSpc>
                          <a:spcPct val="115000"/>
                        </a:lnSpc>
                        <a:spcAft>
                          <a:spcPts val="0"/>
                        </a:spcAft>
                      </a:pPr>
                      <a:r>
                        <a:rPr lang="en-US" sz="1400" dirty="0" smtClean="0">
                          <a:latin typeface="Calibri"/>
                          <a:ea typeface="Calibri"/>
                          <a:cs typeface="Times New Roman"/>
                        </a:rPr>
                        <a:t>1</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Inner layer</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naked</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80/130 </a:t>
                      </a:r>
                      <a:r>
                        <a:rPr lang="en-US" sz="1400" dirty="0" err="1" smtClean="0">
                          <a:latin typeface="Calibri"/>
                          <a:ea typeface="Calibri"/>
                          <a:cs typeface="Times New Roman"/>
                        </a:rPr>
                        <a:t>MPa</a:t>
                      </a:r>
                      <a:endParaRPr lang="en-US" sz="1400" dirty="0">
                        <a:latin typeface="Calibri"/>
                        <a:ea typeface="Calibri"/>
                        <a:cs typeface="Times New Roman"/>
                      </a:endParaRPr>
                    </a:p>
                  </a:txBody>
                  <a:tcPr marL="68580" marR="68580" marT="0" marB="0"/>
                </a:tc>
                <a:tc>
                  <a:txBody>
                    <a:bodyPr/>
                    <a:lstStyle/>
                    <a:p>
                      <a:endParaRPr lang="en-US" sz="1400" dirty="0"/>
                    </a:p>
                  </a:txBody>
                  <a:tcPr/>
                </a:tc>
                <a:tc>
                  <a:txBody>
                    <a:bodyPr/>
                    <a:lstStyle/>
                    <a:p>
                      <a:endParaRPr lang="en-US" sz="1400" dirty="0"/>
                    </a:p>
                  </a:txBody>
                  <a:tcPr/>
                </a:tc>
                <a:tc>
                  <a:txBody>
                    <a:bodyPr/>
                    <a:lstStyle/>
                    <a:p>
                      <a:pPr>
                        <a:lnSpc>
                          <a:spcPct val="115000"/>
                        </a:lnSpc>
                        <a:spcAft>
                          <a:spcPts val="0"/>
                        </a:spcAft>
                      </a:pPr>
                      <a:endParaRPr lang="en-US" sz="1400">
                        <a:latin typeface="Calibri"/>
                        <a:ea typeface="Calibri"/>
                        <a:cs typeface="Times New Roman"/>
                      </a:endParaRPr>
                    </a:p>
                  </a:txBody>
                  <a:tcPr marL="68580" marR="68580" marT="0" marB="0"/>
                </a:tc>
                <a:tc>
                  <a:txBody>
                    <a:bodyPr/>
                    <a:lstStyle/>
                    <a:p>
                      <a:pPr>
                        <a:lnSpc>
                          <a:spcPct val="115000"/>
                        </a:lnSpc>
                        <a:spcAft>
                          <a:spcPts val="0"/>
                        </a:spcAft>
                      </a:pPr>
                      <a:endParaRPr lang="en-US" sz="1400" dirty="0">
                        <a:latin typeface="Calibri"/>
                        <a:ea typeface="Calibri"/>
                        <a:cs typeface="Times New Roman"/>
                      </a:endParaRPr>
                    </a:p>
                  </a:txBody>
                  <a:tcPr marL="68580" marR="68580" marT="0" marB="0"/>
                </a:tc>
              </a:tr>
              <a:tr h="376929">
                <a:tc>
                  <a:txBody>
                    <a:bodyPr/>
                    <a:lstStyle/>
                    <a:p>
                      <a:pPr>
                        <a:lnSpc>
                          <a:spcPct val="115000"/>
                        </a:lnSpc>
                        <a:spcAft>
                          <a:spcPts val="0"/>
                        </a:spcAft>
                      </a:pPr>
                      <a:r>
                        <a:rPr lang="en-US" sz="1400" dirty="0" smtClean="0">
                          <a:latin typeface="Calibri"/>
                          <a:ea typeface="Calibri"/>
                          <a:cs typeface="Times New Roman"/>
                        </a:rPr>
                        <a:t>2</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Inner layer</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dipole</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80/130 </a:t>
                      </a:r>
                      <a:r>
                        <a:rPr lang="en-US" sz="1400" dirty="0" err="1" smtClean="0">
                          <a:latin typeface="Calibri"/>
                          <a:ea typeface="Calibri"/>
                          <a:cs typeface="Times New Roman"/>
                        </a:rPr>
                        <a:t>MPa</a:t>
                      </a:r>
                      <a:endParaRPr lang="en-US" sz="1400" dirty="0">
                        <a:latin typeface="Calibri"/>
                        <a:ea typeface="Calibri"/>
                        <a:cs typeface="Times New Roman"/>
                      </a:endParaRPr>
                    </a:p>
                  </a:txBody>
                  <a:tcPr marL="68580" marR="68580" marT="0" marB="0"/>
                </a:tc>
                <a:tc>
                  <a:txBody>
                    <a:bodyPr/>
                    <a:lstStyle/>
                    <a:p>
                      <a:r>
                        <a:rPr lang="en-US" sz="1400" dirty="0" smtClean="0"/>
                        <a:t>X  (</a:t>
                      </a:r>
                      <a:r>
                        <a:rPr lang="en-US" sz="1400" i="1" dirty="0" smtClean="0"/>
                        <a:t>169µm</a:t>
                      </a:r>
                      <a:r>
                        <a:rPr lang="en-US" sz="1400" dirty="0" smtClean="0"/>
                        <a:t>-135µm-125µm)</a:t>
                      </a:r>
                      <a:endParaRPr lang="en-US" sz="1400" dirty="0"/>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t>X</a:t>
                      </a:r>
                    </a:p>
                  </a:txBody>
                  <a:tcPr marL="68580" marR="68580" marT="0" marB="0"/>
                </a:tc>
              </a:tr>
              <a:tr h="357190">
                <a:tc>
                  <a:txBody>
                    <a:bodyPr/>
                    <a:lstStyle/>
                    <a:p>
                      <a:pPr>
                        <a:lnSpc>
                          <a:spcPct val="115000"/>
                        </a:lnSpc>
                        <a:spcAft>
                          <a:spcPts val="0"/>
                        </a:spcAft>
                      </a:pPr>
                      <a:r>
                        <a:rPr lang="en-US" sz="1400" dirty="0" smtClean="0">
                          <a:latin typeface="Calibri"/>
                          <a:ea typeface="Calibri"/>
                          <a:cs typeface="Times New Roman"/>
                        </a:rPr>
                        <a:t>3</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Inner layer</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quadrupole</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80/130 </a:t>
                      </a:r>
                      <a:r>
                        <a:rPr lang="en-US" sz="1400" dirty="0" err="1" smtClean="0">
                          <a:latin typeface="+mn-lt"/>
                          <a:ea typeface="Calibri"/>
                          <a:cs typeface="Times New Roman"/>
                        </a:rPr>
                        <a:t>MPa</a:t>
                      </a:r>
                      <a:endParaRPr lang="en-US" sz="1400" dirty="0" smtClean="0">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X (</a:t>
                      </a:r>
                      <a:r>
                        <a:rPr lang="en-US" sz="1400" i="1" dirty="0" smtClean="0"/>
                        <a:t>142µm</a:t>
                      </a:r>
                      <a:r>
                        <a:rPr lang="en-US" sz="1400" dirty="0" smtClean="0"/>
                        <a:t>-107µm-103µm)</a:t>
                      </a:r>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a:lnSpc>
                          <a:spcPct val="115000"/>
                        </a:lnSpc>
                        <a:spcAft>
                          <a:spcPts val="0"/>
                        </a:spcAft>
                      </a:pPr>
                      <a:endParaRPr lang="en-US" sz="1400" dirty="0">
                        <a:latin typeface="Calibri"/>
                        <a:ea typeface="Calibri"/>
                        <a:cs typeface="Times New Roman"/>
                      </a:endParaRPr>
                    </a:p>
                  </a:txBody>
                  <a:tcPr marL="68580" marR="68580" marT="0" marB="0"/>
                </a:tc>
              </a:tr>
              <a:tr h="357190">
                <a:tc>
                  <a:txBody>
                    <a:bodyPr/>
                    <a:lstStyle/>
                    <a:p>
                      <a:pPr>
                        <a:lnSpc>
                          <a:spcPct val="115000"/>
                        </a:lnSpc>
                        <a:spcAft>
                          <a:spcPts val="0"/>
                        </a:spcAft>
                      </a:pPr>
                      <a:r>
                        <a:rPr lang="en-US" sz="1400" dirty="0" smtClean="0">
                          <a:latin typeface="Calibri"/>
                          <a:ea typeface="Calibri"/>
                          <a:cs typeface="Times New Roman"/>
                        </a:rPr>
                        <a:t>4</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Inner layer</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Porous dev 50</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80/130 </a:t>
                      </a:r>
                      <a:r>
                        <a:rPr lang="en-US" sz="1400" dirty="0" err="1" smtClean="0">
                          <a:latin typeface="+mn-lt"/>
                          <a:ea typeface="Calibri"/>
                          <a:cs typeface="Times New Roman"/>
                        </a:rPr>
                        <a:t>MPa</a:t>
                      </a:r>
                      <a:endParaRPr lang="en-US" sz="1400" dirty="0" smtClean="0">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X (</a:t>
                      </a:r>
                      <a:r>
                        <a:rPr lang="en-US" sz="1400" i="1" dirty="0" smtClean="0"/>
                        <a:t>169µm</a:t>
                      </a:r>
                      <a:r>
                        <a:rPr lang="en-US" sz="1400" dirty="0" smtClean="0"/>
                        <a:t>-117µm-111 µm)</a:t>
                      </a:r>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a:lnSpc>
                          <a:spcPct val="115000"/>
                        </a:lnSpc>
                        <a:spcAft>
                          <a:spcPts val="0"/>
                        </a:spcAft>
                      </a:pPr>
                      <a:endParaRPr lang="en-US" sz="1400" dirty="0">
                        <a:latin typeface="Calibri"/>
                        <a:ea typeface="Calibri"/>
                        <a:cs typeface="Times New Roman"/>
                      </a:endParaRPr>
                    </a:p>
                  </a:txBody>
                  <a:tcPr marL="68580" marR="68580" marT="0" marB="0"/>
                </a:tc>
              </a:tr>
              <a:tr h="357190">
                <a:tc>
                  <a:txBody>
                    <a:bodyPr/>
                    <a:lstStyle/>
                    <a:p>
                      <a:pPr>
                        <a:lnSpc>
                          <a:spcPct val="115000"/>
                        </a:lnSpc>
                        <a:spcAft>
                          <a:spcPts val="0"/>
                        </a:spcAft>
                      </a:pPr>
                      <a:r>
                        <a:rPr lang="en-US" sz="1400" dirty="0" smtClean="0">
                          <a:latin typeface="Calibri"/>
                          <a:ea typeface="Calibri"/>
                          <a:cs typeface="Times New Roman"/>
                        </a:rPr>
                        <a:t>5</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Inner layer</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Porous dev 75</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80/130 </a:t>
                      </a:r>
                      <a:r>
                        <a:rPr lang="en-US" sz="1400" dirty="0" err="1" smtClean="0">
                          <a:latin typeface="+mn-lt"/>
                          <a:ea typeface="Calibri"/>
                          <a:cs typeface="Times New Roman"/>
                        </a:rPr>
                        <a:t>MPa</a:t>
                      </a:r>
                      <a:endParaRPr lang="en-US" sz="1400" dirty="0" smtClean="0">
                        <a:latin typeface="+mn-lt"/>
                        <a:ea typeface="Calibri"/>
                        <a:cs typeface="Times New Roman"/>
                      </a:endParaRPr>
                    </a:p>
                    <a:p>
                      <a:pPr>
                        <a:lnSpc>
                          <a:spcPct val="115000"/>
                        </a:lnSpc>
                        <a:spcAft>
                          <a:spcPts val="0"/>
                        </a:spcAft>
                      </a:pP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X (</a:t>
                      </a:r>
                      <a:r>
                        <a:rPr lang="en-US" sz="1400" i="1" dirty="0" smtClean="0"/>
                        <a:t>194µm</a:t>
                      </a:r>
                      <a:r>
                        <a:rPr lang="en-US" sz="1400" dirty="0" smtClean="0"/>
                        <a:t>-136µm-130 µm)</a:t>
                      </a:r>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a:lnSpc>
                          <a:spcPct val="115000"/>
                        </a:lnSpc>
                        <a:spcAft>
                          <a:spcPts val="0"/>
                        </a:spcAft>
                      </a:pPr>
                      <a:r>
                        <a:rPr lang="en-US" sz="1400" dirty="0" smtClean="0">
                          <a:latin typeface="Calibri"/>
                          <a:ea typeface="Calibri"/>
                          <a:cs typeface="Times New Roman"/>
                        </a:rPr>
                        <a:t>X</a:t>
                      </a:r>
                      <a:endParaRPr lang="en-US" sz="1400" dirty="0">
                        <a:latin typeface="Calibri"/>
                        <a:ea typeface="Calibri"/>
                        <a:cs typeface="Times New Roman"/>
                      </a:endParaRPr>
                    </a:p>
                  </a:txBody>
                  <a:tcPr marL="68580" marR="68580" marT="0" marB="0"/>
                </a:tc>
              </a:tr>
              <a:tr h="300309">
                <a:tc>
                  <a:txBody>
                    <a:bodyPr/>
                    <a:lstStyle/>
                    <a:p>
                      <a:pPr>
                        <a:lnSpc>
                          <a:spcPct val="115000"/>
                        </a:lnSpc>
                        <a:spcAft>
                          <a:spcPts val="0"/>
                        </a:spcAft>
                      </a:pPr>
                      <a:r>
                        <a:rPr lang="en-US" sz="1400" dirty="0" smtClean="0">
                          <a:latin typeface="Calibri"/>
                          <a:ea typeface="Calibri"/>
                          <a:cs typeface="Times New Roman"/>
                        </a:rPr>
                        <a:t>6</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Outer layer </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naked</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80/130 </a:t>
                      </a:r>
                      <a:r>
                        <a:rPr lang="en-US" sz="1400" dirty="0" err="1" smtClean="0">
                          <a:latin typeface="Calibri"/>
                          <a:ea typeface="Calibri"/>
                          <a:cs typeface="Times New Roman"/>
                        </a:rPr>
                        <a:t>MPa</a:t>
                      </a:r>
                      <a:endParaRPr lang="en-US" sz="1400" dirty="0">
                        <a:latin typeface="Calibri"/>
                        <a:ea typeface="Calibri"/>
                        <a:cs typeface="Times New Roman"/>
                      </a:endParaRPr>
                    </a:p>
                  </a:txBody>
                  <a:tcPr marL="68580" marR="68580" marT="0" marB="0"/>
                </a:tc>
                <a:tc>
                  <a:txBody>
                    <a:bodyPr/>
                    <a:lstStyle/>
                    <a:p>
                      <a:endParaRPr lang="en-US" sz="1400" dirty="0"/>
                    </a:p>
                  </a:txBody>
                  <a:tcPr/>
                </a:tc>
                <a:tc>
                  <a:txBody>
                    <a:bodyPr/>
                    <a:lstStyle/>
                    <a:p>
                      <a:endParaRPr lang="en-US" sz="1400" dirty="0"/>
                    </a:p>
                  </a:txBody>
                  <a:tcPr/>
                </a:tc>
                <a:tc>
                  <a:txBody>
                    <a:bodyPr/>
                    <a:lstStyle/>
                    <a:p>
                      <a:endParaRPr lang="en-US" sz="1400" dirty="0"/>
                    </a:p>
                  </a:txBody>
                  <a:tcPr/>
                </a:tc>
                <a:tc>
                  <a:txBody>
                    <a:bodyPr/>
                    <a:lstStyle/>
                    <a:p>
                      <a:pPr>
                        <a:lnSpc>
                          <a:spcPct val="115000"/>
                        </a:lnSpc>
                        <a:spcAft>
                          <a:spcPts val="0"/>
                        </a:spcAft>
                      </a:pPr>
                      <a:endParaRPr lang="en-US" sz="1400" dirty="0">
                        <a:latin typeface="Calibri"/>
                        <a:ea typeface="Calibri"/>
                        <a:cs typeface="Times New Roman"/>
                      </a:endParaRPr>
                    </a:p>
                  </a:txBody>
                  <a:tcPr marL="68580" marR="68580" marT="0" marB="0"/>
                </a:tc>
              </a:tr>
              <a:tr h="355890">
                <a:tc>
                  <a:txBody>
                    <a:bodyPr/>
                    <a:lstStyle/>
                    <a:p>
                      <a:pPr>
                        <a:lnSpc>
                          <a:spcPct val="115000"/>
                        </a:lnSpc>
                        <a:spcAft>
                          <a:spcPts val="0"/>
                        </a:spcAft>
                      </a:pPr>
                      <a:r>
                        <a:rPr lang="en-US" sz="1400" dirty="0" smtClean="0">
                          <a:latin typeface="Calibri"/>
                          <a:ea typeface="Calibri"/>
                          <a:cs typeface="Times New Roman"/>
                        </a:rPr>
                        <a:t>7</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Outer layer </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dipole</a:t>
                      </a:r>
                      <a:endParaRPr lang="en-US" sz="1400" dirty="0">
                        <a:latin typeface="Calibri"/>
                        <a:ea typeface="Calibri"/>
                        <a:cs typeface="Times New Roman"/>
                      </a:endParaRPr>
                    </a:p>
                  </a:txBody>
                  <a:tcPr marL="68580" marR="68580" marT="0" marB="0"/>
                </a:tc>
                <a:tc>
                  <a:txBody>
                    <a:bodyPr/>
                    <a:lstStyle/>
                    <a:p>
                      <a:pPr>
                        <a:lnSpc>
                          <a:spcPct val="115000"/>
                        </a:lnSpc>
                        <a:spcAft>
                          <a:spcPts val="0"/>
                        </a:spcAft>
                      </a:pPr>
                      <a:r>
                        <a:rPr lang="en-US" sz="1400" dirty="0" smtClean="0">
                          <a:latin typeface="Calibri"/>
                          <a:ea typeface="Calibri"/>
                          <a:cs typeface="Times New Roman"/>
                        </a:rPr>
                        <a:t>80/130 </a:t>
                      </a:r>
                      <a:r>
                        <a:rPr lang="en-US" sz="1400" dirty="0" err="1" smtClean="0">
                          <a:latin typeface="Calibri"/>
                          <a:ea typeface="Calibri"/>
                          <a:cs typeface="Times New Roman"/>
                        </a:rPr>
                        <a:t>MPa</a:t>
                      </a:r>
                      <a:endParaRPr lang="en-US" sz="1400" dirty="0">
                        <a:latin typeface="Calibri"/>
                        <a:ea typeface="Calibri"/>
                        <a:cs typeface="Times New Roman"/>
                      </a:endParaRPr>
                    </a:p>
                  </a:txBody>
                  <a:tcPr marL="68580" marR="68580" marT="0" marB="0"/>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a:lnSpc>
                          <a:spcPct val="115000"/>
                        </a:lnSpc>
                        <a:spcAft>
                          <a:spcPts val="0"/>
                        </a:spcAft>
                      </a:pPr>
                      <a:r>
                        <a:rPr lang="en-US" sz="1400" dirty="0" smtClean="0">
                          <a:latin typeface="Calibri"/>
                          <a:ea typeface="Calibri"/>
                          <a:cs typeface="Times New Roman"/>
                        </a:rPr>
                        <a:t>X</a:t>
                      </a:r>
                      <a:endParaRPr lang="en-US" sz="1400" dirty="0">
                        <a:latin typeface="Calibri"/>
                        <a:ea typeface="Calibri"/>
                        <a:cs typeface="Times New Roman"/>
                      </a:endParaRPr>
                    </a:p>
                  </a:txBody>
                  <a:tcPr marL="68580" marR="68580" marT="0" marB="0"/>
                </a:tc>
              </a:tr>
              <a:tr h="357190">
                <a:tc>
                  <a:txBody>
                    <a:bodyPr/>
                    <a:lstStyle/>
                    <a:p>
                      <a:pPr>
                        <a:lnSpc>
                          <a:spcPct val="115000"/>
                        </a:lnSpc>
                        <a:spcAft>
                          <a:spcPts val="0"/>
                        </a:spcAft>
                      </a:pPr>
                      <a:r>
                        <a:rPr lang="en-US" sz="1400" dirty="0" smtClean="0">
                          <a:latin typeface="Calibri"/>
                          <a:ea typeface="Calibri"/>
                          <a:cs typeface="Times New Roman"/>
                        </a:rPr>
                        <a:t>8</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Outer layer </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quadrupole</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80/130 </a:t>
                      </a:r>
                      <a:r>
                        <a:rPr lang="en-US" sz="1400" dirty="0" err="1" smtClean="0">
                          <a:latin typeface="+mn-lt"/>
                          <a:ea typeface="Calibri"/>
                          <a:cs typeface="Times New Roman"/>
                        </a:rPr>
                        <a:t>MPa</a:t>
                      </a:r>
                      <a:endParaRPr lang="en-US" sz="1400" dirty="0" smtClean="0">
                        <a:latin typeface="+mn-lt"/>
                        <a:ea typeface="Calibri"/>
                        <a:cs typeface="Times New Roman"/>
                      </a:endParaRPr>
                    </a:p>
                  </a:txBody>
                  <a:tcPr marL="68580" marR="68580" marT="0" marB="0"/>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a:lnSpc>
                          <a:spcPct val="115000"/>
                        </a:lnSpc>
                        <a:spcAft>
                          <a:spcPts val="0"/>
                        </a:spcAft>
                      </a:pPr>
                      <a:endParaRPr lang="en-US" sz="1400" dirty="0">
                        <a:latin typeface="Calibri"/>
                        <a:ea typeface="Calibri"/>
                        <a:cs typeface="Times New Roman"/>
                      </a:endParaRPr>
                    </a:p>
                  </a:txBody>
                  <a:tcPr marL="68580" marR="68580" marT="0" marB="0"/>
                </a:tc>
              </a:tr>
              <a:tr h="415371">
                <a:tc>
                  <a:txBody>
                    <a:bodyPr/>
                    <a:lstStyle/>
                    <a:p>
                      <a:pPr>
                        <a:lnSpc>
                          <a:spcPct val="115000"/>
                        </a:lnSpc>
                        <a:spcAft>
                          <a:spcPts val="0"/>
                        </a:spcAft>
                      </a:pPr>
                      <a:r>
                        <a:rPr lang="en-US" sz="1400" dirty="0" smtClean="0">
                          <a:latin typeface="Calibri"/>
                          <a:ea typeface="Calibri"/>
                          <a:cs typeface="Times New Roman"/>
                        </a:rPr>
                        <a:t>9</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Outer layer </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Porous dev 50</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80/130 </a:t>
                      </a:r>
                      <a:r>
                        <a:rPr lang="en-US" sz="1400" dirty="0" err="1" smtClean="0">
                          <a:latin typeface="+mn-lt"/>
                          <a:ea typeface="Calibri"/>
                          <a:cs typeface="Times New Roman"/>
                        </a:rPr>
                        <a:t>MPa</a:t>
                      </a:r>
                      <a:endParaRPr lang="en-US" sz="1400" dirty="0" smtClean="0">
                        <a:latin typeface="+mn-lt"/>
                        <a:ea typeface="Calibri"/>
                        <a:cs typeface="Times New Roman"/>
                      </a:endParaRPr>
                    </a:p>
                  </a:txBody>
                  <a:tcPr marL="68580" marR="68580" marT="0" marB="0"/>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a:lnSpc>
                          <a:spcPct val="115000"/>
                        </a:lnSpc>
                        <a:spcAft>
                          <a:spcPts val="0"/>
                        </a:spcAft>
                      </a:pPr>
                      <a:endParaRPr lang="en-US" sz="1400" dirty="0">
                        <a:latin typeface="Calibri"/>
                        <a:ea typeface="Calibri"/>
                        <a:cs typeface="Times New Roman"/>
                      </a:endParaRPr>
                    </a:p>
                  </a:txBody>
                  <a:tcPr marL="68580" marR="68580" marT="0" marB="0"/>
                </a:tc>
              </a:tr>
              <a:tr h="415371">
                <a:tc>
                  <a:txBody>
                    <a:bodyPr/>
                    <a:lstStyle/>
                    <a:p>
                      <a:pPr>
                        <a:lnSpc>
                          <a:spcPct val="115000"/>
                        </a:lnSpc>
                        <a:spcAft>
                          <a:spcPts val="0"/>
                        </a:spcAft>
                      </a:pPr>
                      <a:r>
                        <a:rPr lang="en-US" sz="1400" dirty="0" smtClean="0">
                          <a:latin typeface="Calibri"/>
                          <a:ea typeface="Calibri"/>
                          <a:cs typeface="Times New Roman"/>
                        </a:rPr>
                        <a:t>10</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Outer layer </a:t>
                      </a:r>
                    </a:p>
                  </a:txBody>
                  <a:tcPr marL="68580" marR="68580" marT="0" marB="0"/>
                </a:tc>
                <a:tc>
                  <a:txBody>
                    <a:bodyPr/>
                    <a:lstStyle/>
                    <a:p>
                      <a:pPr>
                        <a:lnSpc>
                          <a:spcPct val="115000"/>
                        </a:lnSpc>
                        <a:spcAft>
                          <a:spcPts val="0"/>
                        </a:spcAft>
                      </a:pPr>
                      <a:r>
                        <a:rPr lang="en-US" sz="1400" dirty="0" smtClean="0">
                          <a:latin typeface="Calibri"/>
                          <a:ea typeface="Calibri"/>
                          <a:cs typeface="Times New Roman"/>
                        </a:rPr>
                        <a:t>Porous dev 75</a:t>
                      </a:r>
                      <a:endParaRPr lang="en-US"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mn-lt"/>
                          <a:ea typeface="Calibri"/>
                          <a:cs typeface="Times New Roman"/>
                        </a:rPr>
                        <a:t>80/130 </a:t>
                      </a:r>
                      <a:r>
                        <a:rPr lang="en-US" sz="1400" dirty="0" err="1" smtClean="0">
                          <a:latin typeface="+mn-lt"/>
                          <a:ea typeface="Calibri"/>
                          <a:cs typeface="Times New Roman"/>
                        </a:rPr>
                        <a:t>MPa</a:t>
                      </a:r>
                      <a:endParaRPr lang="en-US" sz="1400" dirty="0" smtClean="0">
                        <a:latin typeface="+mn-lt"/>
                        <a:ea typeface="Calibri"/>
                        <a:cs typeface="Times New Roman"/>
                      </a:endParaRPr>
                    </a:p>
                  </a:txBody>
                  <a:tcPr marL="68580" marR="68580" marT="0" marB="0"/>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r>
                        <a:rPr lang="en-US" sz="1400" dirty="0" smtClean="0"/>
                        <a:t>X</a:t>
                      </a:r>
                      <a:endParaRPr lang="en-US" sz="1400" dirty="0"/>
                    </a:p>
                  </a:txBody>
                  <a:tcPr/>
                </a:tc>
                <a:tc>
                  <a:txBody>
                    <a:bodyPr/>
                    <a:lstStyle/>
                    <a:p>
                      <a:pPr>
                        <a:lnSpc>
                          <a:spcPct val="115000"/>
                        </a:lnSpc>
                        <a:spcAft>
                          <a:spcPts val="0"/>
                        </a:spcAft>
                      </a:pPr>
                      <a:r>
                        <a:rPr lang="en-US" sz="1400" dirty="0" smtClean="0">
                          <a:latin typeface="Calibri"/>
                          <a:ea typeface="Calibri"/>
                          <a:cs typeface="Times New Roman"/>
                        </a:rPr>
                        <a:t>X</a:t>
                      </a:r>
                      <a:endParaRPr lang="en-US" sz="14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0"/>
            <a:ext cx="8229600" cy="714356"/>
          </a:xfrm>
        </p:spPr>
        <p:txBody>
          <a:bodyPr>
            <a:normAutofit fontScale="90000"/>
          </a:bodyPr>
          <a:lstStyle/>
          <a:p>
            <a:r>
              <a:rPr lang="en-US" dirty="0" smtClean="0"/>
              <a:t>Mechanical tests</a:t>
            </a:r>
            <a:endParaRPr lang="en-US" dirty="0"/>
          </a:p>
        </p:txBody>
      </p:sp>
      <p:pic>
        <p:nvPicPr>
          <p:cNvPr id="7170" name="Picture 2"/>
          <p:cNvPicPr>
            <a:picLocks noChangeAspect="1" noChangeArrowheads="1"/>
          </p:cNvPicPr>
          <p:nvPr/>
        </p:nvPicPr>
        <p:blipFill>
          <a:blip r:embed="rId2"/>
          <a:srcRect/>
          <a:stretch>
            <a:fillRect/>
          </a:stretch>
        </p:blipFill>
        <p:spPr bwMode="auto">
          <a:xfrm>
            <a:off x="0" y="642918"/>
            <a:ext cx="5359782" cy="3464649"/>
          </a:xfrm>
          <a:prstGeom prst="rect">
            <a:avLst/>
          </a:prstGeom>
          <a:noFill/>
          <a:ln w="9525">
            <a:noFill/>
            <a:miter lim="800000"/>
            <a:headEnd/>
            <a:tailEnd/>
          </a:ln>
          <a:effectLst/>
        </p:spPr>
      </p:pic>
      <p:pic>
        <p:nvPicPr>
          <p:cNvPr id="6" name="Picture 5" descr="Picture.jpg"/>
          <p:cNvPicPr>
            <a:picLocks noChangeAspect="1"/>
          </p:cNvPicPr>
          <p:nvPr/>
        </p:nvPicPr>
        <p:blipFill>
          <a:blip r:embed="rId3" cstate="print"/>
          <a:stretch>
            <a:fillRect/>
          </a:stretch>
        </p:blipFill>
        <p:spPr>
          <a:xfrm>
            <a:off x="0" y="4058717"/>
            <a:ext cx="2662733" cy="2799283"/>
          </a:xfrm>
          <a:prstGeom prst="rect">
            <a:avLst/>
          </a:prstGeom>
        </p:spPr>
      </p:pic>
      <p:pic>
        <p:nvPicPr>
          <p:cNvPr id="8" name="Picture 7" descr="Picture1.jpg"/>
          <p:cNvPicPr>
            <a:picLocks noChangeAspect="1"/>
          </p:cNvPicPr>
          <p:nvPr/>
        </p:nvPicPr>
        <p:blipFill>
          <a:blip r:embed="rId4"/>
          <a:stretch>
            <a:fillRect/>
          </a:stretch>
        </p:blipFill>
        <p:spPr>
          <a:xfrm>
            <a:off x="5572132" y="785794"/>
            <a:ext cx="3413760" cy="551078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LHC Interaction Regions Upgrade – Phase-I: the present involvement of AT-</a:t>
            </a:r>
            <a:r>
              <a:rPr lang="en-US" dirty="0" err="1" smtClean="0"/>
              <a:t>mCS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MQX1 conceptual design:</a:t>
            </a:r>
            <a:br>
              <a:rPr lang="en-US" dirty="0" smtClean="0"/>
            </a:br>
            <a:r>
              <a:rPr lang="en-US" dirty="0" smtClean="0"/>
              <a:t> magnetic design</a:t>
            </a:r>
            <a:br>
              <a:rPr lang="en-US" dirty="0" smtClean="0"/>
            </a:br>
            <a:r>
              <a:rPr lang="en-US" sz="2000" dirty="0" smtClean="0"/>
              <a:t>Based on the work of F. </a:t>
            </a:r>
            <a:r>
              <a:rPr lang="en-US" sz="2000" dirty="0" err="1" smtClean="0"/>
              <a:t>borgnolutti</a:t>
            </a:r>
            <a:r>
              <a:rPr lang="en-US" sz="2000" dirty="0" smtClean="0"/>
              <a:t> and E. </a:t>
            </a:r>
            <a:r>
              <a:rPr lang="en-US" sz="2000" dirty="0" err="1" smtClean="0"/>
              <a:t>todesco</a:t>
            </a:r>
            <a:endParaRPr lang="en-US" sz="2000"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1332" name="Rectangle 4"/>
          <p:cNvSpPr>
            <a:spLocks noGrp="1" noChangeArrowheads="1"/>
          </p:cNvSpPr>
          <p:nvPr>
            <p:ph type="title"/>
          </p:nvPr>
        </p:nvSpPr>
        <p:spPr>
          <a:xfrm>
            <a:off x="0" y="166671"/>
            <a:ext cx="8215338" cy="1047751"/>
          </a:xfrm>
          <a:noFill/>
          <a:ln/>
        </p:spPr>
        <p:txBody>
          <a:bodyPr>
            <a:noAutofit/>
          </a:bodyPr>
          <a:lstStyle/>
          <a:p>
            <a:r>
              <a:rPr lang="en-US" sz="4000" dirty="0" smtClean="0"/>
              <a:t>MQX1 </a:t>
            </a:r>
            <a:r>
              <a:rPr lang="en-US" sz="4000" dirty="0"/>
              <a:t>cross sections and iron </a:t>
            </a:r>
            <a:r>
              <a:rPr lang="en-US" sz="4000" dirty="0" smtClean="0"/>
              <a:t>yoke </a:t>
            </a:r>
            <a:br>
              <a:rPr lang="en-US" sz="4000" dirty="0" smtClean="0"/>
            </a:br>
            <a:r>
              <a:rPr lang="en-US" sz="4000" dirty="0" smtClean="0"/>
              <a:t>with heat exchanger(s) I</a:t>
            </a:r>
            <a:endParaRPr lang="en-US" sz="4000" dirty="0"/>
          </a:p>
        </p:txBody>
      </p:sp>
      <p:sp>
        <p:nvSpPr>
          <p:cNvPr id="1251334"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1251336"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1251339" name="Rectangle 11"/>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pic>
        <p:nvPicPr>
          <p:cNvPr id="1251857" name="Picture 529"/>
          <p:cNvPicPr>
            <a:picLocks noChangeAspect="1" noChangeArrowheads="1"/>
          </p:cNvPicPr>
          <p:nvPr/>
        </p:nvPicPr>
        <p:blipFill>
          <a:blip r:embed="rId2"/>
          <a:srcRect/>
          <a:stretch>
            <a:fillRect/>
          </a:stretch>
        </p:blipFill>
        <p:spPr bwMode="auto">
          <a:xfrm>
            <a:off x="6357950" y="1285860"/>
            <a:ext cx="2571768" cy="2295352"/>
          </a:xfrm>
          <a:prstGeom prst="rect">
            <a:avLst/>
          </a:prstGeom>
          <a:noFill/>
        </p:spPr>
      </p:pic>
      <p:pic>
        <p:nvPicPr>
          <p:cNvPr id="11" name="Picture 43"/>
          <p:cNvPicPr>
            <a:picLocks noChangeAspect="1" noChangeArrowheads="1"/>
          </p:cNvPicPr>
          <p:nvPr/>
        </p:nvPicPr>
        <p:blipFill>
          <a:blip r:embed="rId3"/>
          <a:srcRect/>
          <a:stretch>
            <a:fillRect/>
          </a:stretch>
        </p:blipFill>
        <p:spPr bwMode="auto">
          <a:xfrm>
            <a:off x="6429388" y="4000504"/>
            <a:ext cx="2573337" cy="2559050"/>
          </a:xfrm>
          <a:prstGeom prst="rect">
            <a:avLst/>
          </a:prstGeom>
          <a:noFill/>
        </p:spPr>
      </p:pic>
      <p:sp>
        <p:nvSpPr>
          <p:cNvPr id="15" name="Rectangle 14"/>
          <p:cNvSpPr/>
          <p:nvPr/>
        </p:nvSpPr>
        <p:spPr>
          <a:xfrm>
            <a:off x="0" y="1357298"/>
            <a:ext cx="6286512" cy="52149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solidFill>
                  <a:schemeClr val="tx1"/>
                </a:solidFill>
              </a:rPr>
              <a:t>Two possible solutions for heat exchanger proposed by the cryogenic team:</a:t>
            </a:r>
          </a:p>
          <a:p>
            <a:pPr marL="342900" indent="-342900" algn="just">
              <a:buAutoNum type="arabicParenR"/>
            </a:pPr>
            <a:r>
              <a:rPr lang="en-US" dirty="0" smtClean="0">
                <a:solidFill>
                  <a:schemeClr val="tx1"/>
                </a:solidFill>
              </a:rPr>
              <a:t>2 heat exchanger in parallel inner diameter 71 mm (1</a:t>
            </a:r>
            <a:r>
              <a:rPr lang="en-US" baseline="30000" dirty="0" smtClean="0">
                <a:solidFill>
                  <a:schemeClr val="tx1"/>
                </a:solidFill>
              </a:rPr>
              <a:t>st</a:t>
            </a:r>
            <a:r>
              <a:rPr lang="en-US" dirty="0" smtClean="0">
                <a:solidFill>
                  <a:schemeClr val="tx1"/>
                </a:solidFill>
              </a:rPr>
              <a:t> </a:t>
            </a:r>
            <a:r>
              <a:rPr lang="en-US" dirty="0" err="1" smtClean="0">
                <a:solidFill>
                  <a:schemeClr val="tx1"/>
                </a:solidFill>
              </a:rPr>
              <a:t>eval</a:t>
            </a:r>
            <a:r>
              <a:rPr lang="en-US" dirty="0" smtClean="0">
                <a:solidFill>
                  <a:schemeClr val="tx1"/>
                </a:solidFill>
              </a:rPr>
              <a:t>. wall thickness 2.5 mm). Hole diameter 80 mm</a:t>
            </a:r>
          </a:p>
          <a:p>
            <a:pPr marL="342900" indent="-342900" algn="just">
              <a:buAutoNum type="arabicParenR"/>
            </a:pPr>
            <a:r>
              <a:rPr lang="en-US" dirty="0" smtClean="0">
                <a:solidFill>
                  <a:schemeClr val="tx1"/>
                </a:solidFill>
              </a:rPr>
              <a:t>1 heat exchanger inner diameter 100 mm (1</a:t>
            </a:r>
            <a:r>
              <a:rPr lang="en-US" baseline="30000" dirty="0" smtClean="0">
                <a:solidFill>
                  <a:schemeClr val="tx1"/>
                </a:solidFill>
              </a:rPr>
              <a:t>st</a:t>
            </a:r>
            <a:r>
              <a:rPr lang="en-US" dirty="0" smtClean="0">
                <a:solidFill>
                  <a:schemeClr val="tx1"/>
                </a:solidFill>
              </a:rPr>
              <a:t> </a:t>
            </a:r>
            <a:r>
              <a:rPr lang="en-US" dirty="0" err="1" smtClean="0">
                <a:solidFill>
                  <a:schemeClr val="tx1"/>
                </a:solidFill>
              </a:rPr>
              <a:t>eval</a:t>
            </a:r>
            <a:r>
              <a:rPr lang="en-US" dirty="0" smtClean="0">
                <a:solidFill>
                  <a:schemeClr val="tx1"/>
                </a:solidFill>
              </a:rPr>
              <a:t>. wall thickness 3.5 mm). Hole diameter 110 mm</a:t>
            </a:r>
          </a:p>
          <a:p>
            <a:pPr marL="342900" indent="-342900" algn="just">
              <a:buAutoNum type="arabicParenR"/>
            </a:pPr>
            <a:endParaRPr lang="en-US" dirty="0" smtClean="0">
              <a:solidFill>
                <a:schemeClr val="tx1"/>
              </a:solidFill>
            </a:endParaRPr>
          </a:p>
          <a:p>
            <a:pPr marL="342900" indent="-342900" algn="just"/>
            <a:r>
              <a:rPr lang="en-US" dirty="0" smtClean="0">
                <a:solidFill>
                  <a:schemeClr val="tx1"/>
                </a:solidFill>
              </a:rPr>
              <a:t>Both are large holes in the iron that affect transfer function and field quality</a:t>
            </a:r>
          </a:p>
          <a:p>
            <a:pPr marL="342900" indent="-342900" algn="just"/>
            <a:r>
              <a:rPr lang="en-US" dirty="0" smtClean="0">
                <a:solidFill>
                  <a:schemeClr val="tx1"/>
                </a:solidFill>
              </a:rPr>
              <a:t>We can consider 2 possible configurations</a:t>
            </a:r>
          </a:p>
          <a:p>
            <a:pPr marL="342900" indent="-342900" algn="just">
              <a:buAutoNum type="arabicParenR"/>
            </a:pPr>
            <a:r>
              <a:rPr lang="en-US" dirty="0" smtClean="0">
                <a:solidFill>
                  <a:schemeClr val="tx1"/>
                </a:solidFill>
              </a:rPr>
              <a:t>Holes along the 2 mid-planes (larger effect on the transfer function)</a:t>
            </a:r>
          </a:p>
          <a:p>
            <a:pPr marL="342900" indent="-342900" algn="just">
              <a:buAutoNum type="arabicParenR"/>
            </a:pPr>
            <a:r>
              <a:rPr lang="en-US" dirty="0" smtClean="0">
                <a:solidFill>
                  <a:schemeClr val="tx1"/>
                </a:solidFill>
              </a:rPr>
              <a:t>Holes at 45 ⁰</a:t>
            </a:r>
          </a:p>
          <a:p>
            <a:pPr marL="342900" indent="-342900" algn="just"/>
            <a:endParaRPr lang="en-US" dirty="0" smtClean="0">
              <a:solidFill>
                <a:schemeClr val="tx1"/>
              </a:solidFill>
            </a:endParaRPr>
          </a:p>
          <a:p>
            <a:pPr marL="342900" indent="-342900" algn="just"/>
            <a:r>
              <a:rPr lang="en-US" dirty="0" smtClean="0">
                <a:solidFill>
                  <a:schemeClr val="tx1"/>
                </a:solidFill>
              </a:rPr>
              <a:t>We prefer solution with 1 heat exchanger on the vertical mid plane because of</a:t>
            </a:r>
          </a:p>
          <a:p>
            <a:pPr marL="342900" indent="-342900" algn="just">
              <a:buAutoNum type="arabicParenR"/>
            </a:pPr>
            <a:r>
              <a:rPr lang="en-US" dirty="0" smtClean="0">
                <a:solidFill>
                  <a:schemeClr val="tx1"/>
                </a:solidFill>
              </a:rPr>
              <a:t>Simpler interconnect</a:t>
            </a:r>
          </a:p>
          <a:p>
            <a:pPr marL="342900" indent="-342900" algn="just">
              <a:buAutoNum type="arabicParenR"/>
            </a:pPr>
            <a:r>
              <a:rPr lang="en-US" dirty="0" smtClean="0">
                <a:solidFill>
                  <a:schemeClr val="tx1"/>
                </a:solidFill>
              </a:rPr>
              <a:t>Standardization of cold masses respect 1 heat exchanger at 45 ⁰</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lide Number Placeholder 5"/>
          <p:cNvSpPr>
            <a:spLocks noGrp="1"/>
          </p:cNvSpPr>
          <p:nvPr>
            <p:ph type="sldNum" sz="quarter" idx="4294967295"/>
          </p:nvPr>
        </p:nvSpPr>
        <p:spPr>
          <a:xfrm>
            <a:off x="3432175" y="6524625"/>
            <a:ext cx="5502275" cy="247650"/>
          </a:xfrm>
        </p:spPr>
        <p:txBody>
          <a:bodyPr/>
          <a:lstStyle/>
          <a:p>
            <a:r>
              <a:rPr lang="en-US"/>
              <a:t>24</a:t>
            </a:r>
            <a:r>
              <a:rPr lang="en-US" baseline="30000"/>
              <a:t>th</a:t>
            </a:r>
            <a:r>
              <a:rPr lang="en-US"/>
              <a:t> July 2008-Quadrupole design study for the LHC phase I upgrade</a:t>
            </a:r>
          </a:p>
        </p:txBody>
      </p:sp>
      <p:sp>
        <p:nvSpPr>
          <p:cNvPr id="1251332" name="Rectangle 4"/>
          <p:cNvSpPr>
            <a:spLocks noGrp="1" noChangeArrowheads="1"/>
          </p:cNvSpPr>
          <p:nvPr>
            <p:ph type="title"/>
          </p:nvPr>
        </p:nvSpPr>
        <p:spPr>
          <a:xfrm>
            <a:off x="0" y="142852"/>
            <a:ext cx="8001024" cy="904875"/>
          </a:xfrm>
          <a:noFill/>
          <a:ln/>
        </p:spPr>
        <p:txBody>
          <a:bodyPr>
            <a:noAutofit/>
          </a:bodyPr>
          <a:lstStyle/>
          <a:p>
            <a:r>
              <a:rPr lang="en-US" sz="4000" dirty="0" smtClean="0"/>
              <a:t>MQX1 </a:t>
            </a:r>
            <a:r>
              <a:rPr lang="en-US" sz="4000" dirty="0"/>
              <a:t>cross sections and iron </a:t>
            </a:r>
            <a:r>
              <a:rPr lang="en-US" sz="4000" dirty="0" smtClean="0"/>
              <a:t>yoke</a:t>
            </a:r>
            <a:br>
              <a:rPr lang="en-US" sz="4000" dirty="0" smtClean="0"/>
            </a:br>
            <a:r>
              <a:rPr lang="en-US" sz="4000" dirty="0" smtClean="0"/>
              <a:t> with heat exchanger(s) II</a:t>
            </a:r>
            <a:endParaRPr lang="en-US" sz="4000" dirty="0"/>
          </a:p>
        </p:txBody>
      </p:sp>
      <p:sp>
        <p:nvSpPr>
          <p:cNvPr id="1251368" name="Rectangle 40"/>
          <p:cNvSpPr>
            <a:spLocks noGrp="1" noChangeArrowheads="1"/>
          </p:cNvSpPr>
          <p:nvPr>
            <p:ph type="body" sz="half" idx="1"/>
          </p:nvPr>
        </p:nvSpPr>
        <p:spPr>
          <a:xfrm>
            <a:off x="195263" y="1190625"/>
            <a:ext cx="8740775" cy="5240338"/>
          </a:xfrm>
          <a:noFill/>
          <a:ln/>
        </p:spPr>
        <p:txBody>
          <a:bodyPr/>
          <a:lstStyle/>
          <a:p>
            <a:r>
              <a:rPr lang="en-US" sz="1800" dirty="0"/>
              <a:t>Due to the presence of the </a:t>
            </a:r>
            <a:r>
              <a:rPr lang="en-US" sz="1800" dirty="0" smtClean="0"/>
              <a:t>holes </a:t>
            </a:r>
            <a:r>
              <a:rPr lang="en-US" sz="1800" dirty="0"/>
              <a:t>the short sample parameters have to be re-computed</a:t>
            </a:r>
          </a:p>
          <a:p>
            <a:endParaRPr lang="en-US" sz="1800" dirty="0"/>
          </a:p>
          <a:p>
            <a:endParaRPr lang="en-US" sz="1800" dirty="0"/>
          </a:p>
          <a:p>
            <a:endParaRPr lang="en-US" sz="1800" dirty="0"/>
          </a:p>
          <a:p>
            <a:endParaRPr lang="en-US" sz="1800" dirty="0"/>
          </a:p>
          <a:p>
            <a:endParaRPr lang="en-US" sz="1000" dirty="0"/>
          </a:p>
          <a:p>
            <a:pPr lvl="1">
              <a:buFontTx/>
              <a:buNone/>
            </a:pPr>
            <a:endParaRPr lang="en-US" sz="1400" dirty="0" smtClean="0">
              <a:solidFill>
                <a:srgbClr val="FF3300"/>
              </a:solidFill>
            </a:endParaRPr>
          </a:p>
          <a:p>
            <a:pPr lvl="1">
              <a:buFontTx/>
              <a:buNone/>
            </a:pPr>
            <a:r>
              <a:rPr lang="en-US" sz="1400" dirty="0" smtClean="0">
                <a:solidFill>
                  <a:srgbClr val="FF3300"/>
                </a:solidFill>
              </a:rPr>
              <a:t>The </a:t>
            </a:r>
            <a:r>
              <a:rPr lang="en-US" sz="1400" dirty="0">
                <a:solidFill>
                  <a:srgbClr val="FF3300"/>
                </a:solidFill>
              </a:rPr>
              <a:t>presence of 110mm holes at the mid-plane only reduces the short sample gradient by 0.2-0.5%</a:t>
            </a:r>
          </a:p>
          <a:p>
            <a:r>
              <a:rPr lang="en-US" sz="1800" dirty="0"/>
              <a:t>Transfer function of the 4 </a:t>
            </a:r>
            <a:r>
              <a:rPr lang="en-US" sz="1800" dirty="0" smtClean="0"/>
              <a:t>MQX1 </a:t>
            </a:r>
            <a:r>
              <a:rPr lang="en-US" sz="1800" dirty="0"/>
              <a:t>cross-sections</a:t>
            </a:r>
          </a:p>
          <a:p>
            <a:pPr>
              <a:buFontTx/>
              <a:buNone/>
            </a:pPr>
            <a:r>
              <a:rPr lang="en-US" dirty="0"/>
              <a:t>							</a:t>
            </a:r>
            <a:r>
              <a:rPr lang="en-US" sz="1800" dirty="0"/>
              <a:t>The reduction of the transfer 							function of the 4 </a:t>
            </a:r>
            <a:r>
              <a:rPr lang="en-US" sz="1800" dirty="0" smtClean="0"/>
              <a:t>MQX1 </a:t>
            </a:r>
            <a:r>
              <a:rPr lang="en-US" sz="1800" dirty="0"/>
              <a:t>cross-						</a:t>
            </a:r>
            <a:r>
              <a:rPr lang="en-US" sz="1800" dirty="0" smtClean="0"/>
              <a:t>sections </a:t>
            </a:r>
            <a:r>
              <a:rPr lang="en-US" sz="1800" dirty="0"/>
              <a:t>is in between </a:t>
            </a:r>
            <a:r>
              <a:rPr lang="en-US" sz="1800" dirty="0" smtClean="0"/>
              <a:t>what </a:t>
            </a:r>
            <a:r>
              <a:rPr lang="en-US" sz="1800" dirty="0"/>
              <a:t>we 						</a:t>
            </a:r>
            <a:r>
              <a:rPr lang="en-US" sz="1800" dirty="0" smtClean="0"/>
              <a:t>have </a:t>
            </a:r>
            <a:r>
              <a:rPr lang="en-US" sz="1800" dirty="0"/>
              <a:t>for the MQXA and MQXB</a:t>
            </a:r>
          </a:p>
          <a:p>
            <a:pPr>
              <a:buFontTx/>
              <a:buNone/>
            </a:pPr>
            <a:endParaRPr lang="en-US" sz="1400" dirty="0"/>
          </a:p>
          <a:p>
            <a:pPr>
              <a:buFontTx/>
              <a:buNone/>
            </a:pPr>
            <a:endParaRPr lang="en-US" sz="1800" dirty="0"/>
          </a:p>
          <a:p>
            <a:pPr>
              <a:buFontTx/>
              <a:buNone/>
            </a:pPr>
            <a:endParaRPr lang="en-US" sz="1400" dirty="0"/>
          </a:p>
          <a:p>
            <a:pPr>
              <a:buFontTx/>
              <a:buNone/>
            </a:pPr>
            <a:endParaRPr lang="en-US" sz="1400" dirty="0"/>
          </a:p>
          <a:p>
            <a:endParaRPr lang="en-US" sz="1800" dirty="0"/>
          </a:p>
        </p:txBody>
      </p:sp>
      <p:graphicFrame>
        <p:nvGraphicFramePr>
          <p:cNvPr id="1251369" name="Object 41"/>
          <p:cNvGraphicFramePr>
            <a:graphicFrameLocks noChangeAspect="1"/>
          </p:cNvGraphicFramePr>
          <p:nvPr>
            <p:ph sz="quarter" idx="2"/>
          </p:nvPr>
        </p:nvGraphicFramePr>
        <p:xfrm>
          <a:off x="1041400" y="4144963"/>
          <a:ext cx="4141788" cy="2360612"/>
        </p:xfrm>
        <a:graphic>
          <a:graphicData uri="http://schemas.openxmlformats.org/presentationml/2006/ole">
            <p:oleObj spid="_x0000_s12290" name="Chart" r:id="rId4" imgW="6324779" imgH="3619669" progId="Excel.Sheet.8">
              <p:embed/>
            </p:oleObj>
          </a:graphicData>
        </a:graphic>
      </p:graphicFrame>
      <p:sp>
        <p:nvSpPr>
          <p:cNvPr id="1251334"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1251336"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1251339" name="Rectangle 11"/>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251863" name="Group 535"/>
          <p:cNvGraphicFramePr>
            <a:graphicFrameLocks noGrp="1"/>
          </p:cNvGraphicFramePr>
          <p:nvPr>
            <p:ph sz="quarter" idx="3"/>
          </p:nvPr>
        </p:nvGraphicFramePr>
        <p:xfrm>
          <a:off x="1357290" y="1571612"/>
          <a:ext cx="6688138" cy="1524000"/>
        </p:xfrm>
        <a:graphic>
          <a:graphicData uri="http://schemas.openxmlformats.org/drawingml/2006/table">
            <a:tbl>
              <a:tblPr/>
              <a:tblGrid>
                <a:gridCol w="887413"/>
                <a:gridCol w="646112"/>
                <a:gridCol w="938213"/>
                <a:gridCol w="706437"/>
                <a:gridCol w="1001713"/>
                <a:gridCol w="820737"/>
                <a:gridCol w="906463"/>
                <a:gridCol w="781050"/>
              </a:tblGrid>
              <a:tr h="354013">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1000" b="0" i="0" u="none" strike="noStrike" cap="none" normalizeH="0" baseline="0" dirty="0" smtClean="0">
                        <a:ln>
                          <a:noFill/>
                        </a:ln>
                        <a:solidFill>
                          <a:schemeClr val="tx1"/>
                        </a:solidFill>
                        <a:effectLst/>
                        <a:latin typeface="Book Antiqua" pitchFamily="18"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1000" b="0" i="0" u="none" strike="noStrike" cap="none" normalizeH="0" baseline="0" smtClean="0">
                        <a:ln>
                          <a:noFill/>
                        </a:ln>
                        <a:solidFill>
                          <a:schemeClr val="tx1"/>
                        </a:solidFill>
                        <a:effectLst/>
                        <a:latin typeface="Book Antiqua" pitchFamily="18" charset="0"/>
                      </a:endParaRPr>
                    </a:p>
                  </a:txBody>
                  <a:tcPr anchor="b" horzOverflow="overflow">
                    <a:lnL>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ＭＳ Ｐゴシック" pitchFamily="34" charset="-128"/>
                          <a:cs typeface="Arial" pitchFamily="34" charset="0"/>
                        </a:rPr>
                        <a:t>Full iron</a:t>
                      </a:r>
                      <a:endParaRPr kumimoji="0" lang="en-US" sz="1000" b="0" i="0" u="none" strike="noStrike" cap="none" normalizeH="0" baseline="0" dirty="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ＭＳ Ｐゴシック" pitchFamily="34" charset="-128"/>
                          <a:cs typeface="Arial" pitchFamily="34" charset="0"/>
                        </a:rPr>
                        <a:t>110 mm hole at the  vertical mid-plane</a:t>
                      </a:r>
                      <a:endParaRPr kumimoji="0" lang="en-US" sz="1000" b="0" i="0" u="none" strike="noStrike" cap="none" normalizeH="0" baseline="0" dirty="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ΔGss</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ΔIss</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magnet </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ap (mm)</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Gss (T/m)</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Iss (A)</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Gc (T/m)</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Iss (A)</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MQXC V13</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110</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158.4</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15213</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158.0</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15375</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-0.2</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1.1</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MQXC V8</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120</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148.6</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15900</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147.9</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16113</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-0.5</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1.3</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748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MQXC V2</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130</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138.7</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14805</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138.0</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15088</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-0.5</a:t>
                      </a:r>
                      <a:endParaRPr kumimoji="0" lang="en-US" sz="1000" b="0" i="0" u="none" strike="noStrike" cap="none" normalizeH="0" baseline="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ＭＳ Ｐゴシック" pitchFamily="34" charset="-128"/>
                          <a:cs typeface="Arial" pitchFamily="34" charset="0"/>
                        </a:rPr>
                        <a:t>1.9</a:t>
                      </a:r>
                      <a:endParaRPr kumimoji="0" lang="en-US" sz="1000" b="0" i="0" u="none" strike="noStrike" cap="none" normalizeH="0" baseline="0" dirty="0" smtClean="0">
                        <a:ln>
                          <a:noFill/>
                        </a:ln>
                        <a:solidFill>
                          <a:schemeClr val="tx1"/>
                        </a:solidFill>
                        <a:effectLst/>
                        <a:latin typeface="Arial" pitchFamily="34" charset="0"/>
                        <a:ea typeface="ＭＳ Ｐゴシック" pitchFamily="34" charset="-128"/>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144000" cy="714356"/>
          </a:xfrm>
        </p:spPr>
        <p:txBody>
          <a:bodyPr>
            <a:noAutofit/>
          </a:bodyPr>
          <a:lstStyle/>
          <a:p>
            <a:pPr algn="l"/>
            <a:r>
              <a:rPr lang="en-US" sz="3200" dirty="0" smtClean="0"/>
              <a:t>Gradient respect cable used in the cross section</a:t>
            </a:r>
            <a:endParaRPr lang="en-US" sz="3200" dirty="0"/>
          </a:p>
        </p:txBody>
      </p:sp>
      <p:graphicFrame>
        <p:nvGraphicFramePr>
          <p:cNvPr id="83970" name="Object 2"/>
          <p:cNvGraphicFramePr>
            <a:graphicFrameLocks noChangeAspect="1"/>
          </p:cNvGraphicFramePr>
          <p:nvPr/>
        </p:nvGraphicFramePr>
        <p:xfrm>
          <a:off x="4152943" y="3714752"/>
          <a:ext cx="4991057" cy="3143248"/>
        </p:xfrm>
        <a:graphic>
          <a:graphicData uri="http://schemas.openxmlformats.org/presentationml/2006/ole">
            <p:oleObj spid="_x0000_s83970" name="Chart" r:id="rId3" imgW="9429795" imgH="5943555" progId="Excel.Sheet.8">
              <p:embed/>
            </p:oleObj>
          </a:graphicData>
        </a:graphic>
      </p:graphicFrame>
      <p:graphicFrame>
        <p:nvGraphicFramePr>
          <p:cNvPr id="83971" name="Object 3"/>
          <p:cNvGraphicFramePr>
            <a:graphicFrameLocks noChangeAspect="1"/>
          </p:cNvGraphicFramePr>
          <p:nvPr/>
        </p:nvGraphicFramePr>
        <p:xfrm>
          <a:off x="-1" y="642918"/>
          <a:ext cx="5458095" cy="3071834"/>
        </p:xfrm>
        <a:graphic>
          <a:graphicData uri="http://schemas.openxmlformats.org/presentationml/2006/ole">
            <p:oleObj spid="_x0000_s83971" name="Chart" r:id="rId4" imgW="10553610" imgH="5934162" progId="Excel.Sheet.8">
              <p:embed/>
            </p:oleObj>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56" name="Group 608"/>
          <p:cNvGraphicFramePr>
            <a:graphicFrameLocks noGrp="1"/>
          </p:cNvGraphicFramePr>
          <p:nvPr/>
        </p:nvGraphicFramePr>
        <p:xfrm>
          <a:off x="152400" y="1428736"/>
          <a:ext cx="8839200" cy="2468880"/>
        </p:xfrm>
        <a:graphic>
          <a:graphicData uri="http://schemas.openxmlformats.org/drawingml/2006/table">
            <a:tbl>
              <a:tblPr/>
              <a:tblGrid>
                <a:gridCol w="685800"/>
                <a:gridCol w="609600"/>
                <a:gridCol w="609600"/>
                <a:gridCol w="609600"/>
                <a:gridCol w="609600"/>
                <a:gridCol w="609600"/>
                <a:gridCol w="533400"/>
                <a:gridCol w="457200"/>
                <a:gridCol w="533400"/>
                <a:gridCol w="546100"/>
                <a:gridCol w="520700"/>
                <a:gridCol w="546100"/>
                <a:gridCol w="520700"/>
                <a:gridCol w="609600"/>
                <a:gridCol w="838200"/>
              </a:tblGrid>
              <a:tr h="2238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cs typeface="Arial" charset="0"/>
                        </a:rPr>
                        <a:t> </a:t>
                      </a:r>
                      <a:endParaRPr kumimoji="0" lang="en-US" sz="1000" b="0" i="0" u="none" strike="noStrike" cap="none" normalizeH="0" baseline="0" dirty="0" smtClean="0">
                        <a:ln>
                          <a:noFill/>
                        </a:ln>
                        <a:solidFill>
                          <a:schemeClr val="tx1"/>
                        </a:solidFill>
                        <a:effectLst/>
                        <a:latin typeface="Arial" charset="0"/>
                      </a:endParaRPr>
                    </a:p>
                  </a:txBody>
                  <a:tcPr anchor="b" horzOverflow="overflow">
                    <a:lnL cap="flat">
                      <a:noFill/>
                    </a:lnL>
                    <a:lnR>
                      <a:noFill/>
                    </a:lnR>
                    <a:lnT cap="fla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solidFill>
                      <a:srgbClr val="FFFFFF"/>
                    </a:solidFill>
                  </a:tcPr>
                </a:tc>
                <a:tc gridSpan="8">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Ironless coil</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With iron yoke place at 37mm from the coil</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38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nb turn</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short sample</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Gmax</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without hole</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With 110 hole at mid-plane</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hMerge="1">
                  <a:txBody>
                    <a:bodyPr/>
                    <a:lstStyle/>
                    <a:p>
                      <a:endParaRPr lang="en-US"/>
                    </a:p>
                  </a:txBody>
                  <a:tcPr/>
                </a:tc>
              </a:tr>
              <a:tr h="3524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Magnet</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cable 01</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cable 02</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Gss (T/m)</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I ss(A)</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b6</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b10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b14</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expected</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Gss (T/m)</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Iss (A)</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Gss (T/m)</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Iss (A)</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err="1" smtClean="0">
                          <a:ln>
                            <a:noFill/>
                          </a:ln>
                          <a:solidFill>
                            <a:schemeClr val="tx1"/>
                          </a:solidFill>
                          <a:effectLst/>
                          <a:latin typeface="Arial" charset="0"/>
                          <a:cs typeface="Arial" charset="0"/>
                        </a:rPr>
                        <a:t>Gn</a:t>
                      </a:r>
                      <a:r>
                        <a:rPr kumimoji="0" lang="en-US" sz="1000" b="1" i="0" u="none" strike="noStrike" cap="none" normalizeH="0" baseline="0" dirty="0" smtClean="0">
                          <a:ln>
                            <a:noFill/>
                          </a:ln>
                          <a:solidFill>
                            <a:schemeClr val="tx1"/>
                          </a:solidFill>
                          <a:effectLst/>
                          <a:latin typeface="Arial" charset="0"/>
                          <a:cs typeface="Arial" charset="0"/>
                        </a:rPr>
                        <a:t> (T/m) at 80%</a:t>
                      </a:r>
                      <a:endParaRPr kumimoji="0" lang="en-US" sz="10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24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110 mm</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MQXC V13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154</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16330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0.70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0.34</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0.76</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157</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158.4</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15213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158.0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15375</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cs typeface="Arial" charset="0"/>
                        </a:rPr>
                        <a:t>126</a:t>
                      </a:r>
                      <a:endParaRPr kumimoji="0" lang="en-US" sz="10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24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120 mm</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MQXC 120V3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18</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145</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16860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-0.50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0.32</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148</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149.3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15661</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148.5</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15861</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cs typeface="Arial" charset="0"/>
                        </a:rPr>
                        <a:t>119</a:t>
                      </a:r>
                      <a:endParaRPr kumimoji="0" lang="en-US" sz="10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24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MQXC 120V8</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18</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144</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17110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-0.06</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0.04</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-0.71</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148.6</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15900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147.9</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16113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cs typeface="Arial" charset="0"/>
                        </a:rPr>
                        <a:t>118</a:t>
                      </a:r>
                      <a:endParaRPr kumimoji="0" lang="en-US" sz="10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24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130 mm</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MQXC 130V3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23</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135</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16035</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-0.01</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0.01</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138</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139.0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14750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138.2</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12000</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cs typeface="Arial" charset="0"/>
                        </a:rPr>
                        <a:t>111</a:t>
                      </a:r>
                      <a:endParaRPr kumimoji="0" lang="en-US" sz="10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pic>
        <p:nvPicPr>
          <p:cNvPr id="2646" name="Picture 598"/>
          <p:cNvPicPr>
            <a:picLocks noChangeAspect="1" noChangeArrowheads="1"/>
          </p:cNvPicPr>
          <p:nvPr/>
        </p:nvPicPr>
        <p:blipFill>
          <a:blip r:embed="rId2"/>
          <a:srcRect/>
          <a:stretch>
            <a:fillRect/>
          </a:stretch>
        </p:blipFill>
        <p:spPr bwMode="auto">
          <a:xfrm>
            <a:off x="288925" y="4524361"/>
            <a:ext cx="2152650" cy="1952625"/>
          </a:xfrm>
          <a:prstGeom prst="rect">
            <a:avLst/>
          </a:prstGeom>
          <a:noFill/>
          <a:ln w="1">
            <a:noFill/>
            <a:miter lim="800000"/>
            <a:headEnd/>
            <a:tailEnd/>
          </a:ln>
          <a:effectLst/>
        </p:spPr>
      </p:pic>
      <p:sp>
        <p:nvSpPr>
          <p:cNvPr id="2647" name="Text Box 599"/>
          <p:cNvSpPr txBox="1">
            <a:spLocks noChangeArrowheads="1"/>
          </p:cNvSpPr>
          <p:nvPr/>
        </p:nvSpPr>
        <p:spPr bwMode="auto">
          <a:xfrm>
            <a:off x="433388" y="6467461"/>
            <a:ext cx="1863725" cy="304800"/>
          </a:xfrm>
          <a:prstGeom prst="rect">
            <a:avLst/>
          </a:prstGeom>
          <a:noFill/>
          <a:ln w="9525">
            <a:noFill/>
            <a:miter lim="800000"/>
            <a:headEnd/>
            <a:tailEnd/>
          </a:ln>
          <a:effectLst/>
        </p:spPr>
        <p:txBody>
          <a:bodyPr wrap="none">
            <a:spAutoFit/>
          </a:bodyPr>
          <a:lstStyle/>
          <a:p>
            <a:pPr eaLnBrk="0" hangingPunct="0"/>
            <a:r>
              <a:rPr lang="en-US" sz="1400" b="1">
                <a:latin typeface="Book Antiqua" pitchFamily="18" charset="0"/>
                <a:ea typeface="ＭＳ Ｐゴシック" pitchFamily="-112" charset="-128"/>
              </a:rPr>
              <a:t>110mm (MQXC V13)</a:t>
            </a:r>
          </a:p>
        </p:txBody>
      </p:sp>
      <p:pic>
        <p:nvPicPr>
          <p:cNvPr id="2648" name="Picture 600"/>
          <p:cNvPicPr>
            <a:picLocks noChangeAspect="1" noChangeArrowheads="1"/>
          </p:cNvPicPr>
          <p:nvPr/>
        </p:nvPicPr>
        <p:blipFill>
          <a:blip r:embed="rId3"/>
          <a:srcRect/>
          <a:stretch>
            <a:fillRect/>
          </a:stretch>
        </p:blipFill>
        <p:spPr bwMode="auto">
          <a:xfrm>
            <a:off x="2587625" y="4503724"/>
            <a:ext cx="1971675" cy="1962150"/>
          </a:xfrm>
          <a:prstGeom prst="rect">
            <a:avLst/>
          </a:prstGeom>
          <a:noFill/>
        </p:spPr>
      </p:pic>
      <p:sp>
        <p:nvSpPr>
          <p:cNvPr id="2649" name="Text Box 601"/>
          <p:cNvSpPr txBox="1">
            <a:spLocks noChangeArrowheads="1"/>
          </p:cNvSpPr>
          <p:nvPr/>
        </p:nvSpPr>
        <p:spPr bwMode="auto">
          <a:xfrm>
            <a:off x="2590800" y="6457936"/>
            <a:ext cx="2041525" cy="304800"/>
          </a:xfrm>
          <a:prstGeom prst="rect">
            <a:avLst/>
          </a:prstGeom>
          <a:noFill/>
          <a:ln w="9525">
            <a:noFill/>
            <a:miter lim="800000"/>
            <a:headEnd/>
            <a:tailEnd/>
          </a:ln>
          <a:effectLst/>
        </p:spPr>
        <p:txBody>
          <a:bodyPr wrap="none">
            <a:spAutoFit/>
          </a:bodyPr>
          <a:lstStyle/>
          <a:p>
            <a:pPr eaLnBrk="0" hangingPunct="0"/>
            <a:r>
              <a:rPr lang="en-US" sz="1400" b="1">
                <a:latin typeface="Book Antiqua" pitchFamily="18" charset="0"/>
                <a:ea typeface="ＭＳ Ｐゴシック" pitchFamily="-112" charset="-128"/>
              </a:rPr>
              <a:t>120mm (MQXC 120V3)</a:t>
            </a:r>
          </a:p>
        </p:txBody>
      </p:sp>
      <p:pic>
        <p:nvPicPr>
          <p:cNvPr id="2650" name="Picture 602"/>
          <p:cNvPicPr>
            <a:picLocks noChangeAspect="1" noChangeArrowheads="1"/>
          </p:cNvPicPr>
          <p:nvPr/>
        </p:nvPicPr>
        <p:blipFill>
          <a:blip r:embed="rId4"/>
          <a:srcRect/>
          <a:stretch>
            <a:fillRect/>
          </a:stretch>
        </p:blipFill>
        <p:spPr bwMode="auto">
          <a:xfrm>
            <a:off x="4721225" y="4486261"/>
            <a:ext cx="2009775" cy="2009775"/>
          </a:xfrm>
          <a:prstGeom prst="rect">
            <a:avLst/>
          </a:prstGeom>
          <a:noFill/>
          <a:ln w="1">
            <a:noFill/>
            <a:miter lim="800000"/>
            <a:headEnd/>
            <a:tailEnd/>
          </a:ln>
          <a:effectLst/>
        </p:spPr>
      </p:pic>
      <p:sp>
        <p:nvSpPr>
          <p:cNvPr id="2651" name="Text Box 603"/>
          <p:cNvSpPr txBox="1">
            <a:spLocks noChangeArrowheads="1"/>
          </p:cNvSpPr>
          <p:nvPr/>
        </p:nvSpPr>
        <p:spPr bwMode="auto">
          <a:xfrm>
            <a:off x="4648200" y="6457936"/>
            <a:ext cx="2041525" cy="304800"/>
          </a:xfrm>
          <a:prstGeom prst="rect">
            <a:avLst/>
          </a:prstGeom>
          <a:noFill/>
          <a:ln w="9525">
            <a:noFill/>
            <a:miter lim="800000"/>
            <a:headEnd/>
            <a:tailEnd/>
          </a:ln>
          <a:effectLst/>
        </p:spPr>
        <p:txBody>
          <a:bodyPr wrap="none">
            <a:spAutoFit/>
          </a:bodyPr>
          <a:lstStyle/>
          <a:p>
            <a:pPr eaLnBrk="0" hangingPunct="0"/>
            <a:r>
              <a:rPr lang="en-US" sz="1400" b="1">
                <a:latin typeface="Book Antiqua" pitchFamily="18" charset="0"/>
                <a:ea typeface="ＭＳ Ｐゴシック" pitchFamily="-112" charset="-128"/>
              </a:rPr>
              <a:t>120mm (MQXC 120V8)</a:t>
            </a:r>
          </a:p>
        </p:txBody>
      </p:sp>
      <p:sp>
        <p:nvSpPr>
          <p:cNvPr id="2652" name="Rectangle 604"/>
          <p:cNvSpPr>
            <a:spLocks noChangeArrowheads="1"/>
          </p:cNvSpPr>
          <p:nvPr/>
        </p:nvSpPr>
        <p:spPr bwMode="auto">
          <a:xfrm>
            <a:off x="2476500" y="4467211"/>
            <a:ext cx="4356100" cy="2362200"/>
          </a:xfrm>
          <a:prstGeom prst="rect">
            <a:avLst/>
          </a:prstGeom>
          <a:noFill/>
          <a:ln w="9525">
            <a:solidFill>
              <a:schemeClr val="tx1"/>
            </a:solidFill>
            <a:miter lim="800000"/>
            <a:headEnd/>
            <a:tailEnd/>
          </a:ln>
          <a:effectLst/>
        </p:spPr>
        <p:txBody>
          <a:bodyPr wrap="none" anchor="ctr"/>
          <a:lstStyle/>
          <a:p>
            <a:endParaRPr lang="en-US"/>
          </a:p>
        </p:txBody>
      </p:sp>
      <p:sp>
        <p:nvSpPr>
          <p:cNvPr id="2654" name="Text Box 606"/>
          <p:cNvSpPr txBox="1">
            <a:spLocks noChangeArrowheads="1"/>
          </p:cNvSpPr>
          <p:nvPr/>
        </p:nvSpPr>
        <p:spPr bwMode="auto">
          <a:xfrm>
            <a:off x="6934200" y="6457936"/>
            <a:ext cx="2041525" cy="304800"/>
          </a:xfrm>
          <a:prstGeom prst="rect">
            <a:avLst/>
          </a:prstGeom>
          <a:noFill/>
          <a:ln w="9525">
            <a:noFill/>
            <a:miter lim="800000"/>
            <a:headEnd/>
            <a:tailEnd/>
          </a:ln>
          <a:effectLst/>
        </p:spPr>
        <p:txBody>
          <a:bodyPr wrap="none">
            <a:spAutoFit/>
          </a:bodyPr>
          <a:lstStyle/>
          <a:p>
            <a:pPr eaLnBrk="0" hangingPunct="0"/>
            <a:r>
              <a:rPr lang="en-US" sz="1400" b="1">
                <a:latin typeface="Book Antiqua" pitchFamily="18" charset="0"/>
                <a:ea typeface="ＭＳ Ｐゴシック" pitchFamily="-112" charset="-128"/>
              </a:rPr>
              <a:t>130mm (MQXC 130V3)</a:t>
            </a:r>
          </a:p>
        </p:txBody>
      </p:sp>
      <p:pic>
        <p:nvPicPr>
          <p:cNvPr id="2655" name="Picture 607"/>
          <p:cNvPicPr>
            <a:picLocks noChangeAspect="1" noChangeArrowheads="1"/>
          </p:cNvPicPr>
          <p:nvPr/>
        </p:nvPicPr>
        <p:blipFill>
          <a:blip r:embed="rId5"/>
          <a:srcRect/>
          <a:stretch>
            <a:fillRect/>
          </a:stretch>
        </p:blipFill>
        <p:spPr bwMode="auto">
          <a:xfrm>
            <a:off x="7010400" y="4476736"/>
            <a:ext cx="1933575" cy="1981200"/>
          </a:xfrm>
          <a:prstGeom prst="rect">
            <a:avLst/>
          </a:prstGeom>
          <a:noFill/>
          <a:ln w="1">
            <a:noFill/>
            <a:miter lim="800000"/>
            <a:headEnd/>
            <a:tailEnd/>
          </a:ln>
          <a:effectLst/>
        </p:spPr>
      </p:pic>
      <p:sp>
        <p:nvSpPr>
          <p:cNvPr id="12" name="Rectangle 11"/>
          <p:cNvSpPr/>
          <p:nvPr/>
        </p:nvSpPr>
        <p:spPr>
          <a:xfrm>
            <a:off x="8143900" y="1890682"/>
            <a:ext cx="857256" cy="2000264"/>
          </a:xfrm>
          <a:prstGeom prst="rect">
            <a:avLst/>
          </a:prstGeom>
          <a:solidFill>
            <a:srgbClr val="FFC0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2"/>
          <p:cNvSpPr>
            <a:spLocks noGrp="1"/>
          </p:cNvSpPr>
          <p:nvPr>
            <p:ph type="title"/>
          </p:nvPr>
        </p:nvSpPr>
        <p:spPr>
          <a:xfrm>
            <a:off x="500034" y="0"/>
            <a:ext cx="8229600" cy="928670"/>
          </a:xfrm>
        </p:spPr>
        <p:txBody>
          <a:bodyPr/>
          <a:lstStyle/>
          <a:p>
            <a:r>
              <a:rPr lang="en-US" dirty="0" smtClean="0"/>
              <a:t>Cross section design</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MQX1 conceptual design:</a:t>
            </a:r>
            <a:br>
              <a:rPr lang="en-US" dirty="0" smtClean="0"/>
            </a:br>
            <a:r>
              <a:rPr lang="en-US" dirty="0" smtClean="0"/>
              <a:t> Protection studies</a:t>
            </a:r>
            <a:br>
              <a:rPr lang="en-US" dirty="0" smtClean="0"/>
            </a:br>
            <a:r>
              <a:rPr lang="en-US" sz="2000" dirty="0" smtClean="0"/>
              <a:t>Based on the work of Erwin BIELERT &amp; Nikolai SCHWERG</a:t>
            </a:r>
            <a:br>
              <a:rPr lang="en-US" sz="2000" dirty="0" smtClean="0"/>
            </a:br>
            <a:endParaRPr lang="en-US" sz="2000"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p>
            <a:fld id="{CF3C81E2-74A7-48D6-AA36-A6F05E56436C}" type="slidenum">
              <a:rPr lang="en-US"/>
              <a:pPr/>
              <a:t>36</a:t>
            </a:fld>
            <a:endParaRPr lang="en-US"/>
          </a:p>
        </p:txBody>
      </p:sp>
      <p:sp>
        <p:nvSpPr>
          <p:cNvPr id="14339" name="Rectangle 2"/>
          <p:cNvSpPr>
            <a:spLocks noGrp="1" noChangeArrowheads="1"/>
          </p:cNvSpPr>
          <p:nvPr>
            <p:ph type="title"/>
          </p:nvPr>
        </p:nvSpPr>
        <p:spPr>
          <a:xfrm>
            <a:off x="0" y="0"/>
            <a:ext cx="8229600" cy="857232"/>
          </a:xfrm>
        </p:spPr>
        <p:txBody>
          <a:bodyPr/>
          <a:lstStyle/>
          <a:p>
            <a:pPr eaLnBrk="1" hangingPunct="1"/>
            <a:r>
              <a:rPr lang="en-US" dirty="0" smtClean="0"/>
              <a:t>Quench Study : MQX1 120 mm V3</a:t>
            </a:r>
          </a:p>
        </p:txBody>
      </p:sp>
      <p:sp>
        <p:nvSpPr>
          <p:cNvPr id="14340" name="Rectangle 3"/>
          <p:cNvSpPr>
            <a:spLocks noGrp="1" noChangeArrowheads="1"/>
          </p:cNvSpPr>
          <p:nvPr>
            <p:ph type="body" idx="1"/>
          </p:nvPr>
        </p:nvSpPr>
        <p:spPr>
          <a:xfrm>
            <a:off x="525780" y="960120"/>
            <a:ext cx="5680710" cy="5715000"/>
          </a:xfrm>
        </p:spPr>
        <p:txBody>
          <a:bodyPr>
            <a:normAutofit fontScale="77500" lnSpcReduction="20000"/>
          </a:bodyPr>
          <a:lstStyle/>
          <a:p>
            <a:pPr eaLnBrk="1" hangingPunct="1"/>
            <a:r>
              <a:rPr lang="en-US" dirty="0" smtClean="0"/>
              <a:t>Design features:</a:t>
            </a:r>
          </a:p>
          <a:p>
            <a:pPr lvl="1" eaLnBrk="1" hangingPunct="1"/>
            <a:r>
              <a:rPr lang="en-US" dirty="0" smtClean="0"/>
              <a:t>LHC MB cable with 10% higher critical current density,</a:t>
            </a:r>
          </a:p>
          <a:p>
            <a:pPr lvl="1" eaLnBrk="1" hangingPunct="1"/>
            <a:r>
              <a:rPr lang="en-US" dirty="0" smtClean="0"/>
              <a:t>Magnet length 10.3 m (magnetic length </a:t>
            </a:r>
            <a:br>
              <a:rPr lang="en-US" dirty="0" smtClean="0"/>
            </a:br>
            <a:r>
              <a:rPr lang="en-US" dirty="0" smtClean="0"/>
              <a:t>10.0 m),</a:t>
            </a:r>
          </a:p>
          <a:p>
            <a:pPr lvl="1" eaLnBrk="1" hangingPunct="1"/>
            <a:r>
              <a:rPr lang="en-US" dirty="0" smtClean="0"/>
              <a:t>Electrical circuit consists only of magnet, power supply bridged by crow bar and eventually dump resistor, and </a:t>
            </a:r>
          </a:p>
          <a:p>
            <a:pPr lvl="1" eaLnBrk="1" hangingPunct="1"/>
            <a:r>
              <a:rPr lang="en-US" dirty="0" smtClean="0"/>
              <a:t>Quench heater delays as in LHC MB (MQ).</a:t>
            </a:r>
          </a:p>
          <a:p>
            <a:pPr lvl="1" eaLnBrk="1" hangingPunct="1">
              <a:buFont typeface="Lucida Grande" pitchFamily="-110" charset="0"/>
              <a:buNone/>
            </a:pPr>
            <a:r>
              <a:rPr lang="en-US" dirty="0" smtClean="0"/>
              <a:t>  </a:t>
            </a:r>
          </a:p>
          <a:p>
            <a:pPr eaLnBrk="1" hangingPunct="1"/>
            <a:r>
              <a:rPr lang="en-US" dirty="0" smtClean="0"/>
              <a:t>Studies:</a:t>
            </a:r>
          </a:p>
          <a:p>
            <a:pPr lvl="1" eaLnBrk="1" hangingPunct="1"/>
            <a:r>
              <a:rPr lang="en-US" dirty="0" smtClean="0"/>
              <a:t>Selecting dump resistor,</a:t>
            </a:r>
          </a:p>
          <a:p>
            <a:pPr lvl="1" eaLnBrk="1" hangingPunct="1"/>
            <a:r>
              <a:rPr lang="en-US" dirty="0" smtClean="0"/>
              <a:t>Quench heater study,</a:t>
            </a:r>
          </a:p>
          <a:p>
            <a:pPr lvl="2" eaLnBrk="1" hangingPunct="1"/>
            <a:r>
              <a:rPr lang="en-US" dirty="0" smtClean="0"/>
              <a:t>Different heater setups</a:t>
            </a:r>
          </a:p>
          <a:p>
            <a:pPr lvl="2" eaLnBrk="1" hangingPunct="1"/>
            <a:r>
              <a:rPr lang="en-US" dirty="0" smtClean="0"/>
              <a:t>Redundancy</a:t>
            </a:r>
          </a:p>
          <a:p>
            <a:pPr lvl="1" eaLnBrk="1" hangingPunct="1"/>
            <a:r>
              <a:rPr lang="en-US" dirty="0" smtClean="0"/>
              <a:t>Quench origin study.</a:t>
            </a:r>
          </a:p>
          <a:p>
            <a:pPr lvl="1" eaLnBrk="1" hangingPunct="1"/>
            <a:endParaRPr lang="en-US" dirty="0" smtClean="0"/>
          </a:p>
        </p:txBody>
      </p:sp>
      <p:pic>
        <p:nvPicPr>
          <p:cNvPr id="14341" name="Picture 4" descr="Picture 15.png"/>
          <p:cNvPicPr>
            <a:picLocks noChangeAspect="1"/>
          </p:cNvPicPr>
          <p:nvPr/>
        </p:nvPicPr>
        <p:blipFill>
          <a:blip r:embed="rId3">
            <a:clrChange>
              <a:clrFrom>
                <a:srgbClr val="FFFFFF"/>
              </a:clrFrom>
              <a:clrTo>
                <a:srgbClr val="FFFFFF">
                  <a:alpha val="0"/>
                </a:srgbClr>
              </a:clrTo>
            </a:clrChange>
          </a:blip>
          <a:srcRect l="20740" t="12271"/>
          <a:stretch>
            <a:fillRect/>
          </a:stretch>
        </p:blipFill>
        <p:spPr bwMode="auto">
          <a:xfrm>
            <a:off x="5532120" y="3223260"/>
            <a:ext cx="5532120" cy="5262087"/>
          </a:xfrm>
          <a:prstGeom prst="rect">
            <a:avLst/>
          </a:prstGeom>
          <a:noFill/>
          <a:ln w="9525">
            <a:noFill/>
            <a:miter lim="800000"/>
            <a:headEnd/>
            <a:tailEnd/>
          </a:ln>
        </p:spPr>
      </p:pic>
      <p:grpSp>
        <p:nvGrpSpPr>
          <p:cNvPr id="2" name="Group 9"/>
          <p:cNvGrpSpPr>
            <a:grpSpLocks/>
          </p:cNvGrpSpPr>
          <p:nvPr/>
        </p:nvGrpSpPr>
        <p:grpSpPr bwMode="auto">
          <a:xfrm>
            <a:off x="6217920" y="548640"/>
            <a:ext cx="3816192" cy="2948940"/>
            <a:chOff x="6908800" y="457200"/>
            <a:chExt cx="4240306" cy="3276600"/>
          </a:xfrm>
        </p:grpSpPr>
        <p:pic>
          <p:nvPicPr>
            <p:cNvPr id="14344" name="Picture 5" descr="geometry.pdf"/>
            <p:cNvPicPr>
              <a:picLocks noChangeAspect="1"/>
            </p:cNvPicPr>
            <p:nvPr/>
          </p:nvPicPr>
          <p:blipFill>
            <a:blip r:embed="rId4" cstate="print"/>
            <a:srcRect/>
            <a:stretch>
              <a:fillRect/>
            </a:stretch>
          </p:blipFill>
          <p:spPr bwMode="auto">
            <a:xfrm>
              <a:off x="6908800" y="457200"/>
              <a:ext cx="4240306" cy="3276600"/>
            </a:xfrm>
            <a:prstGeom prst="rect">
              <a:avLst/>
            </a:prstGeom>
            <a:noFill/>
            <a:ln w="9525">
              <a:noFill/>
              <a:miter lim="800000"/>
              <a:headEnd/>
              <a:tailEnd/>
            </a:ln>
          </p:spPr>
        </p:pic>
        <p:cxnSp>
          <p:nvCxnSpPr>
            <p:cNvPr id="14345" name="Straight Connector 7"/>
            <p:cNvCxnSpPr>
              <a:cxnSpLocks noChangeShapeType="1"/>
            </p:cNvCxnSpPr>
            <p:nvPr/>
          </p:nvCxnSpPr>
          <p:spPr bwMode="auto">
            <a:xfrm rot="10800000">
              <a:off x="7213600" y="3276600"/>
              <a:ext cx="2438400" cy="1588"/>
            </a:xfrm>
            <a:prstGeom prst="line">
              <a:avLst/>
            </a:prstGeom>
            <a:noFill/>
            <a:ln w="12700">
              <a:solidFill>
                <a:schemeClr val="tx1"/>
              </a:solidFill>
              <a:round/>
              <a:headEnd/>
              <a:tailEnd/>
            </a:ln>
          </p:spPr>
        </p:cxnSp>
        <p:cxnSp>
          <p:nvCxnSpPr>
            <p:cNvPr id="14346" name="Straight Connector 8"/>
            <p:cNvCxnSpPr>
              <a:cxnSpLocks noChangeShapeType="1"/>
            </p:cNvCxnSpPr>
            <p:nvPr/>
          </p:nvCxnSpPr>
          <p:spPr bwMode="auto">
            <a:xfrm rot="5400000">
              <a:off x="6147594" y="2209006"/>
              <a:ext cx="2438400" cy="1588"/>
            </a:xfrm>
            <a:prstGeom prst="line">
              <a:avLst/>
            </a:prstGeom>
            <a:noFill/>
            <a:ln w="12700">
              <a:solidFill>
                <a:schemeClr val="tx1"/>
              </a:solidFill>
              <a:round/>
              <a:headEnd/>
              <a:tailEnd/>
            </a:ln>
          </p:spPr>
        </p:cxnSp>
      </p:gr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r>
              <a:rPr lang="en-US" smtClean="0"/>
              <a:t>Dump Resistor Study</a:t>
            </a:r>
          </a:p>
        </p:txBody>
      </p:sp>
      <p:pic>
        <p:nvPicPr>
          <p:cNvPr id="16387" name="Content Placeholder 7" descr="ExtractedOverTotalEnergy_10ms.pdf"/>
          <p:cNvPicPr>
            <a:picLocks noGrp="1" noChangeAspect="1"/>
          </p:cNvPicPr>
          <p:nvPr>
            <p:ph idx="1"/>
          </p:nvPr>
        </p:nvPicPr>
        <p:blipFill>
          <a:blip r:embed="rId2" cstate="print"/>
          <a:srcRect/>
          <a:stretch>
            <a:fillRect/>
          </a:stretch>
        </p:blipFill>
        <p:spPr>
          <a:xfrm>
            <a:off x="0" y="405765"/>
            <a:ext cx="8755380" cy="6765132"/>
          </a:xfrm>
        </p:spPr>
      </p:pic>
      <p:sp>
        <p:nvSpPr>
          <p:cNvPr id="16388" name="Slide Number Placeholder 4"/>
          <p:cNvSpPr>
            <a:spLocks noGrp="1"/>
          </p:cNvSpPr>
          <p:nvPr>
            <p:ph type="sldNum" sz="quarter" idx="10"/>
          </p:nvPr>
        </p:nvSpPr>
        <p:spPr>
          <a:noFill/>
        </p:spPr>
        <p:txBody>
          <a:bodyPr/>
          <a:lstStyle/>
          <a:p>
            <a:fld id="{20FF2048-1130-4642-8A2B-17B21759C06D}" type="slidenum">
              <a:rPr lang="en-US"/>
              <a:pPr/>
              <a:t>37</a:t>
            </a:fld>
            <a:endParaRPr lang="en-US"/>
          </a:p>
        </p:txBody>
      </p:sp>
      <p:cxnSp>
        <p:nvCxnSpPr>
          <p:cNvPr id="16389" name="Straight Connector 9"/>
          <p:cNvCxnSpPr>
            <a:cxnSpLocks noChangeShapeType="1"/>
          </p:cNvCxnSpPr>
          <p:nvPr/>
        </p:nvCxnSpPr>
        <p:spPr bwMode="auto">
          <a:xfrm rot="5400000" flipH="1" flipV="1">
            <a:off x="1314451" y="3737610"/>
            <a:ext cx="4594860" cy="2858"/>
          </a:xfrm>
          <a:prstGeom prst="line">
            <a:avLst/>
          </a:prstGeom>
          <a:noFill/>
          <a:ln w="28575">
            <a:solidFill>
              <a:srgbClr val="008000"/>
            </a:solidFill>
            <a:prstDash val="lgDashDot"/>
            <a:round/>
            <a:headEnd/>
            <a:tailEnd/>
          </a:ln>
        </p:spPr>
      </p:cxnSp>
      <p:sp>
        <p:nvSpPr>
          <p:cNvPr id="16390" name="TextBox 12"/>
          <p:cNvSpPr txBox="1">
            <a:spLocks noChangeArrowheads="1"/>
          </p:cNvSpPr>
          <p:nvPr/>
        </p:nvSpPr>
        <p:spPr bwMode="auto">
          <a:xfrm>
            <a:off x="3611880" y="5417820"/>
            <a:ext cx="1107163" cy="637097"/>
          </a:xfrm>
          <a:prstGeom prst="rect">
            <a:avLst/>
          </a:prstGeom>
          <a:noFill/>
          <a:ln w="9525">
            <a:noFill/>
            <a:miter lim="800000"/>
            <a:headEnd/>
            <a:tailEnd/>
          </a:ln>
        </p:spPr>
        <p:txBody>
          <a:bodyPr wrap="none" lIns="82296" tIns="41148" rIns="82296" bIns="41148">
            <a:spAutoFit/>
          </a:bodyPr>
          <a:lstStyle/>
          <a:p>
            <a:r>
              <a:rPr lang="en-US" b="1">
                <a:solidFill>
                  <a:srgbClr val="008000"/>
                </a:solidFill>
              </a:rPr>
              <a:t>500 V</a:t>
            </a:r>
          </a:p>
          <a:p>
            <a:r>
              <a:rPr lang="en-US" b="1">
                <a:solidFill>
                  <a:srgbClr val="008000"/>
                </a:solidFill>
              </a:rPr>
              <a:t>40 mOhm</a:t>
            </a:r>
          </a:p>
        </p:txBody>
      </p:sp>
      <p:sp>
        <p:nvSpPr>
          <p:cNvPr id="16391" name="TextBox 13"/>
          <p:cNvSpPr txBox="1">
            <a:spLocks noChangeArrowheads="1"/>
          </p:cNvSpPr>
          <p:nvPr/>
        </p:nvSpPr>
        <p:spPr bwMode="auto">
          <a:xfrm rot="-5400000">
            <a:off x="-757951" y="3585449"/>
            <a:ext cx="4594860" cy="304323"/>
          </a:xfrm>
          <a:prstGeom prst="rect">
            <a:avLst/>
          </a:prstGeom>
          <a:noFill/>
          <a:ln w="9525">
            <a:noFill/>
            <a:miter lim="800000"/>
            <a:headEnd/>
            <a:tailEnd/>
          </a:ln>
        </p:spPr>
        <p:txBody>
          <a:bodyPr lIns="82296" tIns="41148" rIns="82296" bIns="41148">
            <a:spAutoFit/>
          </a:bodyPr>
          <a:lstStyle/>
          <a:p>
            <a:r>
              <a:rPr lang="en-US" sz="1400" dirty="0">
                <a:solidFill>
                  <a:srgbClr val="0000FF"/>
                </a:solidFill>
              </a:rPr>
              <a:t>Simulation stop due to excessive temperature</a:t>
            </a:r>
          </a:p>
        </p:txBody>
      </p:sp>
      <p:cxnSp>
        <p:nvCxnSpPr>
          <p:cNvPr id="16392" name="Straight Connector 15"/>
          <p:cNvCxnSpPr>
            <a:cxnSpLocks noChangeShapeType="1"/>
          </p:cNvCxnSpPr>
          <p:nvPr/>
        </p:nvCxnSpPr>
        <p:spPr bwMode="auto">
          <a:xfrm rot="5400000">
            <a:off x="-536495" y="3738325"/>
            <a:ext cx="4594860" cy="1429"/>
          </a:xfrm>
          <a:prstGeom prst="line">
            <a:avLst/>
          </a:prstGeom>
          <a:noFill/>
          <a:ln w="28575">
            <a:solidFill>
              <a:srgbClr val="0000FF"/>
            </a:solidFill>
            <a:prstDash val="dash"/>
            <a:round/>
            <a:headEnd/>
            <a:tailEnd/>
          </a:ln>
        </p:spPr>
      </p:cxn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4"/>
          <p:cNvSpPr>
            <a:spLocks noGrp="1"/>
          </p:cNvSpPr>
          <p:nvPr>
            <p:ph type="title"/>
          </p:nvPr>
        </p:nvSpPr>
        <p:spPr>
          <a:xfrm>
            <a:off x="500034" y="0"/>
            <a:ext cx="8229600" cy="857232"/>
          </a:xfrm>
        </p:spPr>
        <p:txBody>
          <a:bodyPr/>
          <a:lstStyle/>
          <a:p>
            <a:r>
              <a:rPr lang="en-US" dirty="0" smtClean="0"/>
              <a:t>Protection Study</a:t>
            </a:r>
          </a:p>
        </p:txBody>
      </p:sp>
      <p:graphicFrame>
        <p:nvGraphicFramePr>
          <p:cNvPr id="7" name="Content Placeholder 6"/>
          <p:cNvGraphicFramePr>
            <a:graphicFrameLocks noGrp="1"/>
          </p:cNvGraphicFramePr>
          <p:nvPr>
            <p:ph idx="1"/>
          </p:nvPr>
        </p:nvGraphicFramePr>
        <p:xfrm>
          <a:off x="388620" y="822961"/>
          <a:ext cx="8572502" cy="5845884"/>
        </p:xfrm>
        <a:graphic>
          <a:graphicData uri="http://schemas.openxmlformats.org/drawingml/2006/table">
            <a:tbl>
              <a:tblPr firstRow="1" bandRow="1">
                <a:tableStyleId>{69CF1AB2-1976-4502-BF36-3FF5EA218861}</a:tableStyleId>
              </a:tblPr>
              <a:tblGrid>
                <a:gridCol w="1803182"/>
                <a:gridCol w="1803182"/>
                <a:gridCol w="851337"/>
                <a:gridCol w="960120"/>
                <a:gridCol w="822960"/>
                <a:gridCol w="754380"/>
                <a:gridCol w="1577341"/>
              </a:tblGrid>
              <a:tr h="379301">
                <a:tc>
                  <a:txBody>
                    <a:bodyPr/>
                    <a:lstStyle/>
                    <a:p>
                      <a:endParaRPr lang="en-US" sz="1600" dirty="0">
                        <a:solidFill>
                          <a:schemeClr val="tx1"/>
                        </a:solidFill>
                      </a:endParaRPr>
                    </a:p>
                  </a:txBody>
                  <a:tcPr marL="82296" marR="82296" marT="41148" marB="41148">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gridSpan="2">
                  <a:txBody>
                    <a:bodyPr/>
                    <a:lstStyle/>
                    <a:p>
                      <a:r>
                        <a:rPr lang="en-US" sz="1600" dirty="0" smtClean="0">
                          <a:solidFill>
                            <a:schemeClr val="tx1"/>
                          </a:solidFill>
                        </a:rPr>
                        <a:t>Nominal</a:t>
                      </a:r>
                      <a:r>
                        <a:rPr lang="en-US" sz="1600" baseline="0" dirty="0" smtClean="0">
                          <a:solidFill>
                            <a:schemeClr val="tx1"/>
                          </a:solidFill>
                        </a:rPr>
                        <a:t> Current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c gridSpan="2">
                  <a:txBody>
                    <a:bodyPr/>
                    <a:lstStyle/>
                    <a:p>
                      <a:r>
                        <a:rPr lang="en-US" sz="1600" dirty="0" smtClean="0">
                          <a:solidFill>
                            <a:schemeClr val="tx1"/>
                          </a:solidFill>
                        </a:rPr>
                        <a:t>Half Current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9301">
                <a:tc gridSpan="2">
                  <a:txBody>
                    <a:bodyPr/>
                    <a:lstStyle/>
                    <a:p>
                      <a:r>
                        <a:rPr lang="en-US" sz="1600" b="1" dirty="0" smtClean="0">
                          <a:solidFill>
                            <a:schemeClr val="tx1"/>
                          </a:solidFill>
                        </a:rPr>
                        <a:t>Setup</a:t>
                      </a:r>
                      <a:endParaRPr lang="en-US" sz="1600" b="1" dirty="0">
                        <a:solidFill>
                          <a:schemeClr val="tx1"/>
                        </a:solidFill>
                      </a:endParaRPr>
                    </a:p>
                  </a:txBody>
                  <a:tcPr marL="82296" marR="82296" marT="41148" marB="41148">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noFill/>
                      </a:endParaRPr>
                    </a:p>
                  </a:txBody>
                  <a:tcPr>
                    <a:lnR w="12700" cap="flat" cmpd="sng" algn="ctr">
                      <a:solidFill>
                        <a:scrgbClr r="0" g="0" b="0"/>
                      </a:solidFill>
                      <a:prstDash val="solid"/>
                      <a:round/>
                      <a:headEnd type="none" w="med" len="med"/>
                      <a:tailEnd type="none" w="med" len="med"/>
                    </a:lnR>
                  </a:tcPr>
                </a:tc>
                <a:tc>
                  <a:txBody>
                    <a:bodyPr/>
                    <a:lstStyle/>
                    <a:p>
                      <a:r>
                        <a:rPr lang="en-US" sz="1600" b="1" dirty="0" smtClean="0">
                          <a:solidFill>
                            <a:schemeClr val="tx1"/>
                          </a:solidFill>
                        </a:rPr>
                        <a:t>T peak</a:t>
                      </a:r>
                      <a:endParaRPr lang="en-US" sz="1600" b="1"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err="1" smtClean="0">
                          <a:solidFill>
                            <a:schemeClr val="tx1"/>
                          </a:solidFill>
                        </a:rPr>
                        <a:t>MIITs</a:t>
                      </a:r>
                      <a:endParaRPr lang="en-US" sz="1600" b="1"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smtClean="0">
                          <a:solidFill>
                            <a:schemeClr val="tx1"/>
                          </a:solidFill>
                        </a:rPr>
                        <a:t>T peak</a:t>
                      </a:r>
                      <a:endParaRPr lang="en-US" sz="1600" b="1"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err="1" smtClean="0">
                          <a:solidFill>
                            <a:schemeClr val="tx1"/>
                          </a:solidFill>
                        </a:rPr>
                        <a:t>MIITs</a:t>
                      </a:r>
                      <a:endParaRPr lang="en-US" sz="1600" b="1"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600" b="1"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07650">
                <a:tc gridSpan="2">
                  <a:txBody>
                    <a:bodyPr/>
                    <a:lstStyle/>
                    <a:p>
                      <a:r>
                        <a:rPr lang="en-US" sz="1600" dirty="0" smtClean="0">
                          <a:solidFill>
                            <a:schemeClr val="tx1"/>
                          </a:solidFill>
                        </a:rPr>
                        <a:t>Dump resistor 40 </a:t>
                      </a:r>
                      <a:r>
                        <a:rPr lang="en-US" sz="1600" dirty="0" err="1" smtClean="0">
                          <a:solidFill>
                            <a:schemeClr val="tx1"/>
                          </a:solidFill>
                        </a:rPr>
                        <a:t>mOhm</a:t>
                      </a:r>
                      <a:r>
                        <a:rPr lang="en-US" sz="1600" dirty="0" smtClean="0">
                          <a:solidFill>
                            <a:schemeClr val="tx1"/>
                          </a:solidFill>
                        </a:rPr>
                        <a:t>, 10 ms delay</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c>
                  <a:txBody>
                    <a:bodyPr/>
                    <a:lstStyle/>
                    <a:p>
                      <a:r>
                        <a:rPr lang="en-US" sz="1600" dirty="0" smtClean="0">
                          <a:solidFill>
                            <a:schemeClr val="tx1"/>
                          </a:solidFill>
                        </a:rPr>
                        <a:t>117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33.6</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27992">
                <a:tc rowSpan="3">
                  <a:txBody>
                    <a:bodyPr/>
                    <a:lstStyle/>
                    <a:p>
                      <a:endParaRPr lang="en-US" sz="1600" dirty="0">
                        <a:solidFill>
                          <a:schemeClr val="tx1"/>
                        </a:solidFill>
                      </a:endParaRPr>
                    </a:p>
                  </a:txBody>
                  <a:tcPr marL="82296" marR="82296" marT="41148" marB="41148">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157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33.3</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78</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23.0</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576072">
                <a:tc vMerge="1">
                  <a:txBody>
                    <a:bodyPr/>
                    <a:lstStyle/>
                    <a:p>
                      <a:endParaRPr lang="en-US" dirty="0"/>
                    </a:p>
                  </a:txBody>
                  <a:tcPr/>
                </a:tc>
                <a:tc>
                  <a:txBody>
                    <a:bodyPr/>
                    <a:lstStyle/>
                    <a:p>
                      <a:r>
                        <a:rPr lang="en-US" sz="1600" dirty="0" smtClean="0">
                          <a:solidFill>
                            <a:schemeClr val="tx1"/>
                          </a:solidFill>
                        </a:rPr>
                        <a:t>20ms extra delay</a:t>
                      </a:r>
                    </a:p>
                    <a:p>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157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36.4</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78</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23.7</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400" dirty="0" smtClean="0">
                          <a:solidFill>
                            <a:schemeClr val="tx1"/>
                          </a:solidFill>
                        </a:rPr>
                        <a:t>Hot spot in outer layer</a:t>
                      </a:r>
                      <a:endParaRPr lang="en-US" sz="14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r>
              <a:tr h="607650">
                <a:tc vMerge="1">
                  <a:txBody>
                    <a:bodyPr/>
                    <a:lstStyle/>
                    <a:p>
                      <a:endParaRPr lang="en-US" dirty="0"/>
                    </a:p>
                  </a:txBody>
                  <a:tcPr/>
                </a:tc>
                <a:tc>
                  <a:txBody>
                    <a:bodyPr/>
                    <a:lstStyle/>
                    <a:p>
                      <a:r>
                        <a:rPr lang="en-US" sz="1600" dirty="0" smtClean="0">
                          <a:solidFill>
                            <a:schemeClr val="tx1"/>
                          </a:solidFill>
                        </a:rPr>
                        <a:t>only half of the heaters</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220</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38.1</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103</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27.5</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r h="468896">
                <a:tc rowSpan="3">
                  <a:txBody>
                    <a:bodyPr/>
                    <a:lstStyle/>
                    <a:p>
                      <a:endParaRPr lang="en-US" sz="1600" dirty="0">
                        <a:solidFill>
                          <a:schemeClr val="tx1"/>
                        </a:solidFill>
                      </a:endParaRPr>
                    </a:p>
                  </a:txBody>
                  <a:tcPr marL="82296" marR="82296" marT="41148" marB="41148">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180</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35.2</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86</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24.5</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576072">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20ms extra delay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217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38.0</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104</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27.6</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r>
              <a:tr h="607650">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only half of the heaters</a:t>
                      </a: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221</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43.4</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102</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30.8</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r h="607650">
                <a:tc rowSpan="2">
                  <a:txBody>
                    <a:bodyPr/>
                    <a:lstStyle/>
                    <a:p>
                      <a:endParaRPr lang="en-US" sz="1600" dirty="0">
                        <a:solidFill>
                          <a:schemeClr val="tx1"/>
                        </a:solidFill>
                      </a:endParaRPr>
                    </a:p>
                  </a:txBody>
                  <a:tcPr marL="82296" marR="82296" marT="41148" marB="41148">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 Dump Resistor</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118</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29.4</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50</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15.2</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400" dirty="0" smtClean="0">
                          <a:solidFill>
                            <a:schemeClr val="tx1"/>
                          </a:solidFill>
                        </a:rPr>
                        <a:t>Hot spot close to heater</a:t>
                      </a:r>
                      <a:endParaRPr lang="en-US" sz="14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607650">
                <a:tc vMerge="1">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Dump Resistor,</a:t>
                      </a:r>
                      <a:r>
                        <a:rPr lang="en-US" sz="1600" baseline="0" dirty="0" smtClean="0">
                          <a:solidFill>
                            <a:schemeClr val="tx1"/>
                          </a:solidFill>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solidFill>
                            <a:schemeClr val="tx1"/>
                          </a:solidFill>
                        </a:rPr>
                        <a:t>half of heaters </a:t>
                      </a:r>
                      <a:endParaRPr lang="en-US" sz="1600" dirty="0" smtClean="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136</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29.8</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400" dirty="0" smtClean="0">
                          <a:solidFill>
                            <a:schemeClr val="tx1"/>
                          </a:solidFill>
                        </a:rPr>
                        <a:t>Heater failure uncritical</a:t>
                      </a:r>
                      <a:endParaRPr lang="en-US" sz="14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r>
            </a:tbl>
          </a:graphicData>
        </a:graphic>
      </p:graphicFrame>
      <p:sp>
        <p:nvSpPr>
          <p:cNvPr id="17412" name="Slide Number Placeholder 3"/>
          <p:cNvSpPr>
            <a:spLocks noGrp="1"/>
          </p:cNvSpPr>
          <p:nvPr>
            <p:ph type="sldNum" sz="quarter" idx="10"/>
          </p:nvPr>
        </p:nvSpPr>
        <p:spPr>
          <a:noFill/>
        </p:spPr>
        <p:txBody>
          <a:bodyPr/>
          <a:lstStyle/>
          <a:p>
            <a:fld id="{EDD2EF5F-4A11-4C57-A312-84DD10739263}" type="slidenum">
              <a:rPr lang="en-US"/>
              <a:pPr/>
              <a:t>38</a:t>
            </a:fld>
            <a:endParaRPr lang="en-US"/>
          </a:p>
        </p:txBody>
      </p:sp>
      <p:pic>
        <p:nvPicPr>
          <p:cNvPr id="17413" name="Picture 10" descr="Picture 7.png"/>
          <p:cNvPicPr>
            <a:picLocks noChangeAspect="1"/>
          </p:cNvPicPr>
          <p:nvPr/>
        </p:nvPicPr>
        <p:blipFill>
          <a:blip r:embed="rId2">
            <a:clrChange>
              <a:clrFrom>
                <a:srgbClr val="FFFFFF"/>
              </a:clrFrom>
              <a:clrTo>
                <a:srgbClr val="FFFFFF">
                  <a:alpha val="0"/>
                </a:srgbClr>
              </a:clrTo>
            </a:clrChange>
          </a:blip>
          <a:srcRect l="49770"/>
          <a:stretch>
            <a:fillRect/>
          </a:stretch>
        </p:blipFill>
        <p:spPr bwMode="auto">
          <a:xfrm>
            <a:off x="457200" y="3703320"/>
            <a:ext cx="1645920" cy="1365885"/>
          </a:xfrm>
          <a:prstGeom prst="rect">
            <a:avLst/>
          </a:prstGeom>
          <a:noFill/>
          <a:ln w="9525">
            <a:noFill/>
            <a:miter lim="800000"/>
            <a:headEnd/>
            <a:tailEnd/>
          </a:ln>
        </p:spPr>
      </p:pic>
      <p:pic>
        <p:nvPicPr>
          <p:cNvPr id="17414" name="Picture 10" descr="Picture 7.png"/>
          <p:cNvPicPr>
            <a:picLocks noChangeAspect="1"/>
          </p:cNvPicPr>
          <p:nvPr/>
        </p:nvPicPr>
        <p:blipFill>
          <a:blip r:embed="rId2">
            <a:clrChange>
              <a:clrFrom>
                <a:srgbClr val="FFFFFF"/>
              </a:clrFrom>
              <a:clrTo>
                <a:srgbClr val="FFFFFF">
                  <a:alpha val="0"/>
                </a:srgbClr>
              </a:clrTo>
            </a:clrChange>
          </a:blip>
          <a:srcRect r="50230"/>
          <a:stretch>
            <a:fillRect/>
          </a:stretch>
        </p:blipFill>
        <p:spPr bwMode="auto">
          <a:xfrm>
            <a:off x="457200" y="2263140"/>
            <a:ext cx="1630204" cy="1365885"/>
          </a:xfrm>
          <a:prstGeom prst="rect">
            <a:avLst/>
          </a:prstGeom>
          <a:noFill/>
          <a:ln w="9525">
            <a:noFill/>
            <a:miter lim="800000"/>
            <a:headEnd/>
            <a:tailEnd/>
          </a:ln>
        </p:spPr>
      </p:pic>
      <p:pic>
        <p:nvPicPr>
          <p:cNvPr id="17415" name="Picture 10" descr="Picture 7.png"/>
          <p:cNvPicPr>
            <a:picLocks noChangeAspect="1"/>
          </p:cNvPicPr>
          <p:nvPr/>
        </p:nvPicPr>
        <p:blipFill>
          <a:blip r:embed="rId2">
            <a:clrChange>
              <a:clrFrom>
                <a:srgbClr val="FFFFFF"/>
              </a:clrFrom>
              <a:clrTo>
                <a:srgbClr val="FFFFFF">
                  <a:alpha val="0"/>
                </a:srgbClr>
              </a:clrTo>
            </a:clrChange>
          </a:blip>
          <a:srcRect r="50230"/>
          <a:stretch>
            <a:fillRect/>
          </a:stretch>
        </p:blipFill>
        <p:spPr bwMode="auto">
          <a:xfrm>
            <a:off x="457200" y="5217795"/>
            <a:ext cx="1630204" cy="136588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8" descr="IandT_Q18_Q36.pdf"/>
          <p:cNvPicPr>
            <a:picLocks noChangeAspect="1"/>
          </p:cNvPicPr>
          <p:nvPr/>
        </p:nvPicPr>
        <p:blipFill>
          <a:blip r:embed="rId3" cstate="print"/>
          <a:srcRect/>
          <a:stretch>
            <a:fillRect/>
          </a:stretch>
        </p:blipFill>
        <p:spPr bwMode="auto">
          <a:xfrm>
            <a:off x="0" y="342900"/>
            <a:ext cx="6103620" cy="6858000"/>
          </a:xfrm>
          <a:prstGeom prst="rect">
            <a:avLst/>
          </a:prstGeom>
          <a:noFill/>
          <a:ln w="9525">
            <a:noFill/>
            <a:miter lim="800000"/>
            <a:headEnd/>
            <a:tailEnd/>
          </a:ln>
        </p:spPr>
      </p:pic>
      <p:sp>
        <p:nvSpPr>
          <p:cNvPr id="18435" name="Title 1"/>
          <p:cNvSpPr>
            <a:spLocks noGrp="1"/>
          </p:cNvSpPr>
          <p:nvPr>
            <p:ph type="title"/>
          </p:nvPr>
        </p:nvSpPr>
        <p:spPr>
          <a:xfrm>
            <a:off x="428596" y="0"/>
            <a:ext cx="8229600" cy="1143000"/>
          </a:xfrm>
        </p:spPr>
        <p:txBody>
          <a:bodyPr/>
          <a:lstStyle/>
          <a:p>
            <a:r>
              <a:rPr lang="en-US" dirty="0" smtClean="0"/>
              <a:t>Quench Origin Study</a:t>
            </a:r>
          </a:p>
        </p:txBody>
      </p:sp>
      <p:pic>
        <p:nvPicPr>
          <p:cNvPr id="18436" name="Content Placeholder 6" descr="TXS_Q36.pdf"/>
          <p:cNvPicPr>
            <a:picLocks noGrp="1" noChangeAspect="1"/>
          </p:cNvPicPr>
          <p:nvPr>
            <p:ph sz="half" idx="1"/>
          </p:nvPr>
        </p:nvPicPr>
        <p:blipFill>
          <a:blip r:embed="rId4" cstate="print"/>
          <a:srcRect l="28265" t="14319" r="19550" b="21065"/>
          <a:stretch>
            <a:fillRect/>
          </a:stretch>
        </p:blipFill>
        <p:spPr>
          <a:xfrm>
            <a:off x="6042184" y="3969090"/>
            <a:ext cx="3056096" cy="2674620"/>
          </a:xfrm>
        </p:spPr>
      </p:pic>
      <p:pic>
        <p:nvPicPr>
          <p:cNvPr id="18437" name="Content Placeholder 7" descr="TXS_Q18.pdf"/>
          <p:cNvPicPr>
            <a:picLocks noGrp="1" noChangeAspect="1"/>
          </p:cNvPicPr>
          <p:nvPr>
            <p:ph sz="half" idx="2"/>
          </p:nvPr>
        </p:nvPicPr>
        <p:blipFill>
          <a:blip r:embed="rId5" cstate="print"/>
          <a:srcRect l="28265" t="15385" r="20638" b="18462"/>
          <a:stretch>
            <a:fillRect/>
          </a:stretch>
        </p:blipFill>
        <p:spPr>
          <a:xfrm>
            <a:off x="6036469" y="1047276"/>
            <a:ext cx="2993231" cy="2738914"/>
          </a:xfrm>
        </p:spPr>
      </p:pic>
      <p:sp>
        <p:nvSpPr>
          <p:cNvPr id="18438" name="Slide Number Placeholder 3"/>
          <p:cNvSpPr>
            <a:spLocks noGrp="1"/>
          </p:cNvSpPr>
          <p:nvPr>
            <p:ph type="sldNum" sz="quarter" idx="10"/>
          </p:nvPr>
        </p:nvSpPr>
        <p:spPr>
          <a:noFill/>
        </p:spPr>
        <p:txBody>
          <a:bodyPr/>
          <a:lstStyle/>
          <a:p>
            <a:fld id="{F84C610A-2156-42F3-8A7D-E5DD50E35F00}" type="slidenum">
              <a:rPr lang="en-US"/>
              <a:pPr/>
              <a:t>39</a:t>
            </a:fld>
            <a:endParaRPr lang="en-US"/>
          </a:p>
        </p:txBody>
      </p:sp>
      <p:cxnSp>
        <p:nvCxnSpPr>
          <p:cNvPr id="18439" name="Straight Arrow Connector 16"/>
          <p:cNvCxnSpPr>
            <a:cxnSpLocks noChangeShapeType="1"/>
          </p:cNvCxnSpPr>
          <p:nvPr/>
        </p:nvCxnSpPr>
        <p:spPr bwMode="auto">
          <a:xfrm>
            <a:off x="8001000" y="1937376"/>
            <a:ext cx="274320" cy="205740"/>
          </a:xfrm>
          <a:prstGeom prst="straightConnector1">
            <a:avLst/>
          </a:prstGeom>
          <a:noFill/>
          <a:ln w="28575">
            <a:solidFill>
              <a:srgbClr val="000000"/>
            </a:solidFill>
            <a:round/>
            <a:headEnd/>
            <a:tailEnd type="arrow" w="med" len="med"/>
          </a:ln>
        </p:spPr>
      </p:cxnSp>
      <p:sp>
        <p:nvSpPr>
          <p:cNvPr id="18440" name="Oval 17"/>
          <p:cNvSpPr>
            <a:spLocks noChangeArrowheads="1"/>
          </p:cNvSpPr>
          <p:nvPr/>
        </p:nvSpPr>
        <p:spPr bwMode="auto">
          <a:xfrm>
            <a:off x="1760220" y="4320540"/>
            <a:ext cx="274320" cy="274320"/>
          </a:xfrm>
          <a:prstGeom prst="ellipse">
            <a:avLst/>
          </a:prstGeom>
          <a:noFill/>
          <a:ln w="19050">
            <a:solidFill>
              <a:srgbClr val="000000"/>
            </a:solidFill>
            <a:round/>
            <a:headEnd/>
            <a:tailEnd/>
          </a:ln>
        </p:spPr>
        <p:txBody>
          <a:bodyPr lIns="82296" tIns="41148" rIns="82296" bIns="41148"/>
          <a:lstStyle/>
          <a:p>
            <a:endParaRPr 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571480"/>
          </a:xfrm>
        </p:spPr>
        <p:txBody>
          <a:bodyPr>
            <a:normAutofit fontScale="90000"/>
          </a:bodyPr>
          <a:lstStyle/>
          <a:p>
            <a:r>
              <a:rPr lang="en-US" dirty="0" smtClean="0"/>
              <a:t>WP4 definition</a:t>
            </a:r>
            <a:endParaRPr lang="en-US" dirty="0"/>
          </a:p>
        </p:txBody>
      </p:sp>
      <p:graphicFrame>
        <p:nvGraphicFramePr>
          <p:cNvPr id="4" name="Table 3"/>
          <p:cNvGraphicFramePr>
            <a:graphicFrameLocks noGrp="1"/>
          </p:cNvGraphicFramePr>
          <p:nvPr/>
        </p:nvGraphicFramePr>
        <p:xfrm>
          <a:off x="0" y="285728"/>
          <a:ext cx="8786843" cy="2987999"/>
        </p:xfrm>
        <a:graphic>
          <a:graphicData uri="http://schemas.openxmlformats.org/drawingml/2006/table">
            <a:tbl>
              <a:tblPr/>
              <a:tblGrid>
                <a:gridCol w="771648"/>
                <a:gridCol w="765425"/>
                <a:gridCol w="2408292"/>
                <a:gridCol w="1605528"/>
                <a:gridCol w="1617975"/>
                <a:gridCol w="1617975"/>
              </a:tblGrid>
              <a:tr h="379371">
                <a:tc>
                  <a:txBody>
                    <a:bodyPr/>
                    <a:lstStyle/>
                    <a:p>
                      <a:pPr algn="ctr" fontAlgn="b"/>
                      <a:r>
                        <a:rPr lang="en-US" sz="1200" b="0" i="0" u="none" strike="noStrike" dirty="0">
                          <a:latin typeface="Times New Roman"/>
                        </a:rPr>
                        <a:t>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3">
                  <a:txBody>
                    <a:bodyPr/>
                    <a:lstStyle/>
                    <a:p>
                      <a:pPr algn="l" fontAlgn="b"/>
                      <a:r>
                        <a:rPr lang="en-US" sz="1200" b="0" i="0" u="none" strike="noStrike">
                          <a:latin typeface="Times New Roman"/>
                        </a:rPr>
                        <a:t>Low-beta quadrupoles and correctors</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latin typeface="Times New Roman"/>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Times New Roman"/>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379371">
                <a:tc>
                  <a:txBody>
                    <a:bodyPr/>
                    <a:lstStyle/>
                    <a:p>
                      <a:pPr algn="ctr" fontAlgn="b"/>
                      <a:r>
                        <a:rPr lang="en-US" sz="1200" b="0" i="0" u="none" strike="noStrike">
                          <a:latin typeface="Times New Roman"/>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latin typeface="Times New Roman"/>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4">
                  <a:txBody>
                    <a:bodyPr/>
                    <a:lstStyle/>
                    <a:p>
                      <a:pPr algn="l" fontAlgn="b"/>
                      <a:r>
                        <a:rPr lang="en-US" sz="1200" b="0" i="0" u="none" strike="noStrike" dirty="0">
                          <a:latin typeface="Times New Roman"/>
                        </a:rPr>
                        <a:t>Design and construction of model quadrupole magnet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711773">
                <a:tc>
                  <a:txBody>
                    <a:bodyPr/>
                    <a:lstStyle/>
                    <a:p>
                      <a:pPr algn="ctr" fontAlgn="b"/>
                      <a:r>
                        <a:rPr lang="en-US" sz="1200" b="0" i="0" u="none" strike="noStrike" dirty="0">
                          <a:latin typeface="Times New Roman"/>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latin typeface="Times New Roman"/>
                        </a:rPr>
                        <a:t>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a:noFill/>
                    </a:lnB>
                  </a:tcPr>
                </a:tc>
                <a:tc gridSpan="3">
                  <a:txBody>
                    <a:bodyPr/>
                    <a:lstStyle/>
                    <a:p>
                      <a:pPr algn="l" fontAlgn="b"/>
                      <a:r>
                        <a:rPr lang="en-US" sz="1200" b="0" i="0" u="none" strike="noStrike" dirty="0">
                          <a:latin typeface="Times New Roman"/>
                        </a:rPr>
                        <a:t>Design and construction of prototype quadrupole</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latin typeface="Times New Roman"/>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371">
                <a:tc>
                  <a:txBody>
                    <a:bodyPr/>
                    <a:lstStyle/>
                    <a:p>
                      <a:pPr algn="ctr" fontAlgn="b"/>
                      <a:r>
                        <a:rPr lang="en-US" sz="1200" b="0" i="0" u="none" strike="noStrike" dirty="0">
                          <a:latin typeface="Times New Roman"/>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latin typeface="Times New Roman"/>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1200" b="0" i="0" u="none" strike="noStrike" dirty="0">
                          <a:latin typeface="Times New Roman"/>
                        </a:rPr>
                        <a:t>Design and production of correctors</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371">
                <a:tc>
                  <a:txBody>
                    <a:bodyPr/>
                    <a:lstStyle/>
                    <a:p>
                      <a:pPr algn="ctr" fontAlgn="b"/>
                      <a:r>
                        <a:rPr lang="en-US" sz="1200" b="0" i="0" u="none" strike="noStrike">
                          <a:latin typeface="Times New Roman"/>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latin typeface="Times New Roman"/>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1200" b="0" i="0" u="none" strike="noStrike" dirty="0">
                          <a:latin typeface="Times New Roman"/>
                        </a:rPr>
                        <a:t>Production of quadrupole cold masses</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371">
                <a:tc>
                  <a:txBody>
                    <a:bodyPr/>
                    <a:lstStyle/>
                    <a:p>
                      <a:pPr algn="ctr" fontAlgn="b"/>
                      <a:r>
                        <a:rPr lang="en-US" sz="1200" b="0" i="0" u="none" strike="noStrike">
                          <a:latin typeface="Times New Roman"/>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latin typeface="Times New Roman"/>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Times New Roman"/>
                        </a:rPr>
                        <a:t>Cryostating</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371">
                <a:tc>
                  <a:txBody>
                    <a:bodyPr/>
                    <a:lstStyle/>
                    <a:p>
                      <a:pPr algn="ctr" fontAlgn="b"/>
                      <a:r>
                        <a:rPr lang="en-US" sz="1200" b="0" i="0" u="none" strike="noStrike">
                          <a:latin typeface="Times New Roman"/>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latin typeface="Times New Roman"/>
                        </a:rPr>
                        <a:t>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smtClean="0">
                          <a:latin typeface="Times New Roman"/>
                        </a:rPr>
                        <a:t>Interconnections for the new triplet</a:t>
                      </a:r>
                      <a:r>
                        <a:rPr lang="en-US" sz="1200" b="0" i="0" u="none" strike="noStrike" baseline="0" dirty="0" smtClean="0">
                          <a:latin typeface="Times New Roman"/>
                        </a:rPr>
                        <a:t> installation excluded</a:t>
                      </a:r>
                      <a:endParaRPr lang="en-US" sz="1200" b="0" i="0" u="none" strike="noStrike" dirty="0">
                        <a:latin typeface="Times New Roman"/>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dirty="0">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dirty="0">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dirty="0">
                          <a:latin typeface="Times New Roman"/>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
        <p:nvSpPr>
          <p:cNvPr id="5" name="TextBox 4"/>
          <p:cNvSpPr txBox="1"/>
          <p:nvPr/>
        </p:nvSpPr>
        <p:spPr>
          <a:xfrm>
            <a:off x="0" y="5143512"/>
            <a:ext cx="7858148" cy="1477328"/>
          </a:xfrm>
          <a:prstGeom prst="rect">
            <a:avLst/>
          </a:prstGeom>
          <a:noFill/>
        </p:spPr>
        <p:txBody>
          <a:bodyPr wrap="square" rtlCol="0">
            <a:spAutoFit/>
          </a:bodyPr>
          <a:lstStyle/>
          <a:p>
            <a:pPr algn="ctr"/>
            <a:r>
              <a:rPr lang="en-US" dirty="0" smtClean="0"/>
              <a:t>For the moment no official request for the de-interconnection of the present triplet  nor for the interconnection of the new one has been placed. As consequence the budget and the plan and the possible technique for these activities (personnel , external personnel support, material) has not been done and taken into account in the group planning. </a:t>
            </a:r>
            <a:endParaRPr lang="en-US" dirty="0"/>
          </a:p>
        </p:txBody>
      </p:sp>
      <p:sp>
        <p:nvSpPr>
          <p:cNvPr id="6" name="TextBox 5"/>
          <p:cNvSpPr txBox="1"/>
          <p:nvPr/>
        </p:nvSpPr>
        <p:spPr>
          <a:xfrm>
            <a:off x="0" y="3286124"/>
            <a:ext cx="9144000" cy="2031325"/>
          </a:xfrm>
          <a:prstGeom prst="rect">
            <a:avLst/>
          </a:prstGeom>
          <a:noFill/>
        </p:spPr>
        <p:txBody>
          <a:bodyPr wrap="square" rtlCol="0">
            <a:spAutoFit/>
          </a:bodyPr>
          <a:lstStyle/>
          <a:p>
            <a:r>
              <a:rPr lang="en-US" b="1" u="sng" dirty="0" smtClean="0"/>
              <a:t>Guide-lines</a:t>
            </a:r>
          </a:p>
          <a:p>
            <a:pPr>
              <a:buFont typeface="Arial" pitchFamily="34" charset="0"/>
              <a:buChar char="•"/>
            </a:pPr>
            <a:r>
              <a:rPr lang="en-US" dirty="0" smtClean="0"/>
              <a:t>Maximum use of material that has been purchased for the LHC construction, but not used (we need to keep safety margins). </a:t>
            </a:r>
          </a:p>
          <a:p>
            <a:pPr>
              <a:buFont typeface="Arial" pitchFamily="34" charset="0"/>
              <a:buChar char="•"/>
            </a:pPr>
            <a:r>
              <a:rPr lang="en-US" dirty="0" smtClean="0"/>
              <a:t>Use of existing tooling to be modified, but in such a way to be fully operational for the original use (if needed for LHC). </a:t>
            </a:r>
          </a:p>
          <a:p>
            <a:pPr>
              <a:buFont typeface="Arial" pitchFamily="34" charset="0"/>
              <a:buChar char="•"/>
            </a:pPr>
            <a:r>
              <a:rPr lang="en-US" dirty="0" smtClean="0"/>
              <a:t>Exploitation of LHC used techniques possibly limiting R&amp;D efforts and reducing technological risks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28596" y="0"/>
            <a:ext cx="8229600" cy="1143000"/>
          </a:xfrm>
        </p:spPr>
        <p:txBody>
          <a:bodyPr/>
          <a:lstStyle/>
          <a:p>
            <a:r>
              <a:rPr lang="en-US" dirty="0" smtClean="0"/>
              <a:t>Summary</a:t>
            </a:r>
          </a:p>
        </p:txBody>
      </p:sp>
      <p:sp>
        <p:nvSpPr>
          <p:cNvPr id="20483" name="Content Placeholder 2"/>
          <p:cNvSpPr>
            <a:spLocks noGrp="1"/>
          </p:cNvSpPr>
          <p:nvPr>
            <p:ph idx="1"/>
          </p:nvPr>
        </p:nvSpPr>
        <p:spPr>
          <a:xfrm>
            <a:off x="357158" y="857232"/>
            <a:ext cx="8229600" cy="4811715"/>
          </a:xfrm>
        </p:spPr>
        <p:txBody>
          <a:bodyPr>
            <a:normAutofit fontScale="62500" lnSpcReduction="20000"/>
          </a:bodyPr>
          <a:lstStyle/>
          <a:p>
            <a:r>
              <a:rPr lang="en-US" dirty="0" smtClean="0"/>
              <a:t>Dump resistor shows to be most efficient,</a:t>
            </a:r>
          </a:p>
          <a:p>
            <a:r>
              <a:rPr lang="en-US" dirty="0" smtClean="0"/>
              <a:t>Quench heaters:</a:t>
            </a:r>
          </a:p>
          <a:p>
            <a:pPr lvl="1"/>
            <a:r>
              <a:rPr lang="en-US" dirty="0" smtClean="0"/>
              <a:t>Design 1 most favorable at nominal current,</a:t>
            </a:r>
          </a:p>
          <a:p>
            <a:pPr lvl="1"/>
            <a:r>
              <a:rPr lang="en-US" dirty="0" smtClean="0"/>
              <a:t>Both designs safe at half current, and</a:t>
            </a:r>
          </a:p>
          <a:p>
            <a:pPr lvl="1"/>
            <a:r>
              <a:rPr lang="en-US" dirty="0" smtClean="0"/>
              <a:t>Heater failure almost doubles the peak temperature in both designs.</a:t>
            </a:r>
          </a:p>
          <a:p>
            <a:r>
              <a:rPr lang="en-US" dirty="0" smtClean="0"/>
              <a:t>A quench in the outer layer results in much higher temperatures (less copper in cable).</a:t>
            </a:r>
          </a:p>
          <a:p>
            <a:r>
              <a:rPr lang="en-US" dirty="0" smtClean="0"/>
              <a:t>The use of longer delay time was meant as 1</a:t>
            </a:r>
            <a:r>
              <a:rPr lang="en-US" baseline="30000" dirty="0" smtClean="0"/>
              <a:t>st</a:t>
            </a:r>
            <a:r>
              <a:rPr lang="en-US" dirty="0" smtClean="0"/>
              <a:t> simulation of the solution adopted for the MQ where the Q.H. polyimide foil towards the coil was thicker then MB and in addition an intermediate ground insulation foil was placed between QH. And coil</a:t>
            </a:r>
          </a:p>
          <a:p>
            <a:endParaRPr lang="en-US" dirty="0" smtClean="0"/>
          </a:p>
          <a:p>
            <a:pPr>
              <a:buFont typeface="Wingdings" pitchFamily="2" charset="2"/>
              <a:buNone/>
            </a:pPr>
            <a:r>
              <a:rPr lang="en-US" dirty="0" smtClean="0"/>
              <a:t>Note: The calculated temperatures depend strongly on input parameters. For the present calculations validated parameters of the LHC MB have been applied. </a:t>
            </a:r>
          </a:p>
          <a:p>
            <a:pPr>
              <a:buFont typeface="Wingdings" pitchFamily="2" charset="2"/>
              <a:buNone/>
            </a:pPr>
            <a:endParaRPr lang="en-US" dirty="0" smtClean="0"/>
          </a:p>
          <a:p>
            <a:pPr>
              <a:buFont typeface="Wingdings" pitchFamily="2" charset="2"/>
              <a:buNone/>
            </a:pPr>
            <a:r>
              <a:rPr lang="en-US" dirty="0" smtClean="0"/>
              <a:t>The ROXIE quench model is documented in (and ASC08 contribution):</a:t>
            </a:r>
          </a:p>
        </p:txBody>
      </p:sp>
      <p:sp>
        <p:nvSpPr>
          <p:cNvPr id="20484" name="Slide Number Placeholder 3"/>
          <p:cNvSpPr>
            <a:spLocks noGrp="1"/>
          </p:cNvSpPr>
          <p:nvPr>
            <p:ph type="sldNum" sz="quarter" idx="10"/>
          </p:nvPr>
        </p:nvSpPr>
        <p:spPr>
          <a:noFill/>
        </p:spPr>
        <p:txBody>
          <a:bodyPr/>
          <a:lstStyle/>
          <a:p>
            <a:fld id="{259CB833-F687-45EA-B0D8-863C0BD542EC}" type="slidenum">
              <a:rPr lang="en-US"/>
              <a:pPr/>
              <a:t>40</a:t>
            </a:fld>
            <a:endParaRPr lang="en-US"/>
          </a:p>
        </p:txBody>
      </p:sp>
      <p:sp>
        <p:nvSpPr>
          <p:cNvPr id="20485" name="TextBox 4"/>
          <p:cNvSpPr txBox="1">
            <a:spLocks noChangeArrowheads="1"/>
          </p:cNvSpPr>
          <p:nvPr/>
        </p:nvSpPr>
        <p:spPr bwMode="auto">
          <a:xfrm>
            <a:off x="-32" y="5737860"/>
            <a:ext cx="7818120" cy="960263"/>
          </a:xfrm>
          <a:prstGeom prst="rect">
            <a:avLst/>
          </a:prstGeom>
          <a:noFill/>
          <a:ln w="9525">
            <a:noFill/>
            <a:miter lim="800000"/>
            <a:headEnd/>
            <a:tailEnd/>
          </a:ln>
        </p:spPr>
        <p:txBody>
          <a:bodyPr lIns="82296" tIns="41148" rIns="82296" bIns="41148">
            <a:spAutoFit/>
          </a:bodyPr>
          <a:lstStyle/>
          <a:p>
            <a:r>
              <a:rPr lang="en-US" sz="1100" dirty="0"/>
              <a:t>[SAR08a] Nikolai Schwerg, Bernhard Auchmann, and Stephan Russenschuck. Quench simulation in an integrated design environment for superconducting magnets. </a:t>
            </a:r>
            <a:r>
              <a:rPr lang="en-US" sz="1100" i="1" dirty="0"/>
              <a:t>IEEE Transactions on Magnetics, 44(6):934–937, June 2008.</a:t>
            </a:r>
          </a:p>
          <a:p>
            <a:r>
              <a:rPr lang="en-US" sz="1100" dirty="0"/>
              <a:t>[SAR08b] Nikolai Schwerg, Bernhard Auchmann, and Stephan Russenschuck. Validation of a coupled thermal-electromagnetic quench model for accelerator magnets.</a:t>
            </a:r>
            <a:r>
              <a:rPr lang="en-US" sz="1100" i="1" dirty="0"/>
              <a:t> IEEE Transactions on Applied </a:t>
            </a:r>
            <a:r>
              <a:rPr lang="en-US" sz="1100" i="1" dirty="0" err="1"/>
              <a:t>Superconductvity</a:t>
            </a:r>
            <a:r>
              <a:rPr lang="en-US" sz="1100" i="1" dirty="0"/>
              <a:t>, 18(2):1565–1568, June 2008.</a:t>
            </a:r>
            <a:endParaRPr lang="en-US" sz="1100" dirty="0"/>
          </a:p>
          <a:p>
            <a:endParaRPr lang="en-US" sz="1100"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MQX1 conceptual design:</a:t>
            </a:r>
            <a:br>
              <a:rPr lang="en-US" dirty="0" smtClean="0"/>
            </a:br>
            <a:r>
              <a:rPr lang="en-US" dirty="0" smtClean="0"/>
              <a:t> mechanical design</a:t>
            </a:r>
            <a:br>
              <a:rPr lang="en-US" dirty="0" smtClean="0"/>
            </a:br>
            <a:r>
              <a:rPr lang="en-US" sz="2000" dirty="0" smtClean="0"/>
              <a:t>with the contribution of F. Regis</a:t>
            </a:r>
            <a:endParaRPr lang="en-US" sz="2000"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srcRect/>
          <a:stretch>
            <a:fillRect/>
          </a:stretch>
        </p:blipFill>
        <p:spPr bwMode="auto">
          <a:xfrm>
            <a:off x="0" y="981075"/>
            <a:ext cx="6645275" cy="4133850"/>
          </a:xfrm>
          <a:prstGeom prst="rect">
            <a:avLst/>
          </a:prstGeom>
          <a:noFill/>
          <a:ln w="9525">
            <a:noFill/>
            <a:miter lim="800000"/>
            <a:headEnd/>
            <a:tailEnd/>
          </a:ln>
        </p:spPr>
      </p:pic>
      <p:sp>
        <p:nvSpPr>
          <p:cNvPr id="3" name="Title 3"/>
          <p:cNvSpPr txBox="1">
            <a:spLocks/>
          </p:cNvSpPr>
          <p:nvPr/>
        </p:nvSpPr>
        <p:spPr>
          <a:xfrm>
            <a:off x="0" y="0"/>
            <a:ext cx="8429652" cy="763565"/>
          </a:xfrm>
          <a:prstGeom prst="rect">
            <a:avLst/>
          </a:prstGeom>
        </p:spPr>
        <p:txBody>
          <a:bodyPr/>
          <a:lstStyle/>
          <a:p>
            <a:r>
              <a:rPr lang="en-US" sz="3800" dirty="0" smtClean="0">
                <a:latin typeface="+mj-lt"/>
              </a:rPr>
              <a:t>Collar thickness </a:t>
            </a:r>
            <a:r>
              <a:rPr lang="en-US" sz="3800" dirty="0">
                <a:latin typeface="+mj-lt"/>
              </a:rPr>
              <a:t>s</a:t>
            </a:r>
            <a:r>
              <a:rPr lang="en-US" sz="3800" dirty="0" smtClean="0">
                <a:latin typeface="+mj-lt"/>
              </a:rPr>
              <a:t>caling </a:t>
            </a:r>
            <a:r>
              <a:rPr lang="en-US" sz="3800" dirty="0">
                <a:latin typeface="+mj-lt"/>
              </a:rPr>
              <a:t>based on MQXB</a:t>
            </a:r>
          </a:p>
        </p:txBody>
      </p:sp>
      <p:graphicFrame>
        <p:nvGraphicFramePr>
          <p:cNvPr id="13346" name="Group 34"/>
          <p:cNvGraphicFramePr>
            <a:graphicFrameLocks noGrp="1"/>
          </p:cNvGraphicFramePr>
          <p:nvPr/>
        </p:nvGraphicFramePr>
        <p:xfrm>
          <a:off x="3643306" y="5286388"/>
          <a:ext cx="4059237" cy="1339852"/>
        </p:xfrm>
        <a:graphic>
          <a:graphicData uri="http://schemas.openxmlformats.org/drawingml/2006/table">
            <a:tbl>
              <a:tblPr/>
              <a:tblGrid>
                <a:gridCol w="1995487"/>
                <a:gridCol w="2063750"/>
              </a:tblGrid>
              <a:tr h="334963">
                <a:tc>
                  <a:txBody>
                    <a:bodyPr/>
                    <a:lstStyle/>
                    <a:p>
                      <a:pPr marL="0" marR="0" lvl="0" indent="0" algn="l" defTabSz="914400" rtl="0" eaLnBrk="1" fontAlgn="base" latinLnBrk="0" hangingPunct="1">
                        <a:lnSpc>
                          <a:spcPct val="100000"/>
                        </a:lnSpc>
                        <a:spcBef>
                          <a:spcPct val="0"/>
                        </a:spcBef>
                        <a:spcAft>
                          <a:spcPct val="0"/>
                        </a:spcAft>
                        <a:buClrTx/>
                        <a:buSzPct val="65000"/>
                        <a:buFontTx/>
                        <a:buNone/>
                        <a:tabLst/>
                      </a:pPr>
                      <a:r>
                        <a:rPr kumimoji="0" lang="en-US" sz="1400" b="1" i="0" u="none" strike="noStrike" cap="none" normalizeH="0" baseline="0" dirty="0" smtClean="0">
                          <a:ln>
                            <a:noFill/>
                          </a:ln>
                          <a:solidFill>
                            <a:srgbClr val="FFFFFF"/>
                          </a:solidFill>
                          <a:effectLst/>
                          <a:latin typeface="Book Antiqua" pitchFamily="18" charset="0"/>
                        </a:rPr>
                        <a:t>Aperture  radius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Pct val="65000"/>
                        <a:buFontTx/>
                        <a:buNone/>
                        <a:tabLst/>
                      </a:pPr>
                      <a:r>
                        <a:rPr kumimoji="0" lang="en-US" sz="1400" b="1" i="0" u="none" strike="noStrike" cap="none" normalizeH="0" baseline="0" smtClean="0">
                          <a:ln>
                            <a:noFill/>
                          </a:ln>
                          <a:solidFill>
                            <a:srgbClr val="FFFFFF"/>
                          </a:solidFill>
                          <a:effectLst/>
                          <a:latin typeface="Book Antiqua" pitchFamily="18" charset="0"/>
                        </a:rPr>
                        <a:t>Collar thickness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4963">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4963">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60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34963">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dirty="0" smtClean="0">
                          <a:ln>
                            <a:noFill/>
                          </a:ln>
                          <a:solidFill>
                            <a:srgbClr val="000000"/>
                          </a:solidFill>
                          <a:effectLst/>
                          <a:latin typeface="Book Antiqua" pitchFamily="18" charset="0"/>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1333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pic>
        <p:nvPicPr>
          <p:cNvPr id="13334"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189663" y="3241675"/>
            <a:ext cx="2954337" cy="642938"/>
          </a:xfrm>
          <a:prstGeom prst="rect">
            <a:avLst/>
          </a:prstGeom>
          <a:solidFill>
            <a:schemeClr val="bg1"/>
          </a:solidFill>
          <a:ln w="9525">
            <a:noFill/>
            <a:miter lim="800000"/>
            <a:headEnd/>
            <a:tailEnd/>
          </a:ln>
        </p:spPr>
      </p:pic>
      <p:sp>
        <p:nvSpPr>
          <p:cNvPr id="13344" name="Rectangle 32"/>
          <p:cNvSpPr>
            <a:spLocks noChangeArrowheads="1"/>
          </p:cNvSpPr>
          <p:nvPr/>
        </p:nvSpPr>
        <p:spPr bwMode="auto">
          <a:xfrm>
            <a:off x="5435600" y="1303338"/>
            <a:ext cx="3708400" cy="2232025"/>
          </a:xfrm>
          <a:prstGeom prst="rect">
            <a:avLst/>
          </a:prstGeom>
          <a:noFill/>
          <a:ln w="9525">
            <a:noFill/>
            <a:miter lim="800000"/>
            <a:headEnd/>
            <a:tailEnd/>
          </a:ln>
          <a:effectLst/>
        </p:spPr>
        <p:txBody>
          <a:bodyPr/>
          <a:lstStyle/>
          <a:p>
            <a:pPr marL="342900" indent="-342900">
              <a:spcBef>
                <a:spcPct val="20000"/>
              </a:spcBef>
              <a:buSzPct val="65000"/>
            </a:pPr>
            <a:endParaRPr lang="en-US" sz="2400">
              <a:latin typeface="Book Antiqua" pitchFamily="18" charset="0"/>
            </a:endParaRPr>
          </a:p>
          <a:p>
            <a:pPr marL="1143000" lvl="2" indent="-228600">
              <a:spcBef>
                <a:spcPct val="20000"/>
              </a:spcBef>
              <a:buSzPct val="65000"/>
              <a:buFontTx/>
              <a:buBlip>
                <a:blip r:embed="rId5"/>
              </a:buBlip>
            </a:pPr>
            <a:r>
              <a:rPr lang="en-US">
                <a:latin typeface="Book Antiqua" pitchFamily="18" charset="0"/>
              </a:rPr>
              <a:t>Scaling based on radial collar displacement</a:t>
            </a:r>
          </a:p>
          <a:p>
            <a:pPr marL="1143000" lvl="2" indent="-228600">
              <a:spcBef>
                <a:spcPct val="20000"/>
              </a:spcBef>
              <a:buSzPct val="65000"/>
              <a:buFontTx/>
              <a:buBlip>
                <a:blip r:embed="rId5"/>
              </a:buBlip>
            </a:pPr>
            <a:r>
              <a:rPr lang="en-US">
                <a:latin typeface="Book Antiqua" pitchFamily="18" charset="0"/>
              </a:rPr>
              <a:t>The collar width is obtained by solving:</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lstStyle/>
          <a:p>
            <a:r>
              <a:rPr lang="en-US" dirty="0" smtClean="0"/>
              <a:t>Forces in few quads per octant</a:t>
            </a:r>
            <a:endParaRPr lang="en-US" dirty="0"/>
          </a:p>
        </p:txBody>
      </p:sp>
      <p:pic>
        <p:nvPicPr>
          <p:cNvPr id="8194" name="Picture 2"/>
          <p:cNvPicPr>
            <a:picLocks noChangeAspect="1" noChangeArrowheads="1"/>
          </p:cNvPicPr>
          <p:nvPr/>
        </p:nvPicPr>
        <p:blipFill>
          <a:blip r:embed="rId2"/>
          <a:srcRect/>
          <a:stretch>
            <a:fillRect/>
          </a:stretch>
        </p:blipFill>
        <p:spPr bwMode="auto">
          <a:xfrm>
            <a:off x="5271" y="928671"/>
            <a:ext cx="9138729" cy="5929330"/>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srcRect/>
          <a:stretch>
            <a:fillRect/>
          </a:stretch>
        </p:blipFill>
        <p:spPr bwMode="auto">
          <a:xfrm>
            <a:off x="4572000" y="3247025"/>
            <a:ext cx="4572000" cy="3610975"/>
          </a:xfrm>
          <a:prstGeom prst="rect">
            <a:avLst/>
          </a:prstGeom>
          <a:noFill/>
          <a:ln w="9525">
            <a:noFill/>
            <a:miter lim="800000"/>
            <a:headEnd/>
            <a:tailEnd/>
          </a:ln>
          <a:effectLst/>
        </p:spPr>
      </p:pic>
      <p:pic>
        <p:nvPicPr>
          <p:cNvPr id="3" name="Picture 6"/>
          <p:cNvPicPr>
            <a:picLocks noChangeAspect="1" noChangeArrowheads="1"/>
          </p:cNvPicPr>
          <p:nvPr/>
        </p:nvPicPr>
        <p:blipFill>
          <a:blip r:embed="rId3"/>
          <a:srcRect/>
          <a:stretch>
            <a:fillRect/>
          </a:stretch>
        </p:blipFill>
        <p:spPr bwMode="auto">
          <a:xfrm>
            <a:off x="0" y="3119188"/>
            <a:ext cx="4786314" cy="3667398"/>
          </a:xfrm>
          <a:prstGeom prst="rect">
            <a:avLst/>
          </a:prstGeom>
          <a:noFill/>
          <a:ln w="9525">
            <a:noFill/>
            <a:miter lim="800000"/>
            <a:headEnd/>
            <a:tailEnd/>
          </a:ln>
          <a:effectLst/>
        </p:spPr>
      </p:pic>
      <p:sp>
        <p:nvSpPr>
          <p:cNvPr id="4" name="Title 3"/>
          <p:cNvSpPr>
            <a:spLocks noGrp="1"/>
          </p:cNvSpPr>
          <p:nvPr>
            <p:ph type="title"/>
          </p:nvPr>
        </p:nvSpPr>
        <p:spPr>
          <a:xfrm>
            <a:off x="500034" y="0"/>
            <a:ext cx="8229600" cy="868346"/>
          </a:xfrm>
        </p:spPr>
        <p:txBody>
          <a:bodyPr/>
          <a:lstStyle/>
          <a:p>
            <a:r>
              <a:rPr lang="en-US" dirty="0" smtClean="0"/>
              <a:t>Coil pre-stress</a:t>
            </a:r>
            <a:endParaRPr lang="en-US" dirty="0"/>
          </a:p>
        </p:txBody>
      </p:sp>
      <p:sp>
        <p:nvSpPr>
          <p:cNvPr id="5" name="TextBox 4"/>
          <p:cNvSpPr txBox="1"/>
          <p:nvPr/>
        </p:nvSpPr>
        <p:spPr>
          <a:xfrm>
            <a:off x="0" y="1000108"/>
            <a:ext cx="9144000" cy="1938992"/>
          </a:xfrm>
          <a:prstGeom prst="rect">
            <a:avLst/>
          </a:prstGeom>
          <a:noFill/>
        </p:spPr>
        <p:txBody>
          <a:bodyPr wrap="square" rtlCol="0">
            <a:spAutoFit/>
          </a:bodyPr>
          <a:lstStyle/>
          <a:p>
            <a:r>
              <a:rPr lang="en-US" sz="2400" dirty="0" smtClean="0"/>
              <a:t>We analytically study the pre-load that is necessary to counter-act the magnetic forces in function of the aperture and considering 25MPa of safety factor at cold. No show stopper appears, but coil behavior for stress relaxation need to be checked taking into account the real insulation. </a:t>
            </a:r>
            <a:endParaRPr lang="en-US" sz="2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srcRect/>
          <a:stretch>
            <a:fillRect/>
          </a:stretch>
        </p:blipFill>
        <p:spPr bwMode="auto">
          <a:xfrm>
            <a:off x="5929322" y="0"/>
            <a:ext cx="3214678" cy="2305205"/>
          </a:xfrm>
          <a:prstGeom prst="rect">
            <a:avLst/>
          </a:prstGeom>
          <a:noFill/>
          <a:ln w="9525">
            <a:noFill/>
            <a:miter lim="800000"/>
            <a:headEnd/>
            <a:tailEnd/>
          </a:ln>
          <a:effectLst/>
        </p:spPr>
      </p:pic>
      <p:grpSp>
        <p:nvGrpSpPr>
          <p:cNvPr id="2" name="Group 10"/>
          <p:cNvGrpSpPr>
            <a:grpSpLocks/>
          </p:cNvGrpSpPr>
          <p:nvPr/>
        </p:nvGrpSpPr>
        <p:grpSpPr bwMode="auto">
          <a:xfrm>
            <a:off x="0" y="2071678"/>
            <a:ext cx="7429520" cy="4786322"/>
            <a:chOff x="0" y="480"/>
            <a:chExt cx="5760" cy="3840"/>
          </a:xfrm>
        </p:grpSpPr>
        <p:pic>
          <p:nvPicPr>
            <p:cNvPr id="28674" name="Picture 2"/>
            <p:cNvPicPr>
              <a:picLocks noChangeAspect="1" noChangeArrowheads="1"/>
            </p:cNvPicPr>
            <p:nvPr/>
          </p:nvPicPr>
          <p:blipFill>
            <a:blip r:embed="rId4"/>
            <a:srcRect/>
            <a:stretch>
              <a:fillRect/>
            </a:stretch>
          </p:blipFill>
          <p:spPr bwMode="auto">
            <a:xfrm>
              <a:off x="0" y="480"/>
              <a:ext cx="5760" cy="3840"/>
            </a:xfrm>
            <a:prstGeom prst="rect">
              <a:avLst/>
            </a:prstGeom>
            <a:noFill/>
            <a:ln w="9525">
              <a:noFill/>
              <a:miter lim="800000"/>
              <a:headEnd/>
              <a:tailEnd/>
            </a:ln>
          </p:spPr>
        </p:pic>
        <p:cxnSp>
          <p:nvCxnSpPr>
            <p:cNvPr id="5" name="Straight Arrow Connector 4"/>
            <p:cNvCxnSpPr/>
            <p:nvPr/>
          </p:nvCxnSpPr>
          <p:spPr>
            <a:xfrm rot="16200000" flipH="1">
              <a:off x="3015" y="2655"/>
              <a:ext cx="360" cy="2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77" name="TextBox 5"/>
            <p:cNvSpPr txBox="1">
              <a:spLocks noChangeArrowheads="1"/>
            </p:cNvSpPr>
            <p:nvPr/>
          </p:nvSpPr>
          <p:spPr bwMode="auto">
            <a:xfrm>
              <a:off x="2881" y="2430"/>
              <a:ext cx="882" cy="285"/>
            </a:xfrm>
            <a:prstGeom prst="rect">
              <a:avLst/>
            </a:prstGeom>
            <a:noFill/>
            <a:ln w="9525">
              <a:noFill/>
              <a:miter lim="800000"/>
              <a:headEnd/>
              <a:tailEnd/>
            </a:ln>
          </p:spPr>
          <p:txBody>
            <a:bodyPr wrap="none">
              <a:spAutoFit/>
            </a:bodyPr>
            <a:lstStyle/>
            <a:p>
              <a:r>
                <a:rPr lang="en-US">
                  <a:latin typeface="Calibri" pitchFamily="34" charset="0"/>
                </a:rPr>
                <a:t>24 degrees</a:t>
              </a:r>
            </a:p>
          </p:txBody>
        </p:sp>
        <p:sp>
          <p:nvSpPr>
            <p:cNvPr id="28678" name="TextBox 6"/>
            <p:cNvSpPr txBox="1">
              <a:spLocks noChangeArrowheads="1"/>
            </p:cNvSpPr>
            <p:nvPr/>
          </p:nvSpPr>
          <p:spPr bwMode="auto">
            <a:xfrm>
              <a:off x="1621" y="2567"/>
              <a:ext cx="882" cy="285"/>
            </a:xfrm>
            <a:prstGeom prst="rect">
              <a:avLst/>
            </a:prstGeom>
            <a:noFill/>
            <a:ln w="9525">
              <a:noFill/>
              <a:miter lim="800000"/>
              <a:headEnd/>
              <a:tailEnd/>
            </a:ln>
          </p:spPr>
          <p:txBody>
            <a:bodyPr wrap="none">
              <a:spAutoFit/>
            </a:bodyPr>
            <a:lstStyle/>
            <a:p>
              <a:r>
                <a:rPr lang="en-US">
                  <a:latin typeface="Calibri" pitchFamily="34" charset="0"/>
                </a:rPr>
                <a:t>15 degrees</a:t>
              </a:r>
            </a:p>
          </p:txBody>
        </p:sp>
        <p:cxnSp>
          <p:nvCxnSpPr>
            <p:cNvPr id="8" name="Straight Arrow Connector 7"/>
            <p:cNvCxnSpPr>
              <a:stCxn id="28678" idx="2"/>
            </p:cNvCxnSpPr>
            <p:nvPr/>
          </p:nvCxnSpPr>
          <p:spPr>
            <a:xfrm rot="16200000" flipH="1">
              <a:off x="1951" y="2851"/>
              <a:ext cx="486" cy="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8684" name="Title 1"/>
          <p:cNvSpPr>
            <a:spLocks/>
          </p:cNvSpPr>
          <p:nvPr/>
        </p:nvSpPr>
        <p:spPr bwMode="auto">
          <a:xfrm>
            <a:off x="0" y="0"/>
            <a:ext cx="7678738" cy="904875"/>
          </a:xfrm>
          <a:prstGeom prst="rect">
            <a:avLst/>
          </a:prstGeom>
          <a:noFill/>
          <a:ln w="9525">
            <a:noFill/>
            <a:miter lim="800000"/>
            <a:headEnd/>
            <a:tailEnd/>
          </a:ln>
          <a:effectLst/>
        </p:spPr>
        <p:txBody>
          <a:bodyPr anchor="ctr"/>
          <a:lstStyle/>
          <a:p>
            <a:r>
              <a:rPr lang="en-US" sz="4400" dirty="0">
                <a:latin typeface="+mj-lt"/>
              </a:rPr>
              <a:t>Key </a:t>
            </a:r>
            <a:r>
              <a:rPr lang="en-US" sz="4400" dirty="0" smtClean="0">
                <a:latin typeface="+mj-lt"/>
              </a:rPr>
              <a:t>layout </a:t>
            </a:r>
            <a:r>
              <a:rPr lang="en-US" sz="4400" dirty="0">
                <a:latin typeface="+mj-lt"/>
              </a:rPr>
              <a:t>analysis</a:t>
            </a:r>
          </a:p>
        </p:txBody>
      </p:sp>
      <p:sp>
        <p:nvSpPr>
          <p:cNvPr id="12" name="Rectangle 11"/>
          <p:cNvSpPr/>
          <p:nvPr/>
        </p:nvSpPr>
        <p:spPr>
          <a:xfrm>
            <a:off x="0" y="928670"/>
            <a:ext cx="4572000" cy="646331"/>
          </a:xfrm>
          <a:prstGeom prst="rect">
            <a:avLst/>
          </a:prstGeom>
        </p:spPr>
        <p:txBody>
          <a:bodyPr>
            <a:spAutoFit/>
          </a:bodyPr>
          <a:lstStyle/>
          <a:p>
            <a:r>
              <a:rPr lang="en-US" dirty="0" smtClean="0"/>
              <a:t>Forces repartition on keys  according to </a:t>
            </a:r>
          </a:p>
          <a:p>
            <a:r>
              <a:rPr lang="en-US" dirty="0" smtClean="0"/>
              <a:t>1key or 2key layout per quadrant structure</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6"/>
          <p:cNvSpPr>
            <a:spLocks noChangeArrowheads="1"/>
          </p:cNvSpPr>
          <p:nvPr/>
        </p:nvSpPr>
        <p:spPr bwMode="auto">
          <a:xfrm>
            <a:off x="0" y="714356"/>
            <a:ext cx="8964613" cy="1008063"/>
          </a:xfrm>
          <a:prstGeom prst="rect">
            <a:avLst/>
          </a:prstGeom>
          <a:noFill/>
          <a:ln w="9525">
            <a:noFill/>
            <a:miter lim="800000"/>
            <a:headEnd/>
            <a:tailEnd/>
          </a:ln>
          <a:effectLst/>
        </p:spPr>
        <p:txBody>
          <a:bodyPr/>
          <a:lstStyle/>
          <a:p>
            <a:pPr marL="342900" indent="-342900">
              <a:spcBef>
                <a:spcPct val="20000"/>
              </a:spcBef>
              <a:buSzPct val="65000"/>
            </a:pPr>
            <a:endParaRPr lang="en-US" sz="2400" dirty="0">
              <a:latin typeface="Book Antiqua" pitchFamily="18" charset="0"/>
            </a:endParaRPr>
          </a:p>
          <a:p>
            <a:pPr marL="1143000" lvl="2" indent="-228600">
              <a:spcBef>
                <a:spcPct val="20000"/>
              </a:spcBef>
              <a:buSzPct val="65000"/>
              <a:buFontTx/>
              <a:buBlip>
                <a:blip r:embed="rId3"/>
              </a:buBlip>
            </a:pPr>
            <a:r>
              <a:rPr lang="en-US" dirty="0">
                <a:latin typeface="Book Antiqua" pitchFamily="18" charset="0"/>
              </a:rPr>
              <a:t>Coil radial displacement in function of the angular distance between </a:t>
            </a:r>
            <a:r>
              <a:rPr lang="en-US" dirty="0" smtClean="0">
                <a:latin typeface="Book Antiqua" pitchFamily="18" charset="0"/>
              </a:rPr>
              <a:t>keys</a:t>
            </a:r>
            <a:endParaRPr lang="en-US" dirty="0">
              <a:latin typeface="Book Antiqua" pitchFamily="18" charset="0"/>
            </a:endParaRPr>
          </a:p>
        </p:txBody>
      </p:sp>
      <p:sp>
        <p:nvSpPr>
          <p:cNvPr id="30727" name="Title 1"/>
          <p:cNvSpPr>
            <a:spLocks/>
          </p:cNvSpPr>
          <p:nvPr/>
        </p:nvSpPr>
        <p:spPr bwMode="auto">
          <a:xfrm>
            <a:off x="876300" y="96838"/>
            <a:ext cx="7678738" cy="904875"/>
          </a:xfrm>
          <a:prstGeom prst="rect">
            <a:avLst/>
          </a:prstGeom>
          <a:noFill/>
          <a:ln w="9525">
            <a:noFill/>
            <a:miter lim="800000"/>
            <a:headEnd/>
            <a:tailEnd/>
          </a:ln>
          <a:effectLst/>
        </p:spPr>
        <p:txBody>
          <a:bodyPr anchor="ctr"/>
          <a:lstStyle/>
          <a:p>
            <a:pPr algn="ctr"/>
            <a:r>
              <a:rPr lang="en-US" sz="4400" dirty="0">
                <a:latin typeface="+mj-lt"/>
              </a:rPr>
              <a:t>Key layout analysis</a:t>
            </a:r>
          </a:p>
        </p:txBody>
      </p:sp>
      <p:pic>
        <p:nvPicPr>
          <p:cNvPr id="30728" name="Picture 8"/>
          <p:cNvPicPr>
            <a:picLocks noChangeAspect="1" noChangeArrowheads="1"/>
          </p:cNvPicPr>
          <p:nvPr/>
        </p:nvPicPr>
        <p:blipFill>
          <a:blip r:embed="rId4"/>
          <a:srcRect/>
          <a:stretch>
            <a:fillRect/>
          </a:stretch>
        </p:blipFill>
        <p:spPr bwMode="auto">
          <a:xfrm>
            <a:off x="142844" y="1628775"/>
            <a:ext cx="7934325" cy="5019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533400" y="14354175"/>
            <a:ext cx="9315450" cy="6429375"/>
            <a:chOff x="56" y="1507"/>
            <a:chExt cx="978" cy="675"/>
          </a:xfrm>
        </p:grpSpPr>
        <p:graphicFrame>
          <p:nvGraphicFramePr>
            <p:cNvPr id="2050" name="Object 2"/>
            <p:cNvGraphicFramePr>
              <a:graphicFrameLocks noChangeAspect="1"/>
            </p:cNvGraphicFramePr>
            <p:nvPr/>
          </p:nvGraphicFramePr>
          <p:xfrm>
            <a:off x="56" y="1507"/>
            <a:ext cx="978" cy="675"/>
          </p:xfrm>
          <a:graphic>
            <a:graphicData uri="http://schemas.openxmlformats.org/presentationml/2006/ole">
              <p:oleObj spid="_x0000_s6146" name="Chart" r:id="rId4" imgW="8410683" imgH="6276929" progId="Excel.Sheet.8">
                <p:embed/>
              </p:oleObj>
            </a:graphicData>
          </a:graphic>
        </p:graphicFrame>
        <p:pic>
          <p:nvPicPr>
            <p:cNvPr id="2054" name="Picture 6" descr="coil_points"/>
            <p:cNvPicPr>
              <a:picLocks noChangeAspect="1" noChangeArrowheads="1"/>
            </p:cNvPicPr>
            <p:nvPr/>
          </p:nvPicPr>
          <p:blipFill>
            <a:blip r:embed="rId5"/>
            <a:srcRect/>
            <a:stretch>
              <a:fillRect/>
            </a:stretch>
          </p:blipFill>
          <p:spPr bwMode="auto">
            <a:xfrm>
              <a:off x="789" y="1544"/>
              <a:ext cx="213" cy="278"/>
            </a:xfrm>
            <a:prstGeom prst="rect">
              <a:avLst/>
            </a:prstGeom>
            <a:noFill/>
            <a:ln w="9525">
              <a:noFill/>
              <a:miter lim="800000"/>
              <a:headEnd/>
              <a:tailEnd/>
            </a:ln>
          </p:spPr>
        </p:pic>
      </p:grpSp>
      <p:sp>
        <p:nvSpPr>
          <p:cNvPr id="2059" name="Title 1"/>
          <p:cNvSpPr>
            <a:spLocks/>
          </p:cNvSpPr>
          <p:nvPr/>
        </p:nvSpPr>
        <p:spPr bwMode="auto">
          <a:xfrm>
            <a:off x="0" y="0"/>
            <a:ext cx="7678738" cy="904875"/>
          </a:xfrm>
          <a:prstGeom prst="rect">
            <a:avLst/>
          </a:prstGeom>
          <a:noFill/>
          <a:ln w="9525">
            <a:noFill/>
            <a:miter lim="800000"/>
            <a:headEnd/>
            <a:tailEnd/>
          </a:ln>
          <a:effectLst/>
        </p:spPr>
        <p:txBody>
          <a:bodyPr anchor="ctr"/>
          <a:lstStyle/>
          <a:p>
            <a:pPr algn="ctr"/>
            <a:r>
              <a:rPr lang="en-US" sz="4400" dirty="0">
                <a:latin typeface="+mj-lt"/>
              </a:rPr>
              <a:t>FE analysis – radial displacement</a:t>
            </a:r>
          </a:p>
        </p:txBody>
      </p:sp>
      <p:pic>
        <p:nvPicPr>
          <p:cNvPr id="2060" name="Picture 12"/>
          <p:cNvPicPr>
            <a:picLocks noChangeAspect="1" noChangeArrowheads="1"/>
          </p:cNvPicPr>
          <p:nvPr/>
        </p:nvPicPr>
        <p:blipFill>
          <a:blip r:embed="rId6"/>
          <a:srcRect/>
          <a:stretch>
            <a:fillRect/>
          </a:stretch>
        </p:blipFill>
        <p:spPr bwMode="auto">
          <a:xfrm>
            <a:off x="571472" y="1785926"/>
            <a:ext cx="7202487" cy="4252912"/>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66" name="Picture 14"/>
          <p:cNvPicPr>
            <a:picLocks noChangeAspect="1" noChangeArrowheads="1"/>
          </p:cNvPicPr>
          <p:nvPr/>
        </p:nvPicPr>
        <p:blipFill>
          <a:blip r:embed="rId3"/>
          <a:srcRect/>
          <a:stretch>
            <a:fillRect/>
          </a:stretch>
        </p:blipFill>
        <p:spPr bwMode="auto">
          <a:xfrm>
            <a:off x="1000100" y="1500174"/>
            <a:ext cx="7102475" cy="4213225"/>
          </a:xfrm>
          <a:prstGeom prst="rect">
            <a:avLst/>
          </a:prstGeom>
          <a:noFill/>
        </p:spPr>
      </p:pic>
      <p:sp>
        <p:nvSpPr>
          <p:cNvPr id="125957" name="Title 1"/>
          <p:cNvSpPr>
            <a:spLocks/>
          </p:cNvSpPr>
          <p:nvPr/>
        </p:nvSpPr>
        <p:spPr bwMode="auto">
          <a:xfrm>
            <a:off x="876300" y="96838"/>
            <a:ext cx="7678738" cy="904875"/>
          </a:xfrm>
          <a:prstGeom prst="rect">
            <a:avLst/>
          </a:prstGeom>
          <a:noFill/>
          <a:ln w="9525">
            <a:noFill/>
            <a:miter lim="800000"/>
            <a:headEnd/>
            <a:tailEnd/>
          </a:ln>
          <a:effectLst/>
        </p:spPr>
        <p:txBody>
          <a:bodyPr anchor="ctr"/>
          <a:lstStyle/>
          <a:p>
            <a:pPr algn="ctr"/>
            <a:r>
              <a:rPr lang="en-US" sz="4400" dirty="0">
                <a:latin typeface="+mj-lt"/>
              </a:rPr>
              <a:t>FE analysis – bending effect</a:t>
            </a:r>
          </a:p>
        </p:txBody>
      </p:sp>
      <p:pic>
        <p:nvPicPr>
          <p:cNvPr id="125965" name="Picture 13"/>
          <p:cNvPicPr>
            <a:picLocks noChangeAspect="1" noChangeArrowheads="1"/>
          </p:cNvPicPr>
          <p:nvPr/>
        </p:nvPicPr>
        <p:blipFill>
          <a:blip r:embed="rId4"/>
          <a:srcRect/>
          <a:stretch>
            <a:fillRect/>
          </a:stretch>
        </p:blipFill>
        <p:spPr bwMode="auto">
          <a:xfrm>
            <a:off x="7451725" y="4144963"/>
            <a:ext cx="1544638" cy="2162175"/>
          </a:xfrm>
          <a:prstGeom prst="rect">
            <a:avLst/>
          </a:prstGeom>
          <a:noFill/>
        </p:spPr>
      </p:pic>
      <p:sp>
        <p:nvSpPr>
          <p:cNvPr id="125958" name="Text Box 6"/>
          <p:cNvSpPr txBox="1">
            <a:spLocks noChangeArrowheads="1"/>
          </p:cNvSpPr>
          <p:nvPr/>
        </p:nvSpPr>
        <p:spPr bwMode="auto">
          <a:xfrm>
            <a:off x="5572132" y="1142984"/>
            <a:ext cx="2087563" cy="376238"/>
          </a:xfrm>
          <a:prstGeom prst="rect">
            <a:avLst/>
          </a:prstGeom>
          <a:solidFill>
            <a:srgbClr val="CCFFCC"/>
          </a:solidFill>
          <a:ln w="9525">
            <a:solidFill>
              <a:schemeClr val="accent1"/>
            </a:solidFill>
            <a:miter lim="800000"/>
            <a:headEnd/>
            <a:tailEnd/>
          </a:ln>
          <a:effectLst/>
        </p:spPr>
        <p:txBody>
          <a:bodyPr>
            <a:spAutoFit/>
          </a:bodyPr>
          <a:lstStyle/>
          <a:p>
            <a:pPr algn="ctr">
              <a:spcBef>
                <a:spcPct val="50000"/>
              </a:spcBef>
            </a:pPr>
            <a:r>
              <a:rPr lang="en-US">
                <a:latin typeface="Book Antiqua" pitchFamily="18" charset="0"/>
                <a:sym typeface="Symbol" pitchFamily="18" charset="2"/>
              </a:rPr>
              <a:t></a:t>
            </a:r>
            <a:r>
              <a:rPr lang="en-US">
                <a:latin typeface="Book Antiqua" pitchFamily="18" charset="0"/>
              </a:rPr>
              <a:t>=120mm I.L.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p:txBody>
          <a:bodyPr/>
          <a:lstStyle/>
          <a:p>
            <a:r>
              <a:rPr lang="en-US"/>
              <a:t>FE analysis – collar thickness</a:t>
            </a:r>
          </a:p>
        </p:txBody>
      </p:sp>
      <p:graphicFrame>
        <p:nvGraphicFramePr>
          <p:cNvPr id="38122" name="Group 234"/>
          <p:cNvGraphicFramePr>
            <a:graphicFrameLocks noGrp="1"/>
          </p:cNvGraphicFramePr>
          <p:nvPr/>
        </p:nvGraphicFramePr>
        <p:xfrm>
          <a:off x="1042988" y="2073275"/>
          <a:ext cx="7488237" cy="2967990"/>
        </p:xfrm>
        <a:graphic>
          <a:graphicData uri="http://schemas.openxmlformats.org/drawingml/2006/table">
            <a:tbl>
              <a:tblPr/>
              <a:tblGrid>
                <a:gridCol w="1439862"/>
                <a:gridCol w="1684338"/>
                <a:gridCol w="1455737"/>
                <a:gridCol w="1454150"/>
                <a:gridCol w="1454150"/>
              </a:tblGrid>
              <a:tr h="1354138">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1800" b="0" i="0" u="none" strike="noStrike" cap="none" normalizeH="0" baseline="0" smtClean="0">
                          <a:ln>
                            <a:noFill/>
                          </a:ln>
                          <a:solidFill>
                            <a:schemeClr val="tx1"/>
                          </a:solidFill>
                          <a:effectLst/>
                          <a:latin typeface="Book Antiqua" pitchFamily="18" charset="0"/>
                        </a:rPr>
                        <a:t>Aperture</a:t>
                      </a:r>
                    </a:p>
                  </a:txBody>
                  <a:tcPr anchor="ctr" anchorCtr="1"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Book Antiqua" pitchFamily="18" charset="0"/>
                          <a:cs typeface="Arial" pitchFamily="34" charset="0"/>
                        </a:rPr>
                        <a:t>Collar thickness, </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Book Antiqua" pitchFamily="18" charset="0"/>
                          <a:cs typeface="Arial" pitchFamily="34" charset="0"/>
                        </a:rPr>
                        <a:t>δr = 60</a:t>
                      </a:r>
                      <a:r>
                        <a:rPr kumimoji="0" lang="en-US" sz="1800" b="0" i="0" u="none" strike="noStrike" cap="none" normalizeH="0" baseline="0" smtClean="0">
                          <a:ln>
                            <a:noFill/>
                          </a:ln>
                          <a:solidFill>
                            <a:schemeClr val="tx1"/>
                          </a:solidFill>
                          <a:effectLst/>
                          <a:latin typeface="Symbol" pitchFamily="18" charset="2"/>
                          <a:cs typeface="Arial" pitchFamily="34" charset="0"/>
                        </a:rPr>
                        <a:t>m</a:t>
                      </a:r>
                      <a:r>
                        <a:rPr kumimoji="0" lang="en-US" sz="1800" b="0" i="0" u="none" strike="noStrike" cap="none" normalizeH="0" baseline="0" smtClean="0">
                          <a:ln>
                            <a:noFill/>
                          </a:ln>
                          <a:solidFill>
                            <a:schemeClr val="tx1"/>
                          </a:solidFill>
                          <a:effectLst/>
                          <a:latin typeface="Book Antiqua" pitchFamily="18" charset="0"/>
                          <a:cs typeface="Arial" pitchFamily="34" charset="0"/>
                        </a:rPr>
                        <a:t>m</a:t>
                      </a:r>
                      <a:endParaRPr kumimoji="0" lang="en-US" sz="1800" b="0" i="0" u="none" strike="noStrike" cap="none" normalizeH="0" baseline="0" smtClean="0">
                        <a:ln>
                          <a:noFill/>
                        </a:ln>
                        <a:solidFill>
                          <a:schemeClr val="tx1"/>
                        </a:solidFill>
                        <a:effectLst/>
                        <a:latin typeface="Book Antiqua" pitchFamily="18" charset="0"/>
                      </a:endParaRPr>
                    </a:p>
                  </a:txBody>
                  <a:tcPr anchor="ctr" anchorCtr="1"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Book Antiqua" pitchFamily="18" charset="0"/>
                          <a:cs typeface="Arial" pitchFamily="34" charset="0"/>
                        </a:rPr>
                        <a:t>Collar thickness δr=60</a:t>
                      </a:r>
                      <a:r>
                        <a:rPr kumimoji="0" lang="en-US" sz="1800" b="0" i="0" u="none" strike="noStrike" cap="none" normalizeH="0" baseline="0" smtClean="0">
                          <a:ln>
                            <a:noFill/>
                          </a:ln>
                          <a:solidFill>
                            <a:schemeClr val="tx1"/>
                          </a:solidFill>
                          <a:effectLst/>
                          <a:latin typeface="Symbol" pitchFamily="18" charset="2"/>
                          <a:cs typeface="Arial" pitchFamily="34" charset="0"/>
                        </a:rPr>
                        <a:t>m</a:t>
                      </a:r>
                      <a:r>
                        <a:rPr kumimoji="0" lang="en-US" sz="1800" b="0" i="0" u="none" strike="noStrike" cap="none" normalizeH="0" baseline="0" smtClean="0">
                          <a:ln>
                            <a:noFill/>
                          </a:ln>
                          <a:solidFill>
                            <a:schemeClr val="tx1"/>
                          </a:solidFill>
                          <a:effectLst/>
                          <a:latin typeface="Book Antiqua" pitchFamily="18" charset="0"/>
                          <a:cs typeface="Arial" pitchFamily="34" charset="0"/>
                        </a:rPr>
                        <a:t>m,</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Book Antiqua" pitchFamily="18" charset="0"/>
                          <a:cs typeface="Arial" pitchFamily="34" charset="0"/>
                        </a:rPr>
                        <a:t>key MQXB</a:t>
                      </a:r>
                      <a:endParaRPr kumimoji="0" lang="en-US" sz="1800" b="0" i="1" u="none" strike="noStrike" cap="none" normalizeH="0" baseline="0" smtClean="0">
                        <a:ln>
                          <a:noFill/>
                        </a:ln>
                        <a:solidFill>
                          <a:schemeClr val="tx1"/>
                        </a:solidFill>
                        <a:effectLst/>
                        <a:latin typeface="Book Antiqua" pitchFamily="18" charset="0"/>
                      </a:endParaRPr>
                    </a:p>
                  </a:txBody>
                  <a:tcPr anchor="ctr" anchorCtr="1"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Book Antiqua" pitchFamily="18" charset="0"/>
                          <a:cs typeface="Arial" pitchFamily="34" charset="0"/>
                        </a:rPr>
                        <a:t>Estimated collar thickness MQXB scaling</a:t>
                      </a:r>
                      <a:endParaRPr kumimoji="0" lang="en-US" sz="1800" b="0" i="0" u="none" strike="noStrike" cap="none" normalizeH="0" baseline="0" smtClean="0">
                        <a:ln>
                          <a:noFill/>
                        </a:ln>
                        <a:solidFill>
                          <a:schemeClr val="tx1"/>
                        </a:solidFill>
                        <a:effectLst/>
                        <a:latin typeface="Book Antiqua" pitchFamily="18" charset="0"/>
                      </a:endParaRPr>
                    </a:p>
                  </a:txBody>
                  <a:tcPr anchor="ctr" anchorCtr="1"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Book Antiqua" pitchFamily="18" charset="0"/>
                          <a:cs typeface="Arial" pitchFamily="34" charset="0"/>
                        </a:rPr>
                        <a:t>Proposed collar thickness (key15º)</a:t>
                      </a:r>
                      <a:endParaRPr kumimoji="0" lang="en-US" sz="1800" b="0" i="0" u="none" strike="noStrike" cap="none" normalizeH="0" baseline="0" smtClean="0">
                        <a:ln>
                          <a:noFill/>
                        </a:ln>
                        <a:solidFill>
                          <a:schemeClr val="tx1"/>
                        </a:solidFill>
                        <a:effectLst/>
                        <a:latin typeface="Book Antiqua" pitchFamily="18" charset="0"/>
                      </a:endParaRPr>
                    </a:p>
                  </a:txBody>
                  <a:tcPr anchor="ctr" anchorCtr="1"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7842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Book Antiqua" pitchFamily="18" charset="0"/>
                          <a:cs typeface="Arial" pitchFamily="34" charset="0"/>
                        </a:rPr>
                        <a:t>120mm</a:t>
                      </a:r>
                      <a:endParaRPr kumimoji="0" lang="en-US" sz="1800" b="1" i="0" u="none" strike="noStrike" cap="none" normalizeH="0" baseline="0" smtClean="0">
                        <a:ln>
                          <a:noFill/>
                        </a:ln>
                        <a:solidFill>
                          <a:schemeClr val="tx1"/>
                        </a:solidFill>
                        <a:effectLst/>
                        <a:latin typeface="Book Antiqua" pitchFamily="18" charset="0"/>
                      </a:endParaRPr>
                    </a:p>
                  </a:txBody>
                  <a:tcPr anchor="ctr" anchorCtr="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Book Antiqua" pitchFamily="18" charset="0"/>
                          <a:cs typeface="Arial" pitchFamily="34" charset="0"/>
                        </a:rPr>
                        <a:t>33mm</a:t>
                      </a:r>
                      <a:endParaRPr kumimoji="0" lang="en-US" sz="1800" b="0" i="0"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Book Antiqua" pitchFamily="18" charset="0"/>
                          <a:cs typeface="Arial" pitchFamily="34" charset="0"/>
                        </a:rPr>
                        <a:t>35-37mm</a:t>
                      </a:r>
                      <a:endParaRPr kumimoji="0" lang="en-US" sz="1800" b="0" i="1"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Book Antiqua" pitchFamily="18" charset="0"/>
                          <a:cs typeface="Arial" pitchFamily="34" charset="0"/>
                        </a:rPr>
                        <a:t>39mm</a:t>
                      </a:r>
                      <a:endParaRPr kumimoji="0" lang="en-US" sz="1800" b="0" i="1"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Book Antiqua" pitchFamily="18" charset="0"/>
                          <a:cs typeface="Arial" pitchFamily="34" charset="0"/>
                        </a:rPr>
                        <a:t>35mm</a:t>
                      </a:r>
                      <a:endParaRPr kumimoji="0" lang="en-US" sz="1800" b="1" i="0"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7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Book Antiqua" pitchFamily="18" charset="0"/>
                          <a:cs typeface="Arial" pitchFamily="34" charset="0"/>
                        </a:rPr>
                        <a:t>130mm</a:t>
                      </a:r>
                      <a:endParaRPr kumimoji="0" lang="en-US" sz="1800" b="1" i="0" u="none" strike="noStrike" cap="none" normalizeH="0" baseline="0" smtClean="0">
                        <a:ln>
                          <a:noFill/>
                        </a:ln>
                        <a:solidFill>
                          <a:schemeClr val="tx1"/>
                        </a:solidFill>
                        <a:effectLst/>
                        <a:latin typeface="Book Antiqua" pitchFamily="18" charset="0"/>
                      </a:endParaRPr>
                    </a:p>
                  </a:txBody>
                  <a:tcPr anchor="ctr" anchorCtr="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Book Antiqua" pitchFamily="18" charset="0"/>
                          <a:cs typeface="Arial" pitchFamily="34" charset="0"/>
                        </a:rPr>
                        <a:t>36mm</a:t>
                      </a:r>
                      <a:endParaRPr kumimoji="0" lang="en-US" sz="1800" b="0" i="0"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Book Antiqua" pitchFamily="18" charset="0"/>
                          <a:cs typeface="Arial" pitchFamily="34" charset="0"/>
                        </a:rPr>
                        <a:t>38-40mm</a:t>
                      </a:r>
                      <a:endParaRPr kumimoji="0" lang="en-US" sz="1800" b="0" i="1"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Book Antiqua" pitchFamily="18" charset="0"/>
                          <a:cs typeface="Arial" pitchFamily="34" charset="0"/>
                        </a:rPr>
                        <a:t>42mm</a:t>
                      </a:r>
                      <a:endParaRPr kumimoji="0" lang="en-US" sz="1800" b="0" i="1"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Book Antiqua" pitchFamily="18" charset="0"/>
                          <a:cs typeface="Arial" pitchFamily="34" charset="0"/>
                        </a:rPr>
                        <a:t>38mm</a:t>
                      </a:r>
                      <a:endParaRPr kumimoji="0" lang="en-US" sz="1800" b="1" i="0" u="none" strike="noStrike" cap="none" normalizeH="0" baseline="0" smtClean="0">
                        <a:ln>
                          <a:noFill/>
                        </a:ln>
                        <a:solidFill>
                          <a:schemeClr val="tx1"/>
                        </a:solidFill>
                        <a:effectLst/>
                        <a:latin typeface="Book Antiqua" pitchFamily="18"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85794"/>
          </a:xfrm>
        </p:spPr>
        <p:txBody>
          <a:bodyPr>
            <a:normAutofit/>
          </a:bodyPr>
          <a:lstStyle/>
          <a:p>
            <a:r>
              <a:rPr lang="en-US" dirty="0" smtClean="0"/>
              <a:t>WP4 organization and budget</a:t>
            </a:r>
            <a:endParaRPr lang="en-US" dirty="0"/>
          </a:p>
        </p:txBody>
      </p:sp>
      <p:grpSp>
        <p:nvGrpSpPr>
          <p:cNvPr id="13" name="Group 12"/>
          <p:cNvGrpSpPr/>
          <p:nvPr/>
        </p:nvGrpSpPr>
        <p:grpSpPr>
          <a:xfrm>
            <a:off x="71406" y="3214686"/>
            <a:ext cx="2160000" cy="1285884"/>
            <a:chOff x="-357222" y="2500306"/>
            <a:chExt cx="2160000" cy="1285884"/>
          </a:xfrm>
        </p:grpSpPr>
        <p:sp>
          <p:nvSpPr>
            <p:cNvPr id="8" name="Round Same Side Corner Rectangle 7"/>
            <p:cNvSpPr/>
            <p:nvPr/>
          </p:nvSpPr>
          <p:spPr>
            <a:xfrm>
              <a:off x="-357222" y="2500306"/>
              <a:ext cx="2160000" cy="28575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Paolo Fessia</a:t>
              </a:r>
              <a:endParaRPr lang="en-US" sz="1400" dirty="0"/>
            </a:p>
          </p:txBody>
        </p:sp>
        <p:sp>
          <p:nvSpPr>
            <p:cNvPr id="10" name="Rectangle 9"/>
            <p:cNvSpPr/>
            <p:nvPr/>
          </p:nvSpPr>
          <p:spPr>
            <a:xfrm>
              <a:off x="-357222" y="2786058"/>
              <a:ext cx="2160000" cy="35719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WP 4 leader</a:t>
              </a:r>
              <a:endParaRPr lang="en-US" sz="1400" dirty="0"/>
            </a:p>
          </p:txBody>
        </p:sp>
        <p:sp>
          <p:nvSpPr>
            <p:cNvPr id="12" name="Rectangle 11"/>
            <p:cNvSpPr/>
            <p:nvPr/>
          </p:nvSpPr>
          <p:spPr>
            <a:xfrm>
              <a:off x="-357222" y="3143248"/>
              <a:ext cx="2160000" cy="64294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1400" dirty="0" smtClean="0"/>
                <a:t>SLHC-PP WP 6</a:t>
              </a:r>
            </a:p>
            <a:p>
              <a:pPr algn="ctr"/>
              <a:r>
                <a:rPr lang="en-US" sz="1400" dirty="0" smtClean="0"/>
                <a:t>White Paper  French contribution</a:t>
              </a:r>
            </a:p>
            <a:p>
              <a:pPr algn="ctr"/>
              <a:endParaRPr lang="en-US" sz="1400" dirty="0" smtClean="0"/>
            </a:p>
            <a:p>
              <a:pPr algn="ctr"/>
              <a:endParaRPr lang="en-US" sz="1400" dirty="0"/>
            </a:p>
          </p:txBody>
        </p:sp>
      </p:grpSp>
      <p:grpSp>
        <p:nvGrpSpPr>
          <p:cNvPr id="14" name="Group 13"/>
          <p:cNvGrpSpPr/>
          <p:nvPr/>
        </p:nvGrpSpPr>
        <p:grpSpPr>
          <a:xfrm>
            <a:off x="2554876" y="3214686"/>
            <a:ext cx="2160000" cy="1428760"/>
            <a:chOff x="-357222" y="2500306"/>
            <a:chExt cx="2160000" cy="1428760"/>
          </a:xfrm>
        </p:grpSpPr>
        <p:sp>
          <p:nvSpPr>
            <p:cNvPr id="15" name="Round Same Side Corner Rectangle 14"/>
            <p:cNvSpPr/>
            <p:nvPr/>
          </p:nvSpPr>
          <p:spPr>
            <a:xfrm>
              <a:off x="-357222" y="2500306"/>
              <a:ext cx="2160000" cy="35719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Mikko Karppinen</a:t>
              </a:r>
              <a:endParaRPr lang="en-US" sz="1400" dirty="0"/>
            </a:p>
          </p:txBody>
        </p:sp>
        <p:sp>
          <p:nvSpPr>
            <p:cNvPr id="16" name="Rectangle 15"/>
            <p:cNvSpPr/>
            <p:nvPr/>
          </p:nvSpPr>
          <p:spPr>
            <a:xfrm>
              <a:off x="-357222" y="2857496"/>
              <a:ext cx="2160000" cy="50006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1400" dirty="0" smtClean="0"/>
                <a:t>Correctors</a:t>
              </a:r>
              <a:endParaRPr lang="en-US" sz="1400" dirty="0"/>
            </a:p>
          </p:txBody>
        </p:sp>
        <p:sp>
          <p:nvSpPr>
            <p:cNvPr id="17" name="Rectangle 16"/>
            <p:cNvSpPr/>
            <p:nvPr/>
          </p:nvSpPr>
          <p:spPr>
            <a:xfrm>
              <a:off x="-357222" y="3357562"/>
              <a:ext cx="2160000"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1400" dirty="0" smtClean="0"/>
                <a:t>SLHC-PP WP6 CIEMAT, STFC</a:t>
              </a:r>
              <a:endParaRPr lang="en-US" sz="1400" dirty="0"/>
            </a:p>
          </p:txBody>
        </p:sp>
      </p:grpSp>
      <p:grpSp>
        <p:nvGrpSpPr>
          <p:cNvPr id="18" name="Group 17"/>
          <p:cNvGrpSpPr/>
          <p:nvPr/>
        </p:nvGrpSpPr>
        <p:grpSpPr>
          <a:xfrm>
            <a:off x="2554876" y="4714884"/>
            <a:ext cx="2160000" cy="785818"/>
            <a:chOff x="-357222" y="2500306"/>
            <a:chExt cx="2160000" cy="916788"/>
          </a:xfrm>
        </p:grpSpPr>
        <p:sp>
          <p:nvSpPr>
            <p:cNvPr id="19" name="Round Same Side Corner Rectangle 18"/>
            <p:cNvSpPr/>
            <p:nvPr/>
          </p:nvSpPr>
          <p:spPr>
            <a:xfrm>
              <a:off x="-357222" y="2500306"/>
              <a:ext cx="2160000" cy="35719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J. P. Tock</a:t>
              </a:r>
              <a:endParaRPr lang="en-US" sz="1400" dirty="0"/>
            </a:p>
          </p:txBody>
        </p:sp>
        <p:sp>
          <p:nvSpPr>
            <p:cNvPr id="20" name="Rectangle 19"/>
            <p:cNvSpPr/>
            <p:nvPr/>
          </p:nvSpPr>
          <p:spPr>
            <a:xfrm>
              <a:off x="-357222" y="2857496"/>
              <a:ext cx="2160000" cy="55959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1400" dirty="0" smtClean="0"/>
                <a:t>Interconnection design and components</a:t>
              </a:r>
              <a:endParaRPr lang="en-US" sz="1400" dirty="0"/>
            </a:p>
          </p:txBody>
        </p:sp>
      </p:grpSp>
      <p:grpSp>
        <p:nvGrpSpPr>
          <p:cNvPr id="22" name="Group 21"/>
          <p:cNvGrpSpPr/>
          <p:nvPr/>
        </p:nvGrpSpPr>
        <p:grpSpPr>
          <a:xfrm>
            <a:off x="2554876" y="2000240"/>
            <a:ext cx="2160000" cy="1143008"/>
            <a:chOff x="-357222" y="2500306"/>
            <a:chExt cx="2160000" cy="1143008"/>
          </a:xfrm>
        </p:grpSpPr>
        <p:sp>
          <p:nvSpPr>
            <p:cNvPr id="23" name="Round Same Side Corner Rectangle 22"/>
            <p:cNvSpPr/>
            <p:nvPr/>
          </p:nvSpPr>
          <p:spPr>
            <a:xfrm>
              <a:off x="-357222" y="2500306"/>
              <a:ext cx="2160000" cy="35719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Lloyd Williams</a:t>
              </a:r>
              <a:endParaRPr lang="en-US" sz="1400" dirty="0"/>
            </a:p>
          </p:txBody>
        </p:sp>
        <p:sp>
          <p:nvSpPr>
            <p:cNvPr id="24" name="Rectangle 23"/>
            <p:cNvSpPr/>
            <p:nvPr/>
          </p:nvSpPr>
          <p:spPr>
            <a:xfrm>
              <a:off x="-357222" y="2857496"/>
              <a:ext cx="2160000" cy="35719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Cryostat</a:t>
              </a:r>
              <a:endParaRPr lang="en-US" sz="1400" dirty="0"/>
            </a:p>
          </p:txBody>
        </p:sp>
        <p:sp>
          <p:nvSpPr>
            <p:cNvPr id="25" name="Rectangle 24"/>
            <p:cNvSpPr/>
            <p:nvPr/>
          </p:nvSpPr>
          <p:spPr>
            <a:xfrm>
              <a:off x="-357222" y="3214686"/>
              <a:ext cx="2160000" cy="42862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1400" dirty="0" smtClean="0"/>
                <a:t>SLHC-PP WP6 CNRS</a:t>
              </a:r>
              <a:endParaRPr lang="en-US" sz="1400" dirty="0"/>
            </a:p>
          </p:txBody>
        </p:sp>
      </p:grpSp>
      <p:grpSp>
        <p:nvGrpSpPr>
          <p:cNvPr id="26" name="Group 25"/>
          <p:cNvGrpSpPr/>
          <p:nvPr/>
        </p:nvGrpSpPr>
        <p:grpSpPr>
          <a:xfrm>
            <a:off x="2554876" y="5643554"/>
            <a:ext cx="2160000" cy="1143032"/>
            <a:chOff x="-357222" y="2500306"/>
            <a:chExt cx="2160000" cy="1000132"/>
          </a:xfrm>
        </p:grpSpPr>
        <p:sp>
          <p:nvSpPr>
            <p:cNvPr id="27" name="Round Same Side Corner Rectangle 26"/>
            <p:cNvSpPr/>
            <p:nvPr/>
          </p:nvSpPr>
          <p:spPr>
            <a:xfrm>
              <a:off x="-357222" y="2500306"/>
              <a:ext cx="2160000" cy="35719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Frederic Savary</a:t>
              </a:r>
              <a:endParaRPr lang="en-US" sz="1400" dirty="0"/>
            </a:p>
          </p:txBody>
        </p:sp>
        <p:sp>
          <p:nvSpPr>
            <p:cNvPr id="28" name="Rectangle 27"/>
            <p:cNvSpPr/>
            <p:nvPr/>
          </p:nvSpPr>
          <p:spPr>
            <a:xfrm>
              <a:off x="-357222" y="2857496"/>
              <a:ext cx="2160000" cy="64294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1400" dirty="0" smtClean="0"/>
                <a:t> Long magnet and cold mass assembly line and series production</a:t>
              </a:r>
              <a:endParaRPr lang="en-US" sz="1400" dirty="0"/>
            </a:p>
          </p:txBody>
        </p:sp>
      </p:grpSp>
      <p:grpSp>
        <p:nvGrpSpPr>
          <p:cNvPr id="30" name="Group 29"/>
          <p:cNvGrpSpPr/>
          <p:nvPr/>
        </p:nvGrpSpPr>
        <p:grpSpPr>
          <a:xfrm>
            <a:off x="2554876" y="714356"/>
            <a:ext cx="2160000" cy="1214448"/>
            <a:chOff x="-357222" y="2500305"/>
            <a:chExt cx="2160000" cy="375900"/>
          </a:xfrm>
        </p:grpSpPr>
        <p:sp>
          <p:nvSpPr>
            <p:cNvPr id="31" name="Round Same Side Corner Rectangle 30"/>
            <p:cNvSpPr/>
            <p:nvPr/>
          </p:nvSpPr>
          <p:spPr>
            <a:xfrm>
              <a:off x="-357222" y="2500305"/>
              <a:ext cx="2160000" cy="110559"/>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Paolo Fessia</a:t>
              </a:r>
              <a:endParaRPr lang="en-US" sz="1400" dirty="0"/>
            </a:p>
          </p:txBody>
        </p:sp>
        <p:sp>
          <p:nvSpPr>
            <p:cNvPr id="32" name="Rectangle 31"/>
            <p:cNvSpPr/>
            <p:nvPr/>
          </p:nvSpPr>
          <p:spPr>
            <a:xfrm>
              <a:off x="-357222" y="2610865"/>
              <a:ext cx="2160000" cy="11055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Quadrupole</a:t>
              </a:r>
              <a:endParaRPr lang="en-US" sz="1400" dirty="0"/>
            </a:p>
          </p:txBody>
        </p:sp>
        <p:sp>
          <p:nvSpPr>
            <p:cNvPr id="33" name="Rectangle 32"/>
            <p:cNvSpPr/>
            <p:nvPr/>
          </p:nvSpPr>
          <p:spPr>
            <a:xfrm>
              <a:off x="-357222" y="2721423"/>
              <a:ext cx="2160000" cy="15478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400" dirty="0" smtClean="0"/>
            </a:p>
            <a:p>
              <a:pPr algn="ctr"/>
              <a:r>
                <a:rPr lang="en-US" sz="1400" dirty="0" smtClean="0"/>
                <a:t>SLHC-PP WP6  CEA quad</a:t>
              </a:r>
            </a:p>
            <a:p>
              <a:pPr algn="ctr"/>
              <a:endParaRPr lang="en-US" sz="1400" dirty="0"/>
            </a:p>
          </p:txBody>
        </p:sp>
      </p:grpSp>
      <p:cxnSp>
        <p:nvCxnSpPr>
          <p:cNvPr id="42" name="Elbow Connector 41"/>
          <p:cNvCxnSpPr>
            <a:stCxn id="12" idx="3"/>
            <a:endCxn id="32" idx="1"/>
          </p:cNvCxnSpPr>
          <p:nvPr/>
        </p:nvCxnSpPr>
        <p:spPr>
          <a:xfrm flipV="1">
            <a:off x="2231406" y="1250146"/>
            <a:ext cx="323470" cy="29289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12" idx="3"/>
            <a:endCxn id="17" idx="1"/>
          </p:cNvCxnSpPr>
          <p:nvPr/>
        </p:nvCxnSpPr>
        <p:spPr>
          <a:xfrm>
            <a:off x="2231406" y="4179099"/>
            <a:ext cx="323470" cy="17859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12" idx="3"/>
            <a:endCxn id="20" idx="1"/>
          </p:cNvCxnSpPr>
          <p:nvPr/>
        </p:nvCxnSpPr>
        <p:spPr>
          <a:xfrm>
            <a:off x="2231406" y="4179099"/>
            <a:ext cx="323470" cy="108177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12" idx="3"/>
            <a:endCxn id="28" idx="1"/>
          </p:cNvCxnSpPr>
          <p:nvPr/>
        </p:nvCxnSpPr>
        <p:spPr>
          <a:xfrm>
            <a:off x="2231406" y="4179099"/>
            <a:ext cx="323470" cy="224008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6" name="Elbow Connector 55"/>
          <p:cNvCxnSpPr>
            <a:stCxn id="12" idx="3"/>
            <a:endCxn id="24" idx="1"/>
          </p:cNvCxnSpPr>
          <p:nvPr/>
        </p:nvCxnSpPr>
        <p:spPr>
          <a:xfrm flipV="1">
            <a:off x="2231406" y="2536025"/>
            <a:ext cx="323470" cy="164307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aphicFrame>
        <p:nvGraphicFramePr>
          <p:cNvPr id="34" name="Table 33"/>
          <p:cNvGraphicFramePr>
            <a:graphicFrameLocks noGrp="1"/>
          </p:cNvGraphicFramePr>
          <p:nvPr/>
        </p:nvGraphicFramePr>
        <p:xfrm>
          <a:off x="4929190" y="1071546"/>
          <a:ext cx="3714776" cy="4572033"/>
        </p:xfrm>
        <a:graphic>
          <a:graphicData uri="http://schemas.openxmlformats.org/drawingml/2006/table">
            <a:tbl>
              <a:tblPr/>
              <a:tblGrid>
                <a:gridCol w="2107822"/>
                <a:gridCol w="1606954"/>
              </a:tblGrid>
              <a:tr h="292916">
                <a:tc>
                  <a:txBody>
                    <a:bodyPr/>
                    <a:lstStyle/>
                    <a:p>
                      <a:pPr algn="l" fontAlgn="ctr"/>
                      <a:endParaRPr lang="en-US" sz="1200" b="0" i="0" u="none" strike="noStrike" dirty="0">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ctr"/>
                      <a:r>
                        <a:rPr lang="en-US" sz="1200" b="1" i="0" u="none" strike="noStrike">
                          <a:latin typeface="Arial"/>
                        </a:rPr>
                        <a:t>total</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CCFF"/>
                    </a:solidFill>
                  </a:tcPr>
                </a:tc>
              </a:tr>
              <a:tr h="280180">
                <a:tc>
                  <a:txBody>
                    <a:bodyPr/>
                    <a:lstStyle/>
                    <a:p>
                      <a:pPr algn="l" fontAlgn="ctr"/>
                      <a:r>
                        <a:rPr lang="en-US" sz="1000" b="0" i="0" u="none" strike="noStrike" dirty="0">
                          <a:latin typeface="Arial"/>
                        </a:rPr>
                        <a:t>Job BE</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1,236,303</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445">
                <a:tc>
                  <a:txBody>
                    <a:bodyPr/>
                    <a:lstStyle/>
                    <a:p>
                      <a:pPr algn="l" fontAlgn="ctr"/>
                      <a:r>
                        <a:rPr lang="en-US" sz="1000" b="0" i="0" u="none" strike="noStrike">
                          <a:latin typeface="Arial"/>
                        </a:rPr>
                        <a:t>FSU</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7,912,444</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180">
                <a:tc>
                  <a:txBody>
                    <a:bodyPr/>
                    <a:lstStyle/>
                    <a:p>
                      <a:pPr algn="l" fontAlgn="ctr"/>
                      <a:r>
                        <a:rPr lang="en-US" sz="1000" b="0" i="0" u="none" strike="noStrike">
                          <a:latin typeface="Arial"/>
                        </a:rPr>
                        <a:t>Specific tooling</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1,939,000</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916">
                <a:tc>
                  <a:txBody>
                    <a:bodyPr/>
                    <a:lstStyle/>
                    <a:p>
                      <a:pPr algn="l" fontAlgn="ctr"/>
                      <a:r>
                        <a:rPr lang="en-US" sz="1000" b="0" i="0" u="none" strike="noStrike">
                          <a:latin typeface="Arial"/>
                        </a:rPr>
                        <a:t>Components</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9,386,230</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180">
                <a:tc>
                  <a:txBody>
                    <a:bodyPr/>
                    <a:lstStyle/>
                    <a:p>
                      <a:pPr algn="l" fontAlgn="ctr"/>
                      <a:r>
                        <a:rPr lang="en-US" sz="1000" b="0" i="0" u="none" strike="noStrike">
                          <a:latin typeface="Arial"/>
                        </a:rPr>
                        <a:t>Travels different tasks</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160,000</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5741">
                <a:tc>
                  <a:txBody>
                    <a:bodyPr/>
                    <a:lstStyle/>
                    <a:p>
                      <a:pPr algn="l" fontAlgn="ctr"/>
                      <a:r>
                        <a:rPr lang="en-US" sz="1000" b="0" i="0" u="none" strike="noStrike">
                          <a:latin typeface="Arial"/>
                        </a:rPr>
                        <a:t>Travels central team, comp follow up</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220,000</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92916">
                <a:tc>
                  <a:txBody>
                    <a:bodyPr/>
                    <a:lstStyle/>
                    <a:p>
                      <a:pPr algn="l" fontAlgn="ctr"/>
                      <a:r>
                        <a:rPr lang="en-US" sz="1000" b="0" i="0" u="none" strike="noStrike">
                          <a:latin typeface="Arial"/>
                        </a:rPr>
                        <a:t>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 </a:t>
                      </a: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458477">
                <a:tc>
                  <a:txBody>
                    <a:bodyPr/>
                    <a:lstStyle/>
                    <a:p>
                      <a:pPr algn="l" fontAlgn="ctr"/>
                      <a:r>
                        <a:rPr lang="en-US" sz="1000" b="1" i="0" u="none" strike="noStrike">
                          <a:latin typeface="Arial"/>
                        </a:rPr>
                        <a:t>Total (CERN Budget)</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20,853,977</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92916">
                <a:tc>
                  <a:txBody>
                    <a:bodyPr/>
                    <a:lstStyle/>
                    <a:p>
                      <a:pPr algn="l" fontAlgn="ctr"/>
                      <a:endParaRPr lang="en-US" sz="1000" b="0" i="0" u="none" strike="noStrike">
                        <a:latin typeface="Arial"/>
                      </a:endParaRP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en-US" sz="1000" b="1" i="0" u="none" strike="noStrike">
                        <a:latin typeface="Arial"/>
                      </a:endParaRP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891483">
                <a:tc>
                  <a:txBody>
                    <a:bodyPr/>
                    <a:lstStyle/>
                    <a:p>
                      <a:pPr algn="l" fontAlgn="ctr"/>
                      <a:r>
                        <a:rPr lang="en-US" sz="1000" b="1" i="0" u="none" strike="noStrike">
                          <a:latin typeface="Arial"/>
                        </a:rPr>
                        <a:t>External Contribution</a:t>
                      </a:r>
                      <a:br>
                        <a:rPr lang="en-US" sz="1000" b="1" i="0" u="none" strike="noStrike">
                          <a:latin typeface="Arial"/>
                        </a:rPr>
                      </a:br>
                      <a:r>
                        <a:rPr lang="en-US" sz="1000" b="1" i="0" u="none" strike="noStrike">
                          <a:latin typeface="Arial"/>
                        </a:rPr>
                        <a:t>(component + tooling)</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000" b="1" i="0" u="none" strike="noStrike">
                          <a:latin typeface="Arial"/>
                        </a:rPr>
                        <a:t>CHF 4,515,000</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03767">
                <a:tc>
                  <a:txBody>
                    <a:bodyPr/>
                    <a:lstStyle/>
                    <a:p>
                      <a:pPr algn="l" fontAlgn="ctr"/>
                      <a:endParaRPr lang="en-US" sz="1000" b="0" i="0" u="none" strike="noStrike">
                        <a:latin typeface="Arial"/>
                      </a:endParaRP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en-US" sz="1000" b="1" i="0" u="none" strike="noStrike">
                        <a:latin typeface="Arial"/>
                      </a:endParaRPr>
                    </a:p>
                  </a:txBody>
                  <a:tcPr marL="0" marR="0" marT="0" marB="0" anchor="ctr">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92916">
                <a:tc>
                  <a:txBody>
                    <a:bodyPr/>
                    <a:lstStyle/>
                    <a:p>
                      <a:pPr algn="l" fontAlgn="ctr"/>
                      <a:r>
                        <a:rPr lang="en-US" sz="1000" b="1" i="0" u="none" strike="noStrike">
                          <a:latin typeface="Arial"/>
                        </a:rPr>
                        <a:t>Material budget</a:t>
                      </a:r>
                    </a:p>
                  </a:txBody>
                  <a:tcPr marL="0" marR="0" marT="0"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n-US" sz="1000" b="1" i="0" u="none" strike="noStrike" dirty="0">
                          <a:latin typeface="Arial"/>
                        </a:rPr>
                        <a:t>CHF 25,368,977</a:t>
                      </a:r>
                    </a:p>
                  </a:txBody>
                  <a:tcPr marL="0" marR="0" marT="0"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Magnet and cold mass concept</a:t>
            </a:r>
            <a:br>
              <a:rPr lang="en-US" dirty="0" smtClean="0"/>
            </a:br>
            <a:endParaRPr lang="en-US" dirty="0"/>
          </a:p>
        </p:txBody>
      </p:sp>
      <p:sp>
        <p:nvSpPr>
          <p:cNvPr id="4" name="Text Placeholder 3"/>
          <p:cNvSpPr>
            <a:spLocks noGrp="1"/>
          </p:cNvSpPr>
          <p:nvPr>
            <p:ph type="body" idx="1"/>
          </p:nvPr>
        </p:nvSpPr>
        <p:spPr/>
        <p:txBody>
          <a:bodyPr/>
          <a:lstStyle/>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 y="857232"/>
          <a:ext cx="9143999" cy="5520693"/>
        </p:xfrm>
        <a:graphic>
          <a:graphicData uri="http://schemas.openxmlformats.org/drawingml/2006/table">
            <a:tbl>
              <a:tblPr firstRow="1" bandRow="1">
                <a:tableStyleId>{5C22544A-7EE6-4342-B048-85BDC9FD1C3A}</a:tableStyleId>
              </a:tblPr>
              <a:tblGrid>
                <a:gridCol w="1970689"/>
                <a:gridCol w="3744318"/>
                <a:gridCol w="3428992"/>
              </a:tblGrid>
              <a:tr h="400053">
                <a:tc>
                  <a:txBody>
                    <a:bodyPr/>
                    <a:lstStyle/>
                    <a:p>
                      <a:endParaRPr lang="en-US" dirty="0"/>
                    </a:p>
                  </a:txBody>
                  <a:tcPr/>
                </a:tc>
                <a:tc>
                  <a:txBody>
                    <a:bodyPr/>
                    <a:lstStyle/>
                    <a:p>
                      <a:r>
                        <a:rPr lang="en-US" dirty="0" smtClean="0"/>
                        <a:t>Solution</a:t>
                      </a:r>
                      <a:endParaRPr lang="en-US" dirty="0"/>
                    </a:p>
                  </a:txBody>
                  <a:tcPr/>
                </a:tc>
                <a:tc>
                  <a:txBody>
                    <a:bodyPr/>
                    <a:lstStyle/>
                    <a:p>
                      <a:r>
                        <a:rPr lang="en-US" dirty="0" smtClean="0"/>
                        <a:t>Remarks</a:t>
                      </a:r>
                      <a:endParaRPr lang="en-US" dirty="0"/>
                    </a:p>
                  </a:txBody>
                  <a:tcPr/>
                </a:tc>
              </a:tr>
              <a:tr h="400053">
                <a:tc>
                  <a:txBody>
                    <a:bodyPr/>
                    <a:lstStyle/>
                    <a:p>
                      <a:r>
                        <a:rPr lang="en-US" dirty="0" smtClean="0"/>
                        <a:t>Coil</a:t>
                      </a:r>
                      <a:endParaRPr lang="en-US" dirty="0"/>
                    </a:p>
                  </a:txBody>
                  <a:tcPr/>
                </a:tc>
                <a:tc>
                  <a:txBody>
                    <a:bodyPr/>
                    <a:lstStyle/>
                    <a:p>
                      <a:r>
                        <a:rPr lang="en-US" dirty="0" smtClean="0"/>
                        <a:t>2 layers</a:t>
                      </a:r>
                      <a:r>
                        <a:rPr lang="en-US" baseline="0" dirty="0" smtClean="0"/>
                        <a:t>  independently cured with a splice and layer jump</a:t>
                      </a:r>
                      <a:endParaRPr lang="en-US" dirty="0"/>
                    </a:p>
                  </a:txBody>
                  <a:tcPr/>
                </a:tc>
                <a:tc>
                  <a:txBody>
                    <a:bodyPr/>
                    <a:lstStyle/>
                    <a:p>
                      <a:r>
                        <a:rPr lang="en-US" dirty="0" smtClean="0"/>
                        <a:t>Best</a:t>
                      </a:r>
                      <a:r>
                        <a:rPr lang="en-US" baseline="0" dirty="0" smtClean="0"/>
                        <a:t> use of available SC material. Re-use of LHC MB experience for layer jump</a:t>
                      </a:r>
                      <a:endParaRPr lang="en-US" dirty="0"/>
                    </a:p>
                  </a:txBody>
                  <a:tcPr/>
                </a:tc>
              </a:tr>
              <a:tr h="400053">
                <a:tc>
                  <a:txBody>
                    <a:bodyPr/>
                    <a:lstStyle/>
                    <a:p>
                      <a:r>
                        <a:rPr lang="en-US" dirty="0" smtClean="0"/>
                        <a:t>Collar</a:t>
                      </a:r>
                      <a:endParaRPr lang="en-US" dirty="0"/>
                    </a:p>
                  </a:txBody>
                  <a:tcPr/>
                </a:tc>
                <a:tc>
                  <a:txBody>
                    <a:bodyPr/>
                    <a:lstStyle/>
                    <a:p>
                      <a:r>
                        <a:rPr lang="en-US" dirty="0" smtClean="0"/>
                        <a:t>Thick self standing collars </a:t>
                      </a:r>
                      <a:endParaRPr lang="en-US" dirty="0"/>
                    </a:p>
                  </a:txBody>
                  <a:tcPr/>
                </a:tc>
                <a:tc>
                  <a:txBody>
                    <a:bodyPr/>
                    <a:lstStyle/>
                    <a:p>
                      <a:r>
                        <a:rPr lang="en-US" dirty="0" smtClean="0"/>
                        <a:t>Reduce cost of fine- blanking for collars and yoke due to mechanical de-coupling. Reduced influence of cold mass assembly on field quality a part from iron saturation and alignment</a:t>
                      </a:r>
                      <a:endParaRPr lang="en-US" dirty="0"/>
                    </a:p>
                  </a:txBody>
                  <a:tcPr/>
                </a:tc>
              </a:tr>
              <a:tr h="400053">
                <a:tc>
                  <a:txBody>
                    <a:bodyPr/>
                    <a:lstStyle/>
                    <a:p>
                      <a:r>
                        <a:rPr lang="en-US" dirty="0" smtClean="0"/>
                        <a:t>Yoke</a:t>
                      </a:r>
                      <a:endParaRPr lang="en-US" dirty="0"/>
                    </a:p>
                  </a:txBody>
                  <a:tcPr/>
                </a:tc>
                <a:tc>
                  <a:txBody>
                    <a:bodyPr/>
                    <a:lstStyle/>
                    <a:p>
                      <a:r>
                        <a:rPr lang="en-US" baseline="0" dirty="0" smtClean="0"/>
                        <a:t>1 Lamination to make the yoke </a:t>
                      </a:r>
                      <a:endParaRPr lang="en-US" dirty="0"/>
                    </a:p>
                  </a:txBody>
                  <a:tcPr/>
                </a:tc>
                <a:tc>
                  <a:txBody>
                    <a:bodyPr/>
                    <a:lstStyle/>
                    <a:p>
                      <a:r>
                        <a:rPr lang="en-US" dirty="0" smtClean="0"/>
                        <a:t>Reduce cost of fine</a:t>
                      </a:r>
                      <a:r>
                        <a:rPr lang="en-US" baseline="0" dirty="0" smtClean="0"/>
                        <a:t> blanking for yoke</a:t>
                      </a:r>
                      <a:endParaRPr lang="en-US" dirty="0"/>
                    </a:p>
                  </a:txBody>
                  <a:tcPr/>
                </a:tc>
              </a:tr>
              <a:tr h="400053">
                <a:tc>
                  <a:txBody>
                    <a:bodyPr/>
                    <a:lstStyle/>
                    <a:p>
                      <a:r>
                        <a:rPr lang="en-US" dirty="0" smtClean="0"/>
                        <a:t>Cylinder</a:t>
                      </a:r>
                      <a:endParaRPr lang="en-US" dirty="0"/>
                    </a:p>
                  </a:txBody>
                  <a:tcPr/>
                </a:tc>
                <a:tc>
                  <a:txBody>
                    <a:bodyPr/>
                    <a:lstStyle/>
                    <a:p>
                      <a:r>
                        <a:rPr lang="en-US" dirty="0" smtClean="0"/>
                        <a:t>10 mm thick shells not contributing to mechanical efforts. No pre-stress</a:t>
                      </a:r>
                      <a:endParaRPr lang="en-US" dirty="0"/>
                    </a:p>
                  </a:txBody>
                  <a:tcPr/>
                </a:tc>
                <a:tc>
                  <a:txBody>
                    <a:bodyPr/>
                    <a:lstStyle/>
                    <a:p>
                      <a:r>
                        <a:rPr lang="en-US" dirty="0" smtClean="0"/>
                        <a:t>Possibility to use other steels</a:t>
                      </a:r>
                      <a:r>
                        <a:rPr lang="en-US" baseline="0" dirty="0" smtClean="0"/>
                        <a:t> then 316 LN</a:t>
                      </a:r>
                      <a:endParaRPr lang="en-US" dirty="0" smtClean="0"/>
                    </a:p>
                  </a:txBody>
                  <a:tcPr/>
                </a:tc>
              </a:tr>
              <a:tr h="400053">
                <a:tc>
                  <a:txBody>
                    <a:bodyPr/>
                    <a:lstStyle/>
                    <a:p>
                      <a:r>
                        <a:rPr lang="en-US" dirty="0" smtClean="0"/>
                        <a:t>Cylinder</a:t>
                      </a:r>
                      <a:r>
                        <a:rPr lang="en-US" baseline="0" dirty="0" smtClean="0"/>
                        <a:t> weld</a:t>
                      </a:r>
                      <a:endParaRPr lang="en-US" dirty="0"/>
                    </a:p>
                  </a:txBody>
                  <a:tcPr/>
                </a:tc>
                <a:tc>
                  <a:txBody>
                    <a:bodyPr/>
                    <a:lstStyle/>
                    <a:p>
                      <a:r>
                        <a:rPr lang="en-US" dirty="0" smtClean="0"/>
                        <a:t>No stress in the cylinder</a:t>
                      </a:r>
                      <a:r>
                        <a:rPr lang="en-US" baseline="0" dirty="0" smtClean="0"/>
                        <a:t> and therefore reduced stress in the weld</a:t>
                      </a:r>
                      <a:endParaRPr lang="en-US" dirty="0"/>
                    </a:p>
                  </a:txBody>
                  <a:tcPr/>
                </a:tc>
                <a:tc>
                  <a:txBody>
                    <a:bodyPr/>
                    <a:lstStyle/>
                    <a:p>
                      <a:r>
                        <a:rPr lang="en-US" dirty="0" smtClean="0"/>
                        <a:t>It</a:t>
                      </a:r>
                      <a:r>
                        <a:rPr lang="en-US" baseline="0" dirty="0" smtClean="0"/>
                        <a:t> is leak tight weld for which whatever weld process can be chosen and for which we can release acceptance criteria</a:t>
                      </a:r>
                      <a:endParaRPr lang="en-US" dirty="0" smtClean="0"/>
                    </a:p>
                  </a:txBody>
                  <a:tcPr/>
                </a:tc>
              </a:tr>
            </a:tbl>
          </a:graphicData>
        </a:graphic>
      </p:graphicFrame>
      <p:sp>
        <p:nvSpPr>
          <p:cNvPr id="3" name="Title 2"/>
          <p:cNvSpPr>
            <a:spLocks noGrp="1"/>
          </p:cNvSpPr>
          <p:nvPr>
            <p:ph type="title"/>
          </p:nvPr>
        </p:nvSpPr>
        <p:spPr>
          <a:xfrm>
            <a:off x="0" y="0"/>
            <a:ext cx="8229600" cy="857232"/>
          </a:xfrm>
        </p:spPr>
        <p:txBody>
          <a:bodyPr/>
          <a:lstStyle/>
          <a:p>
            <a:r>
              <a:rPr lang="en-US" dirty="0" smtClean="0"/>
              <a:t>Magnet and cold mass concept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 y="714356"/>
          <a:ext cx="9143999" cy="5703573"/>
        </p:xfrm>
        <a:graphic>
          <a:graphicData uri="http://schemas.openxmlformats.org/drawingml/2006/table">
            <a:tbl>
              <a:tblPr firstRow="1" bandRow="1">
                <a:tableStyleId>{5C22544A-7EE6-4342-B048-85BDC9FD1C3A}</a:tableStyleId>
              </a:tblPr>
              <a:tblGrid>
                <a:gridCol w="1970689"/>
                <a:gridCol w="4601574"/>
                <a:gridCol w="2571736"/>
              </a:tblGrid>
              <a:tr h="400053">
                <a:tc>
                  <a:txBody>
                    <a:bodyPr/>
                    <a:lstStyle/>
                    <a:p>
                      <a:endParaRPr lang="en-US" dirty="0"/>
                    </a:p>
                  </a:txBody>
                  <a:tcPr/>
                </a:tc>
                <a:tc>
                  <a:txBody>
                    <a:bodyPr/>
                    <a:lstStyle/>
                    <a:p>
                      <a:r>
                        <a:rPr lang="en-US" dirty="0" smtClean="0"/>
                        <a:t>Solution</a:t>
                      </a:r>
                      <a:endParaRPr lang="en-US" dirty="0"/>
                    </a:p>
                  </a:txBody>
                  <a:tcPr/>
                </a:tc>
                <a:tc>
                  <a:txBody>
                    <a:bodyPr/>
                    <a:lstStyle/>
                    <a:p>
                      <a:r>
                        <a:rPr lang="en-US" dirty="0" smtClean="0"/>
                        <a:t>Remarks</a:t>
                      </a:r>
                      <a:endParaRPr lang="en-US" dirty="0"/>
                    </a:p>
                  </a:txBody>
                  <a:tcPr/>
                </a:tc>
              </a:tr>
              <a:tr h="400053">
                <a:tc>
                  <a:txBody>
                    <a:bodyPr/>
                    <a:lstStyle/>
                    <a:p>
                      <a:r>
                        <a:rPr lang="en-US" dirty="0" smtClean="0"/>
                        <a:t>Ground insulation</a:t>
                      </a:r>
                      <a:endParaRPr lang="en-US" dirty="0"/>
                    </a:p>
                  </a:txBody>
                  <a:tcPr/>
                </a:tc>
                <a:tc>
                  <a:txBody>
                    <a:bodyPr/>
                    <a:lstStyle/>
                    <a:p>
                      <a:r>
                        <a:rPr lang="en-US" dirty="0" smtClean="0"/>
                        <a:t>Same scheme as MQ or</a:t>
                      </a:r>
                      <a:r>
                        <a:rPr lang="en-US" baseline="0" dirty="0" smtClean="0"/>
                        <a:t> MB ground insulation with 4 layers of 0.125 polyimide. Double G.I. on mid plane to provide handle for field quality and increase insulation between 1</a:t>
                      </a:r>
                      <a:r>
                        <a:rPr lang="en-US" baseline="30000" dirty="0" smtClean="0"/>
                        <a:t>st</a:t>
                      </a:r>
                      <a:r>
                        <a:rPr lang="en-US" baseline="0" dirty="0" smtClean="0"/>
                        <a:t> and 2</a:t>
                      </a:r>
                      <a:r>
                        <a:rPr lang="en-US" baseline="30000" dirty="0" smtClean="0"/>
                        <a:t>nd</a:t>
                      </a:r>
                      <a:endParaRPr lang="en-US" baseline="0" dirty="0" smtClean="0"/>
                    </a:p>
                    <a:p>
                      <a:r>
                        <a:rPr lang="en-US" baseline="0" dirty="0" smtClean="0"/>
                        <a:t>layer (as MB)</a:t>
                      </a:r>
                      <a:endParaRPr lang="en-US" dirty="0"/>
                    </a:p>
                  </a:txBody>
                  <a:tcPr/>
                </a:tc>
                <a:tc>
                  <a:txBody>
                    <a:bodyPr/>
                    <a:lstStyle/>
                    <a:p>
                      <a:endParaRPr lang="en-US" dirty="0"/>
                    </a:p>
                  </a:txBody>
                  <a:tcPr/>
                </a:tc>
              </a:tr>
              <a:tr h="400053">
                <a:tc>
                  <a:txBody>
                    <a:bodyPr/>
                    <a:lstStyle/>
                    <a:p>
                      <a:r>
                        <a:rPr lang="en-US" dirty="0" smtClean="0"/>
                        <a:t>Q. H.</a:t>
                      </a:r>
                      <a:endParaRPr lang="en-US" dirty="0"/>
                    </a:p>
                  </a:txBody>
                  <a:tcPr/>
                </a:tc>
                <a:tc>
                  <a:txBody>
                    <a:bodyPr/>
                    <a:lstStyle/>
                    <a:p>
                      <a:r>
                        <a:rPr lang="en-US" dirty="0" smtClean="0"/>
                        <a:t>Use of intermediate</a:t>
                      </a:r>
                      <a:r>
                        <a:rPr lang="en-US" baseline="0" dirty="0" smtClean="0"/>
                        <a:t> G.I. foil between coil and Q.H. Use of connection without omegas</a:t>
                      </a:r>
                      <a:endParaRPr lang="en-US" dirty="0"/>
                    </a:p>
                  </a:txBody>
                  <a:tcPr/>
                </a:tc>
                <a:tc>
                  <a:txBody>
                    <a:bodyPr/>
                    <a:lstStyle/>
                    <a:p>
                      <a:r>
                        <a:rPr lang="en-US" dirty="0" smtClean="0"/>
                        <a:t>Increase reliability</a:t>
                      </a:r>
                      <a:endParaRPr lang="en-US" dirty="0"/>
                    </a:p>
                  </a:txBody>
                  <a:tcPr/>
                </a:tc>
              </a:tr>
              <a:tr h="400053">
                <a:tc>
                  <a:txBody>
                    <a:bodyPr/>
                    <a:lstStyle/>
                    <a:p>
                      <a:r>
                        <a:rPr lang="en-US" dirty="0" smtClean="0"/>
                        <a:t>Heat</a:t>
                      </a:r>
                      <a:r>
                        <a:rPr lang="en-US" baseline="0" dirty="0" smtClean="0"/>
                        <a:t> exchanger position</a:t>
                      </a:r>
                      <a:endParaRPr lang="en-US" dirty="0"/>
                    </a:p>
                  </a:txBody>
                  <a:tcPr/>
                </a:tc>
                <a:tc>
                  <a:txBody>
                    <a:bodyPr/>
                    <a:lstStyle/>
                    <a:p>
                      <a:r>
                        <a:rPr lang="en-US" dirty="0" smtClean="0"/>
                        <a:t>1</a:t>
                      </a:r>
                      <a:r>
                        <a:rPr lang="en-US" baseline="0" dirty="0" smtClean="0"/>
                        <a:t> large internal heat exchanger 100 mm </a:t>
                      </a:r>
                      <a:r>
                        <a:rPr lang="en-US" baseline="0" dirty="0" err="1" smtClean="0"/>
                        <a:t>i.d</a:t>
                      </a:r>
                      <a:r>
                        <a:rPr lang="en-US" baseline="0" dirty="0" smtClean="0"/>
                        <a:t>. 110 mm hole in yoke. Position vertical mid plane. Available He volume for control from 95 cm^2 to 285 cm^2</a:t>
                      </a:r>
                    </a:p>
                    <a:p>
                      <a:r>
                        <a:rPr lang="en-US" baseline="0" dirty="0" smtClean="0"/>
                        <a:t> </a:t>
                      </a:r>
                      <a:endParaRPr lang="en-US" dirty="0"/>
                    </a:p>
                  </a:txBody>
                  <a:tcPr/>
                </a:tc>
                <a:tc>
                  <a:txBody>
                    <a:bodyPr/>
                    <a:lstStyle/>
                    <a:p>
                      <a:r>
                        <a:rPr lang="en-US" dirty="0" smtClean="0"/>
                        <a:t>Allows</a:t>
                      </a:r>
                      <a:r>
                        <a:rPr lang="en-US" baseline="0" dirty="0" smtClean="0"/>
                        <a:t> interchangeability of magnets </a:t>
                      </a:r>
                      <a:endParaRPr lang="en-US" dirty="0"/>
                    </a:p>
                  </a:txBody>
                  <a:tcPr/>
                </a:tc>
              </a:tr>
              <a:tr h="400053">
                <a:tc>
                  <a:txBody>
                    <a:bodyPr/>
                    <a:lstStyle/>
                    <a:p>
                      <a:r>
                        <a:rPr lang="en-US" dirty="0" smtClean="0"/>
                        <a:t>Cold</a:t>
                      </a:r>
                      <a:r>
                        <a:rPr lang="en-US" baseline="0" dirty="0" smtClean="0"/>
                        <a:t> mass support</a:t>
                      </a:r>
                      <a:endParaRPr lang="en-US" dirty="0"/>
                    </a:p>
                  </a:txBody>
                  <a:tcPr/>
                </a:tc>
                <a:tc>
                  <a:txBody>
                    <a:bodyPr/>
                    <a:lstStyle/>
                    <a:p>
                      <a:r>
                        <a:rPr lang="en-US" dirty="0" smtClean="0"/>
                        <a:t>Possibly</a:t>
                      </a:r>
                      <a:r>
                        <a:rPr lang="en-US" baseline="0" dirty="0" smtClean="0"/>
                        <a:t> 2 feet. With 10 m long cold masses with cylinder 10 mm thick a 1</a:t>
                      </a:r>
                      <a:r>
                        <a:rPr lang="en-US" baseline="30000" dirty="0" smtClean="0"/>
                        <a:t>st</a:t>
                      </a:r>
                      <a:r>
                        <a:rPr lang="en-US" baseline="0" dirty="0" smtClean="0"/>
                        <a:t> estimation gives  a max deflection of -0.35 mm with an average of -0.16 mm.</a:t>
                      </a:r>
                    </a:p>
                    <a:p>
                      <a:r>
                        <a:rPr lang="en-US" baseline="0" dirty="0" smtClean="0"/>
                        <a:t>This is the preferred choice for the moment for the cryostat design </a:t>
                      </a:r>
                      <a:endParaRPr lang="en-US" dirty="0"/>
                    </a:p>
                  </a:txBody>
                  <a:tcPr/>
                </a:tc>
                <a:tc>
                  <a:txBody>
                    <a:bodyPr/>
                    <a:lstStyle/>
                    <a:p>
                      <a:endParaRPr lang="en-US" dirty="0"/>
                    </a:p>
                  </a:txBody>
                  <a:tcPr/>
                </a:tc>
              </a:tr>
            </a:tbl>
          </a:graphicData>
        </a:graphic>
      </p:graphicFrame>
      <p:sp>
        <p:nvSpPr>
          <p:cNvPr id="3" name="Title 2"/>
          <p:cNvSpPr>
            <a:spLocks noGrp="1"/>
          </p:cNvSpPr>
          <p:nvPr>
            <p:ph type="title"/>
          </p:nvPr>
        </p:nvSpPr>
        <p:spPr>
          <a:xfrm>
            <a:off x="0" y="0"/>
            <a:ext cx="8229600" cy="857232"/>
          </a:xfrm>
        </p:spPr>
        <p:txBody>
          <a:bodyPr/>
          <a:lstStyle/>
          <a:p>
            <a:r>
              <a:rPr lang="en-US" dirty="0" smtClean="0"/>
              <a:t>Magnet and cold mass concept</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Workshop and tooling installation</a:t>
            </a:r>
            <a:br>
              <a:rPr lang="en-US" dirty="0" smtClean="0"/>
            </a:br>
            <a:r>
              <a:rPr lang="en-US" sz="2000" dirty="0" smtClean="0"/>
              <a:t> based on the work of J. C. </a:t>
            </a:r>
            <a:r>
              <a:rPr lang="en-US" sz="2000" dirty="0" err="1" smtClean="0"/>
              <a:t>perez</a:t>
            </a:r>
            <a:r>
              <a:rPr lang="en-US" sz="2000" dirty="0" smtClean="0"/>
              <a:t>, J. </a:t>
            </a:r>
            <a:r>
              <a:rPr lang="en-US" sz="2000" dirty="0" err="1" smtClean="0"/>
              <a:t>Mazet</a:t>
            </a:r>
            <a:r>
              <a:rPr lang="en-US" sz="2000" dirty="0" smtClean="0"/>
              <a:t> and g. Trachez for 927.</a:t>
            </a:r>
            <a:br>
              <a:rPr lang="en-US" sz="2000" dirty="0" smtClean="0"/>
            </a:br>
            <a:r>
              <a:rPr lang="en-US" sz="2000" dirty="0" smtClean="0"/>
              <a:t> F. </a:t>
            </a:r>
            <a:r>
              <a:rPr lang="en-US" sz="2000" dirty="0" err="1" smtClean="0"/>
              <a:t>savary</a:t>
            </a:r>
            <a:r>
              <a:rPr lang="en-US" sz="2000" dirty="0" smtClean="0"/>
              <a:t>, H. </a:t>
            </a:r>
            <a:r>
              <a:rPr lang="en-US" sz="2000" dirty="0" err="1" smtClean="0"/>
              <a:t>prin</a:t>
            </a:r>
            <a:r>
              <a:rPr lang="en-US" sz="2000" dirty="0" smtClean="0"/>
              <a:t>, P. </a:t>
            </a:r>
            <a:r>
              <a:rPr lang="en-US" sz="2000" dirty="0" err="1" smtClean="0"/>
              <a:t>seraphin</a:t>
            </a:r>
            <a:r>
              <a:rPr lang="en-US" sz="2000" dirty="0" smtClean="0"/>
              <a:t> and P. Canard</a:t>
            </a:r>
            <a:r>
              <a:rPr lang="en-US" sz="2000" dirty="0" smtClean="0"/>
              <a:t> </a:t>
            </a:r>
            <a:r>
              <a:rPr lang="en-US" sz="2000" dirty="0" smtClean="0"/>
              <a:t>for the 180 </a:t>
            </a:r>
            <a:endParaRPr lang="en-US" dirty="0"/>
          </a:p>
        </p:txBody>
      </p:sp>
      <p:sp>
        <p:nvSpPr>
          <p:cNvPr id="4" name="Text Placeholder 3"/>
          <p:cNvSpPr>
            <a:spLocks noGrp="1"/>
          </p:cNvSpPr>
          <p:nvPr>
            <p:ph type="body" idx="1"/>
          </p:nvPr>
        </p:nvSpPr>
        <p:spPr/>
        <p:txBody>
          <a:bodyPr/>
          <a:lstStyle/>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00034" y="0"/>
            <a:ext cx="8229600" cy="857232"/>
          </a:xfrm>
        </p:spPr>
        <p:txBody>
          <a:bodyPr/>
          <a:lstStyle/>
          <a:p>
            <a:r>
              <a:rPr lang="en-US" dirty="0" smtClean="0"/>
              <a:t>927 installation</a:t>
            </a:r>
            <a:endParaRPr lang="en-US" dirty="0"/>
          </a:p>
        </p:txBody>
      </p:sp>
      <p:pic>
        <p:nvPicPr>
          <p:cNvPr id="10242" name="Picture 2" descr="C:\triplet\photo atelier\927\IMG_7192.jpg"/>
          <p:cNvPicPr>
            <a:picLocks noChangeAspect="1" noChangeArrowheads="1"/>
          </p:cNvPicPr>
          <p:nvPr/>
        </p:nvPicPr>
        <p:blipFill>
          <a:blip r:embed="rId2" cstate="print"/>
          <a:srcRect/>
          <a:stretch>
            <a:fillRect/>
          </a:stretch>
        </p:blipFill>
        <p:spPr bwMode="auto">
          <a:xfrm>
            <a:off x="4286248" y="3214686"/>
            <a:ext cx="4857752" cy="3643314"/>
          </a:xfrm>
          <a:prstGeom prst="rect">
            <a:avLst/>
          </a:prstGeom>
          <a:noFill/>
        </p:spPr>
      </p:pic>
      <p:pic>
        <p:nvPicPr>
          <p:cNvPr id="10243" name="Picture 3" descr="C:\triplet\photo atelier\927\IMG_7188.jpg"/>
          <p:cNvPicPr>
            <a:picLocks noChangeAspect="1" noChangeArrowheads="1"/>
          </p:cNvPicPr>
          <p:nvPr/>
        </p:nvPicPr>
        <p:blipFill>
          <a:blip r:embed="rId3" cstate="print"/>
          <a:srcRect/>
          <a:stretch>
            <a:fillRect/>
          </a:stretch>
        </p:blipFill>
        <p:spPr bwMode="auto">
          <a:xfrm>
            <a:off x="-1" y="714356"/>
            <a:ext cx="4381531" cy="3286148"/>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0587.jpg"/>
          <p:cNvPicPr>
            <a:picLocks noChangeAspect="1"/>
          </p:cNvPicPr>
          <p:nvPr/>
        </p:nvPicPr>
        <p:blipFill>
          <a:blip r:embed="rId2" cstate="print"/>
          <a:stretch>
            <a:fillRect/>
          </a:stretch>
        </p:blipFill>
        <p:spPr>
          <a:xfrm>
            <a:off x="5193792" y="3895344"/>
            <a:ext cx="3950208" cy="2962656"/>
          </a:xfrm>
          <a:prstGeom prst="rect">
            <a:avLst/>
          </a:prstGeom>
        </p:spPr>
      </p:pic>
      <p:pic>
        <p:nvPicPr>
          <p:cNvPr id="5" name="Picture 4" descr="IMG_0590.jpg"/>
          <p:cNvPicPr>
            <a:picLocks noChangeAspect="1"/>
          </p:cNvPicPr>
          <p:nvPr/>
        </p:nvPicPr>
        <p:blipFill>
          <a:blip r:embed="rId3" cstate="print"/>
          <a:stretch>
            <a:fillRect/>
          </a:stretch>
        </p:blipFill>
        <p:spPr>
          <a:xfrm>
            <a:off x="0" y="1000108"/>
            <a:ext cx="3950208" cy="2962656"/>
          </a:xfrm>
          <a:prstGeom prst="rect">
            <a:avLst/>
          </a:prstGeom>
        </p:spPr>
      </p:pic>
      <p:pic>
        <p:nvPicPr>
          <p:cNvPr id="6" name="Picture 5" descr="IMG_0592.jpg"/>
          <p:cNvPicPr>
            <a:picLocks noChangeAspect="1"/>
          </p:cNvPicPr>
          <p:nvPr/>
        </p:nvPicPr>
        <p:blipFill>
          <a:blip r:embed="rId4" cstate="print"/>
          <a:stretch>
            <a:fillRect/>
          </a:stretch>
        </p:blipFill>
        <p:spPr>
          <a:xfrm>
            <a:off x="5193792" y="928670"/>
            <a:ext cx="3950208" cy="2962656"/>
          </a:xfrm>
          <a:prstGeom prst="rect">
            <a:avLst/>
          </a:prstGeom>
        </p:spPr>
      </p:pic>
      <p:pic>
        <p:nvPicPr>
          <p:cNvPr id="8" name="Picture 7" descr="IMG_0596.jpg"/>
          <p:cNvPicPr>
            <a:picLocks noChangeAspect="1"/>
          </p:cNvPicPr>
          <p:nvPr/>
        </p:nvPicPr>
        <p:blipFill>
          <a:blip r:embed="rId5" cstate="print"/>
          <a:stretch>
            <a:fillRect/>
          </a:stretch>
        </p:blipFill>
        <p:spPr>
          <a:xfrm>
            <a:off x="0" y="3895344"/>
            <a:ext cx="3950208" cy="2962656"/>
          </a:xfrm>
          <a:prstGeom prst="rect">
            <a:avLst/>
          </a:prstGeom>
        </p:spPr>
      </p:pic>
      <p:sp>
        <p:nvSpPr>
          <p:cNvPr id="9" name="Title 8"/>
          <p:cNvSpPr>
            <a:spLocks noGrp="1"/>
          </p:cNvSpPr>
          <p:nvPr>
            <p:ph type="title"/>
          </p:nvPr>
        </p:nvSpPr>
        <p:spPr>
          <a:xfrm>
            <a:off x="500034" y="0"/>
            <a:ext cx="8229600" cy="857232"/>
          </a:xfrm>
        </p:spPr>
        <p:txBody>
          <a:bodyPr/>
          <a:lstStyle/>
          <a:p>
            <a:r>
              <a:rPr lang="en-US" dirty="0" smtClean="0"/>
              <a:t>180 installation</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AT-MCS run collaborations</a:t>
            </a:r>
            <a:br>
              <a:rPr lang="en-US" dirty="0" smtClean="0"/>
            </a:br>
            <a:r>
              <a:rPr lang="en-US" dirty="0" smtClean="0"/>
              <a:t/>
            </a:r>
            <a:br>
              <a:rPr lang="en-US" dirty="0" smtClean="0"/>
            </a:br>
            <a:endParaRPr lang="en-US" dirty="0"/>
          </a:p>
        </p:txBody>
      </p:sp>
      <p:sp>
        <p:nvSpPr>
          <p:cNvPr id="4" name="Text Placeholder 3"/>
          <p:cNvSpPr>
            <a:spLocks noGrp="1"/>
          </p:cNvSpPr>
          <p:nvPr>
            <p:ph type="body" idx="1"/>
          </p:nvPr>
        </p:nvSpPr>
        <p:spPr/>
        <p:txBody>
          <a:bodyPr/>
          <a:lstStyle/>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990600" y="76200"/>
            <a:ext cx="7696200" cy="838200"/>
          </a:xfrm>
        </p:spPr>
        <p:txBody>
          <a:bodyPr>
            <a:normAutofit fontScale="90000"/>
          </a:bodyPr>
          <a:lstStyle/>
          <a:p>
            <a:r>
              <a:rPr lang="en-US" dirty="0" smtClean="0"/>
              <a:t>A joint R&amp;D and construction effort</a:t>
            </a:r>
          </a:p>
        </p:txBody>
      </p:sp>
      <p:sp>
        <p:nvSpPr>
          <p:cNvPr id="5" name="Rounded Rectangle 4"/>
          <p:cNvSpPr/>
          <p:nvPr/>
        </p:nvSpPr>
        <p:spPr>
          <a:xfrm>
            <a:off x="3048000" y="3962400"/>
            <a:ext cx="2895600" cy="914400"/>
          </a:xfrm>
          <a:prstGeom prst="roundRect">
            <a:avLst/>
          </a:prstGeom>
          <a:solidFill>
            <a:srgbClr val="FFC0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LHC IR upgrade phase I</a:t>
            </a:r>
          </a:p>
        </p:txBody>
      </p:sp>
      <p:grpSp>
        <p:nvGrpSpPr>
          <p:cNvPr id="2" name="Group 27"/>
          <p:cNvGrpSpPr>
            <a:grpSpLocks/>
          </p:cNvGrpSpPr>
          <p:nvPr/>
        </p:nvGrpSpPr>
        <p:grpSpPr bwMode="auto">
          <a:xfrm>
            <a:off x="152400" y="1066800"/>
            <a:ext cx="8686800" cy="2819400"/>
            <a:chOff x="152400" y="1066800"/>
            <a:chExt cx="8686800" cy="2819400"/>
          </a:xfrm>
        </p:grpSpPr>
        <p:sp>
          <p:nvSpPr>
            <p:cNvPr id="17" name="Down Arrow 16"/>
            <p:cNvSpPr/>
            <p:nvPr/>
          </p:nvSpPr>
          <p:spPr>
            <a:xfrm>
              <a:off x="4267200" y="3429000"/>
              <a:ext cx="533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26"/>
            <p:cNvGrpSpPr>
              <a:grpSpLocks/>
            </p:cNvGrpSpPr>
            <p:nvPr/>
          </p:nvGrpSpPr>
          <p:grpSpPr bwMode="auto">
            <a:xfrm>
              <a:off x="152400" y="1066800"/>
              <a:ext cx="8686800" cy="2209800"/>
              <a:chOff x="152400" y="1066800"/>
              <a:chExt cx="8686800" cy="2209800"/>
            </a:xfrm>
          </p:grpSpPr>
          <p:sp>
            <p:nvSpPr>
              <p:cNvPr id="8" name="Oval 7"/>
              <p:cNvSpPr/>
              <p:nvPr/>
            </p:nvSpPr>
            <p:spPr>
              <a:xfrm>
                <a:off x="3276600" y="2286000"/>
                <a:ext cx="2438400" cy="9906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EU-FP 7</a:t>
                </a:r>
              </a:p>
              <a:p>
                <a:pPr algn="ctr">
                  <a:defRPr/>
                </a:pPr>
                <a:r>
                  <a:rPr lang="en-US" dirty="0"/>
                  <a:t>SLHC-PP program WP6 </a:t>
                </a:r>
              </a:p>
            </p:txBody>
          </p:sp>
          <p:sp>
            <p:nvSpPr>
              <p:cNvPr id="10" name="Oval 9"/>
              <p:cNvSpPr/>
              <p:nvPr/>
            </p:nvSpPr>
            <p:spPr>
              <a:xfrm>
                <a:off x="2286000" y="1066800"/>
                <a:ext cx="1752600" cy="9144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rPr>
                  <a:t>CNRS-IN2P3 France</a:t>
                </a:r>
              </a:p>
            </p:txBody>
          </p:sp>
          <p:sp>
            <p:nvSpPr>
              <p:cNvPr id="11" name="Oval 10"/>
              <p:cNvSpPr/>
              <p:nvPr/>
            </p:nvSpPr>
            <p:spPr>
              <a:xfrm>
                <a:off x="4800600" y="1066800"/>
                <a:ext cx="1676400"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rPr>
                  <a:t>CIEMAT</a:t>
                </a:r>
              </a:p>
              <a:p>
                <a:pPr algn="ctr">
                  <a:defRPr/>
                </a:pPr>
                <a:r>
                  <a:rPr lang="en-US" dirty="0">
                    <a:solidFill>
                      <a:srgbClr val="000000"/>
                    </a:solidFill>
                  </a:rPr>
                  <a:t>Spain</a:t>
                </a:r>
              </a:p>
            </p:txBody>
          </p:sp>
          <p:sp>
            <p:nvSpPr>
              <p:cNvPr id="12" name="Oval 11"/>
              <p:cNvSpPr/>
              <p:nvPr/>
            </p:nvSpPr>
            <p:spPr>
              <a:xfrm>
                <a:off x="7162800" y="1143000"/>
                <a:ext cx="1676400" cy="7620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rPr>
                  <a:t>STFC</a:t>
                </a:r>
              </a:p>
              <a:p>
                <a:pPr algn="ctr">
                  <a:defRPr/>
                </a:pPr>
                <a:r>
                  <a:rPr lang="en-US" dirty="0">
                    <a:solidFill>
                      <a:srgbClr val="000000"/>
                    </a:solidFill>
                  </a:rPr>
                  <a:t>U.K.</a:t>
                </a:r>
              </a:p>
            </p:txBody>
          </p:sp>
          <p:sp>
            <p:nvSpPr>
              <p:cNvPr id="14" name="Right Arrow 13"/>
              <p:cNvSpPr/>
              <p:nvPr/>
            </p:nvSpPr>
            <p:spPr>
              <a:xfrm rot="3127188">
                <a:off x="3681413" y="1906588"/>
                <a:ext cx="419100" cy="457200"/>
              </a:xfrm>
              <a:prstGeom prst="rightArrow">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ight Arrow 14"/>
              <p:cNvSpPr/>
              <p:nvPr/>
            </p:nvSpPr>
            <p:spPr>
              <a:xfrm rot="7638316">
                <a:off x="5040313" y="1930400"/>
                <a:ext cx="482600" cy="457200"/>
              </a:xfrm>
              <a:prstGeom prst="rightArrow">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ight Arrow 15"/>
              <p:cNvSpPr/>
              <p:nvPr/>
            </p:nvSpPr>
            <p:spPr>
              <a:xfrm rot="8887815">
                <a:off x="5621338" y="2066925"/>
                <a:ext cx="1800225" cy="457200"/>
              </a:xfrm>
              <a:prstGeom prst="rightArrow">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Oval 24"/>
              <p:cNvSpPr/>
              <p:nvPr/>
            </p:nvSpPr>
            <p:spPr>
              <a:xfrm>
                <a:off x="152400" y="1524000"/>
                <a:ext cx="1752600" cy="9144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rPr>
                  <a:t>CEA-</a:t>
                </a:r>
                <a:r>
                  <a:rPr lang="en-US" dirty="0" err="1">
                    <a:solidFill>
                      <a:srgbClr val="000000"/>
                    </a:solidFill>
                  </a:rPr>
                  <a:t>Saclay</a:t>
                </a:r>
                <a:r>
                  <a:rPr lang="en-US" dirty="0">
                    <a:solidFill>
                      <a:srgbClr val="000000"/>
                    </a:solidFill>
                  </a:rPr>
                  <a:t> France</a:t>
                </a:r>
              </a:p>
            </p:txBody>
          </p:sp>
          <p:sp>
            <p:nvSpPr>
              <p:cNvPr id="26" name="Right Arrow 25"/>
              <p:cNvSpPr/>
              <p:nvPr/>
            </p:nvSpPr>
            <p:spPr>
              <a:xfrm rot="1389914">
                <a:off x="1936750" y="2168525"/>
                <a:ext cx="1435100" cy="457200"/>
              </a:xfrm>
              <a:prstGeom prst="rightArrow">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nvGrpSpPr>
          <p:cNvPr id="4" name="Group 29"/>
          <p:cNvGrpSpPr>
            <a:grpSpLocks/>
          </p:cNvGrpSpPr>
          <p:nvPr/>
        </p:nvGrpSpPr>
        <p:grpSpPr bwMode="auto">
          <a:xfrm>
            <a:off x="152400" y="4953000"/>
            <a:ext cx="5334000" cy="1600200"/>
            <a:chOff x="152400" y="4953000"/>
            <a:chExt cx="5334000" cy="1600200"/>
          </a:xfrm>
        </p:grpSpPr>
        <p:sp>
          <p:nvSpPr>
            <p:cNvPr id="18" name="Oval 17"/>
            <p:cNvSpPr/>
            <p:nvPr/>
          </p:nvSpPr>
          <p:spPr>
            <a:xfrm>
              <a:off x="3429000" y="5486400"/>
              <a:ext cx="2057400" cy="10668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rPr>
                <a:t>Special contribution</a:t>
              </a:r>
            </a:p>
          </p:txBody>
        </p:sp>
        <p:sp>
          <p:nvSpPr>
            <p:cNvPr id="19" name="Oval 18"/>
            <p:cNvSpPr/>
            <p:nvPr/>
          </p:nvSpPr>
          <p:spPr>
            <a:xfrm>
              <a:off x="152400" y="5638800"/>
              <a:ext cx="2133600" cy="7620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accent1">
                      <a:lumMod val="40000"/>
                      <a:lumOff val="60000"/>
                    </a:schemeClr>
                  </a:solidFill>
                </a:rPr>
                <a:t>France</a:t>
              </a:r>
            </a:p>
          </p:txBody>
        </p:sp>
        <p:sp>
          <p:nvSpPr>
            <p:cNvPr id="21" name="Right Arrow 20"/>
            <p:cNvSpPr/>
            <p:nvPr/>
          </p:nvSpPr>
          <p:spPr>
            <a:xfrm>
              <a:off x="2438400" y="5791200"/>
              <a:ext cx="838200" cy="457200"/>
            </a:xfrm>
            <a:prstGeom prst="rightArrow">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Right Arrow 28"/>
            <p:cNvSpPr/>
            <p:nvPr/>
          </p:nvSpPr>
          <p:spPr>
            <a:xfrm rot="16200000">
              <a:off x="4286250" y="4933950"/>
              <a:ext cx="419100" cy="457200"/>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6" name="Group 26"/>
          <p:cNvGrpSpPr>
            <a:grpSpLocks/>
          </p:cNvGrpSpPr>
          <p:nvPr/>
        </p:nvGrpSpPr>
        <p:grpSpPr bwMode="auto">
          <a:xfrm>
            <a:off x="228600" y="3886200"/>
            <a:ext cx="2438400" cy="1600200"/>
            <a:chOff x="228600" y="3886200"/>
            <a:chExt cx="2438400" cy="1600200"/>
          </a:xfrm>
        </p:grpSpPr>
        <p:sp>
          <p:nvSpPr>
            <p:cNvPr id="22" name="Plaque 21"/>
            <p:cNvSpPr/>
            <p:nvPr/>
          </p:nvSpPr>
          <p:spPr>
            <a:xfrm>
              <a:off x="228600" y="3886200"/>
              <a:ext cx="1752600" cy="1066800"/>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Integrated project team</a:t>
              </a:r>
            </a:p>
            <a:p>
              <a:pPr algn="ctr">
                <a:defRPr/>
              </a:pPr>
              <a:r>
                <a:rPr lang="en-US" dirty="0"/>
                <a:t>CERN-CEA-CNRS</a:t>
              </a:r>
            </a:p>
          </p:txBody>
        </p:sp>
        <p:sp>
          <p:nvSpPr>
            <p:cNvPr id="23" name="Right Arrow 22"/>
            <p:cNvSpPr/>
            <p:nvPr/>
          </p:nvSpPr>
          <p:spPr>
            <a:xfrm rot="16200000">
              <a:off x="914400" y="5029200"/>
              <a:ext cx="533400" cy="381000"/>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ight Arrow 23"/>
            <p:cNvSpPr/>
            <p:nvPr/>
          </p:nvSpPr>
          <p:spPr>
            <a:xfrm>
              <a:off x="2133600" y="4191000"/>
              <a:ext cx="533400" cy="381000"/>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0-#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714356"/>
          </a:xfrm>
        </p:spPr>
        <p:txBody>
          <a:bodyPr>
            <a:normAutofit fontScale="90000"/>
          </a:bodyPr>
          <a:lstStyle/>
          <a:p>
            <a:r>
              <a:rPr lang="en-US" dirty="0" smtClean="0"/>
              <a:t>Collaborations</a:t>
            </a:r>
            <a:endParaRPr lang="en-US" dirty="0"/>
          </a:p>
        </p:txBody>
      </p:sp>
      <p:graphicFrame>
        <p:nvGraphicFramePr>
          <p:cNvPr id="4" name="Content Placeholder 3"/>
          <p:cNvGraphicFramePr>
            <a:graphicFrameLocks noGrp="1"/>
          </p:cNvGraphicFramePr>
          <p:nvPr>
            <p:ph idx="1"/>
          </p:nvPr>
        </p:nvGraphicFramePr>
        <p:xfrm>
          <a:off x="142844" y="642918"/>
          <a:ext cx="8677075" cy="6215082"/>
        </p:xfrm>
        <a:graphic>
          <a:graphicData uri="http://schemas.openxmlformats.org/drawingml/2006/table">
            <a:tbl>
              <a:tblPr firstRow="1" bandRow="1">
                <a:tableStyleId>{5C22544A-7EE6-4342-B048-85BDC9FD1C3A}</a:tableStyleId>
              </a:tblPr>
              <a:tblGrid>
                <a:gridCol w="2000266"/>
                <a:gridCol w="1033209"/>
                <a:gridCol w="1250163"/>
                <a:gridCol w="1464479"/>
                <a:gridCol w="1285886"/>
                <a:gridCol w="1643072"/>
              </a:tblGrid>
              <a:tr h="911562">
                <a:tc>
                  <a:txBody>
                    <a:bodyPr/>
                    <a:lstStyle/>
                    <a:p>
                      <a:r>
                        <a:rPr lang="en-US" dirty="0" smtClean="0"/>
                        <a:t>OBJECT</a:t>
                      </a:r>
                      <a:endParaRPr lang="en-US" dirty="0"/>
                    </a:p>
                  </a:txBody>
                  <a:tcPr/>
                </a:tc>
                <a:tc>
                  <a:txBody>
                    <a:bodyPr/>
                    <a:lstStyle/>
                    <a:p>
                      <a:r>
                        <a:rPr lang="en-US" dirty="0" smtClean="0"/>
                        <a:t>Institute</a:t>
                      </a:r>
                      <a:endParaRPr lang="en-US" dirty="0"/>
                    </a:p>
                  </a:txBody>
                  <a:tcPr/>
                </a:tc>
                <a:tc>
                  <a:txBody>
                    <a:bodyPr/>
                    <a:lstStyle/>
                    <a:p>
                      <a:r>
                        <a:rPr lang="en-US" dirty="0" smtClean="0"/>
                        <a:t>Frame</a:t>
                      </a:r>
                      <a:endParaRPr lang="en-US" dirty="0"/>
                    </a:p>
                  </a:txBody>
                  <a:tcPr/>
                </a:tc>
                <a:tc>
                  <a:txBody>
                    <a:bodyPr/>
                    <a:lstStyle/>
                    <a:p>
                      <a:r>
                        <a:rPr lang="en-US" dirty="0" smtClean="0"/>
                        <a:t>Involved</a:t>
                      </a:r>
                      <a:r>
                        <a:rPr lang="en-US" baseline="0" dirty="0" smtClean="0"/>
                        <a:t> man power</a:t>
                      </a:r>
                      <a:endParaRPr lang="en-US" dirty="0"/>
                    </a:p>
                  </a:txBody>
                  <a:tcPr/>
                </a:tc>
                <a:tc>
                  <a:txBody>
                    <a:bodyPr/>
                    <a:lstStyle/>
                    <a:p>
                      <a:r>
                        <a:rPr lang="en-US" dirty="0" smtClean="0"/>
                        <a:t>Task</a:t>
                      </a:r>
                      <a:r>
                        <a:rPr lang="en-US" baseline="0" dirty="0" smtClean="0"/>
                        <a:t> leader</a:t>
                      </a:r>
                      <a:endParaRPr lang="en-US" dirty="0"/>
                    </a:p>
                  </a:txBody>
                  <a:tcPr/>
                </a:tc>
                <a:tc>
                  <a:txBody>
                    <a:bodyPr/>
                    <a:lstStyle/>
                    <a:p>
                      <a:r>
                        <a:rPr lang="en-US" dirty="0" smtClean="0"/>
                        <a:t>WP leader</a:t>
                      </a:r>
                      <a:endParaRPr lang="en-US" dirty="0"/>
                    </a:p>
                  </a:txBody>
                  <a:tcPr/>
                </a:tc>
              </a:tr>
              <a:tr h="370840">
                <a:tc>
                  <a:txBody>
                    <a:bodyPr/>
                    <a:lstStyle/>
                    <a:p>
                      <a:r>
                        <a:rPr lang="en-US" dirty="0" smtClean="0"/>
                        <a:t>Participation</a:t>
                      </a:r>
                      <a:r>
                        <a:rPr lang="en-US" baseline="0" dirty="0" smtClean="0"/>
                        <a:t> in quadrupole design and model coil fabrication</a:t>
                      </a:r>
                      <a:endParaRPr lang="en-US" dirty="0"/>
                    </a:p>
                  </a:txBody>
                  <a:tcPr/>
                </a:tc>
                <a:tc>
                  <a:txBody>
                    <a:bodyPr/>
                    <a:lstStyle/>
                    <a:p>
                      <a:r>
                        <a:rPr lang="en-US" dirty="0" smtClean="0"/>
                        <a:t>CEA</a:t>
                      </a:r>
                      <a:endParaRPr lang="en-US" dirty="0"/>
                    </a:p>
                  </a:txBody>
                  <a:tcPr/>
                </a:tc>
                <a:tc>
                  <a:txBody>
                    <a:bodyPr/>
                    <a:lstStyle/>
                    <a:p>
                      <a:r>
                        <a:rPr lang="en-US" dirty="0" smtClean="0"/>
                        <a:t>SLHC-PP FP7</a:t>
                      </a:r>
                      <a:endParaRPr lang="en-US" dirty="0"/>
                    </a:p>
                  </a:txBody>
                  <a:tcPr/>
                </a:tc>
                <a:tc>
                  <a:txBody>
                    <a:bodyPr/>
                    <a:lstStyle/>
                    <a:p>
                      <a:r>
                        <a:rPr lang="en-US" dirty="0" smtClean="0"/>
                        <a:t>49 man months</a:t>
                      </a:r>
                      <a:endParaRPr lang="en-US" dirty="0"/>
                    </a:p>
                  </a:txBody>
                  <a:tcPr/>
                </a:tc>
                <a:tc>
                  <a:txBody>
                    <a:bodyPr/>
                    <a:lstStyle/>
                    <a:p>
                      <a:r>
                        <a:rPr lang="en-US" dirty="0" smtClean="0"/>
                        <a:t>P. Fessia</a:t>
                      </a:r>
                      <a:endParaRPr lang="en-US" dirty="0"/>
                    </a:p>
                  </a:txBody>
                  <a:tcPr/>
                </a:tc>
                <a:tc rowSpan="4">
                  <a:txBody>
                    <a:bodyPr/>
                    <a:lstStyle/>
                    <a:p>
                      <a:r>
                        <a:rPr lang="en-US" dirty="0" smtClean="0"/>
                        <a:t>P. Fessia</a:t>
                      </a:r>
                      <a:endParaRPr lang="en-US" dirty="0"/>
                    </a:p>
                  </a:txBody>
                  <a:tcPr vert="wordArtVert" anchor="ctr"/>
                </a:tc>
              </a:tr>
              <a:tr h="389252">
                <a:tc>
                  <a:txBody>
                    <a:bodyPr/>
                    <a:lstStyle/>
                    <a:p>
                      <a:r>
                        <a:rPr lang="en-US" dirty="0" smtClean="0"/>
                        <a:t>Sextupole corrector design,</a:t>
                      </a:r>
                      <a:r>
                        <a:rPr lang="en-US" baseline="0" dirty="0" smtClean="0"/>
                        <a:t> model and proto fabrication</a:t>
                      </a:r>
                      <a:endParaRPr lang="en-US" dirty="0"/>
                    </a:p>
                  </a:txBody>
                  <a:tcPr/>
                </a:tc>
                <a:tc>
                  <a:txBody>
                    <a:bodyPr/>
                    <a:lstStyle/>
                    <a:p>
                      <a:r>
                        <a:rPr lang="en-US" dirty="0" smtClean="0"/>
                        <a:t>CIEMAT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SLHC-PP FP7</a:t>
                      </a:r>
                    </a:p>
                    <a:p>
                      <a:endParaRPr lang="en-US" dirty="0"/>
                    </a:p>
                  </a:txBody>
                  <a:tcPr/>
                </a:tc>
                <a:tc>
                  <a:txBody>
                    <a:bodyPr/>
                    <a:lstStyle/>
                    <a:p>
                      <a:r>
                        <a:rPr lang="en-US" dirty="0" smtClean="0"/>
                        <a:t>30 man months</a:t>
                      </a:r>
                      <a:endParaRPr lang="en-US" dirty="0"/>
                    </a:p>
                  </a:txBody>
                  <a:tcPr/>
                </a:tc>
                <a:tc>
                  <a:txBody>
                    <a:bodyPr/>
                    <a:lstStyle/>
                    <a:p>
                      <a:r>
                        <a:rPr lang="en-US" dirty="0" smtClean="0"/>
                        <a:t>M. Karppinen</a:t>
                      </a:r>
                      <a:endParaRPr lang="en-US" dirty="0"/>
                    </a:p>
                  </a:txBody>
                  <a:tcPr/>
                </a:tc>
                <a:tc vMerge="1">
                  <a:txBody>
                    <a:bodyPr/>
                    <a:lstStyle/>
                    <a:p>
                      <a:endParaRPr lang="en-US" dirty="0"/>
                    </a:p>
                  </a:txBody>
                  <a:tcPr/>
                </a:tc>
              </a:tr>
              <a:tr h="370840">
                <a:tc>
                  <a:txBody>
                    <a:bodyPr/>
                    <a:lstStyle/>
                    <a:p>
                      <a:r>
                        <a:rPr lang="en-US" dirty="0" smtClean="0"/>
                        <a:t>Design</a:t>
                      </a:r>
                      <a:r>
                        <a:rPr lang="en-US" baseline="0" dirty="0" smtClean="0"/>
                        <a:t> of modification of tooling for </a:t>
                      </a:r>
                      <a:r>
                        <a:rPr lang="en-US" baseline="0" dirty="0" err="1" smtClean="0"/>
                        <a:t>cryostating</a:t>
                      </a:r>
                      <a:r>
                        <a:rPr lang="en-US" baseline="0" dirty="0" smtClean="0"/>
                        <a:t> and design of the prototype cryostat</a:t>
                      </a:r>
                      <a:endParaRPr lang="en-US" dirty="0"/>
                    </a:p>
                  </a:txBody>
                  <a:tcPr/>
                </a:tc>
                <a:tc>
                  <a:txBody>
                    <a:bodyPr/>
                    <a:lstStyle/>
                    <a:p>
                      <a:r>
                        <a:rPr lang="en-US" dirty="0" smtClean="0"/>
                        <a:t>CNRS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SLHC-PP FP7</a:t>
                      </a:r>
                    </a:p>
                    <a:p>
                      <a:endParaRPr lang="en-US" dirty="0"/>
                    </a:p>
                  </a:txBody>
                  <a:tcPr/>
                </a:tc>
                <a:tc>
                  <a:txBody>
                    <a:bodyPr/>
                    <a:lstStyle/>
                    <a:p>
                      <a:r>
                        <a:rPr lang="en-US" dirty="0" smtClean="0"/>
                        <a:t>18 man months</a:t>
                      </a:r>
                      <a:endParaRPr lang="en-US" dirty="0"/>
                    </a:p>
                  </a:txBody>
                  <a:tcPr/>
                </a:tc>
                <a:tc>
                  <a:txBody>
                    <a:bodyPr/>
                    <a:lstStyle/>
                    <a:p>
                      <a:r>
                        <a:rPr lang="en-US" dirty="0" smtClean="0"/>
                        <a:t>L.</a:t>
                      </a:r>
                      <a:r>
                        <a:rPr lang="en-US" baseline="0" dirty="0" smtClean="0"/>
                        <a:t> Williams</a:t>
                      </a:r>
                      <a:endParaRPr lang="en-US" dirty="0"/>
                    </a:p>
                  </a:txBody>
                  <a:tcPr/>
                </a:tc>
                <a:tc vMerge="1">
                  <a:txBody>
                    <a:bodyPr/>
                    <a:lstStyle/>
                    <a:p>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Skew quadrupole design: model and proto fabrication</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STFC</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SLHC-PP FP7</a:t>
                      </a:r>
                    </a:p>
                    <a:p>
                      <a:endParaRPr lang="en-US" dirty="0"/>
                    </a:p>
                  </a:txBody>
                  <a:tcPr/>
                </a:tc>
                <a:tc>
                  <a:txBody>
                    <a:bodyPr/>
                    <a:lstStyle/>
                    <a:p>
                      <a:r>
                        <a:rPr lang="en-US" dirty="0" smtClean="0"/>
                        <a:t>24 man months</a:t>
                      </a:r>
                      <a:endParaRPr lang="en-US" dirty="0"/>
                    </a:p>
                  </a:txBody>
                  <a:tcPr/>
                </a:tc>
                <a:tc>
                  <a:txBody>
                    <a:bodyPr/>
                    <a:lstStyle/>
                    <a:p>
                      <a:r>
                        <a:rPr lang="en-US" dirty="0" smtClean="0"/>
                        <a:t>M. Karppinen</a:t>
                      </a:r>
                      <a:endParaRPr lang="en-US" dirty="0"/>
                    </a:p>
                  </a:txBody>
                  <a:tcPr/>
                </a:tc>
                <a:tc vMerge="1">
                  <a:txBody>
                    <a:bodyPr/>
                    <a:lstStyle/>
                    <a:p>
                      <a:endParaRPr lang="en-US" dirty="0"/>
                    </a:p>
                  </a:txBody>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58148" cy="1143000"/>
          </a:xfrm>
        </p:spPr>
        <p:txBody>
          <a:bodyPr>
            <a:normAutofit fontScale="90000"/>
          </a:bodyPr>
          <a:lstStyle/>
          <a:p>
            <a:r>
              <a:rPr lang="en-US" dirty="0" smtClean="0"/>
              <a:t>White paper special contribution from France</a:t>
            </a:r>
            <a:endParaRPr lang="en-US" dirty="0"/>
          </a:p>
        </p:txBody>
      </p:sp>
      <p:graphicFrame>
        <p:nvGraphicFramePr>
          <p:cNvPr id="65538" name="Object 2"/>
          <p:cNvGraphicFramePr>
            <a:graphicFrameLocks noChangeAspect="1"/>
          </p:cNvGraphicFramePr>
          <p:nvPr/>
        </p:nvGraphicFramePr>
        <p:xfrm>
          <a:off x="179388" y="1466850"/>
          <a:ext cx="8785225" cy="3922713"/>
        </p:xfrm>
        <a:graphic>
          <a:graphicData uri="http://schemas.openxmlformats.org/presentationml/2006/ole">
            <p:oleObj spid="_x0000_s65538" name="Worksheet" r:id="rId3" imgW="8785750" imgH="3922676" progId="Excel.Sheet.12">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Magnet program planning</a:t>
            </a:r>
          </a:p>
        </p:txBody>
      </p:sp>
      <p:graphicFrame>
        <p:nvGraphicFramePr>
          <p:cNvPr id="4" name="Content Placeholder 3"/>
          <p:cNvGraphicFramePr>
            <a:graphicFrameLocks noGrp="1"/>
          </p:cNvGraphicFramePr>
          <p:nvPr>
            <p:ph idx="1"/>
          </p:nvPr>
        </p:nvGraphicFramePr>
        <p:xfrm>
          <a:off x="76200" y="1219200"/>
          <a:ext cx="8915401" cy="5539572"/>
        </p:xfrm>
        <a:graphic>
          <a:graphicData uri="http://schemas.openxmlformats.org/drawingml/2006/table">
            <a:tbl>
              <a:tblPr firstRow="1" bandRow="1">
                <a:tableStyleId>{5C22544A-7EE6-4342-B048-85BDC9FD1C3A}</a:tableStyleId>
              </a:tblPr>
              <a:tblGrid>
                <a:gridCol w="1478643"/>
                <a:gridCol w="3081285"/>
                <a:gridCol w="1345312"/>
                <a:gridCol w="3010161"/>
              </a:tblGrid>
              <a:tr h="4258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Phase</a:t>
                      </a:r>
                    </a:p>
                  </a:txBody>
                  <a:tcPr/>
                </a:tc>
                <a:tc>
                  <a:txBody>
                    <a:bodyPr/>
                    <a:lstStyle/>
                    <a:p>
                      <a:r>
                        <a:rPr lang="en-US" dirty="0" smtClean="0"/>
                        <a:t>Task</a:t>
                      </a:r>
                      <a:endParaRPr lang="en-US" dirty="0"/>
                    </a:p>
                  </a:txBody>
                  <a:tcPr/>
                </a:tc>
                <a:tc>
                  <a:txBody>
                    <a:bodyPr/>
                    <a:lstStyle/>
                    <a:p>
                      <a:r>
                        <a:rPr lang="en-US" dirty="0" smtClean="0"/>
                        <a:t>Start</a:t>
                      </a:r>
                      <a:endParaRPr lang="en-US" dirty="0"/>
                    </a:p>
                  </a:txBody>
                  <a:tcPr/>
                </a:tc>
                <a:tc>
                  <a:txBody>
                    <a:bodyPr/>
                    <a:lstStyle/>
                    <a:p>
                      <a:r>
                        <a:rPr lang="en-US" dirty="0" smtClean="0"/>
                        <a:t>Completion</a:t>
                      </a:r>
                      <a:endParaRPr lang="en-US" dirty="0"/>
                    </a:p>
                  </a:txBody>
                  <a:tcPr/>
                </a:tc>
              </a:tr>
              <a:tr h="425852">
                <a:tc rowSpan="2">
                  <a:txBody>
                    <a:bodyPr/>
                    <a:lstStyle/>
                    <a:p>
                      <a:pPr algn="ctr"/>
                      <a:r>
                        <a:rPr lang="en-US" sz="1600" dirty="0" smtClean="0"/>
                        <a:t>Model</a:t>
                      </a:r>
                      <a:endParaRPr lang="en-US" sz="1600" dirty="0"/>
                    </a:p>
                  </a:txBody>
                  <a:tcPr anchor="ctr"/>
                </a:tc>
                <a:tc>
                  <a:txBody>
                    <a:bodyPr/>
                    <a:lstStyle/>
                    <a:p>
                      <a:pPr algn="ctr"/>
                      <a:r>
                        <a:rPr lang="en-US" sz="1600" dirty="0" smtClean="0"/>
                        <a:t>Tooling installation</a:t>
                      </a:r>
                      <a:endParaRPr lang="en-US" sz="1600" dirty="0"/>
                    </a:p>
                  </a:txBody>
                  <a:tcPr anchor="ctr"/>
                </a:tc>
                <a:tc>
                  <a:txBody>
                    <a:bodyPr/>
                    <a:lstStyle/>
                    <a:p>
                      <a:pPr algn="ctr"/>
                      <a:r>
                        <a:rPr lang="en-US" sz="1600" dirty="0" smtClean="0"/>
                        <a:t>01/02/2008</a:t>
                      </a:r>
                      <a:endParaRPr lang="en-US" sz="1600" dirty="0"/>
                    </a:p>
                  </a:txBody>
                  <a:tcPr anchor="ctr"/>
                </a:tc>
                <a:tc>
                  <a:txBody>
                    <a:bodyPr/>
                    <a:lstStyle/>
                    <a:p>
                      <a:pPr algn="ctr"/>
                      <a:r>
                        <a:rPr lang="en-US" sz="1600" dirty="0" smtClean="0"/>
                        <a:t>01/02/2009</a:t>
                      </a:r>
                      <a:endParaRPr lang="en-US" sz="1600" dirty="0"/>
                    </a:p>
                  </a:txBody>
                  <a:tcPr anchor="ctr"/>
                </a:tc>
              </a:tr>
              <a:tr h="581704">
                <a:tc vMerge="1">
                  <a:txBody>
                    <a:bodyPr/>
                    <a:lstStyle/>
                    <a:p>
                      <a:endParaRPr lang="en-US" dirty="0"/>
                    </a:p>
                  </a:txBody>
                  <a:tcPr/>
                </a:tc>
                <a:tc>
                  <a:txBody>
                    <a:bodyPr/>
                    <a:lstStyle/>
                    <a:p>
                      <a:pPr algn="ctr"/>
                      <a:r>
                        <a:rPr lang="en-US" sz="1600" dirty="0" smtClean="0"/>
                        <a:t>Models construction</a:t>
                      </a:r>
                    </a:p>
                  </a:txBody>
                  <a:tcPr anchor="ctr"/>
                </a:tc>
                <a:tc>
                  <a:txBody>
                    <a:bodyPr/>
                    <a:lstStyle/>
                    <a:p>
                      <a:pPr algn="ctr"/>
                      <a:r>
                        <a:rPr lang="en-US" sz="1600" dirty="0" smtClean="0"/>
                        <a:t>01/09/2008</a:t>
                      </a:r>
                      <a:endParaRPr lang="en-US" sz="1600" dirty="0"/>
                    </a:p>
                  </a:txBody>
                  <a:tcPr anchor="ctr"/>
                </a:tc>
                <a:tc>
                  <a:txBody>
                    <a:bodyPr/>
                    <a:lstStyle/>
                    <a:p>
                      <a:pPr algn="ctr"/>
                      <a:r>
                        <a:rPr lang="en-US" sz="1600" dirty="0" smtClean="0"/>
                        <a:t>01/07/2009</a:t>
                      </a:r>
                      <a:endParaRPr lang="en-US" sz="1600" dirty="0"/>
                    </a:p>
                  </a:txBody>
                  <a:tcPr anchor="ctr"/>
                </a:tc>
              </a:tr>
              <a:tr h="623991">
                <a:tc rowSpan="2">
                  <a:txBody>
                    <a:bodyPr/>
                    <a:lstStyle/>
                    <a:p>
                      <a:pPr algn="ctr"/>
                      <a:r>
                        <a:rPr lang="en-US" sz="1600" dirty="0" smtClean="0"/>
                        <a:t>Prototype</a:t>
                      </a:r>
                      <a:endParaRPr lang="en-US" sz="1600" dirty="0"/>
                    </a:p>
                  </a:txBody>
                  <a:tcPr anchor="ctr">
                    <a:solidFill>
                      <a:srgbClr val="FFC000"/>
                    </a:solidFill>
                  </a:tcPr>
                </a:tc>
                <a:tc>
                  <a:txBody>
                    <a:bodyPr/>
                    <a:lstStyle/>
                    <a:p>
                      <a:pPr algn="ctr"/>
                      <a:r>
                        <a:rPr lang="en-US" sz="1600" dirty="0" smtClean="0"/>
                        <a:t>Prototype and series tooling installation</a:t>
                      </a:r>
                      <a:endParaRPr lang="en-US" sz="1600" dirty="0"/>
                    </a:p>
                  </a:txBody>
                  <a:tcPr anchor="ctr">
                    <a:solidFill>
                      <a:srgbClr val="FFC000"/>
                    </a:solidFill>
                  </a:tcPr>
                </a:tc>
                <a:tc>
                  <a:txBody>
                    <a:bodyPr/>
                    <a:lstStyle/>
                    <a:p>
                      <a:pPr algn="ctr"/>
                      <a:r>
                        <a:rPr lang="en-US" sz="1600" dirty="0" smtClean="0"/>
                        <a:t>01/02/2008</a:t>
                      </a:r>
                      <a:endParaRPr lang="en-US" sz="1600" dirty="0"/>
                    </a:p>
                  </a:txBody>
                  <a:tcPr anchor="ctr">
                    <a:solidFill>
                      <a:srgbClr val="FFC000"/>
                    </a:solidFill>
                  </a:tcPr>
                </a:tc>
                <a:tc>
                  <a:txBody>
                    <a:bodyPr/>
                    <a:lstStyle/>
                    <a:p>
                      <a:pPr algn="ctr"/>
                      <a:r>
                        <a:rPr lang="en-US" sz="1600" dirty="0" smtClean="0"/>
                        <a:t>01/01/2010</a:t>
                      </a:r>
                      <a:endParaRPr lang="en-US" sz="1600" dirty="0"/>
                    </a:p>
                  </a:txBody>
                  <a:tcPr anchor="ctr">
                    <a:solidFill>
                      <a:srgbClr val="FFC000"/>
                    </a:solidFill>
                  </a:tcPr>
                </a:tc>
              </a:tr>
              <a:tr h="547490">
                <a:tc vMerge="1">
                  <a:txBody>
                    <a:bodyPr/>
                    <a:lstStyle/>
                    <a:p>
                      <a:endParaRPr lang="en-US" dirty="0"/>
                    </a:p>
                  </a:txBody>
                  <a:tcPr/>
                </a:tc>
                <a:tc>
                  <a:txBody>
                    <a:bodyPr/>
                    <a:lstStyle/>
                    <a:p>
                      <a:pPr algn="ctr"/>
                      <a:r>
                        <a:rPr lang="en-US" sz="1600" dirty="0" smtClean="0"/>
                        <a:t>Prototypes construction</a:t>
                      </a:r>
                      <a:endParaRPr lang="en-US" sz="1600" dirty="0"/>
                    </a:p>
                  </a:txBody>
                  <a:tcPr anchor="ctr">
                    <a:solidFill>
                      <a:srgbClr val="FFD757"/>
                    </a:solidFill>
                  </a:tcPr>
                </a:tc>
                <a:tc>
                  <a:txBody>
                    <a:bodyPr/>
                    <a:lstStyle/>
                    <a:p>
                      <a:pPr algn="ctr"/>
                      <a:r>
                        <a:rPr lang="en-US" sz="1600" dirty="0" smtClean="0"/>
                        <a:t>01/10/2009</a:t>
                      </a:r>
                      <a:endParaRPr lang="en-US" sz="1600" dirty="0"/>
                    </a:p>
                  </a:txBody>
                  <a:tcPr anchor="ctr">
                    <a:solidFill>
                      <a:srgbClr val="FFD757"/>
                    </a:solidFill>
                  </a:tcPr>
                </a:tc>
                <a:tc>
                  <a:txBody>
                    <a:bodyPr/>
                    <a:lstStyle/>
                    <a:p>
                      <a:pPr algn="ctr"/>
                      <a:r>
                        <a:rPr lang="en-US" sz="1600" dirty="0" smtClean="0"/>
                        <a:t>01/09/2010</a:t>
                      </a:r>
                      <a:endParaRPr lang="en-US" sz="1600" dirty="0"/>
                    </a:p>
                  </a:txBody>
                  <a:tcPr anchor="ctr">
                    <a:solidFill>
                      <a:srgbClr val="FFD757"/>
                    </a:solidFill>
                  </a:tcPr>
                </a:tc>
              </a:tr>
              <a:tr h="1176904">
                <a:tc>
                  <a:txBody>
                    <a:bodyPr/>
                    <a:lstStyle/>
                    <a:p>
                      <a:pPr algn="ctr"/>
                      <a:r>
                        <a:rPr lang="en-US" sz="1600" dirty="0" smtClean="0"/>
                        <a:t>Series</a:t>
                      </a:r>
                      <a:endParaRPr lang="en-US" sz="1600" dirty="0"/>
                    </a:p>
                  </a:txBody>
                  <a:tcPr anchor="ctr">
                    <a:solidFill>
                      <a:srgbClr val="FF0000">
                        <a:alpha val="53000"/>
                      </a:srgbClr>
                    </a:solidFill>
                  </a:tcPr>
                </a:tc>
                <a:tc>
                  <a:txBody>
                    <a:bodyPr/>
                    <a:lstStyle/>
                    <a:p>
                      <a:pPr algn="ctr"/>
                      <a:r>
                        <a:rPr lang="en-US" sz="1600" dirty="0" smtClean="0"/>
                        <a:t>Series</a:t>
                      </a:r>
                      <a:r>
                        <a:rPr lang="en-US" sz="1600" baseline="0" dirty="0" smtClean="0"/>
                        <a:t> production</a:t>
                      </a:r>
                      <a:endParaRPr lang="en-US" sz="1600" dirty="0"/>
                    </a:p>
                  </a:txBody>
                  <a:tcPr anchor="ctr">
                    <a:solidFill>
                      <a:srgbClr val="FF0000">
                        <a:alpha val="53000"/>
                      </a:srgbClr>
                    </a:solidFill>
                  </a:tcPr>
                </a:tc>
                <a:tc>
                  <a:txBody>
                    <a:bodyPr/>
                    <a:lstStyle/>
                    <a:p>
                      <a:pPr algn="ctr"/>
                      <a:r>
                        <a:rPr lang="en-US" sz="1600" dirty="0" smtClean="0"/>
                        <a:t>01/10/2010</a:t>
                      </a:r>
                      <a:endParaRPr lang="en-US" sz="1600" dirty="0"/>
                    </a:p>
                  </a:txBody>
                  <a:tcPr anchor="ctr">
                    <a:solidFill>
                      <a:srgbClr val="FF0000">
                        <a:alpha val="53000"/>
                      </a:srgbClr>
                    </a:solidFill>
                  </a:tcPr>
                </a:tc>
                <a:tc>
                  <a:txBody>
                    <a:bodyPr/>
                    <a:lstStyle/>
                    <a:p>
                      <a:pPr algn="ctr"/>
                      <a:r>
                        <a:rPr lang="en-US" sz="1600" dirty="0" smtClean="0"/>
                        <a:t>01/06/2012</a:t>
                      </a:r>
                    </a:p>
                    <a:p>
                      <a:pPr algn="ctr"/>
                      <a:r>
                        <a:rPr lang="en-US" sz="1400" dirty="0" smtClean="0"/>
                        <a:t>Date of completion or delivery of last </a:t>
                      </a:r>
                      <a:r>
                        <a:rPr lang="en-US" sz="1400" dirty="0" err="1" smtClean="0"/>
                        <a:t>quadrupole</a:t>
                      </a:r>
                      <a:r>
                        <a:rPr lang="en-US" sz="1400" dirty="0" smtClean="0"/>
                        <a:t>. Production sequence optimized</a:t>
                      </a:r>
                      <a:r>
                        <a:rPr lang="en-US" sz="1400" baseline="0" dirty="0" smtClean="0"/>
                        <a:t> for installation and construction</a:t>
                      </a:r>
                      <a:endParaRPr lang="en-US" sz="1400" dirty="0"/>
                    </a:p>
                  </a:txBody>
                  <a:tcPr anchor="ctr">
                    <a:solidFill>
                      <a:srgbClr val="FF0000">
                        <a:alpha val="53000"/>
                      </a:srgbClr>
                    </a:solidFill>
                  </a:tcPr>
                </a:tc>
              </a:tr>
              <a:tr h="1010930">
                <a:tc rowSpan="2">
                  <a:txBody>
                    <a:bodyPr/>
                    <a:lstStyle/>
                    <a:p>
                      <a:pPr algn="ctr"/>
                      <a:r>
                        <a:rPr lang="en-US" sz="1600" dirty="0" smtClean="0"/>
                        <a:t>Procurement</a:t>
                      </a:r>
                    </a:p>
                  </a:txBody>
                  <a:tcPr anchor="ctr">
                    <a:solidFill>
                      <a:schemeClr val="accent2">
                        <a:lumMod val="60000"/>
                        <a:lumOff val="40000"/>
                      </a:schemeClr>
                    </a:solidFill>
                  </a:tcPr>
                </a:tc>
                <a:tc>
                  <a:txBody>
                    <a:bodyPr/>
                    <a:lstStyle/>
                    <a:p>
                      <a:pPr algn="ctr"/>
                      <a:r>
                        <a:rPr lang="en-US" sz="1600" dirty="0" smtClean="0"/>
                        <a:t>Specifications and invitation to tender for prototype and series components</a:t>
                      </a:r>
                      <a:endParaRPr lang="en-US" sz="1600" dirty="0"/>
                    </a:p>
                  </a:txBody>
                  <a:tcPr anchor="ctr">
                    <a:solidFill>
                      <a:schemeClr val="accent2">
                        <a:lumMod val="60000"/>
                        <a:lumOff val="40000"/>
                      </a:schemeClr>
                    </a:solidFill>
                  </a:tcPr>
                </a:tc>
                <a:tc>
                  <a:txBody>
                    <a:bodyPr/>
                    <a:lstStyle/>
                    <a:p>
                      <a:pPr algn="ctr"/>
                      <a:r>
                        <a:rPr lang="en-US" sz="1600" dirty="0" smtClean="0"/>
                        <a:t>01/02/2009</a:t>
                      </a:r>
                      <a:endParaRPr lang="en-US" sz="1600" dirty="0"/>
                    </a:p>
                  </a:txBody>
                  <a:tcPr anchor="ctr">
                    <a:solidFill>
                      <a:schemeClr val="accent2">
                        <a:lumMod val="60000"/>
                        <a:lumOff val="40000"/>
                      </a:schemeClr>
                    </a:solidFill>
                  </a:tcPr>
                </a:tc>
                <a:tc>
                  <a:txBody>
                    <a:bodyPr/>
                    <a:lstStyle/>
                    <a:p>
                      <a:pPr algn="ctr"/>
                      <a:r>
                        <a:rPr lang="en-US" sz="1600" dirty="0" smtClean="0"/>
                        <a:t>01/09/2009</a:t>
                      </a:r>
                      <a:endParaRPr lang="en-US" sz="1600" dirty="0"/>
                    </a:p>
                  </a:txBody>
                  <a:tcPr anchor="ctr">
                    <a:solidFill>
                      <a:schemeClr val="accent2">
                        <a:lumMod val="60000"/>
                        <a:lumOff val="40000"/>
                      </a:schemeClr>
                    </a:solidFill>
                  </a:tcPr>
                </a:tc>
              </a:tr>
              <a:tr h="735033">
                <a:tc vMerge="1">
                  <a:txBody>
                    <a:bodyPr/>
                    <a:lstStyle/>
                    <a:p>
                      <a:endParaRPr lang="en-US" dirty="0" smtClean="0"/>
                    </a:p>
                  </a:txBody>
                  <a:tcPr/>
                </a:tc>
                <a:tc>
                  <a:txBody>
                    <a:bodyPr/>
                    <a:lstStyle/>
                    <a:p>
                      <a:pPr algn="ctr"/>
                      <a:r>
                        <a:rPr lang="en-US" sz="1600" dirty="0" smtClean="0"/>
                        <a:t>Delivery of components</a:t>
                      </a:r>
                      <a:endParaRPr lang="en-US" sz="1600" dirty="0"/>
                    </a:p>
                  </a:txBody>
                  <a:tcPr anchor="ctr">
                    <a:solidFill>
                      <a:srgbClr val="B9B9ED"/>
                    </a:solidFill>
                  </a:tcPr>
                </a:tc>
                <a:tc>
                  <a:txBody>
                    <a:bodyPr/>
                    <a:lstStyle/>
                    <a:p>
                      <a:pPr algn="ctr"/>
                      <a:r>
                        <a:rPr lang="en-US" sz="1600" dirty="0" smtClean="0"/>
                        <a:t>01/10/2009</a:t>
                      </a:r>
                      <a:endParaRPr lang="en-US" sz="1600" dirty="0"/>
                    </a:p>
                  </a:txBody>
                  <a:tcPr anchor="ctr">
                    <a:solidFill>
                      <a:srgbClr val="B9B9ED"/>
                    </a:solidFill>
                  </a:tcPr>
                </a:tc>
                <a:tc>
                  <a:txBody>
                    <a:bodyPr/>
                    <a:lstStyle/>
                    <a:p>
                      <a:pPr algn="ctr"/>
                      <a:r>
                        <a:rPr lang="en-US" sz="1600" dirty="0" smtClean="0"/>
                        <a:t>31/12/2011</a:t>
                      </a:r>
                      <a:endParaRPr lang="en-US" sz="1600" dirty="0"/>
                    </a:p>
                  </a:txBody>
                  <a:tcPr anchor="ctr">
                    <a:solidFill>
                      <a:srgbClr val="B9B9ED"/>
                    </a:solidFill>
                  </a:tcPr>
                </a:tc>
              </a:tr>
            </a:tbl>
          </a:graphicData>
        </a:graphic>
      </p:graphicFrame>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lstStyle/>
          <a:p>
            <a:r>
              <a:rPr lang="en-US" dirty="0" smtClean="0"/>
              <a:t>Conclusions</a:t>
            </a:r>
            <a:endParaRPr lang="en-US" dirty="0"/>
          </a:p>
        </p:txBody>
      </p:sp>
      <p:sp>
        <p:nvSpPr>
          <p:cNvPr id="3" name="Content Placeholder 2"/>
          <p:cNvSpPr>
            <a:spLocks noGrp="1"/>
          </p:cNvSpPr>
          <p:nvPr>
            <p:ph idx="1"/>
          </p:nvPr>
        </p:nvSpPr>
        <p:spPr>
          <a:xfrm>
            <a:off x="0" y="1071546"/>
            <a:ext cx="9144000" cy="4643470"/>
          </a:xfrm>
        </p:spPr>
        <p:txBody>
          <a:bodyPr>
            <a:normAutofit fontScale="55000" lnSpcReduction="20000"/>
          </a:bodyPr>
          <a:lstStyle/>
          <a:p>
            <a:r>
              <a:rPr lang="en-US" dirty="0" smtClean="0"/>
              <a:t>WP4 has been structured, a detail planning and budget have been prepared. The aperture is needed to go ahead in an effective way. Resources are being reallocated in order to cope with the need of the WP4. Purchasing efforts not to be under-estimated</a:t>
            </a:r>
          </a:p>
          <a:p>
            <a:r>
              <a:rPr lang="en-US" dirty="0" smtClean="0"/>
              <a:t> SC cable is available and the required U.L. have been reserved.</a:t>
            </a:r>
          </a:p>
          <a:p>
            <a:r>
              <a:rPr lang="en-US" dirty="0" smtClean="0"/>
              <a:t>The dose in material needs more detailed analysis. To cope with that it should be possible, but it will require extra efforts in design or material selection.</a:t>
            </a:r>
          </a:p>
          <a:p>
            <a:r>
              <a:rPr lang="en-US" dirty="0" smtClean="0"/>
              <a:t>A comprehensive program for the insulation development has been set that should provide all the information necessary for well educated choice.</a:t>
            </a:r>
          </a:p>
          <a:p>
            <a:r>
              <a:rPr lang="en-US" dirty="0" smtClean="0"/>
              <a:t>2D magnetic design has well advanced but it needs aperture to refine study and start detailed 3D design. A large heat exchanger placed on the vertical axis seems a viable solution.</a:t>
            </a:r>
          </a:p>
          <a:p>
            <a:r>
              <a:rPr lang="en-US" dirty="0" smtClean="0"/>
              <a:t>Protection with dump resistor and Q.H. seems to provide adequate redundancy. Measured delays on the MQs needs to be integrated.</a:t>
            </a:r>
          </a:p>
          <a:p>
            <a:r>
              <a:rPr lang="en-US" dirty="0" smtClean="0"/>
              <a:t>Conceptual mechanical design has been carried out. Detailed analysis needs to start taking into account detailed cable properties and the final aperture</a:t>
            </a:r>
          </a:p>
          <a:p>
            <a:r>
              <a:rPr lang="en-US" dirty="0" smtClean="0"/>
              <a:t>Tooling installation has well started. Tooling design needs aperture and magnet lengths</a:t>
            </a:r>
          </a:p>
          <a:p>
            <a:r>
              <a:rPr lang="en-US" dirty="0" smtClean="0"/>
              <a:t>Collaborations have been set. Adequate follow up needs to be put in place with adequate resources and few of the institutes need to be put in motion.</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lstStyle/>
          <a:p>
            <a:r>
              <a:rPr lang="en-US" dirty="0" smtClean="0"/>
              <a:t>What is needed</a:t>
            </a:r>
            <a:endParaRPr lang="en-US" dirty="0"/>
          </a:p>
        </p:txBody>
      </p:sp>
      <p:sp>
        <p:nvSpPr>
          <p:cNvPr id="3" name="Content Placeholder 2"/>
          <p:cNvSpPr>
            <a:spLocks noGrp="1"/>
          </p:cNvSpPr>
          <p:nvPr>
            <p:ph idx="1"/>
          </p:nvPr>
        </p:nvSpPr>
        <p:spPr>
          <a:xfrm>
            <a:off x="0" y="1214422"/>
            <a:ext cx="9144000" cy="5500726"/>
          </a:xfrm>
        </p:spPr>
        <p:txBody>
          <a:bodyPr>
            <a:normAutofit/>
          </a:bodyPr>
          <a:lstStyle/>
          <a:p>
            <a:pPr algn="ctr">
              <a:buNone/>
            </a:pPr>
            <a:r>
              <a:rPr lang="en-US" dirty="0" smtClean="0"/>
              <a:t>Extensive study on the feasibility of the magnets with different apertures have been performed.</a:t>
            </a:r>
          </a:p>
          <a:p>
            <a:pPr algn="ctr">
              <a:buNone/>
            </a:pPr>
            <a:r>
              <a:rPr lang="en-US" dirty="0" smtClean="0"/>
              <a:t>It is now necessary to fix the aperture in order to be able to start detailed optimization and detailed engineering (tooling …). The aperture, fixing the length, will also provide the key information for the modification of the existing tooling being installed in building 180 and start serious work for the cryostat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AT-MCS resource re-allocation for 2009</a:t>
            </a:r>
            <a:endParaRPr lang="en-US" dirty="0"/>
          </a:p>
        </p:txBody>
      </p:sp>
      <p:graphicFrame>
        <p:nvGraphicFramePr>
          <p:cNvPr id="4" name="Content Placeholder 3"/>
          <p:cNvGraphicFramePr>
            <a:graphicFrameLocks noGrp="1"/>
          </p:cNvGraphicFramePr>
          <p:nvPr>
            <p:ph idx="1"/>
          </p:nvPr>
        </p:nvGraphicFramePr>
        <p:xfrm>
          <a:off x="1" y="1500174"/>
          <a:ext cx="9143999" cy="2057400"/>
        </p:xfrm>
        <a:graphic>
          <a:graphicData uri="http://schemas.openxmlformats.org/drawingml/2006/table">
            <a:tbl>
              <a:tblPr/>
              <a:tblGrid>
                <a:gridCol w="356388"/>
                <a:gridCol w="623680"/>
                <a:gridCol w="494983"/>
                <a:gridCol w="554382"/>
                <a:gridCol w="623680"/>
                <a:gridCol w="494983"/>
                <a:gridCol w="554382"/>
                <a:gridCol w="623680"/>
                <a:gridCol w="494983"/>
                <a:gridCol w="554382"/>
                <a:gridCol w="623680"/>
                <a:gridCol w="494983"/>
                <a:gridCol w="554382"/>
                <a:gridCol w="623680"/>
                <a:gridCol w="494983"/>
                <a:gridCol w="554382"/>
                <a:gridCol w="422386"/>
              </a:tblGrid>
              <a:tr h="257175">
                <a:tc>
                  <a:txBody>
                    <a:bodyPr/>
                    <a:lstStyle/>
                    <a:p>
                      <a:pPr algn="l" fontAlgn="b"/>
                      <a:r>
                        <a:rPr lang="en-US" sz="1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sz="1300" b="0" i="0" u="none" strike="noStrike" dirty="0">
                          <a:solidFill>
                            <a:srgbClr val="000000"/>
                          </a:solidFill>
                          <a:latin typeface="Calibri"/>
                        </a:rPr>
                        <a:t>CI</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ctr" fontAlgn="b"/>
                      <a:r>
                        <a:rPr lang="en-US" sz="1300" b="0" i="0" u="none" strike="noStrike">
                          <a:solidFill>
                            <a:srgbClr val="000000"/>
                          </a:solidFill>
                          <a:latin typeface="Calibri"/>
                        </a:rPr>
                        <a:t>MF</a:t>
                      </a:r>
                    </a:p>
                  </a:txBody>
                  <a:tcPr marL="0" marR="0" marT="0" marB="0" anchor="b">
                    <a:lnL w="25400" cap="flat" cmpd="dbl"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300" b="0" i="0" u="none" strike="noStrike">
                          <a:solidFill>
                            <a:srgbClr val="000000"/>
                          </a:solidFill>
                          <a:latin typeface="Calibri"/>
                        </a:rPr>
                        <a:t> </a:t>
                      </a:r>
                    </a:p>
                  </a:txBody>
                  <a:tcPr marL="0" marR="0" marT="0" marB="0" anchor="b">
                    <a:lnL>
                      <a:noFill/>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sz="1300" b="0" i="0" u="none" strike="noStrike">
                          <a:solidFill>
                            <a:srgbClr val="000000"/>
                          </a:solidFill>
                          <a:latin typeface="Calibri"/>
                        </a:rPr>
                        <a:t>MDE</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300" b="0" i="0" u="none" strike="noStrike">
                          <a:solidFill>
                            <a:srgbClr val="000000"/>
                          </a:solidFill>
                          <a:latin typeface="Calibri"/>
                        </a:rPr>
                        <a:t>ML</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300" b="0" i="0" u="none" strike="noStrike">
                          <a:solidFill>
                            <a:srgbClr val="000000"/>
                          </a:solidFill>
                          <a:latin typeface="Calibri"/>
                        </a:rPr>
                        <a:t>Total</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300" b="1" i="0" u="sng" strike="noStrike">
                          <a:solidFill>
                            <a:srgbClr val="000000"/>
                          </a:solidFill>
                          <a:latin typeface="Calibri"/>
                        </a:rPr>
                        <a:t>Sum</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514350">
                <a:tc>
                  <a:txBody>
                    <a:bodyPr/>
                    <a:lstStyle/>
                    <a:p>
                      <a:pPr algn="l"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latin typeface="Calibri"/>
                        </a:rPr>
                        <a:t>available</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200" b="0" i="0" u="none" strike="noStrike" dirty="0">
                          <a:solidFill>
                            <a:srgbClr val="000000"/>
                          </a:solidFill>
                          <a:latin typeface="Calibri"/>
                        </a:rPr>
                        <a:t>lacking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latin typeface="Calibri"/>
                        </a:rPr>
                        <a:t>diff APT</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200" b="0" i="0" u="none" strike="noStrike" dirty="0">
                          <a:solidFill>
                            <a:srgbClr val="000000"/>
                          </a:solidFill>
                          <a:latin typeface="Calibri"/>
                        </a:rPr>
                        <a:t>available</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200" b="0" i="0" u="none" strike="noStrike" dirty="0">
                          <a:solidFill>
                            <a:srgbClr val="000000"/>
                          </a:solidFill>
                          <a:latin typeface="Calibri"/>
                        </a:rPr>
                        <a:t>lacking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latin typeface="Calibri"/>
                        </a:rPr>
                        <a:t>diff APT</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200" b="0" i="0" u="none" strike="noStrike" dirty="0">
                          <a:solidFill>
                            <a:srgbClr val="000000"/>
                          </a:solidFill>
                          <a:latin typeface="Calibri"/>
                        </a:rPr>
                        <a:t>available</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200" b="0" i="0" u="none" strike="noStrike" dirty="0">
                          <a:solidFill>
                            <a:srgbClr val="000000"/>
                          </a:solidFill>
                          <a:latin typeface="Calibri"/>
                        </a:rPr>
                        <a:t>lacking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latin typeface="Calibri"/>
                        </a:rPr>
                        <a:t>diff APT</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200" b="0" i="0" u="none" strike="noStrike" dirty="0">
                          <a:solidFill>
                            <a:srgbClr val="000000"/>
                          </a:solidFill>
                          <a:latin typeface="Calibri"/>
                        </a:rPr>
                        <a:t>available</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200" b="0" i="0" u="none" strike="noStrike" dirty="0">
                          <a:solidFill>
                            <a:srgbClr val="000000"/>
                          </a:solidFill>
                          <a:latin typeface="Calibri"/>
                        </a:rPr>
                        <a:t>lacking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latin typeface="Calibri"/>
                        </a:rPr>
                        <a:t>diff APT</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200" b="0" i="0" u="none" strike="noStrike" dirty="0">
                          <a:solidFill>
                            <a:srgbClr val="000000"/>
                          </a:solidFill>
                          <a:latin typeface="Calibri"/>
                        </a:rPr>
                        <a:t>available</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200" b="0" i="0" u="none" strike="noStrike" dirty="0">
                          <a:solidFill>
                            <a:srgbClr val="000000"/>
                          </a:solidFill>
                          <a:latin typeface="Calibri"/>
                        </a:rPr>
                        <a:t>lacking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latin typeface="Calibri"/>
                        </a:rPr>
                        <a:t>diff APT</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US" sz="1200" b="1" i="0" u="sng" strike="noStrike" dirty="0">
                          <a:solidFill>
                            <a:srgbClr val="000000"/>
                          </a:solidFill>
                          <a:latin typeface="Calibri"/>
                        </a:rPr>
                        <a:t> </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57175">
                <a:tc>
                  <a:txBody>
                    <a:bodyPr/>
                    <a:lstStyle/>
                    <a:p>
                      <a:pPr algn="l" fontAlgn="b"/>
                      <a:r>
                        <a:rPr lang="en-US" sz="1300" b="0" i="0" u="none" strike="noStrike">
                          <a:solidFill>
                            <a:srgbClr val="000000"/>
                          </a:solidFill>
                          <a:latin typeface="Calibri"/>
                        </a:rPr>
                        <a:t>E-F</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latin typeface="Calibri"/>
                        </a:rPr>
                        <a:t>1.0</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dirty="0">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dirty="0">
                          <a:solidFill>
                            <a:srgbClr val="000000"/>
                          </a:solidFill>
                          <a:latin typeface="Calibri"/>
                        </a:rPr>
                        <a:t>0.5</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0.1</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0.8</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0.3</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0.3</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2.7</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0.4</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1" i="0" u="sng" strike="noStrike">
                          <a:solidFill>
                            <a:srgbClr val="000000"/>
                          </a:solidFill>
                          <a:latin typeface="Calibri"/>
                        </a:rPr>
                        <a:t>5.1</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57175">
                <a:tc>
                  <a:txBody>
                    <a:bodyPr/>
                    <a:lstStyle/>
                    <a:p>
                      <a:pPr algn="l" fontAlgn="b"/>
                      <a:r>
                        <a:rPr lang="en-US" sz="1300" b="0" i="0" u="none" strike="noStrike">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latin typeface="Calibri"/>
                        </a:rPr>
                        <a:t>0.3</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dirty="0">
                          <a:solidFill>
                            <a:srgbClr val="000000"/>
                          </a:solidFill>
                          <a:latin typeface="Calibri"/>
                        </a:rPr>
                        <a:t> </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 </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0.2</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0.5</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0.0</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1" i="0" u="sng" strike="noStrike">
                          <a:solidFill>
                            <a:srgbClr val="000000"/>
                          </a:solidFill>
                          <a:latin typeface="Calibri"/>
                        </a:rPr>
                        <a:t>1.2</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57175">
                <a:tc>
                  <a:txBody>
                    <a:bodyPr/>
                    <a:lstStyle/>
                    <a:p>
                      <a:pPr algn="l" fontAlgn="b"/>
                      <a:r>
                        <a:rPr lang="en-US" sz="1300" b="0" i="0" u="none" strike="noStrike">
                          <a:solidFill>
                            <a:srgbClr val="000000"/>
                          </a:solidFill>
                          <a:latin typeface="Calibri"/>
                        </a:rPr>
                        <a:t>C</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latin typeface="Calibri"/>
                        </a:rPr>
                        <a:t> </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0.3</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dirty="0">
                          <a:solidFill>
                            <a:srgbClr val="000000"/>
                          </a:solidFill>
                          <a:latin typeface="Calibri"/>
                        </a:rPr>
                        <a:t>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dirty="0">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dirty="0">
                          <a:solidFill>
                            <a:srgbClr val="000000"/>
                          </a:solidFill>
                          <a:latin typeface="Calibri"/>
                        </a:rPr>
                        <a:t>0.2</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dirty="0">
                          <a:solidFill>
                            <a:srgbClr val="000000"/>
                          </a:solidFill>
                          <a:latin typeface="Calibri"/>
                        </a:rPr>
                        <a:t>0.6</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dirty="0">
                          <a:solidFill>
                            <a:srgbClr val="000000"/>
                          </a:solidFill>
                          <a:latin typeface="Calibri"/>
                        </a:rPr>
                        <a:t>0.3</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dirty="0">
                          <a:solidFill>
                            <a:srgbClr val="000000"/>
                          </a:solidFill>
                          <a:latin typeface="Calibri"/>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0.8</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1" i="0" u="sng" strike="noStrike">
                          <a:solidFill>
                            <a:srgbClr val="000000"/>
                          </a:solidFill>
                          <a:latin typeface="Calibri"/>
                        </a:rPr>
                        <a:t>3.5</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57175">
                <a:tc>
                  <a:txBody>
                    <a:bodyPr/>
                    <a:lstStyle/>
                    <a:p>
                      <a:pPr algn="l" fontAlgn="b"/>
                      <a:r>
                        <a:rPr lang="en-US" sz="1300" b="0" i="0" u="none" strike="noStrike">
                          <a:solidFill>
                            <a:srgbClr val="000000"/>
                          </a:solidFill>
                          <a:latin typeface="Calibri"/>
                        </a:rPr>
                        <a:t>A-B</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latin typeface="Calibri"/>
                        </a:rPr>
                        <a:t> </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0.2</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dirty="0">
                          <a:solidFill>
                            <a:srgbClr val="000000"/>
                          </a:solidFill>
                          <a:latin typeface="Calibri"/>
                        </a:rPr>
                        <a:t> </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a:solidFill>
                            <a:srgbClr val="000000"/>
                          </a:solidFill>
                          <a:latin typeface="Calibri"/>
                        </a:rPr>
                        <a:t>0.6</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0" i="0" u="none" strike="noStrike" dirty="0">
                          <a:solidFill>
                            <a:srgbClr val="000000"/>
                          </a:solidFill>
                          <a:latin typeface="Calibri"/>
                        </a:rPr>
                        <a:t>0.8</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0" i="0" u="none" strike="noStrike" dirty="0">
                          <a:solidFill>
                            <a:srgbClr val="000000"/>
                          </a:solidFill>
                          <a:latin typeface="Calibri"/>
                        </a:rPr>
                        <a:t>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300" b="0" i="0" u="none" strike="noStrike" dirty="0">
                          <a:solidFill>
                            <a:srgbClr val="000000"/>
                          </a:solidFill>
                          <a:latin typeface="Calibri"/>
                        </a:rPr>
                        <a:t>0.0</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300" b="1" i="0" u="sng" strike="noStrike" dirty="0">
                          <a:solidFill>
                            <a:srgbClr val="000000"/>
                          </a:solidFill>
                          <a:latin typeface="Calibri"/>
                        </a:rPr>
                        <a:t>0.8</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257175">
                <a:tc>
                  <a:txBody>
                    <a:bodyPr/>
                    <a:lstStyle/>
                    <a:p>
                      <a:pPr algn="l" fontAlgn="b"/>
                      <a:r>
                        <a:rPr lang="en-US" sz="1300" b="1" i="0" u="none" strike="noStrike">
                          <a:solidFill>
                            <a:srgbClr val="000000"/>
                          </a:solidFill>
                          <a:latin typeface="Calibri"/>
                        </a:rPr>
                        <a:t>total</a:t>
                      </a:r>
                    </a:p>
                  </a:txBody>
                  <a:tcPr marL="0" marR="0" marT="0" marB="0" anchor="b">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1.3</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1.0</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1.0</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0.9</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1.4</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1"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1" u="none" strike="noStrike" dirty="0">
                          <a:solidFill>
                            <a:srgbClr val="000000"/>
                          </a:solidFill>
                          <a:latin typeface="Calibri"/>
                        </a:rPr>
                        <a:t>4.8</a:t>
                      </a:r>
                    </a:p>
                  </a:txBody>
                  <a:tcPr marL="0" marR="0" marT="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1" u="none" strike="noStrike" dirty="0">
                          <a:solidFill>
                            <a:srgbClr val="000000"/>
                          </a:solidFill>
                          <a:latin typeface="Calibri"/>
                        </a:rPr>
                        <a:t>3.8</a:t>
                      </a:r>
                    </a:p>
                  </a:txBody>
                  <a:tcPr marL="0" marR="0" marT="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400" b="1" i="1" u="none" strike="noStrike" dirty="0">
                          <a:solidFill>
                            <a:srgbClr val="000000"/>
                          </a:solidFill>
                          <a:latin typeface="Calibri"/>
                        </a:rPr>
                        <a:t>2.0</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400" b="1" i="0" u="sng" strike="noStrike" dirty="0">
                          <a:solidFill>
                            <a:srgbClr val="000000"/>
                          </a:solidFill>
                          <a:latin typeface="Calibri"/>
                        </a:rPr>
                        <a:t>10.6</a:t>
                      </a:r>
                    </a:p>
                  </a:txBody>
                  <a:tcPr marL="0" marR="0" marT="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bl>
          </a:graphicData>
        </a:graphic>
      </p:graphicFrame>
      <p:sp>
        <p:nvSpPr>
          <p:cNvPr id="5" name="Rectangle 4"/>
          <p:cNvSpPr/>
          <p:nvPr/>
        </p:nvSpPr>
        <p:spPr>
          <a:xfrm>
            <a:off x="0" y="4071942"/>
            <a:ext cx="9144000" cy="27860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solidFill>
                  <a:schemeClr val="tx1"/>
                </a:solidFill>
              </a:rPr>
              <a:t>Changes respect to the group APT have been determined by changes in the technical content of the WP 4: for example the dipole corrector was intended to be designed and the model built by CIEMAT that later on declined.</a:t>
            </a:r>
          </a:p>
          <a:p>
            <a:pPr algn="just"/>
            <a:endParaRPr lang="en-US" dirty="0" smtClean="0">
              <a:solidFill>
                <a:schemeClr val="tx1"/>
              </a:solidFill>
            </a:endParaRPr>
          </a:p>
          <a:p>
            <a:pPr algn="just"/>
            <a:r>
              <a:rPr lang="en-US" dirty="0" smtClean="0">
                <a:solidFill>
                  <a:schemeClr val="tx1"/>
                </a:solidFill>
              </a:rPr>
              <a:t>After revision of the projects in which it is involved, AT-MCS is re-allocating the resources according to CERN priority: LHC exploitation and upgrade of phase I. As consequence other projects will see the allocated resources reduced. For the upgrade of phase I extra engineering resource will be re-allocated to the triplet design and to the service module design</a:t>
            </a:r>
            <a:endParaRPr lang="en-US"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MQX1 conceptual design status and program</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5097</TotalTime>
  <Words>3857</Words>
  <Application>Microsoft Office PowerPoint</Application>
  <PresentationFormat>On-screen Show (4:3)</PresentationFormat>
  <Paragraphs>967</Paragraphs>
  <Slides>60</Slides>
  <Notes>9</Notes>
  <HiddenSlides>0</HiddenSlides>
  <MMClips>0</MMClips>
  <ScaleCrop>false</ScaleCrop>
  <HeadingPairs>
    <vt:vector size="8" baseType="variant">
      <vt:variant>
        <vt:lpstr>Theme</vt:lpstr>
      </vt:variant>
      <vt:variant>
        <vt:i4>1</vt:i4>
      </vt:variant>
      <vt:variant>
        <vt:lpstr>Links</vt:lpstr>
      </vt:variant>
      <vt:variant>
        <vt:i4>2</vt:i4>
      </vt:variant>
      <vt:variant>
        <vt:lpstr>Embedded OLE Servers</vt:lpstr>
      </vt:variant>
      <vt:variant>
        <vt:i4>2</vt:i4>
      </vt:variant>
      <vt:variant>
        <vt:lpstr>Slide Titles</vt:lpstr>
      </vt:variant>
      <vt:variant>
        <vt:i4>60</vt:i4>
      </vt:variant>
    </vt:vector>
  </HeadingPairs>
  <TitlesOfParts>
    <vt:vector size="65" baseType="lpstr">
      <vt:lpstr>Office Theme</vt:lpstr>
      <vt:lpstr>Documents and Settings\pfessia\Local Settings\Temporary Internet Files\Content.Outlook\H8KJQQB4\dose_r.pdf</vt:lpstr>
      <vt:lpstr>Documents and Settings\pfessia\Local Settings\Temporary Internet Files\Content.Outlook\H8KJQQB4\Q2bdose_r_peak.pdf</vt:lpstr>
      <vt:lpstr>Chart</vt:lpstr>
      <vt:lpstr>Worksheet</vt:lpstr>
      <vt:lpstr>LHC Interaction Region Upgrade Phase I: the WP4 </vt:lpstr>
      <vt:lpstr>Summary</vt:lpstr>
      <vt:lpstr>LHC Interaction Regions Upgrade – Phase-I: the present involvement of AT-mCS</vt:lpstr>
      <vt:lpstr>WP4 definition</vt:lpstr>
      <vt:lpstr>WP4 organization and budget</vt:lpstr>
      <vt:lpstr>Magnet program planning</vt:lpstr>
      <vt:lpstr>What is needed</vt:lpstr>
      <vt:lpstr>AT-MCS resource re-allocation for 2009</vt:lpstr>
      <vt:lpstr>MQX1 conceptual design status and program</vt:lpstr>
      <vt:lpstr>Section Summary</vt:lpstr>
      <vt:lpstr>What we want to re-use 20 quaDrupole cold masses and 5 corrector packages (5 triplet) </vt:lpstr>
      <vt:lpstr>What we will re-use</vt:lpstr>
      <vt:lpstr>MQX1 conceptual design: SC cable use and availability </vt:lpstr>
      <vt:lpstr>Selection of type 1 cable</vt:lpstr>
      <vt:lpstr>Selection of type 2 cable</vt:lpstr>
      <vt:lpstr>Summary of cable situation</vt:lpstr>
      <vt:lpstr>Material dose considerations  based on the work of F. CerrutI E. wildner and the FLUKA team</vt:lpstr>
      <vt:lpstr>Max dose spot</vt:lpstr>
      <vt:lpstr>Polyimide (CERN 96-05)</vt:lpstr>
      <vt:lpstr>G11 (CERN 96-05 and 98-05)</vt:lpstr>
      <vt:lpstr>MQX1 conceptual design: insulation development  based on the work of Pier Paolo Granieri, S. Luzieux, S. Sgobba,  A. Gerardin, R. Lopez, M. Guinchard and D. Tommasini </vt:lpstr>
      <vt:lpstr>Development of new insulation topology: aim</vt:lpstr>
      <vt:lpstr>Cable insulation: development story</vt:lpstr>
      <vt:lpstr>Heat transfer measurements</vt:lpstr>
      <vt:lpstr>Next step for heat transfer measurements</vt:lpstr>
      <vt:lpstr>Cable insulation: 1st results of electrical tests on plane stacks of 2 cables</vt:lpstr>
      <vt:lpstr>Development approach electrical soundness</vt:lpstr>
      <vt:lpstr>Test campaign</vt:lpstr>
      <vt:lpstr>Mechanical tests</vt:lpstr>
      <vt:lpstr>MQX1 conceptual design:  magnetic design Based on the work of F. borgnolutti and E. todesco</vt:lpstr>
      <vt:lpstr>MQX1 cross sections and iron yoke  with heat exchanger(s) I</vt:lpstr>
      <vt:lpstr>MQX1 cross sections and iron yoke  with heat exchanger(s) II</vt:lpstr>
      <vt:lpstr>Gradient respect cable used in the cross section</vt:lpstr>
      <vt:lpstr>Cross section design</vt:lpstr>
      <vt:lpstr>MQX1 conceptual design:  Protection studies Based on the work of Erwin BIELERT &amp; Nikolai SCHWERG </vt:lpstr>
      <vt:lpstr>Quench Study : MQX1 120 mm V3</vt:lpstr>
      <vt:lpstr>Dump Resistor Study</vt:lpstr>
      <vt:lpstr>Protection Study</vt:lpstr>
      <vt:lpstr>Quench Origin Study</vt:lpstr>
      <vt:lpstr>Summary</vt:lpstr>
      <vt:lpstr>MQX1 conceptual design:  mechanical design with the contribution of F. Regis</vt:lpstr>
      <vt:lpstr>Slide 42</vt:lpstr>
      <vt:lpstr>Forces in few quads per octant</vt:lpstr>
      <vt:lpstr>Coil pre-stress</vt:lpstr>
      <vt:lpstr>Slide 45</vt:lpstr>
      <vt:lpstr>Slide 46</vt:lpstr>
      <vt:lpstr>Slide 47</vt:lpstr>
      <vt:lpstr>Slide 48</vt:lpstr>
      <vt:lpstr>FE analysis – collar thickness</vt:lpstr>
      <vt:lpstr>Magnet and cold mass concept </vt:lpstr>
      <vt:lpstr>Magnet and cold mass concept</vt:lpstr>
      <vt:lpstr>Magnet and cold mass concept</vt:lpstr>
      <vt:lpstr>Workshop and tooling installation  based on the work of J. C. perez, J. Mazet and g. Trachez for 927.  F. savary, H. prin, P. seraphin and P. Canard for the 180 </vt:lpstr>
      <vt:lpstr>927 installation</vt:lpstr>
      <vt:lpstr>180 installation</vt:lpstr>
      <vt:lpstr>AT-MCS run collaborations  </vt:lpstr>
      <vt:lpstr>A joint R&amp;D and construction effort</vt:lpstr>
      <vt:lpstr>Collaborations</vt:lpstr>
      <vt:lpstr>White paper special contribution from France</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 Interaction Region Upgrade Phase I: the WP4 </dc:title>
  <dc:creator>pfessia</dc:creator>
  <cp:lastModifiedBy>pfessia</cp:lastModifiedBy>
  <cp:revision>53</cp:revision>
  <dcterms:created xsi:type="dcterms:W3CDTF">2008-07-23T07:52:58Z</dcterms:created>
  <dcterms:modified xsi:type="dcterms:W3CDTF">2008-07-31T06:35:48Z</dcterms:modified>
</cp:coreProperties>
</file>