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83" r:id="rId5"/>
    <p:sldId id="279" r:id="rId6"/>
    <p:sldId id="265" r:id="rId7"/>
    <p:sldId id="258" r:id="rId8"/>
    <p:sldId id="264" r:id="rId9"/>
    <p:sldId id="270" r:id="rId10"/>
    <p:sldId id="260" r:id="rId11"/>
    <p:sldId id="261" r:id="rId12"/>
    <p:sldId id="268" r:id="rId13"/>
    <p:sldId id="262" r:id="rId14"/>
    <p:sldId id="263" r:id="rId15"/>
    <p:sldId id="257" r:id="rId16"/>
    <p:sldId id="271" r:id="rId17"/>
    <p:sldId id="272" r:id="rId18"/>
    <p:sldId id="282" r:id="rId19"/>
    <p:sldId id="281" r:id="rId20"/>
    <p:sldId id="280" r:id="rId21"/>
    <p:sldId id="269" r:id="rId22"/>
    <p:sldId id="274" r:id="rId23"/>
    <p:sldId id="275" r:id="rId24"/>
    <p:sldId id="276" r:id="rId25"/>
    <p:sldId id="284" r:id="rId26"/>
    <p:sldId id="285" r:id="rId27"/>
    <p:sldId id="286" r:id="rId28"/>
    <p:sldId id="273" r:id="rId29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>
        <p:scale>
          <a:sx n="100" d="100"/>
          <a:sy n="100" d="100"/>
        </p:scale>
        <p:origin x="-210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7/30/2008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5334000" y="6400800"/>
            <a:ext cx="35052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Review-LHC Interaction Regions - Upgrade Phase I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Amalia Ballarino, 31</a:t>
            </a:r>
            <a:r>
              <a:rPr kumimoji="0" lang="en-US" sz="1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July 2008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81000" y="914400"/>
            <a:ext cx="8610600" cy="4419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b="1" dirty="0" smtClean="0">
                <a:solidFill>
                  <a:schemeClr val="tx1"/>
                </a:solidFill>
                <a:cs typeface="Times New Roman" pitchFamily="18" charset="0"/>
              </a:rPr>
              <a:t>Cold Powering Options</a:t>
            </a:r>
          </a:p>
          <a:p>
            <a:pPr algn="ctr">
              <a:buNone/>
            </a:pPr>
            <a:endParaRPr lang="en-US" sz="3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tx1"/>
                </a:solidFill>
                <a:cs typeface="Times New Roman" pitchFamily="18" charset="0"/>
              </a:rPr>
              <a:t>Conceptual Design Review of the</a:t>
            </a:r>
          </a:p>
          <a:p>
            <a:pPr algn="ctr">
              <a:buNone/>
            </a:pPr>
            <a:r>
              <a:rPr lang="en-US" dirty="0" smtClean="0">
                <a:cs typeface="Times New Roman" pitchFamily="18" charset="0"/>
              </a:rPr>
              <a:t>LHC Interaction Regions Upgrade –Phase I</a:t>
            </a:r>
          </a:p>
          <a:p>
            <a:pPr algn="ctr">
              <a:buNone/>
            </a:pPr>
            <a:endParaRPr lang="en-US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buNone/>
            </a:pPr>
            <a:r>
              <a:rPr lang="en-US" sz="2600" dirty="0" smtClean="0">
                <a:solidFill>
                  <a:schemeClr val="tx1"/>
                </a:solidFill>
                <a:cs typeface="Times New Roman" pitchFamily="18" charset="0"/>
              </a:rPr>
              <a:t>Amalia Ballarino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65"/>
          <p:cNvSpPr>
            <a:spLocks noChangeArrowheads="1"/>
          </p:cNvSpPr>
          <p:nvPr/>
        </p:nvSpPr>
        <p:spPr bwMode="auto">
          <a:xfrm>
            <a:off x="1295400" y="228600"/>
            <a:ext cx="6324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Connection box on magnet side - schematic</a:t>
            </a:r>
            <a:endParaRPr lang="en-US" sz="2400" b="1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19200"/>
            <a:ext cx="7279454" cy="4702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1905000" y="0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 smtClean="0"/>
              <a:t>End view of the tunnel termination box</a:t>
            </a:r>
            <a:endParaRPr lang="en-US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143000"/>
            <a:ext cx="6674907" cy="485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5"/>
          <p:cNvSpPr>
            <a:spLocks noChangeArrowheads="1"/>
          </p:cNvSpPr>
          <p:nvPr/>
        </p:nvSpPr>
        <p:spPr bwMode="auto">
          <a:xfrm>
            <a:off x="2590800" y="228600"/>
            <a:ext cx="3429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Cross section of the link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00800" y="1752600"/>
            <a:ext cx="230223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/>
            <a:r>
              <a:rPr lang="en-US" dirty="0" smtClean="0"/>
              <a:t>Q	≤ 1.5 W/m</a:t>
            </a:r>
          </a:p>
          <a:p>
            <a:pPr marL="400050" indent="-400050"/>
            <a:r>
              <a:rPr lang="en-US" dirty="0" smtClean="0"/>
              <a:t>L </a:t>
            </a:r>
            <a:r>
              <a:rPr lang="en-US" dirty="0" smtClean="0">
                <a:sym typeface="Symbol"/>
              </a:rPr>
              <a:t> 60 m, </a:t>
            </a:r>
            <a:r>
              <a:rPr lang="en-US" baseline="-25000" dirty="0" smtClean="0">
                <a:sym typeface="Symbol"/>
              </a:rPr>
              <a:t>THe</a:t>
            </a:r>
            <a:r>
              <a:rPr lang="en-US" dirty="0" smtClean="0">
                <a:sym typeface="Symbol"/>
              </a:rPr>
              <a:t>  10 K </a:t>
            </a:r>
            <a:endParaRPr lang="en-US" dirty="0" smtClean="0"/>
          </a:p>
          <a:p>
            <a:r>
              <a:rPr lang="en-US" dirty="0" smtClean="0"/>
              <a:t>m</a:t>
            </a:r>
            <a:r>
              <a:rPr lang="en-US" baseline="-25000" dirty="0" smtClean="0"/>
              <a:t>min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 2 g/s (stand-by </a:t>
            </a:r>
          </a:p>
          <a:p>
            <a:r>
              <a:rPr lang="en-US" dirty="0" smtClean="0"/>
              <a:t>o</a:t>
            </a:r>
            <a:r>
              <a:rPr lang="en-US" dirty="0" smtClean="0"/>
              <a:t>peration)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</a:t>
            </a:r>
            <a:r>
              <a:rPr lang="en-US" baseline="-25000" dirty="0" smtClean="0"/>
              <a:t>max</a:t>
            </a:r>
            <a:r>
              <a:rPr lang="en-US" dirty="0" smtClean="0">
                <a:sym typeface="Symbol"/>
              </a:rPr>
              <a:t> </a:t>
            </a:r>
            <a:r>
              <a:rPr lang="en-US" dirty="0" smtClean="0"/>
              <a:t>10 </a:t>
            </a:r>
            <a:r>
              <a:rPr lang="en-US" dirty="0" smtClean="0"/>
              <a:t>g/s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219200"/>
            <a:ext cx="3821555" cy="452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5"/>
          <p:cNvSpPr>
            <a:spLocks noChangeArrowheads="1"/>
          </p:cNvSpPr>
          <p:nvPr/>
        </p:nvSpPr>
        <p:spPr bwMode="auto">
          <a:xfrm>
            <a:off x="2133600" y="152400"/>
            <a:ext cx="510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Cross-section of a 13 kA cable segment 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2971800"/>
            <a:ext cx="254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360 A/wire @ </a:t>
            </a:r>
            <a:r>
              <a:rPr lang="en-US" dirty="0" err="1" smtClean="0"/>
              <a:t>Tmax</a:t>
            </a:r>
            <a:r>
              <a:rPr lang="en-US" dirty="0" smtClean="0"/>
              <a:t>=20 K</a:t>
            </a:r>
            <a:endParaRPr lang="en-US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143000"/>
            <a:ext cx="3242977" cy="4803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5"/>
          <p:cNvSpPr>
            <a:spLocks noChangeArrowheads="1"/>
          </p:cNvSpPr>
          <p:nvPr/>
        </p:nvSpPr>
        <p:spPr bwMode="auto">
          <a:xfrm>
            <a:off x="2514600" y="152400"/>
            <a:ext cx="403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Cross-section of the cable</a:t>
            </a:r>
            <a:endParaRPr lang="en-US" sz="24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2438400" y="1066800"/>
            <a:ext cx="3857520" cy="4832051"/>
            <a:chOff x="2438400" y="1066800"/>
            <a:chExt cx="3857520" cy="4832051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38400" y="1066800"/>
              <a:ext cx="3857520" cy="4832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4724400" y="301752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+</a:t>
              </a:r>
              <a:endParaRPr lang="en-US" sz="24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038600" y="2590800"/>
              <a:ext cx="279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-</a:t>
              </a:r>
              <a:endParaRPr lang="en-US" sz="2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00400" y="281940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+</a:t>
              </a:r>
              <a:endParaRPr lang="en-US" sz="2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43200" y="3429000"/>
              <a:ext cx="279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-</a:t>
              </a:r>
              <a:endParaRPr lang="en-US" sz="2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95600" y="426720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+</a:t>
              </a:r>
              <a:endParaRPr lang="en-US" sz="2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19600" y="457200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+</a:t>
              </a:r>
              <a:endParaRPr lang="en-US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76800" y="3810000"/>
              <a:ext cx="279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-</a:t>
              </a:r>
              <a:endParaRPr lang="en-US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57600" y="4648200"/>
              <a:ext cx="279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-</a:t>
              </a:r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5"/>
          <p:cNvSpPr>
            <a:spLocks noChangeArrowheads="1"/>
          </p:cNvSpPr>
          <p:nvPr/>
        </p:nvSpPr>
        <p:spPr bwMode="auto">
          <a:xfrm>
            <a:off x="3657600" y="152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The leads</a:t>
            </a:r>
            <a:endParaRPr lang="en-US" sz="24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161545" y="2438400"/>
            <a:ext cx="8982455" cy="3549026"/>
            <a:chOff x="0" y="2819400"/>
            <a:chExt cx="8982455" cy="354902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 l="6312" t="4010" r="6903" b="5764"/>
            <a:stretch>
              <a:fillRect/>
            </a:stretch>
          </p:blipFill>
          <p:spPr bwMode="auto">
            <a:xfrm>
              <a:off x="0" y="2819400"/>
              <a:ext cx="4324294" cy="3539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/>
            <a:srcRect l="7528" t="2266" r="5915"/>
            <a:stretch>
              <a:fillRect/>
            </a:stretch>
          </p:blipFill>
          <p:spPr bwMode="auto">
            <a:xfrm>
              <a:off x="4343400" y="2819400"/>
              <a:ext cx="4639055" cy="3549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5" name="TextBox 4"/>
          <p:cNvSpPr txBox="1"/>
          <p:nvPr/>
        </p:nvSpPr>
        <p:spPr>
          <a:xfrm>
            <a:off x="228600" y="609600"/>
            <a:ext cx="85629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– The HTS part of the leads will be “replaced” by the HTS link. The leads will have to be</a:t>
            </a:r>
          </a:p>
          <a:p>
            <a:r>
              <a:rPr lang="en-US" dirty="0" smtClean="0"/>
              <a:t>designed for this operation: from RT to 20 K, with heat conducted at the cold end </a:t>
            </a:r>
          </a:p>
          <a:p>
            <a:r>
              <a:rPr lang="en-US" dirty="0" smtClean="0"/>
              <a:t>a</a:t>
            </a:r>
            <a:r>
              <a:rPr lang="en-US" dirty="0" smtClean="0"/>
              <a:t>b</a:t>
            </a:r>
            <a:r>
              <a:rPr lang="en-US" dirty="0" smtClean="0"/>
              <a:t>sorbed by the cooling gas recovered from the link. This will require appropriate </a:t>
            </a:r>
          </a:p>
          <a:p>
            <a:r>
              <a:rPr lang="en-US" dirty="0" smtClean="0"/>
              <a:t>study and design.</a:t>
            </a:r>
          </a:p>
          <a:p>
            <a:r>
              <a:rPr lang="en-US" dirty="0" smtClean="0"/>
              <a:t>– The temperature at the bottom end of the resistive part of the lead will be used for the </a:t>
            </a:r>
          </a:p>
          <a:p>
            <a:r>
              <a:rPr lang="en-US" dirty="0" smtClean="0"/>
              <a:t>c</a:t>
            </a:r>
            <a:r>
              <a:rPr lang="en-US" dirty="0" smtClean="0"/>
              <a:t>ontrol  of the gas inside the lead and passing through the MgB</a:t>
            </a:r>
            <a:r>
              <a:rPr lang="en-US" baseline="-25000" dirty="0" smtClean="0"/>
              <a:t>2</a:t>
            </a:r>
            <a:r>
              <a:rPr lang="en-US" dirty="0" smtClean="0"/>
              <a:t> cable.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914400"/>
            <a:ext cx="5774055" cy="454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838200"/>
            <a:ext cx="6976301" cy="4546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2133600" y="152400"/>
            <a:ext cx="426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Control and interlock signals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855683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– Temperature sensors at the bottom end of each lead for controlling the opening  of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valves that determine the corresponding flow of He gas.</a:t>
            </a:r>
          </a:p>
          <a:p>
            <a:endParaRPr lang="en-US" dirty="0" smtClean="0"/>
          </a:p>
          <a:p>
            <a:r>
              <a:rPr lang="en-US" dirty="0" smtClean="0"/>
              <a:t>– </a:t>
            </a:r>
            <a:r>
              <a:rPr lang="en-US" dirty="0" smtClean="0"/>
              <a:t> Voltage taps across each lead for protection against overheating.</a:t>
            </a:r>
          </a:p>
          <a:p>
            <a:endParaRPr lang="en-US" dirty="0" smtClean="0"/>
          </a:p>
          <a:p>
            <a:r>
              <a:rPr lang="en-US" dirty="0" smtClean="0"/>
              <a:t>– </a:t>
            </a:r>
            <a:r>
              <a:rPr lang="en-US" dirty="0" smtClean="0"/>
              <a:t> Voltage taps at either end of the link for protection in case of quench.</a:t>
            </a:r>
          </a:p>
          <a:p>
            <a:endParaRPr lang="en-US" dirty="0" smtClean="0"/>
          </a:p>
          <a:p>
            <a:r>
              <a:rPr lang="en-US" dirty="0" smtClean="0"/>
              <a:t>The instrumentation is routed out to the room temperature environment via the link and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leads. No use  helium-to vacuum insulating breaks.</a:t>
            </a:r>
          </a:p>
          <a:p>
            <a:endParaRPr lang="en-US" dirty="0" smtClean="0"/>
          </a:p>
          <a:p>
            <a:r>
              <a:rPr lang="en-US" dirty="0" smtClean="0"/>
              <a:t>To avoid </a:t>
            </a:r>
            <a:r>
              <a:rPr lang="en-US" dirty="0" err="1" smtClean="0"/>
              <a:t>Paschen</a:t>
            </a:r>
            <a:r>
              <a:rPr lang="en-US" dirty="0" smtClean="0"/>
              <a:t> problems in the system during voltage testing or quenching of magnets,</a:t>
            </a:r>
          </a:p>
          <a:p>
            <a:r>
              <a:rPr lang="en-US" dirty="0" smtClean="0"/>
              <a:t>n</a:t>
            </a:r>
            <a:r>
              <a:rPr lang="en-US" dirty="0" smtClean="0"/>
              <a:t>o live parts are present in the vacuum insulation (potential problem in case of He leaks </a:t>
            </a:r>
          </a:p>
          <a:p>
            <a:r>
              <a:rPr lang="en-US" dirty="0" smtClean="0"/>
              <a:t>Into the vacuum).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838200"/>
            <a:ext cx="8229600" cy="5715000"/>
          </a:xfrm>
          <a:prstGeom prst="rect">
            <a:avLst/>
          </a:prstGeom>
        </p:spPr>
        <p:txBody>
          <a:bodyPr/>
          <a:lstStyle/>
          <a:p>
            <a:pPr marL="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b="1" dirty="0" smtClean="0"/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	The superconducting link (L </a:t>
            </a:r>
            <a:r>
              <a:rPr lang="en-US" dirty="0" smtClean="0">
                <a:sym typeface="Symbol"/>
              </a:rPr>
              <a:t> 60 m)</a:t>
            </a:r>
            <a:r>
              <a:rPr lang="en-US" dirty="0" smtClean="0"/>
              <a:t> would be completely assembled on surface and connected to the tunnel connection box. </a:t>
            </a:r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endParaRPr lang="en-US" dirty="0" smtClean="0"/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	The leads will be installed in the DFBX1 at the surface.</a:t>
            </a:r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endParaRPr lang="en-US" dirty="0" smtClean="0"/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	The DFBX1 will be installed in the caverns near the power supplies.</a:t>
            </a:r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endParaRPr lang="en-US" dirty="0" smtClean="0"/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	The link will be transported to the tunnel (bending </a:t>
            </a:r>
            <a:r>
              <a:rPr lang="en-US" dirty="0" smtClean="0">
                <a:sym typeface="Symbol"/>
              </a:rPr>
              <a:t>  3 m), and installed (like a</a:t>
            </a:r>
          </a:p>
          <a:p>
            <a:pPr marL="400050" lvl="1" indent="-685800">
              <a:lnSpc>
                <a:spcPct val="90000"/>
              </a:lnSpc>
              <a:defRPr/>
            </a:pPr>
            <a:r>
              <a:rPr lang="en-US" dirty="0" smtClean="0">
                <a:sym typeface="Symbol"/>
              </a:rPr>
              <a:t>	</a:t>
            </a:r>
            <a:r>
              <a:rPr lang="en-US" dirty="0" smtClean="0">
                <a:sym typeface="Symbol"/>
              </a:rPr>
              <a:t>“semi-flexible” cable). The mass is </a:t>
            </a:r>
            <a:r>
              <a:rPr lang="en-US" dirty="0" smtClean="0">
                <a:sym typeface="Symbol"/>
              </a:rPr>
              <a:t> </a:t>
            </a:r>
            <a:r>
              <a:rPr lang="en-US" dirty="0" smtClean="0">
                <a:sym typeface="Symbol"/>
              </a:rPr>
              <a:t>5 kg/m.</a:t>
            </a:r>
          </a:p>
          <a:p>
            <a:pPr marL="400050" lvl="1" indent="-685800">
              <a:lnSpc>
                <a:spcPct val="90000"/>
              </a:lnSpc>
              <a:defRPr/>
            </a:pPr>
            <a:endParaRPr lang="en-US" dirty="0" smtClean="0">
              <a:sym typeface="Symbol"/>
            </a:endParaRPr>
          </a:p>
          <a:p>
            <a:pPr marL="400050" lvl="1" indent="-685800">
              <a:lnSpc>
                <a:spcPct val="90000"/>
              </a:lnSpc>
              <a:defRPr/>
            </a:pPr>
            <a:r>
              <a:rPr lang="en-US" dirty="0" smtClean="0">
                <a:sym typeface="Symbol"/>
              </a:rPr>
              <a:t>	The link will be connected to the DFBX1 and the cables to the bottom of the leads</a:t>
            </a:r>
          </a:p>
          <a:p>
            <a:pPr marL="400050" lvl="1" indent="-685800">
              <a:lnSpc>
                <a:spcPct val="90000"/>
              </a:lnSpc>
              <a:defRPr/>
            </a:pPr>
            <a:r>
              <a:rPr lang="en-US" dirty="0" smtClean="0">
                <a:sym typeface="Symbol"/>
              </a:rPr>
              <a:t>	</a:t>
            </a:r>
            <a:r>
              <a:rPr lang="en-US" dirty="0" smtClean="0">
                <a:sym typeface="Symbol"/>
              </a:rPr>
              <a:t>(MgB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to Cu). At the magnet side, the connection box will be connected to the </a:t>
            </a:r>
          </a:p>
          <a:p>
            <a:pPr marL="400050" lvl="1" indent="-685800">
              <a:lnSpc>
                <a:spcPct val="90000"/>
              </a:lnSpc>
              <a:defRPr/>
            </a:pPr>
            <a:r>
              <a:rPr lang="en-US" dirty="0" smtClean="0">
                <a:sym typeface="Symbol"/>
              </a:rPr>
              <a:t>	magnet cryostat and the Nb-Ti cables to  the Nb-Ti bus in the magnet cold mass.</a:t>
            </a:r>
          </a:p>
          <a:p>
            <a:pPr marL="400050" lvl="1" indent="-685800">
              <a:lnSpc>
                <a:spcPct val="90000"/>
              </a:lnSpc>
              <a:defRPr/>
            </a:pPr>
            <a:endParaRPr lang="en-US" dirty="0" smtClean="0">
              <a:sym typeface="Symbol"/>
            </a:endParaRPr>
          </a:p>
          <a:p>
            <a:pPr marL="400050" lvl="1" indent="-685800">
              <a:lnSpc>
                <a:spcPct val="90000"/>
              </a:lnSpc>
              <a:defRPr/>
            </a:pPr>
            <a:r>
              <a:rPr lang="en-US" dirty="0" smtClean="0">
                <a:sym typeface="Symbol"/>
              </a:rPr>
              <a:t>	</a:t>
            </a:r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endParaRPr lang="en-US" dirty="0" smtClean="0">
              <a:sym typeface="Symbol"/>
            </a:endParaRPr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endParaRPr lang="en-US" dirty="0" smtClean="0"/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endParaRPr lang="en-US" dirty="0" smtClean="0"/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 smtClean="0"/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b="1" dirty="0" smtClean="0"/>
          </a:p>
        </p:txBody>
      </p:sp>
      <p:sp>
        <p:nvSpPr>
          <p:cNvPr id="5" name="Rectangle 165"/>
          <p:cNvSpPr>
            <a:spLocks noChangeArrowheads="1"/>
          </p:cNvSpPr>
          <p:nvPr/>
        </p:nvSpPr>
        <p:spPr bwMode="auto">
          <a:xfrm>
            <a:off x="3581400" y="3048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Installation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152400"/>
            <a:ext cx="82296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latin typeface="+mj-lt"/>
                <a:ea typeface="+mj-ea"/>
                <a:cs typeface="+mj-cs"/>
              </a:rPr>
              <a:t>Cold power transfer system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685800"/>
            <a:ext cx="8629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Transfer of power from RT to liquid helium temperature in the magnet cryostat.</a:t>
            </a:r>
          </a:p>
          <a:p>
            <a:pPr algn="ctr"/>
            <a:r>
              <a:rPr lang="en-US" sz="1600" b="1" dirty="0" smtClean="0"/>
              <a:t>Preferred powering scheme (24/07/2008)</a:t>
            </a:r>
            <a:endParaRPr lang="en-US" sz="16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8667750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533400" y="152400"/>
            <a:ext cx="8077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MgB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vs. other </a:t>
            </a:r>
            <a:r>
              <a:rPr lang="en-US" sz="2400" b="1" dirty="0" smtClean="0"/>
              <a:t>-commercially </a:t>
            </a:r>
            <a:r>
              <a:rPr lang="en-US" sz="2400" b="1" dirty="0" smtClean="0"/>
              <a:t>available- HTS conductors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1" y="99060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 temperature margin (Tc = 39 K, instead of Tc &gt; 90 K), but: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is available in the form of wire (Bi-2212 in a Ag matrix would not be suitable for this application);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At 20 K, it has a good cost/performance ratio if compared to Bi-2223 tape in Ag matrix, to Bi-2212 wire in Ag matrix, and t Y-123 tape on a metallic substrate. The low cost of raw materials and the relative simple fabrication process -when compared to other HTS conductors- enables a low cost of the conductor;  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is isotropic  - at least at low fields; 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has good electrical performances at the low fields needed for this application - efforts are being made for increasing </a:t>
            </a:r>
            <a:r>
              <a:rPr lang="en-US" dirty="0" err="1" smtClean="0"/>
              <a:t>Ic</a:t>
            </a:r>
            <a:r>
              <a:rPr lang="en-US" dirty="0" smtClean="0"/>
              <a:t> at high field (</a:t>
            </a:r>
            <a:r>
              <a:rPr lang="en-US" dirty="0" smtClean="0">
                <a:sym typeface="Symbol"/>
              </a:rPr>
              <a:t> 3 T).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1676400" y="0"/>
            <a:ext cx="5943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MgB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conductor: geometry and composition</a:t>
            </a:r>
            <a:endParaRPr lang="en-US" sz="2400" b="1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800" y="762000"/>
            <a:ext cx="8686800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Collaboration with Columbus, who developed  for this project two wires available in long (up to 3 km) lengths:</a:t>
            </a:r>
          </a:p>
          <a:p>
            <a:endParaRPr lang="en-US" sz="1000" dirty="0"/>
          </a:p>
          <a:p>
            <a:r>
              <a:rPr lang="en-US" dirty="0">
                <a:sym typeface="Symbol" pitchFamily="18" charset="2"/>
              </a:rPr>
              <a:t> </a:t>
            </a:r>
            <a:r>
              <a:rPr lang="en-US" b="1" dirty="0" smtClean="0"/>
              <a:t>D1=1.6 </a:t>
            </a:r>
            <a:r>
              <a:rPr lang="en-US" b="1" dirty="0"/>
              <a:t>mm</a:t>
            </a:r>
            <a:r>
              <a:rPr lang="en-US" dirty="0"/>
              <a:t>. </a:t>
            </a:r>
            <a:r>
              <a:rPr lang="en-US" dirty="0" err="1"/>
              <a:t>Ic</a:t>
            </a:r>
            <a:r>
              <a:rPr lang="en-US" dirty="0"/>
              <a:t>(24 K, 0.4 T)&gt;550 A. </a:t>
            </a:r>
            <a:r>
              <a:rPr lang="en-US" dirty="0" err="1" smtClean="0"/>
              <a:t>J</a:t>
            </a:r>
            <a:r>
              <a:rPr lang="en-US" baseline="-25000" dirty="0" err="1" smtClean="0"/>
              <a:t>ce</a:t>
            </a:r>
            <a:r>
              <a:rPr lang="en-US" dirty="0" smtClean="0"/>
              <a:t>&gt;240 </a:t>
            </a:r>
            <a:r>
              <a:rPr lang="en-US" dirty="0"/>
              <a:t>A/mm</a:t>
            </a:r>
            <a:r>
              <a:rPr lang="en-US" baseline="30000" dirty="0"/>
              <a:t>2</a:t>
            </a:r>
          </a:p>
          <a:p>
            <a:endParaRPr lang="en-US" sz="1000" dirty="0"/>
          </a:p>
          <a:p>
            <a:r>
              <a:rPr lang="en-US" dirty="0">
                <a:sym typeface="Symbol" pitchFamily="18" charset="2"/>
              </a:rPr>
              <a:t> </a:t>
            </a:r>
            <a:r>
              <a:rPr lang="en-US" b="1" dirty="0" smtClean="0"/>
              <a:t>D2=1.1 mm</a:t>
            </a:r>
            <a:r>
              <a:rPr lang="en-US" dirty="0"/>
              <a:t>.</a:t>
            </a:r>
            <a:r>
              <a:rPr lang="en-US" dirty="0" smtClean="0"/>
              <a:t> </a:t>
            </a:r>
            <a:r>
              <a:rPr lang="en-US" dirty="0" err="1"/>
              <a:t>Ic</a:t>
            </a:r>
            <a:r>
              <a:rPr lang="en-US" dirty="0"/>
              <a:t>(24 K, 0.4T)=436 A. </a:t>
            </a:r>
            <a:r>
              <a:rPr lang="en-US" dirty="0" err="1"/>
              <a:t>J</a:t>
            </a:r>
            <a:r>
              <a:rPr lang="en-US" baseline="-25000" dirty="0" err="1"/>
              <a:t>ce</a:t>
            </a:r>
            <a:r>
              <a:rPr lang="en-US" dirty="0"/>
              <a:t>=357 A/mm</a:t>
            </a:r>
            <a:r>
              <a:rPr lang="en-US" baseline="30000" dirty="0"/>
              <a:t>2</a:t>
            </a:r>
          </a:p>
          <a:p>
            <a:endParaRPr lang="en-US" sz="1000" dirty="0"/>
          </a:p>
          <a:p>
            <a:r>
              <a:rPr lang="en-US" dirty="0"/>
              <a:t>f= 14 </a:t>
            </a:r>
            <a:r>
              <a:rPr lang="en-US" dirty="0" smtClean="0"/>
              <a:t>%, 12 MgB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filaments (Each filament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0.019 mm</a:t>
            </a:r>
            <a:r>
              <a:rPr lang="en-US" baseline="30000" dirty="0" smtClean="0"/>
              <a:t>2 </a:t>
            </a:r>
            <a:r>
              <a:rPr lang="en-US" dirty="0" smtClean="0"/>
              <a:t>for D1 and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 0.03 mm</a:t>
            </a:r>
            <a:r>
              <a:rPr lang="en-US" baseline="30000" dirty="0" smtClean="0"/>
              <a:t>2</a:t>
            </a:r>
            <a:r>
              <a:rPr lang="en-US" dirty="0" smtClean="0"/>
              <a:t> for D2</a:t>
            </a:r>
            <a:r>
              <a:rPr lang="en-US" baseline="30000" dirty="0" smtClean="0"/>
              <a:t> </a:t>
            </a:r>
            <a:r>
              <a:rPr lang="en-US" dirty="0" smtClean="0"/>
              <a:t>) </a:t>
            </a:r>
            <a:endParaRPr lang="en-US" dirty="0"/>
          </a:p>
          <a:p>
            <a:endParaRPr lang="en-US" sz="1000" dirty="0"/>
          </a:p>
          <a:p>
            <a:r>
              <a:rPr lang="en-US" dirty="0"/>
              <a:t>Twist pitch=300 </a:t>
            </a:r>
            <a:r>
              <a:rPr lang="en-US" dirty="0" smtClean="0"/>
              <a:t>mm</a:t>
            </a:r>
          </a:p>
          <a:p>
            <a:r>
              <a:rPr lang="en-US" dirty="0" err="1" smtClean="0"/>
              <a:t>Rb</a:t>
            </a:r>
            <a:r>
              <a:rPr lang="en-US" baseline="-25000" dirty="0" err="1" smtClean="0"/>
              <a:t>min</a:t>
            </a:r>
            <a:r>
              <a:rPr lang="en-US" baseline="-25000" dirty="0" smtClean="0"/>
              <a:t>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100 R</a:t>
            </a:r>
            <a:endParaRPr lang="en-US" dirty="0"/>
          </a:p>
          <a:p>
            <a:endParaRPr lang="en-US" sz="1000" dirty="0"/>
          </a:p>
          <a:p>
            <a:r>
              <a:rPr lang="en-US" dirty="0"/>
              <a:t>Inner core of copper </a:t>
            </a:r>
            <a:r>
              <a:rPr lang="en-US" dirty="0" smtClean="0"/>
              <a:t>(</a:t>
            </a:r>
            <a:r>
              <a:rPr lang="en-US" dirty="0" smtClean="0">
                <a:sym typeface="Symbol"/>
              </a:rPr>
              <a:t> </a:t>
            </a:r>
            <a:r>
              <a:rPr lang="en-US" dirty="0" smtClean="0"/>
              <a:t>15%)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Electrical (</a:t>
            </a:r>
            <a:r>
              <a:rPr lang="en-US" dirty="0" err="1" smtClean="0"/>
              <a:t>Ic</a:t>
            </a:r>
            <a:r>
              <a:rPr lang="en-US" dirty="0" smtClean="0"/>
              <a:t>(B-T), </a:t>
            </a:r>
            <a:r>
              <a:rPr lang="el-GR" dirty="0" smtClean="0"/>
              <a:t>ρ</a:t>
            </a:r>
            <a:r>
              <a:rPr lang="en-US" dirty="0" smtClean="0"/>
              <a:t>(T)), thermal (K(T)) and mechanical properties (</a:t>
            </a:r>
            <a:r>
              <a:rPr lang="en-US" dirty="0" err="1" smtClean="0"/>
              <a:t>Rb</a:t>
            </a:r>
            <a:r>
              <a:rPr lang="en-US" dirty="0" smtClean="0"/>
              <a:t>) of the wires were measured  </a:t>
            </a:r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295400" y="685800"/>
            <a:ext cx="5796844" cy="1953846"/>
            <a:chOff x="1600200" y="685800"/>
            <a:chExt cx="5796844" cy="1953846"/>
          </a:xfrm>
        </p:grpSpPr>
        <p:grpSp>
          <p:nvGrpSpPr>
            <p:cNvPr id="16" name="Group 15"/>
            <p:cNvGrpSpPr/>
            <p:nvPr/>
          </p:nvGrpSpPr>
          <p:grpSpPr>
            <a:xfrm>
              <a:off x="1981200" y="685800"/>
              <a:ext cx="5029200" cy="1953846"/>
              <a:chOff x="3276600" y="609600"/>
              <a:chExt cx="5029200" cy="1953846"/>
            </a:xfrm>
          </p:grpSpPr>
          <p:pic>
            <p:nvPicPr>
              <p:cNvPr id="6" name="Picture 3" descr="Totale 061 copy_bis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495800" y="609600"/>
                <a:ext cx="1905000" cy="1953846"/>
              </a:xfrm>
              <a:prstGeom prst="rect">
                <a:avLst/>
              </a:prstGeom>
              <a:noFill/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</p:pic>
          <p:cxnSp>
            <p:nvCxnSpPr>
              <p:cNvPr id="8" name="Straight Arrow Connector 7"/>
              <p:cNvCxnSpPr/>
              <p:nvPr/>
            </p:nvCxnSpPr>
            <p:spPr>
              <a:xfrm flipV="1">
                <a:off x="3429000" y="1600200"/>
                <a:ext cx="1828800" cy="2286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3276600" y="1828800"/>
                <a:ext cx="1828800" cy="2286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rot="10800000" flipV="1">
                <a:off x="6172200" y="1752600"/>
                <a:ext cx="2133600" cy="3048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10800000" flipV="1">
                <a:off x="6096000" y="1219200"/>
                <a:ext cx="1752600" cy="3048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1600200" y="1676400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Cu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00200" y="1981200"/>
              <a:ext cx="402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Fe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29400" y="1066800"/>
              <a:ext cx="694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MgB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010400" y="1600200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Ni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990600" y="457200"/>
            <a:ext cx="4083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Ex-situ, 1.1 mm </a:t>
            </a:r>
            <a:r>
              <a:rPr lang="az-Cyrl-AZ" b="1" dirty="0" smtClean="0">
                <a:sym typeface="Symbol"/>
              </a:rPr>
              <a:t></a:t>
            </a:r>
            <a:r>
              <a:rPr lang="en-US" b="1" dirty="0" smtClean="0"/>
              <a:t> MgB</a:t>
            </a:r>
            <a:r>
              <a:rPr lang="en-US" b="1" baseline="-25000" dirty="0" smtClean="0"/>
              <a:t>2</a:t>
            </a:r>
            <a:r>
              <a:rPr lang="en-US" b="1" dirty="0" smtClean="0"/>
              <a:t> wire (Columbus)</a:t>
            </a:r>
            <a:endParaRPr lang="en-US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914400" y="914400"/>
            <a:ext cx="6638687" cy="4955977"/>
            <a:chOff x="1066800" y="914400"/>
            <a:chExt cx="6638687" cy="4955977"/>
          </a:xfrm>
        </p:grpSpPr>
        <p:grpSp>
          <p:nvGrpSpPr>
            <p:cNvPr id="10" name="Group 9"/>
            <p:cNvGrpSpPr/>
            <p:nvPr/>
          </p:nvGrpSpPr>
          <p:grpSpPr>
            <a:xfrm>
              <a:off x="1066800" y="914400"/>
              <a:ext cx="6585334" cy="4572000"/>
              <a:chOff x="1371600" y="990600"/>
              <a:chExt cx="6585334" cy="457200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71600" y="990600"/>
                <a:ext cx="6585334" cy="44385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" name="TextBox 6"/>
              <p:cNvSpPr txBox="1"/>
              <p:nvPr/>
            </p:nvSpPr>
            <p:spPr>
              <a:xfrm rot="16200000">
                <a:off x="1213366" y="3053834"/>
                <a:ext cx="6858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Ic (A)</a:t>
                </a:r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371600" y="5410200"/>
                <a:ext cx="6583680" cy="15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572000" y="5181600"/>
                <a:ext cx="615874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B (T)</a:t>
                </a:r>
                <a:endParaRPr lang="en-US" sz="160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572000" y="5562600"/>
              <a:ext cx="31334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Measurements performed by Columbus </a:t>
              </a:r>
              <a:endParaRPr lang="en-US" sz="1400" dirty="0"/>
            </a:p>
          </p:txBody>
        </p:sp>
      </p:grpSp>
      <p:sp>
        <p:nvSpPr>
          <p:cNvPr id="15" name="Rectangle 165"/>
          <p:cNvSpPr>
            <a:spLocks noChangeArrowheads="1"/>
          </p:cNvSpPr>
          <p:nvPr/>
        </p:nvSpPr>
        <p:spPr bwMode="auto">
          <a:xfrm>
            <a:off x="1752600" y="0"/>
            <a:ext cx="5943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MgB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conductor: electrical properties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5943600"/>
            <a:ext cx="455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at CERN an </a:t>
            </a:r>
            <a:r>
              <a:rPr lang="en-US" dirty="0" err="1" smtClean="0"/>
              <a:t>Ic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 </a:t>
            </a:r>
            <a:r>
              <a:rPr lang="en-US" dirty="0" smtClean="0"/>
              <a:t>800 A (4.2 K, 1.5 T)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219200" y="762000"/>
            <a:ext cx="5732823" cy="4876800"/>
            <a:chOff x="1066800" y="520127"/>
            <a:chExt cx="6217611" cy="5883649"/>
          </a:xfrm>
        </p:grpSpPr>
        <p:sp>
          <p:nvSpPr>
            <p:cNvPr id="5" name="TextBox 4"/>
            <p:cNvSpPr txBox="1"/>
            <p:nvPr/>
          </p:nvSpPr>
          <p:spPr>
            <a:xfrm>
              <a:off x="1086130" y="520127"/>
              <a:ext cx="4083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Ex-situ, 1.6 mm </a:t>
              </a:r>
              <a:r>
                <a:rPr lang="az-Cyrl-AZ" b="1" dirty="0" smtClean="0">
                  <a:sym typeface="Symbol"/>
                </a:rPr>
                <a:t></a:t>
              </a:r>
              <a:r>
                <a:rPr lang="en-US" b="1" dirty="0" smtClean="0"/>
                <a:t> MgB</a:t>
              </a:r>
              <a:r>
                <a:rPr lang="en-US" b="1" baseline="-25000" dirty="0" smtClean="0"/>
                <a:t>2</a:t>
              </a:r>
              <a:r>
                <a:rPr lang="en-US" b="1" dirty="0" smtClean="0"/>
                <a:t> wire (Columbus)</a:t>
              </a:r>
              <a:endParaRPr lang="en-US" b="1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066800" y="990600"/>
              <a:ext cx="6217611" cy="5413176"/>
              <a:chOff x="1066800" y="838200"/>
              <a:chExt cx="6217611" cy="541317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066800" y="838200"/>
                <a:ext cx="6148090" cy="4986754"/>
                <a:chOff x="1066800" y="838200"/>
                <a:chExt cx="6148090" cy="4986754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1066800" y="5638800"/>
                  <a:ext cx="6126480" cy="1828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1066800" y="838200"/>
                  <a:ext cx="152400" cy="484632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pic>
              <p:nvPicPr>
                <p:cNvPr id="4" name="Picture 7" descr="Ic_vs_B"/>
                <p:cNvPicPr>
                  <a:picLocks noGrp="1" noChangeAspect="1" noChangeArrowheads="1"/>
                </p:cNvPicPr>
                <p:nvPr>
                  <p:ph sz="half" idx="4294967295"/>
                </p:nvPr>
              </p:nvPicPr>
              <p:blipFill>
                <a:blip r:embed="rId2"/>
                <a:srcRect/>
                <a:stretch>
                  <a:fillRect/>
                </a:stretch>
              </p:blipFill>
              <p:spPr>
                <a:xfrm>
                  <a:off x="1219203" y="838202"/>
                  <a:ext cx="5995687" cy="4832524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</p:pic>
            <p:sp>
              <p:nvSpPr>
                <p:cNvPr id="6" name="TextBox 5"/>
                <p:cNvSpPr txBox="1"/>
                <p:nvPr/>
              </p:nvSpPr>
              <p:spPr>
                <a:xfrm rot="16200000">
                  <a:off x="870466" y="2939534"/>
                  <a:ext cx="76200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Ic (A)</a:t>
                  </a:r>
                  <a:endParaRPr lang="en-US" dirty="0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191000" y="5486400"/>
                  <a:ext cx="615874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/>
                    <a:t>B (T)</a:t>
                  </a:r>
                  <a:endParaRPr lang="en-US" sz="1600" dirty="0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4191000" y="5943600"/>
                <a:ext cx="30934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Measurements performed by Columbus</a:t>
                </a:r>
                <a:endParaRPr lang="en-US" sz="1400" dirty="0"/>
              </a:p>
            </p:txBody>
          </p:sp>
        </p:grpSp>
      </p:grpSp>
      <p:sp>
        <p:nvSpPr>
          <p:cNvPr id="13" name="Rectangle 165"/>
          <p:cNvSpPr>
            <a:spLocks noChangeArrowheads="1"/>
          </p:cNvSpPr>
          <p:nvPr/>
        </p:nvSpPr>
        <p:spPr bwMode="auto">
          <a:xfrm>
            <a:off x="1371600" y="152400"/>
            <a:ext cx="5943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MgB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conductor: electrical properties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5715000"/>
            <a:ext cx="5270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n value strongly depends on the field:</a:t>
            </a:r>
          </a:p>
          <a:p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/>
              <a:t> 90 up to 1 T, </a:t>
            </a:r>
            <a:r>
              <a:rPr lang="en-US" dirty="0" smtClean="0">
                <a:sym typeface="Symbol"/>
              </a:rPr>
              <a:t> </a:t>
            </a:r>
            <a:r>
              <a:rPr lang="en-US" dirty="0" smtClean="0"/>
              <a:t>30 at 4 T (measured at CERN at 4.2 K)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1143000" y="152400"/>
            <a:ext cx="678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MgB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 conductor: radiation resistance properties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535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 irradiation tests were done at very high fluences (up to 3.9·10</a:t>
            </a:r>
            <a:r>
              <a:rPr lang="en-US" baseline="30000" dirty="0" smtClean="0"/>
              <a:t>19</a:t>
            </a:r>
            <a:r>
              <a:rPr lang="en-US" dirty="0" smtClean="0"/>
              <a:t> n·cm</a:t>
            </a:r>
            <a:r>
              <a:rPr lang="en-US" baseline="30000" dirty="0" smtClean="0"/>
              <a:t>-2, </a:t>
            </a:r>
            <a:r>
              <a:rPr lang="en-US" dirty="0" smtClean="0"/>
              <a:t>INFM and</a:t>
            </a:r>
          </a:p>
          <a:p>
            <a:r>
              <a:rPr lang="en-US" dirty="0" smtClean="0"/>
              <a:t>University of Genova). </a:t>
            </a:r>
          </a:p>
          <a:p>
            <a:r>
              <a:rPr lang="en-US" dirty="0" smtClean="0"/>
              <a:t>Up to fluences of 1·10</a:t>
            </a:r>
            <a:r>
              <a:rPr lang="en-US" baseline="30000" dirty="0" smtClean="0"/>
              <a:t>18</a:t>
            </a:r>
            <a:r>
              <a:rPr lang="en-US" dirty="0" smtClean="0"/>
              <a:t> n·cm</a:t>
            </a:r>
            <a:r>
              <a:rPr lang="en-US" baseline="30000" dirty="0" smtClean="0"/>
              <a:t>-2</a:t>
            </a:r>
            <a:r>
              <a:rPr lang="en-US" dirty="0" smtClean="0"/>
              <a:t> no degradation of Tc was observed. Tests were also </a:t>
            </a:r>
          </a:p>
          <a:p>
            <a:r>
              <a:rPr lang="en-US" dirty="0" smtClean="0"/>
              <a:t>performed on isotopically pure </a:t>
            </a:r>
            <a:r>
              <a:rPr lang="en-US" baseline="30000" dirty="0" smtClean="0"/>
              <a:t>11</a:t>
            </a:r>
            <a:r>
              <a:rPr lang="en-US" dirty="0" smtClean="0"/>
              <a:t>B.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86000"/>
            <a:ext cx="70199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5"/>
          <p:cNvSpPr>
            <a:spLocks noChangeArrowheads="1"/>
          </p:cNvSpPr>
          <p:nvPr/>
        </p:nvSpPr>
        <p:spPr bwMode="auto">
          <a:xfrm>
            <a:off x="2895600" y="0"/>
            <a:ext cx="259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Required studies </a:t>
            </a:r>
            <a:endParaRPr lang="en-US" sz="24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457200"/>
            <a:ext cx="79248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This project is presently at the design concept stage, with global and /or order of magnitude checks of major parameters. Before embarking on the project a number of studies and tests are required. </a:t>
            </a:r>
            <a:endParaRPr lang="en-US" dirty="0" smtClean="0">
              <a:ea typeface="Times New Roman" pitchFamily="18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Work is in progress to qualify the MgB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strands;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Based on these results</a:t>
            </a: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</a:rPr>
              <a:t> and on forthcoming decisions with regard to operating currents and circuit time constants, </a:t>
            </a: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the cable layout will be refined;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altLang="ja-JP" dirty="0" smtClean="0">
                <a:ea typeface="Times New Roman" pitchFamily="18" charset="0"/>
              </a:rPr>
              <a:t> S</a:t>
            </a: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tability</a:t>
            </a:r>
            <a:r>
              <a:rPr kumimoji="0" lang="en-US" altLang="ja-JP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and </a:t>
            </a: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protection will be addressed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altLang="ja-JP" dirty="0" smtClean="0">
                <a:ea typeface="Times New Roman" pitchFamily="18" charset="0"/>
              </a:rPr>
              <a:t>S</a:t>
            </a: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hort lengths will be assembled to</a:t>
            </a:r>
            <a:r>
              <a:rPr kumimoji="0" lang="en-US" altLang="ja-JP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</a:t>
            </a: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confirm feasibility;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dirty="0" smtClean="0">
                <a:ea typeface="Times New Roman" pitchFamily="18" charset="0"/>
              </a:rPr>
              <a:t>Insulation will be optimized, and validated with thorough </a:t>
            </a:r>
            <a:r>
              <a:rPr lang="en-US" altLang="ja-JP" dirty="0" smtClean="0">
                <a:ea typeface="Times New Roman" pitchFamily="18" charset="0"/>
              </a:rPr>
              <a:t>testing;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dirty="0" smtClean="0">
                <a:ea typeface="Times New Roman" pitchFamily="18" charset="0"/>
              </a:rPr>
              <a:t>Full </a:t>
            </a:r>
            <a:r>
              <a:rPr lang="en-US" altLang="ja-JP" dirty="0" smtClean="0">
                <a:ea typeface="Times New Roman" pitchFamily="18" charset="0"/>
              </a:rPr>
              <a:t>cable cross-section will be </a:t>
            </a:r>
            <a:r>
              <a:rPr lang="en-US" altLang="ja-JP" dirty="0" smtClean="0">
                <a:ea typeface="Times New Roman" pitchFamily="18" charset="0"/>
              </a:rPr>
              <a:t>assembled;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dirty="0" smtClean="0">
                <a:ea typeface="Times New Roman" pitchFamily="18" charset="0"/>
              </a:rPr>
              <a:t>Thermo-dynamic performance will be optimized (pressure drop, flow rates and heat exchange);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dirty="0" smtClean="0">
                <a:ea typeface="Times New Roman" pitchFamily="18" charset="0"/>
              </a:rPr>
              <a:t>Pressure drop will be </a:t>
            </a:r>
            <a:r>
              <a:rPr lang="en-US" altLang="ja-JP" dirty="0" smtClean="0">
                <a:ea typeface="Times New Roman" pitchFamily="18" charset="0"/>
              </a:rPr>
              <a:t>measured on assembled units;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dirty="0" smtClean="0">
                <a:ea typeface="Times New Roman" pitchFamily="18" charset="0"/>
              </a:rPr>
              <a:t>The designs of low-resistance MgB</a:t>
            </a:r>
            <a:r>
              <a:rPr lang="en-US" altLang="ja-JP" baseline="-30000" dirty="0" smtClean="0">
                <a:ea typeface="Times New Roman" pitchFamily="18" charset="0"/>
              </a:rPr>
              <a:t>2</a:t>
            </a:r>
            <a:r>
              <a:rPr lang="en-US" altLang="ja-JP" dirty="0" smtClean="0">
                <a:ea typeface="Times New Roman" pitchFamily="18" charset="0"/>
              </a:rPr>
              <a:t> conductor connections – both</a:t>
            </a:r>
            <a:r>
              <a:rPr lang="en-US" altLang="ja-JP" dirty="0" smtClean="0">
                <a:ea typeface="MS Mincho" pitchFamily="49" charset="-128"/>
              </a:rPr>
              <a:t> </a:t>
            </a:r>
            <a:r>
              <a:rPr lang="en-US" altLang="ja-JP" dirty="0" smtClean="0">
                <a:ea typeface="Times New Roman" pitchFamily="18" charset="0"/>
              </a:rPr>
              <a:t>to copper (lead</a:t>
            </a:r>
            <a:r>
              <a:rPr lang="en-US" altLang="ja-JP" dirty="0" smtClean="0">
                <a:ea typeface="MS Mincho" pitchFamily="49" charset="-128"/>
              </a:rPr>
              <a:t> end</a:t>
            </a:r>
            <a:r>
              <a:rPr lang="en-US" altLang="ja-JP" dirty="0" smtClean="0">
                <a:ea typeface="Times New Roman" pitchFamily="18" charset="0"/>
              </a:rPr>
              <a:t>s) and to Nb-Ti cables – will be refined, and tests will be </a:t>
            </a:r>
            <a:r>
              <a:rPr lang="en-US" altLang="ja-JP" dirty="0" smtClean="0">
                <a:ea typeface="Times New Roman" pitchFamily="18" charset="0"/>
              </a:rPr>
              <a:t>made. </a:t>
            </a:r>
            <a:r>
              <a:rPr lang="en-US" altLang="ja-JP" dirty="0" smtClean="0">
                <a:ea typeface="MS Mincho" pitchFamily="49" charset="-128"/>
              </a:rPr>
              <a:t>The design of the connection between bus and lead will call for particular attention to ensure sufficient cooling in the gaseous </a:t>
            </a:r>
            <a:r>
              <a:rPr lang="en-US" altLang="ja-JP" dirty="0" smtClean="0">
                <a:ea typeface="MS Mincho" pitchFamily="49" charset="-128"/>
              </a:rPr>
              <a:t>environment;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dirty="0" smtClean="0">
                <a:ea typeface="Times New Roman" pitchFamily="18" charset="0"/>
              </a:rPr>
              <a:t>A full-length single 13 kA cable will be assembled and </a:t>
            </a:r>
            <a:r>
              <a:rPr lang="en-US" altLang="ja-JP" dirty="0" smtClean="0">
                <a:ea typeface="Times New Roman" pitchFamily="18" charset="0"/>
              </a:rPr>
              <a:t>tested.</a:t>
            </a:r>
            <a:endParaRPr lang="en-US" altLang="ja-JP" dirty="0" smtClean="0">
              <a:ea typeface="MS Mincho" pitchFamily="49" charset="-128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In parallel, studies of the semi-flexible cryostat envelope will be made with </a:t>
            </a:r>
            <a:r>
              <a:rPr kumimoji="0" lang="en-US" altLang="ja-JP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Nexans</a:t>
            </a: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, following which a representative (full) length should be purchased for assembly and test.</a:t>
            </a:r>
            <a:r>
              <a:rPr kumimoji="0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</a:rPr>
              <a:t> </a:t>
            </a:r>
            <a:endParaRPr kumimoji="0" lang="en-US" altLang="ja-JP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MS Mincho" pitchFamily="49" charset="-128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3429000" y="228600"/>
            <a:ext cx="259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Schedule 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872976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order to be able to install in 2013, and to have the equipment ready for the String</a:t>
            </a:r>
          </a:p>
          <a:p>
            <a:r>
              <a:rPr lang="en-US" dirty="0" smtClean="0"/>
              <a:t>Test in 2012, all the studies and tests mentioned in the previous slide have to be brought to</a:t>
            </a:r>
          </a:p>
          <a:p>
            <a:r>
              <a:rPr lang="en-US" dirty="0" smtClean="0"/>
              <a:t>a satisfactory conclusion by end 2009. </a:t>
            </a:r>
          </a:p>
          <a:p>
            <a:r>
              <a:rPr lang="en-US" dirty="0" smtClean="0"/>
              <a:t>In 2010 drawings, prototypes and specifications have to be made, and orders placed.</a:t>
            </a:r>
          </a:p>
          <a:p>
            <a:r>
              <a:rPr lang="en-US" dirty="0" smtClean="0"/>
              <a:t>In 2011 reception and testing of the equipment for the String (1</a:t>
            </a:r>
            <a:r>
              <a:rPr lang="en-US" baseline="30000" dirty="0" smtClean="0"/>
              <a:t>st</a:t>
            </a:r>
            <a:r>
              <a:rPr lang="en-US" dirty="0" smtClean="0"/>
              <a:t> item).</a:t>
            </a:r>
          </a:p>
          <a:p>
            <a:r>
              <a:rPr lang="en-US" dirty="0" smtClean="0"/>
              <a:t>In 2012 reception and testing of the equipment for the series.</a:t>
            </a:r>
          </a:p>
          <a:p>
            <a:r>
              <a:rPr lang="en-US" dirty="0" smtClean="0"/>
              <a:t>In 2013 installation and commissioning.</a:t>
            </a:r>
          </a:p>
          <a:p>
            <a:endParaRPr lang="en-US" dirty="0" smtClean="0"/>
          </a:p>
          <a:p>
            <a:r>
              <a:rPr lang="en-US" dirty="0" smtClean="0"/>
              <a:t>This is a BIG project, and time is very short.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3505200" y="152400"/>
            <a:ext cx="259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Resources 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845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satisfy the schedule, the resources discussed last February –15 FTEY over a period of </a:t>
            </a:r>
          </a:p>
          <a:p>
            <a:r>
              <a:rPr lang="en-US" dirty="0" smtClean="0"/>
              <a:t>4 years, not including the Workshop and/or Industry personnel for prototypes and assembly </a:t>
            </a:r>
            <a:r>
              <a:rPr lang="en-US" dirty="0" smtClean="0"/>
              <a:t>– should </a:t>
            </a:r>
            <a:r>
              <a:rPr lang="en-US" dirty="0" smtClean="0"/>
              <a:t>be made available (1.5 FTE in 2008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At this stage, the total cost is estimated to be </a:t>
            </a:r>
            <a:r>
              <a:rPr lang="en-US" dirty="0" smtClean="0">
                <a:sym typeface="Symbol"/>
              </a:rPr>
              <a:t> 5 MCHF for 4 systems. This includes the cost of the R&amp;D, but it does not include the above manpower. The cost of the link itself</a:t>
            </a:r>
          </a:p>
          <a:p>
            <a:r>
              <a:rPr lang="en-US" dirty="0" smtClean="0">
                <a:sym typeface="Symbol"/>
              </a:rPr>
              <a:t>Is estimated to be </a:t>
            </a:r>
            <a:r>
              <a:rPr lang="en-US" dirty="0" smtClean="0">
                <a:sym typeface="Symbol"/>
              </a:rPr>
              <a:t> </a:t>
            </a:r>
            <a:r>
              <a:rPr lang="en-US" dirty="0" smtClean="0">
                <a:sym typeface="Symbol"/>
              </a:rPr>
              <a:t>1.5 </a:t>
            </a:r>
            <a:r>
              <a:rPr lang="en-US" dirty="0" err="1" smtClean="0">
                <a:sym typeface="Symbol"/>
              </a:rPr>
              <a:t>kCHF</a:t>
            </a:r>
            <a:r>
              <a:rPr lang="en-US" dirty="0" smtClean="0">
                <a:sym typeface="Symbol"/>
              </a:rPr>
              <a:t>/m. </a:t>
            </a:r>
            <a:endParaRPr lang="en-US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3657600" y="152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Conclusion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33400"/>
            <a:ext cx="8153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 preliminary conceptual design study </a:t>
            </a:r>
            <a:r>
              <a:rPr lang="en-US" dirty="0" smtClean="0"/>
              <a:t>has been</a:t>
            </a:r>
            <a:r>
              <a:rPr lang="en-US" dirty="0" smtClean="0"/>
              <a:t> </a:t>
            </a:r>
            <a:r>
              <a:rPr lang="en-US" dirty="0" smtClean="0"/>
              <a:t>made.  A more detailed study and validation tests need to be carried out in the next months. 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use of MgB</a:t>
            </a:r>
            <a:r>
              <a:rPr lang="en-US" baseline="-25000" dirty="0" smtClean="0"/>
              <a:t>2</a:t>
            </a:r>
            <a:r>
              <a:rPr lang="en-US" dirty="0" smtClean="0"/>
              <a:t> brings a number of advantages in the cold powering scheme:</a:t>
            </a:r>
          </a:p>
          <a:p>
            <a:r>
              <a:rPr lang="en-US" dirty="0" smtClean="0"/>
              <a:t>	higher temperature margin;</a:t>
            </a:r>
          </a:p>
          <a:p>
            <a:r>
              <a:rPr lang="en-US" dirty="0" smtClean="0"/>
              <a:t>	simplified cryostat (no LHe);</a:t>
            </a:r>
          </a:p>
          <a:p>
            <a:r>
              <a:rPr lang="en-US" dirty="0" smtClean="0"/>
              <a:t>	no need </a:t>
            </a:r>
            <a:r>
              <a:rPr lang="en-US" dirty="0" smtClean="0"/>
              <a:t>for </a:t>
            </a:r>
            <a:r>
              <a:rPr lang="en-US" dirty="0" smtClean="0"/>
              <a:t>cold cryogenic lines in the caverns (only recovery of He gas at 	room temperature).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The HTS bus development is a new and challenging device that </a:t>
            </a:r>
            <a:r>
              <a:rPr lang="en-US" dirty="0" smtClean="0"/>
              <a:t>c</a:t>
            </a:r>
            <a:r>
              <a:rPr lang="en-US" dirty="0" smtClean="0"/>
              <a:t>ould </a:t>
            </a:r>
            <a:r>
              <a:rPr lang="en-US" dirty="0" smtClean="0"/>
              <a:t>be embedded in the Insertion Upgrade Project, </a:t>
            </a:r>
            <a:r>
              <a:rPr lang="en-US" dirty="0" smtClean="0"/>
              <a:t>but</a:t>
            </a:r>
            <a:r>
              <a:rPr lang="en-US" dirty="0" smtClean="0"/>
              <a:t> which requires real </a:t>
            </a:r>
            <a:r>
              <a:rPr lang="en-US" dirty="0" smtClean="0"/>
              <a:t>development </a:t>
            </a:r>
            <a:r>
              <a:rPr lang="en-US" dirty="0" smtClean="0"/>
              <a:t>work. </a:t>
            </a:r>
            <a:r>
              <a:rPr lang="en-US" dirty="0" smtClean="0"/>
              <a:t>The optimization of the system requires close collaboration with the magnet, magnet protection, cryogenics and installation activities. In a long-term CERN-wide goal, one could think to install the power converters at the </a:t>
            </a:r>
            <a:r>
              <a:rPr lang="en-US" dirty="0" smtClean="0"/>
              <a:t>surface using such a system.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system using MgB</a:t>
            </a:r>
            <a:r>
              <a:rPr lang="en-US" baseline="-25000" dirty="0" smtClean="0"/>
              <a:t>2</a:t>
            </a:r>
            <a:r>
              <a:rPr lang="en-US" dirty="0" smtClean="0"/>
              <a:t> should cost less one based on Nb-Ti.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However, the success of the HTS link project is subjected to two constraints: proper allocation of resources (both human and material)  and appropriate recognition and integration within the upgrade project.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9" name="Rectangle 18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1" name="Rectangle 2"/>
          <p:cNvSpPr txBox="1">
            <a:spLocks noChangeArrowheads="1"/>
          </p:cNvSpPr>
          <p:nvPr/>
        </p:nvSpPr>
        <p:spPr>
          <a:xfrm>
            <a:off x="304800" y="152400"/>
            <a:ext cx="82296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latin typeface="+mj-lt"/>
                <a:ea typeface="+mj-ea"/>
                <a:cs typeface="+mj-cs"/>
              </a:rPr>
              <a:t>Cold power transfer system (LHC)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152400" y="990600"/>
            <a:ext cx="8858250" cy="5269748"/>
            <a:chOff x="152400" y="990600"/>
            <a:chExt cx="8858250" cy="5269748"/>
          </a:xfrm>
        </p:grpSpPr>
        <p:pic>
          <p:nvPicPr>
            <p:cNvPr id="3269" name="Picture 197" descr="C:\Pictures\Cables\DSCN407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1066800"/>
              <a:ext cx="2682268" cy="3578629"/>
            </a:xfrm>
            <a:prstGeom prst="rect">
              <a:avLst/>
            </a:prstGeom>
            <a:noFill/>
          </p:spPr>
        </p:pic>
        <p:pic>
          <p:nvPicPr>
            <p:cNvPr id="3270" name="Picture 198" descr="\\cern.ch\dfs\Users\b\ballarin\Public\KarlHubert\full1.jpg"/>
            <p:cNvPicPr>
              <a:picLocks noChangeAspect="1" noChangeArrowheads="1"/>
            </p:cNvPicPr>
            <p:nvPr/>
          </p:nvPicPr>
          <p:blipFill>
            <a:blip r:embed="rId3" cstate="print"/>
            <a:srcRect l="17141" r="24579"/>
            <a:stretch>
              <a:fillRect/>
            </a:stretch>
          </p:blipFill>
          <p:spPr bwMode="auto">
            <a:xfrm>
              <a:off x="2895600" y="1066800"/>
              <a:ext cx="1295400" cy="5193548"/>
            </a:xfrm>
            <a:prstGeom prst="rect">
              <a:avLst/>
            </a:prstGeom>
            <a:noFill/>
          </p:spPr>
        </p:pic>
        <p:grpSp>
          <p:nvGrpSpPr>
            <p:cNvPr id="204" name="Group 203"/>
            <p:cNvGrpSpPr/>
            <p:nvPr/>
          </p:nvGrpSpPr>
          <p:grpSpPr>
            <a:xfrm>
              <a:off x="4343400" y="990600"/>
              <a:ext cx="4667250" cy="5212080"/>
              <a:chOff x="4343400" y="990600"/>
              <a:chExt cx="4667250" cy="5212080"/>
            </a:xfrm>
          </p:grpSpPr>
          <p:pic>
            <p:nvPicPr>
              <p:cNvPr id="3271" name="Picture 199" descr="\\cern.ch\dfs\Users\b\ballarin\Public\KarlHubert\0608018_09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343400" y="990600"/>
                <a:ext cx="4667250" cy="3124200"/>
              </a:xfrm>
              <a:prstGeom prst="rect">
                <a:avLst/>
              </a:prstGeom>
              <a:noFill/>
            </p:spPr>
          </p:pic>
          <p:pic>
            <p:nvPicPr>
              <p:cNvPr id="197" name="Picture 7" descr="252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419600" y="4191000"/>
                <a:ext cx="3025567" cy="2011680"/>
              </a:xfrm>
              <a:prstGeom prst="rect">
                <a:avLst/>
              </a:prstGeom>
              <a:noFill/>
            </p:spPr>
          </p:pic>
          <p:sp>
            <p:nvSpPr>
              <p:cNvPr id="198" name="TextBox 197"/>
              <p:cNvSpPr txBox="1"/>
              <p:nvPr/>
            </p:nvSpPr>
            <p:spPr>
              <a:xfrm>
                <a:off x="5715000" y="3581400"/>
                <a:ext cx="117532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</a:rPr>
                  <a:t>Nb-Ti bus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00" name="Straight Arrow Connector 199"/>
              <p:cNvCxnSpPr/>
              <p:nvPr/>
            </p:nvCxnSpPr>
            <p:spPr>
              <a:xfrm flipV="1">
                <a:off x="6629400" y="3276600"/>
                <a:ext cx="533400" cy="304800"/>
              </a:xfrm>
              <a:prstGeom prst="straightConnector1">
                <a:avLst/>
              </a:prstGeom>
              <a:ln w="3175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TextBox 200"/>
              <p:cNvSpPr txBox="1"/>
              <p:nvPr/>
            </p:nvSpPr>
            <p:spPr>
              <a:xfrm>
                <a:off x="5715000" y="4419600"/>
                <a:ext cx="80502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</a:rPr>
                  <a:t>Nb-Ti 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3" name="Group 202"/>
            <p:cNvGrpSpPr/>
            <p:nvPr/>
          </p:nvGrpSpPr>
          <p:grpSpPr>
            <a:xfrm>
              <a:off x="152400" y="5105400"/>
              <a:ext cx="2567635" cy="1141171"/>
              <a:chOff x="152400" y="5105400"/>
              <a:chExt cx="2567635" cy="1141171"/>
            </a:xfrm>
          </p:grpSpPr>
          <p:pic>
            <p:nvPicPr>
              <p:cNvPr id="3272" name="Picture 200" descr="\\cern.ch\dfs\Users\b\ballarin\Public\KarlHubert\13000 A HTS element.jpg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52400" y="5105400"/>
                <a:ext cx="2567635" cy="1141171"/>
              </a:xfrm>
              <a:prstGeom prst="rect">
                <a:avLst/>
              </a:prstGeom>
              <a:noFill/>
            </p:spPr>
          </p:pic>
          <p:sp>
            <p:nvSpPr>
              <p:cNvPr id="202" name="TextBox 201"/>
              <p:cNvSpPr txBox="1"/>
              <p:nvPr/>
            </p:nvSpPr>
            <p:spPr>
              <a:xfrm>
                <a:off x="685800" y="5105400"/>
                <a:ext cx="14600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bg1"/>
                    </a:solidFill>
                  </a:rPr>
                  <a:t>BSCCO 2223</a:t>
                </a:r>
                <a:endParaRPr lang="en-US" sz="20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609600"/>
            <a:ext cx="8422562" cy="7017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The DFB contains active elements that need to be accessed (connection</a:t>
            </a:r>
          </a:p>
          <a:p>
            <a:r>
              <a:rPr lang="en-US" dirty="0" smtClean="0"/>
              <a:t>o</a:t>
            </a:r>
            <a:r>
              <a:rPr lang="en-US" dirty="0" smtClean="0"/>
              <a:t>f power cables, voltage test of the magnet circuits) and that require occasional </a:t>
            </a:r>
          </a:p>
          <a:p>
            <a:r>
              <a:rPr lang="en-US" dirty="0" smtClean="0"/>
              <a:t>maintenance .</a:t>
            </a:r>
          </a:p>
          <a:p>
            <a:endParaRPr lang="en-US" dirty="0" smtClean="0"/>
          </a:p>
          <a:p>
            <a:r>
              <a:rPr lang="en-US" dirty="0" smtClean="0"/>
              <a:t>Close to the Insertions, these devices will be irradiated 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would therefore be an advantage in removing the lead boxes from the tunnel. </a:t>
            </a:r>
          </a:p>
          <a:p>
            <a:endParaRPr lang="en-US" dirty="0" smtClean="0"/>
          </a:p>
          <a:p>
            <a:r>
              <a:rPr lang="en-US" dirty="0" smtClean="0"/>
              <a:t>This requires the use of a superconducting link.  Such links exist using Nb-Ti conductor,</a:t>
            </a:r>
          </a:p>
          <a:p>
            <a:r>
              <a:rPr lang="en-US" dirty="0" smtClean="0"/>
              <a:t>b</a:t>
            </a:r>
            <a:r>
              <a:rPr lang="en-US" dirty="0" smtClean="0"/>
              <a:t>ut if an HTS material could be used, this would lead to a number of advantages for the </a:t>
            </a:r>
          </a:p>
          <a:p>
            <a:r>
              <a:rPr lang="en-US" dirty="0" smtClean="0"/>
              <a:t>system: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higher temperature margin on the conductor;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less costly leads;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simplified cryostat.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66800"/>
            <a:ext cx="962025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2" name="Rectangle 2"/>
          <p:cNvSpPr txBox="1">
            <a:spLocks noChangeArrowheads="1"/>
          </p:cNvSpPr>
          <p:nvPr/>
        </p:nvSpPr>
        <p:spPr>
          <a:xfrm>
            <a:off x="381000" y="228600"/>
            <a:ext cx="82296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latin typeface="+mj-lt"/>
                <a:ea typeface="+mj-ea"/>
                <a:cs typeface="+mj-cs"/>
              </a:rPr>
              <a:t>Cold power transfer system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228600"/>
            <a:ext cx="82296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latin typeface="+mj-lt"/>
                <a:ea typeface="+mj-ea"/>
                <a:cs typeface="+mj-cs"/>
              </a:rPr>
              <a:t>Cold power transfer system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667" name="Rectangle 18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" name="Group 1"/>
          <p:cNvGrpSpPr>
            <a:grpSpLocks noChangeAspect="1"/>
          </p:cNvGrpSpPr>
          <p:nvPr/>
        </p:nvGrpSpPr>
        <p:grpSpPr bwMode="auto">
          <a:xfrm>
            <a:off x="1066800" y="1066800"/>
            <a:ext cx="7263284" cy="4802257"/>
            <a:chOff x="1800" y="1440"/>
            <a:chExt cx="8640" cy="5712"/>
          </a:xfrm>
        </p:grpSpPr>
        <p:sp>
          <p:nvSpPr>
            <p:cNvPr id="11" name="AutoShape 186"/>
            <p:cNvSpPr>
              <a:spLocks noChangeAspect="1" noChangeArrowheads="1" noTextEdit="1"/>
            </p:cNvSpPr>
            <p:nvPr/>
          </p:nvSpPr>
          <p:spPr bwMode="auto">
            <a:xfrm>
              <a:off x="1800" y="1440"/>
              <a:ext cx="8640" cy="571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85"/>
            <p:cNvSpPr>
              <a:spLocks noChangeArrowheads="1"/>
            </p:cNvSpPr>
            <p:nvPr/>
          </p:nvSpPr>
          <p:spPr bwMode="auto">
            <a:xfrm>
              <a:off x="2232" y="1440"/>
              <a:ext cx="7776" cy="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4864" tIns="27432" rIns="54864" bIns="27432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D1                               Q3                      Q2                                Q1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Oval 184"/>
            <p:cNvSpPr>
              <a:spLocks noChangeArrowheads="1"/>
            </p:cNvSpPr>
            <p:nvPr/>
          </p:nvSpPr>
          <p:spPr bwMode="auto">
            <a:xfrm>
              <a:off x="2870" y="6263"/>
              <a:ext cx="370" cy="304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35" tIns="45716" rIns="91435" bIns="457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83"/>
            <p:cNvSpPr>
              <a:spLocks noChangeShapeType="1"/>
            </p:cNvSpPr>
            <p:nvPr/>
          </p:nvSpPr>
          <p:spPr bwMode="auto">
            <a:xfrm>
              <a:off x="2520" y="2088"/>
              <a:ext cx="0" cy="100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82"/>
            <p:cNvSpPr>
              <a:spLocks noChangeShapeType="1"/>
            </p:cNvSpPr>
            <p:nvPr/>
          </p:nvSpPr>
          <p:spPr bwMode="auto">
            <a:xfrm>
              <a:off x="3456" y="2088"/>
              <a:ext cx="0" cy="100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81"/>
            <p:cNvSpPr>
              <a:spLocks noChangeShapeType="1"/>
            </p:cNvSpPr>
            <p:nvPr/>
          </p:nvSpPr>
          <p:spPr bwMode="auto">
            <a:xfrm>
              <a:off x="2880" y="3600"/>
              <a:ext cx="0" cy="1008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80"/>
            <p:cNvSpPr>
              <a:spLocks noChangeShapeType="1"/>
            </p:cNvSpPr>
            <p:nvPr/>
          </p:nvSpPr>
          <p:spPr bwMode="auto">
            <a:xfrm>
              <a:off x="2880" y="309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Text Box 179"/>
            <p:cNvSpPr txBox="1">
              <a:spLocks noChangeArrowheads="1"/>
            </p:cNvSpPr>
            <p:nvPr/>
          </p:nvSpPr>
          <p:spPr bwMode="auto">
            <a:xfrm>
              <a:off x="7605" y="5607"/>
              <a:ext cx="2403" cy="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4861" tIns="27431" rIns="54861" bIns="27431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Protection, energy extraction and power conversion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Text Box 178"/>
            <p:cNvSpPr txBox="1">
              <a:spLocks noChangeArrowheads="1"/>
            </p:cNvSpPr>
            <p:nvPr/>
          </p:nvSpPr>
          <p:spPr bwMode="auto">
            <a:xfrm>
              <a:off x="7200" y="4107"/>
              <a:ext cx="2664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4861" tIns="27431" rIns="54861" bIns="27431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Link (5 to 15 K)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" name="Line 177"/>
            <p:cNvSpPr>
              <a:spLocks noChangeShapeType="1"/>
            </p:cNvSpPr>
            <p:nvPr/>
          </p:nvSpPr>
          <p:spPr bwMode="auto">
            <a:xfrm>
              <a:off x="2520" y="2088"/>
              <a:ext cx="93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76"/>
            <p:cNvSpPr>
              <a:spLocks noChangeShapeType="1"/>
            </p:cNvSpPr>
            <p:nvPr/>
          </p:nvSpPr>
          <p:spPr bwMode="auto">
            <a:xfrm>
              <a:off x="4032" y="2088"/>
              <a:ext cx="93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75"/>
            <p:cNvSpPr>
              <a:spLocks noChangeShapeType="1"/>
            </p:cNvSpPr>
            <p:nvPr/>
          </p:nvSpPr>
          <p:spPr bwMode="auto">
            <a:xfrm>
              <a:off x="5472" y="2088"/>
              <a:ext cx="93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74"/>
            <p:cNvSpPr>
              <a:spLocks noChangeShapeType="1"/>
            </p:cNvSpPr>
            <p:nvPr/>
          </p:nvSpPr>
          <p:spPr bwMode="auto">
            <a:xfrm>
              <a:off x="6552" y="2088"/>
              <a:ext cx="93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173"/>
            <p:cNvSpPr>
              <a:spLocks noChangeShapeType="1"/>
            </p:cNvSpPr>
            <p:nvPr/>
          </p:nvSpPr>
          <p:spPr bwMode="auto">
            <a:xfrm>
              <a:off x="8064" y="2088"/>
              <a:ext cx="93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72"/>
            <p:cNvSpPr>
              <a:spLocks noChangeShapeType="1"/>
            </p:cNvSpPr>
            <p:nvPr/>
          </p:nvSpPr>
          <p:spPr bwMode="auto">
            <a:xfrm>
              <a:off x="4032" y="2088"/>
              <a:ext cx="0" cy="100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171"/>
            <p:cNvSpPr>
              <a:spLocks noChangeShapeType="1"/>
            </p:cNvSpPr>
            <p:nvPr/>
          </p:nvSpPr>
          <p:spPr bwMode="auto">
            <a:xfrm>
              <a:off x="4968" y="2088"/>
              <a:ext cx="0" cy="8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170"/>
            <p:cNvSpPr>
              <a:spLocks noChangeShapeType="1"/>
            </p:cNvSpPr>
            <p:nvPr/>
          </p:nvSpPr>
          <p:spPr bwMode="auto">
            <a:xfrm>
              <a:off x="5472" y="2088"/>
              <a:ext cx="0" cy="50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169"/>
            <p:cNvSpPr>
              <a:spLocks noChangeShapeType="1"/>
            </p:cNvSpPr>
            <p:nvPr/>
          </p:nvSpPr>
          <p:spPr bwMode="auto">
            <a:xfrm>
              <a:off x="6408" y="2088"/>
              <a:ext cx="0" cy="50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168"/>
            <p:cNvSpPr>
              <a:spLocks noChangeShapeType="1"/>
            </p:cNvSpPr>
            <p:nvPr/>
          </p:nvSpPr>
          <p:spPr bwMode="auto">
            <a:xfrm>
              <a:off x="6552" y="2088"/>
              <a:ext cx="0" cy="50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167"/>
            <p:cNvSpPr>
              <a:spLocks noChangeShapeType="1"/>
            </p:cNvSpPr>
            <p:nvPr/>
          </p:nvSpPr>
          <p:spPr bwMode="auto">
            <a:xfrm>
              <a:off x="7488" y="2088"/>
              <a:ext cx="0" cy="50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166"/>
            <p:cNvSpPr>
              <a:spLocks noChangeShapeType="1"/>
            </p:cNvSpPr>
            <p:nvPr/>
          </p:nvSpPr>
          <p:spPr bwMode="auto">
            <a:xfrm>
              <a:off x="8064" y="2088"/>
              <a:ext cx="0" cy="8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165"/>
            <p:cNvSpPr>
              <a:spLocks noChangeShapeType="1"/>
            </p:cNvSpPr>
            <p:nvPr/>
          </p:nvSpPr>
          <p:spPr bwMode="auto">
            <a:xfrm>
              <a:off x="9000" y="2088"/>
              <a:ext cx="0" cy="122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164"/>
            <p:cNvSpPr>
              <a:spLocks noChangeShapeType="1"/>
            </p:cNvSpPr>
            <p:nvPr/>
          </p:nvSpPr>
          <p:spPr bwMode="auto">
            <a:xfrm>
              <a:off x="3456" y="3600"/>
              <a:ext cx="0" cy="1008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163"/>
            <p:cNvSpPr>
              <a:spLocks noChangeShapeType="1"/>
            </p:cNvSpPr>
            <p:nvPr/>
          </p:nvSpPr>
          <p:spPr bwMode="auto">
            <a:xfrm>
              <a:off x="4032" y="3600"/>
              <a:ext cx="0" cy="1008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162"/>
            <p:cNvSpPr>
              <a:spLocks noChangeShapeType="1"/>
            </p:cNvSpPr>
            <p:nvPr/>
          </p:nvSpPr>
          <p:spPr bwMode="auto">
            <a:xfrm>
              <a:off x="4608" y="3600"/>
              <a:ext cx="0" cy="1008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161"/>
            <p:cNvSpPr>
              <a:spLocks noChangeShapeType="1"/>
            </p:cNvSpPr>
            <p:nvPr/>
          </p:nvSpPr>
          <p:spPr bwMode="auto">
            <a:xfrm>
              <a:off x="4968" y="2808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160"/>
            <p:cNvSpPr>
              <a:spLocks noChangeShapeType="1"/>
            </p:cNvSpPr>
            <p:nvPr/>
          </p:nvSpPr>
          <p:spPr bwMode="auto">
            <a:xfrm>
              <a:off x="4608" y="2952"/>
              <a:ext cx="345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59"/>
            <p:cNvSpPr>
              <a:spLocks noChangeShapeType="1"/>
            </p:cNvSpPr>
            <p:nvPr/>
          </p:nvSpPr>
          <p:spPr bwMode="auto">
            <a:xfrm flipV="1">
              <a:off x="5760" y="2592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58"/>
            <p:cNvSpPr>
              <a:spLocks noChangeShapeType="1"/>
            </p:cNvSpPr>
            <p:nvPr/>
          </p:nvSpPr>
          <p:spPr bwMode="auto">
            <a:xfrm flipV="1">
              <a:off x="6408" y="2592"/>
              <a:ext cx="14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157"/>
            <p:cNvSpPr>
              <a:spLocks noChangeShapeType="1"/>
            </p:cNvSpPr>
            <p:nvPr/>
          </p:nvSpPr>
          <p:spPr bwMode="auto">
            <a:xfrm>
              <a:off x="2520" y="3096"/>
              <a:ext cx="36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156"/>
            <p:cNvSpPr>
              <a:spLocks noChangeShapeType="1"/>
            </p:cNvSpPr>
            <p:nvPr/>
          </p:nvSpPr>
          <p:spPr bwMode="auto">
            <a:xfrm>
              <a:off x="5184" y="3312"/>
              <a:ext cx="381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155"/>
            <p:cNvSpPr>
              <a:spLocks noChangeShapeType="1"/>
            </p:cNvSpPr>
            <p:nvPr/>
          </p:nvSpPr>
          <p:spPr bwMode="auto">
            <a:xfrm>
              <a:off x="5184" y="3600"/>
              <a:ext cx="0" cy="1008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154"/>
            <p:cNvSpPr>
              <a:spLocks noChangeShapeType="1"/>
            </p:cNvSpPr>
            <p:nvPr/>
          </p:nvSpPr>
          <p:spPr bwMode="auto">
            <a:xfrm>
              <a:off x="5760" y="3600"/>
              <a:ext cx="0" cy="1008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153"/>
            <p:cNvSpPr>
              <a:spLocks noChangeShapeType="1"/>
            </p:cNvSpPr>
            <p:nvPr/>
          </p:nvSpPr>
          <p:spPr bwMode="auto">
            <a:xfrm>
              <a:off x="6336" y="3600"/>
              <a:ext cx="0" cy="1008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52"/>
            <p:cNvSpPr>
              <a:spLocks noChangeShapeType="1"/>
            </p:cNvSpPr>
            <p:nvPr/>
          </p:nvSpPr>
          <p:spPr bwMode="auto">
            <a:xfrm>
              <a:off x="6912" y="3600"/>
              <a:ext cx="0" cy="1008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51"/>
            <p:cNvSpPr>
              <a:spLocks noChangeShapeType="1"/>
            </p:cNvSpPr>
            <p:nvPr/>
          </p:nvSpPr>
          <p:spPr bwMode="auto">
            <a:xfrm>
              <a:off x="3456" y="309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150"/>
            <p:cNvSpPr>
              <a:spLocks noChangeShapeType="1"/>
            </p:cNvSpPr>
            <p:nvPr/>
          </p:nvSpPr>
          <p:spPr bwMode="auto">
            <a:xfrm>
              <a:off x="4032" y="309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149"/>
            <p:cNvSpPr>
              <a:spLocks noChangeShapeType="1"/>
            </p:cNvSpPr>
            <p:nvPr/>
          </p:nvSpPr>
          <p:spPr bwMode="auto">
            <a:xfrm flipH="1">
              <a:off x="4608" y="2952"/>
              <a:ext cx="0" cy="50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48"/>
            <p:cNvSpPr>
              <a:spLocks noChangeShapeType="1"/>
            </p:cNvSpPr>
            <p:nvPr/>
          </p:nvSpPr>
          <p:spPr bwMode="auto">
            <a:xfrm>
              <a:off x="5184" y="3384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147"/>
            <p:cNvSpPr>
              <a:spLocks noChangeShapeType="1"/>
            </p:cNvSpPr>
            <p:nvPr/>
          </p:nvSpPr>
          <p:spPr bwMode="auto">
            <a:xfrm>
              <a:off x="5184" y="3312"/>
              <a:ext cx="0" cy="21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146"/>
            <p:cNvSpPr>
              <a:spLocks noChangeShapeType="1"/>
            </p:cNvSpPr>
            <p:nvPr/>
          </p:nvSpPr>
          <p:spPr bwMode="auto">
            <a:xfrm>
              <a:off x="5760" y="2808"/>
              <a:ext cx="0" cy="7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145"/>
            <p:cNvSpPr>
              <a:spLocks noChangeShapeType="1"/>
            </p:cNvSpPr>
            <p:nvPr/>
          </p:nvSpPr>
          <p:spPr bwMode="auto">
            <a:xfrm flipV="1">
              <a:off x="6912" y="2592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144"/>
            <p:cNvSpPr>
              <a:spLocks noChangeShapeType="1"/>
            </p:cNvSpPr>
            <p:nvPr/>
          </p:nvSpPr>
          <p:spPr bwMode="auto">
            <a:xfrm flipV="1">
              <a:off x="6336" y="2592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143"/>
            <p:cNvSpPr>
              <a:spLocks noChangeShapeType="1"/>
            </p:cNvSpPr>
            <p:nvPr/>
          </p:nvSpPr>
          <p:spPr bwMode="auto">
            <a:xfrm>
              <a:off x="5472" y="2592"/>
              <a:ext cx="288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142"/>
            <p:cNvSpPr>
              <a:spLocks noChangeShapeType="1"/>
            </p:cNvSpPr>
            <p:nvPr/>
          </p:nvSpPr>
          <p:spPr bwMode="auto">
            <a:xfrm>
              <a:off x="6912" y="2592"/>
              <a:ext cx="57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141"/>
            <p:cNvSpPr>
              <a:spLocks noChangeShapeType="1"/>
            </p:cNvSpPr>
            <p:nvPr/>
          </p:nvSpPr>
          <p:spPr bwMode="auto">
            <a:xfrm>
              <a:off x="6336" y="2592"/>
              <a:ext cx="21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140"/>
            <p:cNvSpPr>
              <a:spLocks noChangeShapeType="1"/>
            </p:cNvSpPr>
            <p:nvPr/>
          </p:nvSpPr>
          <p:spPr bwMode="auto">
            <a:xfrm flipH="1">
              <a:off x="5760" y="3024"/>
              <a:ext cx="0" cy="21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139"/>
            <p:cNvSpPr>
              <a:spLocks noChangeShapeType="1"/>
            </p:cNvSpPr>
            <p:nvPr/>
          </p:nvSpPr>
          <p:spPr bwMode="auto">
            <a:xfrm flipH="1">
              <a:off x="6336" y="3024"/>
              <a:ext cx="0" cy="21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138"/>
            <p:cNvSpPr>
              <a:spLocks noChangeShapeType="1"/>
            </p:cNvSpPr>
            <p:nvPr/>
          </p:nvSpPr>
          <p:spPr bwMode="auto">
            <a:xfrm flipH="1">
              <a:off x="6912" y="3024"/>
              <a:ext cx="0" cy="21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137"/>
            <p:cNvSpPr>
              <a:spLocks noChangeShapeType="1"/>
            </p:cNvSpPr>
            <p:nvPr/>
          </p:nvSpPr>
          <p:spPr bwMode="auto">
            <a:xfrm flipH="1">
              <a:off x="5760" y="3384"/>
              <a:ext cx="0" cy="21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136"/>
            <p:cNvSpPr>
              <a:spLocks noChangeShapeType="1"/>
            </p:cNvSpPr>
            <p:nvPr/>
          </p:nvSpPr>
          <p:spPr bwMode="auto">
            <a:xfrm flipH="1">
              <a:off x="6336" y="3384"/>
              <a:ext cx="0" cy="21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135"/>
            <p:cNvSpPr>
              <a:spLocks noChangeShapeType="1"/>
            </p:cNvSpPr>
            <p:nvPr/>
          </p:nvSpPr>
          <p:spPr bwMode="auto">
            <a:xfrm flipH="1">
              <a:off x="6912" y="3384"/>
              <a:ext cx="0" cy="21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134"/>
            <p:cNvSpPr>
              <a:spLocks noChangeArrowheads="1"/>
            </p:cNvSpPr>
            <p:nvPr/>
          </p:nvSpPr>
          <p:spPr bwMode="auto">
            <a:xfrm>
              <a:off x="7182" y="3513"/>
              <a:ext cx="3108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4864" tIns="27432" rIns="54864" bIns="274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Nb-Ti to MgB</a:t>
              </a:r>
              <a:r>
                <a:rPr kumimoji="0" lang="en-US" sz="1200" b="1" i="0" u="none" strike="noStrike" cap="none" normalizeH="0" baseline="-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joints (5 K)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Rectangle 133"/>
            <p:cNvSpPr>
              <a:spLocks noChangeArrowheads="1"/>
            </p:cNvSpPr>
            <p:nvPr/>
          </p:nvSpPr>
          <p:spPr bwMode="auto">
            <a:xfrm>
              <a:off x="7200" y="4933"/>
              <a:ext cx="3082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4864" tIns="27432" rIns="54864" bIns="274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Leads (20 to 300 K) &amp; box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" name="Rectangle 132"/>
            <p:cNvSpPr>
              <a:spLocks noChangeArrowheads="1"/>
            </p:cNvSpPr>
            <p:nvPr/>
          </p:nvSpPr>
          <p:spPr bwMode="auto">
            <a:xfrm>
              <a:off x="7200" y="4659"/>
              <a:ext cx="2947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54864" tIns="27432" rIns="54864" bIns="274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MgB</a:t>
              </a:r>
              <a:r>
                <a:rPr kumimoji="0" lang="en-US" sz="1200" b="1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to Cu joints (15 K),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6" name="Line 131"/>
            <p:cNvSpPr>
              <a:spLocks noChangeShapeType="1"/>
            </p:cNvSpPr>
            <p:nvPr/>
          </p:nvSpPr>
          <p:spPr bwMode="auto">
            <a:xfrm flipH="1">
              <a:off x="2880" y="453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130"/>
            <p:cNvSpPr>
              <a:spLocks noChangeShapeType="1"/>
            </p:cNvSpPr>
            <p:nvPr/>
          </p:nvSpPr>
          <p:spPr bwMode="auto">
            <a:xfrm flipH="1">
              <a:off x="3456" y="453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129"/>
            <p:cNvSpPr>
              <a:spLocks noChangeShapeType="1"/>
            </p:cNvSpPr>
            <p:nvPr/>
          </p:nvSpPr>
          <p:spPr bwMode="auto">
            <a:xfrm flipH="1">
              <a:off x="4032" y="453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128"/>
            <p:cNvSpPr>
              <a:spLocks noChangeShapeType="1"/>
            </p:cNvSpPr>
            <p:nvPr/>
          </p:nvSpPr>
          <p:spPr bwMode="auto">
            <a:xfrm flipH="1">
              <a:off x="4608" y="453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127"/>
            <p:cNvSpPr>
              <a:spLocks noChangeShapeType="1"/>
            </p:cNvSpPr>
            <p:nvPr/>
          </p:nvSpPr>
          <p:spPr bwMode="auto">
            <a:xfrm flipH="1">
              <a:off x="5184" y="453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126"/>
            <p:cNvSpPr>
              <a:spLocks noChangeShapeType="1"/>
            </p:cNvSpPr>
            <p:nvPr/>
          </p:nvSpPr>
          <p:spPr bwMode="auto">
            <a:xfrm flipH="1">
              <a:off x="5760" y="453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Line 125"/>
            <p:cNvSpPr>
              <a:spLocks noChangeShapeType="1"/>
            </p:cNvSpPr>
            <p:nvPr/>
          </p:nvSpPr>
          <p:spPr bwMode="auto">
            <a:xfrm flipH="1">
              <a:off x="6336" y="453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Line 124"/>
            <p:cNvSpPr>
              <a:spLocks noChangeShapeType="1"/>
            </p:cNvSpPr>
            <p:nvPr/>
          </p:nvSpPr>
          <p:spPr bwMode="auto">
            <a:xfrm flipH="1">
              <a:off x="6912" y="4536"/>
              <a:ext cx="0" cy="4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Line 123"/>
            <p:cNvSpPr>
              <a:spLocks noChangeShapeType="1"/>
            </p:cNvSpPr>
            <p:nvPr/>
          </p:nvSpPr>
          <p:spPr bwMode="auto">
            <a:xfrm flipH="1">
              <a:off x="2880" y="3456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122"/>
            <p:cNvSpPr>
              <a:spLocks noChangeShapeType="1"/>
            </p:cNvSpPr>
            <p:nvPr/>
          </p:nvSpPr>
          <p:spPr bwMode="auto">
            <a:xfrm flipH="1">
              <a:off x="3456" y="3456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121"/>
            <p:cNvSpPr>
              <a:spLocks noChangeShapeType="1"/>
            </p:cNvSpPr>
            <p:nvPr/>
          </p:nvSpPr>
          <p:spPr bwMode="auto">
            <a:xfrm flipH="1">
              <a:off x="4608" y="3456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120"/>
            <p:cNvSpPr>
              <a:spLocks noChangeShapeType="1"/>
            </p:cNvSpPr>
            <p:nvPr/>
          </p:nvSpPr>
          <p:spPr bwMode="auto">
            <a:xfrm flipH="1">
              <a:off x="4032" y="3456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Line 119"/>
            <p:cNvSpPr>
              <a:spLocks noChangeShapeType="1"/>
            </p:cNvSpPr>
            <p:nvPr/>
          </p:nvSpPr>
          <p:spPr bwMode="auto">
            <a:xfrm flipH="1">
              <a:off x="5184" y="3456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Line 118"/>
            <p:cNvSpPr>
              <a:spLocks noChangeShapeType="1"/>
            </p:cNvSpPr>
            <p:nvPr/>
          </p:nvSpPr>
          <p:spPr bwMode="auto">
            <a:xfrm flipH="1">
              <a:off x="5760" y="3456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117"/>
            <p:cNvSpPr>
              <a:spLocks noChangeShapeType="1"/>
            </p:cNvSpPr>
            <p:nvPr/>
          </p:nvSpPr>
          <p:spPr bwMode="auto">
            <a:xfrm flipH="1">
              <a:off x="6336" y="3456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116"/>
            <p:cNvSpPr>
              <a:spLocks noChangeShapeType="1"/>
            </p:cNvSpPr>
            <p:nvPr/>
          </p:nvSpPr>
          <p:spPr bwMode="auto">
            <a:xfrm flipH="1">
              <a:off x="6912" y="3456"/>
              <a:ext cx="0" cy="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115"/>
            <p:cNvSpPr>
              <a:spLocks noChangeShapeType="1"/>
            </p:cNvSpPr>
            <p:nvPr/>
          </p:nvSpPr>
          <p:spPr bwMode="auto">
            <a:xfrm flipH="1">
              <a:off x="2880" y="4968"/>
              <a:ext cx="0" cy="72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114"/>
            <p:cNvSpPr>
              <a:spLocks noChangeShapeType="1"/>
            </p:cNvSpPr>
            <p:nvPr/>
          </p:nvSpPr>
          <p:spPr bwMode="auto">
            <a:xfrm flipH="1">
              <a:off x="3456" y="4968"/>
              <a:ext cx="0" cy="72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113"/>
            <p:cNvSpPr>
              <a:spLocks noChangeShapeType="1"/>
            </p:cNvSpPr>
            <p:nvPr/>
          </p:nvSpPr>
          <p:spPr bwMode="auto">
            <a:xfrm flipH="1">
              <a:off x="4032" y="4968"/>
              <a:ext cx="0" cy="72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112"/>
            <p:cNvSpPr>
              <a:spLocks noChangeShapeType="1"/>
            </p:cNvSpPr>
            <p:nvPr/>
          </p:nvSpPr>
          <p:spPr bwMode="auto">
            <a:xfrm flipH="1">
              <a:off x="5184" y="4968"/>
              <a:ext cx="0" cy="72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Line 111"/>
            <p:cNvSpPr>
              <a:spLocks noChangeShapeType="1"/>
            </p:cNvSpPr>
            <p:nvPr/>
          </p:nvSpPr>
          <p:spPr bwMode="auto">
            <a:xfrm flipH="1">
              <a:off x="4608" y="4968"/>
              <a:ext cx="0" cy="72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Line 110"/>
            <p:cNvSpPr>
              <a:spLocks noChangeShapeType="1"/>
            </p:cNvSpPr>
            <p:nvPr/>
          </p:nvSpPr>
          <p:spPr bwMode="auto">
            <a:xfrm flipH="1">
              <a:off x="5760" y="4968"/>
              <a:ext cx="0" cy="72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Line 109"/>
            <p:cNvSpPr>
              <a:spLocks noChangeShapeType="1"/>
            </p:cNvSpPr>
            <p:nvPr/>
          </p:nvSpPr>
          <p:spPr bwMode="auto">
            <a:xfrm flipH="1">
              <a:off x="6336" y="4968"/>
              <a:ext cx="0" cy="72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Line 108"/>
            <p:cNvSpPr>
              <a:spLocks noChangeShapeType="1"/>
            </p:cNvSpPr>
            <p:nvPr/>
          </p:nvSpPr>
          <p:spPr bwMode="auto">
            <a:xfrm flipH="1">
              <a:off x="6912" y="4968"/>
              <a:ext cx="0" cy="72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0" name="Group 105"/>
            <p:cNvGrpSpPr>
              <a:grpSpLocks/>
            </p:cNvGrpSpPr>
            <p:nvPr/>
          </p:nvGrpSpPr>
          <p:grpSpPr bwMode="auto">
            <a:xfrm>
              <a:off x="5924" y="5487"/>
              <a:ext cx="340" cy="288"/>
              <a:chOff x="1296" y="816"/>
              <a:chExt cx="192" cy="240"/>
            </a:xfrm>
          </p:grpSpPr>
          <p:sp>
            <p:nvSpPr>
              <p:cNvPr id="194" name="AutoShape 107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3810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Rectangle 106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3810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1" name="Group 102"/>
            <p:cNvGrpSpPr>
              <a:grpSpLocks/>
            </p:cNvGrpSpPr>
            <p:nvPr/>
          </p:nvGrpSpPr>
          <p:grpSpPr bwMode="auto">
            <a:xfrm>
              <a:off x="6427" y="5487"/>
              <a:ext cx="341" cy="288"/>
              <a:chOff x="1296" y="816"/>
              <a:chExt cx="192" cy="240"/>
            </a:xfrm>
          </p:grpSpPr>
          <p:sp>
            <p:nvSpPr>
              <p:cNvPr id="192" name="AutoShape 104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3810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Rectangle 103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3810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2" name="Group 99"/>
            <p:cNvGrpSpPr>
              <a:grpSpLocks/>
            </p:cNvGrpSpPr>
            <p:nvPr/>
          </p:nvGrpSpPr>
          <p:grpSpPr bwMode="auto">
            <a:xfrm>
              <a:off x="4176" y="5487"/>
              <a:ext cx="341" cy="288"/>
              <a:chOff x="1296" y="816"/>
              <a:chExt cx="192" cy="240"/>
            </a:xfrm>
          </p:grpSpPr>
          <p:sp>
            <p:nvSpPr>
              <p:cNvPr id="190" name="AutoShape 101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3810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Rectangle 100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3810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3" name="Group 96"/>
            <p:cNvGrpSpPr>
              <a:grpSpLocks/>
            </p:cNvGrpSpPr>
            <p:nvPr/>
          </p:nvGrpSpPr>
          <p:grpSpPr bwMode="auto">
            <a:xfrm>
              <a:off x="4699" y="5487"/>
              <a:ext cx="341" cy="288"/>
              <a:chOff x="1296" y="816"/>
              <a:chExt cx="192" cy="240"/>
            </a:xfrm>
          </p:grpSpPr>
          <p:sp>
            <p:nvSpPr>
              <p:cNvPr id="188" name="AutoShape 98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3810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Rectangle 97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3810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4" name="Oval 95"/>
            <p:cNvSpPr>
              <a:spLocks noChangeArrowheads="1"/>
            </p:cNvSpPr>
            <p:nvPr/>
          </p:nvSpPr>
          <p:spPr bwMode="auto">
            <a:xfrm>
              <a:off x="3086" y="6263"/>
              <a:ext cx="370" cy="304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35" tIns="45716" rIns="91435" bIns="457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Line 94"/>
            <p:cNvSpPr>
              <a:spLocks noChangeShapeType="1"/>
            </p:cNvSpPr>
            <p:nvPr/>
          </p:nvSpPr>
          <p:spPr bwMode="auto">
            <a:xfrm>
              <a:off x="3456" y="5631"/>
              <a:ext cx="216" cy="21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Line 93"/>
            <p:cNvSpPr>
              <a:spLocks noChangeShapeType="1"/>
            </p:cNvSpPr>
            <p:nvPr/>
          </p:nvSpPr>
          <p:spPr bwMode="auto">
            <a:xfrm flipH="1">
              <a:off x="3456" y="5847"/>
              <a:ext cx="216" cy="144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Line 92"/>
            <p:cNvSpPr>
              <a:spLocks noChangeShapeType="1"/>
            </p:cNvSpPr>
            <p:nvPr/>
          </p:nvSpPr>
          <p:spPr bwMode="auto">
            <a:xfrm>
              <a:off x="3456" y="5991"/>
              <a:ext cx="216" cy="21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Line 91"/>
            <p:cNvSpPr>
              <a:spLocks noChangeShapeType="1"/>
            </p:cNvSpPr>
            <p:nvPr/>
          </p:nvSpPr>
          <p:spPr bwMode="auto">
            <a:xfrm flipH="1">
              <a:off x="3456" y="6207"/>
              <a:ext cx="216" cy="144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Line 90"/>
            <p:cNvSpPr>
              <a:spLocks noChangeShapeType="1"/>
            </p:cNvSpPr>
            <p:nvPr/>
          </p:nvSpPr>
          <p:spPr bwMode="auto">
            <a:xfrm>
              <a:off x="6912" y="5703"/>
              <a:ext cx="216" cy="21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89"/>
            <p:cNvSpPr>
              <a:spLocks noChangeShapeType="1"/>
            </p:cNvSpPr>
            <p:nvPr/>
          </p:nvSpPr>
          <p:spPr bwMode="auto">
            <a:xfrm flipH="1">
              <a:off x="6912" y="5919"/>
              <a:ext cx="216" cy="144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Line 88"/>
            <p:cNvSpPr>
              <a:spLocks noChangeShapeType="1"/>
            </p:cNvSpPr>
            <p:nvPr/>
          </p:nvSpPr>
          <p:spPr bwMode="auto">
            <a:xfrm>
              <a:off x="6912" y="6063"/>
              <a:ext cx="216" cy="21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87"/>
            <p:cNvSpPr>
              <a:spLocks noChangeShapeType="1"/>
            </p:cNvSpPr>
            <p:nvPr/>
          </p:nvSpPr>
          <p:spPr bwMode="auto">
            <a:xfrm flipH="1">
              <a:off x="6912" y="6279"/>
              <a:ext cx="216" cy="144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Text Box 86"/>
            <p:cNvSpPr txBox="1">
              <a:spLocks noChangeArrowheads="1"/>
            </p:cNvSpPr>
            <p:nvPr/>
          </p:nvSpPr>
          <p:spPr bwMode="auto">
            <a:xfrm>
              <a:off x="9072" y="1872"/>
              <a:ext cx="1152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4864" tIns="27432" rIns="54864" bIns="27432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Magnets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" name="Line 85"/>
            <p:cNvSpPr>
              <a:spLocks noChangeShapeType="1"/>
            </p:cNvSpPr>
            <p:nvPr/>
          </p:nvSpPr>
          <p:spPr bwMode="auto">
            <a:xfrm flipH="1">
              <a:off x="2610" y="5622"/>
              <a:ext cx="1" cy="80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Line 84"/>
            <p:cNvSpPr>
              <a:spLocks noChangeShapeType="1"/>
            </p:cNvSpPr>
            <p:nvPr/>
          </p:nvSpPr>
          <p:spPr bwMode="auto">
            <a:xfrm flipH="1">
              <a:off x="4032" y="5343"/>
              <a:ext cx="1" cy="57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83"/>
            <p:cNvSpPr>
              <a:spLocks noChangeShapeType="1"/>
            </p:cNvSpPr>
            <p:nvPr/>
          </p:nvSpPr>
          <p:spPr bwMode="auto">
            <a:xfrm flipH="1">
              <a:off x="2880" y="5343"/>
              <a:ext cx="1" cy="33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82"/>
            <p:cNvSpPr>
              <a:spLocks noChangeShapeType="1"/>
            </p:cNvSpPr>
            <p:nvPr/>
          </p:nvSpPr>
          <p:spPr bwMode="auto">
            <a:xfrm flipH="1">
              <a:off x="4032" y="5919"/>
              <a:ext cx="1" cy="504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81"/>
            <p:cNvSpPr>
              <a:spLocks noChangeShapeType="1"/>
            </p:cNvSpPr>
            <p:nvPr/>
          </p:nvSpPr>
          <p:spPr bwMode="auto">
            <a:xfrm flipH="1">
              <a:off x="3456" y="5343"/>
              <a:ext cx="1" cy="28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Line 80"/>
            <p:cNvSpPr>
              <a:spLocks noChangeShapeType="1"/>
            </p:cNvSpPr>
            <p:nvPr/>
          </p:nvSpPr>
          <p:spPr bwMode="auto">
            <a:xfrm flipH="1">
              <a:off x="6912" y="5343"/>
              <a:ext cx="1" cy="36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79"/>
            <p:cNvSpPr>
              <a:spLocks noChangeShapeType="1"/>
            </p:cNvSpPr>
            <p:nvPr/>
          </p:nvSpPr>
          <p:spPr bwMode="auto">
            <a:xfrm flipH="1">
              <a:off x="4608" y="5343"/>
              <a:ext cx="1" cy="28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Line 78"/>
            <p:cNvSpPr>
              <a:spLocks noChangeShapeType="1"/>
            </p:cNvSpPr>
            <p:nvPr/>
          </p:nvSpPr>
          <p:spPr bwMode="auto">
            <a:xfrm flipH="1">
              <a:off x="6336" y="5343"/>
              <a:ext cx="1" cy="28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Line 77"/>
            <p:cNvSpPr>
              <a:spLocks noChangeShapeType="1"/>
            </p:cNvSpPr>
            <p:nvPr/>
          </p:nvSpPr>
          <p:spPr bwMode="auto">
            <a:xfrm>
              <a:off x="4032" y="5631"/>
              <a:ext cx="1152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Line 76"/>
            <p:cNvSpPr>
              <a:spLocks noChangeShapeType="1"/>
            </p:cNvSpPr>
            <p:nvPr/>
          </p:nvSpPr>
          <p:spPr bwMode="auto">
            <a:xfrm>
              <a:off x="4032" y="6423"/>
              <a:ext cx="360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Line 75"/>
            <p:cNvSpPr>
              <a:spLocks noChangeShapeType="1"/>
            </p:cNvSpPr>
            <p:nvPr/>
          </p:nvSpPr>
          <p:spPr bwMode="auto">
            <a:xfrm flipV="1">
              <a:off x="6672" y="6423"/>
              <a:ext cx="240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Line 74"/>
            <p:cNvSpPr>
              <a:spLocks noChangeShapeType="1"/>
            </p:cNvSpPr>
            <p:nvPr/>
          </p:nvSpPr>
          <p:spPr bwMode="auto">
            <a:xfrm>
              <a:off x="3744" y="5631"/>
              <a:ext cx="1" cy="792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73"/>
            <p:cNvSpPr>
              <a:spLocks noChangeShapeType="1"/>
            </p:cNvSpPr>
            <p:nvPr/>
          </p:nvSpPr>
          <p:spPr bwMode="auto">
            <a:xfrm>
              <a:off x="7200" y="5631"/>
              <a:ext cx="1" cy="792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72"/>
            <p:cNvSpPr>
              <a:spLocks noChangeShapeType="1"/>
            </p:cNvSpPr>
            <p:nvPr/>
          </p:nvSpPr>
          <p:spPr bwMode="auto">
            <a:xfrm>
              <a:off x="3456" y="6423"/>
              <a:ext cx="28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71"/>
            <p:cNvSpPr>
              <a:spLocks noChangeShapeType="1"/>
            </p:cNvSpPr>
            <p:nvPr/>
          </p:nvSpPr>
          <p:spPr bwMode="auto">
            <a:xfrm flipV="1">
              <a:off x="6912" y="5415"/>
              <a:ext cx="288" cy="21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70"/>
            <p:cNvSpPr>
              <a:spLocks noChangeShapeType="1"/>
            </p:cNvSpPr>
            <p:nvPr/>
          </p:nvSpPr>
          <p:spPr bwMode="auto">
            <a:xfrm flipV="1">
              <a:off x="3456" y="5415"/>
              <a:ext cx="288" cy="21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69"/>
            <p:cNvSpPr>
              <a:spLocks noChangeShapeType="1"/>
            </p:cNvSpPr>
            <p:nvPr/>
          </p:nvSpPr>
          <p:spPr bwMode="auto">
            <a:xfrm>
              <a:off x="6912" y="6423"/>
              <a:ext cx="28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Text Box 68"/>
            <p:cNvSpPr txBox="1">
              <a:spLocks noChangeArrowheads="1"/>
            </p:cNvSpPr>
            <p:nvPr/>
          </p:nvSpPr>
          <p:spPr bwMode="auto">
            <a:xfrm>
              <a:off x="9072" y="2592"/>
              <a:ext cx="1368" cy="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4864" tIns="27432" rIns="54864" bIns="27432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Busbars in cryostats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2" name="Line 67"/>
            <p:cNvSpPr>
              <a:spLocks noChangeShapeType="1"/>
            </p:cNvSpPr>
            <p:nvPr/>
          </p:nvSpPr>
          <p:spPr bwMode="auto">
            <a:xfrm>
              <a:off x="5184" y="5703"/>
              <a:ext cx="216" cy="21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66"/>
            <p:cNvSpPr>
              <a:spLocks noChangeShapeType="1"/>
            </p:cNvSpPr>
            <p:nvPr/>
          </p:nvSpPr>
          <p:spPr bwMode="auto">
            <a:xfrm flipH="1">
              <a:off x="5184" y="5919"/>
              <a:ext cx="216" cy="144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65"/>
            <p:cNvSpPr>
              <a:spLocks noChangeShapeType="1"/>
            </p:cNvSpPr>
            <p:nvPr/>
          </p:nvSpPr>
          <p:spPr bwMode="auto">
            <a:xfrm>
              <a:off x="5184" y="6063"/>
              <a:ext cx="216" cy="21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64"/>
            <p:cNvSpPr>
              <a:spLocks noChangeShapeType="1"/>
            </p:cNvSpPr>
            <p:nvPr/>
          </p:nvSpPr>
          <p:spPr bwMode="auto">
            <a:xfrm flipH="1">
              <a:off x="5184" y="6279"/>
              <a:ext cx="216" cy="144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63"/>
            <p:cNvSpPr>
              <a:spLocks noChangeShapeType="1"/>
            </p:cNvSpPr>
            <p:nvPr/>
          </p:nvSpPr>
          <p:spPr bwMode="auto">
            <a:xfrm flipH="1">
              <a:off x="5184" y="5343"/>
              <a:ext cx="1" cy="36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62"/>
            <p:cNvSpPr>
              <a:spLocks noChangeShapeType="1"/>
            </p:cNvSpPr>
            <p:nvPr/>
          </p:nvSpPr>
          <p:spPr bwMode="auto">
            <a:xfrm>
              <a:off x="5472" y="5631"/>
              <a:ext cx="1" cy="792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61"/>
            <p:cNvSpPr>
              <a:spLocks noChangeShapeType="1"/>
            </p:cNvSpPr>
            <p:nvPr/>
          </p:nvSpPr>
          <p:spPr bwMode="auto">
            <a:xfrm flipV="1">
              <a:off x="5184" y="5415"/>
              <a:ext cx="288" cy="21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60"/>
            <p:cNvSpPr>
              <a:spLocks noChangeShapeType="1"/>
            </p:cNvSpPr>
            <p:nvPr/>
          </p:nvSpPr>
          <p:spPr bwMode="auto">
            <a:xfrm>
              <a:off x="5184" y="6423"/>
              <a:ext cx="28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59"/>
            <p:cNvSpPr>
              <a:spLocks noChangeArrowheads="1"/>
            </p:cNvSpPr>
            <p:nvPr/>
          </p:nvSpPr>
          <p:spPr bwMode="auto">
            <a:xfrm>
              <a:off x="4392" y="6263"/>
              <a:ext cx="371" cy="304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35" tIns="45716" rIns="91435" bIns="457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58"/>
            <p:cNvSpPr>
              <a:spLocks noChangeArrowheads="1"/>
            </p:cNvSpPr>
            <p:nvPr/>
          </p:nvSpPr>
          <p:spPr bwMode="auto">
            <a:xfrm>
              <a:off x="4608" y="6263"/>
              <a:ext cx="371" cy="304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35" tIns="45716" rIns="91435" bIns="457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57"/>
            <p:cNvSpPr>
              <a:spLocks noChangeArrowheads="1"/>
            </p:cNvSpPr>
            <p:nvPr/>
          </p:nvSpPr>
          <p:spPr bwMode="auto">
            <a:xfrm>
              <a:off x="6081" y="6263"/>
              <a:ext cx="370" cy="304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35" tIns="45716" rIns="91435" bIns="457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56"/>
            <p:cNvSpPr>
              <a:spLocks noChangeArrowheads="1"/>
            </p:cNvSpPr>
            <p:nvPr/>
          </p:nvSpPr>
          <p:spPr bwMode="auto">
            <a:xfrm>
              <a:off x="6297" y="6263"/>
              <a:ext cx="370" cy="304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35" tIns="45716" rIns="91435" bIns="457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55"/>
            <p:cNvSpPr>
              <a:spLocks noChangeShapeType="1"/>
            </p:cNvSpPr>
            <p:nvPr/>
          </p:nvSpPr>
          <p:spPr bwMode="auto">
            <a:xfrm>
              <a:off x="5760" y="5631"/>
              <a:ext cx="1152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Line 54"/>
            <p:cNvSpPr>
              <a:spLocks noChangeShapeType="1"/>
            </p:cNvSpPr>
            <p:nvPr/>
          </p:nvSpPr>
          <p:spPr bwMode="auto">
            <a:xfrm flipH="1">
              <a:off x="5760" y="5343"/>
              <a:ext cx="1" cy="28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53"/>
            <p:cNvSpPr>
              <a:spLocks noChangeShapeType="1"/>
            </p:cNvSpPr>
            <p:nvPr/>
          </p:nvSpPr>
          <p:spPr bwMode="auto">
            <a:xfrm>
              <a:off x="5760" y="5631"/>
              <a:ext cx="1" cy="792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52"/>
            <p:cNvSpPr>
              <a:spLocks noChangeShapeType="1"/>
            </p:cNvSpPr>
            <p:nvPr/>
          </p:nvSpPr>
          <p:spPr bwMode="auto">
            <a:xfrm flipV="1">
              <a:off x="5760" y="6423"/>
              <a:ext cx="291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51"/>
            <p:cNvSpPr>
              <a:spLocks noChangeShapeType="1"/>
            </p:cNvSpPr>
            <p:nvPr/>
          </p:nvSpPr>
          <p:spPr bwMode="auto">
            <a:xfrm flipV="1">
              <a:off x="2088" y="3456"/>
              <a:ext cx="7776" cy="0"/>
            </a:xfrm>
            <a:prstGeom prst="line">
              <a:avLst/>
            </a:prstGeom>
            <a:noFill/>
            <a:ln w="38100" cap="rnd">
              <a:solidFill>
                <a:srgbClr val="99CC00"/>
              </a:solidFill>
              <a:prstDash val="sysDot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50"/>
            <p:cNvSpPr>
              <a:spLocks noChangeShapeType="1"/>
            </p:cNvSpPr>
            <p:nvPr/>
          </p:nvSpPr>
          <p:spPr bwMode="auto">
            <a:xfrm flipV="1">
              <a:off x="2088" y="5316"/>
              <a:ext cx="7776" cy="1"/>
            </a:xfrm>
            <a:prstGeom prst="line">
              <a:avLst/>
            </a:prstGeom>
            <a:noFill/>
            <a:ln w="38100" cap="rnd">
              <a:solidFill>
                <a:srgbClr val="99CC00"/>
              </a:solidFill>
              <a:prstDash val="sysDot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49"/>
            <p:cNvSpPr>
              <a:spLocks noChangeShapeType="1"/>
            </p:cNvSpPr>
            <p:nvPr/>
          </p:nvSpPr>
          <p:spPr bwMode="auto">
            <a:xfrm>
              <a:off x="4968" y="6423"/>
              <a:ext cx="28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Text Box 48"/>
            <p:cNvSpPr txBox="1">
              <a:spLocks noChangeArrowheads="1"/>
            </p:cNvSpPr>
            <p:nvPr/>
          </p:nvSpPr>
          <p:spPr bwMode="auto">
            <a:xfrm>
              <a:off x="1800" y="3888"/>
              <a:ext cx="1152" cy="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4864" tIns="27432" rIns="54864" bIns="27432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Cold power transfer system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2" name="Rectangle 47"/>
            <p:cNvSpPr>
              <a:spLocks noChangeArrowheads="1"/>
            </p:cNvSpPr>
            <p:nvPr/>
          </p:nvSpPr>
          <p:spPr bwMode="auto">
            <a:xfrm>
              <a:off x="2664" y="1872"/>
              <a:ext cx="648" cy="432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46"/>
            <p:cNvSpPr>
              <a:spLocks noChangeArrowheads="1"/>
            </p:cNvSpPr>
            <p:nvPr/>
          </p:nvSpPr>
          <p:spPr bwMode="auto">
            <a:xfrm>
              <a:off x="4176" y="1872"/>
              <a:ext cx="648" cy="432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45"/>
            <p:cNvSpPr>
              <a:spLocks noChangeArrowheads="1"/>
            </p:cNvSpPr>
            <p:nvPr/>
          </p:nvSpPr>
          <p:spPr bwMode="auto">
            <a:xfrm>
              <a:off x="5616" y="1872"/>
              <a:ext cx="648" cy="432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44"/>
            <p:cNvSpPr>
              <a:spLocks noChangeArrowheads="1"/>
            </p:cNvSpPr>
            <p:nvPr/>
          </p:nvSpPr>
          <p:spPr bwMode="auto">
            <a:xfrm>
              <a:off x="6696" y="1872"/>
              <a:ext cx="648" cy="432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43"/>
            <p:cNvSpPr>
              <a:spLocks noChangeArrowheads="1"/>
            </p:cNvSpPr>
            <p:nvPr/>
          </p:nvSpPr>
          <p:spPr bwMode="auto">
            <a:xfrm>
              <a:off x="8208" y="1872"/>
              <a:ext cx="648" cy="432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7" name="Group 40"/>
            <p:cNvGrpSpPr>
              <a:grpSpLocks/>
            </p:cNvGrpSpPr>
            <p:nvPr/>
          </p:nvGrpSpPr>
          <p:grpSpPr bwMode="auto">
            <a:xfrm flipH="1">
              <a:off x="4564" y="6702"/>
              <a:ext cx="341" cy="288"/>
              <a:chOff x="1296" y="816"/>
              <a:chExt cx="192" cy="240"/>
            </a:xfrm>
          </p:grpSpPr>
          <p:sp>
            <p:nvSpPr>
              <p:cNvPr id="186" name="AutoShape 42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Rectangle 41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8" name="Group 37"/>
            <p:cNvGrpSpPr>
              <a:grpSpLocks/>
            </p:cNvGrpSpPr>
            <p:nvPr/>
          </p:nvGrpSpPr>
          <p:grpSpPr bwMode="auto">
            <a:xfrm flipH="1">
              <a:off x="6214" y="6702"/>
              <a:ext cx="341" cy="288"/>
              <a:chOff x="1296" y="816"/>
              <a:chExt cx="192" cy="240"/>
            </a:xfrm>
          </p:grpSpPr>
          <p:sp>
            <p:nvSpPr>
              <p:cNvPr id="184" name="AutoShape 39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Rectangle 38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9" name="Group 34"/>
            <p:cNvGrpSpPr>
              <a:grpSpLocks/>
            </p:cNvGrpSpPr>
            <p:nvPr/>
          </p:nvGrpSpPr>
          <p:grpSpPr bwMode="auto">
            <a:xfrm flipH="1">
              <a:off x="2989" y="6717"/>
              <a:ext cx="341" cy="288"/>
              <a:chOff x="1296" y="816"/>
              <a:chExt cx="192" cy="240"/>
            </a:xfrm>
          </p:grpSpPr>
          <p:sp>
            <p:nvSpPr>
              <p:cNvPr id="182" name="AutoShape 36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Rectangle 35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0" name="Line 33"/>
            <p:cNvSpPr>
              <a:spLocks noChangeShapeType="1"/>
            </p:cNvSpPr>
            <p:nvPr/>
          </p:nvSpPr>
          <p:spPr bwMode="auto">
            <a:xfrm>
              <a:off x="2625" y="5640"/>
              <a:ext cx="24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32"/>
            <p:cNvSpPr>
              <a:spLocks noChangeShapeType="1"/>
            </p:cNvSpPr>
            <p:nvPr/>
          </p:nvSpPr>
          <p:spPr bwMode="auto">
            <a:xfrm>
              <a:off x="2595" y="6435"/>
              <a:ext cx="240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31"/>
            <p:cNvSpPr>
              <a:spLocks noChangeShapeType="1"/>
            </p:cNvSpPr>
            <p:nvPr/>
          </p:nvSpPr>
          <p:spPr bwMode="auto">
            <a:xfrm flipH="1">
              <a:off x="6000" y="6645"/>
              <a:ext cx="73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30"/>
            <p:cNvSpPr>
              <a:spLocks noChangeShapeType="1"/>
            </p:cNvSpPr>
            <p:nvPr/>
          </p:nvSpPr>
          <p:spPr bwMode="auto">
            <a:xfrm flipH="1">
              <a:off x="2775" y="6660"/>
              <a:ext cx="73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29"/>
            <p:cNvSpPr>
              <a:spLocks noChangeShapeType="1"/>
            </p:cNvSpPr>
            <p:nvPr/>
          </p:nvSpPr>
          <p:spPr bwMode="auto">
            <a:xfrm flipH="1">
              <a:off x="4320" y="6660"/>
              <a:ext cx="73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28"/>
            <p:cNvSpPr>
              <a:spLocks noChangeShapeType="1"/>
            </p:cNvSpPr>
            <p:nvPr/>
          </p:nvSpPr>
          <p:spPr bwMode="auto">
            <a:xfrm>
              <a:off x="7230" y="6441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27"/>
            <p:cNvSpPr>
              <a:spLocks noChangeShapeType="1"/>
            </p:cNvSpPr>
            <p:nvPr/>
          </p:nvSpPr>
          <p:spPr bwMode="auto">
            <a:xfrm>
              <a:off x="5759" y="6442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26"/>
            <p:cNvSpPr>
              <a:spLocks noChangeShapeType="1"/>
            </p:cNvSpPr>
            <p:nvPr/>
          </p:nvSpPr>
          <p:spPr bwMode="auto">
            <a:xfrm flipH="1">
              <a:off x="5475" y="6442"/>
              <a:ext cx="14" cy="40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25"/>
            <p:cNvSpPr>
              <a:spLocks noChangeShapeType="1"/>
            </p:cNvSpPr>
            <p:nvPr/>
          </p:nvSpPr>
          <p:spPr bwMode="auto">
            <a:xfrm>
              <a:off x="3734" y="6442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24"/>
            <p:cNvSpPr>
              <a:spLocks noChangeShapeType="1"/>
            </p:cNvSpPr>
            <p:nvPr/>
          </p:nvSpPr>
          <p:spPr bwMode="auto">
            <a:xfrm>
              <a:off x="4034" y="6442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23"/>
            <p:cNvSpPr>
              <a:spLocks noChangeShapeType="1"/>
            </p:cNvSpPr>
            <p:nvPr/>
          </p:nvSpPr>
          <p:spPr bwMode="auto">
            <a:xfrm>
              <a:off x="2609" y="6442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22"/>
            <p:cNvSpPr>
              <a:spLocks noChangeShapeType="1"/>
            </p:cNvSpPr>
            <p:nvPr/>
          </p:nvSpPr>
          <p:spPr bwMode="auto">
            <a:xfrm rot="-5400000">
              <a:off x="3554" y="6652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21"/>
            <p:cNvSpPr>
              <a:spLocks noChangeShapeType="1"/>
            </p:cNvSpPr>
            <p:nvPr/>
          </p:nvSpPr>
          <p:spPr bwMode="auto">
            <a:xfrm rot="-5400000">
              <a:off x="5991" y="6615"/>
              <a:ext cx="1" cy="46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Line 20"/>
            <p:cNvSpPr>
              <a:spLocks noChangeShapeType="1"/>
            </p:cNvSpPr>
            <p:nvPr/>
          </p:nvSpPr>
          <p:spPr bwMode="auto">
            <a:xfrm rot="-5400000">
              <a:off x="5196" y="6570"/>
              <a:ext cx="1" cy="55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19"/>
            <p:cNvSpPr>
              <a:spLocks noChangeShapeType="1"/>
            </p:cNvSpPr>
            <p:nvPr/>
          </p:nvSpPr>
          <p:spPr bwMode="auto">
            <a:xfrm rot="-5400000">
              <a:off x="6906" y="6510"/>
              <a:ext cx="1" cy="67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Line 18"/>
            <p:cNvSpPr>
              <a:spLocks noChangeShapeType="1"/>
            </p:cNvSpPr>
            <p:nvPr/>
          </p:nvSpPr>
          <p:spPr bwMode="auto">
            <a:xfrm rot="-5400000">
              <a:off x="4296" y="6600"/>
              <a:ext cx="1" cy="49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17"/>
            <p:cNvSpPr>
              <a:spLocks noChangeShapeType="1"/>
            </p:cNvSpPr>
            <p:nvPr/>
          </p:nvSpPr>
          <p:spPr bwMode="auto">
            <a:xfrm rot="-5400000">
              <a:off x="2796" y="6675"/>
              <a:ext cx="1" cy="34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Line 16"/>
            <p:cNvSpPr>
              <a:spLocks noChangeShapeType="1"/>
            </p:cNvSpPr>
            <p:nvPr/>
          </p:nvSpPr>
          <p:spPr bwMode="auto">
            <a:xfrm rot="-5400000">
              <a:off x="5015" y="5869"/>
              <a:ext cx="1" cy="34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15"/>
            <p:cNvSpPr>
              <a:spLocks noChangeShapeType="1"/>
            </p:cNvSpPr>
            <p:nvPr/>
          </p:nvSpPr>
          <p:spPr bwMode="auto">
            <a:xfrm rot="-10800000">
              <a:off x="4850" y="5929"/>
              <a:ext cx="1" cy="17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Line 14"/>
            <p:cNvSpPr>
              <a:spLocks noChangeShapeType="1"/>
            </p:cNvSpPr>
            <p:nvPr/>
          </p:nvSpPr>
          <p:spPr bwMode="auto">
            <a:xfrm flipH="1">
              <a:off x="4698" y="5938"/>
              <a:ext cx="141" cy="69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13"/>
            <p:cNvSpPr>
              <a:spLocks noChangeShapeType="1"/>
            </p:cNvSpPr>
            <p:nvPr/>
          </p:nvSpPr>
          <p:spPr bwMode="auto">
            <a:xfrm flipH="1">
              <a:off x="4714" y="6001"/>
              <a:ext cx="141" cy="69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Line 12"/>
            <p:cNvSpPr>
              <a:spLocks noChangeShapeType="1"/>
            </p:cNvSpPr>
            <p:nvPr/>
          </p:nvSpPr>
          <p:spPr bwMode="auto">
            <a:xfrm flipH="1">
              <a:off x="4714" y="6091"/>
              <a:ext cx="141" cy="69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Line 11"/>
            <p:cNvSpPr>
              <a:spLocks noChangeShapeType="1"/>
            </p:cNvSpPr>
            <p:nvPr/>
          </p:nvSpPr>
          <p:spPr bwMode="auto">
            <a:xfrm rot="-5400000">
              <a:off x="6747" y="5875"/>
              <a:ext cx="1" cy="34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Line 10"/>
            <p:cNvSpPr>
              <a:spLocks noChangeShapeType="1"/>
            </p:cNvSpPr>
            <p:nvPr/>
          </p:nvSpPr>
          <p:spPr bwMode="auto">
            <a:xfrm rot="-10800000">
              <a:off x="6582" y="5935"/>
              <a:ext cx="1" cy="17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Line 9"/>
            <p:cNvSpPr>
              <a:spLocks noChangeShapeType="1"/>
            </p:cNvSpPr>
            <p:nvPr/>
          </p:nvSpPr>
          <p:spPr bwMode="auto">
            <a:xfrm flipH="1">
              <a:off x="6430" y="5944"/>
              <a:ext cx="141" cy="69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Line 8"/>
            <p:cNvSpPr>
              <a:spLocks noChangeShapeType="1"/>
            </p:cNvSpPr>
            <p:nvPr/>
          </p:nvSpPr>
          <p:spPr bwMode="auto">
            <a:xfrm flipH="1">
              <a:off x="6446" y="6007"/>
              <a:ext cx="141" cy="69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7"/>
            <p:cNvSpPr>
              <a:spLocks noChangeShapeType="1"/>
            </p:cNvSpPr>
            <p:nvPr/>
          </p:nvSpPr>
          <p:spPr bwMode="auto">
            <a:xfrm flipH="1">
              <a:off x="6446" y="6097"/>
              <a:ext cx="141" cy="69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6"/>
            <p:cNvSpPr>
              <a:spLocks noChangeShapeType="1"/>
            </p:cNvSpPr>
            <p:nvPr/>
          </p:nvSpPr>
          <p:spPr bwMode="auto">
            <a:xfrm rot="-5400000">
              <a:off x="3267" y="5830"/>
              <a:ext cx="1" cy="34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5"/>
            <p:cNvSpPr>
              <a:spLocks noChangeShapeType="1"/>
            </p:cNvSpPr>
            <p:nvPr/>
          </p:nvSpPr>
          <p:spPr bwMode="auto">
            <a:xfrm rot="-10800000">
              <a:off x="3102" y="5890"/>
              <a:ext cx="1" cy="17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Line 4"/>
            <p:cNvSpPr>
              <a:spLocks noChangeShapeType="1"/>
            </p:cNvSpPr>
            <p:nvPr/>
          </p:nvSpPr>
          <p:spPr bwMode="auto">
            <a:xfrm flipH="1">
              <a:off x="2950" y="5899"/>
              <a:ext cx="141" cy="69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Line 3"/>
            <p:cNvSpPr>
              <a:spLocks noChangeShapeType="1"/>
            </p:cNvSpPr>
            <p:nvPr/>
          </p:nvSpPr>
          <p:spPr bwMode="auto">
            <a:xfrm flipH="1">
              <a:off x="2966" y="5962"/>
              <a:ext cx="141" cy="69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2"/>
            <p:cNvSpPr>
              <a:spLocks noChangeShapeType="1"/>
            </p:cNvSpPr>
            <p:nvPr/>
          </p:nvSpPr>
          <p:spPr bwMode="auto">
            <a:xfrm flipH="1">
              <a:off x="2966" y="6052"/>
              <a:ext cx="141" cy="69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96" name="Rectangle 26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8433" name="Group 1"/>
          <p:cNvGrpSpPr>
            <a:grpSpLocks noChangeAspect="1"/>
          </p:cNvGrpSpPr>
          <p:nvPr/>
        </p:nvGrpSpPr>
        <p:grpSpPr bwMode="auto">
          <a:xfrm>
            <a:off x="838200" y="838200"/>
            <a:ext cx="7323722" cy="4976230"/>
            <a:chOff x="1800" y="7512"/>
            <a:chExt cx="8072" cy="5484"/>
          </a:xfrm>
        </p:grpSpPr>
        <p:sp>
          <p:nvSpPr>
            <p:cNvPr id="18695" name="AutoShape 263"/>
            <p:cNvSpPr>
              <a:spLocks noChangeAspect="1" noChangeArrowheads="1" noTextEdit="1"/>
            </p:cNvSpPr>
            <p:nvPr/>
          </p:nvSpPr>
          <p:spPr bwMode="auto">
            <a:xfrm>
              <a:off x="1800" y="7512"/>
              <a:ext cx="8072" cy="5484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" name="Rectangle 2"/>
            <p:cNvSpPr txBox="1">
              <a:spLocks noChangeArrowheads="1"/>
            </p:cNvSpPr>
            <p:nvPr/>
          </p:nvSpPr>
          <p:spPr bwMode="auto">
            <a:xfrm>
              <a:off x="2640" y="7512"/>
              <a:ext cx="6883" cy="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1227" tIns="25614" rIns="51227" bIns="256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  D1           </a:t>
              </a:r>
              <a:r>
                <a:rPr lang="fr-FR" sz="1200" b="1" dirty="0" smtClean="0">
                  <a:solidFill>
                    <a:srgbClr val="000000"/>
                  </a:solidFill>
                  <a:latin typeface="Arial" pitchFamily="34" charset="0"/>
                  <a:ea typeface="MS PGothic"/>
                  <a:cs typeface="Calibri" pitchFamily="34" charset="0"/>
                </a:rPr>
                <a:t>C</a:t>
              </a:r>
              <a:r>
                <a:rPr kumimoji="0" lang="fr-FR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orrectors</a:t>
              </a: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              Q3                         Q2 </a:t>
              </a:r>
              <a:r>
                <a:rPr kumimoji="0" lang="fr-FR" sz="14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                        </a:t>
              </a:r>
              <a:r>
                <a:rPr kumimoji="0" lang="fr-FR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Q1</a:t>
              </a:r>
              <a:r>
                <a:rPr kumimoji="0" lang="fr-FR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 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93" name="Oval 4"/>
            <p:cNvSpPr>
              <a:spLocks noChangeArrowheads="1"/>
            </p:cNvSpPr>
            <p:nvPr/>
          </p:nvSpPr>
          <p:spPr bwMode="auto">
            <a:xfrm>
              <a:off x="2562" y="12148"/>
              <a:ext cx="378" cy="293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92" name="Line 5"/>
            <p:cNvSpPr>
              <a:spLocks noChangeShapeType="1"/>
            </p:cNvSpPr>
            <p:nvPr/>
          </p:nvSpPr>
          <p:spPr bwMode="auto">
            <a:xfrm>
              <a:off x="2425" y="8138"/>
              <a:ext cx="0" cy="9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91" name="Line 6"/>
            <p:cNvSpPr>
              <a:spLocks noChangeShapeType="1"/>
            </p:cNvSpPr>
            <p:nvPr/>
          </p:nvSpPr>
          <p:spPr bwMode="auto">
            <a:xfrm>
              <a:off x="3329" y="8138"/>
              <a:ext cx="0" cy="9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90" name="Line 7"/>
            <p:cNvSpPr>
              <a:spLocks noChangeShapeType="1"/>
            </p:cNvSpPr>
            <p:nvPr/>
          </p:nvSpPr>
          <p:spPr bwMode="auto">
            <a:xfrm>
              <a:off x="2773" y="9598"/>
              <a:ext cx="0" cy="973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89" name="Line 8"/>
            <p:cNvSpPr>
              <a:spLocks noChangeShapeType="1"/>
            </p:cNvSpPr>
            <p:nvPr/>
          </p:nvSpPr>
          <p:spPr bwMode="auto">
            <a:xfrm>
              <a:off x="2773" y="9111"/>
              <a:ext cx="0" cy="4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88" name="Text Box 9"/>
            <p:cNvSpPr txBox="1">
              <a:spLocks noChangeArrowheads="1"/>
            </p:cNvSpPr>
            <p:nvPr/>
          </p:nvSpPr>
          <p:spPr bwMode="auto">
            <a:xfrm>
              <a:off x="3543" y="12143"/>
              <a:ext cx="1678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1224" tIns="25613" rIns="51224" bIns="25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Corrector and trim power converters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87" name="Text Box 10"/>
            <p:cNvSpPr txBox="1">
              <a:spLocks noChangeArrowheads="1"/>
            </p:cNvSpPr>
            <p:nvPr/>
          </p:nvSpPr>
          <p:spPr bwMode="auto">
            <a:xfrm>
              <a:off x="6459" y="10019"/>
              <a:ext cx="1320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1224" tIns="25613" rIns="51224" bIns="25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Link (5 to 15 K)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86" name="Line 15"/>
            <p:cNvSpPr>
              <a:spLocks noChangeShapeType="1"/>
            </p:cNvSpPr>
            <p:nvPr/>
          </p:nvSpPr>
          <p:spPr bwMode="auto">
            <a:xfrm>
              <a:off x="2425" y="8138"/>
              <a:ext cx="90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85" name="Line 16"/>
            <p:cNvSpPr>
              <a:spLocks noChangeShapeType="1"/>
            </p:cNvSpPr>
            <p:nvPr/>
          </p:nvSpPr>
          <p:spPr bwMode="auto">
            <a:xfrm>
              <a:off x="4928" y="8138"/>
              <a:ext cx="90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84" name="Line 18"/>
            <p:cNvSpPr>
              <a:spLocks noChangeShapeType="1"/>
            </p:cNvSpPr>
            <p:nvPr/>
          </p:nvSpPr>
          <p:spPr bwMode="auto">
            <a:xfrm>
              <a:off x="6041" y="8138"/>
              <a:ext cx="1947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83" name="Line 19"/>
            <p:cNvSpPr>
              <a:spLocks noChangeShapeType="1"/>
            </p:cNvSpPr>
            <p:nvPr/>
          </p:nvSpPr>
          <p:spPr bwMode="auto">
            <a:xfrm>
              <a:off x="8266" y="8138"/>
              <a:ext cx="1113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82" name="Line 20"/>
            <p:cNvSpPr>
              <a:spLocks noChangeShapeType="1"/>
            </p:cNvSpPr>
            <p:nvPr/>
          </p:nvSpPr>
          <p:spPr bwMode="auto">
            <a:xfrm>
              <a:off x="4928" y="8138"/>
              <a:ext cx="0" cy="97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81" name="Line 23"/>
            <p:cNvSpPr>
              <a:spLocks noChangeShapeType="1"/>
            </p:cNvSpPr>
            <p:nvPr/>
          </p:nvSpPr>
          <p:spPr bwMode="auto">
            <a:xfrm>
              <a:off x="5832" y="8138"/>
              <a:ext cx="1" cy="54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80" name="Line 25"/>
            <p:cNvSpPr>
              <a:spLocks noChangeShapeType="1"/>
            </p:cNvSpPr>
            <p:nvPr/>
          </p:nvSpPr>
          <p:spPr bwMode="auto">
            <a:xfrm>
              <a:off x="7015" y="8138"/>
              <a:ext cx="0" cy="486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9" name="Line 26"/>
            <p:cNvSpPr>
              <a:spLocks noChangeShapeType="1"/>
            </p:cNvSpPr>
            <p:nvPr/>
          </p:nvSpPr>
          <p:spPr bwMode="auto">
            <a:xfrm>
              <a:off x="8266" y="8138"/>
              <a:ext cx="0" cy="55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8" name="Line 27"/>
            <p:cNvSpPr>
              <a:spLocks noChangeShapeType="1"/>
            </p:cNvSpPr>
            <p:nvPr/>
          </p:nvSpPr>
          <p:spPr bwMode="auto">
            <a:xfrm>
              <a:off x="9379" y="8138"/>
              <a:ext cx="0" cy="69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7" name="Line 28"/>
            <p:cNvSpPr>
              <a:spLocks noChangeShapeType="1"/>
            </p:cNvSpPr>
            <p:nvPr/>
          </p:nvSpPr>
          <p:spPr bwMode="auto">
            <a:xfrm>
              <a:off x="3329" y="9598"/>
              <a:ext cx="0" cy="973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6" name="Line 29"/>
            <p:cNvSpPr>
              <a:spLocks noChangeShapeType="1"/>
            </p:cNvSpPr>
            <p:nvPr/>
          </p:nvSpPr>
          <p:spPr bwMode="auto">
            <a:xfrm>
              <a:off x="5276" y="9598"/>
              <a:ext cx="0" cy="973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5" name="Line 30"/>
            <p:cNvSpPr>
              <a:spLocks noChangeShapeType="1"/>
            </p:cNvSpPr>
            <p:nvPr/>
          </p:nvSpPr>
          <p:spPr bwMode="auto">
            <a:xfrm>
              <a:off x="5832" y="9598"/>
              <a:ext cx="0" cy="973"/>
            </a:xfrm>
            <a:prstGeom prst="line">
              <a:avLst/>
            </a:prstGeom>
            <a:noFill/>
            <a:ln w="635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4" name="Line 31"/>
            <p:cNvSpPr>
              <a:spLocks noChangeShapeType="1"/>
            </p:cNvSpPr>
            <p:nvPr/>
          </p:nvSpPr>
          <p:spPr bwMode="auto">
            <a:xfrm>
              <a:off x="4651" y="8833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3" name="Line 32"/>
            <p:cNvSpPr>
              <a:spLocks noChangeShapeType="1"/>
            </p:cNvSpPr>
            <p:nvPr/>
          </p:nvSpPr>
          <p:spPr bwMode="auto">
            <a:xfrm>
              <a:off x="5832" y="8694"/>
              <a:ext cx="243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2" name="Line 35"/>
            <p:cNvSpPr>
              <a:spLocks noChangeShapeType="1"/>
            </p:cNvSpPr>
            <p:nvPr/>
          </p:nvSpPr>
          <p:spPr bwMode="auto">
            <a:xfrm>
              <a:off x="2425" y="9111"/>
              <a:ext cx="348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1" name="Line 36"/>
            <p:cNvSpPr>
              <a:spLocks noChangeShapeType="1"/>
            </p:cNvSpPr>
            <p:nvPr/>
          </p:nvSpPr>
          <p:spPr bwMode="auto">
            <a:xfrm flipV="1">
              <a:off x="6388" y="8833"/>
              <a:ext cx="2991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70" name="Line 37"/>
            <p:cNvSpPr>
              <a:spLocks noChangeShapeType="1"/>
            </p:cNvSpPr>
            <p:nvPr/>
          </p:nvSpPr>
          <p:spPr bwMode="auto">
            <a:xfrm>
              <a:off x="6388" y="9598"/>
              <a:ext cx="0" cy="973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9" name="Line 38"/>
            <p:cNvSpPr>
              <a:spLocks noChangeShapeType="1"/>
            </p:cNvSpPr>
            <p:nvPr/>
          </p:nvSpPr>
          <p:spPr bwMode="auto">
            <a:xfrm>
              <a:off x="7919" y="9598"/>
              <a:ext cx="0" cy="973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8" name="Line 39"/>
            <p:cNvSpPr>
              <a:spLocks noChangeShapeType="1"/>
            </p:cNvSpPr>
            <p:nvPr/>
          </p:nvSpPr>
          <p:spPr bwMode="auto">
            <a:xfrm>
              <a:off x="8475" y="9598"/>
              <a:ext cx="0" cy="973"/>
            </a:xfrm>
            <a:prstGeom prst="line">
              <a:avLst/>
            </a:prstGeom>
            <a:noFill/>
            <a:ln w="635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7" name="Line 40"/>
            <p:cNvSpPr>
              <a:spLocks noChangeShapeType="1"/>
            </p:cNvSpPr>
            <p:nvPr/>
          </p:nvSpPr>
          <p:spPr bwMode="auto">
            <a:xfrm>
              <a:off x="9031" y="9598"/>
              <a:ext cx="0" cy="973"/>
            </a:xfrm>
            <a:prstGeom prst="line">
              <a:avLst/>
            </a:prstGeom>
            <a:noFill/>
            <a:ln w="38100">
              <a:solidFill>
                <a:srgbClr val="009999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6" name="Line 41"/>
            <p:cNvSpPr>
              <a:spLocks noChangeShapeType="1"/>
            </p:cNvSpPr>
            <p:nvPr/>
          </p:nvSpPr>
          <p:spPr bwMode="auto">
            <a:xfrm>
              <a:off x="3329" y="9111"/>
              <a:ext cx="0" cy="4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5" name="Line 43"/>
            <p:cNvSpPr>
              <a:spLocks noChangeShapeType="1"/>
            </p:cNvSpPr>
            <p:nvPr/>
          </p:nvSpPr>
          <p:spPr bwMode="auto">
            <a:xfrm flipH="1">
              <a:off x="5832" y="8717"/>
              <a:ext cx="1" cy="742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4" name="Line 44"/>
            <p:cNvSpPr>
              <a:spLocks noChangeShapeType="1"/>
            </p:cNvSpPr>
            <p:nvPr/>
          </p:nvSpPr>
          <p:spPr bwMode="auto">
            <a:xfrm>
              <a:off x="6388" y="9390"/>
              <a:ext cx="0" cy="69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3" name="Line 45"/>
            <p:cNvSpPr>
              <a:spLocks noChangeShapeType="1"/>
            </p:cNvSpPr>
            <p:nvPr/>
          </p:nvSpPr>
          <p:spPr bwMode="auto">
            <a:xfrm>
              <a:off x="6388" y="9320"/>
              <a:ext cx="0" cy="20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2" name="Line 47"/>
            <p:cNvSpPr>
              <a:spLocks noChangeShapeType="1"/>
            </p:cNvSpPr>
            <p:nvPr/>
          </p:nvSpPr>
          <p:spPr bwMode="auto">
            <a:xfrm flipV="1">
              <a:off x="7015" y="8903"/>
              <a:ext cx="0" cy="208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1" name="Line 48"/>
            <p:cNvSpPr>
              <a:spLocks noChangeShapeType="1"/>
            </p:cNvSpPr>
            <p:nvPr/>
          </p:nvSpPr>
          <p:spPr bwMode="auto">
            <a:xfrm flipV="1">
              <a:off x="6388" y="8833"/>
              <a:ext cx="0" cy="48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60" name="Line 52"/>
            <p:cNvSpPr>
              <a:spLocks noChangeShapeType="1"/>
            </p:cNvSpPr>
            <p:nvPr/>
          </p:nvSpPr>
          <p:spPr bwMode="auto">
            <a:xfrm flipH="1">
              <a:off x="6041" y="8763"/>
              <a:ext cx="0" cy="48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59" name="Line 54"/>
            <p:cNvSpPr>
              <a:spLocks noChangeShapeType="1"/>
            </p:cNvSpPr>
            <p:nvPr/>
          </p:nvSpPr>
          <p:spPr bwMode="auto">
            <a:xfrm flipH="1">
              <a:off x="7919" y="9250"/>
              <a:ext cx="0" cy="14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58" name="Line 55"/>
            <p:cNvSpPr>
              <a:spLocks noChangeShapeType="1"/>
            </p:cNvSpPr>
            <p:nvPr/>
          </p:nvSpPr>
          <p:spPr bwMode="auto">
            <a:xfrm flipH="1">
              <a:off x="9031" y="9390"/>
              <a:ext cx="0" cy="20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57" name="Line 56"/>
            <p:cNvSpPr>
              <a:spLocks noChangeShapeType="1"/>
            </p:cNvSpPr>
            <p:nvPr/>
          </p:nvSpPr>
          <p:spPr bwMode="auto">
            <a:xfrm flipH="1">
              <a:off x="7919" y="9390"/>
              <a:ext cx="0" cy="20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56" name="Rectangle 58"/>
            <p:cNvSpPr>
              <a:spLocks noChangeArrowheads="1"/>
            </p:cNvSpPr>
            <p:nvPr/>
          </p:nvSpPr>
          <p:spPr bwMode="auto">
            <a:xfrm>
              <a:off x="6348" y="9459"/>
              <a:ext cx="1606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1227" tIns="25614" rIns="51227" bIns="256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Nb</a:t>
              </a: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-Ti to MgB</a:t>
              </a:r>
              <a:r>
                <a:rPr kumimoji="0" lang="en-US" sz="700" b="0" i="0" u="none" strike="noStrike" cap="none" normalizeH="0" baseline="-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2</a:t>
              </a: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 joints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55" name="Rectangle 59"/>
            <p:cNvSpPr>
              <a:spLocks noChangeArrowheads="1"/>
            </p:cNvSpPr>
            <p:nvPr/>
          </p:nvSpPr>
          <p:spPr bwMode="auto">
            <a:xfrm>
              <a:off x="6448" y="10698"/>
              <a:ext cx="1537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1227" tIns="25614" rIns="51227" bIns="256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Leads (20 K to RT)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54" name="Rectangle 60"/>
            <p:cNvSpPr>
              <a:spLocks noChangeArrowheads="1"/>
            </p:cNvSpPr>
            <p:nvPr/>
          </p:nvSpPr>
          <p:spPr bwMode="auto">
            <a:xfrm>
              <a:off x="6445" y="10461"/>
              <a:ext cx="1402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1227" tIns="25614" rIns="51227" bIns="256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MgB</a:t>
              </a:r>
              <a:r>
                <a:rPr kumimoji="0" lang="en-US" sz="700" b="0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2 </a:t>
              </a: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to Cu joints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53" name="Line 61"/>
            <p:cNvSpPr>
              <a:spLocks noChangeShapeType="1"/>
            </p:cNvSpPr>
            <p:nvPr/>
          </p:nvSpPr>
          <p:spPr bwMode="auto">
            <a:xfrm flipH="1">
              <a:off x="2773" y="10502"/>
              <a:ext cx="0" cy="4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52" name="Line 62"/>
            <p:cNvSpPr>
              <a:spLocks noChangeShapeType="1"/>
            </p:cNvSpPr>
            <p:nvPr/>
          </p:nvSpPr>
          <p:spPr bwMode="auto">
            <a:xfrm flipH="1">
              <a:off x="3329" y="10502"/>
              <a:ext cx="0" cy="4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51" name="Line 63"/>
            <p:cNvSpPr>
              <a:spLocks noChangeShapeType="1"/>
            </p:cNvSpPr>
            <p:nvPr/>
          </p:nvSpPr>
          <p:spPr bwMode="auto">
            <a:xfrm flipH="1">
              <a:off x="5276" y="10502"/>
              <a:ext cx="0" cy="4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50" name="Line 64"/>
            <p:cNvSpPr>
              <a:spLocks noChangeShapeType="1"/>
            </p:cNvSpPr>
            <p:nvPr/>
          </p:nvSpPr>
          <p:spPr bwMode="auto">
            <a:xfrm flipH="1">
              <a:off x="5832" y="10502"/>
              <a:ext cx="0" cy="417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9" name="Line 65"/>
            <p:cNvSpPr>
              <a:spLocks noChangeShapeType="1"/>
            </p:cNvSpPr>
            <p:nvPr/>
          </p:nvSpPr>
          <p:spPr bwMode="auto">
            <a:xfrm flipH="1">
              <a:off x="6388" y="10502"/>
              <a:ext cx="0" cy="4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8" name="Line 66"/>
            <p:cNvSpPr>
              <a:spLocks noChangeShapeType="1"/>
            </p:cNvSpPr>
            <p:nvPr/>
          </p:nvSpPr>
          <p:spPr bwMode="auto">
            <a:xfrm flipH="1">
              <a:off x="7919" y="10502"/>
              <a:ext cx="0" cy="4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7" name="Line 67"/>
            <p:cNvSpPr>
              <a:spLocks noChangeShapeType="1"/>
            </p:cNvSpPr>
            <p:nvPr/>
          </p:nvSpPr>
          <p:spPr bwMode="auto">
            <a:xfrm flipH="1">
              <a:off x="8475" y="10502"/>
              <a:ext cx="0" cy="417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6" name="Line 68"/>
            <p:cNvSpPr>
              <a:spLocks noChangeShapeType="1"/>
            </p:cNvSpPr>
            <p:nvPr/>
          </p:nvSpPr>
          <p:spPr bwMode="auto">
            <a:xfrm flipH="1">
              <a:off x="9031" y="10502"/>
              <a:ext cx="0" cy="4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5" name="Line 69"/>
            <p:cNvSpPr>
              <a:spLocks noChangeShapeType="1"/>
            </p:cNvSpPr>
            <p:nvPr/>
          </p:nvSpPr>
          <p:spPr bwMode="auto">
            <a:xfrm flipH="1">
              <a:off x="2773" y="9459"/>
              <a:ext cx="0" cy="27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4" name="Line 70"/>
            <p:cNvSpPr>
              <a:spLocks noChangeShapeType="1"/>
            </p:cNvSpPr>
            <p:nvPr/>
          </p:nvSpPr>
          <p:spPr bwMode="auto">
            <a:xfrm flipH="1">
              <a:off x="3329" y="9459"/>
              <a:ext cx="0" cy="27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3" name="Line 71"/>
            <p:cNvSpPr>
              <a:spLocks noChangeShapeType="1"/>
            </p:cNvSpPr>
            <p:nvPr/>
          </p:nvSpPr>
          <p:spPr bwMode="auto">
            <a:xfrm flipH="1">
              <a:off x="5832" y="9459"/>
              <a:ext cx="0" cy="278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2" name="Line 72"/>
            <p:cNvSpPr>
              <a:spLocks noChangeShapeType="1"/>
            </p:cNvSpPr>
            <p:nvPr/>
          </p:nvSpPr>
          <p:spPr bwMode="auto">
            <a:xfrm flipH="1">
              <a:off x="5276" y="9111"/>
              <a:ext cx="0" cy="62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1" name="Line 73"/>
            <p:cNvSpPr>
              <a:spLocks noChangeShapeType="1"/>
            </p:cNvSpPr>
            <p:nvPr/>
          </p:nvSpPr>
          <p:spPr bwMode="auto">
            <a:xfrm flipH="1">
              <a:off x="6388" y="9459"/>
              <a:ext cx="0" cy="27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40" name="Line 74"/>
            <p:cNvSpPr>
              <a:spLocks noChangeShapeType="1"/>
            </p:cNvSpPr>
            <p:nvPr/>
          </p:nvSpPr>
          <p:spPr bwMode="auto">
            <a:xfrm flipH="1">
              <a:off x="8475" y="9111"/>
              <a:ext cx="1" cy="487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9" name="Line 75"/>
            <p:cNvSpPr>
              <a:spLocks noChangeShapeType="1"/>
            </p:cNvSpPr>
            <p:nvPr/>
          </p:nvSpPr>
          <p:spPr bwMode="auto">
            <a:xfrm flipH="1">
              <a:off x="8475" y="9459"/>
              <a:ext cx="1" cy="278"/>
            </a:xfrm>
            <a:prstGeom prst="line">
              <a:avLst/>
            </a:prstGeom>
            <a:noFill/>
            <a:ln w="6350" cap="rnd">
              <a:solidFill>
                <a:srgbClr val="0066FF"/>
              </a:solidFill>
              <a:prstDash val="sysDot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8" name="Line 76"/>
            <p:cNvSpPr>
              <a:spLocks noChangeShapeType="1"/>
            </p:cNvSpPr>
            <p:nvPr/>
          </p:nvSpPr>
          <p:spPr bwMode="auto">
            <a:xfrm flipH="1">
              <a:off x="9031" y="8555"/>
              <a:ext cx="0" cy="20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7" name="Line 77"/>
            <p:cNvSpPr>
              <a:spLocks noChangeShapeType="1"/>
            </p:cNvSpPr>
            <p:nvPr/>
          </p:nvSpPr>
          <p:spPr bwMode="auto">
            <a:xfrm flipH="1">
              <a:off x="2773" y="10544"/>
              <a:ext cx="1" cy="695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6" name="Line 78"/>
            <p:cNvSpPr>
              <a:spLocks noChangeShapeType="1"/>
            </p:cNvSpPr>
            <p:nvPr/>
          </p:nvSpPr>
          <p:spPr bwMode="auto">
            <a:xfrm flipH="1">
              <a:off x="3329" y="10544"/>
              <a:ext cx="1" cy="695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5" name="Line 79"/>
            <p:cNvSpPr>
              <a:spLocks noChangeShapeType="1"/>
            </p:cNvSpPr>
            <p:nvPr/>
          </p:nvSpPr>
          <p:spPr bwMode="auto">
            <a:xfrm flipH="1">
              <a:off x="5276" y="10544"/>
              <a:ext cx="1" cy="695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4" name="Line 80"/>
            <p:cNvSpPr>
              <a:spLocks noChangeShapeType="1"/>
            </p:cNvSpPr>
            <p:nvPr/>
          </p:nvSpPr>
          <p:spPr bwMode="auto">
            <a:xfrm flipH="1">
              <a:off x="6388" y="10544"/>
              <a:ext cx="1" cy="695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3" name="Line 81"/>
            <p:cNvSpPr>
              <a:spLocks noChangeShapeType="1"/>
            </p:cNvSpPr>
            <p:nvPr/>
          </p:nvSpPr>
          <p:spPr bwMode="auto">
            <a:xfrm flipH="1">
              <a:off x="5832" y="10544"/>
              <a:ext cx="1" cy="545"/>
            </a:xfrm>
            <a:prstGeom prst="line">
              <a:avLst/>
            </a:prstGeom>
            <a:noFill/>
            <a:ln w="635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2" name="Line 82"/>
            <p:cNvSpPr>
              <a:spLocks noChangeShapeType="1"/>
            </p:cNvSpPr>
            <p:nvPr/>
          </p:nvSpPr>
          <p:spPr bwMode="auto">
            <a:xfrm flipH="1">
              <a:off x="7919" y="10544"/>
              <a:ext cx="1" cy="695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1" name="Line 83"/>
            <p:cNvSpPr>
              <a:spLocks noChangeShapeType="1"/>
            </p:cNvSpPr>
            <p:nvPr/>
          </p:nvSpPr>
          <p:spPr bwMode="auto">
            <a:xfrm flipH="1">
              <a:off x="8475" y="10544"/>
              <a:ext cx="1" cy="485"/>
            </a:xfrm>
            <a:prstGeom prst="line">
              <a:avLst/>
            </a:prstGeom>
            <a:noFill/>
            <a:ln w="635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30" name="Line 84"/>
            <p:cNvSpPr>
              <a:spLocks noChangeShapeType="1"/>
            </p:cNvSpPr>
            <p:nvPr/>
          </p:nvSpPr>
          <p:spPr bwMode="auto">
            <a:xfrm flipH="1">
              <a:off x="9031" y="10544"/>
              <a:ext cx="1" cy="695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29" name="Oval 111"/>
            <p:cNvSpPr>
              <a:spLocks noChangeArrowheads="1"/>
            </p:cNvSpPr>
            <p:nvPr/>
          </p:nvSpPr>
          <p:spPr bwMode="auto">
            <a:xfrm>
              <a:off x="2771" y="12148"/>
              <a:ext cx="377" cy="293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28" name="Line 114"/>
            <p:cNvSpPr>
              <a:spLocks noChangeShapeType="1"/>
            </p:cNvSpPr>
            <p:nvPr/>
          </p:nvSpPr>
          <p:spPr bwMode="auto">
            <a:xfrm>
              <a:off x="2356" y="11518"/>
              <a:ext cx="209" cy="20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27" name="Line 115"/>
            <p:cNvSpPr>
              <a:spLocks noChangeShapeType="1"/>
            </p:cNvSpPr>
            <p:nvPr/>
          </p:nvSpPr>
          <p:spPr bwMode="auto">
            <a:xfrm flipH="1">
              <a:off x="2356" y="11726"/>
              <a:ext cx="20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26" name="Line 116"/>
            <p:cNvSpPr>
              <a:spLocks noChangeShapeType="1"/>
            </p:cNvSpPr>
            <p:nvPr/>
          </p:nvSpPr>
          <p:spPr bwMode="auto">
            <a:xfrm>
              <a:off x="2356" y="11865"/>
              <a:ext cx="209" cy="20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25" name="Line 117"/>
            <p:cNvSpPr>
              <a:spLocks noChangeShapeType="1"/>
            </p:cNvSpPr>
            <p:nvPr/>
          </p:nvSpPr>
          <p:spPr bwMode="auto">
            <a:xfrm flipH="1">
              <a:off x="2356" y="11378"/>
              <a:ext cx="209" cy="14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24" name="Line 124"/>
            <p:cNvSpPr>
              <a:spLocks noChangeShapeType="1"/>
            </p:cNvSpPr>
            <p:nvPr/>
          </p:nvSpPr>
          <p:spPr bwMode="auto">
            <a:xfrm flipH="1">
              <a:off x="3329" y="11473"/>
              <a:ext cx="1" cy="80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23" name="Line 126"/>
            <p:cNvSpPr>
              <a:spLocks noChangeShapeType="1"/>
            </p:cNvSpPr>
            <p:nvPr/>
          </p:nvSpPr>
          <p:spPr bwMode="auto">
            <a:xfrm flipH="1">
              <a:off x="3329" y="11031"/>
              <a:ext cx="1" cy="55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22" name="Line 128"/>
            <p:cNvSpPr>
              <a:spLocks noChangeShapeType="1"/>
            </p:cNvSpPr>
            <p:nvPr/>
          </p:nvSpPr>
          <p:spPr bwMode="auto">
            <a:xfrm flipH="1">
              <a:off x="2773" y="11031"/>
              <a:ext cx="1" cy="347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21" name="Line 136"/>
            <p:cNvSpPr>
              <a:spLocks noChangeShapeType="1"/>
            </p:cNvSpPr>
            <p:nvPr/>
          </p:nvSpPr>
          <p:spPr bwMode="auto">
            <a:xfrm>
              <a:off x="2217" y="11353"/>
              <a:ext cx="1" cy="95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20" name="Line 140"/>
            <p:cNvSpPr>
              <a:spLocks noChangeShapeType="1"/>
            </p:cNvSpPr>
            <p:nvPr/>
          </p:nvSpPr>
          <p:spPr bwMode="auto">
            <a:xfrm>
              <a:off x="2287" y="11170"/>
              <a:ext cx="278" cy="20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19" name="Line 160"/>
            <p:cNvSpPr>
              <a:spLocks noChangeShapeType="1"/>
            </p:cNvSpPr>
            <p:nvPr/>
          </p:nvSpPr>
          <p:spPr bwMode="auto">
            <a:xfrm flipV="1">
              <a:off x="2078" y="9459"/>
              <a:ext cx="7509" cy="0"/>
            </a:xfrm>
            <a:prstGeom prst="line">
              <a:avLst/>
            </a:prstGeom>
            <a:noFill/>
            <a:ln w="38100" cap="rnd">
              <a:solidFill>
                <a:srgbClr val="99CC00"/>
              </a:solidFill>
              <a:prstDash val="sysDot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18" name="Line 161"/>
            <p:cNvSpPr>
              <a:spLocks noChangeShapeType="1"/>
            </p:cNvSpPr>
            <p:nvPr/>
          </p:nvSpPr>
          <p:spPr bwMode="auto">
            <a:xfrm flipV="1">
              <a:off x="2078" y="10931"/>
              <a:ext cx="7509" cy="1"/>
            </a:xfrm>
            <a:prstGeom prst="line">
              <a:avLst/>
            </a:prstGeom>
            <a:noFill/>
            <a:ln w="38100" cap="rnd">
              <a:solidFill>
                <a:srgbClr val="99CC00"/>
              </a:solidFill>
              <a:prstDash val="sysDot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17" name="Text Box 163"/>
            <p:cNvSpPr txBox="1">
              <a:spLocks noChangeArrowheads="1"/>
            </p:cNvSpPr>
            <p:nvPr/>
          </p:nvSpPr>
          <p:spPr bwMode="auto">
            <a:xfrm>
              <a:off x="1800" y="9696"/>
              <a:ext cx="1112" cy="1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51227" tIns="25614" rIns="51227" bIns="256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MS PGothic"/>
                  <a:cs typeface="Calibri" pitchFamily="34" charset="0"/>
                </a:rPr>
                <a:t>Cold power transfer system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16" name="Rectangle 167"/>
            <p:cNvSpPr>
              <a:spLocks noChangeArrowheads="1"/>
            </p:cNvSpPr>
            <p:nvPr/>
          </p:nvSpPr>
          <p:spPr bwMode="auto">
            <a:xfrm>
              <a:off x="2565" y="7929"/>
              <a:ext cx="589" cy="418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227" tIns="25614" rIns="51227" bIns="2561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15" name="Rectangle 168"/>
            <p:cNvSpPr>
              <a:spLocks noChangeArrowheads="1"/>
            </p:cNvSpPr>
            <p:nvPr/>
          </p:nvSpPr>
          <p:spPr bwMode="auto">
            <a:xfrm>
              <a:off x="3677" y="7929"/>
              <a:ext cx="711" cy="418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227" tIns="25614" rIns="51227" bIns="2561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14" name="Rectangle 169"/>
            <p:cNvSpPr>
              <a:spLocks noChangeArrowheads="1"/>
            </p:cNvSpPr>
            <p:nvPr/>
          </p:nvSpPr>
          <p:spPr bwMode="auto">
            <a:xfrm>
              <a:off x="6223" y="7929"/>
              <a:ext cx="588" cy="418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227" tIns="25614" rIns="51227" bIns="2561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13" name="Rectangle 170"/>
            <p:cNvSpPr>
              <a:spLocks noChangeArrowheads="1"/>
            </p:cNvSpPr>
            <p:nvPr/>
          </p:nvSpPr>
          <p:spPr bwMode="auto">
            <a:xfrm>
              <a:off x="7167" y="7929"/>
              <a:ext cx="616" cy="418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227" tIns="25614" rIns="51227" bIns="2561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12" name="Rectangle 171"/>
            <p:cNvSpPr>
              <a:spLocks noChangeArrowheads="1"/>
            </p:cNvSpPr>
            <p:nvPr/>
          </p:nvSpPr>
          <p:spPr bwMode="auto">
            <a:xfrm>
              <a:off x="8475" y="7929"/>
              <a:ext cx="561" cy="418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227" tIns="25614" rIns="51227" bIns="2561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11" name="Rectangle 168"/>
            <p:cNvSpPr>
              <a:spLocks noChangeArrowheads="1"/>
            </p:cNvSpPr>
            <p:nvPr/>
          </p:nvSpPr>
          <p:spPr bwMode="auto">
            <a:xfrm>
              <a:off x="5082" y="7916"/>
              <a:ext cx="575" cy="417"/>
            </a:xfrm>
            <a:prstGeom prst="rect">
              <a:avLst/>
            </a:prstGeom>
            <a:solidFill>
              <a:srgbClr val="BBE0E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1227" tIns="25614" rIns="51227" bIns="25614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610" name="Line 48"/>
            <p:cNvSpPr>
              <a:spLocks noChangeShapeType="1"/>
            </p:cNvSpPr>
            <p:nvPr/>
          </p:nvSpPr>
          <p:spPr bwMode="auto">
            <a:xfrm flipV="1">
              <a:off x="6041" y="8138"/>
              <a:ext cx="0" cy="4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9" name="Line 138"/>
            <p:cNvSpPr>
              <a:spLocks noChangeShapeType="1"/>
            </p:cNvSpPr>
            <p:nvPr/>
          </p:nvSpPr>
          <p:spPr bwMode="auto">
            <a:xfrm>
              <a:off x="2565" y="11378"/>
              <a:ext cx="20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8" name="Line 32"/>
            <p:cNvSpPr>
              <a:spLocks noChangeShapeType="1"/>
            </p:cNvSpPr>
            <p:nvPr/>
          </p:nvSpPr>
          <p:spPr bwMode="auto">
            <a:xfrm>
              <a:off x="6041" y="9250"/>
              <a:ext cx="278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7" name="Line 26"/>
            <p:cNvSpPr>
              <a:spLocks noChangeShapeType="1"/>
            </p:cNvSpPr>
            <p:nvPr/>
          </p:nvSpPr>
          <p:spPr bwMode="auto">
            <a:xfrm>
              <a:off x="3747" y="8833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6" name="Line 139"/>
            <p:cNvSpPr>
              <a:spLocks noChangeShapeType="1"/>
            </p:cNvSpPr>
            <p:nvPr/>
          </p:nvSpPr>
          <p:spPr bwMode="auto">
            <a:xfrm>
              <a:off x="3747" y="8347"/>
              <a:ext cx="0" cy="486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5" name="Line 140"/>
            <p:cNvSpPr>
              <a:spLocks noChangeShapeType="1"/>
            </p:cNvSpPr>
            <p:nvPr/>
          </p:nvSpPr>
          <p:spPr bwMode="auto">
            <a:xfrm>
              <a:off x="3816" y="8347"/>
              <a:ext cx="0" cy="486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4" name="Line 141"/>
            <p:cNvSpPr>
              <a:spLocks noChangeShapeType="1"/>
            </p:cNvSpPr>
            <p:nvPr/>
          </p:nvSpPr>
          <p:spPr bwMode="auto">
            <a:xfrm>
              <a:off x="3886" y="8347"/>
              <a:ext cx="0" cy="486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3" name="Line 142"/>
            <p:cNvSpPr>
              <a:spLocks noChangeShapeType="1"/>
            </p:cNvSpPr>
            <p:nvPr/>
          </p:nvSpPr>
          <p:spPr bwMode="auto">
            <a:xfrm>
              <a:off x="3955" y="8347"/>
              <a:ext cx="0" cy="486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2" name="Line 143"/>
            <p:cNvSpPr>
              <a:spLocks noChangeShapeType="1"/>
            </p:cNvSpPr>
            <p:nvPr/>
          </p:nvSpPr>
          <p:spPr bwMode="auto">
            <a:xfrm>
              <a:off x="4025" y="8347"/>
              <a:ext cx="0" cy="486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1" name="Line 144"/>
            <p:cNvSpPr>
              <a:spLocks noChangeShapeType="1"/>
            </p:cNvSpPr>
            <p:nvPr/>
          </p:nvSpPr>
          <p:spPr bwMode="auto">
            <a:xfrm>
              <a:off x="4095" y="8347"/>
              <a:ext cx="0" cy="486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00" name="Line 145"/>
            <p:cNvSpPr>
              <a:spLocks noChangeShapeType="1"/>
            </p:cNvSpPr>
            <p:nvPr/>
          </p:nvSpPr>
          <p:spPr bwMode="auto">
            <a:xfrm>
              <a:off x="4164" y="8347"/>
              <a:ext cx="0" cy="486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9" name="Line 149"/>
            <p:cNvSpPr>
              <a:spLocks noChangeShapeType="1"/>
            </p:cNvSpPr>
            <p:nvPr/>
          </p:nvSpPr>
          <p:spPr bwMode="auto">
            <a:xfrm>
              <a:off x="3747" y="9807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8" name="Line 150"/>
            <p:cNvSpPr>
              <a:spLocks noChangeShapeType="1"/>
            </p:cNvSpPr>
            <p:nvPr/>
          </p:nvSpPr>
          <p:spPr bwMode="auto">
            <a:xfrm>
              <a:off x="3747" y="9320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7" name="Line 151"/>
            <p:cNvSpPr>
              <a:spLocks noChangeShapeType="1"/>
            </p:cNvSpPr>
            <p:nvPr/>
          </p:nvSpPr>
          <p:spPr bwMode="auto">
            <a:xfrm>
              <a:off x="3816" y="9320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6" name="Line 152"/>
            <p:cNvSpPr>
              <a:spLocks noChangeShapeType="1"/>
            </p:cNvSpPr>
            <p:nvPr/>
          </p:nvSpPr>
          <p:spPr bwMode="auto">
            <a:xfrm>
              <a:off x="3886" y="9320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5" name="Line 153"/>
            <p:cNvSpPr>
              <a:spLocks noChangeShapeType="1"/>
            </p:cNvSpPr>
            <p:nvPr/>
          </p:nvSpPr>
          <p:spPr bwMode="auto">
            <a:xfrm>
              <a:off x="3955" y="9320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4" name="Line 154"/>
            <p:cNvSpPr>
              <a:spLocks noChangeShapeType="1"/>
            </p:cNvSpPr>
            <p:nvPr/>
          </p:nvSpPr>
          <p:spPr bwMode="auto">
            <a:xfrm>
              <a:off x="4025" y="9320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3" name="Line 155"/>
            <p:cNvSpPr>
              <a:spLocks noChangeShapeType="1"/>
            </p:cNvSpPr>
            <p:nvPr/>
          </p:nvSpPr>
          <p:spPr bwMode="auto">
            <a:xfrm>
              <a:off x="4095" y="9320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2" name="Line 156"/>
            <p:cNvSpPr>
              <a:spLocks noChangeShapeType="1"/>
            </p:cNvSpPr>
            <p:nvPr/>
          </p:nvSpPr>
          <p:spPr bwMode="auto">
            <a:xfrm>
              <a:off x="4164" y="9320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1" name="Line 158"/>
            <p:cNvSpPr>
              <a:spLocks noChangeShapeType="1"/>
            </p:cNvSpPr>
            <p:nvPr/>
          </p:nvSpPr>
          <p:spPr bwMode="auto">
            <a:xfrm>
              <a:off x="3747" y="11031"/>
              <a:ext cx="1" cy="1"/>
            </a:xfrm>
            <a:prstGeom prst="line">
              <a:avLst/>
            </a:prstGeom>
            <a:noFill/>
            <a:ln w="9525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90" name="Line 159"/>
            <p:cNvSpPr>
              <a:spLocks noChangeShapeType="1"/>
            </p:cNvSpPr>
            <p:nvPr/>
          </p:nvSpPr>
          <p:spPr bwMode="auto">
            <a:xfrm>
              <a:off x="3747" y="10752"/>
              <a:ext cx="1" cy="487"/>
            </a:xfrm>
            <a:prstGeom prst="line">
              <a:avLst/>
            </a:prstGeom>
            <a:noFill/>
            <a:ln w="3175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9" name="Line 160"/>
            <p:cNvSpPr>
              <a:spLocks noChangeShapeType="1"/>
            </p:cNvSpPr>
            <p:nvPr/>
          </p:nvSpPr>
          <p:spPr bwMode="auto">
            <a:xfrm>
              <a:off x="3816" y="10752"/>
              <a:ext cx="1" cy="487"/>
            </a:xfrm>
            <a:prstGeom prst="line">
              <a:avLst/>
            </a:prstGeom>
            <a:noFill/>
            <a:ln w="3175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8" name="Line 161"/>
            <p:cNvSpPr>
              <a:spLocks noChangeShapeType="1"/>
            </p:cNvSpPr>
            <p:nvPr/>
          </p:nvSpPr>
          <p:spPr bwMode="auto">
            <a:xfrm>
              <a:off x="3886" y="10752"/>
              <a:ext cx="1" cy="487"/>
            </a:xfrm>
            <a:prstGeom prst="line">
              <a:avLst/>
            </a:prstGeom>
            <a:noFill/>
            <a:ln w="3175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7" name="Line 162"/>
            <p:cNvSpPr>
              <a:spLocks noChangeShapeType="1"/>
            </p:cNvSpPr>
            <p:nvPr/>
          </p:nvSpPr>
          <p:spPr bwMode="auto">
            <a:xfrm>
              <a:off x="3955" y="10752"/>
              <a:ext cx="1" cy="487"/>
            </a:xfrm>
            <a:prstGeom prst="line">
              <a:avLst/>
            </a:prstGeom>
            <a:noFill/>
            <a:ln w="3175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6" name="Line 163"/>
            <p:cNvSpPr>
              <a:spLocks noChangeShapeType="1"/>
            </p:cNvSpPr>
            <p:nvPr/>
          </p:nvSpPr>
          <p:spPr bwMode="auto">
            <a:xfrm>
              <a:off x="4025" y="10752"/>
              <a:ext cx="1" cy="487"/>
            </a:xfrm>
            <a:prstGeom prst="line">
              <a:avLst/>
            </a:prstGeom>
            <a:noFill/>
            <a:ln w="3175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5" name="Line 164"/>
            <p:cNvSpPr>
              <a:spLocks noChangeShapeType="1"/>
            </p:cNvSpPr>
            <p:nvPr/>
          </p:nvSpPr>
          <p:spPr bwMode="auto">
            <a:xfrm>
              <a:off x="4095" y="10752"/>
              <a:ext cx="1" cy="487"/>
            </a:xfrm>
            <a:prstGeom prst="line">
              <a:avLst/>
            </a:prstGeom>
            <a:noFill/>
            <a:ln w="3175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4" name="Line 165"/>
            <p:cNvSpPr>
              <a:spLocks noChangeShapeType="1"/>
            </p:cNvSpPr>
            <p:nvPr/>
          </p:nvSpPr>
          <p:spPr bwMode="auto">
            <a:xfrm>
              <a:off x="4164" y="10752"/>
              <a:ext cx="1" cy="487"/>
            </a:xfrm>
            <a:prstGeom prst="line">
              <a:avLst/>
            </a:prstGeom>
            <a:noFill/>
            <a:ln w="3175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3" name="Line 166"/>
            <p:cNvSpPr>
              <a:spLocks noChangeShapeType="1"/>
            </p:cNvSpPr>
            <p:nvPr/>
          </p:nvSpPr>
          <p:spPr bwMode="auto">
            <a:xfrm>
              <a:off x="4233" y="10752"/>
              <a:ext cx="1" cy="487"/>
            </a:xfrm>
            <a:prstGeom prst="line">
              <a:avLst/>
            </a:prstGeom>
            <a:noFill/>
            <a:ln w="3175">
              <a:solidFill>
                <a:srgbClr val="FF3399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2" name="Line 167"/>
            <p:cNvSpPr>
              <a:spLocks noChangeShapeType="1"/>
            </p:cNvSpPr>
            <p:nvPr/>
          </p:nvSpPr>
          <p:spPr bwMode="auto">
            <a:xfrm>
              <a:off x="3747" y="10502"/>
              <a:ext cx="0" cy="0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1" name="Line 168"/>
            <p:cNvSpPr>
              <a:spLocks noChangeShapeType="1"/>
            </p:cNvSpPr>
            <p:nvPr/>
          </p:nvSpPr>
          <p:spPr bwMode="auto">
            <a:xfrm>
              <a:off x="3747" y="10015"/>
              <a:ext cx="0" cy="764"/>
            </a:xfrm>
            <a:prstGeom prst="line">
              <a:avLst/>
            </a:prstGeom>
            <a:noFill/>
            <a:ln w="3175">
              <a:solidFill>
                <a:srgbClr val="99CC00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80" name="Line 169"/>
            <p:cNvSpPr>
              <a:spLocks noChangeShapeType="1"/>
            </p:cNvSpPr>
            <p:nvPr/>
          </p:nvSpPr>
          <p:spPr bwMode="auto">
            <a:xfrm>
              <a:off x="3816" y="10015"/>
              <a:ext cx="0" cy="764"/>
            </a:xfrm>
            <a:prstGeom prst="line">
              <a:avLst/>
            </a:prstGeom>
            <a:noFill/>
            <a:ln w="3175">
              <a:solidFill>
                <a:srgbClr val="99CC00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79" name="Line 170"/>
            <p:cNvSpPr>
              <a:spLocks noChangeShapeType="1"/>
            </p:cNvSpPr>
            <p:nvPr/>
          </p:nvSpPr>
          <p:spPr bwMode="auto">
            <a:xfrm>
              <a:off x="3886" y="10015"/>
              <a:ext cx="0" cy="764"/>
            </a:xfrm>
            <a:prstGeom prst="line">
              <a:avLst/>
            </a:prstGeom>
            <a:noFill/>
            <a:ln w="3175">
              <a:solidFill>
                <a:srgbClr val="99CC00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78" name="Line 171"/>
            <p:cNvSpPr>
              <a:spLocks noChangeShapeType="1"/>
            </p:cNvSpPr>
            <p:nvPr/>
          </p:nvSpPr>
          <p:spPr bwMode="auto">
            <a:xfrm>
              <a:off x="3955" y="10015"/>
              <a:ext cx="0" cy="764"/>
            </a:xfrm>
            <a:prstGeom prst="line">
              <a:avLst/>
            </a:prstGeom>
            <a:noFill/>
            <a:ln w="3175">
              <a:solidFill>
                <a:srgbClr val="99CC00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77" name="Line 172"/>
            <p:cNvSpPr>
              <a:spLocks noChangeShapeType="1"/>
            </p:cNvSpPr>
            <p:nvPr/>
          </p:nvSpPr>
          <p:spPr bwMode="auto">
            <a:xfrm>
              <a:off x="4025" y="10015"/>
              <a:ext cx="0" cy="764"/>
            </a:xfrm>
            <a:prstGeom prst="line">
              <a:avLst/>
            </a:prstGeom>
            <a:noFill/>
            <a:ln w="3175">
              <a:solidFill>
                <a:srgbClr val="99CC00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76" name="Line 173"/>
            <p:cNvSpPr>
              <a:spLocks noChangeShapeType="1"/>
            </p:cNvSpPr>
            <p:nvPr/>
          </p:nvSpPr>
          <p:spPr bwMode="auto">
            <a:xfrm>
              <a:off x="4095" y="10015"/>
              <a:ext cx="0" cy="764"/>
            </a:xfrm>
            <a:prstGeom prst="line">
              <a:avLst/>
            </a:prstGeom>
            <a:noFill/>
            <a:ln w="3175">
              <a:solidFill>
                <a:srgbClr val="99CC00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75" name="Line 174"/>
            <p:cNvSpPr>
              <a:spLocks noChangeShapeType="1"/>
            </p:cNvSpPr>
            <p:nvPr/>
          </p:nvSpPr>
          <p:spPr bwMode="auto">
            <a:xfrm>
              <a:off x="4164" y="10015"/>
              <a:ext cx="0" cy="764"/>
            </a:xfrm>
            <a:prstGeom prst="line">
              <a:avLst/>
            </a:prstGeom>
            <a:noFill/>
            <a:ln w="3175">
              <a:solidFill>
                <a:srgbClr val="99CC00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74" name="Oval 176"/>
            <p:cNvSpPr>
              <a:spLocks noChangeArrowheads="1"/>
            </p:cNvSpPr>
            <p:nvPr/>
          </p:nvSpPr>
          <p:spPr bwMode="auto">
            <a:xfrm>
              <a:off x="3837" y="11849"/>
              <a:ext cx="179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73" name="Oval 178"/>
            <p:cNvSpPr>
              <a:spLocks noChangeArrowheads="1"/>
            </p:cNvSpPr>
            <p:nvPr/>
          </p:nvSpPr>
          <p:spPr bwMode="auto">
            <a:xfrm>
              <a:off x="3976" y="11849"/>
              <a:ext cx="179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72" name="Oval 179"/>
            <p:cNvSpPr>
              <a:spLocks noChangeArrowheads="1"/>
            </p:cNvSpPr>
            <p:nvPr/>
          </p:nvSpPr>
          <p:spPr bwMode="auto">
            <a:xfrm>
              <a:off x="3420" y="11293"/>
              <a:ext cx="179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71" name="Oval 180"/>
            <p:cNvSpPr>
              <a:spLocks noChangeArrowheads="1"/>
            </p:cNvSpPr>
            <p:nvPr/>
          </p:nvSpPr>
          <p:spPr bwMode="auto">
            <a:xfrm>
              <a:off x="3559" y="11293"/>
              <a:ext cx="180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70" name="Oval 181"/>
            <p:cNvSpPr>
              <a:spLocks noChangeArrowheads="1"/>
            </p:cNvSpPr>
            <p:nvPr/>
          </p:nvSpPr>
          <p:spPr bwMode="auto">
            <a:xfrm>
              <a:off x="3420" y="11572"/>
              <a:ext cx="179" cy="113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9" name="Oval 182"/>
            <p:cNvSpPr>
              <a:spLocks noChangeArrowheads="1"/>
            </p:cNvSpPr>
            <p:nvPr/>
          </p:nvSpPr>
          <p:spPr bwMode="auto">
            <a:xfrm>
              <a:off x="3559" y="11572"/>
              <a:ext cx="180" cy="113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8" name="Oval 183"/>
            <p:cNvSpPr>
              <a:spLocks noChangeArrowheads="1"/>
            </p:cNvSpPr>
            <p:nvPr/>
          </p:nvSpPr>
          <p:spPr bwMode="auto">
            <a:xfrm>
              <a:off x="3420" y="11849"/>
              <a:ext cx="179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7" name="Oval 184"/>
            <p:cNvSpPr>
              <a:spLocks noChangeArrowheads="1"/>
            </p:cNvSpPr>
            <p:nvPr/>
          </p:nvSpPr>
          <p:spPr bwMode="auto">
            <a:xfrm>
              <a:off x="3559" y="11849"/>
              <a:ext cx="180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6" name="Oval 185"/>
            <p:cNvSpPr>
              <a:spLocks noChangeArrowheads="1"/>
            </p:cNvSpPr>
            <p:nvPr/>
          </p:nvSpPr>
          <p:spPr bwMode="auto">
            <a:xfrm>
              <a:off x="3837" y="11293"/>
              <a:ext cx="179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5" name="Oval 186"/>
            <p:cNvSpPr>
              <a:spLocks noChangeArrowheads="1"/>
            </p:cNvSpPr>
            <p:nvPr/>
          </p:nvSpPr>
          <p:spPr bwMode="auto">
            <a:xfrm>
              <a:off x="3976" y="11293"/>
              <a:ext cx="179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4" name="Oval 187"/>
            <p:cNvSpPr>
              <a:spLocks noChangeArrowheads="1"/>
            </p:cNvSpPr>
            <p:nvPr/>
          </p:nvSpPr>
          <p:spPr bwMode="auto">
            <a:xfrm>
              <a:off x="3837" y="11572"/>
              <a:ext cx="179" cy="113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3" name="Oval 188"/>
            <p:cNvSpPr>
              <a:spLocks noChangeArrowheads="1"/>
            </p:cNvSpPr>
            <p:nvPr/>
          </p:nvSpPr>
          <p:spPr bwMode="auto">
            <a:xfrm>
              <a:off x="3976" y="11572"/>
              <a:ext cx="179" cy="113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2" name="Oval 189"/>
            <p:cNvSpPr>
              <a:spLocks noChangeArrowheads="1"/>
            </p:cNvSpPr>
            <p:nvPr/>
          </p:nvSpPr>
          <p:spPr bwMode="auto">
            <a:xfrm>
              <a:off x="4254" y="11293"/>
              <a:ext cx="180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1" name="Oval 190"/>
            <p:cNvSpPr>
              <a:spLocks noChangeArrowheads="1"/>
            </p:cNvSpPr>
            <p:nvPr/>
          </p:nvSpPr>
          <p:spPr bwMode="auto">
            <a:xfrm>
              <a:off x="4393" y="11293"/>
              <a:ext cx="179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60" name="Oval 191"/>
            <p:cNvSpPr>
              <a:spLocks noChangeArrowheads="1"/>
            </p:cNvSpPr>
            <p:nvPr/>
          </p:nvSpPr>
          <p:spPr bwMode="auto">
            <a:xfrm>
              <a:off x="4254" y="11572"/>
              <a:ext cx="180" cy="113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59" name="Oval 192"/>
            <p:cNvSpPr>
              <a:spLocks noChangeArrowheads="1"/>
            </p:cNvSpPr>
            <p:nvPr/>
          </p:nvSpPr>
          <p:spPr bwMode="auto">
            <a:xfrm>
              <a:off x="4393" y="11572"/>
              <a:ext cx="179" cy="113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58" name="Oval 193"/>
            <p:cNvSpPr>
              <a:spLocks noChangeArrowheads="1"/>
            </p:cNvSpPr>
            <p:nvPr/>
          </p:nvSpPr>
          <p:spPr bwMode="auto">
            <a:xfrm>
              <a:off x="4254" y="11849"/>
              <a:ext cx="180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57" name="Oval 194"/>
            <p:cNvSpPr>
              <a:spLocks noChangeArrowheads="1"/>
            </p:cNvSpPr>
            <p:nvPr/>
          </p:nvSpPr>
          <p:spPr bwMode="auto">
            <a:xfrm>
              <a:off x="4393" y="11849"/>
              <a:ext cx="179" cy="115"/>
            </a:xfrm>
            <a:prstGeom prst="ellipse">
              <a:avLst/>
            </a:prstGeom>
            <a:noFill/>
            <a:ln w="127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56" name="Line 202"/>
            <p:cNvSpPr>
              <a:spLocks noChangeShapeType="1"/>
            </p:cNvSpPr>
            <p:nvPr/>
          </p:nvSpPr>
          <p:spPr bwMode="auto">
            <a:xfrm flipH="1">
              <a:off x="4233" y="11031"/>
              <a:ext cx="1" cy="139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55" name="Line 203"/>
            <p:cNvSpPr>
              <a:spLocks noChangeShapeType="1"/>
            </p:cNvSpPr>
            <p:nvPr/>
          </p:nvSpPr>
          <p:spPr bwMode="auto">
            <a:xfrm flipH="1">
              <a:off x="4164" y="11031"/>
              <a:ext cx="1" cy="139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54" name="Line 204"/>
            <p:cNvSpPr>
              <a:spLocks noChangeShapeType="1"/>
            </p:cNvSpPr>
            <p:nvPr/>
          </p:nvSpPr>
          <p:spPr bwMode="auto">
            <a:xfrm flipH="1">
              <a:off x="4164" y="11031"/>
              <a:ext cx="1" cy="139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53" name="Line 205"/>
            <p:cNvSpPr>
              <a:spLocks noChangeShapeType="1"/>
            </p:cNvSpPr>
            <p:nvPr/>
          </p:nvSpPr>
          <p:spPr bwMode="auto">
            <a:xfrm flipH="1">
              <a:off x="4025" y="11031"/>
              <a:ext cx="1" cy="139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52" name="Line 206"/>
            <p:cNvSpPr>
              <a:spLocks noChangeShapeType="1"/>
            </p:cNvSpPr>
            <p:nvPr/>
          </p:nvSpPr>
          <p:spPr bwMode="auto">
            <a:xfrm flipH="1">
              <a:off x="3955" y="11031"/>
              <a:ext cx="1" cy="139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51" name="Line 207"/>
            <p:cNvSpPr>
              <a:spLocks noChangeShapeType="1"/>
            </p:cNvSpPr>
            <p:nvPr/>
          </p:nvSpPr>
          <p:spPr bwMode="auto">
            <a:xfrm flipH="1">
              <a:off x="3747" y="11031"/>
              <a:ext cx="1" cy="139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50" name="Line 208"/>
            <p:cNvSpPr>
              <a:spLocks noChangeShapeType="1"/>
            </p:cNvSpPr>
            <p:nvPr/>
          </p:nvSpPr>
          <p:spPr bwMode="auto">
            <a:xfrm flipH="1">
              <a:off x="3816" y="11031"/>
              <a:ext cx="1" cy="139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9" name="Line 209"/>
            <p:cNvSpPr>
              <a:spLocks noChangeShapeType="1"/>
            </p:cNvSpPr>
            <p:nvPr/>
          </p:nvSpPr>
          <p:spPr bwMode="auto">
            <a:xfrm flipH="1">
              <a:off x="3886" y="11031"/>
              <a:ext cx="1" cy="139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8" name="Line 26"/>
            <p:cNvSpPr>
              <a:spLocks noChangeShapeType="1"/>
            </p:cNvSpPr>
            <p:nvPr/>
          </p:nvSpPr>
          <p:spPr bwMode="auto">
            <a:xfrm>
              <a:off x="3747" y="9320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7" name="Line 139"/>
            <p:cNvSpPr>
              <a:spLocks noChangeShapeType="1"/>
            </p:cNvSpPr>
            <p:nvPr/>
          </p:nvSpPr>
          <p:spPr bwMode="auto">
            <a:xfrm>
              <a:off x="3747" y="8833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6" name="Line 140"/>
            <p:cNvSpPr>
              <a:spLocks noChangeShapeType="1"/>
            </p:cNvSpPr>
            <p:nvPr/>
          </p:nvSpPr>
          <p:spPr bwMode="auto">
            <a:xfrm>
              <a:off x="3816" y="8833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5" name="Line 141"/>
            <p:cNvSpPr>
              <a:spLocks noChangeShapeType="1"/>
            </p:cNvSpPr>
            <p:nvPr/>
          </p:nvSpPr>
          <p:spPr bwMode="auto">
            <a:xfrm>
              <a:off x="3886" y="8833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4" name="Line 142"/>
            <p:cNvSpPr>
              <a:spLocks noChangeShapeType="1"/>
            </p:cNvSpPr>
            <p:nvPr/>
          </p:nvSpPr>
          <p:spPr bwMode="auto">
            <a:xfrm>
              <a:off x="3955" y="8833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3" name="Line 143"/>
            <p:cNvSpPr>
              <a:spLocks noChangeShapeType="1"/>
            </p:cNvSpPr>
            <p:nvPr/>
          </p:nvSpPr>
          <p:spPr bwMode="auto">
            <a:xfrm>
              <a:off x="4025" y="8833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2" name="Line 144"/>
            <p:cNvSpPr>
              <a:spLocks noChangeShapeType="1"/>
            </p:cNvSpPr>
            <p:nvPr/>
          </p:nvSpPr>
          <p:spPr bwMode="auto">
            <a:xfrm>
              <a:off x="4095" y="8833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1" name="Line 145"/>
            <p:cNvSpPr>
              <a:spLocks noChangeShapeType="1"/>
            </p:cNvSpPr>
            <p:nvPr/>
          </p:nvSpPr>
          <p:spPr bwMode="auto">
            <a:xfrm>
              <a:off x="4164" y="8833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40" name="Line 174"/>
            <p:cNvSpPr>
              <a:spLocks noChangeShapeType="1"/>
            </p:cNvSpPr>
            <p:nvPr/>
          </p:nvSpPr>
          <p:spPr bwMode="auto">
            <a:xfrm>
              <a:off x="4233" y="10015"/>
              <a:ext cx="0" cy="764"/>
            </a:xfrm>
            <a:prstGeom prst="line">
              <a:avLst/>
            </a:prstGeom>
            <a:noFill/>
            <a:ln w="3175">
              <a:solidFill>
                <a:srgbClr val="99CC00"/>
              </a:solidFill>
              <a:prstDash val="dash"/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9" name="Line 156"/>
            <p:cNvSpPr>
              <a:spLocks noChangeShapeType="1"/>
            </p:cNvSpPr>
            <p:nvPr/>
          </p:nvSpPr>
          <p:spPr bwMode="auto">
            <a:xfrm>
              <a:off x="4233" y="9320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8" name="Line 156"/>
            <p:cNvSpPr>
              <a:spLocks noChangeShapeType="1"/>
            </p:cNvSpPr>
            <p:nvPr/>
          </p:nvSpPr>
          <p:spPr bwMode="auto">
            <a:xfrm>
              <a:off x="4233" y="8833"/>
              <a:ext cx="0" cy="48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7" name="Line 156"/>
            <p:cNvSpPr>
              <a:spLocks noChangeShapeType="1"/>
            </p:cNvSpPr>
            <p:nvPr/>
          </p:nvSpPr>
          <p:spPr bwMode="auto">
            <a:xfrm>
              <a:off x="4233" y="8347"/>
              <a:ext cx="0" cy="486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6" name="Line 156"/>
            <p:cNvSpPr>
              <a:spLocks noChangeShapeType="1"/>
            </p:cNvSpPr>
            <p:nvPr/>
          </p:nvSpPr>
          <p:spPr bwMode="auto">
            <a:xfrm>
              <a:off x="4233" y="10475"/>
              <a:ext cx="1" cy="27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5" name="Line 156"/>
            <p:cNvSpPr>
              <a:spLocks noChangeShapeType="1"/>
            </p:cNvSpPr>
            <p:nvPr/>
          </p:nvSpPr>
          <p:spPr bwMode="auto">
            <a:xfrm>
              <a:off x="4164" y="10475"/>
              <a:ext cx="1" cy="27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4" name="Line 156"/>
            <p:cNvSpPr>
              <a:spLocks noChangeShapeType="1"/>
            </p:cNvSpPr>
            <p:nvPr/>
          </p:nvSpPr>
          <p:spPr bwMode="auto">
            <a:xfrm>
              <a:off x="4095" y="10475"/>
              <a:ext cx="1" cy="27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3" name="Line 156"/>
            <p:cNvSpPr>
              <a:spLocks noChangeShapeType="1"/>
            </p:cNvSpPr>
            <p:nvPr/>
          </p:nvSpPr>
          <p:spPr bwMode="auto">
            <a:xfrm>
              <a:off x="4025" y="10475"/>
              <a:ext cx="1" cy="27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2" name="Line 156"/>
            <p:cNvSpPr>
              <a:spLocks noChangeShapeType="1"/>
            </p:cNvSpPr>
            <p:nvPr/>
          </p:nvSpPr>
          <p:spPr bwMode="auto">
            <a:xfrm>
              <a:off x="3955" y="10475"/>
              <a:ext cx="1" cy="27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1" name="Line 156"/>
            <p:cNvSpPr>
              <a:spLocks noChangeShapeType="1"/>
            </p:cNvSpPr>
            <p:nvPr/>
          </p:nvSpPr>
          <p:spPr bwMode="auto">
            <a:xfrm>
              <a:off x="3886" y="10475"/>
              <a:ext cx="1" cy="27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30" name="Line 156"/>
            <p:cNvSpPr>
              <a:spLocks noChangeShapeType="1"/>
            </p:cNvSpPr>
            <p:nvPr/>
          </p:nvSpPr>
          <p:spPr bwMode="auto">
            <a:xfrm>
              <a:off x="3816" y="10475"/>
              <a:ext cx="1" cy="27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29" name="Line 156"/>
            <p:cNvSpPr>
              <a:spLocks noChangeShapeType="1"/>
            </p:cNvSpPr>
            <p:nvPr/>
          </p:nvSpPr>
          <p:spPr bwMode="auto">
            <a:xfrm>
              <a:off x="3747" y="10475"/>
              <a:ext cx="1" cy="277"/>
            </a:xfrm>
            <a:prstGeom prst="line">
              <a:avLst/>
            </a:prstGeom>
            <a:noFill/>
            <a:ln w="3175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28" name="Line 133"/>
            <p:cNvSpPr>
              <a:spLocks noChangeShapeType="1"/>
            </p:cNvSpPr>
            <p:nvPr/>
          </p:nvSpPr>
          <p:spPr bwMode="auto">
            <a:xfrm flipV="1">
              <a:off x="2232" y="12288"/>
              <a:ext cx="302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27" name="Line 133"/>
            <p:cNvSpPr>
              <a:spLocks noChangeShapeType="1"/>
            </p:cNvSpPr>
            <p:nvPr/>
          </p:nvSpPr>
          <p:spPr bwMode="auto">
            <a:xfrm>
              <a:off x="2217" y="12074"/>
              <a:ext cx="34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26" name="Oval 4"/>
            <p:cNvSpPr>
              <a:spLocks noChangeArrowheads="1"/>
            </p:cNvSpPr>
            <p:nvPr/>
          </p:nvSpPr>
          <p:spPr bwMode="auto">
            <a:xfrm>
              <a:off x="5542" y="12163"/>
              <a:ext cx="378" cy="293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25" name="Oval 111"/>
            <p:cNvSpPr>
              <a:spLocks noChangeArrowheads="1"/>
            </p:cNvSpPr>
            <p:nvPr/>
          </p:nvSpPr>
          <p:spPr bwMode="auto">
            <a:xfrm>
              <a:off x="5750" y="12163"/>
              <a:ext cx="378" cy="293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24" name="Line 128"/>
            <p:cNvSpPr>
              <a:spLocks noChangeShapeType="1"/>
            </p:cNvSpPr>
            <p:nvPr/>
          </p:nvSpPr>
          <p:spPr bwMode="auto">
            <a:xfrm flipH="1">
              <a:off x="5276" y="11031"/>
              <a:ext cx="1" cy="347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23" name="Line 136"/>
            <p:cNvSpPr>
              <a:spLocks noChangeShapeType="1"/>
            </p:cNvSpPr>
            <p:nvPr/>
          </p:nvSpPr>
          <p:spPr bwMode="auto">
            <a:xfrm flipH="1">
              <a:off x="5261" y="11008"/>
              <a:ext cx="14" cy="1325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22" name="Line 138"/>
            <p:cNvSpPr>
              <a:spLocks noChangeShapeType="1"/>
            </p:cNvSpPr>
            <p:nvPr/>
          </p:nvSpPr>
          <p:spPr bwMode="auto">
            <a:xfrm>
              <a:off x="5305" y="12303"/>
              <a:ext cx="250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21" name="Line 114"/>
            <p:cNvSpPr>
              <a:spLocks noChangeShapeType="1"/>
            </p:cNvSpPr>
            <p:nvPr/>
          </p:nvSpPr>
          <p:spPr bwMode="auto">
            <a:xfrm flipH="1">
              <a:off x="6597" y="11518"/>
              <a:ext cx="209" cy="20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20" name="Line 115"/>
            <p:cNvSpPr>
              <a:spLocks noChangeShapeType="1"/>
            </p:cNvSpPr>
            <p:nvPr/>
          </p:nvSpPr>
          <p:spPr bwMode="auto">
            <a:xfrm>
              <a:off x="6597" y="11726"/>
              <a:ext cx="20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9" name="Line 116"/>
            <p:cNvSpPr>
              <a:spLocks noChangeShapeType="1"/>
            </p:cNvSpPr>
            <p:nvPr/>
          </p:nvSpPr>
          <p:spPr bwMode="auto">
            <a:xfrm flipH="1">
              <a:off x="6597" y="11865"/>
              <a:ext cx="209" cy="20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8" name="Line 117"/>
            <p:cNvSpPr>
              <a:spLocks noChangeShapeType="1"/>
            </p:cNvSpPr>
            <p:nvPr/>
          </p:nvSpPr>
          <p:spPr bwMode="auto">
            <a:xfrm>
              <a:off x="6597" y="11378"/>
              <a:ext cx="209" cy="14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7" name="Line 124"/>
            <p:cNvSpPr>
              <a:spLocks noChangeShapeType="1"/>
            </p:cNvSpPr>
            <p:nvPr/>
          </p:nvSpPr>
          <p:spPr bwMode="auto">
            <a:xfrm>
              <a:off x="6961" y="11398"/>
              <a:ext cx="14" cy="92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6" name="Line 128"/>
            <p:cNvSpPr>
              <a:spLocks noChangeShapeType="1"/>
            </p:cNvSpPr>
            <p:nvPr/>
          </p:nvSpPr>
          <p:spPr bwMode="auto">
            <a:xfrm flipH="1">
              <a:off x="6388" y="11031"/>
              <a:ext cx="1" cy="347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5" name="Line 140"/>
            <p:cNvSpPr>
              <a:spLocks noChangeShapeType="1"/>
            </p:cNvSpPr>
            <p:nvPr/>
          </p:nvSpPr>
          <p:spPr bwMode="auto">
            <a:xfrm flipH="1">
              <a:off x="6667" y="11170"/>
              <a:ext cx="278" cy="20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4" name="Line 138"/>
            <p:cNvSpPr>
              <a:spLocks noChangeShapeType="1"/>
            </p:cNvSpPr>
            <p:nvPr/>
          </p:nvSpPr>
          <p:spPr bwMode="auto">
            <a:xfrm>
              <a:off x="6388" y="11378"/>
              <a:ext cx="279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3" name="Line 133"/>
            <p:cNvSpPr>
              <a:spLocks noChangeShapeType="1"/>
            </p:cNvSpPr>
            <p:nvPr/>
          </p:nvSpPr>
          <p:spPr bwMode="auto">
            <a:xfrm>
              <a:off x="6597" y="12074"/>
              <a:ext cx="34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2" name="Line 138"/>
            <p:cNvSpPr>
              <a:spLocks noChangeShapeType="1"/>
            </p:cNvSpPr>
            <p:nvPr/>
          </p:nvSpPr>
          <p:spPr bwMode="auto">
            <a:xfrm>
              <a:off x="6111" y="12303"/>
              <a:ext cx="834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1" name="Line 35"/>
            <p:cNvSpPr>
              <a:spLocks noChangeShapeType="1"/>
            </p:cNvSpPr>
            <p:nvPr/>
          </p:nvSpPr>
          <p:spPr bwMode="auto">
            <a:xfrm>
              <a:off x="4928" y="9111"/>
              <a:ext cx="348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10" name="Oval 4"/>
            <p:cNvSpPr>
              <a:spLocks noChangeArrowheads="1"/>
            </p:cNvSpPr>
            <p:nvPr/>
          </p:nvSpPr>
          <p:spPr bwMode="auto">
            <a:xfrm>
              <a:off x="8184" y="12178"/>
              <a:ext cx="377" cy="293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09" name="Oval 111"/>
            <p:cNvSpPr>
              <a:spLocks noChangeArrowheads="1"/>
            </p:cNvSpPr>
            <p:nvPr/>
          </p:nvSpPr>
          <p:spPr bwMode="auto">
            <a:xfrm>
              <a:off x="8392" y="12178"/>
              <a:ext cx="378" cy="293"/>
            </a:xfrm>
            <a:prstGeom prst="ellips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51224" tIns="25613" rIns="51224" bIns="2561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08" name="Line 126"/>
            <p:cNvSpPr>
              <a:spLocks noChangeShapeType="1"/>
            </p:cNvSpPr>
            <p:nvPr/>
          </p:nvSpPr>
          <p:spPr bwMode="auto">
            <a:xfrm flipH="1">
              <a:off x="8475" y="11031"/>
              <a:ext cx="1" cy="16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07" name="Line 128"/>
            <p:cNvSpPr>
              <a:spLocks noChangeShapeType="1"/>
            </p:cNvSpPr>
            <p:nvPr/>
          </p:nvSpPr>
          <p:spPr bwMode="auto">
            <a:xfrm flipH="1">
              <a:off x="7919" y="11031"/>
              <a:ext cx="1" cy="347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06" name="Line 136"/>
            <p:cNvSpPr>
              <a:spLocks noChangeShapeType="1"/>
            </p:cNvSpPr>
            <p:nvPr/>
          </p:nvSpPr>
          <p:spPr bwMode="auto">
            <a:xfrm>
              <a:off x="7917" y="11308"/>
              <a:ext cx="1" cy="1025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05" name="Line 138"/>
            <p:cNvSpPr>
              <a:spLocks noChangeShapeType="1"/>
            </p:cNvSpPr>
            <p:nvPr/>
          </p:nvSpPr>
          <p:spPr bwMode="auto">
            <a:xfrm>
              <a:off x="7917" y="12318"/>
              <a:ext cx="279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04" name="Line 114"/>
            <p:cNvSpPr>
              <a:spLocks noChangeShapeType="1"/>
            </p:cNvSpPr>
            <p:nvPr/>
          </p:nvSpPr>
          <p:spPr bwMode="auto">
            <a:xfrm flipH="1">
              <a:off x="9239" y="11518"/>
              <a:ext cx="209" cy="20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03" name="Line 115"/>
            <p:cNvSpPr>
              <a:spLocks noChangeShapeType="1"/>
            </p:cNvSpPr>
            <p:nvPr/>
          </p:nvSpPr>
          <p:spPr bwMode="auto">
            <a:xfrm>
              <a:off x="9239" y="11726"/>
              <a:ext cx="20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02" name="Line 116"/>
            <p:cNvSpPr>
              <a:spLocks noChangeShapeType="1"/>
            </p:cNvSpPr>
            <p:nvPr/>
          </p:nvSpPr>
          <p:spPr bwMode="auto">
            <a:xfrm flipH="1">
              <a:off x="9239" y="11865"/>
              <a:ext cx="209" cy="20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01" name="Line 117"/>
            <p:cNvSpPr>
              <a:spLocks noChangeShapeType="1"/>
            </p:cNvSpPr>
            <p:nvPr/>
          </p:nvSpPr>
          <p:spPr bwMode="auto">
            <a:xfrm>
              <a:off x="9239" y="11378"/>
              <a:ext cx="209" cy="14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00" name="Line 124"/>
            <p:cNvSpPr>
              <a:spLocks noChangeShapeType="1"/>
            </p:cNvSpPr>
            <p:nvPr/>
          </p:nvSpPr>
          <p:spPr bwMode="auto">
            <a:xfrm flipH="1">
              <a:off x="9587" y="11383"/>
              <a:ext cx="1" cy="935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9" name="Line 128"/>
            <p:cNvSpPr>
              <a:spLocks noChangeShapeType="1"/>
            </p:cNvSpPr>
            <p:nvPr/>
          </p:nvSpPr>
          <p:spPr bwMode="auto">
            <a:xfrm flipH="1">
              <a:off x="9031" y="11031"/>
              <a:ext cx="1" cy="347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8" name="Line 140"/>
            <p:cNvSpPr>
              <a:spLocks noChangeShapeType="1"/>
            </p:cNvSpPr>
            <p:nvPr/>
          </p:nvSpPr>
          <p:spPr bwMode="auto">
            <a:xfrm flipH="1">
              <a:off x="9309" y="11170"/>
              <a:ext cx="278" cy="20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7" name="Line 138"/>
            <p:cNvSpPr>
              <a:spLocks noChangeShapeType="1"/>
            </p:cNvSpPr>
            <p:nvPr/>
          </p:nvSpPr>
          <p:spPr bwMode="auto">
            <a:xfrm>
              <a:off x="9031" y="11378"/>
              <a:ext cx="27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6" name="Line 138"/>
            <p:cNvSpPr>
              <a:spLocks noChangeShapeType="1"/>
            </p:cNvSpPr>
            <p:nvPr/>
          </p:nvSpPr>
          <p:spPr bwMode="auto">
            <a:xfrm>
              <a:off x="8752" y="12318"/>
              <a:ext cx="835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5" name="Line 24"/>
            <p:cNvSpPr>
              <a:spLocks noChangeShapeType="1"/>
            </p:cNvSpPr>
            <p:nvPr/>
          </p:nvSpPr>
          <p:spPr bwMode="auto">
            <a:xfrm>
              <a:off x="7988" y="8138"/>
              <a:ext cx="0" cy="41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4" name="Line 32"/>
            <p:cNvSpPr>
              <a:spLocks noChangeShapeType="1"/>
            </p:cNvSpPr>
            <p:nvPr/>
          </p:nvSpPr>
          <p:spPr bwMode="auto">
            <a:xfrm>
              <a:off x="6459" y="9250"/>
              <a:ext cx="146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3" name="Line 32"/>
            <p:cNvSpPr>
              <a:spLocks noChangeShapeType="1"/>
            </p:cNvSpPr>
            <p:nvPr/>
          </p:nvSpPr>
          <p:spPr bwMode="auto">
            <a:xfrm>
              <a:off x="7015" y="9111"/>
              <a:ext cx="1460" cy="0"/>
            </a:xfrm>
            <a:prstGeom prst="line">
              <a:avLst/>
            </a:prstGeom>
            <a:noFill/>
            <a:ln w="635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2" name="Line 32"/>
            <p:cNvSpPr>
              <a:spLocks noChangeShapeType="1"/>
            </p:cNvSpPr>
            <p:nvPr/>
          </p:nvSpPr>
          <p:spPr bwMode="auto">
            <a:xfrm>
              <a:off x="8335" y="8555"/>
              <a:ext cx="696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1" name="Line 27"/>
            <p:cNvSpPr>
              <a:spLocks noChangeShapeType="1"/>
            </p:cNvSpPr>
            <p:nvPr/>
          </p:nvSpPr>
          <p:spPr bwMode="auto">
            <a:xfrm>
              <a:off x="9031" y="8903"/>
              <a:ext cx="0" cy="7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90" name="Line 32"/>
            <p:cNvSpPr>
              <a:spLocks noChangeShapeType="1"/>
            </p:cNvSpPr>
            <p:nvPr/>
          </p:nvSpPr>
          <p:spPr bwMode="auto">
            <a:xfrm>
              <a:off x="7988" y="8555"/>
              <a:ext cx="208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9" name="Line 133"/>
            <p:cNvSpPr>
              <a:spLocks noChangeShapeType="1"/>
            </p:cNvSpPr>
            <p:nvPr/>
          </p:nvSpPr>
          <p:spPr bwMode="auto">
            <a:xfrm>
              <a:off x="6380" y="11713"/>
              <a:ext cx="277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8" name="Line 133"/>
            <p:cNvSpPr>
              <a:spLocks noChangeShapeType="1"/>
            </p:cNvSpPr>
            <p:nvPr/>
          </p:nvSpPr>
          <p:spPr bwMode="auto">
            <a:xfrm rot="-5400000">
              <a:off x="6292" y="11786"/>
              <a:ext cx="20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7" name="Line 133"/>
            <p:cNvSpPr>
              <a:spLocks noChangeShapeType="1"/>
            </p:cNvSpPr>
            <p:nvPr/>
          </p:nvSpPr>
          <p:spPr bwMode="auto">
            <a:xfrm>
              <a:off x="6255" y="11891"/>
              <a:ext cx="279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6" name="Line 116"/>
            <p:cNvSpPr>
              <a:spLocks noChangeShapeType="1"/>
            </p:cNvSpPr>
            <p:nvPr/>
          </p:nvSpPr>
          <p:spPr bwMode="auto">
            <a:xfrm rot="-5400000">
              <a:off x="6255" y="11891"/>
              <a:ext cx="139" cy="14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5" name="Line 116"/>
            <p:cNvSpPr>
              <a:spLocks noChangeShapeType="1"/>
            </p:cNvSpPr>
            <p:nvPr/>
          </p:nvSpPr>
          <p:spPr bwMode="auto">
            <a:xfrm rot="-5400000">
              <a:off x="6395" y="11891"/>
              <a:ext cx="13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4" name="Line 116"/>
            <p:cNvSpPr>
              <a:spLocks noChangeShapeType="1"/>
            </p:cNvSpPr>
            <p:nvPr/>
          </p:nvSpPr>
          <p:spPr bwMode="auto">
            <a:xfrm rot="-5400000">
              <a:off x="6116" y="11891"/>
              <a:ext cx="13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3" name="Line 133"/>
            <p:cNvSpPr>
              <a:spLocks noChangeShapeType="1"/>
            </p:cNvSpPr>
            <p:nvPr/>
          </p:nvSpPr>
          <p:spPr bwMode="auto">
            <a:xfrm>
              <a:off x="8961" y="11698"/>
              <a:ext cx="279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2" name="Line 133"/>
            <p:cNvSpPr>
              <a:spLocks noChangeShapeType="1"/>
            </p:cNvSpPr>
            <p:nvPr/>
          </p:nvSpPr>
          <p:spPr bwMode="auto">
            <a:xfrm rot="-5400000">
              <a:off x="8858" y="11801"/>
              <a:ext cx="20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1" name="Line 133"/>
            <p:cNvSpPr>
              <a:spLocks noChangeShapeType="1"/>
            </p:cNvSpPr>
            <p:nvPr/>
          </p:nvSpPr>
          <p:spPr bwMode="auto">
            <a:xfrm>
              <a:off x="2704" y="11587"/>
              <a:ext cx="27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0" name="Line 133"/>
            <p:cNvSpPr>
              <a:spLocks noChangeShapeType="1"/>
            </p:cNvSpPr>
            <p:nvPr/>
          </p:nvSpPr>
          <p:spPr bwMode="auto">
            <a:xfrm rot="-5400000">
              <a:off x="2879" y="11690"/>
              <a:ext cx="20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9" name="Line 133"/>
            <p:cNvSpPr>
              <a:spLocks noChangeShapeType="1"/>
            </p:cNvSpPr>
            <p:nvPr/>
          </p:nvSpPr>
          <p:spPr bwMode="auto">
            <a:xfrm>
              <a:off x="2843" y="11795"/>
              <a:ext cx="27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8" name="Line 116"/>
            <p:cNvSpPr>
              <a:spLocks noChangeShapeType="1"/>
            </p:cNvSpPr>
            <p:nvPr/>
          </p:nvSpPr>
          <p:spPr bwMode="auto">
            <a:xfrm rot="-5400000">
              <a:off x="2843" y="11795"/>
              <a:ext cx="13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7" name="Line 116"/>
            <p:cNvSpPr>
              <a:spLocks noChangeShapeType="1"/>
            </p:cNvSpPr>
            <p:nvPr/>
          </p:nvSpPr>
          <p:spPr bwMode="auto">
            <a:xfrm rot="-5400000">
              <a:off x="2982" y="11795"/>
              <a:ext cx="13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6" name="Line 116"/>
            <p:cNvSpPr>
              <a:spLocks noChangeShapeType="1"/>
            </p:cNvSpPr>
            <p:nvPr/>
          </p:nvSpPr>
          <p:spPr bwMode="auto">
            <a:xfrm rot="-5400000">
              <a:off x="2704" y="11795"/>
              <a:ext cx="13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5" name="Line 116"/>
            <p:cNvSpPr>
              <a:spLocks noChangeShapeType="1"/>
            </p:cNvSpPr>
            <p:nvPr/>
          </p:nvSpPr>
          <p:spPr bwMode="auto">
            <a:xfrm rot="-5400000">
              <a:off x="2565" y="11587"/>
              <a:ext cx="13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4" name="Line 126"/>
            <p:cNvSpPr>
              <a:spLocks noChangeShapeType="1"/>
            </p:cNvSpPr>
            <p:nvPr/>
          </p:nvSpPr>
          <p:spPr bwMode="auto">
            <a:xfrm flipH="1">
              <a:off x="5835" y="11031"/>
              <a:ext cx="1" cy="16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3" name="Line 126"/>
            <p:cNvSpPr>
              <a:spLocks noChangeShapeType="1"/>
            </p:cNvSpPr>
            <p:nvPr/>
          </p:nvSpPr>
          <p:spPr bwMode="auto">
            <a:xfrm rot="16200000" flipH="1">
              <a:off x="5595" y="10986"/>
              <a:ext cx="1" cy="46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2" name="Line 126"/>
            <p:cNvSpPr>
              <a:spLocks noChangeShapeType="1"/>
            </p:cNvSpPr>
            <p:nvPr/>
          </p:nvSpPr>
          <p:spPr bwMode="auto">
            <a:xfrm rot="16200000" flipH="1">
              <a:off x="8250" y="11001"/>
              <a:ext cx="1" cy="43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1" name="Line 126"/>
            <p:cNvSpPr>
              <a:spLocks noChangeShapeType="1"/>
            </p:cNvSpPr>
            <p:nvPr/>
          </p:nvSpPr>
          <p:spPr bwMode="auto">
            <a:xfrm rot="16200000" flipH="1">
              <a:off x="8520" y="10911"/>
              <a:ext cx="1" cy="94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70" name="Line 126"/>
            <p:cNvSpPr>
              <a:spLocks noChangeShapeType="1"/>
            </p:cNvSpPr>
            <p:nvPr/>
          </p:nvSpPr>
          <p:spPr bwMode="auto">
            <a:xfrm rot="16200000" flipH="1">
              <a:off x="5865" y="10911"/>
              <a:ext cx="1" cy="94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9" name="Line 126"/>
            <p:cNvSpPr>
              <a:spLocks noChangeShapeType="1"/>
            </p:cNvSpPr>
            <p:nvPr/>
          </p:nvSpPr>
          <p:spPr bwMode="auto">
            <a:xfrm rot="16200000" flipH="1">
              <a:off x="4920" y="11166"/>
              <a:ext cx="1" cy="46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8" name="Line 126"/>
            <p:cNvSpPr>
              <a:spLocks noChangeShapeType="1"/>
            </p:cNvSpPr>
            <p:nvPr/>
          </p:nvSpPr>
          <p:spPr bwMode="auto">
            <a:xfrm rot="16200000" flipH="1">
              <a:off x="4920" y="11331"/>
              <a:ext cx="1" cy="46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7" name="Line 126"/>
            <p:cNvSpPr>
              <a:spLocks noChangeShapeType="1"/>
            </p:cNvSpPr>
            <p:nvPr/>
          </p:nvSpPr>
          <p:spPr bwMode="auto">
            <a:xfrm rot="16200000" flipH="1">
              <a:off x="4920" y="11496"/>
              <a:ext cx="1" cy="46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6" name="Line 126"/>
            <p:cNvSpPr>
              <a:spLocks noChangeShapeType="1"/>
            </p:cNvSpPr>
            <p:nvPr/>
          </p:nvSpPr>
          <p:spPr bwMode="auto">
            <a:xfrm rot="16200000" flipH="1">
              <a:off x="4920" y="10986"/>
              <a:ext cx="1" cy="46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5" name="Line 126"/>
            <p:cNvSpPr>
              <a:spLocks noChangeShapeType="1"/>
            </p:cNvSpPr>
            <p:nvPr/>
          </p:nvSpPr>
          <p:spPr bwMode="auto">
            <a:xfrm rot="16200000" flipH="1">
              <a:off x="7560" y="10986"/>
              <a:ext cx="1" cy="46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4" name="Line 126"/>
            <p:cNvSpPr>
              <a:spLocks noChangeShapeType="1"/>
            </p:cNvSpPr>
            <p:nvPr/>
          </p:nvSpPr>
          <p:spPr bwMode="auto">
            <a:xfrm rot="16200000" flipH="1">
              <a:off x="7545" y="11151"/>
              <a:ext cx="1" cy="466"/>
            </a:xfrm>
            <a:prstGeom prst="line">
              <a:avLst/>
            </a:prstGeom>
            <a:noFill/>
            <a:ln w="63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3" name="Line 133"/>
            <p:cNvSpPr>
              <a:spLocks noChangeShapeType="1"/>
            </p:cNvSpPr>
            <p:nvPr/>
          </p:nvSpPr>
          <p:spPr bwMode="auto">
            <a:xfrm>
              <a:off x="3147" y="12275"/>
              <a:ext cx="182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2" name="Line 133"/>
            <p:cNvSpPr>
              <a:spLocks noChangeShapeType="1"/>
            </p:cNvSpPr>
            <p:nvPr/>
          </p:nvSpPr>
          <p:spPr bwMode="auto">
            <a:xfrm>
              <a:off x="9232" y="12068"/>
              <a:ext cx="348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1" name="Line 133"/>
            <p:cNvSpPr>
              <a:spLocks noChangeShapeType="1"/>
            </p:cNvSpPr>
            <p:nvPr/>
          </p:nvSpPr>
          <p:spPr bwMode="auto">
            <a:xfrm>
              <a:off x="8826" y="11909"/>
              <a:ext cx="279" cy="1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60" name="Line 116"/>
            <p:cNvSpPr>
              <a:spLocks noChangeShapeType="1"/>
            </p:cNvSpPr>
            <p:nvPr/>
          </p:nvSpPr>
          <p:spPr bwMode="auto">
            <a:xfrm rot="-5400000">
              <a:off x="8826" y="11909"/>
              <a:ext cx="139" cy="14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59" name="Line 27"/>
            <p:cNvSpPr>
              <a:spLocks noChangeShapeType="1"/>
            </p:cNvSpPr>
            <p:nvPr/>
          </p:nvSpPr>
          <p:spPr bwMode="auto">
            <a:xfrm rot="-5400000">
              <a:off x="8966" y="11909"/>
              <a:ext cx="13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58" name="Line 26"/>
            <p:cNvSpPr>
              <a:spLocks noChangeShapeType="1"/>
            </p:cNvSpPr>
            <p:nvPr/>
          </p:nvSpPr>
          <p:spPr bwMode="auto">
            <a:xfrm rot="-5400000">
              <a:off x="8687" y="11909"/>
              <a:ext cx="139" cy="139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455" name="Group 23"/>
            <p:cNvGrpSpPr>
              <a:grpSpLocks/>
            </p:cNvGrpSpPr>
            <p:nvPr/>
          </p:nvGrpSpPr>
          <p:grpSpPr bwMode="auto">
            <a:xfrm flipH="1">
              <a:off x="2586" y="12572"/>
              <a:ext cx="341" cy="288"/>
              <a:chOff x="1296" y="816"/>
              <a:chExt cx="192" cy="240"/>
            </a:xfrm>
          </p:grpSpPr>
          <p:sp>
            <p:nvSpPr>
              <p:cNvPr id="18457" name="AutoShape 25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56" name="Rectangle 24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454" name="Line 22"/>
            <p:cNvSpPr>
              <a:spLocks noChangeShapeType="1"/>
            </p:cNvSpPr>
            <p:nvPr/>
          </p:nvSpPr>
          <p:spPr bwMode="auto">
            <a:xfrm flipH="1">
              <a:off x="2372" y="12515"/>
              <a:ext cx="73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53" name="Line 21"/>
            <p:cNvSpPr>
              <a:spLocks noChangeShapeType="1"/>
            </p:cNvSpPr>
            <p:nvPr/>
          </p:nvSpPr>
          <p:spPr bwMode="auto">
            <a:xfrm>
              <a:off x="3331" y="12297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52" name="Line 20"/>
            <p:cNvSpPr>
              <a:spLocks noChangeShapeType="1"/>
            </p:cNvSpPr>
            <p:nvPr/>
          </p:nvSpPr>
          <p:spPr bwMode="auto">
            <a:xfrm>
              <a:off x="2206" y="12297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51" name="Line 19"/>
            <p:cNvSpPr>
              <a:spLocks noChangeShapeType="1"/>
            </p:cNvSpPr>
            <p:nvPr/>
          </p:nvSpPr>
          <p:spPr bwMode="auto">
            <a:xfrm rot="-5400000">
              <a:off x="3151" y="12507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50" name="Line 18"/>
            <p:cNvSpPr>
              <a:spLocks noChangeShapeType="1"/>
            </p:cNvSpPr>
            <p:nvPr/>
          </p:nvSpPr>
          <p:spPr bwMode="auto">
            <a:xfrm rot="-5400000">
              <a:off x="2393" y="12530"/>
              <a:ext cx="1" cy="34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447" name="Group 15"/>
            <p:cNvGrpSpPr>
              <a:grpSpLocks/>
            </p:cNvGrpSpPr>
            <p:nvPr/>
          </p:nvGrpSpPr>
          <p:grpSpPr bwMode="auto">
            <a:xfrm flipH="1">
              <a:off x="5646" y="12587"/>
              <a:ext cx="341" cy="318"/>
              <a:chOff x="1296" y="816"/>
              <a:chExt cx="192" cy="240"/>
            </a:xfrm>
          </p:grpSpPr>
          <p:sp>
            <p:nvSpPr>
              <p:cNvPr id="18449" name="AutoShape 17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48" name="Rectangle 16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446" name="Line 14"/>
            <p:cNvSpPr>
              <a:spLocks noChangeShapeType="1"/>
            </p:cNvSpPr>
            <p:nvPr/>
          </p:nvSpPr>
          <p:spPr bwMode="auto">
            <a:xfrm flipH="1">
              <a:off x="5432" y="12530"/>
              <a:ext cx="73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45" name="Line 13"/>
            <p:cNvSpPr>
              <a:spLocks noChangeShapeType="1"/>
            </p:cNvSpPr>
            <p:nvPr/>
          </p:nvSpPr>
          <p:spPr bwMode="auto">
            <a:xfrm>
              <a:off x="6391" y="12302"/>
              <a:ext cx="1" cy="42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44" name="Line 12"/>
            <p:cNvSpPr>
              <a:spLocks noChangeShapeType="1"/>
            </p:cNvSpPr>
            <p:nvPr/>
          </p:nvSpPr>
          <p:spPr bwMode="auto">
            <a:xfrm>
              <a:off x="5266" y="12302"/>
              <a:ext cx="1" cy="42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43" name="Line 11"/>
            <p:cNvSpPr>
              <a:spLocks noChangeShapeType="1"/>
            </p:cNvSpPr>
            <p:nvPr/>
          </p:nvSpPr>
          <p:spPr bwMode="auto">
            <a:xfrm rot="-5400000">
              <a:off x="6211" y="12552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 rot="-5400000">
              <a:off x="5453" y="12575"/>
              <a:ext cx="1" cy="34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439" name="Group 7"/>
            <p:cNvGrpSpPr>
              <a:grpSpLocks/>
            </p:cNvGrpSpPr>
            <p:nvPr/>
          </p:nvGrpSpPr>
          <p:grpSpPr bwMode="auto">
            <a:xfrm flipH="1">
              <a:off x="8301" y="12602"/>
              <a:ext cx="341" cy="288"/>
              <a:chOff x="1296" y="816"/>
              <a:chExt cx="192" cy="240"/>
            </a:xfrm>
          </p:grpSpPr>
          <p:sp>
            <p:nvSpPr>
              <p:cNvPr id="18441" name="AutoShape 9"/>
              <p:cNvSpPr>
                <a:spLocks noChangeArrowheads="1"/>
              </p:cNvSpPr>
              <p:nvPr/>
            </p:nvSpPr>
            <p:spPr bwMode="auto">
              <a:xfrm rot="5400000">
                <a:off x="1248" y="864"/>
                <a:ext cx="240" cy="144"/>
              </a:xfrm>
              <a:prstGeom prst="triangle">
                <a:avLst>
                  <a:gd name="adj" fmla="val 54824"/>
                </a:avLst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40" name="Rectangle 8"/>
              <p:cNvSpPr>
                <a:spLocks noChangeArrowheads="1"/>
              </p:cNvSpPr>
              <p:nvPr/>
            </p:nvSpPr>
            <p:spPr bwMode="auto">
              <a:xfrm>
                <a:off x="1440" y="816"/>
                <a:ext cx="48" cy="240"/>
              </a:xfrm>
              <a:prstGeom prst="rect">
                <a:avLst/>
              </a:prstGeom>
              <a:solidFill>
                <a:srgbClr val="FF3300"/>
              </a:solidFill>
              <a:ln w="19050">
                <a:solidFill>
                  <a:srgbClr val="660033"/>
                </a:solidFill>
                <a:miter lim="800000"/>
                <a:headEnd/>
                <a:tailEnd/>
              </a:ln>
            </p:spPr>
            <p:txBody>
              <a:bodyPr vert="horz" wrap="square" lIns="91435" tIns="45716" rIns="91435" bIns="45716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438" name="Line 6"/>
            <p:cNvSpPr>
              <a:spLocks noChangeShapeType="1"/>
            </p:cNvSpPr>
            <p:nvPr/>
          </p:nvSpPr>
          <p:spPr bwMode="auto">
            <a:xfrm flipH="1">
              <a:off x="8087" y="12545"/>
              <a:ext cx="73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37" name="Line 5"/>
            <p:cNvSpPr>
              <a:spLocks noChangeShapeType="1"/>
            </p:cNvSpPr>
            <p:nvPr/>
          </p:nvSpPr>
          <p:spPr bwMode="auto">
            <a:xfrm>
              <a:off x="9046" y="12327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36" name="Line 4"/>
            <p:cNvSpPr>
              <a:spLocks noChangeShapeType="1"/>
            </p:cNvSpPr>
            <p:nvPr/>
          </p:nvSpPr>
          <p:spPr bwMode="auto">
            <a:xfrm>
              <a:off x="7921" y="12327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35" name="Line 3"/>
            <p:cNvSpPr>
              <a:spLocks noChangeShapeType="1"/>
            </p:cNvSpPr>
            <p:nvPr/>
          </p:nvSpPr>
          <p:spPr bwMode="auto">
            <a:xfrm rot="-5400000">
              <a:off x="8866" y="12537"/>
              <a:ext cx="1" cy="387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34" name="Line 2"/>
            <p:cNvSpPr>
              <a:spLocks noChangeShapeType="1"/>
            </p:cNvSpPr>
            <p:nvPr/>
          </p:nvSpPr>
          <p:spPr bwMode="auto">
            <a:xfrm rot="-5400000">
              <a:off x="8108" y="12560"/>
              <a:ext cx="1" cy="342"/>
            </a:xfrm>
            <a:prstGeom prst="line">
              <a:avLst/>
            </a:prstGeom>
            <a:noFill/>
            <a:ln w="19050">
              <a:solidFill>
                <a:srgbClr val="660033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9" name="Rectangle 2"/>
          <p:cNvSpPr txBox="1">
            <a:spLocks noChangeArrowheads="1"/>
          </p:cNvSpPr>
          <p:nvPr/>
        </p:nvSpPr>
        <p:spPr>
          <a:xfrm>
            <a:off x="304800" y="152400"/>
            <a:ext cx="82296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smtClean="0">
                <a:latin typeface="+mj-lt"/>
                <a:ea typeface="+mj-ea"/>
                <a:cs typeface="+mj-cs"/>
              </a:rPr>
              <a:t>Alternative powering scheme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1143000"/>
            <a:ext cx="8229600" cy="5715000"/>
          </a:xfrm>
          <a:prstGeom prst="rect">
            <a:avLst/>
          </a:prstGeom>
        </p:spPr>
        <p:txBody>
          <a:bodyPr/>
          <a:lstStyle/>
          <a:p>
            <a:pPr marL="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/>
              <a:t>Current leads (from RT to 20 </a:t>
            </a:r>
            <a:r>
              <a:rPr lang="en-US" b="1" dirty="0" smtClean="0"/>
              <a:t>K)</a:t>
            </a:r>
          </a:p>
          <a:p>
            <a:pPr marL="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b="1" dirty="0" smtClean="0"/>
          </a:p>
          <a:p>
            <a:pPr marL="400050" marR="0" lvl="1" indent="-6858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–   6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high-current power leads capable of passing full current in steady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state</a:t>
            </a:r>
          </a:p>
          <a:p>
            <a:pPr marL="400050" lvl="1" indent="-685800">
              <a:lnSpc>
                <a:spcPct val="90000"/>
              </a:lnSpc>
              <a:spcBef>
                <a:spcPct val="20000"/>
              </a:spcBef>
              <a:tabLst>
                <a:tab pos="685800" algn="l"/>
              </a:tabLst>
              <a:defRPr/>
            </a:pPr>
            <a:r>
              <a:rPr lang="en-US" noProof="0" dirty="0" smtClean="0"/>
              <a:t>	</a:t>
            </a:r>
            <a:r>
              <a:rPr lang="en-US" dirty="0" smtClean="0"/>
              <a:t> </a:t>
            </a:r>
            <a:r>
              <a:rPr lang="en-US" dirty="0" smtClean="0"/>
              <a:t>–   2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safety power leads capable of passing trim current (2 kA) in steady state and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full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 during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discharge</a:t>
            </a:r>
          </a:p>
          <a:p>
            <a:pPr marL="400050" lvl="1" indent="-6858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dirty="0" smtClean="0"/>
              <a:t>	 – </a:t>
            </a:r>
            <a:r>
              <a:rPr lang="en-US" dirty="0" smtClean="0"/>
              <a:t> </a:t>
            </a:r>
            <a:r>
              <a:rPr lang="en-US" dirty="0" smtClean="0"/>
              <a:t>14 </a:t>
            </a:r>
            <a:r>
              <a:rPr lang="en-US" dirty="0" smtClean="0"/>
              <a:t>corrector power leads (0.6 kA)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baseline="0" dirty="0" smtClean="0"/>
              <a:t>Current</a:t>
            </a:r>
            <a:r>
              <a:rPr lang="en-US" b="1" dirty="0" smtClean="0"/>
              <a:t> leads cryostat (DFBX1)</a:t>
            </a:r>
          </a:p>
          <a:p>
            <a:pPr marL="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/>
              <a:t>HTS link (from 20 K to 5 K</a:t>
            </a:r>
            <a:r>
              <a:rPr lang="en-US" b="1" dirty="0" smtClean="0"/>
              <a:t>)</a:t>
            </a:r>
          </a:p>
          <a:p>
            <a:pPr lvl="1" indent="-742950">
              <a:lnSpc>
                <a:spcPct val="90000"/>
              </a:lnSpc>
              <a:spcBef>
                <a:spcPct val="20000"/>
              </a:spcBef>
              <a:tabLst>
                <a:tab pos="457200" algn="l"/>
              </a:tabLst>
              <a:defRPr/>
            </a:pPr>
            <a:endParaRPr lang="en-US" dirty="0" smtClean="0"/>
          </a:p>
          <a:p>
            <a:pPr lvl="1" indent="-742950">
              <a:lnSpc>
                <a:spcPct val="90000"/>
              </a:lnSpc>
              <a:spcBef>
                <a:spcPct val="20000"/>
              </a:spcBef>
              <a:tabLst>
                <a:tab pos="457200" algn="l"/>
              </a:tabLst>
              <a:defRPr/>
            </a:pPr>
            <a:r>
              <a:rPr lang="en-US" dirty="0" smtClean="0"/>
              <a:t>	</a:t>
            </a:r>
            <a:r>
              <a:rPr lang="en-US" dirty="0" smtClean="0"/>
              <a:t> – </a:t>
            </a:r>
            <a:r>
              <a:rPr lang="en-US" dirty="0" smtClean="0"/>
              <a:t> </a:t>
            </a:r>
            <a:r>
              <a:rPr lang="en-US" dirty="0" smtClean="0"/>
              <a:t>8 heavy current cables through the link </a:t>
            </a:r>
          </a:p>
          <a:p>
            <a:pPr marL="685800" lvl="1" indent="-28575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dirty="0" smtClean="0"/>
              <a:t>– </a:t>
            </a:r>
            <a:r>
              <a:rPr lang="en-US" dirty="0" smtClean="0"/>
              <a:t>   </a:t>
            </a:r>
            <a:r>
              <a:rPr lang="en-US" dirty="0" smtClean="0"/>
              <a:t>14 </a:t>
            </a:r>
            <a:r>
              <a:rPr lang="en-US" dirty="0" smtClean="0"/>
              <a:t>corrector cables through the link</a:t>
            </a:r>
          </a:p>
          <a:p>
            <a:pPr marL="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b="1" dirty="0" smtClean="0"/>
          </a:p>
          <a:p>
            <a:pPr marL="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Electrical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connection box 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(link to magnet cold mass, 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5 K to </a:t>
            </a:r>
            <a:r>
              <a:rPr lang="en-US" b="1" dirty="0" smtClean="0"/>
              <a:t>1.8 K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122238"/>
            <a:ext cx="822960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Cold power transfer system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3657600" y="152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 smtClean="0"/>
              <a:t>The system</a:t>
            </a:r>
            <a:endParaRPr lang="en-US" sz="2400" b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781050"/>
            <a:ext cx="887730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2480</TotalTime>
  <Words>1424</Words>
  <Application>Microsoft Office PowerPoint</Application>
  <PresentationFormat>On-screen Show (4:3)</PresentationFormat>
  <Paragraphs>236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ballarin</cp:lastModifiedBy>
  <cp:revision>304</cp:revision>
  <dcterms:created xsi:type="dcterms:W3CDTF">2006-08-16T00:00:00Z</dcterms:created>
  <dcterms:modified xsi:type="dcterms:W3CDTF">2008-07-30T16:14:55Z</dcterms:modified>
</cp:coreProperties>
</file>