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83" r:id="rId3"/>
    <p:sldId id="381" r:id="rId4"/>
    <p:sldId id="387" r:id="rId5"/>
    <p:sldId id="382" r:id="rId6"/>
    <p:sldId id="384" r:id="rId7"/>
    <p:sldId id="386" r:id="rId8"/>
    <p:sldId id="385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0000"/>
    <a:srgbClr val="000099"/>
    <a:srgbClr val="FD39D8"/>
    <a:srgbClr val="81EA32"/>
    <a:srgbClr val="7AF5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36"/>
    </p:cViewPr>
  </p:sorterViewPr>
  <p:notesViewPr>
    <p:cSldViewPr snapToGrid="0" snapToObjects="1">
      <p:cViewPr varScale="1">
        <p:scale>
          <a:sx n="79" d="100"/>
          <a:sy n="79" d="100"/>
        </p:scale>
        <p:origin x="-33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BDF27-0BE3-4F44-B943-821C0FD193F2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DE0CD8-17CE-704C-A36F-120C1A433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357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E55812-F309-B442-9119-5C3092ED4DB2}" type="datetimeFigureOut">
              <a:rPr lang="en-US" smtClean="0"/>
              <a:t>1/8/2015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2DAD-D847-1D41-B2F5-AB8D33974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6997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330A-472D-4CEE-A073-E36B4D7B2BC1}" type="datetime1">
              <a:rPr lang="tr-TR" smtClean="0"/>
              <a:t>08.01.2015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788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D758-B5CF-47C2-92EF-3FD14B59AB87}" type="datetime1">
              <a:rPr lang="tr-TR" smtClean="0"/>
              <a:t>08.01.2015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739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E481-4BFD-4CDE-8831-DC4D9A57E4B8}" type="datetime1">
              <a:rPr lang="tr-TR" smtClean="0"/>
              <a:t>08.01.2015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774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DD758-088E-4239-9709-9315058B6A34}" type="datetime1">
              <a:rPr lang="tr-TR" smtClean="0"/>
              <a:t>08.01.2015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102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C1459-813B-4168-A260-1ADFD31BE86D}" type="datetime1">
              <a:rPr lang="tr-TR" smtClean="0"/>
              <a:t>08.01.2015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5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71BA-D795-43A8-BE91-E8990F5CB294}" type="datetime1">
              <a:rPr lang="tr-TR" smtClean="0"/>
              <a:t>08.01.2015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04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EEB25-9E26-4EDD-A686-3B4DF7722685}" type="datetime1">
              <a:rPr lang="tr-TR" smtClean="0"/>
              <a:t>08.01.2015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886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A493-311F-4752-99F8-E81045E7E5BE}" type="datetime1">
              <a:rPr lang="tr-TR" smtClean="0"/>
              <a:t>08.01.2015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82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3839-AA63-4A95-BAC0-7BA0DBB4E3B1}" type="datetime1">
              <a:rPr lang="tr-TR" smtClean="0"/>
              <a:t>08.01.2015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58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4BF9-1C83-407A-9BDD-B0731D72F21A}" type="datetime1">
              <a:rPr lang="tr-TR" smtClean="0"/>
              <a:t>08.01.2015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08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A03F5-0985-4ABF-874A-A3891D016D10}" type="datetime1">
              <a:rPr lang="tr-TR" smtClean="0"/>
              <a:t>08.01.2015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00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9B72C-B864-46FF-886E-5CB3832BC506}" type="datetime1">
              <a:rPr lang="tr-TR" smtClean="0"/>
              <a:t>08.01.2015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549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574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/>
              <a:t>HCAL Analysis</a:t>
            </a:r>
            <a:endParaRPr lang="en-US" sz="5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1435557"/>
            <a:ext cx="7772400" cy="2829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70000"/>
              </a:lnSpc>
            </a:pP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79248" y="2211305"/>
            <a:ext cx="8880953" cy="1752600"/>
          </a:xfrm>
        </p:spPr>
        <p:txBody>
          <a:bodyPr>
            <a:normAutofit fontScale="85000" lnSpcReduction="20000"/>
          </a:bodyPr>
          <a:lstStyle/>
          <a:p>
            <a:r>
              <a:rPr lang="tr-TR" u="sng" dirty="0" err="1">
                <a:solidFill>
                  <a:schemeClr val="tx1"/>
                </a:solidFill>
              </a:rPr>
              <a:t>Yalcin</a:t>
            </a:r>
            <a:r>
              <a:rPr lang="tr-TR" u="sng" dirty="0">
                <a:solidFill>
                  <a:schemeClr val="tx1"/>
                </a:solidFill>
              </a:rPr>
              <a:t> </a:t>
            </a:r>
            <a:r>
              <a:rPr lang="tr-TR" u="sng" dirty="0" err="1">
                <a:solidFill>
                  <a:schemeClr val="tx1"/>
                </a:solidFill>
              </a:rPr>
              <a:t>Guler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Serdal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Damarseckin</a:t>
            </a:r>
            <a:r>
              <a:rPr lang="tr-TR" dirty="0" smtClean="0">
                <a:solidFill>
                  <a:schemeClr val="tx1"/>
                </a:solidFill>
              </a:rPr>
              <a:t>,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Emine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Gurpinar</a:t>
            </a:r>
            <a:endParaRPr lang="tr-TR" u="sng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Shuichi </a:t>
            </a:r>
            <a:r>
              <a:rPr lang="en-US" dirty="0" err="1" smtClean="0">
                <a:solidFill>
                  <a:schemeClr val="tx1"/>
                </a:solidFill>
              </a:rPr>
              <a:t>Kunori</a:t>
            </a:r>
            <a:r>
              <a:rPr lang="en-US" dirty="0" smtClean="0">
                <a:solidFill>
                  <a:schemeClr val="tx1"/>
                </a:solidFill>
              </a:rPr>
              <a:t>, Isa </a:t>
            </a:r>
            <a:r>
              <a:rPr lang="en-US" dirty="0" err="1" smtClean="0">
                <a:solidFill>
                  <a:schemeClr val="tx1"/>
                </a:solidFill>
              </a:rPr>
              <a:t>Dumanoglu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Bayram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Tali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Merve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Ince</a:t>
            </a:r>
            <a:r>
              <a:rPr lang="en-US" dirty="0" smtClean="0">
                <a:solidFill>
                  <a:schemeClr val="tx1"/>
                </a:solidFill>
              </a:rPr>
              <a:t>, Hasan </a:t>
            </a:r>
            <a:r>
              <a:rPr lang="en-US" dirty="0" err="1" smtClean="0">
                <a:solidFill>
                  <a:schemeClr val="tx1"/>
                </a:solidFill>
              </a:rPr>
              <a:t>Huseyin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Isik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Samet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Lezki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BDC52-0321-4137-B70F-1DF512C4F428}" type="datetime1">
              <a:rPr lang="tr-TR" smtClean="0"/>
              <a:t>08.01.2015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71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146"/>
            <a:ext cx="8229600" cy="796326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1986"/>
            <a:ext cx="8229600" cy="4022523"/>
          </a:xfrm>
        </p:spPr>
        <p:txBody>
          <a:bodyPr>
            <a:normAutofit/>
          </a:bodyPr>
          <a:lstStyle/>
          <a:p>
            <a:pPr algn="just"/>
            <a:r>
              <a:rPr lang="en-US" sz="2600" dirty="0" smtClean="0"/>
              <a:t>2012D </a:t>
            </a:r>
            <a:r>
              <a:rPr lang="en-US" sz="2600" dirty="0" smtClean="0"/>
              <a:t>minimum bias data</a:t>
            </a:r>
            <a:r>
              <a:rPr lang="tr-TR" sz="2600" dirty="0" smtClean="0"/>
              <a:t> is </a:t>
            </a:r>
            <a:r>
              <a:rPr lang="tr-TR" sz="2600" dirty="0" err="1" smtClean="0"/>
              <a:t>analysed</a:t>
            </a:r>
            <a:endParaRPr lang="tr-TR" sz="2600" dirty="0" smtClean="0"/>
          </a:p>
          <a:p>
            <a:pPr algn="just"/>
            <a:endParaRPr lang="tr-TR" sz="2600" dirty="0" smtClean="0"/>
          </a:p>
          <a:p>
            <a:pPr algn="just"/>
            <a:r>
              <a:rPr lang="tr-TR" sz="2600" dirty="0" err="1" smtClean="0"/>
              <a:t>We</a:t>
            </a:r>
            <a:r>
              <a:rPr lang="en-US" sz="2600" dirty="0" smtClean="0"/>
              <a:t> </a:t>
            </a:r>
            <a:r>
              <a:rPr lang="tr-TR" sz="2600" dirty="0" err="1" smtClean="0"/>
              <a:t>have</a:t>
            </a:r>
            <a:r>
              <a:rPr lang="tr-TR" sz="2600" dirty="0" smtClean="0"/>
              <a:t> </a:t>
            </a:r>
            <a:r>
              <a:rPr lang="tr-TR" sz="2600" dirty="0"/>
              <a:t> </a:t>
            </a:r>
            <a:r>
              <a:rPr lang="tr-TR" sz="2600" dirty="0" err="1" smtClean="0"/>
              <a:t>trigger</a:t>
            </a:r>
            <a:r>
              <a:rPr lang="tr-TR" sz="2600" dirty="0" smtClean="0"/>
              <a:t> </a:t>
            </a:r>
            <a:r>
              <a:rPr lang="tr-TR" sz="2600" dirty="0" err="1" smtClean="0"/>
              <a:t>Plots</a:t>
            </a:r>
            <a:r>
              <a:rPr lang="tr-TR" sz="2600" dirty="0" smtClean="0"/>
              <a:t>. </a:t>
            </a:r>
            <a:r>
              <a:rPr lang="tr-TR" sz="2600" dirty="0" err="1" smtClean="0"/>
              <a:t>Thanks</a:t>
            </a:r>
            <a:r>
              <a:rPr lang="tr-TR" sz="2600" dirty="0" smtClean="0"/>
              <a:t> </a:t>
            </a:r>
            <a:r>
              <a:rPr lang="tr-TR" sz="2600" dirty="0" err="1" smtClean="0"/>
              <a:t>to</a:t>
            </a:r>
            <a:r>
              <a:rPr lang="tr-TR" sz="2600" dirty="0" smtClean="0"/>
              <a:t> Emine </a:t>
            </a:r>
            <a:r>
              <a:rPr lang="tr-TR" sz="2600" dirty="0" smtClean="0">
                <a:sym typeface="Wingdings" panose="05000000000000000000" pitchFamily="2" charset="2"/>
              </a:rPr>
              <a:t></a:t>
            </a:r>
          </a:p>
          <a:p>
            <a:pPr algn="just"/>
            <a:endParaRPr lang="tr-TR" dirty="0">
              <a:sym typeface="Wingdings" panose="05000000000000000000" pitchFamily="2" charset="2"/>
            </a:endParaRPr>
          </a:p>
          <a:p>
            <a:pPr algn="just"/>
            <a:r>
              <a:rPr lang="tr-TR" sz="2600" dirty="0" err="1" smtClean="0">
                <a:sym typeface="Wingdings" panose="05000000000000000000" pitchFamily="2" charset="2"/>
              </a:rPr>
              <a:t>We</a:t>
            </a:r>
            <a:r>
              <a:rPr lang="tr-TR" sz="2600" dirty="0" smtClean="0">
                <a:sym typeface="Wingdings" panose="05000000000000000000" pitchFamily="2" charset="2"/>
              </a:rPr>
              <a:t> </a:t>
            </a:r>
            <a:r>
              <a:rPr lang="tr-TR" sz="2600" dirty="0" err="1" smtClean="0">
                <a:sym typeface="Wingdings" panose="05000000000000000000" pitchFamily="2" charset="2"/>
              </a:rPr>
              <a:t>have</a:t>
            </a:r>
            <a:r>
              <a:rPr lang="tr-TR" sz="2600" dirty="0" smtClean="0">
                <a:sym typeface="Wingdings" panose="05000000000000000000" pitchFamily="2" charset="2"/>
              </a:rPr>
              <a:t> </a:t>
            </a:r>
            <a:r>
              <a:rPr lang="tr-TR" sz="2600" dirty="0" err="1" smtClean="0">
                <a:sym typeface="Wingdings" panose="05000000000000000000" pitchFamily="2" charset="2"/>
              </a:rPr>
              <a:t>checked</a:t>
            </a:r>
            <a:r>
              <a:rPr lang="tr-TR" sz="2600" dirty="0" smtClean="0">
                <a:sym typeface="Wingdings" panose="05000000000000000000" pitchFamily="2" charset="2"/>
              </a:rPr>
              <a:t> </a:t>
            </a:r>
            <a:r>
              <a:rPr lang="tr-TR" sz="2600" dirty="0" err="1" smtClean="0">
                <a:sym typeface="Wingdings" panose="05000000000000000000" pitchFamily="2" charset="2"/>
              </a:rPr>
              <a:t>some</a:t>
            </a:r>
            <a:r>
              <a:rPr lang="tr-TR" sz="2600" dirty="0" smtClean="0">
                <a:sym typeface="Wingdings" panose="05000000000000000000" pitchFamily="2" charset="2"/>
              </a:rPr>
              <a:t> </a:t>
            </a:r>
            <a:r>
              <a:rPr lang="tr-TR" sz="2600" dirty="0" err="1" smtClean="0">
                <a:sym typeface="Wingdings" panose="05000000000000000000" pitchFamily="2" charset="2"/>
              </a:rPr>
              <a:t>samples</a:t>
            </a:r>
            <a:r>
              <a:rPr lang="tr-TR" sz="2600" dirty="0" smtClean="0">
                <a:sym typeface="Wingdings" panose="05000000000000000000" pitchFamily="2" charset="2"/>
              </a:rPr>
              <a:t> but not </a:t>
            </a:r>
            <a:r>
              <a:rPr lang="tr-TR" sz="2600" dirty="0" err="1" smtClean="0">
                <a:sym typeface="Wingdings" panose="05000000000000000000" pitchFamily="2" charset="2"/>
              </a:rPr>
              <a:t>all</a:t>
            </a:r>
            <a:r>
              <a:rPr lang="tr-TR" sz="2600" dirty="0" smtClean="0">
                <a:sym typeface="Wingdings" panose="05000000000000000000" pitchFamily="2" charset="2"/>
              </a:rPr>
              <a:t> of </a:t>
            </a:r>
            <a:r>
              <a:rPr lang="tr-TR" sz="2600" dirty="0" err="1" smtClean="0">
                <a:sym typeface="Wingdings" panose="05000000000000000000" pitchFamily="2" charset="2"/>
              </a:rPr>
              <a:t>them</a:t>
            </a:r>
            <a:r>
              <a:rPr lang="tr-TR" sz="2600" dirty="0" smtClean="0">
                <a:sym typeface="Wingdings" panose="05000000000000000000" pitchFamily="2" charset="2"/>
              </a:rPr>
              <a:t> yet.</a:t>
            </a:r>
          </a:p>
          <a:p>
            <a:pPr algn="just"/>
            <a:endParaRPr lang="tr-TR" sz="2600" dirty="0" smtClean="0">
              <a:sym typeface="Wingdings" panose="05000000000000000000" pitchFamily="2" charset="2"/>
            </a:endParaRPr>
          </a:p>
          <a:p>
            <a:pPr algn="just"/>
            <a:r>
              <a:rPr lang="tr-TR" sz="2600" dirty="0" err="1" smtClean="0">
                <a:sym typeface="Wingdings" panose="05000000000000000000" pitchFamily="2" charset="2"/>
              </a:rPr>
              <a:t>Our</a:t>
            </a:r>
            <a:r>
              <a:rPr lang="tr-TR" sz="2600" dirty="0" smtClean="0">
                <a:sym typeface="Wingdings" panose="05000000000000000000" pitchFamily="2" charset="2"/>
              </a:rPr>
              <a:t> plan is </a:t>
            </a:r>
            <a:r>
              <a:rPr lang="tr-TR" sz="2600" dirty="0" err="1" smtClean="0">
                <a:sym typeface="Wingdings" panose="05000000000000000000" pitchFamily="2" charset="2"/>
              </a:rPr>
              <a:t>check</a:t>
            </a:r>
            <a:r>
              <a:rPr lang="tr-TR" sz="2600" dirty="0" smtClean="0">
                <a:sym typeface="Wingdings" panose="05000000000000000000" pitchFamily="2" charset="2"/>
              </a:rPr>
              <a:t> </a:t>
            </a:r>
            <a:r>
              <a:rPr lang="tr-TR" sz="2600" dirty="0" err="1" smtClean="0">
                <a:sym typeface="Wingdings" panose="05000000000000000000" pitchFamily="2" charset="2"/>
              </a:rPr>
              <a:t>to</a:t>
            </a:r>
            <a:r>
              <a:rPr lang="tr-TR" sz="2600" dirty="0" smtClean="0">
                <a:sym typeface="Wingdings" panose="05000000000000000000" pitchFamily="2" charset="2"/>
              </a:rPr>
              <a:t> </a:t>
            </a:r>
            <a:r>
              <a:rPr lang="tr-TR" sz="2600" dirty="0" err="1" smtClean="0">
                <a:sym typeface="Wingdings" panose="05000000000000000000" pitchFamily="2" charset="2"/>
              </a:rPr>
              <a:t>code</a:t>
            </a:r>
            <a:r>
              <a:rPr lang="tr-TR" sz="2600" dirty="0" smtClean="0">
                <a:sym typeface="Wingdings" panose="05000000000000000000" pitchFamily="2" charset="2"/>
              </a:rPr>
              <a:t> </a:t>
            </a:r>
            <a:r>
              <a:rPr lang="tr-TR" sz="2600" dirty="0" err="1" smtClean="0">
                <a:sym typeface="Wingdings" panose="05000000000000000000" pitchFamily="2" charset="2"/>
              </a:rPr>
              <a:t>for</a:t>
            </a:r>
            <a:r>
              <a:rPr lang="tr-TR" sz="2600" dirty="0" smtClean="0">
                <a:sym typeface="Wingdings" panose="05000000000000000000" pitchFamily="2" charset="2"/>
              </a:rPr>
              <a:t> </a:t>
            </a:r>
            <a:r>
              <a:rPr lang="tr-TR" sz="2600" dirty="0" err="1" smtClean="0">
                <a:sym typeface="Wingdings" panose="05000000000000000000" pitchFamily="2" charset="2"/>
              </a:rPr>
              <a:t>trigger</a:t>
            </a:r>
            <a:r>
              <a:rPr lang="tr-TR" sz="2600" dirty="0" smtClean="0">
                <a:sym typeface="Wingdings" panose="05000000000000000000" pitchFamily="2" charset="2"/>
              </a:rPr>
              <a:t> </a:t>
            </a:r>
            <a:r>
              <a:rPr lang="tr-TR" sz="2600" dirty="0" err="1" smtClean="0">
                <a:sym typeface="Wingdings" panose="05000000000000000000" pitchFamily="2" charset="2"/>
              </a:rPr>
              <a:t>information</a:t>
            </a:r>
            <a:r>
              <a:rPr lang="tr-TR" sz="2600" dirty="0" smtClean="0">
                <a:sym typeface="Wingdings" panose="05000000000000000000" pitchFamily="2" charset="2"/>
              </a:rPr>
              <a:t> </a:t>
            </a:r>
            <a:r>
              <a:rPr lang="tr-TR" sz="2600" dirty="0" err="1" smtClean="0">
                <a:sym typeface="Wingdings" panose="05000000000000000000" pitchFamily="2" charset="2"/>
              </a:rPr>
              <a:t>and</a:t>
            </a:r>
            <a:r>
              <a:rPr lang="tr-TR" sz="2600" dirty="0" smtClean="0">
                <a:sym typeface="Wingdings" panose="05000000000000000000" pitchFamily="2" charset="2"/>
              </a:rPr>
              <a:t> </a:t>
            </a:r>
            <a:r>
              <a:rPr lang="tr-TR" sz="2600" dirty="0" err="1" smtClean="0">
                <a:sym typeface="Wingdings" panose="05000000000000000000" pitchFamily="2" charset="2"/>
              </a:rPr>
              <a:t>run</a:t>
            </a:r>
            <a:r>
              <a:rPr lang="tr-TR" sz="2600" dirty="0" smtClean="0">
                <a:sym typeface="Wingdings" panose="05000000000000000000" pitchFamily="2" charset="2"/>
              </a:rPr>
              <a:t> </a:t>
            </a:r>
            <a:r>
              <a:rPr lang="tr-TR" sz="2600" dirty="0" err="1" smtClean="0">
                <a:sym typeface="Wingdings" panose="05000000000000000000" pitchFamily="2" charset="2"/>
              </a:rPr>
              <a:t>to</a:t>
            </a:r>
            <a:r>
              <a:rPr lang="tr-TR" sz="2600" dirty="0" smtClean="0">
                <a:sym typeface="Wingdings" panose="05000000000000000000" pitchFamily="2" charset="2"/>
              </a:rPr>
              <a:t> </a:t>
            </a:r>
            <a:r>
              <a:rPr lang="tr-TR" sz="2600" dirty="0" err="1" smtClean="0">
                <a:sym typeface="Wingdings" panose="05000000000000000000" pitchFamily="2" charset="2"/>
              </a:rPr>
              <a:t>other</a:t>
            </a:r>
            <a:r>
              <a:rPr lang="tr-TR" sz="2600" dirty="0" smtClean="0">
                <a:sym typeface="Wingdings" panose="05000000000000000000" pitchFamily="2" charset="2"/>
              </a:rPr>
              <a:t> </a:t>
            </a:r>
            <a:r>
              <a:rPr lang="tr-TR" sz="2600" dirty="0" err="1" smtClean="0">
                <a:sym typeface="Wingdings" panose="05000000000000000000" pitchFamily="2" charset="2"/>
              </a:rPr>
              <a:t>samples</a:t>
            </a:r>
            <a:r>
              <a:rPr lang="tr-TR" sz="2600" dirty="0" smtClean="0">
                <a:sym typeface="Wingdings" panose="05000000000000000000" pitchFamily="2" charset="2"/>
              </a:rPr>
              <a:t> (</a:t>
            </a:r>
            <a:r>
              <a:rPr lang="tr-TR" sz="2600" dirty="0" err="1" smtClean="0">
                <a:sym typeface="Wingdings" panose="05000000000000000000" pitchFamily="2" charset="2"/>
              </a:rPr>
              <a:t>JetHT_RECO</a:t>
            </a:r>
            <a:r>
              <a:rPr lang="tr-TR" sz="2600" dirty="0" smtClean="0">
                <a:sym typeface="Wingdings" panose="05000000000000000000" pitchFamily="2" charset="2"/>
              </a:rPr>
              <a:t> </a:t>
            </a:r>
            <a:r>
              <a:rPr lang="tr-TR" sz="2600" dirty="0" err="1" smtClean="0">
                <a:sym typeface="Wingdings" panose="05000000000000000000" pitchFamily="2" charset="2"/>
              </a:rPr>
              <a:t>and</a:t>
            </a:r>
            <a:r>
              <a:rPr lang="tr-TR" sz="2600" dirty="0" smtClean="0">
                <a:sym typeface="Wingdings" panose="05000000000000000000" pitchFamily="2" charset="2"/>
              </a:rPr>
              <a:t> </a:t>
            </a:r>
            <a:r>
              <a:rPr lang="tr-TR" sz="2600" dirty="0" err="1" smtClean="0">
                <a:sym typeface="Wingdings" panose="05000000000000000000" pitchFamily="2" charset="2"/>
              </a:rPr>
              <a:t>JetHT_RAW</a:t>
            </a:r>
            <a:r>
              <a:rPr lang="tr-TR" sz="2600" dirty="0" smtClean="0">
                <a:sym typeface="Wingdings" panose="05000000000000000000" pitchFamily="2" charset="2"/>
              </a:rPr>
              <a:t>)</a:t>
            </a:r>
          </a:p>
          <a:p>
            <a:pPr marL="0" indent="0" algn="just">
              <a:buNone/>
            </a:pPr>
            <a:endParaRPr lang="tr-TR" sz="2600" dirty="0" smtClean="0">
              <a:sym typeface="Wingdings" panose="05000000000000000000" pitchFamily="2" charset="2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</a:t>
            </a:fld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E108D-9DD2-4DC9-A51E-7A13BD6ED1A6}" type="datetime1">
              <a:rPr lang="tr-TR" smtClean="0"/>
              <a:t>08.01.2015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63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08.01.2015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3</a:t>
            </a:fld>
            <a:endParaRPr lang="en-US" dirty="0"/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457200" y="25256"/>
            <a:ext cx="8229600" cy="63500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L1 </a:t>
            </a:r>
            <a:r>
              <a:rPr lang="tr-TR" dirty="0" err="1" smtClean="0"/>
              <a:t>Trigger</a:t>
            </a:r>
            <a:r>
              <a:rPr lang="tr-TR" dirty="0" smtClean="0"/>
              <a:t> </a:t>
            </a:r>
            <a:r>
              <a:rPr lang="tr-TR" dirty="0" err="1" smtClean="0"/>
              <a:t>bits</a:t>
            </a:r>
            <a:endParaRPr lang="tr-TR" dirty="0"/>
          </a:p>
        </p:txBody>
      </p:sp>
      <p:pic>
        <p:nvPicPr>
          <p:cNvPr id="6" name="Picture 2" descr="C:\Users\Yalcin\Desktop\L1_bit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73" y="909638"/>
            <a:ext cx="8922328" cy="533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09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08.01.2015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>
          <a:xfrm>
            <a:off x="457200" y="25256"/>
            <a:ext cx="8229600" cy="307253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L1 </a:t>
            </a:r>
            <a:r>
              <a:rPr lang="tr-TR" dirty="0" err="1" smtClean="0"/>
              <a:t>Trigger</a:t>
            </a:r>
            <a:r>
              <a:rPr lang="tr-TR" dirty="0" smtClean="0"/>
              <a:t> </a:t>
            </a:r>
            <a:r>
              <a:rPr lang="tr-TR" dirty="0" err="1" smtClean="0"/>
              <a:t>bits</a:t>
            </a:r>
            <a:endParaRPr lang="tr-TR" dirty="0"/>
          </a:p>
        </p:txBody>
      </p:sp>
      <p:pic>
        <p:nvPicPr>
          <p:cNvPr id="5122" name="Picture 2" descr="C:\Users\Yalcin\AppData\Roaming\Skype\My Skype Received Files\Screen Shot 2015-01-08 at 15.09.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5634"/>
            <a:ext cx="4281055" cy="3103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Yalcin\AppData\Roaming\Skype\My Skype Received Files\Screen Shot 2015-01-08 at 15.09.2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19055"/>
            <a:ext cx="4281055" cy="2992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Yalcin\AppData\Roaming\Skype\My Skype Received Files\Screen Shot 2015-01-08 at 15.09.4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054" y="415634"/>
            <a:ext cx="4862945" cy="2576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Yalcin\AppData\Roaming\Skype\My Skype Received Files\Screen Shot 2015-01-08 at 15.09.5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054" y="3054928"/>
            <a:ext cx="4862944" cy="266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Yalcin\AppData\Roaming\Skype\My Skype Received Files\Screen Shot 2015-01-08 at 15.10.1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054" y="5721927"/>
            <a:ext cx="4862946" cy="99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89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08.01.2015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5</a:t>
            </a:fld>
            <a:endParaRPr lang="en-US" dirty="0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5256"/>
            <a:ext cx="8229600" cy="1143000"/>
          </a:xfrm>
        </p:spPr>
        <p:txBody>
          <a:bodyPr/>
          <a:lstStyle/>
          <a:p>
            <a:r>
              <a:rPr lang="tr-TR" dirty="0" smtClean="0"/>
              <a:t>HLT </a:t>
            </a:r>
            <a:r>
              <a:rPr lang="tr-TR" dirty="0" err="1" smtClean="0"/>
              <a:t>Trigger</a:t>
            </a:r>
            <a:r>
              <a:rPr lang="tr-TR" dirty="0" smtClean="0"/>
              <a:t> </a:t>
            </a:r>
            <a:r>
              <a:rPr lang="tr-TR" dirty="0" err="1" smtClean="0"/>
              <a:t>bits</a:t>
            </a:r>
            <a:endParaRPr lang="tr-TR" dirty="0"/>
          </a:p>
        </p:txBody>
      </p:sp>
      <p:pic>
        <p:nvPicPr>
          <p:cNvPr id="3" name="Picture 2" descr="C:\Users\Yalcin\Desktop\HLT_bit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45" y="909638"/>
            <a:ext cx="8742219" cy="503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124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08.01.2015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6</a:t>
            </a:fld>
            <a:endParaRPr lang="en-US" dirty="0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5256"/>
            <a:ext cx="8229600" cy="1143000"/>
          </a:xfrm>
        </p:spPr>
        <p:txBody>
          <a:bodyPr/>
          <a:lstStyle/>
          <a:p>
            <a:r>
              <a:rPr lang="tr-TR" dirty="0" smtClean="0"/>
              <a:t>HLT </a:t>
            </a:r>
            <a:r>
              <a:rPr lang="tr-TR" dirty="0" err="1" smtClean="0"/>
              <a:t>Trigger</a:t>
            </a:r>
            <a:r>
              <a:rPr lang="tr-TR" dirty="0" smtClean="0"/>
              <a:t> </a:t>
            </a:r>
            <a:r>
              <a:rPr lang="tr-TR" dirty="0" err="1" smtClean="0"/>
              <a:t>Names</a:t>
            </a:r>
            <a:endParaRPr lang="tr-TR" dirty="0"/>
          </a:p>
        </p:txBody>
      </p:sp>
      <p:pic>
        <p:nvPicPr>
          <p:cNvPr id="3074" name="Picture 2" descr="C:\Users\Yalcin\Desktop\Triggers_v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909638"/>
            <a:ext cx="9019309" cy="544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38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08.01.2015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7</a:t>
            </a:fld>
            <a:endParaRPr lang="en-US" dirty="0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5256"/>
            <a:ext cx="8229600" cy="1143000"/>
          </a:xfrm>
        </p:spPr>
        <p:txBody>
          <a:bodyPr/>
          <a:lstStyle/>
          <a:p>
            <a:r>
              <a:rPr lang="tr-TR" dirty="0" smtClean="0"/>
              <a:t>HLT </a:t>
            </a:r>
            <a:r>
              <a:rPr lang="tr-TR" dirty="0" err="1" smtClean="0"/>
              <a:t>Trigger</a:t>
            </a:r>
            <a:r>
              <a:rPr lang="tr-TR" dirty="0" smtClean="0"/>
              <a:t> </a:t>
            </a:r>
            <a:r>
              <a:rPr lang="tr-TR" dirty="0" err="1" smtClean="0"/>
              <a:t>Names</a:t>
            </a:r>
            <a:endParaRPr lang="tr-TR" dirty="0"/>
          </a:p>
        </p:txBody>
      </p:sp>
      <p:graphicFrame>
        <p:nvGraphicFramePr>
          <p:cNvPr id="3" name="Tablo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067899"/>
              </p:ext>
            </p:extLst>
          </p:nvPr>
        </p:nvGraphicFramePr>
        <p:xfrm>
          <a:off x="277091" y="928245"/>
          <a:ext cx="4128654" cy="5549525"/>
        </p:xfrm>
        <a:graphic>
          <a:graphicData uri="http://schemas.openxmlformats.org/drawingml/2006/table">
            <a:tbl>
              <a:tblPr/>
              <a:tblGrid>
                <a:gridCol w="2752435"/>
                <a:gridCol w="1376219"/>
              </a:tblGrid>
              <a:tr h="20791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HLT_Physics_v5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91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DST_Physics_v5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91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HLTriggerFinalPath</a:t>
                      </a:r>
                      <a:endParaRPr lang="tr-T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91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HLT </a:t>
                      </a:r>
                      <a:r>
                        <a:rPr lang="tr-TR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Trigger</a:t>
                      </a:r>
                      <a:r>
                        <a:rPr lang="tr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name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91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AlCa_EcalEtaEEonly_v6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91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HLT_ZeroBias_v7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91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AlCa_EcalphiSym_v13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917">
                <a:tc gridSpan="2"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AlCa_LumiPixels_ZeroBias_v4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20791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HLT_Random_v2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917">
                <a:tc gridSpan="2"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AlCa_LumiPixels_Random_v1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20791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AlCa_EcalEtaEBonly_v6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91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AlCa_RPCMuonNoHits_v9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917">
                <a:tc gridSpan="2"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HLT_Activity_Ecal_SC7_v13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20791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HLT_L1SingleMuOpen_v7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917">
                <a:tc gridSpan="2"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HLT_IsoMu17_eta2p1_Central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207917">
                <a:tc gridSpan="2"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HLT_IsoMu17_eta2p1_Looselso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207917">
                <a:tc gridSpan="2"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AlCa_RPCMuonNoTriggers_v9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20791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AlCa_LumiPixels_v8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91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AlCa_EcalPi0EEonly_v6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917">
                <a:tc gridSpan="2"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HLT_Mu17_eta2p1_Loosel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20791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HLT_Ele27_WP80_v11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91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HLT_QuadJet45_v1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91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DST_HLT250_v4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91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HLT_Quadjet50_v5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7917">
                <a:tc>
                  <a:txBody>
                    <a:bodyPr/>
                    <a:lstStyle/>
                    <a:p>
                      <a:pPr algn="l" fontAlgn="b"/>
                      <a:r>
                        <a:rPr lang="tr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HLT_QuadJet80_v6</a:t>
                      </a: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tr-T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21" marR="8621" marT="8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91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875289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1492"/>
            <a:ext cx="8229600" cy="4934672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We have presented </a:t>
            </a:r>
            <a:r>
              <a:rPr lang="tr-TR" dirty="0" err="1" smtClean="0"/>
              <a:t>some</a:t>
            </a:r>
            <a:r>
              <a:rPr lang="tr-TR" dirty="0" smtClean="0"/>
              <a:t> </a:t>
            </a:r>
            <a:r>
              <a:rPr lang="tr-TR" dirty="0" err="1" smtClean="0"/>
              <a:t>trigger</a:t>
            </a:r>
            <a:r>
              <a:rPr lang="tr-TR" dirty="0" smtClean="0"/>
              <a:t> </a:t>
            </a:r>
            <a:r>
              <a:rPr lang="tr-TR" dirty="0" err="1" smtClean="0"/>
              <a:t>plots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all 2012D </a:t>
            </a:r>
            <a:r>
              <a:rPr lang="en-US" dirty="0" err="1" smtClean="0">
                <a:solidFill>
                  <a:srgbClr val="FF0000"/>
                </a:solidFill>
              </a:rPr>
              <a:t>minimumbias</a:t>
            </a:r>
            <a:r>
              <a:rPr lang="en-US" dirty="0" smtClean="0">
                <a:solidFill>
                  <a:srgbClr val="FF0000"/>
                </a:solidFill>
              </a:rPr>
              <a:t> data set.</a:t>
            </a:r>
            <a:endParaRPr lang="tr-TR" dirty="0" smtClean="0">
              <a:solidFill>
                <a:srgbClr val="FF0000"/>
              </a:solidFill>
            </a:endParaRPr>
          </a:p>
          <a:p>
            <a:pPr algn="just"/>
            <a:r>
              <a:rPr lang="tr-TR" dirty="0" err="1" smtClean="0"/>
              <a:t>We</a:t>
            </a:r>
            <a:r>
              <a:rPr lang="tr-TR" dirty="0" smtClean="0"/>
              <a:t> </a:t>
            </a:r>
            <a:r>
              <a:rPr lang="tr-TR" dirty="0" err="1" smtClean="0"/>
              <a:t>will</a:t>
            </a:r>
            <a:r>
              <a:rPr lang="tr-TR" dirty="0" smtClean="0"/>
              <a:t> </a:t>
            </a:r>
            <a:r>
              <a:rPr lang="tr-TR" dirty="0" err="1" smtClean="0"/>
              <a:t>check</a:t>
            </a:r>
            <a:r>
              <a:rPr lang="tr-TR" dirty="0" smtClean="0"/>
              <a:t> </a:t>
            </a:r>
            <a:r>
              <a:rPr lang="tr-TR" dirty="0" err="1" smtClean="0"/>
              <a:t>JetHT</a:t>
            </a:r>
            <a:r>
              <a:rPr lang="tr-TR" dirty="0" smtClean="0"/>
              <a:t> data </a:t>
            </a:r>
            <a:r>
              <a:rPr lang="tr-TR" dirty="0" err="1" smtClean="0"/>
              <a:t>sets</a:t>
            </a:r>
            <a:r>
              <a:rPr lang="tr-TR" dirty="0" smtClean="0"/>
              <a:t>.</a:t>
            </a:r>
          </a:p>
          <a:p>
            <a:pPr algn="just"/>
            <a:r>
              <a:rPr lang="tr-TR" dirty="0" err="1" smtClean="0"/>
              <a:t>We</a:t>
            </a:r>
            <a:r>
              <a:rPr lang="tr-TR" dirty="0" smtClean="0"/>
              <a:t> </a:t>
            </a:r>
            <a:r>
              <a:rPr lang="tr-TR" dirty="0" err="1" smtClean="0"/>
              <a:t>will</a:t>
            </a:r>
            <a:r>
              <a:rPr lang="tr-TR" dirty="0" smtClean="0"/>
              <a:t> </a:t>
            </a:r>
            <a:r>
              <a:rPr lang="tr-TR" dirty="0" err="1" smtClean="0"/>
              <a:t>check</a:t>
            </a:r>
            <a:r>
              <a:rPr lang="tr-TR" dirty="0" smtClean="0"/>
              <a:t> </a:t>
            </a:r>
            <a:r>
              <a:rPr lang="tr-TR" dirty="0" err="1" smtClean="0"/>
              <a:t>specific</a:t>
            </a:r>
            <a:r>
              <a:rPr lang="tr-TR" dirty="0" smtClean="0"/>
              <a:t> </a:t>
            </a:r>
            <a:r>
              <a:rPr lang="tr-TR" smtClean="0"/>
              <a:t>areas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triggers</a:t>
            </a:r>
            <a:r>
              <a:rPr lang="tr-TR" dirty="0" smtClean="0"/>
              <a:t>.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example</a:t>
            </a:r>
            <a:r>
              <a:rPr lang="tr-TR" dirty="0" smtClean="0"/>
              <a:t>;  800 </a:t>
            </a:r>
            <a:r>
              <a:rPr lang="tr-TR" dirty="0" err="1" smtClean="0"/>
              <a:t>GeV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minbias</a:t>
            </a:r>
            <a:r>
              <a:rPr lang="tr-TR" dirty="0" smtClean="0"/>
              <a:t> data </a:t>
            </a:r>
            <a:r>
              <a:rPr lang="tr-TR" dirty="0" err="1" smtClean="0"/>
              <a:t>and</a:t>
            </a:r>
            <a:r>
              <a:rPr lang="tr-TR" dirty="0" smtClean="0"/>
              <a:t> 300 Gev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JetHT</a:t>
            </a:r>
            <a:r>
              <a:rPr lang="tr-TR" dirty="0" smtClean="0"/>
              <a:t> data </a:t>
            </a:r>
            <a:r>
              <a:rPr lang="tr-TR" dirty="0" err="1" smtClean="0"/>
              <a:t>samples</a:t>
            </a:r>
            <a:r>
              <a:rPr lang="tr-TR" dirty="0" smtClean="0"/>
              <a:t>.</a:t>
            </a:r>
            <a:endParaRPr lang="tr-TR" dirty="0" smtClean="0"/>
          </a:p>
          <a:p>
            <a:r>
              <a:rPr lang="tr-TR" sz="1600" dirty="0"/>
              <a:t>/afs/cern.ch/work/y/yalcin/public/Hcal/CMSSW_7_1_7/src/HcalAnalyzer/HcalRecHitAnalyzers/plugins/HcalRecHitAnalyzers.cc</a:t>
            </a:r>
          </a:p>
          <a:p>
            <a:r>
              <a:rPr lang="tr-TR" sz="1600" dirty="0"/>
              <a:t>/</a:t>
            </a:r>
            <a:r>
              <a:rPr lang="tr-TR" sz="1600" dirty="0" err="1"/>
              <a:t>afs</a:t>
            </a:r>
            <a:r>
              <a:rPr lang="tr-TR" sz="1600" dirty="0"/>
              <a:t>/cern.ch/</a:t>
            </a:r>
            <a:r>
              <a:rPr lang="tr-TR" sz="1600" dirty="0" err="1"/>
              <a:t>work</a:t>
            </a:r>
            <a:r>
              <a:rPr lang="tr-TR" sz="1600" dirty="0"/>
              <a:t>/y/</a:t>
            </a:r>
            <a:r>
              <a:rPr lang="tr-TR" sz="1600" dirty="0" err="1"/>
              <a:t>yalcin</a:t>
            </a:r>
            <a:r>
              <a:rPr lang="tr-TR" sz="1600" dirty="0"/>
              <a:t>/</a:t>
            </a:r>
            <a:r>
              <a:rPr lang="tr-TR" sz="1600" dirty="0" err="1"/>
              <a:t>public</a:t>
            </a:r>
            <a:r>
              <a:rPr lang="tr-TR" sz="1600" dirty="0"/>
              <a:t>/</a:t>
            </a:r>
            <a:r>
              <a:rPr lang="tr-TR" sz="1600" dirty="0" err="1"/>
              <a:t>Hcal</a:t>
            </a:r>
            <a:r>
              <a:rPr lang="tr-TR" sz="1600" dirty="0"/>
              <a:t>/CMSSW_7_1_7/</a:t>
            </a:r>
            <a:r>
              <a:rPr lang="tr-TR" sz="1600" dirty="0" err="1"/>
              <a:t>src</a:t>
            </a:r>
            <a:r>
              <a:rPr lang="tr-TR" sz="1600" dirty="0"/>
              <a:t>/</a:t>
            </a:r>
            <a:r>
              <a:rPr lang="tr-TR" sz="1600" dirty="0" err="1"/>
              <a:t>HcalAnalyzer</a:t>
            </a:r>
            <a:r>
              <a:rPr lang="tr-TR" sz="1600" dirty="0"/>
              <a:t>/</a:t>
            </a:r>
            <a:r>
              <a:rPr lang="tr-TR" sz="1600" dirty="0" err="1"/>
              <a:t>HcalRecHitAnalyzers</a:t>
            </a:r>
            <a:r>
              <a:rPr lang="tr-TR" sz="1600" dirty="0"/>
              <a:t>/test/</a:t>
            </a:r>
            <a:r>
              <a:rPr lang="tr-TR" sz="1600" dirty="0" err="1"/>
              <a:t>Results</a:t>
            </a:r>
            <a:r>
              <a:rPr lang="tr-TR" sz="1600" dirty="0"/>
              <a:t>/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8</a:t>
            </a:fld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93A7F-7676-4DA9-999D-DA7D73A86EA1}" type="datetime1">
              <a:rPr lang="tr-TR" smtClean="0"/>
              <a:t>08.01.2015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83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5413</TotalTime>
  <Words>181</Words>
  <Application>Microsoft Office PowerPoint</Application>
  <PresentationFormat>Ekran Gösterisi (4:3)</PresentationFormat>
  <Paragraphs>66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9" baseType="lpstr">
      <vt:lpstr>Office Theme</vt:lpstr>
      <vt:lpstr>HCAL Analysis</vt:lpstr>
      <vt:lpstr>Introduction</vt:lpstr>
      <vt:lpstr>L1 Trigger bits</vt:lpstr>
      <vt:lpstr>L1 Trigger bits</vt:lpstr>
      <vt:lpstr>HLT Trigger bits</vt:lpstr>
      <vt:lpstr>HLT Trigger Names</vt:lpstr>
      <vt:lpstr>HLT Trigger Names</vt:lpstr>
      <vt:lpstr>Summary</vt:lpstr>
    </vt:vector>
  </TitlesOfParts>
  <Company>gurpinar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HCAL Analysis</dc:title>
  <dc:creator>Yalcin</dc:creator>
  <cp:lastModifiedBy>Yalcin</cp:lastModifiedBy>
  <cp:revision>275</cp:revision>
  <dcterms:created xsi:type="dcterms:W3CDTF">2014-09-15T19:54:21Z</dcterms:created>
  <dcterms:modified xsi:type="dcterms:W3CDTF">2015-01-08T13:33:39Z</dcterms:modified>
</cp:coreProperties>
</file>