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Default Extension="doc" ContentType="application/msword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1" r:id="rId2"/>
    <p:sldMasterId id="2147483689" r:id="rId3"/>
    <p:sldMasterId id="2147483693" r:id="rId4"/>
    <p:sldMasterId id="2147483695" r:id="rId5"/>
  </p:sldMasterIdLst>
  <p:notesMasterIdLst>
    <p:notesMasterId r:id="rId32"/>
  </p:notesMasterIdLst>
  <p:handoutMasterIdLst>
    <p:handoutMasterId r:id="rId33"/>
  </p:handoutMasterIdLst>
  <p:sldIdLst>
    <p:sldId id="256" r:id="rId6"/>
    <p:sldId id="364" r:id="rId7"/>
    <p:sldId id="365" r:id="rId8"/>
    <p:sldId id="257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75" r:id="rId19"/>
    <p:sldId id="260" r:id="rId20"/>
    <p:sldId id="376" r:id="rId21"/>
    <p:sldId id="270" r:id="rId22"/>
    <p:sldId id="378" r:id="rId23"/>
    <p:sldId id="381" r:id="rId24"/>
    <p:sldId id="276" r:id="rId25"/>
    <p:sldId id="355" r:id="rId26"/>
    <p:sldId id="382" r:id="rId27"/>
    <p:sldId id="356" r:id="rId28"/>
    <p:sldId id="261" r:id="rId29"/>
    <p:sldId id="380" r:id="rId30"/>
    <p:sldId id="265" r:id="rId31"/>
  </p:sldIdLst>
  <p:sldSz cx="9144000" cy="6858000" type="screen4x3"/>
  <p:notesSz cx="6746875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37373"/>
    <a:srgbClr val="FFCC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4" tIns="45678" rIns="91354" bIns="45678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1588" y="0"/>
            <a:ext cx="2897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4" tIns="45678" rIns="91354" bIns="45678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89877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4" tIns="45678" rIns="91354" bIns="45678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1588" y="9374188"/>
            <a:ext cx="289718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4" tIns="45678" rIns="91354" bIns="45678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F8C0C1C9-FE2A-44F7-924F-105A08FD8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72600"/>
            <a:ext cx="29241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71D920C2-D784-42BC-85C9-3BAC31EC7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A6A788-B7AF-4440-BDA2-6853AF3D858E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0975D0-CC03-488E-BFE4-23E701F5F668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049E58-9029-409B-9EC2-4E163E600A94}" type="slidenum">
              <a:rPr lang="en-GB" smtClean="0"/>
              <a:pPr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AA016-8EFB-4348-935F-4379AB1375F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6C99EA-5E01-41A5-9A44-91CF6B5281CC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74F8B-DF99-4235-9103-62334BF9E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9384C-BB91-4540-B99F-62D2411A2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F9AC6-09A6-49F1-8F0A-BA6B8CBC1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67818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66800"/>
            <a:ext cx="38100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57600"/>
            <a:ext cx="38100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9A99C-8402-4B7B-A95A-0E3618697D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67818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65903-6248-46AB-BD7B-41D1CC481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1FF89-5BFA-4686-97BA-B6F6873B0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55A86-115F-440F-BF9C-7D8BA229D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0B935-B9F2-40E9-8715-C04B70290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E98CB-718D-429E-AB32-34518F092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25CE0-FDCA-4042-B2BD-CC6693050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9FC33-5EC3-4C4C-9F9E-BF9D9DA4E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1E51B-C860-4DAF-8235-584D3A5DE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3654F-E773-4D1D-B8D0-E72312481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83B86-1FCD-4C2F-87B6-C9D732838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D5CC6-B7A2-43F9-B03E-32437B3CF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38F5E-CC95-4C7F-806B-A0729CE50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F0FDD-652A-4D02-8FC8-74FCFAD40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5042F-3E5B-4811-AC1A-6978039891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2AC17-37B2-4BFC-8089-01ED5EDD7F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E2481-1530-4317-B8B3-6F6F1DE00E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2948AF-4EBE-4C9D-8DD5-FBB240131B5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EF70F84B-D4AD-4A4C-84DB-97E6279BEB6A}" type="datetime1">
              <a:rPr lang="fi-FI"/>
              <a:pPr/>
              <a:t>17.11.2008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i-FI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B99C2-ECA1-4F44-9625-1F8305707A57}" type="datetimeFigureOut">
              <a:rPr lang="en-US" smtClean="0"/>
              <a:pPr/>
              <a:t>11/17/2008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B3AF7-0102-4008-B437-154890385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F1395-F0ED-4ADD-A3E9-EB2BCBBAF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C08B2-2876-4605-8810-F8A9CAB41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393C4-B353-41AF-819C-A7C8E80D1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6A828-9629-4ED6-B2CA-6FFC82E0C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A44CA-8B50-4C4E-AB6F-E4D92FC4D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691D0-7B88-4F5E-AF51-0F65B3EE5D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EA17B-9995-4796-A09F-30DD7F6C0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3810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D20AF5A2-55EE-4BA1-9579-FAD4FED592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3" name="Picture 8" descr="cern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305800" y="3048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304800" y="1066800"/>
            <a:ext cx="0" cy="518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8839200" y="1066800"/>
            <a:ext cx="0" cy="5181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304800"/>
            <a:ext cx="60475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1800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omic Sans MS" pitchFamily="66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fld id="{7193EA53-E07C-4DA5-B88D-4226BBA3B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11A367A-0718-4289-BFCF-340BF1DD07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86800" y="228600"/>
            <a:ext cx="30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hlink"/>
                </a:solidFill>
                <a:latin typeface="+mn-lt"/>
              </a:defRPr>
            </a:lvl1pPr>
          </a:lstStyle>
          <a:p>
            <a:fld id="{B5E86357-B7D0-413D-876F-A85E6F2367F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110" name="Rectangle 8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211638" y="6553200"/>
            <a:ext cx="83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fld id="{98EF811D-A911-42B4-B8BE-97A00E388A28}" type="datetime1">
              <a:rPr lang="fi-FI"/>
              <a:pPr/>
              <a:t>17.11.2008</a:t>
            </a:fld>
            <a:endParaRPr lang="fi-FI"/>
          </a:p>
        </p:txBody>
      </p:sp>
      <p:sp>
        <p:nvSpPr>
          <p:cNvPr id="1111" name="Rectangle 87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3048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112" name="Rectangle 8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905000"/>
            <a:ext cx="701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1113" name="Rectangle 8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5532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+mn-lt"/>
              </a:defRPr>
            </a:lvl1pPr>
          </a:lstStyle>
          <a:p>
            <a:endParaRPr lang="fi-FI"/>
          </a:p>
        </p:txBody>
      </p:sp>
      <p:grpSp>
        <p:nvGrpSpPr>
          <p:cNvPr id="2" name="Group 110"/>
          <p:cNvGrpSpPr>
            <a:grpSpLocks/>
          </p:cNvGrpSpPr>
          <p:nvPr/>
        </p:nvGrpSpPr>
        <p:grpSpPr bwMode="auto">
          <a:xfrm>
            <a:off x="0" y="0"/>
            <a:ext cx="1700213" cy="6858000"/>
            <a:chOff x="99488625" y="95040450"/>
            <a:chExt cx="7502884" cy="30276000"/>
          </a:xfrm>
        </p:grpSpPr>
        <p:sp>
          <p:nvSpPr>
            <p:cNvPr id="1135" name="Rectangle 111"/>
            <p:cNvSpPr>
              <a:spLocks noChangeArrowheads="1"/>
            </p:cNvSpPr>
            <p:nvPr/>
          </p:nvSpPr>
          <p:spPr bwMode="auto">
            <a:xfrm>
              <a:off x="99488625" y="108828450"/>
              <a:ext cx="900000" cy="2674411"/>
            </a:xfrm>
            <a:prstGeom prst="rect">
              <a:avLst/>
            </a:prstGeom>
            <a:solidFill>
              <a:srgbClr val="BAD6E8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en-GB"/>
            </a:p>
          </p:txBody>
        </p:sp>
        <p:sp>
          <p:nvSpPr>
            <p:cNvPr id="1136" name="Rectangle 112"/>
            <p:cNvSpPr>
              <a:spLocks noChangeArrowheads="1"/>
            </p:cNvSpPr>
            <p:nvPr/>
          </p:nvSpPr>
          <p:spPr bwMode="auto">
            <a:xfrm>
              <a:off x="99488625" y="95040450"/>
              <a:ext cx="900000" cy="13788000"/>
            </a:xfrm>
            <a:prstGeom prst="rect">
              <a:avLst/>
            </a:prstGeom>
            <a:solidFill>
              <a:srgbClr val="74ADD2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en-GB"/>
            </a:p>
          </p:txBody>
        </p:sp>
        <p:sp>
          <p:nvSpPr>
            <p:cNvPr id="1137" name="Rectangle 113"/>
            <p:cNvSpPr>
              <a:spLocks noChangeArrowheads="1"/>
            </p:cNvSpPr>
            <p:nvPr/>
          </p:nvSpPr>
          <p:spPr bwMode="auto">
            <a:xfrm>
              <a:off x="99488625" y="111502861"/>
              <a:ext cx="900000" cy="13813589"/>
            </a:xfrm>
            <a:prstGeom prst="rect">
              <a:avLst/>
            </a:prstGeom>
            <a:solidFill>
              <a:srgbClr val="E3F24D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en-GB"/>
            </a:p>
          </p:txBody>
        </p:sp>
        <p:sp>
          <p:nvSpPr>
            <p:cNvPr id="1138" name="Freeform 114"/>
            <p:cNvSpPr>
              <a:spLocks/>
            </p:cNvSpPr>
            <p:nvPr/>
          </p:nvSpPr>
          <p:spPr bwMode="auto">
            <a:xfrm>
              <a:off x="100391243" y="103073958"/>
              <a:ext cx="6600266" cy="14299104"/>
            </a:xfrm>
            <a:custGeom>
              <a:avLst/>
              <a:gdLst/>
              <a:ahLst/>
              <a:cxnLst>
                <a:cxn ang="0">
                  <a:pos x="2731" y="5212"/>
                </a:cxn>
                <a:cxn ang="0">
                  <a:pos x="2398" y="4569"/>
                </a:cxn>
                <a:cxn ang="0">
                  <a:pos x="1945" y="4012"/>
                </a:cxn>
                <a:cxn ang="0">
                  <a:pos x="1389" y="3559"/>
                </a:cxn>
                <a:cxn ang="0">
                  <a:pos x="746" y="3226"/>
                </a:cxn>
                <a:cxn ang="0">
                  <a:pos x="32" y="3035"/>
                </a:cxn>
                <a:cxn ang="0">
                  <a:pos x="738" y="95"/>
                </a:cxn>
                <a:cxn ang="0">
                  <a:pos x="1191" y="1653"/>
                </a:cxn>
                <a:cxn ang="0">
                  <a:pos x="1747" y="1899"/>
                </a:cxn>
                <a:cxn ang="0">
                  <a:pos x="3438" y="1287"/>
                </a:cxn>
                <a:cxn ang="0">
                  <a:pos x="3184" y="2924"/>
                </a:cxn>
                <a:cxn ang="0">
                  <a:pos x="3652" y="3496"/>
                </a:cxn>
                <a:cxn ang="0">
                  <a:pos x="5399" y="3742"/>
                </a:cxn>
                <a:cxn ang="0">
                  <a:pos x="4406" y="5069"/>
                </a:cxn>
                <a:cxn ang="0">
                  <a:pos x="4565" y="5800"/>
                </a:cxn>
                <a:cxn ang="0">
                  <a:pos x="5978" y="6841"/>
                </a:cxn>
                <a:cxn ang="0">
                  <a:pos x="4501" y="7548"/>
                </a:cxn>
                <a:cxn ang="0">
                  <a:pos x="4295" y="8247"/>
                </a:cxn>
                <a:cxn ang="0">
                  <a:pos x="5057" y="9844"/>
                </a:cxn>
                <a:cxn ang="0">
                  <a:pos x="3430" y="9757"/>
                </a:cxn>
                <a:cxn ang="0">
                  <a:pos x="2914" y="10273"/>
                </a:cxn>
                <a:cxn ang="0">
                  <a:pos x="2818" y="12053"/>
                </a:cxn>
                <a:cxn ang="0">
                  <a:pos x="1469" y="11195"/>
                </a:cxn>
                <a:cxn ang="0">
                  <a:pos x="889" y="11410"/>
                </a:cxn>
                <a:cxn ang="0">
                  <a:pos x="159" y="12951"/>
                </a:cxn>
                <a:cxn ang="0">
                  <a:pos x="32" y="9908"/>
                </a:cxn>
                <a:cxn ang="0">
                  <a:pos x="762" y="9717"/>
                </a:cxn>
                <a:cxn ang="0">
                  <a:pos x="1413" y="9368"/>
                </a:cxn>
                <a:cxn ang="0">
                  <a:pos x="1977" y="8899"/>
                </a:cxn>
                <a:cxn ang="0">
                  <a:pos x="2429" y="8311"/>
                </a:cxn>
                <a:cxn ang="0">
                  <a:pos x="2763" y="7635"/>
                </a:cxn>
                <a:cxn ang="0">
                  <a:pos x="0" y="5212"/>
                </a:cxn>
              </a:cxnLst>
              <a:rect l="0" t="0" r="r" b="b"/>
              <a:pathLst>
                <a:path w="5978" h="12951">
                  <a:moveTo>
                    <a:pt x="0" y="5212"/>
                  </a:moveTo>
                  <a:lnTo>
                    <a:pt x="2731" y="5212"/>
                  </a:lnTo>
                  <a:lnTo>
                    <a:pt x="2580" y="4886"/>
                  </a:lnTo>
                  <a:lnTo>
                    <a:pt x="2398" y="4569"/>
                  </a:lnTo>
                  <a:lnTo>
                    <a:pt x="2191" y="4283"/>
                  </a:lnTo>
                  <a:lnTo>
                    <a:pt x="1945" y="4012"/>
                  </a:lnTo>
                  <a:lnTo>
                    <a:pt x="1675" y="3766"/>
                  </a:lnTo>
                  <a:lnTo>
                    <a:pt x="1389" y="3559"/>
                  </a:lnTo>
                  <a:lnTo>
                    <a:pt x="1072" y="3377"/>
                  </a:lnTo>
                  <a:lnTo>
                    <a:pt x="746" y="3226"/>
                  </a:lnTo>
                  <a:lnTo>
                    <a:pt x="389" y="3115"/>
                  </a:lnTo>
                  <a:lnTo>
                    <a:pt x="32" y="3035"/>
                  </a:lnTo>
                  <a:lnTo>
                    <a:pt x="32" y="0"/>
                  </a:lnTo>
                  <a:lnTo>
                    <a:pt x="738" y="95"/>
                  </a:lnTo>
                  <a:lnTo>
                    <a:pt x="889" y="1565"/>
                  </a:lnTo>
                  <a:lnTo>
                    <a:pt x="1191" y="1653"/>
                  </a:lnTo>
                  <a:lnTo>
                    <a:pt x="1469" y="1764"/>
                  </a:lnTo>
                  <a:lnTo>
                    <a:pt x="1747" y="1899"/>
                  </a:lnTo>
                  <a:lnTo>
                    <a:pt x="2818" y="890"/>
                  </a:lnTo>
                  <a:lnTo>
                    <a:pt x="3438" y="1287"/>
                  </a:lnTo>
                  <a:lnTo>
                    <a:pt x="2914" y="2670"/>
                  </a:lnTo>
                  <a:lnTo>
                    <a:pt x="3184" y="2924"/>
                  </a:lnTo>
                  <a:lnTo>
                    <a:pt x="3430" y="3194"/>
                  </a:lnTo>
                  <a:lnTo>
                    <a:pt x="3652" y="3496"/>
                  </a:lnTo>
                  <a:lnTo>
                    <a:pt x="5057" y="3130"/>
                  </a:lnTo>
                  <a:lnTo>
                    <a:pt x="5399" y="3742"/>
                  </a:lnTo>
                  <a:lnTo>
                    <a:pt x="4295" y="4727"/>
                  </a:lnTo>
                  <a:lnTo>
                    <a:pt x="4406" y="5069"/>
                  </a:lnTo>
                  <a:lnTo>
                    <a:pt x="4501" y="5427"/>
                  </a:lnTo>
                  <a:lnTo>
                    <a:pt x="4565" y="5800"/>
                  </a:lnTo>
                  <a:lnTo>
                    <a:pt x="5978" y="6134"/>
                  </a:lnTo>
                  <a:lnTo>
                    <a:pt x="5978" y="6841"/>
                  </a:lnTo>
                  <a:lnTo>
                    <a:pt x="4565" y="7175"/>
                  </a:lnTo>
                  <a:lnTo>
                    <a:pt x="4501" y="7548"/>
                  </a:lnTo>
                  <a:lnTo>
                    <a:pt x="4406" y="7906"/>
                  </a:lnTo>
                  <a:lnTo>
                    <a:pt x="4295" y="8247"/>
                  </a:lnTo>
                  <a:lnTo>
                    <a:pt x="5399" y="9201"/>
                  </a:lnTo>
                  <a:lnTo>
                    <a:pt x="5057" y="9844"/>
                  </a:lnTo>
                  <a:lnTo>
                    <a:pt x="3652" y="9479"/>
                  </a:lnTo>
                  <a:lnTo>
                    <a:pt x="3430" y="9757"/>
                  </a:lnTo>
                  <a:lnTo>
                    <a:pt x="3184" y="10019"/>
                  </a:lnTo>
                  <a:lnTo>
                    <a:pt x="2914" y="10273"/>
                  </a:lnTo>
                  <a:lnTo>
                    <a:pt x="3438" y="11656"/>
                  </a:lnTo>
                  <a:lnTo>
                    <a:pt x="2818" y="12053"/>
                  </a:lnTo>
                  <a:lnTo>
                    <a:pt x="1747" y="11076"/>
                  </a:lnTo>
                  <a:lnTo>
                    <a:pt x="1469" y="11195"/>
                  </a:lnTo>
                  <a:lnTo>
                    <a:pt x="1191" y="11306"/>
                  </a:lnTo>
                  <a:lnTo>
                    <a:pt x="889" y="11410"/>
                  </a:lnTo>
                  <a:lnTo>
                    <a:pt x="738" y="12848"/>
                  </a:lnTo>
                  <a:lnTo>
                    <a:pt x="159" y="12951"/>
                  </a:lnTo>
                  <a:lnTo>
                    <a:pt x="32" y="12951"/>
                  </a:lnTo>
                  <a:lnTo>
                    <a:pt x="32" y="9908"/>
                  </a:lnTo>
                  <a:lnTo>
                    <a:pt x="397" y="9828"/>
                  </a:lnTo>
                  <a:lnTo>
                    <a:pt x="762" y="9717"/>
                  </a:lnTo>
                  <a:lnTo>
                    <a:pt x="1095" y="9558"/>
                  </a:lnTo>
                  <a:lnTo>
                    <a:pt x="1413" y="9368"/>
                  </a:lnTo>
                  <a:lnTo>
                    <a:pt x="1707" y="9145"/>
                  </a:lnTo>
                  <a:lnTo>
                    <a:pt x="1977" y="8899"/>
                  </a:lnTo>
                  <a:lnTo>
                    <a:pt x="2215" y="8621"/>
                  </a:lnTo>
                  <a:lnTo>
                    <a:pt x="2429" y="8311"/>
                  </a:lnTo>
                  <a:lnTo>
                    <a:pt x="2612" y="7993"/>
                  </a:lnTo>
                  <a:lnTo>
                    <a:pt x="2763" y="7635"/>
                  </a:lnTo>
                  <a:lnTo>
                    <a:pt x="0" y="7635"/>
                  </a:lnTo>
                  <a:lnTo>
                    <a:pt x="0" y="5212"/>
                  </a:lnTo>
                  <a:close/>
                </a:path>
              </a:pathLst>
            </a:custGeom>
            <a:solidFill>
              <a:srgbClr val="BAD6E8">
                <a:alpha val="39999"/>
              </a:srgbClr>
            </a:solidFill>
            <a:ln w="0" cap="flat" cmpd="sng" algn="ctr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1139" name="Picture 115"/>
          <p:cNvPicPr>
            <a:picLocks noChangeAspect="1" noChangeArrowheads="1"/>
          </p:cNvPicPr>
          <p:nvPr/>
        </p:nvPicPr>
        <p:blipFill>
          <a:blip r:embed="rId3"/>
          <a:srcRect l="8382" t="22130" r="-58429" b="24380"/>
          <a:stretch>
            <a:fillRect/>
          </a:stretch>
        </p:blipFill>
        <p:spPr bwMode="auto">
          <a:xfrm>
            <a:off x="6251575" y="6453188"/>
            <a:ext cx="2857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190500" indent="-190500" algn="l" rtl="0" eaLnBrk="0" fontAlgn="base" hangingPunct="0">
        <a:spcBef>
          <a:spcPct val="2000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905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+mn-lt"/>
        </a:defRPr>
      </a:lvl2pPr>
      <a:lvl3pPr marL="952500" indent="-1905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+mn-lt"/>
        </a:defRPr>
      </a:lvl3pPr>
      <a:lvl4pPr marL="16954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11455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7175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302895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8615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94335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B99C2-ECA1-4F44-9625-1F8305707A57}" type="datetimeFigureOut">
              <a:rPr lang="en-US" smtClean="0"/>
              <a:pPr/>
              <a:t>11/17/2008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3AF7-0102-4008-B437-154890385A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0.jpeg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7.jpeg"/><Relationship Id="rId10" Type="http://schemas.openxmlformats.org/officeDocument/2006/relationships/image" Target="../media/image48.wmf"/><Relationship Id="rId4" Type="http://schemas.openxmlformats.org/officeDocument/2006/relationships/image" Target="../media/image46.png"/><Relationship Id="rId9" Type="http://schemas.openxmlformats.org/officeDocument/2006/relationships/oleObject" Target="../embeddings/oleObject7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jpe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HIE-ISOLDE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CERN-ISOLDE towards the future!</a:t>
            </a:r>
            <a:br>
              <a:rPr lang="en-US" sz="3200" dirty="0" smtClean="0"/>
            </a:br>
            <a:endParaRPr lang="en-US" sz="20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Mats Lindroos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Acknowledgements to </a:t>
            </a:r>
            <a:r>
              <a:rPr lang="en-US" sz="2000" dirty="0" smtClean="0"/>
              <a:t>all in the HIE-ISOLDE family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538" y="1398588"/>
            <a:ext cx="8185150" cy="472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59563" y="5818188"/>
            <a:ext cx="1944687" cy="2746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CH" sz="1200" b="1">
                <a:solidFill>
                  <a:srgbClr val="000000"/>
                </a:solidFill>
              </a:rPr>
              <a:t>Courtesy of J. Metselaar</a:t>
            </a: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067175" y="1773238"/>
            <a:ext cx="1800225" cy="34925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b="1" dirty="0">
                <a:solidFill>
                  <a:srgbClr val="000000"/>
                </a:solidFill>
              </a:rPr>
              <a:t>ALEPH cold box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443663" y="4437063"/>
            <a:ext cx="1873250" cy="34925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b="1" dirty="0">
                <a:solidFill>
                  <a:srgbClr val="000000"/>
                </a:solidFill>
              </a:rPr>
              <a:t>New transfer line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5578475" y="2133600"/>
            <a:ext cx="1514475" cy="719138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H="1" flipV="1">
            <a:off x="6804025" y="3284538"/>
            <a:ext cx="863600" cy="1152525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7092950" y="1628775"/>
            <a:ext cx="1512888" cy="34925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b="1" dirty="0">
                <a:solidFill>
                  <a:srgbClr val="000000"/>
                </a:solidFill>
              </a:rPr>
              <a:t>New building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908175" y="5661025"/>
            <a:ext cx="2016125" cy="34925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b="1" dirty="0">
                <a:solidFill>
                  <a:srgbClr val="000000"/>
                </a:solidFill>
              </a:rPr>
              <a:t>2+4 cryo-modules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 flipH="1" flipV="1">
            <a:off x="1763713" y="4508500"/>
            <a:ext cx="287337" cy="1152525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V="1">
            <a:off x="2339975" y="4724400"/>
            <a:ext cx="1079500" cy="936625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H="1">
            <a:off x="2771775" y="2997200"/>
            <a:ext cx="647700" cy="936625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4356100" y="5949950"/>
            <a:ext cx="2232025" cy="34925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b="1" dirty="0">
                <a:solidFill>
                  <a:srgbClr val="000000"/>
                </a:solidFill>
              </a:rPr>
              <a:t>Existing building 170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H="1" flipV="1">
            <a:off x="4787900" y="5589588"/>
            <a:ext cx="720725" cy="360362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051050" y="2636838"/>
            <a:ext cx="3529013" cy="34925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b="1" dirty="0">
                <a:solidFill>
                  <a:srgbClr val="000000"/>
                </a:solidFill>
              </a:rPr>
              <a:t>1 « jumper » for each cryo-module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3419475" y="2997200"/>
            <a:ext cx="288925" cy="1008063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419475" y="2997200"/>
            <a:ext cx="2160588" cy="1295400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3419475" y="2997200"/>
            <a:ext cx="1223963" cy="1152525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 flipH="1">
            <a:off x="1908175" y="2997200"/>
            <a:ext cx="1511300" cy="863600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 flipH="1">
            <a:off x="1042988" y="2997200"/>
            <a:ext cx="2376487" cy="719138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Line 23"/>
          <p:cNvSpPr>
            <a:spLocks noChangeShapeType="1"/>
          </p:cNvSpPr>
          <p:nvPr/>
        </p:nvSpPr>
        <p:spPr bwMode="auto">
          <a:xfrm flipH="1">
            <a:off x="6372225" y="1700213"/>
            <a:ext cx="720725" cy="360362"/>
          </a:xfrm>
          <a:prstGeom prst="line">
            <a:avLst/>
          </a:prstGeom>
          <a:noFill/>
          <a:ln w="25400" cap="sq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 descr="option2.tif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1143000"/>
            <a:ext cx="8001000" cy="475176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581001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Standing group for the upgrade of the ISOLDE facility meeting TTC Meeting, Geneva Nov. 4, 2008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951095" y="2121819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495800" y="35052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Beam2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495800" y="496924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Beam3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" y="4823465"/>
            <a:ext cx="3086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57 quad,</a:t>
            </a:r>
          </a:p>
          <a:p>
            <a:r>
              <a:rPr lang="en-US" dirty="0" smtClean="0"/>
              <a:t>5 dipoles,</a:t>
            </a:r>
          </a:p>
          <a:p>
            <a:r>
              <a:rPr lang="en-US" dirty="0" smtClean="0"/>
              <a:t>~30 correctors magnets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Welding test: 1000 mm distance </a:t>
            </a:r>
            <a:r>
              <a:rPr lang="en-GB" dirty="0" err="1" smtClean="0"/>
              <a:t>e</a:t>
            </a:r>
            <a:r>
              <a:rPr lang="en-GB" dirty="0" smtClean="0"/>
              <a:t>-beam</a:t>
            </a:r>
            <a:endParaRPr lang="en-US" dirty="0"/>
          </a:p>
        </p:txBody>
      </p:sp>
      <p:pic>
        <p:nvPicPr>
          <p:cNvPr id="4" name="Picture 2" descr="\\cern.ch\dfs\Users\s\scala\Documents\My Pictures\Picture\Picture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4191029" cy="3143272"/>
          </a:xfrm>
          <a:prstGeom prst="rect">
            <a:avLst/>
          </a:prstGeom>
          <a:noFill/>
        </p:spPr>
      </p:pic>
      <p:pic>
        <p:nvPicPr>
          <p:cNvPr id="5" name="Picture 3" descr="\\cern.ch\dfs\Users\s\scala\Documents\My Pictures\Picture\Picture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1489583"/>
            <a:ext cx="4205151" cy="31538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5214950"/>
            <a:ext cx="7127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Roughness test performed after SUBU chemical polishing, 20 µm removed</a:t>
            </a:r>
          </a:p>
          <a:p>
            <a:r>
              <a:rPr lang="en-GB" dirty="0" smtClean="0"/>
              <a:t>Achieved Ra </a:t>
            </a:r>
            <a:r>
              <a:rPr lang="en-GB" dirty="0" smtClean="0">
                <a:sym typeface="Symbol"/>
              </a:rPr>
              <a:t></a:t>
            </a:r>
            <a:r>
              <a:rPr lang="en-GB" dirty="0" smtClean="0"/>
              <a:t> 0.8 µm, target value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6581001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Standing group for the upgrade of the ISOLDE facility meeting TTC Meeting, Geneva Nov. 4, 2008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Manufacturing of beam ports: flat test</a:t>
            </a:r>
            <a:endParaRPr lang="en-US" dirty="0"/>
          </a:p>
        </p:txBody>
      </p:sp>
      <p:grpSp>
        <p:nvGrpSpPr>
          <p:cNvPr id="3" name="Group 14"/>
          <p:cNvGrpSpPr/>
          <p:nvPr/>
        </p:nvGrpSpPr>
        <p:grpSpPr>
          <a:xfrm>
            <a:off x="1076109" y="1391524"/>
            <a:ext cx="6848691" cy="5062558"/>
            <a:chOff x="-21926" y="714356"/>
            <a:chExt cx="7473340" cy="5643602"/>
          </a:xfrm>
        </p:grpSpPr>
        <p:pic>
          <p:nvPicPr>
            <p:cNvPr id="16" name="Picture 2" descr="Z:\Photos\ISOLDE-26.08.2008\P1010659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14414" y="714356"/>
              <a:ext cx="2500330" cy="1875248"/>
            </a:xfrm>
            <a:prstGeom prst="rect">
              <a:avLst/>
            </a:prstGeom>
            <a:noFill/>
          </p:spPr>
        </p:pic>
        <p:pic>
          <p:nvPicPr>
            <p:cNvPr id="17" name="Picture 16" descr="P101065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1926" y="2643182"/>
              <a:ext cx="1950720" cy="1463040"/>
            </a:xfrm>
            <a:prstGeom prst="rect">
              <a:avLst/>
            </a:prstGeom>
          </p:spPr>
        </p:pic>
        <p:pic>
          <p:nvPicPr>
            <p:cNvPr id="18" name="Picture 17" descr="P1010655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85918" y="2643182"/>
              <a:ext cx="1950720" cy="1463040"/>
            </a:xfrm>
            <a:prstGeom prst="rect">
              <a:avLst/>
            </a:prstGeom>
          </p:spPr>
        </p:pic>
        <p:pic>
          <p:nvPicPr>
            <p:cNvPr id="19" name="Picture 18" descr="P1010656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43306" y="2643182"/>
              <a:ext cx="1950720" cy="1463040"/>
            </a:xfrm>
            <a:prstGeom prst="rect">
              <a:avLst/>
            </a:prstGeom>
          </p:spPr>
        </p:pic>
        <p:pic>
          <p:nvPicPr>
            <p:cNvPr id="20" name="Picture 19" descr="P1010657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00694" y="2643182"/>
              <a:ext cx="1950720" cy="1463040"/>
            </a:xfrm>
            <a:prstGeom prst="rect">
              <a:avLst/>
            </a:prstGeom>
          </p:spPr>
        </p:pic>
        <p:pic>
          <p:nvPicPr>
            <p:cNvPr id="21" name="Picture 20" descr="P1010650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929190" y="714356"/>
              <a:ext cx="2500330" cy="1875248"/>
            </a:xfrm>
            <a:prstGeom prst="rect">
              <a:avLst/>
            </a:prstGeom>
          </p:spPr>
        </p:pic>
        <p:pic>
          <p:nvPicPr>
            <p:cNvPr id="22" name="Picture 3" descr="Z:\Photos\ISOLDE-26.08.2008\Picture 008.jpg"/>
            <p:cNvPicPr>
              <a:picLocks noChangeAspect="1" noChangeArrowheads="1"/>
            </p:cNvPicPr>
            <p:nvPr/>
          </p:nvPicPr>
          <p:blipFill>
            <a:blip r:embed="rId8" cstate="print"/>
            <a:srcRect l="6319" t="21902" r="10277" b="22499"/>
            <a:stretch>
              <a:fillRect/>
            </a:stretch>
          </p:blipFill>
          <p:spPr bwMode="auto">
            <a:xfrm>
              <a:off x="-21926" y="4143380"/>
              <a:ext cx="4429156" cy="2214578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4437144" y="4684593"/>
              <a:ext cx="3014270" cy="102930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 smtClean="0"/>
                <a:t>Starting thickness 10 mm</a:t>
              </a:r>
            </a:p>
            <a:p>
              <a:r>
                <a:rPr lang="en-GB" dirty="0" smtClean="0"/>
                <a:t>Residual thickness &gt; 8 mm</a:t>
              </a:r>
              <a:endParaRPr lang="en-GB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16200000" flipV="1">
              <a:off x="5462174" y="3700059"/>
              <a:ext cx="1714512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23" idx="0"/>
            </p:cNvCxnSpPr>
            <p:nvPr/>
          </p:nvCxnSpPr>
          <p:spPr>
            <a:xfrm rot="16200000" flipV="1">
              <a:off x="5190713" y="3931026"/>
              <a:ext cx="1214445" cy="2926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304800" y="6581001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Standing group for the upgrade of the ISOLDE facility meeting TTC Meeting, Geneva Nov. 4, 2008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Bias electrode by water jet cutting</a:t>
            </a:r>
            <a:endParaRPr lang="en-US" dirty="0"/>
          </a:p>
        </p:txBody>
      </p:sp>
      <p:pic>
        <p:nvPicPr>
          <p:cNvPr id="4" name="Picture 2" descr="\\cern.ch\dfs\Users\s\scala\Documents\My Pictures\Picture\Picture 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043093" y="1927627"/>
            <a:ext cx="5057813" cy="37933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6581001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Standing group for the upgrade of the ISOLDE facility meeting TTC Meeting, Geneva Nov. 4, 2008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smtClean="0"/>
              <a:t>REX space charge limits – REX trap and chargebreeder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4572000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The low energy stage at REX can today not handle the full intensity of some ISOLDE beams: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A new EBIS with higher fields and higher electron currents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A RFQ cooler for operation in continuous injection mode (ACCU mode) with the EBIS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Proposal submitted to the DOE in collaboration with MSU, TRIUMF, LLNL, MPI-K and ORNL</a:t>
            </a:r>
          </a:p>
        </p:txBody>
      </p:sp>
      <p:pic>
        <p:nvPicPr>
          <p:cNvPr id="13316" name="Picture 13" descr="ebis2 scanned in"/>
          <p:cNvPicPr>
            <a:picLocks noChangeAspect="1" noChangeArrowheads="1"/>
          </p:cNvPicPr>
          <p:nvPr/>
        </p:nvPicPr>
        <p:blipFill>
          <a:blip r:embed="rId2">
            <a:lum bright="12000"/>
          </a:blip>
          <a:srcRect/>
          <a:stretch>
            <a:fillRect/>
          </a:stretch>
        </p:blipFill>
        <p:spPr bwMode="auto">
          <a:xfrm>
            <a:off x="5499100" y="1219200"/>
            <a:ext cx="3124200" cy="2155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5057" name="Picture 1" descr="SCF_1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3886200"/>
            <a:ext cx="24892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DOE proposal - Comparison EBIS/ECR/1+</a:t>
            </a:r>
            <a:endParaRPr lang="en-GB" dirty="0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3249" name="Object 1"/>
          <p:cNvGraphicFramePr>
            <a:graphicFrameLocks noChangeAspect="1"/>
          </p:cNvGraphicFramePr>
          <p:nvPr/>
        </p:nvGraphicFramePr>
        <p:xfrm>
          <a:off x="1828800" y="990600"/>
          <a:ext cx="5514975" cy="2634018"/>
        </p:xfrm>
        <a:graphic>
          <a:graphicData uri="http://schemas.openxmlformats.org/presentationml/2006/ole">
            <p:oleObj spid="_x0000_s53249" name="Document" r:id="rId3" imgW="5728138" imgH="2732690" progId="Word.Document.8">
              <p:embed/>
            </p:oleObj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21155" y="3810000"/>
          <a:ext cx="5922645" cy="2133600"/>
        </p:xfrm>
        <a:graphic>
          <a:graphicData uri="http://schemas.openxmlformats.org/drawingml/2006/table">
            <a:tbl>
              <a:tblPr/>
              <a:tblGrid>
                <a:gridCol w="1132840"/>
                <a:gridCol w="1028700"/>
                <a:gridCol w="1028700"/>
                <a:gridCol w="971550"/>
                <a:gridCol w="914400"/>
                <a:gridCol w="84645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Proposed High-Intensity EBIT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MSU EBIT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TITAN EBIT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BNL test EBIS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Arial"/>
                          <a:ea typeface="Times New Roman"/>
                          <a:cs typeface="Times New Roman"/>
                        </a:rPr>
                        <a:t>REX-EBIS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Electron beam energy (keV)</a:t>
                      </a:r>
                      <a:endParaRPr lang="en-GB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60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30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60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&lt;30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6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Electron beam current (A)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10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&lt;20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 0.5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Central current density (A/cm</a:t>
                      </a:r>
                      <a:r>
                        <a:rPr lang="en-US" sz="1000" baseline="30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&lt;10</a:t>
                      </a:r>
                      <a:r>
                        <a:rPr lang="en-US" sz="1000" baseline="3000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&lt;10</a:t>
                      </a:r>
                      <a:r>
                        <a:rPr lang="en-US" sz="1000" baseline="300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&lt;10</a:t>
                      </a:r>
                      <a:r>
                        <a:rPr lang="en-US" sz="1000" baseline="300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&lt;600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&lt;200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Magnet design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Helmholtz Coil + Solenoid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Helmholtz Coil + Solenoid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Helmholtz Coil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Solenoid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Solenoid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Maximum magnetic field (T)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Trap length (m)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 m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 m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 m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 m</a:t>
                      </a:r>
                      <a:endParaRPr lang="en-GB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0.8 m</a:t>
                      </a:r>
                      <a:endParaRPr lang="en-GB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6164705" y="1417820"/>
            <a:ext cx="1143000" cy="6096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698230" y="4198495"/>
            <a:ext cx="1143000" cy="18288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10200" y="6172200"/>
            <a:ext cx="2895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O. </a:t>
            </a:r>
            <a:r>
              <a:rPr lang="en-GB" dirty="0" err="1" smtClean="0"/>
              <a:t>Kester</a:t>
            </a:r>
            <a:r>
              <a:rPr lang="en-GB" dirty="0" smtClean="0"/>
              <a:t> et al.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269105" y="2393429"/>
            <a:ext cx="2971800" cy="29730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Higher driver beam intensities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Cost for the faster cycling of the booster included in this proposal</a:t>
            </a:r>
          </a:p>
          <a:p>
            <a:pPr lvl="1"/>
            <a:r>
              <a:rPr lang="en-US" sz="2400" smtClean="0"/>
              <a:t>Linac 4 will have major impact on the ISOLDE “targetry” and the project includes necessary modifications for linac 4 (but not the cost of linac 4!)</a:t>
            </a:r>
          </a:p>
          <a:p>
            <a:r>
              <a:rPr lang="en-US" sz="2800" smtClean="0"/>
              <a:t>Target handling, targets, waste handling and general safety in target area</a:t>
            </a:r>
          </a:p>
          <a:p>
            <a:pPr lvl="1"/>
            <a:r>
              <a:rPr lang="en-US" sz="2400" smtClean="0"/>
              <a:t>Major improvement of working conditions for radiation workers compared to present situation and fully in line with European legislation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14A255-83DD-49B9-914E-1009E049EA93}" type="slidenum">
              <a:rPr lang="en-GB"/>
              <a:pPr/>
              <a:t>18</a:t>
            </a:fld>
            <a:endParaRPr lang="en-GB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26C8C5C4-FDB3-4313-AC7D-3C6664B9C4BD}" type="datetime1">
              <a:rPr lang="fi-FI"/>
              <a:pPr/>
              <a:t>17.11.2008</a:t>
            </a:fld>
            <a:endParaRPr lang="fi-FI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010400" cy="820738"/>
          </a:xfrm>
        </p:spPr>
        <p:txBody>
          <a:bodyPr/>
          <a:lstStyle/>
          <a:p>
            <a:r>
              <a:rPr lang="en-GB">
                <a:solidFill>
                  <a:srgbClr val="0000CC"/>
                </a:solidFill>
              </a:rPr>
              <a:t>Manipulator concept design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3" y="1447800"/>
            <a:ext cx="3744912" cy="4267200"/>
          </a:xfrm>
        </p:spPr>
        <p:txBody>
          <a:bodyPr/>
          <a:lstStyle/>
          <a:p>
            <a:pPr>
              <a:spcAft>
                <a:spcPct val="20000"/>
              </a:spcAft>
              <a:buFontTx/>
              <a:buChar char="•"/>
            </a:pPr>
            <a:endParaRPr lang="en-GB" sz="1400"/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/>
              <a:t>6-DOF Manipulator mounted on ceiling monorails</a:t>
            </a:r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/>
              <a:t>Equipped with tool changer for mounting different tools</a:t>
            </a:r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/>
              <a:t>Recoverable by decoupling (remotely) rail gear drive </a:t>
            </a:r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/>
              <a:t>High lifting capacity (FFE)</a:t>
            </a:r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/>
              <a:t>Target &amp; electrode accurate / sensitive operations</a:t>
            </a:r>
          </a:p>
          <a:p>
            <a:pPr>
              <a:spcAft>
                <a:spcPct val="20000"/>
              </a:spcAft>
            </a:pPr>
            <a:endParaRPr lang="en-GB" sz="1400"/>
          </a:p>
          <a:p>
            <a:pPr>
              <a:spcAft>
                <a:spcPct val="20000"/>
              </a:spcAft>
              <a:buFontTx/>
              <a:buChar char="•"/>
            </a:pPr>
            <a:r>
              <a:rPr lang="en-GB" sz="1400"/>
              <a:t>Options:</a:t>
            </a:r>
          </a:p>
          <a:p>
            <a:pPr lvl="1">
              <a:spcAft>
                <a:spcPct val="20000"/>
              </a:spcAft>
            </a:pPr>
            <a:r>
              <a:rPr lang="en-GB" sz="1200"/>
              <a:t>Teleoperation with force reflection into Master</a:t>
            </a:r>
          </a:p>
          <a:p>
            <a:pPr lvl="1">
              <a:spcAft>
                <a:spcPct val="20000"/>
              </a:spcAft>
            </a:pPr>
            <a:r>
              <a:rPr lang="en-GB" sz="1200"/>
              <a:t>...</a:t>
            </a:r>
          </a:p>
          <a:p>
            <a:pPr lvl="1">
              <a:spcAft>
                <a:spcPct val="20000"/>
              </a:spcAft>
            </a:pPr>
            <a:endParaRPr lang="en-GB" sz="1200"/>
          </a:p>
          <a:p>
            <a:pPr>
              <a:spcAft>
                <a:spcPct val="20000"/>
              </a:spcAft>
              <a:buFontTx/>
              <a:buChar char="•"/>
            </a:pPr>
            <a:endParaRPr lang="en-GB" sz="1400"/>
          </a:p>
        </p:txBody>
      </p:sp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827088" y="1447800"/>
          <a:ext cx="3519487" cy="4933950"/>
        </p:xfrm>
        <a:graphic>
          <a:graphicData uri="http://schemas.openxmlformats.org/presentationml/2006/ole">
            <p:oleObj spid="_x0000_s79874" name="Visio" r:id="rId3" imgW="7467056" imgH="10616837" progId="">
              <p:embed/>
            </p:oleObj>
          </a:graphicData>
        </a:graphic>
      </p:graphicFrame>
      <p:sp>
        <p:nvSpPr>
          <p:cNvPr id="45062" name="Oval 6"/>
          <p:cNvSpPr>
            <a:spLocks noChangeArrowheads="1"/>
          </p:cNvSpPr>
          <p:nvPr/>
        </p:nvSpPr>
        <p:spPr bwMode="auto">
          <a:xfrm>
            <a:off x="2051050" y="4724400"/>
            <a:ext cx="288925" cy="288925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3" name="Oval 7"/>
          <p:cNvSpPr>
            <a:spLocks noChangeArrowheads="1"/>
          </p:cNvSpPr>
          <p:nvPr/>
        </p:nvSpPr>
        <p:spPr bwMode="auto">
          <a:xfrm>
            <a:off x="3059113" y="4562475"/>
            <a:ext cx="288925" cy="306388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4932363" y="3644900"/>
            <a:ext cx="3384550" cy="433388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2339975" y="4508500"/>
            <a:ext cx="142875" cy="792163"/>
          </a:xfrm>
          <a:prstGeom prst="rect">
            <a:avLst/>
          </a:prstGeom>
          <a:noFill/>
          <a:ln w="19050">
            <a:solidFill>
              <a:srgbClr val="33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 rot="-5400000">
            <a:off x="6011863" y="2205038"/>
            <a:ext cx="288925" cy="2447925"/>
          </a:xfrm>
          <a:prstGeom prst="rect">
            <a:avLst/>
          </a:prstGeom>
          <a:noFill/>
          <a:ln w="19050">
            <a:solidFill>
              <a:srgbClr val="33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May, 2008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353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1.5 - The 3D </a:t>
            </a:r>
            <a:r>
              <a:rPr lang="en-US" dirty="0" smtClean="0"/>
              <a:t> Laser Scan </a:t>
            </a:r>
            <a:endParaRPr lang="en-US" dirty="0"/>
          </a:p>
        </p:txBody>
      </p:sp>
      <p:pic>
        <p:nvPicPr>
          <p:cNvPr id="9221" name="Picture 5" descr="view_1_scan_isol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836613"/>
            <a:ext cx="3889375" cy="2668587"/>
          </a:xfrm>
          <a:prstGeom prst="rect">
            <a:avLst/>
          </a:prstGeom>
          <a:noFill/>
        </p:spPr>
      </p:pic>
      <p:pic>
        <p:nvPicPr>
          <p:cNvPr id="9223" name="Picture 7" descr="view_frontend_H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3644900"/>
            <a:ext cx="3887787" cy="2668588"/>
          </a:xfrm>
          <a:prstGeom prst="rect">
            <a:avLst/>
          </a:prstGeom>
          <a:noFill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/>
          <a:srcRect b="25995"/>
          <a:stretch>
            <a:fillRect/>
          </a:stretch>
        </p:blipFill>
        <p:spPr bwMode="auto">
          <a:xfrm>
            <a:off x="381000" y="1447800"/>
            <a:ext cx="3967162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676400" y="5562600"/>
            <a:ext cx="15843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Reference Points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4716463" y="3429000"/>
            <a:ext cx="3887787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Cloud of point in the CERN coordinate system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1524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181600" y="640080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J. Sarret, L. Bruno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1428750"/>
            <a:ext cx="4857750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43000"/>
            <a:ext cx="432435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9"/>
          <p:cNvSpPr txBox="1">
            <a:spLocks noChangeArrowheads="1"/>
          </p:cNvSpPr>
          <p:nvPr/>
        </p:nvSpPr>
        <p:spPr bwMode="auto">
          <a:xfrm>
            <a:off x="857250" y="714375"/>
            <a:ext cx="3226204" cy="40011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DRIVER ACCELERATOR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125" name="TextBox 11"/>
          <p:cNvSpPr txBox="1">
            <a:spLocks noChangeArrowheads="1"/>
          </p:cNvSpPr>
          <p:nvPr/>
        </p:nvSpPr>
        <p:spPr bwMode="auto">
          <a:xfrm>
            <a:off x="5143500" y="928688"/>
            <a:ext cx="2534155" cy="40011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FF0000"/>
                </a:solidFill>
              </a:rPr>
              <a:t>PRIMARY TARGET</a:t>
            </a:r>
            <a:endParaRPr lang="en-US" sz="2000" b="1">
              <a:solidFill>
                <a:srgbClr val="FF0000"/>
              </a:solidFill>
            </a:endParaRPr>
          </a:p>
        </p:txBody>
      </p:sp>
      <p:pic>
        <p:nvPicPr>
          <p:cNvPr id="512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4214813"/>
            <a:ext cx="45577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214813"/>
            <a:ext cx="8715375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Box 12"/>
          <p:cNvSpPr txBox="1">
            <a:spLocks noChangeArrowheads="1"/>
          </p:cNvSpPr>
          <p:nvPr/>
        </p:nvSpPr>
        <p:spPr bwMode="auto">
          <a:xfrm>
            <a:off x="3714750" y="3929063"/>
            <a:ext cx="2893036" cy="40011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FF0000"/>
                </a:solidFill>
              </a:rPr>
              <a:t>POST-ACCELERATOR</a:t>
            </a:r>
            <a:endParaRPr lang="en-US" sz="2000" b="1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8688" y="3000375"/>
            <a:ext cx="1143000" cy="707886"/>
          </a:xfrm>
          <a:prstGeom prst="rect">
            <a:avLst/>
          </a:prstGeom>
          <a:solidFill>
            <a:srgbClr val="DBEA16">
              <a:alpha val="4901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/>
              <a:t>LINAC 4</a:t>
            </a:r>
            <a:endParaRPr lang="en-US" sz="2000" b="1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0" y="3000375"/>
            <a:ext cx="1928813" cy="707886"/>
          </a:xfrm>
          <a:prstGeom prst="rect">
            <a:avLst/>
          </a:prstGeom>
          <a:solidFill>
            <a:srgbClr val="DBEA16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/>
              <a:t>Isobaric</a:t>
            </a:r>
          </a:p>
          <a:p>
            <a:pPr algn="ctr"/>
            <a:r>
              <a:rPr lang="en-GB" sz="2000" b="1"/>
              <a:t>mass separator</a:t>
            </a:r>
            <a:endParaRPr lang="en-US" sz="2000" b="1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42938" y="3929063"/>
            <a:ext cx="1785937" cy="707886"/>
          </a:xfrm>
          <a:prstGeom prst="rect">
            <a:avLst/>
          </a:prstGeom>
          <a:solidFill>
            <a:srgbClr val="DBEA16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/>
              <a:t>High intensity</a:t>
            </a:r>
          </a:p>
          <a:p>
            <a:pPr algn="ctr"/>
            <a:r>
              <a:rPr lang="en-GB" sz="2000" b="1"/>
              <a:t>EBIS</a:t>
            </a:r>
            <a:endParaRPr lang="en-US" sz="2000" b="1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071938" y="4357688"/>
            <a:ext cx="1857375" cy="400110"/>
          </a:xfrm>
          <a:prstGeom prst="rect">
            <a:avLst/>
          </a:prstGeom>
          <a:solidFill>
            <a:srgbClr val="DBEA16">
              <a:alpha val="4901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dirty="0">
                <a:solidFill>
                  <a:schemeClr val="accent6"/>
                </a:solidFill>
              </a:rPr>
              <a:t>HIE-LINAC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428875" y="6215063"/>
            <a:ext cx="3500438" cy="400110"/>
          </a:xfrm>
          <a:prstGeom prst="rect">
            <a:avLst/>
          </a:prstGeom>
          <a:solidFill>
            <a:srgbClr val="DBEA16">
              <a:alpha val="4901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/>
              <a:t>HIE-ISOLDE upgrades </a:t>
            </a:r>
            <a:endParaRPr lang="en-US" sz="2000" b="1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43438" y="1928813"/>
            <a:ext cx="1928812" cy="707886"/>
          </a:xfrm>
          <a:prstGeom prst="rect">
            <a:avLst/>
          </a:prstGeom>
          <a:solidFill>
            <a:srgbClr val="DBEA16">
              <a:alpha val="7097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/>
              <a:t>Upgraded </a:t>
            </a:r>
          </a:p>
          <a:p>
            <a:pPr algn="ctr"/>
            <a:r>
              <a:rPr lang="en-GB" sz="2000" b="1"/>
              <a:t>target stations</a:t>
            </a:r>
            <a:endParaRPr lang="en-US" sz="2000" b="1"/>
          </a:p>
        </p:txBody>
      </p:sp>
      <p:sp>
        <p:nvSpPr>
          <p:cNvPr id="16" name="Rectangle 15"/>
          <p:cNvSpPr/>
          <p:nvPr/>
        </p:nvSpPr>
        <p:spPr>
          <a:xfrm>
            <a:off x="3143250" y="2071688"/>
            <a:ext cx="1214438" cy="6429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000"/>
          </a:p>
        </p:txBody>
      </p:sp>
      <p:sp>
        <p:nvSpPr>
          <p:cNvPr id="5136" name="Text Box 18"/>
          <p:cNvSpPr txBox="1">
            <a:spLocks noChangeArrowheads="1"/>
          </p:cNvSpPr>
          <p:nvPr/>
        </p:nvSpPr>
        <p:spPr bwMode="auto">
          <a:xfrm>
            <a:off x="468313" y="115888"/>
            <a:ext cx="6659067" cy="461665"/>
          </a:xfrm>
          <a:prstGeom prst="rect">
            <a:avLst/>
          </a:prstGeom>
          <a:solidFill>
            <a:srgbClr val="CCFFFF"/>
          </a:solidFill>
          <a:ln w="9525">
            <a:solidFill>
              <a:srgbClr val="99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CC3300"/>
                </a:solidFill>
              </a:rPr>
              <a:t>ISOL method of radioactive ion beam production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786563" y="3000375"/>
            <a:ext cx="2071687" cy="707886"/>
          </a:xfrm>
          <a:prstGeom prst="rect">
            <a:avLst/>
          </a:prstGeom>
          <a:solidFill>
            <a:srgbClr val="DBEA16">
              <a:alpha val="7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 b="1"/>
              <a:t>solid-state laser </a:t>
            </a:r>
          </a:p>
          <a:p>
            <a:pPr algn="ctr"/>
            <a:r>
              <a:rPr lang="en-GB" sz="2000" b="1"/>
              <a:t>for ionisation</a:t>
            </a:r>
            <a:endParaRPr lang="en-US" sz="2000" b="1"/>
          </a:p>
        </p:txBody>
      </p:sp>
      <p:sp>
        <p:nvSpPr>
          <p:cNvPr id="18" name="TextBox 17"/>
          <p:cNvSpPr txBox="1"/>
          <p:nvPr/>
        </p:nvSpPr>
        <p:spPr>
          <a:xfrm>
            <a:off x="6400800" y="62484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P. Butler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Beam quality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5105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Beam manipulation with traps and ionization with lasers permits tailoring of RI beams for Users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Essential to strengthen target R&amp;D to keep ISOLDE as a world leading ISOL lab.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Major contribution received from UK and Sweden for RILIS and RFQ cooler (2655 kCHF)</a:t>
            </a:r>
          </a:p>
        </p:txBody>
      </p:sp>
      <p:pic>
        <p:nvPicPr>
          <p:cNvPr id="2053" name="Picture 6" descr="RFQ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724400"/>
            <a:ext cx="2743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8"/>
          <p:cNvGraphicFramePr>
            <a:graphicFrameLocks noChangeAspect="1"/>
          </p:cNvGraphicFramePr>
          <p:nvPr>
            <p:ph idx="1"/>
          </p:nvPr>
        </p:nvGraphicFramePr>
        <p:xfrm>
          <a:off x="6019800" y="2895600"/>
          <a:ext cx="2057400" cy="1465263"/>
        </p:xfrm>
        <a:graphic>
          <a:graphicData uri="http://schemas.openxmlformats.org/presentationml/2006/ole">
            <p:oleObj spid="_x0000_s2050" name="Visio" r:id="rId4" imgW="6128614" imgH="4364431" progId="">
              <p:embed/>
            </p:oleObj>
          </a:graphicData>
        </a:graphic>
      </p:graphicFrame>
      <p:pic>
        <p:nvPicPr>
          <p:cNvPr id="2054" name="Picture 11" descr="Whole EBIS"/>
          <p:cNvPicPr>
            <a:picLocks noChangeAspect="1" noChangeArrowheads="1"/>
          </p:cNvPicPr>
          <p:nvPr/>
        </p:nvPicPr>
        <p:blipFill>
          <a:blip r:embed="rId5">
            <a:lum bright="30000" contrast="12000"/>
          </a:blip>
          <a:srcRect l="9123" t="12914" r="6322" b="6039"/>
          <a:stretch>
            <a:fillRect/>
          </a:stretch>
        </p:blipFill>
        <p:spPr bwMode="auto">
          <a:xfrm>
            <a:off x="6019800" y="998538"/>
            <a:ext cx="20574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543800" cy="685800"/>
          </a:xfrm>
        </p:spPr>
        <p:txBody>
          <a:bodyPr/>
          <a:lstStyle/>
          <a:p>
            <a:r>
              <a:rPr lang="en-US" sz="2000" smtClean="0"/>
              <a:t>RFQ cooler “ISCOOL”</a:t>
            </a:r>
            <a:br>
              <a:rPr lang="en-US" sz="2000" smtClean="0"/>
            </a:br>
            <a:r>
              <a:rPr lang="en-US" sz="2000" smtClean="0"/>
              <a:t>EPSCR grant (Manchester, Birmingham)</a:t>
            </a:r>
          </a:p>
        </p:txBody>
      </p:sp>
      <p:pic>
        <p:nvPicPr>
          <p:cNvPr id="15363" name="Picture 3" descr="100_27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2428374">
            <a:off x="1331913" y="1916113"/>
            <a:ext cx="30241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900113" y="2133600"/>
            <a:ext cx="792162" cy="647700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-180975" y="1341438"/>
            <a:ext cx="2413000" cy="822325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Emittance meter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V="1">
            <a:off x="1116013" y="3789363"/>
            <a:ext cx="1223962" cy="719137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0" y="4652963"/>
            <a:ext cx="1825625" cy="4572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RFQ cooler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V="1">
            <a:off x="2124075" y="5300663"/>
            <a:ext cx="1943100" cy="720725"/>
          </a:xfrm>
          <a:prstGeom prst="line">
            <a:avLst/>
          </a:prstGeom>
          <a:noFill/>
          <a:ln w="508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79388" y="6165850"/>
            <a:ext cx="2620962" cy="4572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Alkali ion source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649912" y="1319213"/>
            <a:ext cx="2771775" cy="457200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Continuous mode</a:t>
            </a:r>
          </a:p>
        </p:txBody>
      </p:sp>
      <p:grpSp>
        <p:nvGrpSpPr>
          <p:cNvPr id="15371" name="Group 11"/>
          <p:cNvGrpSpPr>
            <a:grpSpLocks/>
          </p:cNvGrpSpPr>
          <p:nvPr/>
        </p:nvGrpSpPr>
        <p:grpSpPr bwMode="auto">
          <a:xfrm>
            <a:off x="5649912" y="1804988"/>
            <a:ext cx="2808288" cy="3833812"/>
            <a:chOff x="3424" y="1117"/>
            <a:chExt cx="1769" cy="2415"/>
          </a:xfrm>
        </p:grpSpPr>
        <p:pic>
          <p:nvPicPr>
            <p:cNvPr id="15393" name="Picture 12" descr="PIC1703M"/>
            <p:cNvPicPr>
              <a:picLocks noChangeAspect="1" noChangeArrowheads="1"/>
            </p:cNvPicPr>
            <p:nvPr/>
          </p:nvPicPr>
          <p:blipFill>
            <a:blip r:embed="rId4"/>
            <a:srcRect r="45062"/>
            <a:stretch>
              <a:fillRect/>
            </a:stretch>
          </p:blipFill>
          <p:spPr bwMode="auto">
            <a:xfrm>
              <a:off x="3424" y="1117"/>
              <a:ext cx="1769" cy="2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4" name="Text Box 13"/>
            <p:cNvSpPr txBox="1">
              <a:spLocks noChangeArrowheads="1"/>
            </p:cNvSpPr>
            <p:nvPr/>
          </p:nvSpPr>
          <p:spPr bwMode="auto">
            <a:xfrm>
              <a:off x="3696" y="1389"/>
              <a:ext cx="1261" cy="404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FF3300"/>
                  </a:solidFill>
                  <a:latin typeface="Arial" pitchFamily="34" charset="0"/>
                </a:rPr>
                <a:t>~5</a:t>
              </a:r>
              <a:r>
                <a:rPr lang="en-US" sz="1800">
                  <a:solidFill>
                    <a:srgbClr val="FF3300"/>
                  </a:solidFill>
                  <a:latin typeface="Symbol" pitchFamily="18" charset="2"/>
                </a:rPr>
                <a:t>p</a:t>
              </a:r>
              <a:r>
                <a:rPr lang="en-US" sz="1800">
                  <a:solidFill>
                    <a:srgbClr val="FF3300"/>
                  </a:solidFill>
                  <a:cs typeface="Times New Roman" pitchFamily="18" charset="0"/>
                </a:rPr>
                <a:t>·</a:t>
              </a:r>
              <a:r>
                <a:rPr lang="en-US" sz="1800">
                  <a:solidFill>
                    <a:srgbClr val="FF3300"/>
                  </a:solidFill>
                  <a:latin typeface="Arial" pitchFamily="34" charset="0"/>
                </a:rPr>
                <a:t>mm·mrad 90% emittance</a:t>
              </a:r>
            </a:p>
          </p:txBody>
        </p:sp>
        <p:sp>
          <p:nvSpPr>
            <p:cNvPr id="15395" name="Text Box 14"/>
            <p:cNvSpPr txBox="1">
              <a:spLocks noChangeArrowheads="1"/>
            </p:cNvSpPr>
            <p:nvPr/>
          </p:nvSpPr>
          <p:spPr bwMode="auto">
            <a:xfrm>
              <a:off x="3833" y="2853"/>
              <a:ext cx="1261" cy="577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800">
                  <a:solidFill>
                    <a:srgbClr val="FF3300"/>
                  </a:solidFill>
                  <a:latin typeface="Arial" pitchFamily="34" charset="0"/>
                </a:rPr>
                <a:t>~30</a:t>
              </a:r>
              <a:r>
                <a:rPr lang="en-US" sz="1800">
                  <a:solidFill>
                    <a:srgbClr val="FF3300"/>
                  </a:solidFill>
                  <a:latin typeface="Symbol" pitchFamily="18" charset="2"/>
                </a:rPr>
                <a:t>p</a:t>
              </a:r>
              <a:r>
                <a:rPr lang="en-US" sz="1800">
                  <a:solidFill>
                    <a:srgbClr val="FF3300"/>
                  </a:solidFill>
                  <a:cs typeface="Times New Roman" pitchFamily="18" charset="0"/>
                </a:rPr>
                <a:t>·</a:t>
              </a:r>
              <a:r>
                <a:rPr lang="en-US" sz="1800">
                  <a:solidFill>
                    <a:srgbClr val="FF3300"/>
                  </a:solidFill>
                  <a:latin typeface="Arial" pitchFamily="34" charset="0"/>
                </a:rPr>
                <a:t>mm·mrad 90% emittance as input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Nd:YAG lasers installed at RILIS</a:t>
            </a:r>
          </a:p>
        </p:txBody>
      </p:sp>
      <p:sp>
        <p:nvSpPr>
          <p:cNvPr id="1031" name="Rectangle 5"/>
          <p:cNvSpPr>
            <a:spLocks noChangeArrowheads="1"/>
          </p:cNvSpPr>
          <p:nvPr/>
        </p:nvSpPr>
        <p:spPr bwMode="auto">
          <a:xfrm>
            <a:off x="4264025" y="5118100"/>
            <a:ext cx="4532313" cy="1241425"/>
          </a:xfrm>
          <a:prstGeom prst="rect">
            <a:avLst/>
          </a:prstGeom>
          <a:solidFill>
            <a:srgbClr val="CCFFCC"/>
          </a:solidFill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buFont typeface="Times New Roman" pitchFamily="18" charset="0"/>
              <a:buBlip>
                <a:blip r:embed="rId4"/>
              </a:buBlip>
            </a:pPr>
            <a:r>
              <a:rPr lang="en-US" sz="1400">
                <a:latin typeface="Verdana" pitchFamily="34" charset="0"/>
              </a:rPr>
              <a:t> Two dye lasers were applied at 1</a:t>
            </a:r>
            <a:r>
              <a:rPr lang="en-US" sz="1400" baseline="30000">
                <a:latin typeface="Verdana" pitchFamily="34" charset="0"/>
              </a:rPr>
              <a:t>st</a:t>
            </a:r>
            <a:r>
              <a:rPr lang="en-US" sz="1400">
                <a:latin typeface="Verdana" pitchFamily="34" charset="0"/>
              </a:rPr>
              <a:t> step of excitation     - x 2</a:t>
            </a:r>
            <a:endParaRPr lang="en-US" sz="1400" u="sng">
              <a:latin typeface="Verdana" pitchFamily="34" charset="0"/>
            </a:endParaRPr>
          </a:p>
          <a:p>
            <a:pPr>
              <a:buFont typeface="Times New Roman" pitchFamily="18" charset="0"/>
              <a:buBlip>
                <a:blip r:embed="rId4"/>
              </a:buBlip>
            </a:pPr>
            <a:r>
              <a:rPr lang="en-US" sz="1400">
                <a:latin typeface="Verdana" pitchFamily="34" charset="0"/>
              </a:rPr>
              <a:t> More power could be delivered to HRS target at the 2</a:t>
            </a:r>
            <a:r>
              <a:rPr lang="en-US" sz="1400" baseline="30000">
                <a:latin typeface="Verdana" pitchFamily="34" charset="0"/>
              </a:rPr>
              <a:t>nd</a:t>
            </a:r>
            <a:r>
              <a:rPr lang="en-US" sz="1400">
                <a:latin typeface="Verdana" pitchFamily="34" charset="0"/>
              </a:rPr>
              <a:t> step of excitation </a:t>
            </a:r>
          </a:p>
          <a:p>
            <a:pPr>
              <a:buFont typeface="Times New Roman" pitchFamily="18" charset="0"/>
              <a:buBlip>
                <a:blip r:embed="rId4"/>
              </a:buBlip>
            </a:pPr>
            <a:r>
              <a:rPr lang="en-US" sz="1400">
                <a:latin typeface="Verdana" pitchFamily="34" charset="0"/>
              </a:rPr>
              <a:t>Better power stability</a:t>
            </a:r>
          </a:p>
        </p:txBody>
      </p:sp>
      <p:sp>
        <p:nvSpPr>
          <p:cNvPr id="1032" name="Rectangle 10"/>
          <p:cNvSpPr>
            <a:spLocks noChangeArrowheads="1"/>
          </p:cNvSpPr>
          <p:nvPr/>
        </p:nvSpPr>
        <p:spPr bwMode="auto">
          <a:xfrm>
            <a:off x="0" y="4292600"/>
            <a:ext cx="51181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buFont typeface="Times New Roman" pitchFamily="18" charset="0"/>
              <a:buNone/>
            </a:pPr>
            <a:r>
              <a:rPr lang="en-US" sz="1600" b="1">
                <a:latin typeface="Verdana" pitchFamily="34" charset="0"/>
              </a:rPr>
              <a:t>Ion beam produced with the SSL in 2008:</a:t>
            </a:r>
          </a:p>
        </p:txBody>
      </p:sp>
      <p:sp>
        <p:nvSpPr>
          <p:cNvPr id="1033" name="Text Box 11"/>
          <p:cNvSpPr txBox="1">
            <a:spLocks noChangeArrowheads="1"/>
          </p:cNvSpPr>
          <p:nvPr/>
        </p:nvSpPr>
        <p:spPr bwMode="auto">
          <a:xfrm>
            <a:off x="457200" y="1066800"/>
            <a:ext cx="8420100" cy="339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 sz="1600"/>
              <a:t>Diode Pumped Solid State Nd:YAG Lasers as replacement of Copper Vapor Lasers: </a:t>
            </a:r>
          </a:p>
        </p:txBody>
      </p:sp>
      <p:pic>
        <p:nvPicPr>
          <p:cNvPr id="1034" name="Picture 12" descr="IMGP2835.JPG"/>
          <p:cNvPicPr>
            <a:picLocks noChangeAspect="1"/>
          </p:cNvPicPr>
          <p:nvPr/>
        </p:nvPicPr>
        <p:blipFill>
          <a:blip r:embed="rId5"/>
          <a:srcRect t="25899"/>
          <a:stretch>
            <a:fillRect/>
          </a:stretch>
        </p:blipFill>
        <p:spPr bwMode="auto">
          <a:xfrm>
            <a:off x="4495800" y="1662113"/>
            <a:ext cx="4354513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8"/>
          <p:cNvSpPr txBox="1">
            <a:spLocks noChangeArrowheads="1"/>
          </p:cNvSpPr>
          <p:nvPr/>
        </p:nvSpPr>
        <p:spPr bwMode="auto">
          <a:xfrm>
            <a:off x="158750" y="2446338"/>
            <a:ext cx="1943100" cy="560387"/>
          </a:xfrm>
          <a:prstGeom prst="rect">
            <a:avLst/>
          </a:prstGeom>
          <a:solidFill>
            <a:srgbClr val="00CC00"/>
          </a:solidFill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 sz="1400">
                <a:latin typeface="Verdana" pitchFamily="34" charset="0"/>
              </a:rPr>
              <a:t>Green Beams </a:t>
            </a:r>
          </a:p>
          <a:p>
            <a:pPr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45 W @ 511 nm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1036" name="Text Box 8"/>
          <p:cNvSpPr txBox="1">
            <a:spLocks noChangeArrowheads="1"/>
          </p:cNvSpPr>
          <p:nvPr/>
        </p:nvSpPr>
        <p:spPr bwMode="auto">
          <a:xfrm>
            <a:off x="190500" y="3162300"/>
            <a:ext cx="1943100" cy="566738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 sz="1400">
                <a:latin typeface="Verdana" pitchFamily="34" charset="0"/>
              </a:rPr>
              <a:t>Yellow Beams </a:t>
            </a:r>
          </a:p>
          <a:p>
            <a:pPr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35 W @ 578 nm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1060" name="Line 12"/>
          <p:cNvSpPr>
            <a:spLocks noChangeShapeType="1"/>
          </p:cNvSpPr>
          <p:nvPr/>
        </p:nvSpPr>
        <p:spPr bwMode="auto">
          <a:xfrm>
            <a:off x="1866900" y="1641475"/>
            <a:ext cx="652463" cy="0"/>
          </a:xfrm>
          <a:prstGeom prst="line">
            <a:avLst/>
          </a:prstGeom>
          <a:noFill/>
          <a:ln w="63500">
            <a:solidFill>
              <a:srgbClr val="C00000"/>
            </a:solidFill>
            <a:round/>
            <a:headEnd/>
            <a:tailEnd type="triangle" w="med" len="med"/>
          </a:ln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1061" name="TextBox 13"/>
          <p:cNvSpPr txBox="1">
            <a:spLocks noChangeArrowheads="1"/>
          </p:cNvSpPr>
          <p:nvPr/>
        </p:nvSpPr>
        <p:spPr bwMode="auto">
          <a:xfrm>
            <a:off x="342900" y="1412875"/>
            <a:ext cx="684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/>
              <a:t>CVL</a:t>
            </a:r>
          </a:p>
        </p:txBody>
      </p:sp>
      <p:sp>
        <p:nvSpPr>
          <p:cNvPr id="1062" name="Text Box 8"/>
          <p:cNvSpPr txBox="1">
            <a:spLocks noChangeArrowheads="1"/>
          </p:cNvSpPr>
          <p:nvPr/>
        </p:nvSpPr>
        <p:spPr bwMode="auto">
          <a:xfrm>
            <a:off x="2286000" y="2022475"/>
            <a:ext cx="1943100" cy="773113"/>
          </a:xfrm>
          <a:prstGeom prst="rect">
            <a:avLst/>
          </a:prstGeom>
          <a:solidFill>
            <a:srgbClr val="00CC00"/>
          </a:solidFill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 sz="1400">
                <a:latin typeface="Verdana" pitchFamily="34" charset="0"/>
              </a:rPr>
              <a:t>Green Beams </a:t>
            </a:r>
          </a:p>
          <a:p>
            <a:pPr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80 - 100 W @ 532 nm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1063" name="Text Box 8"/>
          <p:cNvSpPr txBox="1">
            <a:spLocks noChangeArrowheads="1"/>
          </p:cNvSpPr>
          <p:nvPr/>
        </p:nvSpPr>
        <p:spPr bwMode="auto">
          <a:xfrm>
            <a:off x="2311400" y="2919413"/>
            <a:ext cx="1943100" cy="560387"/>
          </a:xfrm>
          <a:prstGeom prst="rect">
            <a:avLst/>
          </a:prstGeom>
          <a:solidFill>
            <a:srgbClr val="00B0F0"/>
          </a:solidFill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 sz="1400">
                <a:latin typeface="Verdana" pitchFamily="34" charset="0"/>
              </a:rPr>
              <a:t>UV Beam </a:t>
            </a:r>
          </a:p>
          <a:p>
            <a:pPr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18 W @ 355 nm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1064" name="Text Box 8"/>
          <p:cNvSpPr txBox="1">
            <a:spLocks noChangeArrowheads="1"/>
          </p:cNvSpPr>
          <p:nvPr/>
        </p:nvSpPr>
        <p:spPr bwMode="auto">
          <a:xfrm>
            <a:off x="2289175" y="3575050"/>
            <a:ext cx="1943100" cy="560388"/>
          </a:xfrm>
          <a:prstGeom prst="rect">
            <a:avLst/>
          </a:prstGeom>
          <a:solidFill>
            <a:srgbClr val="FF9966"/>
          </a:solidFill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 sz="1400">
                <a:latin typeface="Verdana" pitchFamily="34" charset="0"/>
              </a:rPr>
              <a:t>IR Beam </a:t>
            </a:r>
          </a:p>
          <a:p>
            <a:pPr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35 W @ 1064 nm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1065" name="TextBox 19"/>
          <p:cNvSpPr txBox="1">
            <a:spLocks noChangeArrowheads="1"/>
          </p:cNvSpPr>
          <p:nvPr/>
        </p:nvSpPr>
        <p:spPr bwMode="auto">
          <a:xfrm>
            <a:off x="2933700" y="1412875"/>
            <a:ext cx="627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 b="1" u="sng"/>
              <a:t>SSL</a:t>
            </a:r>
          </a:p>
        </p:txBody>
      </p:sp>
      <p:sp>
        <p:nvSpPr>
          <p:cNvPr id="1038" name="Text Box 8"/>
          <p:cNvSpPr txBox="1">
            <a:spLocks noChangeArrowheads="1"/>
          </p:cNvSpPr>
          <p:nvPr/>
        </p:nvSpPr>
        <p:spPr bwMode="auto">
          <a:xfrm>
            <a:off x="190500" y="1752600"/>
            <a:ext cx="400050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15 ns @ 11 kHz             8 ns @ 10 kHz</a:t>
            </a:r>
            <a:endParaRPr lang="en-US" sz="1400">
              <a:latin typeface="Verdana" pitchFamily="34" charset="0"/>
            </a:endParaRPr>
          </a:p>
        </p:txBody>
      </p:sp>
      <p:sp>
        <p:nvSpPr>
          <p:cNvPr id="1039" name="Line 6"/>
          <p:cNvSpPr>
            <a:spLocks noChangeShapeType="1"/>
          </p:cNvSpPr>
          <p:nvPr/>
        </p:nvSpPr>
        <p:spPr bwMode="auto">
          <a:xfrm>
            <a:off x="950913" y="6286500"/>
            <a:ext cx="461962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040" name="Line 7"/>
          <p:cNvSpPr>
            <a:spLocks noChangeShapeType="1"/>
          </p:cNvSpPr>
          <p:nvPr/>
        </p:nvSpPr>
        <p:spPr bwMode="auto">
          <a:xfrm>
            <a:off x="1317625" y="5468938"/>
            <a:ext cx="46196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041" name="Rectangle 8"/>
          <p:cNvSpPr>
            <a:spLocks noChangeArrowheads="1"/>
          </p:cNvSpPr>
          <p:nvPr/>
        </p:nvSpPr>
        <p:spPr bwMode="auto">
          <a:xfrm>
            <a:off x="950913" y="5049838"/>
            <a:ext cx="839787" cy="149225"/>
          </a:xfrm>
          <a:prstGeom prst="rect">
            <a:avLst/>
          </a:prstGeom>
          <a:gradFill rotWithShape="1">
            <a:gsLst>
              <a:gs pos="0">
                <a:srgbClr val="66FFFF"/>
              </a:gs>
              <a:gs pos="100000">
                <a:srgbClr val="2F7676"/>
              </a:gs>
            </a:gsLst>
            <a:lin ang="5400000" scaled="1"/>
          </a:gradFill>
          <a:ln w="12700" cap="sq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042" name="Line 9"/>
          <p:cNvSpPr>
            <a:spLocks noChangeShapeType="1"/>
          </p:cNvSpPr>
          <p:nvPr/>
        </p:nvSpPr>
        <p:spPr bwMode="auto">
          <a:xfrm rot="235440" flipV="1">
            <a:off x="1193800" y="5478463"/>
            <a:ext cx="327025" cy="808037"/>
          </a:xfrm>
          <a:prstGeom prst="line">
            <a:avLst/>
          </a:prstGeom>
          <a:noFill/>
          <a:ln w="19050" cap="sq">
            <a:solidFill>
              <a:srgbClr val="0000FF"/>
            </a:solidFill>
            <a:round/>
            <a:headEnd/>
            <a:tailEnd type="triangle" w="med" len="med"/>
          </a:ln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10"/>
          <p:cNvGraphicFramePr>
            <a:graphicFrameLocks noChangeAspect="1"/>
          </p:cNvGraphicFramePr>
          <p:nvPr/>
        </p:nvGraphicFramePr>
        <p:xfrm>
          <a:off x="228600" y="5162550"/>
          <a:ext cx="779463" cy="279400"/>
        </p:xfrm>
        <a:graphic>
          <a:graphicData uri="http://schemas.openxmlformats.org/presentationml/2006/ole">
            <p:oleObj spid="_x0000_s124930" name="Equation" r:id="rId6" imgW="596880" imgH="228600" progId="Equation.3">
              <p:embed/>
            </p:oleObj>
          </a:graphicData>
        </a:graphic>
      </p:graphicFrame>
      <p:graphicFrame>
        <p:nvGraphicFramePr>
          <p:cNvPr id="1027" name="Object 11"/>
          <p:cNvGraphicFramePr>
            <a:graphicFrameLocks noChangeAspect="1"/>
          </p:cNvGraphicFramePr>
          <p:nvPr/>
        </p:nvGraphicFramePr>
        <p:xfrm>
          <a:off x="228600" y="5646738"/>
          <a:ext cx="846138" cy="479425"/>
        </p:xfrm>
        <a:graphic>
          <a:graphicData uri="http://schemas.openxmlformats.org/presentationml/2006/ole">
            <p:oleObj spid="_x0000_s124931" name="Equation" r:id="rId7" imgW="647640" imgH="393480" progId="Equation.3">
              <p:embed/>
            </p:oleObj>
          </a:graphicData>
        </a:graphic>
      </p:graphicFrame>
      <p:sp>
        <p:nvSpPr>
          <p:cNvPr id="25" name="Line 75"/>
          <p:cNvSpPr>
            <a:spLocks noChangeShapeType="1"/>
          </p:cNvSpPr>
          <p:nvPr/>
        </p:nvSpPr>
        <p:spPr bwMode="auto">
          <a:xfrm flipV="1">
            <a:off x="1447800" y="4838700"/>
            <a:ext cx="0" cy="588963"/>
          </a:xfrm>
          <a:prstGeom prst="line">
            <a:avLst/>
          </a:prstGeom>
          <a:noFill/>
          <a:ln w="57150" cap="sq">
            <a:solidFill>
              <a:srgbClr val="FFFF0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6" name="Line 75"/>
          <p:cNvSpPr>
            <a:spLocks noChangeShapeType="1"/>
          </p:cNvSpPr>
          <p:nvPr/>
        </p:nvSpPr>
        <p:spPr bwMode="auto">
          <a:xfrm flipV="1">
            <a:off x="1638300" y="4724400"/>
            <a:ext cx="0" cy="703263"/>
          </a:xfrm>
          <a:prstGeom prst="line">
            <a:avLst/>
          </a:prstGeom>
          <a:noFill/>
          <a:ln w="57150" cap="sq">
            <a:solidFill>
              <a:srgbClr val="00CC0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2306638" y="4773613"/>
            <a:ext cx="1550987" cy="1457325"/>
            <a:chOff x="2247900" y="4867275"/>
            <a:chExt cx="1551727" cy="1457325"/>
          </a:xfrm>
        </p:grpSpPr>
        <p:grpSp>
          <p:nvGrpSpPr>
            <p:cNvPr id="3" name="Group 54"/>
            <p:cNvGrpSpPr>
              <a:grpSpLocks/>
            </p:cNvGrpSpPr>
            <p:nvPr/>
          </p:nvGrpSpPr>
          <p:grpSpPr bwMode="auto">
            <a:xfrm>
              <a:off x="2247900" y="5026152"/>
              <a:ext cx="1551727" cy="1298448"/>
              <a:chOff x="2247900" y="5026152"/>
              <a:chExt cx="1551727" cy="1298448"/>
            </a:xfrm>
          </p:grpSpPr>
          <p:sp>
            <p:nvSpPr>
              <p:cNvPr id="1056" name="Line 6"/>
              <p:cNvSpPr>
                <a:spLocks noChangeShapeType="1"/>
              </p:cNvSpPr>
              <p:nvPr/>
            </p:nvSpPr>
            <p:spPr bwMode="auto">
              <a:xfrm>
                <a:off x="2969826" y="6324600"/>
                <a:ext cx="462614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57" name="Line 7"/>
              <p:cNvSpPr>
                <a:spLocks noChangeShapeType="1"/>
              </p:cNvSpPr>
              <p:nvPr/>
            </p:nvSpPr>
            <p:spPr bwMode="auto">
              <a:xfrm>
                <a:off x="3337014" y="5506699"/>
                <a:ext cx="462613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58" name="Rectangle 8"/>
              <p:cNvSpPr>
                <a:spLocks noChangeArrowheads="1"/>
              </p:cNvSpPr>
              <p:nvPr/>
            </p:nvSpPr>
            <p:spPr bwMode="auto">
              <a:xfrm>
                <a:off x="2875261" y="5026152"/>
                <a:ext cx="840188" cy="274610"/>
              </a:xfrm>
              <a:prstGeom prst="rect">
                <a:avLst/>
              </a:prstGeom>
              <a:gradFill rotWithShape="1">
                <a:gsLst>
                  <a:gs pos="0">
                    <a:srgbClr val="66FFFF"/>
                  </a:gs>
                  <a:gs pos="100000">
                    <a:srgbClr val="2F7676"/>
                  </a:gs>
                </a:gsLst>
                <a:lin ang="5400000" scaled="1"/>
              </a:gradFill>
              <a:ln w="12700" cap="sq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59" name="Line 9"/>
              <p:cNvSpPr>
                <a:spLocks noChangeShapeType="1"/>
              </p:cNvSpPr>
              <p:nvPr/>
            </p:nvSpPr>
            <p:spPr bwMode="auto">
              <a:xfrm rot="235440" flipV="1">
                <a:off x="3213480" y="5489062"/>
                <a:ext cx="311139" cy="834998"/>
              </a:xfrm>
              <a:prstGeom prst="line">
                <a:avLst/>
              </a:prstGeom>
              <a:noFill/>
              <a:ln w="19050" cap="sq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lIns="0" tIns="0" rIns="0" bIns="0" anchor="ctr">
                <a:spAutoFit/>
              </a:bodyPr>
              <a:lstStyle/>
              <a:p>
                <a:endParaRPr lang="en-US"/>
              </a:p>
            </p:txBody>
          </p:sp>
          <p:graphicFrame>
            <p:nvGraphicFramePr>
              <p:cNvPr id="1028" name="Object 10"/>
              <p:cNvGraphicFramePr>
                <a:graphicFrameLocks noChangeAspect="1"/>
              </p:cNvGraphicFramePr>
              <p:nvPr/>
            </p:nvGraphicFramePr>
            <p:xfrm>
              <a:off x="2263775" y="5200650"/>
              <a:ext cx="746125" cy="279400"/>
            </p:xfrm>
            <a:graphic>
              <a:graphicData uri="http://schemas.openxmlformats.org/presentationml/2006/ole">
                <p:oleObj spid="_x0000_s124932" name="Equation" r:id="rId8" imgW="571320" imgH="228600" progId="Equation.3">
                  <p:embed/>
                </p:oleObj>
              </a:graphicData>
            </a:graphic>
          </p:graphicFrame>
          <p:graphicFrame>
            <p:nvGraphicFramePr>
              <p:cNvPr id="1029" name="Object 11"/>
              <p:cNvGraphicFramePr>
                <a:graphicFrameLocks noChangeAspect="1"/>
              </p:cNvGraphicFramePr>
              <p:nvPr/>
            </p:nvGraphicFramePr>
            <p:xfrm>
              <a:off x="2247900" y="5685009"/>
              <a:ext cx="846396" cy="478725"/>
            </p:xfrm>
            <a:graphic>
              <a:graphicData uri="http://schemas.openxmlformats.org/presentationml/2006/ole">
                <p:oleObj spid="_x0000_s124933" name="Equation" r:id="rId9" imgW="647640" imgH="393480" progId="Equation.3">
                  <p:embed/>
                </p:oleObj>
              </a:graphicData>
            </a:graphic>
          </p:graphicFrame>
        </p:grpSp>
        <p:sp>
          <p:nvSpPr>
            <p:cNvPr id="1051" name="Line 6"/>
            <p:cNvSpPr>
              <a:spLocks noChangeShapeType="1"/>
            </p:cNvSpPr>
            <p:nvPr/>
          </p:nvSpPr>
          <p:spPr bwMode="auto">
            <a:xfrm>
              <a:off x="2971800" y="6248400"/>
              <a:ext cx="46261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052" name="Line 7"/>
            <p:cNvSpPr>
              <a:spLocks noChangeShapeType="1"/>
            </p:cNvSpPr>
            <p:nvPr/>
          </p:nvSpPr>
          <p:spPr bwMode="auto">
            <a:xfrm>
              <a:off x="2857500" y="5562600"/>
              <a:ext cx="4626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053" name="Line 9"/>
            <p:cNvSpPr>
              <a:spLocks noChangeShapeType="1"/>
            </p:cNvSpPr>
            <p:nvPr/>
          </p:nvSpPr>
          <p:spPr bwMode="auto">
            <a:xfrm rot="235440" flipH="1" flipV="1">
              <a:off x="3025720" y="5564666"/>
              <a:ext cx="82660" cy="648328"/>
            </a:xfrm>
            <a:prstGeom prst="line">
              <a:avLst/>
            </a:prstGeom>
            <a:noFill/>
            <a:ln w="19050" cap="sq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32" name="Line 75"/>
            <p:cNvSpPr>
              <a:spLocks noChangeShapeType="1"/>
            </p:cNvSpPr>
            <p:nvPr/>
          </p:nvSpPr>
          <p:spPr bwMode="auto">
            <a:xfrm flipV="1">
              <a:off x="3043616" y="4929187"/>
              <a:ext cx="0" cy="588963"/>
            </a:xfrm>
            <a:prstGeom prst="line">
              <a:avLst/>
            </a:prstGeom>
            <a:noFill/>
            <a:ln w="57150" cap="sq">
              <a:solidFill>
                <a:srgbClr val="00CC00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Line 75"/>
            <p:cNvSpPr>
              <a:spLocks noChangeShapeType="1"/>
            </p:cNvSpPr>
            <p:nvPr/>
          </p:nvSpPr>
          <p:spPr bwMode="auto">
            <a:xfrm flipV="1">
              <a:off x="3553448" y="4867275"/>
              <a:ext cx="0" cy="588962"/>
            </a:xfrm>
            <a:prstGeom prst="line">
              <a:avLst/>
            </a:prstGeom>
            <a:noFill/>
            <a:ln w="57150" cap="sq">
              <a:solidFill>
                <a:srgbClr val="00CC00"/>
              </a:solidFill>
              <a:round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046" name="TextBox 62"/>
          <p:cNvSpPr txBox="1">
            <a:spLocks noChangeArrowheads="1"/>
          </p:cNvSpPr>
          <p:nvPr/>
        </p:nvSpPr>
        <p:spPr bwMode="auto">
          <a:xfrm>
            <a:off x="1447800" y="6134100"/>
            <a:ext cx="555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46%</a:t>
            </a:r>
          </a:p>
        </p:txBody>
      </p:sp>
      <p:sp>
        <p:nvSpPr>
          <p:cNvPr id="1047" name="TextBox 63"/>
          <p:cNvSpPr txBox="1">
            <a:spLocks noChangeArrowheads="1"/>
          </p:cNvSpPr>
          <p:nvPr/>
        </p:nvSpPr>
        <p:spPr bwMode="auto">
          <a:xfrm>
            <a:off x="3695700" y="5943600"/>
            <a:ext cx="55562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54%</a:t>
            </a:r>
          </a:p>
          <a:p>
            <a:r>
              <a:rPr lang="en-US" sz="1200"/>
              <a:t>46%</a:t>
            </a:r>
          </a:p>
        </p:txBody>
      </p:sp>
      <p:sp>
        <p:nvSpPr>
          <p:cNvPr id="1048" name="Rectangle 10"/>
          <p:cNvSpPr>
            <a:spLocks noChangeArrowheads="1"/>
          </p:cNvSpPr>
          <p:nvPr/>
        </p:nvSpPr>
        <p:spPr bwMode="auto">
          <a:xfrm>
            <a:off x="3994150" y="4773613"/>
            <a:ext cx="51498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buFont typeface="Times New Roman" pitchFamily="18" charset="0"/>
              <a:buNone/>
            </a:pPr>
            <a:r>
              <a:rPr lang="en-US" sz="1400" b="1">
                <a:latin typeface="Verdana" pitchFamily="34" charset="0"/>
              </a:rPr>
              <a:t>Improvement of Ga ionization efficiency by SSL :</a:t>
            </a:r>
          </a:p>
        </p:txBody>
      </p:sp>
      <p:sp>
        <p:nvSpPr>
          <p:cNvPr id="1067" name="Text Box 43"/>
          <p:cNvSpPr txBox="1">
            <a:spLocks noChangeArrowheads="1"/>
          </p:cNvSpPr>
          <p:nvPr/>
        </p:nvSpPr>
        <p:spPr bwMode="auto">
          <a:xfrm>
            <a:off x="5262563" y="4235450"/>
            <a:ext cx="2954337" cy="36671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/>
              <a:t>Ga, Tl, Be, Nd, Cu, Mg, </a:t>
            </a:r>
            <a:r>
              <a:rPr lang="en-US" i="1"/>
              <a:t>Pb</a:t>
            </a:r>
            <a:r>
              <a:rPr lang="en-US"/>
              <a:t> </a:t>
            </a:r>
          </a:p>
        </p:txBody>
      </p:sp>
      <p:sp>
        <p:nvSpPr>
          <p:cNvPr id="1068" name="Text Box 44"/>
          <p:cNvSpPr txBox="1">
            <a:spLocks noChangeArrowheads="1"/>
          </p:cNvSpPr>
          <p:nvPr/>
        </p:nvSpPr>
        <p:spPr bwMode="auto">
          <a:xfrm>
            <a:off x="255588" y="4673600"/>
            <a:ext cx="121126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 sz="1400" b="1"/>
              <a:t>CVL scheme</a:t>
            </a:r>
          </a:p>
        </p:txBody>
      </p:sp>
      <p:sp>
        <p:nvSpPr>
          <p:cNvPr id="1069" name="Text Box 45"/>
          <p:cNvSpPr txBox="1">
            <a:spLocks noChangeArrowheads="1"/>
          </p:cNvSpPr>
          <p:nvPr/>
        </p:nvSpPr>
        <p:spPr bwMode="auto">
          <a:xfrm>
            <a:off x="1922463" y="4657725"/>
            <a:ext cx="12287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Times New Roman" pitchFamily="18" charset="0"/>
              <a:buNone/>
            </a:pPr>
            <a:r>
              <a:rPr lang="en-US" sz="1400" b="1"/>
              <a:t>SSL scheme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81400" y="6581001"/>
            <a:ext cx="980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V. Fedosseev</a:t>
            </a:r>
            <a:endParaRPr lang="en-US" sz="1200" dirty="0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1420812" cy="101934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HIE-ISOLDE external contribution: Where are we?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181600"/>
          </a:xfrm>
        </p:spPr>
        <p:txBody>
          <a:bodyPr/>
          <a:lstStyle/>
          <a:p>
            <a:r>
              <a:rPr lang="en-US" sz="2400" dirty="0" smtClean="0"/>
              <a:t>External grant from Belgium</a:t>
            </a:r>
          </a:p>
          <a:p>
            <a:r>
              <a:rPr lang="en-US" sz="2400" dirty="0" smtClean="0"/>
              <a:t>Second grant from Belgium approved for both physics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and SC </a:t>
            </a:r>
            <a:r>
              <a:rPr lang="en-US" sz="2400" dirty="0" err="1" smtClean="0"/>
              <a:t>linac</a:t>
            </a:r>
            <a:r>
              <a:rPr lang="en-US" sz="2400" dirty="0" smtClean="0"/>
              <a:t> construction for HIE-ISOLDE</a:t>
            </a:r>
          </a:p>
          <a:p>
            <a:r>
              <a:rPr lang="en-US" sz="2400" dirty="0" smtClean="0"/>
              <a:t>Proposal submitted in the UK for HIE-</a:t>
            </a:r>
            <a:r>
              <a:rPr lang="en-US" sz="2400" dirty="0" err="1" smtClean="0"/>
              <a:t>linac</a:t>
            </a:r>
            <a:endParaRPr lang="en-US" sz="2400" dirty="0" smtClean="0"/>
          </a:p>
          <a:p>
            <a:r>
              <a:rPr lang="en-US" sz="2400" dirty="0" smtClean="0"/>
              <a:t>Approved WP in EUCARD for R&amp;D on thin film techniques</a:t>
            </a:r>
          </a:p>
          <a:p>
            <a:r>
              <a:rPr lang="en-US" sz="2400" dirty="0" smtClean="0"/>
              <a:t>RFQ cooler WP and RILIS WP financed and (almost) completed</a:t>
            </a:r>
          </a:p>
          <a:p>
            <a:r>
              <a:rPr lang="en-US" sz="2400" dirty="0" smtClean="0"/>
              <a:t>Proposal being prepared in the US to DOE for joint development of new high-intensity EBIS</a:t>
            </a:r>
          </a:p>
          <a:p>
            <a:r>
              <a:rPr lang="en-US" sz="2400" dirty="0" smtClean="0"/>
              <a:t>Discussions with CERN Mgt on CERN contribution.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Total all parts of project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2" y="990600"/>
          <a:ext cx="6019798" cy="5400411"/>
        </p:xfrm>
        <a:graphic>
          <a:graphicData uri="http://schemas.openxmlformats.org/drawingml/2006/table">
            <a:tbl>
              <a:tblPr/>
              <a:tblGrid>
                <a:gridCol w="448124"/>
                <a:gridCol w="2703682"/>
                <a:gridCol w="716998"/>
                <a:gridCol w="716998"/>
                <a:gridCol w="716998"/>
                <a:gridCol w="716998"/>
              </a:tblGrid>
              <a:tr h="20148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Swiss Francs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Still required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Received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Staff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Material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Staff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Material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FTE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kCHF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FTE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kCHF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1a 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LINAC prototyping and cryo design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1b 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LINAC 3.0 - 5.5 MeV/u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25.5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2,416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4,472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1c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Linac 5.5 - 10 MeV/u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19.0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3,350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1d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LINAC lower energies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9.5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1,325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1e 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Beam lines for experimental area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REX trap and charge breeder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12.1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2,238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3 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TS consolidation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REX UPGRADE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67.1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11,754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4,972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Targets &amp; Front-ends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25.8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8,040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PSB 900 ms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2,000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PROTON DRIVER BEAM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34.8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10,040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6 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RFQ cooler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7 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RILIS upgrade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2,400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High-charge state beams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1.1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800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New HRS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1,100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BEAM QUALITY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1.9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1,900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2,900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10 *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Radiation protection consolidation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750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Vacuum consolidation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8.5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2,408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CONSOLIDATION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9.5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3,158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113.3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26,852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latin typeface="Arial"/>
                        </a:rPr>
                        <a:t>7,932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Total Material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34,784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Total Personnel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10,000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PHASE 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27.5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5,591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7,932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208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Total Material Phase 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13,523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26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Total Personnel Phase 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2,778</a:t>
                      </a:r>
                    </a:p>
                  </a:txBody>
                  <a:tcPr marL="0" marR="0" marT="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Next steps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257800"/>
          </a:xfrm>
        </p:spPr>
        <p:txBody>
          <a:bodyPr/>
          <a:lstStyle/>
          <a:p>
            <a:r>
              <a:rPr lang="en-GB" sz="2800" dirty="0" smtClean="0"/>
              <a:t>The HIE-ISOLDE project</a:t>
            </a:r>
          </a:p>
          <a:p>
            <a:pPr lvl="1"/>
            <a:r>
              <a:rPr lang="en-GB" sz="2400" dirty="0" smtClean="0"/>
              <a:t>Presentation for Research Board in spring</a:t>
            </a:r>
          </a:p>
          <a:p>
            <a:pPr lvl="1"/>
            <a:r>
              <a:rPr lang="en-GB" sz="2400" dirty="0" smtClean="0"/>
              <a:t>Organization, responsibilities and structure fixed</a:t>
            </a:r>
          </a:p>
          <a:p>
            <a:r>
              <a:rPr lang="en-GB" sz="2800" dirty="0" smtClean="0"/>
              <a:t>New grant proposals and in-kind contributions</a:t>
            </a:r>
          </a:p>
          <a:p>
            <a:pPr lvl="1"/>
            <a:r>
              <a:rPr lang="en-GB" sz="2400" dirty="0" smtClean="0"/>
              <a:t>HIE-</a:t>
            </a:r>
            <a:r>
              <a:rPr lang="en-GB" sz="2400" dirty="0" err="1" smtClean="0"/>
              <a:t>linac</a:t>
            </a:r>
            <a:endParaRPr lang="en-GB" sz="2400" dirty="0" smtClean="0"/>
          </a:p>
          <a:p>
            <a:pPr lvl="1"/>
            <a:r>
              <a:rPr lang="en-GB" sz="2400" dirty="0" smtClean="0"/>
              <a:t>New EBIS construction, commissioning and installation</a:t>
            </a:r>
          </a:p>
          <a:p>
            <a:pPr lvl="1"/>
            <a:r>
              <a:rPr lang="en-GB" sz="2400" dirty="0" smtClean="0"/>
              <a:t>New High Resolution Mass separator</a:t>
            </a:r>
          </a:p>
          <a:p>
            <a:pPr lvl="1"/>
            <a:r>
              <a:rPr lang="en-GB" sz="2400" dirty="0" smtClean="0"/>
              <a:t>Study and engineering support for intensity upgrade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/>
              <a:t>Conclusions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HIE-ISOLDE is the future for Radioactive beam physics at CERN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Participative project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Well defined sub-projects with scientific and R&amp;D return for labs and research foundation in charge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Radioactive beam physics is just in the beginning...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Future facilities such as EURISOL offers exciting research opportunities and interesting technical challenges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508500"/>
            <a:ext cx="2592387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4"/>
          <p:cNvGraphicFramePr>
            <a:graphicFrameLocks noChangeAspect="1"/>
          </p:cNvGraphicFramePr>
          <p:nvPr>
            <p:ph/>
          </p:nvPr>
        </p:nvGraphicFramePr>
        <p:xfrm>
          <a:off x="5072063" y="500063"/>
          <a:ext cx="3903662" cy="5851525"/>
        </p:xfrm>
        <a:graphic>
          <a:graphicData uri="http://schemas.openxmlformats.org/presentationml/2006/ole">
            <p:oleObj spid="_x0000_s52226" name="Bitmap Image" r:id="rId5" imgW="5706272" imgH="8554644" progId="PBrush">
              <p:embed/>
            </p:oleObj>
          </a:graphicData>
        </a:graphic>
      </p:graphicFrame>
      <p:pic>
        <p:nvPicPr>
          <p:cNvPr id="1029" name="Picture 6" descr="ISOLDE-hall-200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908050"/>
            <a:ext cx="4929188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000375" y="714375"/>
            <a:ext cx="2886075" cy="12001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/>
              <a:t>ISOLDE: ~£20M</a:t>
            </a:r>
          </a:p>
          <a:p>
            <a:r>
              <a:rPr lang="en-GB" sz="2400" b="1" i="1"/>
              <a:t>2008</a:t>
            </a:r>
          </a:p>
          <a:p>
            <a:r>
              <a:rPr lang="en-GB" sz="2400" b="1" i="1"/>
              <a:t>current equipment</a:t>
            </a:r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2071688" y="2286000"/>
          <a:ext cx="5357812" cy="3449638"/>
        </p:xfrm>
        <a:graphic>
          <a:graphicData uri="http://schemas.openxmlformats.org/presentationml/2006/ole">
            <p:oleObj spid="_x0000_s52227" name="Chart" r:id="rId7" imgW="6067396" imgH="3905131" progId="Excel.Sheet.8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00800" y="62484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P. Butler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OleChart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HIE-ISOLDE:</a:t>
            </a:r>
            <a:r>
              <a:rPr lang="en-US" sz="2000" smtClean="0"/>
              <a:t> Next step with three objectives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000" dirty="0" smtClean="0"/>
              <a:t>REX energy upgrade and increase of current </a:t>
            </a:r>
            <a:r>
              <a:rPr lang="en-US" sz="2000" dirty="0" smtClean="0"/>
              <a:t>capacity (</a:t>
            </a:r>
            <a:r>
              <a:rPr lang="en-US" sz="1800" dirty="0" smtClean="0"/>
              <a:t>Matteo Pasini)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Energy </a:t>
            </a:r>
            <a:r>
              <a:rPr lang="en-US" sz="1800" dirty="0" smtClean="0"/>
              <a:t>upgrade in 3 stages: 5.5 </a:t>
            </a:r>
            <a:r>
              <a:rPr lang="en-US" sz="1800" dirty="0" err="1" smtClean="0"/>
              <a:t>MeV</a:t>
            </a:r>
            <a:r>
              <a:rPr lang="en-US" sz="1800" dirty="0" smtClean="0"/>
              <a:t> and 10 </a:t>
            </a:r>
            <a:r>
              <a:rPr lang="en-US" sz="1800" dirty="0" err="1" smtClean="0"/>
              <a:t>MeV</a:t>
            </a:r>
            <a:r>
              <a:rPr lang="en-US" sz="1800" dirty="0" smtClean="0"/>
              <a:t>/u and lower energy </a:t>
            </a:r>
            <a:r>
              <a:rPr lang="en-US" sz="1800" dirty="0" smtClean="0"/>
              <a:t>capacity</a:t>
            </a:r>
            <a:endParaRPr lang="en-US" sz="1800" dirty="0" smtClean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000" dirty="0" smtClean="0"/>
              <a:t>ISOLDE proton driver beam intensity upgrade - strongly linked to PS Booster improvements including </a:t>
            </a:r>
            <a:r>
              <a:rPr lang="en-US" sz="2000" dirty="0" smtClean="0"/>
              <a:t>linac4 (</a:t>
            </a:r>
            <a:r>
              <a:rPr lang="en-US" sz="1800" dirty="0" smtClean="0"/>
              <a:t>Richard </a:t>
            </a:r>
            <a:r>
              <a:rPr lang="en-US" sz="1800" dirty="0" err="1" smtClean="0"/>
              <a:t>Catherall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Faster cycling of the booster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New target stations for ISOLDE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New targets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New target handling system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000" dirty="0" smtClean="0"/>
              <a:t>ISOLDE radioactive ion beam quality – more than half already financed through the ISOLDE collaboration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Smaller longitudinal and transverse </a:t>
            </a:r>
            <a:r>
              <a:rPr lang="en-US" sz="1800" dirty="0" err="1" smtClean="0"/>
              <a:t>emittance</a:t>
            </a:r>
            <a:endParaRPr lang="en-US" sz="1800" dirty="0" smtClean="0"/>
          </a:p>
          <a:p>
            <a:pPr marL="1390650" lvl="2" indent="-533400">
              <a:lnSpc>
                <a:spcPct val="8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Done – RFQ cooler operational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RILIS upgrade and LARIS construction</a:t>
            </a:r>
          </a:p>
          <a:p>
            <a:pPr marL="1390650" lvl="2" indent="-533400">
              <a:lnSpc>
                <a:spcPct val="80000"/>
              </a:lnSpc>
            </a:pPr>
            <a:r>
              <a:rPr lang="en-US" sz="1400" dirty="0" smtClean="0">
                <a:solidFill>
                  <a:srgbClr val="FF0000"/>
                </a:solidFill>
              </a:rPr>
              <a:t>Done 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Charge breeder upgrade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Better mass resolution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r>
              <a:rPr lang="en-US" sz="1800" dirty="0" smtClean="0"/>
              <a:t>Continue target and ion source developments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endParaRPr lang="en-US" sz="1800" dirty="0" smtClean="0"/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357313"/>
            <a:ext cx="8183562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115888"/>
            <a:ext cx="5929312" cy="725487"/>
          </a:xfrm>
          <a:solidFill>
            <a:srgbClr val="FFFF00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/>
              <a:t>Yields from HIE-LINAC </a:t>
            </a:r>
            <a:endParaRPr lang="en-US" dirty="0"/>
          </a:p>
        </p:txBody>
      </p:sp>
      <p:sp>
        <p:nvSpPr>
          <p:cNvPr id="17412" name="Text Box 12"/>
          <p:cNvSpPr txBox="1">
            <a:spLocks noChangeArrowheads="1"/>
          </p:cNvSpPr>
          <p:nvPr/>
        </p:nvSpPr>
        <p:spPr bwMode="auto">
          <a:xfrm>
            <a:off x="1258888" y="908050"/>
            <a:ext cx="1844675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de-DE"/>
              <a:t>~ 65 elements</a:t>
            </a:r>
          </a:p>
          <a:p>
            <a:pPr>
              <a:buFont typeface="Wingdings" pitchFamily="2" charset="2"/>
              <a:buNone/>
            </a:pPr>
            <a:endParaRPr lang="de-DE" sz="1000"/>
          </a:p>
          <a:p>
            <a:pPr>
              <a:buFont typeface="Wingdings" pitchFamily="2" charset="2"/>
              <a:buNone/>
            </a:pPr>
            <a:r>
              <a:rPr lang="de-DE"/>
              <a:t>&gt; 700 nuclides</a:t>
            </a:r>
          </a:p>
        </p:txBody>
      </p:sp>
      <p:sp>
        <p:nvSpPr>
          <p:cNvPr id="6" name="Oval 5"/>
          <p:cNvSpPr/>
          <p:nvPr/>
        </p:nvSpPr>
        <p:spPr>
          <a:xfrm>
            <a:off x="3071802" y="3000372"/>
            <a:ext cx="1857388" cy="1214446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50800">
            <a:solidFill>
              <a:schemeClr val="accent1">
                <a:lumMod val="10000"/>
              </a:schemeClr>
            </a:solidFill>
          </a:ln>
          <a:scene3d>
            <a:camera prst="orthographicFront">
              <a:rot lat="720000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500166" y="4500570"/>
            <a:ext cx="857256" cy="785818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50800">
            <a:solidFill>
              <a:schemeClr val="accent1">
                <a:lumMod val="10000"/>
              </a:schemeClr>
            </a:solidFill>
          </a:ln>
          <a:scene3d>
            <a:camera prst="orthographicFront">
              <a:rot lat="720000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71625" y="5643563"/>
            <a:ext cx="2643188" cy="83099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2400" b="1" dirty="0"/>
              <a:t>SPIRAL-2</a:t>
            </a:r>
            <a:r>
              <a:rPr lang="en-GB" sz="2400" dirty="0"/>
              <a:t> </a:t>
            </a:r>
            <a:endParaRPr lang="en-GB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2400" b="1" i="1" dirty="0"/>
              <a:t>SPES </a:t>
            </a:r>
            <a:endParaRPr lang="en-US" sz="2400" b="1" i="1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16200000" flipV="1">
            <a:off x="2196703" y="4947047"/>
            <a:ext cx="642938" cy="750094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0"/>
          </p:cNvCxnSpPr>
          <p:nvPr/>
        </p:nvCxnSpPr>
        <p:spPr>
          <a:xfrm rot="5400000" flipH="1" flipV="1">
            <a:off x="2553891" y="4411267"/>
            <a:ext cx="1571624" cy="892969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357290" y="4500570"/>
            <a:ext cx="857256" cy="785818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50800">
            <a:solidFill>
              <a:schemeClr val="accent1">
                <a:lumMod val="10000"/>
              </a:schemeClr>
            </a:solidFill>
          </a:ln>
          <a:scene3d>
            <a:camera prst="orthographicFront">
              <a:rot lat="720000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9388" y="1844675"/>
            <a:ext cx="1878012" cy="831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/>
              <a:t>ISAC-2</a:t>
            </a:r>
          </a:p>
          <a:p>
            <a:r>
              <a:rPr lang="en-GB" sz="2400"/>
              <a:t>E &lt; 6 MeV/u</a:t>
            </a:r>
            <a:endParaRPr lang="en-US" sz="2400"/>
          </a:p>
        </p:txBody>
      </p:sp>
      <p:cxnSp>
        <p:nvCxnSpPr>
          <p:cNvPr id="18" name="Straight Arrow Connector 17"/>
          <p:cNvCxnSpPr>
            <a:cxnSpLocks noChangeShapeType="1"/>
            <a:stCxn id="15" idx="2"/>
          </p:cNvCxnSpPr>
          <p:nvPr/>
        </p:nvCxnSpPr>
        <p:spPr bwMode="auto">
          <a:xfrm>
            <a:off x="1119188" y="2676525"/>
            <a:ext cx="428625" cy="2101850"/>
          </a:xfrm>
          <a:prstGeom prst="straightConnector1">
            <a:avLst/>
          </a:prstGeom>
          <a:noFill/>
          <a:ln w="25400" algn="ctr">
            <a:solidFill>
              <a:schemeClr val="tx2"/>
            </a:solidFill>
            <a:round/>
            <a:headEnd/>
            <a:tailEnd type="arrow" w="med" len="med"/>
          </a:ln>
        </p:spPr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987675" y="908050"/>
            <a:ext cx="2000250" cy="1196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/>
              <a:t>HRIBF</a:t>
            </a:r>
          </a:p>
          <a:p>
            <a:r>
              <a:rPr lang="en-GB" sz="2400"/>
              <a:t>(Oak Ridge)</a:t>
            </a:r>
          </a:p>
          <a:p>
            <a:r>
              <a:rPr lang="en-GB" sz="2400"/>
              <a:t>E &lt; 5 MeV/u</a:t>
            </a:r>
            <a:endParaRPr lang="en-US" sz="2400"/>
          </a:p>
        </p:txBody>
      </p:sp>
      <p:sp>
        <p:nvSpPr>
          <p:cNvPr id="25" name="Oval 24"/>
          <p:cNvSpPr/>
          <p:nvPr/>
        </p:nvSpPr>
        <p:spPr>
          <a:xfrm>
            <a:off x="2928926" y="2857496"/>
            <a:ext cx="1857388" cy="1214446"/>
          </a:xfrm>
          <a:prstGeom prst="ellipse">
            <a:avLst/>
          </a:prstGeom>
          <a:solidFill>
            <a:schemeClr val="accent1">
              <a:alpha val="46000"/>
            </a:schemeClr>
          </a:solidFill>
          <a:ln w="50800">
            <a:solidFill>
              <a:schemeClr val="accent1">
                <a:lumMod val="10000"/>
              </a:schemeClr>
            </a:solidFill>
          </a:ln>
          <a:scene3d>
            <a:camera prst="orthographicFront">
              <a:rot lat="840000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6" name="Straight Arrow Connector 25"/>
          <p:cNvCxnSpPr>
            <a:cxnSpLocks noChangeShapeType="1"/>
            <a:stCxn id="24" idx="2"/>
          </p:cNvCxnSpPr>
          <p:nvPr/>
        </p:nvCxnSpPr>
        <p:spPr bwMode="auto">
          <a:xfrm flipH="1">
            <a:off x="3708400" y="2105025"/>
            <a:ext cx="279400" cy="841375"/>
          </a:xfrm>
          <a:prstGeom prst="straightConnector1">
            <a:avLst/>
          </a:prstGeom>
          <a:noFill/>
          <a:ln w="25400" algn="ctr">
            <a:solidFill>
              <a:schemeClr val="tx2"/>
            </a:solidFill>
            <a:round/>
            <a:headEnd/>
            <a:tailEnd type="arrow" w="med" len="med"/>
          </a:ln>
        </p:spPr>
      </p:cxnSp>
      <p:pic>
        <p:nvPicPr>
          <p:cNvPr id="17424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2357438"/>
            <a:ext cx="8191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TextBox 20"/>
          <p:cNvSpPr txBox="1">
            <a:spLocks noChangeArrowheads="1"/>
          </p:cNvSpPr>
          <p:nvPr/>
        </p:nvSpPr>
        <p:spPr bwMode="auto">
          <a:xfrm>
            <a:off x="6000750" y="2714625"/>
            <a:ext cx="1096963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            </a:t>
            </a:r>
            <a:endParaRPr lang="en-US"/>
          </a:p>
        </p:txBody>
      </p:sp>
      <p:sp>
        <p:nvSpPr>
          <p:cNvPr id="18452" name="Oval 20"/>
          <p:cNvSpPr>
            <a:spLocks noChangeArrowheads="1"/>
          </p:cNvSpPr>
          <p:nvPr/>
        </p:nvSpPr>
        <p:spPr bwMode="auto">
          <a:xfrm>
            <a:off x="2195513" y="4221163"/>
            <a:ext cx="431800" cy="431800"/>
          </a:xfrm>
          <a:prstGeom prst="ellipse">
            <a:avLst/>
          </a:prstGeom>
          <a:solidFill>
            <a:schemeClr val="accent1">
              <a:alpha val="47058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3" name="Oval 21"/>
          <p:cNvSpPr>
            <a:spLocks noChangeArrowheads="1"/>
          </p:cNvSpPr>
          <p:nvPr/>
        </p:nvSpPr>
        <p:spPr bwMode="auto">
          <a:xfrm>
            <a:off x="6156325" y="1700213"/>
            <a:ext cx="431800" cy="431800"/>
          </a:xfrm>
          <a:prstGeom prst="ellipse">
            <a:avLst/>
          </a:prstGeom>
          <a:solidFill>
            <a:schemeClr val="accent1">
              <a:alpha val="47058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4" name="Oval 22"/>
          <p:cNvSpPr>
            <a:spLocks noChangeArrowheads="1"/>
          </p:cNvSpPr>
          <p:nvPr/>
        </p:nvSpPr>
        <p:spPr bwMode="auto">
          <a:xfrm>
            <a:off x="5148263" y="1916113"/>
            <a:ext cx="431800" cy="431800"/>
          </a:xfrm>
          <a:prstGeom prst="ellipse">
            <a:avLst/>
          </a:prstGeom>
          <a:solidFill>
            <a:schemeClr val="accent1">
              <a:alpha val="47058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5" name="Oval 23"/>
          <p:cNvSpPr>
            <a:spLocks noChangeArrowheads="1"/>
          </p:cNvSpPr>
          <p:nvPr/>
        </p:nvSpPr>
        <p:spPr bwMode="auto">
          <a:xfrm>
            <a:off x="2555875" y="3500438"/>
            <a:ext cx="431800" cy="431800"/>
          </a:xfrm>
          <a:prstGeom prst="ellipse">
            <a:avLst/>
          </a:prstGeom>
          <a:solidFill>
            <a:schemeClr val="accent1">
              <a:alpha val="47058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6" name="Oval 24"/>
          <p:cNvSpPr>
            <a:spLocks noChangeArrowheads="1"/>
          </p:cNvSpPr>
          <p:nvPr/>
        </p:nvSpPr>
        <p:spPr bwMode="auto">
          <a:xfrm>
            <a:off x="1763713" y="4076700"/>
            <a:ext cx="431800" cy="431800"/>
          </a:xfrm>
          <a:prstGeom prst="ellipse">
            <a:avLst/>
          </a:prstGeom>
          <a:solidFill>
            <a:schemeClr val="accent1">
              <a:alpha val="47058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7" name="AutoShape 25"/>
          <p:cNvSpPr>
            <a:spLocks noChangeArrowheads="1"/>
          </p:cNvSpPr>
          <p:nvPr/>
        </p:nvSpPr>
        <p:spPr bwMode="auto">
          <a:xfrm>
            <a:off x="4500563" y="2420938"/>
            <a:ext cx="914400" cy="576262"/>
          </a:xfrm>
          <a:prstGeom prst="roundRect">
            <a:avLst>
              <a:gd name="adj" fmla="val 16667"/>
            </a:avLst>
          </a:prstGeom>
          <a:solidFill>
            <a:srgbClr val="CCFFCC">
              <a:alpha val="50980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solidFill>
                  <a:srgbClr val="CC3300"/>
                </a:solidFill>
              </a:rPr>
              <a:t>shell</a:t>
            </a:r>
          </a:p>
          <a:p>
            <a:pPr algn="ctr"/>
            <a:r>
              <a:rPr lang="en-GB">
                <a:solidFill>
                  <a:srgbClr val="CC3300"/>
                </a:solidFill>
              </a:rPr>
              <a:t>structure</a:t>
            </a:r>
          </a:p>
        </p:txBody>
      </p:sp>
      <p:sp>
        <p:nvSpPr>
          <p:cNvPr id="18458" name="AutoShape 26"/>
          <p:cNvSpPr>
            <a:spLocks noChangeArrowheads="1"/>
          </p:cNvSpPr>
          <p:nvPr/>
        </p:nvSpPr>
        <p:spPr bwMode="auto">
          <a:xfrm>
            <a:off x="1835150" y="2997200"/>
            <a:ext cx="914400" cy="50323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solidFill>
                  <a:srgbClr val="CC3300"/>
                </a:solidFill>
              </a:rPr>
              <a:t>n-p</a:t>
            </a:r>
          </a:p>
          <a:p>
            <a:pPr algn="ctr"/>
            <a:r>
              <a:rPr lang="en-GB">
                <a:solidFill>
                  <a:srgbClr val="CC3300"/>
                </a:solidFill>
              </a:rPr>
              <a:t>pairing</a:t>
            </a:r>
          </a:p>
        </p:txBody>
      </p:sp>
      <p:sp>
        <p:nvSpPr>
          <p:cNvPr id="18459" name="AutoShape 27"/>
          <p:cNvSpPr>
            <a:spLocks noChangeArrowheads="1"/>
          </p:cNvSpPr>
          <p:nvPr/>
        </p:nvSpPr>
        <p:spPr bwMode="auto">
          <a:xfrm>
            <a:off x="5003800" y="1341438"/>
            <a:ext cx="1150938" cy="576262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solidFill>
                  <a:srgbClr val="CC3300"/>
                </a:solidFill>
              </a:rPr>
              <a:t>shape co-</a:t>
            </a:r>
          </a:p>
          <a:p>
            <a:pPr algn="ctr"/>
            <a:r>
              <a:rPr lang="en-GB">
                <a:solidFill>
                  <a:srgbClr val="CC3300"/>
                </a:solidFill>
              </a:rPr>
              <a:t>existence</a:t>
            </a:r>
          </a:p>
        </p:txBody>
      </p:sp>
      <p:sp>
        <p:nvSpPr>
          <p:cNvPr id="18460" name="AutoShape 28"/>
          <p:cNvSpPr>
            <a:spLocks noChangeArrowheads="1"/>
          </p:cNvSpPr>
          <p:nvPr/>
        </p:nvSpPr>
        <p:spPr bwMode="auto">
          <a:xfrm>
            <a:off x="6588125" y="1700213"/>
            <a:ext cx="1081088" cy="431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solidFill>
                  <a:srgbClr val="CC3300"/>
                </a:solidFill>
              </a:rPr>
              <a:t>octupoles</a:t>
            </a:r>
          </a:p>
        </p:txBody>
      </p:sp>
      <p:sp>
        <p:nvSpPr>
          <p:cNvPr id="18463" name="AutoShape 31"/>
          <p:cNvSpPr>
            <a:spLocks noChangeArrowheads="1"/>
          </p:cNvSpPr>
          <p:nvPr/>
        </p:nvSpPr>
        <p:spPr bwMode="auto">
          <a:xfrm>
            <a:off x="2627313" y="4292600"/>
            <a:ext cx="914400" cy="5762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solidFill>
                  <a:srgbClr val="CC3300"/>
                </a:solidFill>
              </a:rPr>
              <a:t>shell</a:t>
            </a:r>
          </a:p>
          <a:p>
            <a:pPr algn="ctr"/>
            <a:r>
              <a:rPr lang="en-GB">
                <a:solidFill>
                  <a:srgbClr val="CC3300"/>
                </a:solidFill>
              </a:rPr>
              <a:t>structure</a:t>
            </a:r>
          </a:p>
        </p:txBody>
      </p:sp>
      <p:sp>
        <p:nvSpPr>
          <p:cNvPr id="18461" name="Oval 29"/>
          <p:cNvSpPr>
            <a:spLocks noChangeArrowheads="1"/>
          </p:cNvSpPr>
          <p:nvPr/>
        </p:nvSpPr>
        <p:spPr bwMode="auto">
          <a:xfrm>
            <a:off x="4067175" y="2492375"/>
            <a:ext cx="431800" cy="431800"/>
          </a:xfrm>
          <a:prstGeom prst="ellipse">
            <a:avLst/>
          </a:prstGeom>
          <a:solidFill>
            <a:schemeClr val="accent1">
              <a:alpha val="47058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2" name="AutoShape 30"/>
          <p:cNvSpPr>
            <a:spLocks noChangeArrowheads="1"/>
          </p:cNvSpPr>
          <p:nvPr/>
        </p:nvSpPr>
        <p:spPr bwMode="auto">
          <a:xfrm>
            <a:off x="1403350" y="3573463"/>
            <a:ext cx="914400" cy="503237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solidFill>
                  <a:srgbClr val="CC3300"/>
                </a:solidFill>
              </a:rPr>
              <a:t>rp-</a:t>
            </a:r>
          </a:p>
          <a:p>
            <a:pPr algn="ctr"/>
            <a:r>
              <a:rPr lang="en-GB">
                <a:solidFill>
                  <a:srgbClr val="CC3300"/>
                </a:solidFill>
              </a:rPr>
              <a:t>process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00800" y="62484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P. Butler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5" grpId="0" animBg="1"/>
      <p:bldP spid="24" grpId="0" animBg="1"/>
      <p:bldP spid="18452" grpId="0" animBg="1"/>
      <p:bldP spid="18453" grpId="0" animBg="1"/>
      <p:bldP spid="18454" grpId="0" animBg="1"/>
      <p:bldP spid="18455" grpId="0" animBg="1"/>
      <p:bldP spid="18456" grpId="0" animBg="1"/>
      <p:bldP spid="18457" grpId="0" animBg="1"/>
      <p:bldP spid="18458" grpId="0" animBg="1"/>
      <p:bldP spid="18459" grpId="0" animBg="1"/>
      <p:bldP spid="18460" grpId="0" animBg="1"/>
      <p:bldP spid="18463" grpId="0" animBg="1"/>
      <p:bldP spid="18461" grpId="0" animBg="1"/>
      <p:bldP spid="184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proposed HIE-LINAC</a:t>
            </a:r>
            <a:endParaRPr lang="en-US" dirty="0"/>
          </a:p>
        </p:txBody>
      </p:sp>
      <p:pic>
        <p:nvPicPr>
          <p:cNvPr id="4" name="Picture 3" descr="MOP029f1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"/>
              <a:stretch>
                <a:fillRect/>
              </a:stretch>
            </p:blipFill>
          </mc:Choice>
          <mc:Fallback>
            <p:blipFill>
              <a:blip r:embed="rId2"/>
              <a:stretch>
                <a:fillRect/>
              </a:stretch>
            </p:blipFill>
          </mc:Fallback>
        </mc:AlternateContent>
        <p:spPr>
          <a:xfrm>
            <a:off x="396081" y="2438400"/>
            <a:ext cx="8351837" cy="30932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081" y="1600200"/>
            <a:ext cx="4175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stages installation</a:t>
            </a:r>
            <a:endParaRPr lang="en-US" dirty="0"/>
          </a:p>
        </p:txBody>
      </p:sp>
      <p:sp>
        <p:nvSpPr>
          <p:cNvPr id="7" name="Down Arrow Callout 6"/>
          <p:cNvSpPr/>
          <p:nvPr/>
        </p:nvSpPr>
        <p:spPr>
          <a:xfrm>
            <a:off x="2362200" y="1969532"/>
            <a:ext cx="685800" cy="926068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1.2 MeV/u</a:t>
            </a:r>
            <a:endParaRPr lang="en-US" sz="1400" dirty="0"/>
          </a:p>
        </p:txBody>
      </p:sp>
      <p:sp>
        <p:nvSpPr>
          <p:cNvPr id="8" name="Down Arrow Callout 7"/>
          <p:cNvSpPr/>
          <p:nvPr/>
        </p:nvSpPr>
        <p:spPr>
          <a:xfrm>
            <a:off x="4419600" y="1969532"/>
            <a:ext cx="685800" cy="926068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3 MeV/</a:t>
            </a:r>
            <a:r>
              <a:rPr lang="en-US" sz="1400" dirty="0" err="1" smtClean="0"/>
              <a:t>u</a:t>
            </a:r>
            <a:endParaRPr lang="en-US" sz="1400" dirty="0"/>
          </a:p>
        </p:txBody>
      </p:sp>
      <p:sp>
        <p:nvSpPr>
          <p:cNvPr id="9" name="Down Arrow Callout 8"/>
          <p:cNvSpPr/>
          <p:nvPr/>
        </p:nvSpPr>
        <p:spPr>
          <a:xfrm>
            <a:off x="6400800" y="1975366"/>
            <a:ext cx="685800" cy="926068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5.5 MeV/</a:t>
            </a:r>
            <a:r>
              <a:rPr lang="en-US" sz="1400" dirty="0" err="1" smtClean="0"/>
              <a:t>u</a:t>
            </a:r>
            <a:endParaRPr lang="en-US" sz="1400" dirty="0"/>
          </a:p>
        </p:txBody>
      </p:sp>
      <p:sp>
        <p:nvSpPr>
          <p:cNvPr id="10" name="Down Arrow Callout 9"/>
          <p:cNvSpPr/>
          <p:nvPr/>
        </p:nvSpPr>
        <p:spPr>
          <a:xfrm>
            <a:off x="8062118" y="3124200"/>
            <a:ext cx="685800" cy="926068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10 MeV/</a:t>
            </a:r>
            <a:r>
              <a:rPr lang="en-US" sz="1400" dirty="0" err="1" smtClean="0"/>
              <a:t>u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6581001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Standing group for the upgrade of the ISOLDE facility meeting TTC Meeting, Geneva Nov. 4, 2008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 energy variability</a:t>
            </a:r>
            <a:endParaRPr lang="en-US" dirty="0"/>
          </a:p>
        </p:txBody>
      </p:sp>
      <p:pic>
        <p:nvPicPr>
          <p:cNvPr id="6" name="Content Placeholder 5" descr="energy.eps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"/>
              <a:srcRect/>
              <a:stretch>
                <a:fillRect/>
              </a:stretch>
            </p:blipFill>
          </mc:Choice>
          <mc:Fallback>
            <p:blipFill>
              <a:blip r:embed="rId2"/>
              <a:srcRect/>
              <a:stretch>
                <a:fillRect/>
              </a:stretch>
            </p:blipFill>
          </mc:Fallback>
        </mc:AlternateContent>
        <p:spPr>
          <a:xfrm>
            <a:off x="1064619" y="1295400"/>
            <a:ext cx="7014762" cy="4525963"/>
          </a:xfr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304800" y="6581001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Standing group for the upgrade of the ISOLDE facility meeting TTC Meeting, Geneva Nov. 4, 2008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101.28 MHz </a:t>
            </a:r>
            <a:r>
              <a:rPr lang="en-US" dirty="0" err="1" smtClean="0"/>
              <a:t>N</a:t>
            </a:r>
            <a:r>
              <a:rPr lang="en-US" cap="none" dirty="0" err="1" smtClean="0"/>
              <a:t>b</a:t>
            </a:r>
            <a:r>
              <a:rPr lang="en-US" dirty="0" smtClean="0"/>
              <a:t> sputtered QW cavities</a:t>
            </a:r>
            <a:endParaRPr lang="en-US" dirty="0"/>
          </a:p>
        </p:txBody>
      </p:sp>
      <p:pic>
        <p:nvPicPr>
          <p:cNvPr id="4" name="Picture 3" descr="cavities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"/>
              <a:stretch>
                <a:fillRect/>
              </a:stretch>
            </p:blipFill>
          </mc:Choice>
          <mc:Fallback>
            <p:blipFill>
              <a:blip r:embed="rId2"/>
              <a:stretch>
                <a:fillRect/>
              </a:stretch>
            </p:blipFill>
          </mc:Fallback>
        </mc:AlternateContent>
        <p:spPr>
          <a:xfrm>
            <a:off x="838200" y="1828800"/>
            <a:ext cx="3474720" cy="4343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1295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Low </a:t>
            </a:r>
            <a:r>
              <a:rPr lang="en-US" b="1" dirty="0" err="1" smtClean="0">
                <a:latin typeface="Symbol" charset="2"/>
                <a:cs typeface="Symbol" charset="2"/>
              </a:rPr>
              <a:t>b</a:t>
            </a:r>
            <a:endParaRPr lang="en-US" b="1" dirty="0">
              <a:latin typeface="Symbol" charset="2"/>
              <a:cs typeface="Symbol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0" y="1295400"/>
            <a:ext cx="1645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High </a:t>
            </a:r>
            <a:r>
              <a:rPr lang="en-US" b="1" dirty="0" err="1" smtClean="0">
                <a:latin typeface="Symbol" charset="2"/>
                <a:cs typeface="Symbol" charset="2"/>
              </a:rPr>
              <a:t>b</a:t>
            </a:r>
            <a:endParaRPr lang="en-US" b="1" dirty="0">
              <a:latin typeface="Symbol" charset="2"/>
              <a:cs typeface="Symbol" charset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257" y="1828800"/>
            <a:ext cx="4183193" cy="43434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457200" y="5334000"/>
            <a:ext cx="6858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0" y="5791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axis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6581001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Standing group for the upgrade of the ISOLDE facility meeting TTC Meeting, Geneva Nov. 4, 2008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</a:t>
            </a:r>
            <a:r>
              <a:rPr lang="en-US" cap="none" dirty="0" err="1" smtClean="0"/>
              <a:t>b</a:t>
            </a:r>
            <a:r>
              <a:rPr lang="en-US" dirty="0" smtClean="0"/>
              <a:t> sputtering cavity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 </a:t>
            </a:r>
            <a:r>
              <a:rPr lang="en-US" dirty="0" err="1" smtClean="0">
                <a:latin typeface="Symbol"/>
              </a:rPr>
              <a:t>b</a:t>
            </a:r>
            <a:r>
              <a:rPr lang="en-US" dirty="0" smtClean="0"/>
              <a:t> cavity prototype in fabrication</a:t>
            </a:r>
          </a:p>
          <a:p>
            <a:r>
              <a:rPr lang="en-US" dirty="0" smtClean="0"/>
              <a:t>Sputtering chamber design complete and in fabrication</a:t>
            </a:r>
          </a:p>
          <a:p>
            <a:r>
              <a:rPr lang="en-US" dirty="0" smtClean="0"/>
              <a:t>Chemical treatment facility refurbished and ready for tests with dummy cavity</a:t>
            </a:r>
          </a:p>
          <a:p>
            <a:r>
              <a:rPr lang="en-US" dirty="0" smtClean="0"/>
              <a:t>Clean room refurbished (there was a problem with floor tiles)</a:t>
            </a:r>
          </a:p>
          <a:p>
            <a:r>
              <a:rPr lang="en-US" dirty="0" smtClean="0"/>
              <a:t>Tools for handling and manufacturing in fabrication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581001"/>
            <a:ext cx="762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Standing group for the upgrade of the ISOLDE facility meeting TTC Meeting, Geneva Nov. 4, 2008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OLDE">
  <a:themeElements>
    <a:clrScheme name="ISOL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SOLD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SOL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OLD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OLD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OLD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OL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OL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OL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0">
      <a:dk1>
        <a:srgbClr val="777777"/>
      </a:dk1>
      <a:lt1>
        <a:srgbClr val="FFFFFF"/>
      </a:lt1>
      <a:dk2>
        <a:srgbClr val="686B5D"/>
      </a:dk2>
      <a:lt2>
        <a:srgbClr val="D1D1CB"/>
      </a:lt2>
      <a:accent1>
        <a:srgbClr val="909082"/>
      </a:accent1>
      <a:accent2>
        <a:srgbClr val="809EA8"/>
      </a:accent2>
      <a:accent3>
        <a:srgbClr val="B9BAB6"/>
      </a:accent3>
      <a:accent4>
        <a:srgbClr val="DADADA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TY IHA custom">
  <a:themeElements>
    <a:clrScheme name="TTY IHA 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TY IHA 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TTY IHA cust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IHA custom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Y IHA custom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IHA custom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IHA custom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IHA custom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IHA custom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ISOLDE</Template>
  <TotalTime>4873</TotalTime>
  <Words>1422</Words>
  <Application>Microsoft PowerPoint</Application>
  <PresentationFormat>On-screen Show (4:3)</PresentationFormat>
  <Paragraphs>404</Paragraphs>
  <Slides>26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ISOLDE</vt:lpstr>
      <vt:lpstr>Custom Design</vt:lpstr>
      <vt:lpstr>Default Design</vt:lpstr>
      <vt:lpstr>TTY IHA custom</vt:lpstr>
      <vt:lpstr>Office Theme</vt:lpstr>
      <vt:lpstr>Bitmap Image</vt:lpstr>
      <vt:lpstr>Chart</vt:lpstr>
      <vt:lpstr>Document</vt:lpstr>
      <vt:lpstr>Visio</vt:lpstr>
      <vt:lpstr>Equation</vt:lpstr>
      <vt:lpstr>HIE-ISOLDE  CERN-ISOLDE towards the future! </vt:lpstr>
      <vt:lpstr>Slide 2</vt:lpstr>
      <vt:lpstr>Slide 3</vt:lpstr>
      <vt:lpstr>HIE-ISOLDE: Next step with three objectives</vt:lpstr>
      <vt:lpstr>Yields from HIE-LINAC </vt:lpstr>
      <vt:lpstr>The proposed HIE-LINAC</vt:lpstr>
      <vt:lpstr>LINAC energy variability</vt:lpstr>
      <vt:lpstr>101.28 MHz Nb sputtered QW cavities</vt:lpstr>
      <vt:lpstr>Nb sputtering cavity development</vt:lpstr>
      <vt:lpstr>Cryogenics</vt:lpstr>
      <vt:lpstr>Option 2</vt:lpstr>
      <vt:lpstr>Welding test: 1000 mm distance e-beam</vt:lpstr>
      <vt:lpstr>Manufacturing of beam ports: flat test</vt:lpstr>
      <vt:lpstr>Bias electrode by water jet cutting</vt:lpstr>
      <vt:lpstr>REX space charge limits – REX trap and chargebreeder</vt:lpstr>
      <vt:lpstr>DOE proposal - Comparison EBIS/ECR/1+</vt:lpstr>
      <vt:lpstr>Higher driver beam intensities</vt:lpstr>
      <vt:lpstr>Manipulator concept design</vt:lpstr>
      <vt:lpstr>Slide 19</vt:lpstr>
      <vt:lpstr>Beam quality</vt:lpstr>
      <vt:lpstr>RFQ cooler “ISCOOL” EPSCR grant (Manchester, Birmingham)</vt:lpstr>
      <vt:lpstr>Nd:YAG lasers installed at RILIS</vt:lpstr>
      <vt:lpstr>HIE-ISOLDE external contribution: Where are we?</vt:lpstr>
      <vt:lpstr>Total all parts of project</vt:lpstr>
      <vt:lpstr>Next steps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HIE-ISOLDE proposal 2007-2012 Status 15 May 2006</dc:title>
  <dc:creator>lindroos</dc:creator>
  <cp:lastModifiedBy>lindroos</cp:lastModifiedBy>
  <cp:revision>102</cp:revision>
  <cp:lastPrinted>2001-02-22T08:59:03Z</cp:lastPrinted>
  <dcterms:created xsi:type="dcterms:W3CDTF">2006-05-14T19:57:38Z</dcterms:created>
  <dcterms:modified xsi:type="dcterms:W3CDTF">2008-11-17T22:58:42Z</dcterms:modified>
</cp:coreProperties>
</file>