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409" r:id="rId3"/>
    <p:sldId id="257" r:id="rId4"/>
    <p:sldId id="264" r:id="rId5"/>
    <p:sldId id="369" r:id="rId6"/>
    <p:sldId id="370" r:id="rId7"/>
    <p:sldId id="344" r:id="rId8"/>
    <p:sldId id="260" r:id="rId9"/>
    <p:sldId id="411" r:id="rId10"/>
    <p:sldId id="261" r:id="rId11"/>
    <p:sldId id="258" r:id="rId12"/>
    <p:sldId id="410" r:id="rId13"/>
    <p:sldId id="367" r:id="rId14"/>
    <p:sldId id="364" r:id="rId15"/>
    <p:sldId id="365" r:id="rId16"/>
    <p:sldId id="366" r:id="rId17"/>
    <p:sldId id="371" r:id="rId18"/>
    <p:sldId id="355" r:id="rId19"/>
    <p:sldId id="412" r:id="rId20"/>
    <p:sldId id="345" r:id="rId21"/>
    <p:sldId id="394" r:id="rId22"/>
    <p:sldId id="372" r:id="rId23"/>
    <p:sldId id="395" r:id="rId24"/>
    <p:sldId id="396" r:id="rId25"/>
    <p:sldId id="397" r:id="rId26"/>
    <p:sldId id="398" r:id="rId27"/>
    <p:sldId id="399" r:id="rId28"/>
    <p:sldId id="373" r:id="rId29"/>
    <p:sldId id="374" r:id="rId30"/>
    <p:sldId id="375" r:id="rId31"/>
    <p:sldId id="377" r:id="rId32"/>
    <p:sldId id="380" r:id="rId33"/>
    <p:sldId id="378" r:id="rId34"/>
    <p:sldId id="379" r:id="rId35"/>
    <p:sldId id="381" r:id="rId36"/>
    <p:sldId id="382" r:id="rId37"/>
    <p:sldId id="384" r:id="rId38"/>
    <p:sldId id="385" r:id="rId39"/>
    <p:sldId id="387" r:id="rId40"/>
    <p:sldId id="388" r:id="rId41"/>
    <p:sldId id="389" r:id="rId42"/>
    <p:sldId id="401" r:id="rId43"/>
    <p:sldId id="383" r:id="rId44"/>
    <p:sldId id="400" r:id="rId45"/>
    <p:sldId id="393" r:id="rId46"/>
    <p:sldId id="403" r:id="rId47"/>
    <p:sldId id="404" r:id="rId48"/>
    <p:sldId id="405" r:id="rId49"/>
    <p:sldId id="352" r:id="rId50"/>
    <p:sldId id="263" r:id="rId51"/>
    <p:sldId id="353" r:id="rId52"/>
    <p:sldId id="357" r:id="rId53"/>
    <p:sldId id="358" r:id="rId54"/>
    <p:sldId id="354" r:id="rId55"/>
    <p:sldId id="359" r:id="rId56"/>
    <p:sldId id="362" r:id="rId57"/>
    <p:sldId id="360" r:id="rId58"/>
    <p:sldId id="363" r:id="rId59"/>
    <p:sldId id="265" r:id="rId60"/>
    <p:sldId id="266" r:id="rId61"/>
    <p:sldId id="406" r:id="rId62"/>
    <p:sldId id="407" r:id="rId6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A3A3"/>
    <a:srgbClr val="FF0000"/>
    <a:srgbClr val="3535FD"/>
    <a:srgbClr val="4AF05A"/>
    <a:srgbClr val="1D45EF"/>
    <a:srgbClr val="FFFF00"/>
    <a:srgbClr val="D9D9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3018327-3723-4987-BB06-CD8AD4DE9BD4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E2307BA-E996-4A15-8746-4DA43202B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9E75C1-069F-49CE-A8DE-E509B87024D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2AC3D66-BF5C-4CF4-AA51-294DCBB7A358}" type="slidenum">
              <a:rPr lang="en-US" sz="1200">
                <a:latin typeface="Calibri" pitchFamily="34" charset="0"/>
              </a:rPr>
              <a:pPr algn="r"/>
              <a:t>35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C8408C7-789B-4DBC-A1D1-D8E5AA5A6526}" type="slidenum">
              <a:rPr lang="en-US" sz="1200">
                <a:latin typeface="Calibri" pitchFamily="34" charset="0"/>
              </a:rPr>
              <a:pPr algn="r"/>
              <a:t>36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758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050B1F8-C20D-40A0-91D6-6B37E5FBBCA0}" type="slidenum">
              <a:rPr lang="en-US" sz="1200">
                <a:latin typeface="Calibri" pitchFamily="34" charset="0"/>
              </a:rPr>
              <a:pPr algn="r"/>
              <a:t>43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63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3DEA216-234C-43E3-917A-61B2D7A8ED3B}" type="slidenum">
              <a:rPr lang="en-US" sz="1200">
                <a:latin typeface="Calibri" pitchFamily="34" charset="0"/>
              </a:rPr>
              <a:pPr algn="r"/>
              <a:t>44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E1763D4-802E-41F5-9E4E-733820EBB4F0}" type="slidenum">
              <a:rPr lang="en-US" sz="1200">
                <a:latin typeface="Calibri" pitchFamily="34" charset="0"/>
              </a:rPr>
              <a:pPr algn="r"/>
              <a:t>45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373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3C6F864-8CDB-4295-BBCC-4293978E3B56}" type="slidenum">
              <a:rPr lang="en-US" sz="1200">
                <a:latin typeface="Calibri" pitchFamily="34" charset="0"/>
              </a:rPr>
              <a:pPr algn="r"/>
              <a:t>46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57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A674433-EBA2-4AEB-9385-B0A57A18F50B}" type="slidenum">
              <a:rPr lang="en-US" sz="1200">
                <a:latin typeface="Calibri" pitchFamily="34" charset="0"/>
              </a:rPr>
              <a:pPr algn="r"/>
              <a:t>47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DEECC7A-7278-4D6A-9234-022C47C2F7E5}" type="slidenum">
              <a:rPr lang="en-US" sz="1200">
                <a:latin typeface="Calibri" pitchFamily="34" charset="0"/>
              </a:rPr>
              <a:pPr algn="r"/>
              <a:t>48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1EC7CD6-0966-47B6-AC62-E2B5DDCCEFCE}" type="slidenum">
              <a:rPr lang="en-US" sz="1200">
                <a:latin typeface="+mn-lt"/>
              </a:rPr>
              <a:pPr algn="r">
                <a:defRPr/>
              </a:pPr>
              <a:t>19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DF97CA-E5FA-4056-B4D4-9CD44ACBB21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DF2F45-167A-4488-B6CE-AC4F26674CF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0AFD1D-5AA8-4261-A697-FBCB2E21BD7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649CDB1-4BA1-444D-85CB-3F08DF24CEAB}" type="slidenum">
              <a:rPr lang="en-US" sz="1200">
                <a:latin typeface="Calibri" pitchFamily="34" charset="0"/>
              </a:rPr>
              <a:pPr algn="r"/>
              <a:t>31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7F192E-F422-44CD-BC2E-37C3203A4F2D}" type="slidenum">
              <a:rPr lang="en-US" sz="1200">
                <a:latin typeface="Calibri" pitchFamily="34" charset="0"/>
              </a:rPr>
              <a:pPr algn="r"/>
              <a:t>32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8B27D0A-A3D5-479A-90CA-0719526B44A3}" type="slidenum">
              <a:rPr lang="en-US" sz="1200">
                <a:latin typeface="Calibri" pitchFamily="34" charset="0"/>
              </a:rPr>
              <a:pPr algn="r"/>
              <a:t>33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29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17BBC19-DD8D-4F89-8BBF-CF4B3255187C}" type="slidenum">
              <a:rPr lang="en-US" sz="1200">
                <a:latin typeface="Calibri" pitchFamily="34" charset="0"/>
              </a:rPr>
              <a:pPr algn="r"/>
              <a:t>34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E2028-707A-4365-BEC4-039D0C65DDA7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3D254-D1B5-4C06-A1AF-4F875DBFD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F73D-6DC1-4891-8E23-B775EF5ED168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B85C0-F2A3-44C7-9FA2-0D8B6E89C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0E944-791F-4427-85DE-5360BF215157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8C097-8F98-4AFA-8077-C43EDCA084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9B55A-2597-4473-9B7C-49197AF4883B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55465-9FD6-4B16-BF6B-150EBB12D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FEFA8-7669-4779-AF99-C960A9704916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FDD21-3DC7-4A97-B5B8-E2E97FDD9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F2814-08CF-4E55-ACE8-F7F5F521693A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9AFFA-2712-4707-AD53-D74E1AE37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F475B-24D2-4A01-8228-1355FE8E1172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AD860-0B83-438A-BE3A-59D3CFD7B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529AE-AD2C-4153-AF16-EA78A1B25088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37B28-92C4-443A-A0D7-D73E80020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E20EA-96E1-4D90-BFCD-ABBA97B347CA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56011-7701-40B1-AF7D-25A8FD3C3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35739-3D01-4126-85DB-20F24FD5687B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9D72E-8B72-4FF3-8977-71C23D947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60F8A-1B8B-4C9B-AAA8-1B89D40E134B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196E5-9144-46BE-A2AB-0D9B600FE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E42276-CCA8-44ED-9C19-18698CB79C1E}" type="datetimeFigureOut">
              <a:rPr lang="en-US"/>
              <a:pPr>
                <a:defRPr/>
              </a:pPr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58084D-300E-44C8-B537-1425771C8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wmf"/><Relationship Id="rId5" Type="http://schemas.openxmlformats.org/officeDocument/2006/relationships/image" Target="../media/image12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wmf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iniball.york.ac.uk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Coulomb Excitation at REX-ISOLDE with MINIBALL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</a:rPr>
              <a:t>J. Van de Walle for the MINIBALL- and REX-ISOLDE collaborations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4339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8"/>
          <p:cNvSpPr txBox="1">
            <a:spLocks noChangeArrowheads="1"/>
          </p:cNvSpPr>
          <p:nvPr/>
        </p:nvSpPr>
        <p:spPr bwMode="auto">
          <a:xfrm>
            <a:off x="2971800" y="2286000"/>
            <a:ext cx="321945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OUTLINE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US" b="1">
                <a:latin typeface="Calibri" pitchFamily="34" charset="0"/>
              </a:rPr>
              <a:t>1/ The Experimental Setup </a:t>
            </a:r>
          </a:p>
          <a:p>
            <a:r>
              <a:rPr lang="en-US">
                <a:latin typeface="Calibri" pitchFamily="34" charset="0"/>
              </a:rPr>
              <a:t>	A. (REX-)ISOLDE</a:t>
            </a:r>
          </a:p>
          <a:p>
            <a:r>
              <a:rPr lang="en-US">
                <a:latin typeface="Calibri" pitchFamily="34" charset="0"/>
              </a:rPr>
              <a:t>	B. MINIBALL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 b="1">
                <a:latin typeface="Calibri" pitchFamily="34" charset="0"/>
              </a:rPr>
              <a:t>2/ Some Physics Cases </a:t>
            </a:r>
          </a:p>
          <a:p>
            <a:r>
              <a:rPr lang="en-US">
                <a:latin typeface="Calibri" pitchFamily="34" charset="0"/>
              </a:rPr>
              <a:t>	A. Shell Model Interest</a:t>
            </a:r>
          </a:p>
          <a:p>
            <a:r>
              <a:rPr lang="en-US">
                <a:latin typeface="Calibri" pitchFamily="34" charset="0"/>
              </a:rPr>
              <a:t>	B. Shape Co-existence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Efficiency and Count Rates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2531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8763" y="1447800"/>
            <a:ext cx="6319837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10"/>
          <p:cNvSpPr txBox="1">
            <a:spLocks noChangeArrowheads="1"/>
          </p:cNvSpPr>
          <p:nvPr/>
        </p:nvSpPr>
        <p:spPr bwMode="auto">
          <a:xfrm>
            <a:off x="5562600" y="3048000"/>
            <a:ext cx="2130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10</a:t>
            </a:r>
            <a:r>
              <a:rPr lang="en-US" b="1" baseline="30000">
                <a:solidFill>
                  <a:schemeClr val="accent2"/>
                </a:solidFill>
                <a:latin typeface="Calibri" pitchFamily="34" charset="0"/>
              </a:rPr>
              <a:t>3</a:t>
            </a:r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 particles/second</a:t>
            </a:r>
          </a:p>
        </p:txBody>
      </p:sp>
      <p:sp>
        <p:nvSpPr>
          <p:cNvPr id="22535" name="TextBox 11"/>
          <p:cNvSpPr txBox="1">
            <a:spLocks noChangeArrowheads="1"/>
          </p:cNvSpPr>
          <p:nvPr/>
        </p:nvSpPr>
        <p:spPr bwMode="auto">
          <a:xfrm>
            <a:off x="5562600" y="2297113"/>
            <a:ext cx="2179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10</a:t>
            </a:r>
            <a:r>
              <a:rPr lang="en-US" b="1" baseline="30000">
                <a:solidFill>
                  <a:schemeClr val="accent1"/>
                </a:solidFill>
                <a:latin typeface="Calibri" pitchFamily="34" charset="0"/>
              </a:rPr>
              <a:t>4</a:t>
            </a:r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 particles/second</a:t>
            </a:r>
          </a:p>
        </p:txBody>
      </p:sp>
      <p:sp>
        <p:nvSpPr>
          <p:cNvPr id="22536" name="TextBox 12"/>
          <p:cNvSpPr txBox="1">
            <a:spLocks noChangeArrowheads="1"/>
          </p:cNvSpPr>
          <p:nvPr/>
        </p:nvSpPr>
        <p:spPr bwMode="auto">
          <a:xfrm>
            <a:off x="5562600" y="1524000"/>
            <a:ext cx="2179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10</a:t>
            </a:r>
            <a:r>
              <a:rPr lang="en-US" b="1" baseline="30000">
                <a:latin typeface="Calibri" pitchFamily="34" charset="0"/>
              </a:rPr>
              <a:t>5</a:t>
            </a:r>
            <a:r>
              <a:rPr lang="en-US" b="1">
                <a:latin typeface="Calibri" pitchFamily="34" charset="0"/>
              </a:rPr>
              <a:t> particles/second</a:t>
            </a:r>
          </a:p>
        </p:txBody>
      </p:sp>
      <p:sp>
        <p:nvSpPr>
          <p:cNvPr id="22537" name="TextBox 14"/>
          <p:cNvSpPr txBox="1">
            <a:spLocks noChangeArrowheads="1"/>
          </p:cNvSpPr>
          <p:nvPr/>
        </p:nvSpPr>
        <p:spPr bwMode="auto">
          <a:xfrm>
            <a:off x="3886200" y="5943600"/>
            <a:ext cx="2573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000" b="1">
                <a:latin typeface="Calibri" pitchFamily="34" charset="0"/>
              </a:rPr>
              <a:t>CROSS SECTION [barn]</a:t>
            </a:r>
          </a:p>
        </p:txBody>
      </p:sp>
      <p:cxnSp>
        <p:nvCxnSpPr>
          <p:cNvPr id="15" name="Straight Connector 14"/>
          <p:cNvCxnSpPr/>
          <p:nvPr/>
        </p:nvCxnSpPr>
        <p:spPr>
          <a:xfrm rot="5400000" flipH="1" flipV="1">
            <a:off x="2057401" y="4876800"/>
            <a:ext cx="1066800" cy="3175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2438400" y="4343400"/>
            <a:ext cx="2286000" cy="158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0" name="TextBox 21"/>
          <p:cNvSpPr txBox="1">
            <a:spLocks noChangeArrowheads="1"/>
          </p:cNvSpPr>
          <p:nvPr/>
        </p:nvSpPr>
        <p:spPr bwMode="auto">
          <a:xfrm>
            <a:off x="2667000" y="4114800"/>
            <a:ext cx="5673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                                     1 example : </a:t>
            </a:r>
          </a:p>
          <a:p>
            <a:r>
              <a:rPr lang="en-US" sz="2000" b="1" baseline="30000">
                <a:solidFill>
                  <a:srgbClr val="FF0000"/>
                </a:solidFill>
                <a:latin typeface="Calibri" pitchFamily="34" charset="0"/>
              </a:rPr>
              <a:t>80</a:t>
            </a:r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Zn : 0.05 b - 3300 pps – 4 days running – 50 counts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2000" y="2133600"/>
            <a:ext cx="800219" cy="3039615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n-lt"/>
              </a:rPr>
              <a:t>NUMBER OF GAMMA RAYS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n-lt"/>
              </a:rPr>
              <a:t>OBSERVED PER SHIFT (8h)</a:t>
            </a:r>
          </a:p>
        </p:txBody>
      </p:sp>
      <p:sp>
        <p:nvSpPr>
          <p:cNvPr id="22542" name="TextBox 30"/>
          <p:cNvSpPr txBox="1">
            <a:spLocks noChangeArrowheads="1"/>
          </p:cNvSpPr>
          <p:nvPr/>
        </p:nvSpPr>
        <p:spPr bwMode="auto">
          <a:xfrm>
            <a:off x="2419350" y="914400"/>
            <a:ext cx="553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REX efficiency = 1 %  (nowadays very conservative)</a:t>
            </a:r>
          </a:p>
        </p:txBody>
      </p:sp>
      <p:sp>
        <p:nvSpPr>
          <p:cNvPr id="22543" name="TextBox 15"/>
          <p:cNvSpPr txBox="1">
            <a:spLocks noChangeArrowheads="1"/>
          </p:cNvSpPr>
          <p:nvPr/>
        </p:nvSpPr>
        <p:spPr bwMode="auto">
          <a:xfrm>
            <a:off x="4921250" y="6340475"/>
            <a:ext cx="4222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400">
                <a:latin typeface="Calibri" pitchFamily="34" charset="0"/>
              </a:rPr>
              <a:t>Typically 10% gamma detection efficiency – 2 mg/cm</a:t>
            </a:r>
            <a:r>
              <a:rPr lang="en-US" sz="1400" baseline="30000">
                <a:latin typeface="Calibri" pitchFamily="34" charset="0"/>
              </a:rPr>
              <a:t>2 </a:t>
            </a:r>
            <a:r>
              <a:rPr lang="en-US" sz="1400">
                <a:latin typeface="Calibri" pitchFamily="34" charset="0"/>
              </a:rPr>
              <a:t>– </a:t>
            </a:r>
          </a:p>
          <a:p>
            <a:pPr algn="r"/>
            <a:r>
              <a:rPr lang="en-US" sz="1400">
                <a:latin typeface="Calibri" pitchFamily="34" charset="0"/>
              </a:rPr>
              <a:t>A target = 120 – REX efficiency 1%</a:t>
            </a:r>
          </a:p>
        </p:txBody>
      </p:sp>
      <p:sp>
        <p:nvSpPr>
          <p:cNvPr id="22544" name="TextBox 17"/>
          <p:cNvSpPr txBox="1">
            <a:spLocks noChangeArrowheads="1"/>
          </p:cNvSpPr>
          <p:nvPr/>
        </p:nvSpPr>
        <p:spPr bwMode="auto">
          <a:xfrm>
            <a:off x="0" y="6216650"/>
            <a:ext cx="290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Bunched beam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solidFill>
                  <a:srgbClr val="A3A3A3"/>
                </a:solidFill>
                <a:latin typeface="Calibri" pitchFamily="34" charset="0"/>
              </a:rPr>
              <a:t> Good signal/background …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3555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4"/>
          <a:srcRect l="1485" t="2695" b="3030"/>
          <a:stretch>
            <a:fillRect/>
          </a:stretch>
        </p:blipFill>
        <p:spPr bwMode="auto">
          <a:xfrm>
            <a:off x="152400" y="1066800"/>
            <a:ext cx="39020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6" descr="D:\Presentaties\pictures\cluster-closeu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1143000"/>
            <a:ext cx="266541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Freeform 28"/>
          <p:cNvSpPr>
            <a:spLocks/>
          </p:cNvSpPr>
          <p:nvPr/>
        </p:nvSpPr>
        <p:spPr bwMode="auto">
          <a:xfrm>
            <a:off x="6172200" y="3124200"/>
            <a:ext cx="2424113" cy="1588"/>
          </a:xfrm>
          <a:custGeom>
            <a:avLst/>
            <a:gdLst>
              <a:gd name="T0" fmla="*/ 2147483647 w 1527"/>
              <a:gd name="T1" fmla="*/ 2521744 h 1"/>
              <a:gd name="T2" fmla="*/ 0 w 1527"/>
              <a:gd name="T3" fmla="*/ 2521744 h 1"/>
              <a:gd name="T4" fmla="*/ 0 60000 65536"/>
              <a:gd name="T5" fmla="*/ 0 60000 65536"/>
              <a:gd name="T6" fmla="*/ 0 w 1527"/>
              <a:gd name="T7" fmla="*/ 0 h 1"/>
              <a:gd name="T8" fmla="*/ 1527 w 1527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27" h="1">
                <a:moveTo>
                  <a:pt x="1527" y="1"/>
                </a:moveTo>
                <a:cubicBezTo>
                  <a:pt x="1273" y="0"/>
                  <a:pt x="318" y="1"/>
                  <a:pt x="0" y="1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3560" name="Picture 8" descr="DSC07286.JPG"/>
          <p:cNvPicPr>
            <a:picLocks noChangeAspect="1"/>
          </p:cNvPicPr>
          <p:nvPr/>
        </p:nvPicPr>
        <p:blipFill>
          <a:blip r:embed="rId6"/>
          <a:srcRect l="32758" t="34483" r="37930" b="31033"/>
          <a:stretch>
            <a:fillRect/>
          </a:stretch>
        </p:blipFill>
        <p:spPr bwMode="auto">
          <a:xfrm>
            <a:off x="3200400" y="4876800"/>
            <a:ext cx="205740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Freeform 28"/>
          <p:cNvSpPr>
            <a:spLocks/>
          </p:cNvSpPr>
          <p:nvPr/>
        </p:nvSpPr>
        <p:spPr bwMode="auto">
          <a:xfrm rot="19187716" flipV="1">
            <a:off x="4060825" y="5249863"/>
            <a:ext cx="1441450" cy="0"/>
          </a:xfrm>
          <a:custGeom>
            <a:avLst/>
            <a:gdLst>
              <a:gd name="T0" fmla="*/ 2147483647 w 1552"/>
              <a:gd name="T1" fmla="*/ 0 w 1552"/>
              <a:gd name="T2" fmla="*/ 0 60000 65536"/>
              <a:gd name="T3" fmla="*/ 0 60000 65536"/>
              <a:gd name="T4" fmla="*/ 0 w 1552"/>
              <a:gd name="T5" fmla="*/ 1552 w 1552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552">
                <a:moveTo>
                  <a:pt x="1552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3562" name="Picture 6" descr="D:\Presentaties\coulex\Ikke\cd_frontsmal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5029200"/>
            <a:ext cx="14478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10800000">
            <a:off x="4114800" y="2743200"/>
            <a:ext cx="31242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3" idx="1"/>
          </p:cNvCxnSpPr>
          <p:nvPr/>
        </p:nvCxnSpPr>
        <p:spPr>
          <a:xfrm flipV="1">
            <a:off x="4191000" y="5870575"/>
            <a:ext cx="2590800" cy="7302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5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" y="3124200"/>
            <a:ext cx="3086100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6" name="TextBox 21"/>
          <p:cNvSpPr txBox="1">
            <a:spLocks noChangeArrowheads="1"/>
          </p:cNvSpPr>
          <p:nvPr/>
        </p:nvSpPr>
        <p:spPr bwMode="auto">
          <a:xfrm rot="-5400000">
            <a:off x="-996950" y="3892550"/>
            <a:ext cx="2363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Absolute Efficiency [%]</a:t>
            </a:r>
          </a:p>
        </p:txBody>
      </p:sp>
      <p:sp>
        <p:nvSpPr>
          <p:cNvPr id="23567" name="TextBox 22"/>
          <p:cNvSpPr txBox="1">
            <a:spLocks noChangeArrowheads="1"/>
          </p:cNvSpPr>
          <p:nvPr/>
        </p:nvSpPr>
        <p:spPr bwMode="auto">
          <a:xfrm>
            <a:off x="1274763" y="5181600"/>
            <a:ext cx="1392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Energy [keV]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isolde-20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184275"/>
            <a:ext cx="658495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2" name="Rectangle 5"/>
          <p:cNvGrpSpPr>
            <a:grpSpLocks/>
          </p:cNvGrpSpPr>
          <p:nvPr/>
        </p:nvGrpSpPr>
        <p:grpSpPr bwMode="auto">
          <a:xfrm>
            <a:off x="2603500" y="5122863"/>
            <a:ext cx="998538" cy="993775"/>
            <a:chOff x="1640" y="2961"/>
            <a:chExt cx="629" cy="626"/>
          </a:xfrm>
        </p:grpSpPr>
        <p:pic>
          <p:nvPicPr>
            <p:cNvPr id="25608" name="Rectangle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40" y="2961"/>
              <a:ext cx="629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9" name="Text Box 8"/>
            <p:cNvSpPr txBox="1">
              <a:spLocks noChangeArrowheads="1"/>
            </p:cNvSpPr>
            <p:nvPr/>
          </p:nvSpPr>
          <p:spPr bwMode="auto">
            <a:xfrm rot="3123549">
              <a:off x="1853" y="3156"/>
              <a:ext cx="205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1/ The Experimental Setup : MINIBALL</a:t>
            </a:r>
          </a:p>
          <a:p>
            <a:pPr algn="r">
              <a:defRPr/>
            </a:pPr>
            <a:r>
              <a:rPr lang="en-US" b="1" i="1">
                <a:solidFill>
                  <a:schemeClr val="tx2"/>
                </a:solidFill>
                <a:latin typeface="Arial" charset="0"/>
              </a:rPr>
              <a:t>9-gap radiation background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5605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Oval 13"/>
          <p:cNvSpPr>
            <a:spLocks noChangeArrowheads="1"/>
          </p:cNvSpPr>
          <p:nvPr/>
        </p:nvSpPr>
        <p:spPr bwMode="auto">
          <a:xfrm>
            <a:off x="3276600" y="4800600"/>
            <a:ext cx="304800" cy="304800"/>
          </a:xfrm>
          <a:prstGeom prst="ellips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9-gap radiation background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6627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9Gpower.jpg"/>
          <p:cNvPicPr>
            <a:picLocks noChangeAspect="1"/>
          </p:cNvPicPr>
          <p:nvPr/>
        </p:nvPicPr>
        <p:blipFill>
          <a:blip r:embed="rId4"/>
          <a:srcRect l="4520" t="53333" r="6596"/>
          <a:stretch>
            <a:fillRect/>
          </a:stretch>
        </p:blipFill>
        <p:spPr bwMode="auto">
          <a:xfrm>
            <a:off x="457200" y="1066800"/>
            <a:ext cx="4495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9" descr="9Gpower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443" b="50000"/>
          <a:stretch>
            <a:fillRect/>
          </a:stretch>
        </p:blipFill>
        <p:spPr bwMode="auto">
          <a:xfrm>
            <a:off x="5072063" y="4038600"/>
            <a:ext cx="407193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rot="10800000" flipV="1">
            <a:off x="5867400" y="4343400"/>
            <a:ext cx="304800" cy="762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 flipV="1">
            <a:off x="5851525" y="4648200"/>
            <a:ext cx="381000" cy="15240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5840413" y="5181600"/>
            <a:ext cx="457200" cy="152400"/>
          </a:xfrm>
          <a:prstGeom prst="straightConnector1">
            <a:avLst/>
          </a:prstGeom>
          <a:ln w="12700">
            <a:solidFill>
              <a:srgbClr val="1D45EF"/>
            </a:solidFill>
            <a:headEnd type="none" w="med" len="med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5791200" y="5486400"/>
            <a:ext cx="457200" cy="152400"/>
          </a:xfrm>
          <a:prstGeom prst="straightConnector1">
            <a:avLst/>
          </a:prstGeom>
          <a:ln w="12700">
            <a:solidFill>
              <a:srgbClr val="4AF05A"/>
            </a:solidFill>
            <a:headEnd type="none" w="med" len="med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553200" y="4267200"/>
            <a:ext cx="1219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629400" y="4495800"/>
            <a:ext cx="1219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705600" y="5029200"/>
            <a:ext cx="1219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629400" y="5562600"/>
            <a:ext cx="1219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962400" y="1371600"/>
            <a:ext cx="533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114800" y="1981200"/>
            <a:ext cx="228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079875" y="3352800"/>
            <a:ext cx="228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642" name="TextBox 25"/>
          <p:cNvSpPr txBox="1">
            <a:spLocks noChangeArrowheads="1"/>
          </p:cNvSpPr>
          <p:nvPr/>
        </p:nvSpPr>
        <p:spPr bwMode="auto">
          <a:xfrm rot="-5400000">
            <a:off x="-835819" y="2359819"/>
            <a:ext cx="22844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pitchFamily="34" charset="0"/>
              </a:rPr>
              <a:t>Counts / Crystal / EBIS pulse</a:t>
            </a:r>
          </a:p>
        </p:txBody>
      </p:sp>
      <p:sp>
        <p:nvSpPr>
          <p:cNvPr id="26643" name="TextBox 26"/>
          <p:cNvSpPr txBox="1">
            <a:spLocks noChangeArrowheads="1"/>
          </p:cNvSpPr>
          <p:nvPr/>
        </p:nvSpPr>
        <p:spPr bwMode="auto">
          <a:xfrm>
            <a:off x="7391400" y="6400800"/>
            <a:ext cx="15240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Symbol" pitchFamily="18" charset="2"/>
              </a:rPr>
              <a:t>g</a:t>
            </a:r>
            <a:r>
              <a:rPr lang="en-US" sz="1400" b="1">
                <a:latin typeface="Calibri" pitchFamily="34" charset="0"/>
              </a:rPr>
              <a:t>-ray energy [keV]</a:t>
            </a:r>
          </a:p>
        </p:txBody>
      </p:sp>
      <p:sp>
        <p:nvSpPr>
          <p:cNvPr id="26644" name="TextBox 28"/>
          <p:cNvSpPr txBox="1">
            <a:spLocks noChangeArrowheads="1"/>
          </p:cNvSpPr>
          <p:nvPr/>
        </p:nvSpPr>
        <p:spPr bwMode="auto">
          <a:xfrm rot="-5400000">
            <a:off x="4277519" y="4950619"/>
            <a:ext cx="1658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pitchFamily="34" charset="0"/>
              </a:rPr>
              <a:t>Counts / EBIS pulse</a:t>
            </a:r>
          </a:p>
        </p:txBody>
      </p:sp>
      <p:sp>
        <p:nvSpPr>
          <p:cNvPr id="26645" name="TextBox 17"/>
          <p:cNvSpPr txBox="1">
            <a:spLocks noChangeArrowheads="1"/>
          </p:cNvSpPr>
          <p:nvPr/>
        </p:nvSpPr>
        <p:spPr bwMode="auto">
          <a:xfrm>
            <a:off x="0" y="6216650"/>
            <a:ext cx="290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>
                <a:solidFill>
                  <a:srgbClr val="A3A3A3"/>
                </a:solidFill>
                <a:latin typeface="Calibri" pitchFamily="34" charset="0"/>
              </a:rPr>
              <a:t> Bunched beam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Good signal/background …</a:t>
            </a:r>
          </a:p>
        </p:txBody>
      </p:sp>
      <p:pic>
        <p:nvPicPr>
          <p:cNvPr id="26647" name="Picture 4"/>
          <p:cNvPicPr>
            <a:picLocks noChangeAspect="1" noChangeArrowheads="1"/>
          </p:cNvPicPr>
          <p:nvPr/>
        </p:nvPicPr>
        <p:blipFill>
          <a:blip r:embed="rId6"/>
          <a:srcRect l="1485" t="2695" b="3030"/>
          <a:stretch>
            <a:fillRect/>
          </a:stretch>
        </p:blipFill>
        <p:spPr bwMode="auto">
          <a:xfrm>
            <a:off x="5334000" y="1584325"/>
            <a:ext cx="33528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0" descr="single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14400"/>
            <a:ext cx="434340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9-gap radiation background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7652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26"/>
          <p:cNvSpPr txBox="1">
            <a:spLocks noChangeArrowheads="1"/>
          </p:cNvSpPr>
          <p:nvPr/>
        </p:nvSpPr>
        <p:spPr bwMode="auto">
          <a:xfrm>
            <a:off x="1676400" y="3733800"/>
            <a:ext cx="1724025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Symbol" pitchFamily="18" charset="2"/>
              </a:rPr>
              <a:t>g</a:t>
            </a:r>
            <a:r>
              <a:rPr lang="en-US" sz="1600" b="1">
                <a:latin typeface="Calibri" pitchFamily="34" charset="0"/>
              </a:rPr>
              <a:t>-ray energy [keV]</a:t>
            </a:r>
          </a:p>
        </p:txBody>
      </p:sp>
      <p:sp>
        <p:nvSpPr>
          <p:cNvPr id="27655" name="TextBox 28"/>
          <p:cNvSpPr txBox="1">
            <a:spLocks noChangeArrowheads="1"/>
          </p:cNvSpPr>
          <p:nvPr/>
        </p:nvSpPr>
        <p:spPr bwMode="auto">
          <a:xfrm rot="-5400000">
            <a:off x="-161131" y="2161381"/>
            <a:ext cx="7762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Counts</a:t>
            </a:r>
          </a:p>
        </p:txBody>
      </p:sp>
      <p:pic>
        <p:nvPicPr>
          <p:cNvPr id="27657" name="Picture 4"/>
          <p:cNvPicPr>
            <a:picLocks noChangeAspect="1" noChangeArrowheads="1"/>
          </p:cNvPicPr>
          <p:nvPr/>
        </p:nvPicPr>
        <p:blipFill>
          <a:blip r:embed="rId5"/>
          <a:srcRect l="1485" t="2695" b="3030"/>
          <a:stretch>
            <a:fillRect/>
          </a:stretch>
        </p:blipFill>
        <p:spPr bwMode="auto">
          <a:xfrm>
            <a:off x="5334000" y="1600200"/>
            <a:ext cx="33528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2678113" y="1219200"/>
            <a:ext cx="1512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aseline="30000"/>
              <a:t>61</a:t>
            </a:r>
            <a:r>
              <a:rPr lang="en-US" sz="1400"/>
              <a:t>Mn 2.87 MeV/u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1" descr="singles-prompt-random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438" y="969963"/>
            <a:ext cx="434340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9-gap radiation background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8676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Box 26"/>
          <p:cNvSpPr txBox="1">
            <a:spLocks noChangeArrowheads="1"/>
          </p:cNvSpPr>
          <p:nvPr/>
        </p:nvSpPr>
        <p:spPr bwMode="auto">
          <a:xfrm>
            <a:off x="1676400" y="3733800"/>
            <a:ext cx="1724025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Symbol" pitchFamily="18" charset="2"/>
              </a:rPr>
              <a:t>g</a:t>
            </a:r>
            <a:r>
              <a:rPr lang="en-US" sz="1600" b="1">
                <a:latin typeface="Calibri" pitchFamily="34" charset="0"/>
              </a:rPr>
              <a:t>-ray energy [keV]</a:t>
            </a:r>
          </a:p>
        </p:txBody>
      </p:sp>
      <p:sp>
        <p:nvSpPr>
          <p:cNvPr id="28679" name="TextBox 28"/>
          <p:cNvSpPr txBox="1">
            <a:spLocks noChangeArrowheads="1"/>
          </p:cNvSpPr>
          <p:nvPr/>
        </p:nvSpPr>
        <p:spPr bwMode="auto">
          <a:xfrm rot="-5400000">
            <a:off x="-161131" y="2161381"/>
            <a:ext cx="7762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Counts</a:t>
            </a:r>
          </a:p>
        </p:txBody>
      </p:sp>
      <p:pic>
        <p:nvPicPr>
          <p:cNvPr id="28681" name="Picture 4"/>
          <p:cNvPicPr>
            <a:picLocks noChangeAspect="1" noChangeArrowheads="1"/>
          </p:cNvPicPr>
          <p:nvPr/>
        </p:nvPicPr>
        <p:blipFill>
          <a:blip r:embed="rId5"/>
          <a:srcRect l="1485" t="2695" b="3030"/>
          <a:stretch>
            <a:fillRect/>
          </a:stretch>
        </p:blipFill>
        <p:spPr bwMode="auto">
          <a:xfrm>
            <a:off x="5334000" y="1600200"/>
            <a:ext cx="33528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4495800"/>
            <a:ext cx="463550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2438400" y="4419600"/>
            <a:ext cx="1371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4191000" y="4745038"/>
            <a:ext cx="533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2678113" y="1219200"/>
            <a:ext cx="1512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aseline="30000"/>
              <a:t>61</a:t>
            </a:r>
            <a:r>
              <a:rPr lang="en-US" sz="1400"/>
              <a:t>Mn 2.87 MeV/u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14" name="Picture 4"/>
          <p:cNvPicPr>
            <a:picLocks noChangeAspect="1" noChangeArrowheads="1"/>
          </p:cNvPicPr>
          <p:nvPr/>
        </p:nvPicPr>
        <p:blipFill>
          <a:blip r:embed="rId2"/>
          <a:srcRect l="1485" t="2695" b="3030"/>
          <a:stretch>
            <a:fillRect/>
          </a:stretch>
        </p:blipFill>
        <p:spPr bwMode="auto">
          <a:xfrm>
            <a:off x="5334000" y="1584325"/>
            <a:ext cx="33528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7" name="Picture 31" descr="singles-prompt-rando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438" y="969963"/>
            <a:ext cx="434340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9-gap radiation background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9700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Box 26"/>
          <p:cNvSpPr txBox="1">
            <a:spLocks noChangeArrowheads="1"/>
          </p:cNvSpPr>
          <p:nvPr/>
        </p:nvSpPr>
        <p:spPr bwMode="auto">
          <a:xfrm>
            <a:off x="1676400" y="3733800"/>
            <a:ext cx="1724025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Symbol" pitchFamily="18" charset="2"/>
              </a:rPr>
              <a:t>g</a:t>
            </a:r>
            <a:r>
              <a:rPr lang="en-US" sz="1600" b="1">
                <a:latin typeface="Calibri" pitchFamily="34" charset="0"/>
              </a:rPr>
              <a:t>-ray energy [keV]</a:t>
            </a:r>
          </a:p>
        </p:txBody>
      </p:sp>
      <p:sp>
        <p:nvSpPr>
          <p:cNvPr id="29703" name="TextBox 28"/>
          <p:cNvSpPr txBox="1">
            <a:spLocks noChangeArrowheads="1"/>
          </p:cNvSpPr>
          <p:nvPr/>
        </p:nvSpPr>
        <p:spPr bwMode="auto">
          <a:xfrm rot="-5400000">
            <a:off x="-161131" y="2161381"/>
            <a:ext cx="7762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Counts</a:t>
            </a:r>
          </a:p>
        </p:txBody>
      </p:sp>
      <p:pic>
        <p:nvPicPr>
          <p:cNvPr id="29704" name="Picture 9" descr="61Mn-ISOLDEW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4400" y="3429000"/>
            <a:ext cx="405765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5" name="TextBox 10"/>
          <p:cNvSpPr txBox="1">
            <a:spLocks noChangeArrowheads="1"/>
          </p:cNvSpPr>
          <p:nvPr/>
        </p:nvSpPr>
        <p:spPr bwMode="auto">
          <a:xfrm>
            <a:off x="6124575" y="5834063"/>
            <a:ext cx="17240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Symbol" pitchFamily="18" charset="2"/>
              </a:rPr>
              <a:t>g</a:t>
            </a:r>
            <a:r>
              <a:rPr lang="en-US" sz="1600" b="1">
                <a:latin typeface="Calibri" pitchFamily="34" charset="0"/>
              </a:rPr>
              <a:t>-ray energy [keV]</a:t>
            </a:r>
          </a:p>
        </p:txBody>
      </p:sp>
      <p:sp>
        <p:nvSpPr>
          <p:cNvPr id="29706" name="TextBox 11"/>
          <p:cNvSpPr txBox="1">
            <a:spLocks noChangeArrowheads="1"/>
          </p:cNvSpPr>
          <p:nvPr/>
        </p:nvSpPr>
        <p:spPr bwMode="auto">
          <a:xfrm rot="-5400000">
            <a:off x="4287044" y="4394994"/>
            <a:ext cx="7762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Counts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1752600"/>
            <a:ext cx="1295400" cy="1828800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95800" y="3505200"/>
            <a:ext cx="4191000" cy="2743200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981200" y="1752600"/>
            <a:ext cx="6705600" cy="175260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5800" y="3581400"/>
            <a:ext cx="3810000" cy="266700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6306344" y="4610894"/>
            <a:ext cx="19050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2" name="TextBox 23"/>
          <p:cNvSpPr txBox="1">
            <a:spLocks noChangeArrowheads="1"/>
          </p:cNvSpPr>
          <p:nvPr/>
        </p:nvSpPr>
        <p:spPr bwMode="auto">
          <a:xfrm rot="-5400000">
            <a:off x="7065169" y="3679031"/>
            <a:ext cx="533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x 70</a:t>
            </a:r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2678113" y="1219200"/>
            <a:ext cx="1512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aseline="30000"/>
              <a:t>61</a:t>
            </a:r>
            <a:r>
              <a:rPr lang="en-US" sz="1400"/>
              <a:t>Mn 2.87 MeV/u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8" descr="A27-deE.jpg"/>
          <p:cNvPicPr>
            <a:picLocks noChangeAspect="1"/>
          </p:cNvPicPr>
          <p:nvPr/>
        </p:nvPicPr>
        <p:blipFill>
          <a:blip r:embed="rId2"/>
          <a:srcRect b="51370"/>
          <a:stretch>
            <a:fillRect/>
          </a:stretch>
        </p:blipFill>
        <p:spPr bwMode="auto">
          <a:xfrm>
            <a:off x="1752600" y="1271588"/>
            <a:ext cx="32004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Beam Diagnostics : Z and A determination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24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Box 24"/>
          <p:cNvSpPr txBox="1">
            <a:spLocks noChangeArrowheads="1"/>
          </p:cNvSpPr>
          <p:nvPr/>
        </p:nvSpPr>
        <p:spPr bwMode="auto">
          <a:xfrm rot="-5400000">
            <a:off x="1141413" y="2081213"/>
            <a:ext cx="1135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E</a:t>
            </a:r>
            <a:r>
              <a:rPr lang="en-US" baseline="-25000">
                <a:latin typeface="Calibri" pitchFamily="34" charset="0"/>
              </a:rPr>
              <a:t>residual</a:t>
            </a:r>
            <a:r>
              <a:rPr lang="en-US">
                <a:latin typeface="Calibri" pitchFamily="34" charset="0"/>
              </a:rPr>
              <a:t> (Si)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09800" y="1538288"/>
            <a:ext cx="1674813" cy="2444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</a:rPr>
              <a:t>No protons - </a:t>
            </a:r>
            <a:r>
              <a:rPr lang="en-US" sz="1050" dirty="0" err="1">
                <a:latin typeface="+mn-lt"/>
              </a:rPr>
              <a:t>Beamgate</a:t>
            </a:r>
            <a:r>
              <a:rPr lang="en-US" sz="1050" dirty="0">
                <a:latin typeface="+mn-lt"/>
              </a:rPr>
              <a:t> open</a:t>
            </a:r>
          </a:p>
        </p:txBody>
      </p:sp>
      <p:sp>
        <p:nvSpPr>
          <p:cNvPr id="30728" name="TextBox 29"/>
          <p:cNvSpPr txBox="1">
            <a:spLocks noChangeArrowheads="1"/>
          </p:cNvSpPr>
          <p:nvPr/>
        </p:nvSpPr>
        <p:spPr bwMode="auto">
          <a:xfrm>
            <a:off x="4038600" y="2833688"/>
            <a:ext cx="53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baseline="30000">
                <a:latin typeface="Calibri" pitchFamily="34" charset="0"/>
              </a:rPr>
              <a:t>27</a:t>
            </a:r>
            <a:r>
              <a:rPr lang="en-US" b="1">
                <a:latin typeface="Calibri" pitchFamily="34" charset="0"/>
              </a:rPr>
              <a:t>Al</a:t>
            </a:r>
          </a:p>
        </p:txBody>
      </p:sp>
      <p:pic>
        <p:nvPicPr>
          <p:cNvPr id="30729" name="Picture 35" descr="Bragg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4419600"/>
            <a:ext cx="6815138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36" descr="A27-deE.jpg"/>
          <p:cNvPicPr>
            <a:picLocks noChangeAspect="1"/>
          </p:cNvPicPr>
          <p:nvPr/>
        </p:nvPicPr>
        <p:blipFill>
          <a:blip r:embed="rId2"/>
          <a:srcRect t="50464"/>
          <a:stretch>
            <a:fillRect/>
          </a:stretch>
        </p:blipFill>
        <p:spPr bwMode="auto">
          <a:xfrm>
            <a:off x="5334000" y="1385888"/>
            <a:ext cx="3200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1" name="TextBox 20"/>
          <p:cNvSpPr txBox="1">
            <a:spLocks noChangeArrowheads="1"/>
          </p:cNvSpPr>
          <p:nvPr/>
        </p:nvSpPr>
        <p:spPr bwMode="auto">
          <a:xfrm>
            <a:off x="6627813" y="3355975"/>
            <a:ext cx="933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D</a:t>
            </a:r>
            <a:r>
              <a:rPr lang="en-US">
                <a:latin typeface="Calibri" pitchFamily="34" charset="0"/>
              </a:rPr>
              <a:t>E (gas)</a:t>
            </a:r>
          </a:p>
        </p:txBody>
      </p:sp>
      <p:sp>
        <p:nvSpPr>
          <p:cNvPr id="30732" name="TextBox 22"/>
          <p:cNvSpPr txBox="1">
            <a:spLocks noChangeArrowheads="1"/>
          </p:cNvSpPr>
          <p:nvPr/>
        </p:nvSpPr>
        <p:spPr bwMode="auto">
          <a:xfrm rot="-5400000">
            <a:off x="4645025" y="2146300"/>
            <a:ext cx="1135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E</a:t>
            </a:r>
            <a:r>
              <a:rPr lang="en-US" baseline="-25000">
                <a:latin typeface="Calibri" pitchFamily="34" charset="0"/>
              </a:rPr>
              <a:t>residual</a:t>
            </a:r>
            <a:r>
              <a:rPr lang="en-US">
                <a:latin typeface="Calibri" pitchFamily="34" charset="0"/>
              </a:rPr>
              <a:t> (Si)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3413" y="1450975"/>
            <a:ext cx="1776412" cy="2444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</a:rPr>
              <a:t>With protons - </a:t>
            </a:r>
            <a:r>
              <a:rPr lang="en-US" sz="1050" dirty="0" err="1">
                <a:latin typeface="+mn-lt"/>
              </a:rPr>
              <a:t>Beamgate</a:t>
            </a:r>
            <a:r>
              <a:rPr lang="en-US" sz="1050" dirty="0">
                <a:latin typeface="+mn-lt"/>
              </a:rPr>
              <a:t> open</a:t>
            </a:r>
          </a:p>
        </p:txBody>
      </p:sp>
      <p:sp>
        <p:nvSpPr>
          <p:cNvPr id="30734" name="TextBox 30"/>
          <p:cNvSpPr txBox="1">
            <a:spLocks noChangeArrowheads="1"/>
          </p:cNvSpPr>
          <p:nvPr/>
        </p:nvSpPr>
        <p:spPr bwMode="auto">
          <a:xfrm>
            <a:off x="7542213" y="282257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baseline="30000">
                <a:latin typeface="Calibri" pitchFamily="34" charset="0"/>
              </a:rPr>
              <a:t>27</a:t>
            </a:r>
            <a:r>
              <a:rPr lang="en-US" b="1">
                <a:latin typeface="Calibri" pitchFamily="34" charset="0"/>
              </a:rPr>
              <a:t>Al</a:t>
            </a:r>
          </a:p>
        </p:txBody>
      </p:sp>
      <p:sp>
        <p:nvSpPr>
          <p:cNvPr id="30735" name="TextBox 32"/>
          <p:cNvSpPr txBox="1">
            <a:spLocks noChangeArrowheads="1"/>
          </p:cNvSpPr>
          <p:nvPr/>
        </p:nvSpPr>
        <p:spPr bwMode="auto">
          <a:xfrm>
            <a:off x="7085013" y="20605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baseline="30000">
                <a:solidFill>
                  <a:srgbClr val="FF0000"/>
                </a:solidFill>
                <a:latin typeface="Calibri" pitchFamily="34" charset="0"/>
              </a:rPr>
              <a:t>27</a:t>
            </a: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Mg</a:t>
            </a:r>
          </a:p>
        </p:txBody>
      </p:sp>
      <p:sp>
        <p:nvSpPr>
          <p:cNvPr id="30736" name="TextBox 33"/>
          <p:cNvSpPr txBox="1">
            <a:spLocks noChangeArrowheads="1"/>
          </p:cNvSpPr>
          <p:nvPr/>
        </p:nvSpPr>
        <p:spPr bwMode="auto">
          <a:xfrm>
            <a:off x="6705600" y="1690688"/>
            <a:ext cx="60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baseline="30000">
                <a:solidFill>
                  <a:srgbClr val="FF0000"/>
                </a:solidFill>
                <a:latin typeface="Calibri" pitchFamily="34" charset="0"/>
              </a:rPr>
              <a:t>27</a:t>
            </a: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Na</a:t>
            </a:r>
          </a:p>
        </p:txBody>
      </p:sp>
      <p:sp>
        <p:nvSpPr>
          <p:cNvPr id="30737" name="TextBox 37"/>
          <p:cNvSpPr txBox="1">
            <a:spLocks noChangeArrowheads="1"/>
          </p:cNvSpPr>
          <p:nvPr/>
        </p:nvSpPr>
        <p:spPr bwMode="auto">
          <a:xfrm>
            <a:off x="2819400" y="3367088"/>
            <a:ext cx="93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D</a:t>
            </a:r>
            <a:r>
              <a:rPr lang="en-US">
                <a:latin typeface="Calibri" pitchFamily="34" charset="0"/>
              </a:rPr>
              <a:t>E (gas)</a:t>
            </a:r>
          </a:p>
        </p:txBody>
      </p:sp>
      <p:pic>
        <p:nvPicPr>
          <p:cNvPr id="30738" name="Picture 38" descr="A27-deE.jpg"/>
          <p:cNvPicPr>
            <a:picLocks noChangeAspect="1"/>
          </p:cNvPicPr>
          <p:nvPr/>
        </p:nvPicPr>
        <p:blipFill>
          <a:blip r:embed="rId2"/>
          <a:srcRect t="94496"/>
          <a:stretch>
            <a:fillRect/>
          </a:stretch>
        </p:blipFill>
        <p:spPr bwMode="auto">
          <a:xfrm>
            <a:off x="1752600" y="3214688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28600" y="914400"/>
            <a:ext cx="518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1/ </a:t>
            </a:r>
            <a:r>
              <a:rPr lang="en-US">
                <a:latin typeface="Symbol" pitchFamily="18" charset="2"/>
              </a:rPr>
              <a:t>D</a:t>
            </a:r>
            <a:r>
              <a:rPr lang="en-US">
                <a:latin typeface="Calibri" pitchFamily="34" charset="0"/>
              </a:rPr>
              <a:t>E (gas) – E</a:t>
            </a:r>
            <a:r>
              <a:rPr lang="en-US" baseline="-25000">
                <a:latin typeface="Calibri" pitchFamily="34" charset="0"/>
              </a:rPr>
              <a:t>rest</a:t>
            </a:r>
            <a:r>
              <a:rPr lang="en-US">
                <a:latin typeface="Calibri" pitchFamily="34" charset="0"/>
              </a:rPr>
              <a:t> (Si) Telescope (35deg beamline)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52400" y="3900488"/>
            <a:ext cx="3892550" cy="3667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2/ Bragg detector (beamdump Miniball)</a:t>
            </a:r>
          </a:p>
        </p:txBody>
      </p:sp>
      <p:sp>
        <p:nvSpPr>
          <p:cNvPr id="30741" name="TextBox 42"/>
          <p:cNvSpPr txBox="1">
            <a:spLocks noChangeArrowheads="1"/>
          </p:cNvSpPr>
          <p:nvPr/>
        </p:nvSpPr>
        <p:spPr bwMode="auto">
          <a:xfrm>
            <a:off x="2895600" y="4648200"/>
            <a:ext cx="1289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17</a:t>
            </a:r>
            <a:r>
              <a:rPr lang="en-US">
                <a:latin typeface="Calibri" pitchFamily="34" charset="0"/>
              </a:rPr>
              <a:t>O</a:t>
            </a:r>
            <a:r>
              <a:rPr lang="en-US" baseline="30000">
                <a:latin typeface="Calibri" pitchFamily="34" charset="0"/>
              </a:rPr>
              <a:t>8+</a:t>
            </a:r>
            <a:r>
              <a:rPr lang="en-US">
                <a:latin typeface="Calibri" pitchFamily="34" charset="0"/>
              </a:rPr>
              <a:t> + </a:t>
            </a:r>
            <a:r>
              <a:rPr lang="en-US" baseline="30000">
                <a:latin typeface="Calibri" pitchFamily="34" charset="0"/>
              </a:rPr>
              <a:t>17</a:t>
            </a:r>
            <a:r>
              <a:rPr lang="en-US">
                <a:latin typeface="Calibri" pitchFamily="34" charset="0"/>
              </a:rPr>
              <a:t>F</a:t>
            </a:r>
            <a:r>
              <a:rPr lang="en-US" baseline="30000">
                <a:latin typeface="Calibri" pitchFamily="34" charset="0"/>
              </a:rPr>
              <a:t>8+</a:t>
            </a:r>
          </a:p>
        </p:txBody>
      </p:sp>
      <p:sp>
        <p:nvSpPr>
          <p:cNvPr id="30742" name="TextBox 43"/>
          <p:cNvSpPr txBox="1">
            <a:spLocks noChangeArrowheads="1"/>
          </p:cNvSpPr>
          <p:nvPr/>
        </p:nvSpPr>
        <p:spPr bwMode="auto">
          <a:xfrm>
            <a:off x="6254750" y="4887913"/>
            <a:ext cx="603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17</a:t>
            </a:r>
            <a:r>
              <a:rPr lang="en-US">
                <a:latin typeface="Calibri" pitchFamily="34" charset="0"/>
              </a:rPr>
              <a:t>F</a:t>
            </a:r>
            <a:r>
              <a:rPr lang="en-US" baseline="30000">
                <a:latin typeface="Calibri" pitchFamily="34" charset="0"/>
              </a:rPr>
              <a:t>9+</a:t>
            </a:r>
          </a:p>
        </p:txBody>
      </p:sp>
      <p:sp>
        <p:nvSpPr>
          <p:cNvPr id="2" name="TextBox 41"/>
          <p:cNvSpPr txBox="1"/>
          <p:nvPr/>
        </p:nvSpPr>
        <p:spPr>
          <a:xfrm>
            <a:off x="838200" y="5272088"/>
            <a:ext cx="457200" cy="3667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~ Z</a:t>
            </a:r>
          </a:p>
        </p:txBody>
      </p:sp>
      <p:sp>
        <p:nvSpPr>
          <p:cNvPr id="3" name="TextBox 41"/>
          <p:cNvSpPr txBox="1"/>
          <p:nvPr/>
        </p:nvSpPr>
        <p:spPr>
          <a:xfrm>
            <a:off x="3429000" y="6415088"/>
            <a:ext cx="315913" cy="3667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</a:t>
            </a:r>
          </a:p>
        </p:txBody>
      </p:sp>
      <p:sp>
        <p:nvSpPr>
          <p:cNvPr id="6" name="TextBox 41"/>
          <p:cNvSpPr txBox="1"/>
          <p:nvPr/>
        </p:nvSpPr>
        <p:spPr>
          <a:xfrm>
            <a:off x="6324600" y="6400800"/>
            <a:ext cx="315913" cy="3667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</a:t>
            </a:r>
          </a:p>
        </p:txBody>
      </p:sp>
      <p:sp>
        <p:nvSpPr>
          <p:cNvPr id="30747" name="TextBox 43"/>
          <p:cNvSpPr txBox="1">
            <a:spLocks noChangeArrowheads="1"/>
          </p:cNvSpPr>
          <p:nvPr/>
        </p:nvSpPr>
        <p:spPr bwMode="auto">
          <a:xfrm>
            <a:off x="5562600" y="4343400"/>
            <a:ext cx="2225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with stripper foil after 9-gap</a:t>
            </a:r>
          </a:p>
        </p:txBody>
      </p:sp>
      <p:sp>
        <p:nvSpPr>
          <p:cNvPr id="30748" name="Line 28"/>
          <p:cNvSpPr>
            <a:spLocks noChangeShapeType="1"/>
          </p:cNvSpPr>
          <p:nvPr/>
        </p:nvSpPr>
        <p:spPr bwMode="auto">
          <a:xfrm flipV="1">
            <a:off x="1143000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9" name="Line 29"/>
          <p:cNvSpPr>
            <a:spLocks noChangeShapeType="1"/>
          </p:cNvSpPr>
          <p:nvPr/>
        </p:nvSpPr>
        <p:spPr bwMode="auto">
          <a:xfrm>
            <a:off x="1143000" y="5638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3733800" y="1639888"/>
            <a:ext cx="381000" cy="3567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362200" y="1649413"/>
            <a:ext cx="381000" cy="3565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1747" name="Picture 26" descr="a74-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22" t="5473" r="6122" b="67218"/>
          <a:stretch>
            <a:fillRect/>
          </a:stretch>
        </p:blipFill>
        <p:spPr bwMode="auto">
          <a:xfrm>
            <a:off x="914400" y="4038600"/>
            <a:ext cx="33099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Determination of B(E2) values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1750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18" descr="a74-1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22" b="38458"/>
          <a:stretch>
            <a:fillRect/>
          </a:stretch>
        </p:blipFill>
        <p:spPr bwMode="auto">
          <a:xfrm>
            <a:off x="914400" y="1447800"/>
            <a:ext cx="3505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>
          <a:xfrm>
            <a:off x="1249363" y="5181600"/>
            <a:ext cx="2962275" cy="158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4" name="TextBox 23"/>
          <p:cNvSpPr txBox="1">
            <a:spLocks noChangeArrowheads="1"/>
          </p:cNvSpPr>
          <p:nvPr/>
        </p:nvSpPr>
        <p:spPr bwMode="auto">
          <a:xfrm rot="-5400000">
            <a:off x="299244" y="3129756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Counts</a:t>
            </a:r>
          </a:p>
        </p:txBody>
      </p:sp>
      <p:sp>
        <p:nvSpPr>
          <p:cNvPr id="31755" name="TextBox 24"/>
          <p:cNvSpPr txBox="1">
            <a:spLocks noChangeArrowheads="1"/>
          </p:cNvSpPr>
          <p:nvPr/>
        </p:nvSpPr>
        <p:spPr bwMode="auto">
          <a:xfrm>
            <a:off x="2209800" y="5410200"/>
            <a:ext cx="833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Energy</a:t>
            </a:r>
          </a:p>
        </p:txBody>
      </p:sp>
      <p:pic>
        <p:nvPicPr>
          <p:cNvPr id="31756" name="Picture 25" descr="a74-2.jpg"/>
          <p:cNvPicPr>
            <a:picLocks noChangeAspect="1"/>
          </p:cNvPicPr>
          <p:nvPr/>
        </p:nvPicPr>
        <p:blipFill>
          <a:blip r:embed="rId7"/>
          <a:srcRect l="6122" t="90372" r="6122" b="6015"/>
          <a:stretch>
            <a:fillRect/>
          </a:stretch>
        </p:blipFill>
        <p:spPr bwMode="auto">
          <a:xfrm>
            <a:off x="909638" y="5186363"/>
            <a:ext cx="33099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4648200" y="2362200"/>
            <a:ext cx="3797300" cy="1739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Relative measurement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solidFill>
                  <a:schemeClr val="tx2"/>
                </a:solidFill>
                <a:latin typeface="Calibri" pitchFamily="34" charset="0"/>
              </a:rPr>
              <a:t>N</a:t>
            </a:r>
            <a:r>
              <a:rPr lang="en-US" baseline="-25000">
                <a:solidFill>
                  <a:schemeClr val="tx2"/>
                </a:solidFill>
                <a:latin typeface="Calibri" pitchFamily="34" charset="0"/>
              </a:rPr>
              <a:t>beam</a:t>
            </a:r>
            <a:r>
              <a:rPr lang="en-US">
                <a:latin typeface="Calibri" pitchFamily="34" charset="0"/>
                <a:sym typeface="Symbol" pitchFamily="18" charset="2"/>
              </a:rPr>
              <a:t>  </a:t>
            </a:r>
            <a:r>
              <a:rPr lang="en-US" b="1">
                <a:latin typeface="Symbol" pitchFamily="18" charset="2"/>
                <a:sym typeface="Symbol" pitchFamily="18" charset="2"/>
              </a:rPr>
              <a:t>s</a:t>
            </a:r>
            <a:r>
              <a:rPr lang="en-US" b="1" baseline="-25000">
                <a:latin typeface="Calibri" pitchFamily="34" charset="0"/>
                <a:sym typeface="Symbol" pitchFamily="18" charset="2"/>
              </a:rPr>
              <a:t>beam</a:t>
            </a:r>
            <a:r>
              <a:rPr lang="en-US">
                <a:latin typeface="Calibri" pitchFamily="34" charset="0"/>
                <a:sym typeface="Symbol" pitchFamily="18" charset="2"/>
              </a:rPr>
              <a:t>(</a:t>
            </a:r>
            <a:r>
              <a:rPr lang="en-US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B(E2),Q</a:t>
            </a:r>
            <a:r>
              <a:rPr lang="en-US" baseline="-2500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2+</a:t>
            </a:r>
            <a:r>
              <a:rPr lang="en-US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,</a:t>
            </a:r>
            <a:r>
              <a:rPr lang="en-US">
                <a:latin typeface="Calibri" pitchFamily="34" charset="0"/>
                <a:sym typeface="Symbol" pitchFamily="18" charset="2"/>
              </a:rPr>
              <a:t>…) 	unknown</a:t>
            </a:r>
            <a:endParaRPr lang="en-US" baseline="-25000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N</a:t>
            </a:r>
            <a:r>
              <a:rPr lang="en-US" baseline="-25000">
                <a:latin typeface="Calibri" pitchFamily="34" charset="0"/>
              </a:rPr>
              <a:t>target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  <a:sym typeface="Symbol" pitchFamily="18" charset="2"/>
              </a:rPr>
              <a:t> </a:t>
            </a:r>
            <a:r>
              <a:rPr lang="en-US">
                <a:latin typeface="Symbol" pitchFamily="18" charset="2"/>
                <a:sym typeface="Symbol" pitchFamily="18" charset="2"/>
              </a:rPr>
              <a:t>s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target</a:t>
            </a:r>
            <a:r>
              <a:rPr lang="en-US">
                <a:latin typeface="Calibri" pitchFamily="34" charset="0"/>
                <a:sym typeface="Symbol" pitchFamily="18" charset="2"/>
              </a:rPr>
              <a:t>(B(E2),…) 	known</a:t>
            </a:r>
          </a:p>
          <a:p>
            <a:endParaRPr lang="en-US">
              <a:latin typeface="Calibri" pitchFamily="34" charset="0"/>
              <a:sym typeface="Symbol" pitchFamily="18" charset="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90800" y="1676400"/>
            <a:ext cx="68738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tx2"/>
                </a:solidFill>
                <a:latin typeface="+mn-lt"/>
              </a:rPr>
              <a:t>N</a:t>
            </a:r>
            <a:r>
              <a:rPr lang="en-US" baseline="-25000" dirty="0" err="1">
                <a:solidFill>
                  <a:schemeClr val="tx2"/>
                </a:solidFill>
                <a:latin typeface="+mn-lt"/>
              </a:rPr>
              <a:t>beam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05200" y="2057400"/>
            <a:ext cx="7064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N</a:t>
            </a:r>
            <a:r>
              <a:rPr lang="en-US" baseline="-25000" dirty="0" err="1">
                <a:latin typeface="+mn-lt"/>
              </a:rPr>
              <a:t>target</a:t>
            </a:r>
            <a:endParaRPr lang="en-US" dirty="0"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0" y="6553200"/>
            <a:ext cx="70104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en-US" sz="1400"/>
              <a:t>J. Van de Walle </a:t>
            </a:r>
            <a:r>
              <a:rPr lang="en-US" sz="1400" i="1"/>
              <a:t>et al.</a:t>
            </a:r>
            <a:r>
              <a:rPr lang="en-US" sz="1400"/>
              <a:t>, submitted to Physical Review C (2008) (</a:t>
            </a:r>
            <a:r>
              <a:rPr lang="en-US" sz="1400" baseline="30000"/>
              <a:t>74-80</a:t>
            </a:r>
            <a:r>
              <a:rPr lang="en-US" sz="1400"/>
              <a:t>Zn coulex)</a:t>
            </a:r>
          </a:p>
        </p:txBody>
      </p:sp>
      <p:sp>
        <p:nvSpPr>
          <p:cNvPr id="2" name="TextBox 48"/>
          <p:cNvSpPr txBox="1"/>
          <p:nvPr/>
        </p:nvSpPr>
        <p:spPr>
          <a:xfrm>
            <a:off x="1143000" y="1219200"/>
            <a:ext cx="2514600" cy="366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en-US" b="1" baseline="30000"/>
              <a:t>74</a:t>
            </a:r>
            <a:r>
              <a:rPr lang="en-US" b="1"/>
              <a:t>Zn coulex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3733800" y="1639888"/>
            <a:ext cx="381000" cy="3567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362200" y="1649413"/>
            <a:ext cx="381000" cy="3565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2036" name="Picture 26" descr="a74-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22" t="5473" r="6122" b="67218"/>
          <a:stretch>
            <a:fillRect/>
          </a:stretch>
        </p:blipFill>
        <p:spPr bwMode="auto">
          <a:xfrm>
            <a:off x="914400" y="4038600"/>
            <a:ext cx="33099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Determination of B(E2) values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2039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0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1" name="Picture 18" descr="a74-1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22" b="38458"/>
          <a:stretch>
            <a:fillRect/>
          </a:stretch>
        </p:blipFill>
        <p:spPr bwMode="auto">
          <a:xfrm>
            <a:off x="914400" y="1447800"/>
            <a:ext cx="3505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>
          <a:xfrm>
            <a:off x="1249363" y="5181600"/>
            <a:ext cx="2962275" cy="158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043" name="TextBox 23"/>
          <p:cNvSpPr txBox="1">
            <a:spLocks noChangeArrowheads="1"/>
          </p:cNvSpPr>
          <p:nvPr/>
        </p:nvSpPr>
        <p:spPr bwMode="auto">
          <a:xfrm rot="-5400000">
            <a:off x="299244" y="3129756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Counts</a:t>
            </a:r>
          </a:p>
        </p:txBody>
      </p:sp>
      <p:sp>
        <p:nvSpPr>
          <p:cNvPr id="172044" name="TextBox 24"/>
          <p:cNvSpPr txBox="1">
            <a:spLocks noChangeArrowheads="1"/>
          </p:cNvSpPr>
          <p:nvPr/>
        </p:nvSpPr>
        <p:spPr bwMode="auto">
          <a:xfrm>
            <a:off x="2209800" y="5410200"/>
            <a:ext cx="833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Energy</a:t>
            </a:r>
          </a:p>
        </p:txBody>
      </p:sp>
      <p:pic>
        <p:nvPicPr>
          <p:cNvPr id="172045" name="Picture 25" descr="a74-2.jpg"/>
          <p:cNvPicPr>
            <a:picLocks noChangeAspect="1"/>
          </p:cNvPicPr>
          <p:nvPr/>
        </p:nvPicPr>
        <p:blipFill>
          <a:blip r:embed="rId7"/>
          <a:srcRect l="6122" t="90372" r="6122" b="6015"/>
          <a:stretch>
            <a:fillRect/>
          </a:stretch>
        </p:blipFill>
        <p:spPr bwMode="auto">
          <a:xfrm>
            <a:off x="909638" y="5186363"/>
            <a:ext cx="33099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4648200" y="2362200"/>
            <a:ext cx="3797300" cy="22891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Relative measurement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solidFill>
                  <a:schemeClr val="tx2"/>
                </a:solidFill>
                <a:latin typeface="Calibri" pitchFamily="34" charset="0"/>
              </a:rPr>
              <a:t>N</a:t>
            </a:r>
            <a:r>
              <a:rPr lang="en-US" baseline="-25000">
                <a:solidFill>
                  <a:schemeClr val="tx2"/>
                </a:solidFill>
                <a:latin typeface="Calibri" pitchFamily="34" charset="0"/>
              </a:rPr>
              <a:t>beam</a:t>
            </a:r>
            <a:r>
              <a:rPr lang="en-US">
                <a:latin typeface="Calibri" pitchFamily="34" charset="0"/>
                <a:sym typeface="Symbol" pitchFamily="18" charset="2"/>
              </a:rPr>
              <a:t>  </a:t>
            </a:r>
            <a:r>
              <a:rPr lang="en-US" b="1">
                <a:latin typeface="Symbol" pitchFamily="18" charset="2"/>
                <a:sym typeface="Symbol" pitchFamily="18" charset="2"/>
              </a:rPr>
              <a:t>s</a:t>
            </a:r>
            <a:r>
              <a:rPr lang="en-US" b="1" baseline="-25000">
                <a:latin typeface="Calibri" pitchFamily="34" charset="0"/>
                <a:sym typeface="Symbol" pitchFamily="18" charset="2"/>
              </a:rPr>
              <a:t>beam</a:t>
            </a:r>
            <a:r>
              <a:rPr lang="en-US">
                <a:latin typeface="Calibri" pitchFamily="34" charset="0"/>
                <a:sym typeface="Symbol" pitchFamily="18" charset="2"/>
              </a:rPr>
              <a:t>(</a:t>
            </a:r>
            <a:r>
              <a:rPr lang="en-US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B(E2),Q</a:t>
            </a:r>
            <a:r>
              <a:rPr lang="en-US" baseline="-2500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2+</a:t>
            </a:r>
            <a:r>
              <a:rPr lang="en-US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,</a:t>
            </a:r>
            <a:r>
              <a:rPr lang="en-US">
                <a:latin typeface="Calibri" pitchFamily="34" charset="0"/>
                <a:sym typeface="Symbol" pitchFamily="18" charset="2"/>
              </a:rPr>
              <a:t>…) 	unknown</a:t>
            </a:r>
            <a:endParaRPr lang="en-US" baseline="-25000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N</a:t>
            </a:r>
            <a:r>
              <a:rPr lang="en-US" baseline="-25000">
                <a:latin typeface="Calibri" pitchFamily="34" charset="0"/>
              </a:rPr>
              <a:t>target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  <a:sym typeface="Symbol" pitchFamily="18" charset="2"/>
              </a:rPr>
              <a:t> </a:t>
            </a:r>
            <a:r>
              <a:rPr lang="en-US">
                <a:latin typeface="Symbol" pitchFamily="18" charset="2"/>
                <a:sym typeface="Symbol" pitchFamily="18" charset="2"/>
              </a:rPr>
              <a:t>s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target</a:t>
            </a:r>
            <a:r>
              <a:rPr lang="en-US">
                <a:latin typeface="Calibri" pitchFamily="34" charset="0"/>
                <a:sym typeface="Symbol" pitchFamily="18" charset="2"/>
              </a:rPr>
              <a:t>(B(E2),…) 	known</a:t>
            </a:r>
          </a:p>
          <a:p>
            <a:endParaRPr lang="en-US">
              <a:latin typeface="Calibri" pitchFamily="34" charset="0"/>
              <a:sym typeface="Symbol" pitchFamily="18" charset="2"/>
            </a:endParaRPr>
          </a:p>
          <a:p>
            <a:r>
              <a:rPr lang="en-US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!!! possible beam contamination </a:t>
            </a:r>
          </a:p>
          <a:p>
            <a:r>
              <a:rPr lang="en-US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influences this normalization !!!</a:t>
            </a:r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90800" y="1676400"/>
            <a:ext cx="68738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tx2"/>
                </a:solidFill>
                <a:latin typeface="+mn-lt"/>
              </a:rPr>
              <a:t>N</a:t>
            </a:r>
            <a:r>
              <a:rPr lang="en-US" baseline="-25000" dirty="0" err="1">
                <a:solidFill>
                  <a:schemeClr val="tx2"/>
                </a:solidFill>
                <a:latin typeface="+mn-lt"/>
              </a:rPr>
              <a:t>beam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05200" y="2057400"/>
            <a:ext cx="7064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N</a:t>
            </a:r>
            <a:r>
              <a:rPr lang="en-US" baseline="-25000" dirty="0" err="1">
                <a:latin typeface="+mn-lt"/>
              </a:rPr>
              <a:t>target</a:t>
            </a:r>
            <a:endParaRPr lang="en-US" dirty="0"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0" y="6553200"/>
            <a:ext cx="70104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en-US" sz="1400"/>
              <a:t>J. Van de Walle </a:t>
            </a:r>
            <a:r>
              <a:rPr lang="en-US" sz="1400" i="1"/>
              <a:t>et al.</a:t>
            </a:r>
            <a:r>
              <a:rPr lang="en-US" sz="1400"/>
              <a:t>, submitted to Physical Review C (2008) (</a:t>
            </a:r>
            <a:r>
              <a:rPr lang="en-US" sz="1400" baseline="30000"/>
              <a:t>74-80</a:t>
            </a:r>
            <a:r>
              <a:rPr lang="en-US" sz="1400"/>
              <a:t>Zn coulex)</a:t>
            </a:r>
          </a:p>
        </p:txBody>
      </p:sp>
      <p:sp>
        <p:nvSpPr>
          <p:cNvPr id="2" name="TextBox 48"/>
          <p:cNvSpPr txBox="1"/>
          <p:nvPr/>
        </p:nvSpPr>
        <p:spPr>
          <a:xfrm>
            <a:off x="1143000" y="1219200"/>
            <a:ext cx="2514600" cy="366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en-US" b="1" baseline="30000"/>
              <a:t>74</a:t>
            </a:r>
            <a:r>
              <a:rPr lang="en-US" b="1"/>
              <a:t>Zn coulex</a:t>
            </a:r>
          </a:p>
        </p:txBody>
      </p:sp>
      <p:sp>
        <p:nvSpPr>
          <p:cNvPr id="172051" name="Oval 19"/>
          <p:cNvSpPr>
            <a:spLocks noChangeArrowheads="1"/>
          </p:cNvSpPr>
          <p:nvPr/>
        </p:nvSpPr>
        <p:spPr bwMode="auto">
          <a:xfrm>
            <a:off x="1371600" y="1676400"/>
            <a:ext cx="304800" cy="3581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isolde-20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184275"/>
            <a:ext cx="658495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2" name="Rectangle 6"/>
          <p:cNvGrpSpPr>
            <a:grpSpLocks/>
          </p:cNvGrpSpPr>
          <p:nvPr/>
        </p:nvGrpSpPr>
        <p:grpSpPr bwMode="auto">
          <a:xfrm>
            <a:off x="2498725" y="3714750"/>
            <a:ext cx="2365375" cy="2017713"/>
            <a:chOff x="1574" y="2074"/>
            <a:chExt cx="1490" cy="1271"/>
          </a:xfrm>
        </p:grpSpPr>
        <p:pic>
          <p:nvPicPr>
            <p:cNvPr id="15370" name="Rectangle 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74" y="2074"/>
              <a:ext cx="1490" cy="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1" name="Text Box 5"/>
            <p:cNvSpPr txBox="1">
              <a:spLocks noChangeArrowheads="1"/>
            </p:cNvSpPr>
            <p:nvPr/>
          </p:nvSpPr>
          <p:spPr bwMode="auto">
            <a:xfrm rot="3123549">
              <a:off x="2256" y="2015"/>
              <a:ext cx="129" cy="1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5363" name="Rectangle 5"/>
          <p:cNvGrpSpPr>
            <a:grpSpLocks/>
          </p:cNvGrpSpPr>
          <p:nvPr/>
        </p:nvGrpSpPr>
        <p:grpSpPr bwMode="auto">
          <a:xfrm>
            <a:off x="2603500" y="5122863"/>
            <a:ext cx="998538" cy="993775"/>
            <a:chOff x="1640" y="2961"/>
            <a:chExt cx="629" cy="626"/>
          </a:xfrm>
        </p:grpSpPr>
        <p:pic>
          <p:nvPicPr>
            <p:cNvPr id="15368" name="Rectangle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40" y="2961"/>
              <a:ext cx="629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9" name="Text Box 8"/>
            <p:cNvSpPr txBox="1">
              <a:spLocks noChangeArrowheads="1"/>
            </p:cNvSpPr>
            <p:nvPr/>
          </p:nvSpPr>
          <p:spPr bwMode="auto">
            <a:xfrm rot="3123549">
              <a:off x="1853" y="3156"/>
              <a:ext cx="205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(REX-)ISOLDE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66" name="Picture 187" descr="minib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91" descr="REX-ISOLDE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0" y="6491288"/>
            <a:ext cx="6170613" cy="392112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post-accelerated beam and Coulomb excitation in 2001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8" descr="NuclearChar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41" b="10068"/>
          <a:stretch>
            <a:fillRect/>
          </a:stretch>
        </p:blipFill>
        <p:spPr bwMode="auto">
          <a:xfrm>
            <a:off x="1524000" y="1371600"/>
            <a:ext cx="7620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</p:txBody>
      </p:sp>
      <p:pic>
        <p:nvPicPr>
          <p:cNvPr id="33797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3276600" y="5181600"/>
            <a:ext cx="609600" cy="2286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73513" y="4146550"/>
            <a:ext cx="381000" cy="2286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029200" y="3962400"/>
            <a:ext cx="609600" cy="4572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802" name="TextBox 15"/>
          <p:cNvSpPr txBox="1">
            <a:spLocks noChangeArrowheads="1"/>
          </p:cNvSpPr>
          <p:nvPr/>
        </p:nvSpPr>
        <p:spPr bwMode="auto">
          <a:xfrm>
            <a:off x="2590800" y="6096000"/>
            <a:ext cx="1039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30,31,32</a:t>
            </a:r>
            <a:r>
              <a:rPr lang="en-US">
                <a:latin typeface="Calibri" pitchFamily="34" charset="0"/>
              </a:rPr>
              <a:t>Mg</a:t>
            </a:r>
          </a:p>
        </p:txBody>
      </p:sp>
      <p:sp>
        <p:nvSpPr>
          <p:cNvPr id="33803" name="TextBox 16"/>
          <p:cNvSpPr txBox="1">
            <a:spLocks noChangeArrowheads="1"/>
          </p:cNvSpPr>
          <p:nvPr/>
        </p:nvSpPr>
        <p:spPr bwMode="auto">
          <a:xfrm>
            <a:off x="3810000" y="5497513"/>
            <a:ext cx="2416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67,69,71,73</a:t>
            </a:r>
            <a:r>
              <a:rPr lang="en-US">
                <a:latin typeface="Calibri" pitchFamily="34" charset="0"/>
              </a:rPr>
              <a:t>Cu, </a:t>
            </a:r>
            <a:r>
              <a:rPr lang="en-US" baseline="30000">
                <a:latin typeface="Calibri" pitchFamily="34" charset="0"/>
              </a:rPr>
              <a:t>68</a:t>
            </a:r>
            <a:r>
              <a:rPr lang="en-US">
                <a:latin typeface="Calibri" pitchFamily="34" charset="0"/>
              </a:rPr>
              <a:t>Cu, </a:t>
            </a:r>
            <a:r>
              <a:rPr lang="en-US" baseline="30000">
                <a:latin typeface="Calibri" pitchFamily="34" charset="0"/>
              </a:rPr>
              <a:t>70(m)</a:t>
            </a:r>
            <a:r>
              <a:rPr lang="en-US">
                <a:latin typeface="Calibri" pitchFamily="34" charset="0"/>
              </a:rPr>
              <a:t>Cu</a:t>
            </a:r>
          </a:p>
          <a:p>
            <a:r>
              <a:rPr lang="en-US" baseline="30000">
                <a:latin typeface="Calibri" pitchFamily="34" charset="0"/>
              </a:rPr>
              <a:t>68</a:t>
            </a:r>
            <a:r>
              <a:rPr lang="en-US">
                <a:latin typeface="Calibri" pitchFamily="34" charset="0"/>
              </a:rPr>
              <a:t>Ni</a:t>
            </a:r>
          </a:p>
        </p:txBody>
      </p:sp>
      <p:sp>
        <p:nvSpPr>
          <p:cNvPr id="33804" name="TextBox 17"/>
          <p:cNvSpPr txBox="1">
            <a:spLocks noChangeArrowheads="1"/>
          </p:cNvSpPr>
          <p:nvPr/>
        </p:nvSpPr>
        <p:spPr bwMode="auto">
          <a:xfrm>
            <a:off x="3810000" y="5268913"/>
            <a:ext cx="11572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74,76,78,80</a:t>
            </a:r>
            <a:r>
              <a:rPr lang="en-US">
                <a:latin typeface="Calibri" pitchFamily="34" charset="0"/>
              </a:rPr>
              <a:t>Zn</a:t>
            </a:r>
          </a:p>
        </p:txBody>
      </p:sp>
      <p:sp>
        <p:nvSpPr>
          <p:cNvPr id="33805" name="TextBox 18"/>
          <p:cNvSpPr txBox="1">
            <a:spLocks noChangeArrowheads="1"/>
          </p:cNvSpPr>
          <p:nvPr/>
        </p:nvSpPr>
        <p:spPr bwMode="auto">
          <a:xfrm>
            <a:off x="3810000" y="3886200"/>
            <a:ext cx="1195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106,108,110</a:t>
            </a:r>
            <a:r>
              <a:rPr lang="en-US">
                <a:latin typeface="Calibri" pitchFamily="34" charset="0"/>
              </a:rPr>
              <a:t>Sn</a:t>
            </a:r>
          </a:p>
        </p:txBody>
      </p:sp>
      <p:sp>
        <p:nvSpPr>
          <p:cNvPr id="33806" name="TextBox 19"/>
          <p:cNvSpPr txBox="1">
            <a:spLocks noChangeArrowheads="1"/>
          </p:cNvSpPr>
          <p:nvPr/>
        </p:nvSpPr>
        <p:spPr bwMode="auto">
          <a:xfrm>
            <a:off x="5486400" y="4343400"/>
            <a:ext cx="12049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122,124</a:t>
            </a:r>
            <a:r>
              <a:rPr lang="en-US">
                <a:latin typeface="Calibri" pitchFamily="34" charset="0"/>
              </a:rPr>
              <a:t>Cd</a:t>
            </a:r>
          </a:p>
          <a:p>
            <a:r>
              <a:rPr lang="en-US" baseline="30000">
                <a:latin typeface="Calibri" pitchFamily="34" charset="0"/>
              </a:rPr>
              <a:t>138,140</a:t>
            </a:r>
            <a:r>
              <a:rPr lang="en-US">
                <a:latin typeface="Calibri" pitchFamily="34" charset="0"/>
              </a:rPr>
              <a:t>Xe</a:t>
            </a:r>
          </a:p>
          <a:p>
            <a:r>
              <a:rPr lang="en-US" baseline="30000">
                <a:latin typeface="Calibri" pitchFamily="34" charset="0"/>
              </a:rPr>
              <a:t>140,148,150</a:t>
            </a:r>
            <a:r>
              <a:rPr lang="en-US">
                <a:latin typeface="Calibri" pitchFamily="34" charset="0"/>
              </a:rPr>
              <a:t>Ba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057400" y="4267200"/>
            <a:ext cx="51816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057400" y="5310188"/>
            <a:ext cx="5181600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604294" y="4561682"/>
            <a:ext cx="2466975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2168525" y="4535488"/>
            <a:ext cx="2519363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386682" y="5317331"/>
            <a:ext cx="2406650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12" name="TextBox 27"/>
          <p:cNvSpPr txBox="1">
            <a:spLocks noChangeArrowheads="1"/>
          </p:cNvSpPr>
          <p:nvPr/>
        </p:nvSpPr>
        <p:spPr bwMode="auto">
          <a:xfrm>
            <a:off x="1676400" y="5029200"/>
            <a:ext cx="641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Z=28</a:t>
            </a:r>
          </a:p>
        </p:txBody>
      </p:sp>
      <p:sp>
        <p:nvSpPr>
          <p:cNvPr id="33813" name="TextBox 28"/>
          <p:cNvSpPr txBox="1">
            <a:spLocks noChangeArrowheads="1"/>
          </p:cNvSpPr>
          <p:nvPr/>
        </p:nvSpPr>
        <p:spPr bwMode="auto">
          <a:xfrm>
            <a:off x="1676400" y="3962400"/>
            <a:ext cx="641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Z=50</a:t>
            </a:r>
          </a:p>
        </p:txBody>
      </p:sp>
      <p:sp>
        <p:nvSpPr>
          <p:cNvPr id="33814" name="TextBox 30"/>
          <p:cNvSpPr txBox="1">
            <a:spLocks noChangeArrowheads="1"/>
          </p:cNvSpPr>
          <p:nvPr/>
        </p:nvSpPr>
        <p:spPr bwMode="auto">
          <a:xfrm rot="-5400000">
            <a:off x="2988469" y="3436144"/>
            <a:ext cx="682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N=40</a:t>
            </a:r>
          </a:p>
        </p:txBody>
      </p:sp>
      <p:cxnSp>
        <p:nvCxnSpPr>
          <p:cNvPr id="34" name="Straight Connector 33"/>
          <p:cNvCxnSpPr/>
          <p:nvPr/>
        </p:nvCxnSpPr>
        <p:spPr>
          <a:xfrm rot="5400000" flipH="1" flipV="1">
            <a:off x="3657601" y="4114800"/>
            <a:ext cx="2895600" cy="31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124200" y="3276600"/>
            <a:ext cx="54864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17" name="TextBox 38"/>
          <p:cNvSpPr txBox="1">
            <a:spLocks noChangeArrowheads="1"/>
          </p:cNvSpPr>
          <p:nvPr/>
        </p:nvSpPr>
        <p:spPr bwMode="auto">
          <a:xfrm>
            <a:off x="8001000" y="2994025"/>
            <a:ext cx="641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Z=82</a:t>
            </a:r>
          </a:p>
        </p:txBody>
      </p:sp>
      <p:sp>
        <p:nvSpPr>
          <p:cNvPr id="33818" name="TextBox 43"/>
          <p:cNvSpPr txBox="1">
            <a:spLocks noChangeArrowheads="1"/>
          </p:cNvSpPr>
          <p:nvPr/>
        </p:nvSpPr>
        <p:spPr bwMode="auto">
          <a:xfrm>
            <a:off x="2362200" y="6477000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20</a:t>
            </a:r>
          </a:p>
        </p:txBody>
      </p:sp>
      <p:sp>
        <p:nvSpPr>
          <p:cNvPr id="60" name="Oval 59"/>
          <p:cNvSpPr/>
          <p:nvPr/>
        </p:nvSpPr>
        <p:spPr>
          <a:xfrm>
            <a:off x="2286000" y="5867400"/>
            <a:ext cx="381000" cy="2286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820" name="TextBox 63"/>
          <p:cNvSpPr txBox="1">
            <a:spLocks noChangeArrowheads="1"/>
          </p:cNvSpPr>
          <p:nvPr/>
        </p:nvSpPr>
        <p:spPr bwMode="auto">
          <a:xfrm rot="-5400000">
            <a:off x="3394869" y="3432969"/>
            <a:ext cx="682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N=50</a:t>
            </a:r>
          </a:p>
        </p:txBody>
      </p:sp>
      <p:sp>
        <p:nvSpPr>
          <p:cNvPr id="33821" name="TextBox 64"/>
          <p:cNvSpPr txBox="1">
            <a:spLocks noChangeArrowheads="1"/>
          </p:cNvSpPr>
          <p:nvPr/>
        </p:nvSpPr>
        <p:spPr bwMode="auto">
          <a:xfrm rot="-5400000">
            <a:off x="4644231" y="2823369"/>
            <a:ext cx="682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N=82</a:t>
            </a:r>
          </a:p>
        </p:txBody>
      </p:sp>
      <p:sp>
        <p:nvSpPr>
          <p:cNvPr id="33823" name="TextBox 60"/>
          <p:cNvSpPr txBox="1">
            <a:spLocks noChangeArrowheads="1"/>
          </p:cNvSpPr>
          <p:nvPr/>
        </p:nvSpPr>
        <p:spPr bwMode="auto">
          <a:xfrm>
            <a:off x="88900" y="914400"/>
            <a:ext cx="84915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Some physics cases “over the past years” …</a:t>
            </a:r>
          </a:p>
          <a:p>
            <a:r>
              <a:rPr lang="en-US" b="1" i="1">
                <a:latin typeface="Calibri" pitchFamily="34" charset="0"/>
              </a:rPr>
              <a:t>Evolution of Shell Structure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the “island of inversion” : </a:t>
            </a:r>
            <a:r>
              <a:rPr lang="en-US" baseline="30000">
                <a:latin typeface="Calibri" pitchFamily="34" charset="0"/>
              </a:rPr>
              <a:t>30,31,32</a:t>
            </a:r>
            <a:r>
              <a:rPr lang="en-US">
                <a:latin typeface="Calibri" pitchFamily="34" charset="0"/>
              </a:rPr>
              <a:t>Mg </a:t>
            </a:r>
            <a:r>
              <a:rPr lang="en-US" sz="1200">
                <a:latin typeface="Calibri" pitchFamily="34" charset="0"/>
              </a:rPr>
              <a:t>(H. Scheit, P. Reiter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region around </a:t>
            </a:r>
            <a:r>
              <a:rPr lang="en-US" baseline="30000">
                <a:latin typeface="Calibri" pitchFamily="34" charset="0"/>
              </a:rPr>
              <a:t>68-78</a:t>
            </a:r>
            <a:r>
              <a:rPr lang="en-US">
                <a:latin typeface="Calibri" pitchFamily="34" charset="0"/>
              </a:rPr>
              <a:t>Ni (</a:t>
            </a:r>
            <a:r>
              <a:rPr lang="en-US" i="1">
                <a:latin typeface="Calibri" pitchFamily="34" charset="0"/>
              </a:rPr>
              <a:t>Z</a:t>
            </a:r>
            <a:r>
              <a:rPr lang="en-US">
                <a:latin typeface="Calibri" pitchFamily="34" charset="0"/>
              </a:rPr>
              <a:t>=28</a:t>
            </a:r>
            <a:r>
              <a:rPr lang="en-US" i="1">
                <a:latin typeface="Calibri" pitchFamily="34" charset="0"/>
              </a:rPr>
              <a:t>, N</a:t>
            </a:r>
            <a:r>
              <a:rPr lang="en-US">
                <a:latin typeface="Calibri" pitchFamily="34" charset="0"/>
              </a:rPr>
              <a:t>=40-50) : </a:t>
            </a:r>
            <a:r>
              <a:rPr lang="en-US" baseline="30000">
                <a:latin typeface="Calibri" pitchFamily="34" charset="0"/>
              </a:rPr>
              <a:t>68</a:t>
            </a:r>
            <a:r>
              <a:rPr lang="en-US">
                <a:latin typeface="Calibri" pitchFamily="34" charset="0"/>
              </a:rPr>
              <a:t>Ni, </a:t>
            </a:r>
            <a:r>
              <a:rPr lang="en-US" baseline="30000">
                <a:latin typeface="Calibri" pitchFamily="34" charset="0"/>
              </a:rPr>
              <a:t>67,69,71,73</a:t>
            </a:r>
            <a:r>
              <a:rPr lang="en-US">
                <a:latin typeface="Calibri" pitchFamily="34" charset="0"/>
              </a:rPr>
              <a:t>Ci, </a:t>
            </a:r>
            <a:r>
              <a:rPr lang="en-US" baseline="30000">
                <a:latin typeface="Calibri" pitchFamily="34" charset="0"/>
              </a:rPr>
              <a:t>68,70(m)</a:t>
            </a:r>
            <a:r>
              <a:rPr lang="en-US">
                <a:latin typeface="Calibri" pitchFamily="34" charset="0"/>
              </a:rPr>
              <a:t>Cu, </a:t>
            </a:r>
            <a:r>
              <a:rPr lang="en-US" baseline="30000">
                <a:latin typeface="Calibri" pitchFamily="34" charset="0"/>
              </a:rPr>
              <a:t>74,76,78,80</a:t>
            </a:r>
            <a:r>
              <a:rPr lang="en-US">
                <a:latin typeface="Calibri" pitchFamily="34" charset="0"/>
              </a:rPr>
              <a:t>Zn, </a:t>
            </a:r>
            <a:r>
              <a:rPr lang="en-US" baseline="30000">
                <a:latin typeface="Calibri" pitchFamily="34" charset="0"/>
              </a:rPr>
              <a:t>61</a:t>
            </a:r>
            <a:r>
              <a:rPr lang="en-US">
                <a:latin typeface="Calibri" pitchFamily="34" charset="0"/>
              </a:rPr>
              <a:t>Mn, </a:t>
            </a:r>
            <a:r>
              <a:rPr lang="en-US" baseline="30000">
                <a:latin typeface="Calibri" pitchFamily="34" charset="0"/>
              </a:rPr>
              <a:t>61</a:t>
            </a:r>
            <a:r>
              <a:rPr lang="en-US">
                <a:latin typeface="Calibri" pitchFamily="34" charset="0"/>
              </a:rPr>
              <a:t>Fe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region around </a:t>
            </a:r>
            <a:r>
              <a:rPr lang="en-US" baseline="30000">
                <a:latin typeface="Calibri" pitchFamily="34" charset="0"/>
              </a:rPr>
              <a:t>100</a:t>
            </a:r>
            <a:r>
              <a:rPr lang="en-US">
                <a:latin typeface="Calibri" pitchFamily="34" charset="0"/>
              </a:rPr>
              <a:t>Sn : </a:t>
            </a:r>
            <a:r>
              <a:rPr lang="en-US" baseline="30000">
                <a:latin typeface="Calibri" pitchFamily="34" charset="0"/>
              </a:rPr>
              <a:t>106,108,110</a:t>
            </a:r>
            <a:r>
              <a:rPr lang="en-US">
                <a:latin typeface="Calibri" pitchFamily="34" charset="0"/>
              </a:rPr>
              <a:t>Sn, </a:t>
            </a:r>
            <a:r>
              <a:rPr lang="en-US" baseline="30000">
                <a:latin typeface="Calibri" pitchFamily="34" charset="0"/>
              </a:rPr>
              <a:t>100,102,104</a:t>
            </a:r>
            <a:r>
              <a:rPr lang="en-US">
                <a:latin typeface="Calibri" pitchFamily="34" charset="0"/>
              </a:rPr>
              <a:t>Cd </a:t>
            </a:r>
            <a:r>
              <a:rPr lang="en-US" sz="1200">
                <a:latin typeface="Calibri" pitchFamily="34" charset="0"/>
              </a:rPr>
              <a:t>(J. Cederkall, A. Ekstrom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)</a:t>
            </a: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region around </a:t>
            </a:r>
            <a:r>
              <a:rPr lang="en-US" baseline="30000">
                <a:latin typeface="Calibri" pitchFamily="34" charset="0"/>
              </a:rPr>
              <a:t>132</a:t>
            </a:r>
            <a:r>
              <a:rPr lang="en-US">
                <a:latin typeface="Calibri" pitchFamily="34" charset="0"/>
              </a:rPr>
              <a:t>Sn : </a:t>
            </a:r>
            <a:r>
              <a:rPr lang="en-US" baseline="30000">
                <a:latin typeface="Calibri" pitchFamily="34" charset="0"/>
              </a:rPr>
              <a:t>138,140,142,144</a:t>
            </a:r>
            <a:r>
              <a:rPr lang="en-US">
                <a:latin typeface="Calibri" pitchFamily="34" charset="0"/>
              </a:rPr>
              <a:t>Xe, </a:t>
            </a:r>
            <a:r>
              <a:rPr lang="en-US" baseline="30000">
                <a:latin typeface="Calibri" pitchFamily="34" charset="0"/>
              </a:rPr>
              <a:t>122,124,126</a:t>
            </a:r>
            <a:r>
              <a:rPr lang="en-US">
                <a:latin typeface="Calibri" pitchFamily="34" charset="0"/>
              </a:rPr>
              <a:t>Cd, </a:t>
            </a:r>
            <a:r>
              <a:rPr lang="en-US" baseline="30000">
                <a:latin typeface="Calibri" pitchFamily="34" charset="0"/>
              </a:rPr>
              <a:t>140</a:t>
            </a:r>
            <a:r>
              <a:rPr lang="en-US">
                <a:latin typeface="Calibri" pitchFamily="34" charset="0"/>
              </a:rPr>
              <a:t>Ba </a:t>
            </a:r>
            <a:r>
              <a:rPr lang="en-US" sz="1200">
                <a:latin typeface="Calibri" pitchFamily="34" charset="0"/>
              </a:rPr>
              <a:t>(Th. Kroll, R. Kruecken, Th Behrens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58" descr="NuclearChar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41" b="10068"/>
          <a:stretch>
            <a:fillRect/>
          </a:stretch>
        </p:blipFill>
        <p:spPr bwMode="auto">
          <a:xfrm>
            <a:off x="1524000" y="1371600"/>
            <a:ext cx="7620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60"/>
          <p:cNvSpPr txBox="1">
            <a:spLocks noChangeArrowheads="1"/>
          </p:cNvSpPr>
          <p:nvPr/>
        </p:nvSpPr>
        <p:spPr bwMode="auto">
          <a:xfrm>
            <a:off x="88900" y="914400"/>
            <a:ext cx="84915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Some physics cases “over the past years” …</a:t>
            </a:r>
          </a:p>
          <a:p>
            <a:r>
              <a:rPr lang="en-US" b="1" i="1">
                <a:latin typeface="Calibri" pitchFamily="34" charset="0"/>
              </a:rPr>
              <a:t>Evolution of Shell Structure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the “island of inversion” : </a:t>
            </a:r>
            <a:r>
              <a:rPr lang="en-US" baseline="30000">
                <a:latin typeface="Calibri" pitchFamily="34" charset="0"/>
              </a:rPr>
              <a:t>30,31,32</a:t>
            </a:r>
            <a:r>
              <a:rPr lang="en-US">
                <a:latin typeface="Calibri" pitchFamily="34" charset="0"/>
              </a:rPr>
              <a:t>Mg </a:t>
            </a:r>
            <a:r>
              <a:rPr lang="en-US" sz="1200">
                <a:latin typeface="Calibri" pitchFamily="34" charset="0"/>
              </a:rPr>
              <a:t>(H. Scheit, P. Reiter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solidFill>
                  <a:srgbClr val="FF0000"/>
                </a:solidFill>
                <a:latin typeface="Calibri" pitchFamily="34" charset="0"/>
              </a:rPr>
              <a:t> region around </a:t>
            </a:r>
            <a:r>
              <a:rPr lang="en-US" baseline="30000">
                <a:solidFill>
                  <a:srgbClr val="FF0000"/>
                </a:solidFill>
                <a:latin typeface="Calibri" pitchFamily="34" charset="0"/>
              </a:rPr>
              <a:t>68-78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Ni (</a:t>
            </a:r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Z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=28</a:t>
            </a:r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, N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=40-50) : </a:t>
            </a:r>
            <a:r>
              <a:rPr lang="en-US" baseline="30000">
                <a:solidFill>
                  <a:srgbClr val="FF0000"/>
                </a:solidFill>
                <a:latin typeface="Calibri" pitchFamily="34" charset="0"/>
              </a:rPr>
              <a:t>68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Ni, </a:t>
            </a:r>
            <a:r>
              <a:rPr lang="en-US" baseline="30000">
                <a:solidFill>
                  <a:srgbClr val="FF0000"/>
                </a:solidFill>
                <a:latin typeface="Calibri" pitchFamily="34" charset="0"/>
              </a:rPr>
              <a:t>67,69,71,73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Ci, </a:t>
            </a:r>
            <a:r>
              <a:rPr lang="en-US" baseline="30000">
                <a:solidFill>
                  <a:srgbClr val="FF0000"/>
                </a:solidFill>
                <a:latin typeface="Calibri" pitchFamily="34" charset="0"/>
              </a:rPr>
              <a:t>68,70(m)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Cu, </a:t>
            </a:r>
            <a:r>
              <a:rPr lang="en-US" baseline="30000">
                <a:solidFill>
                  <a:srgbClr val="FF0000"/>
                </a:solidFill>
                <a:latin typeface="Calibri" pitchFamily="34" charset="0"/>
              </a:rPr>
              <a:t>74,76,78,80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Zn, </a:t>
            </a:r>
            <a:r>
              <a:rPr lang="en-US" baseline="30000">
                <a:solidFill>
                  <a:srgbClr val="FF0000"/>
                </a:solidFill>
                <a:latin typeface="Calibri" pitchFamily="34" charset="0"/>
              </a:rPr>
              <a:t>61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Mn, </a:t>
            </a:r>
            <a:r>
              <a:rPr lang="en-US" baseline="30000">
                <a:solidFill>
                  <a:srgbClr val="FF0000"/>
                </a:solidFill>
                <a:latin typeface="Calibri" pitchFamily="34" charset="0"/>
              </a:rPr>
              <a:t>61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Fe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region around </a:t>
            </a:r>
            <a:r>
              <a:rPr lang="en-US" baseline="30000">
                <a:latin typeface="Calibri" pitchFamily="34" charset="0"/>
              </a:rPr>
              <a:t>100</a:t>
            </a:r>
            <a:r>
              <a:rPr lang="en-US">
                <a:latin typeface="Calibri" pitchFamily="34" charset="0"/>
              </a:rPr>
              <a:t>Sn : </a:t>
            </a:r>
            <a:r>
              <a:rPr lang="en-US" baseline="30000">
                <a:latin typeface="Calibri" pitchFamily="34" charset="0"/>
              </a:rPr>
              <a:t>106,108,110</a:t>
            </a:r>
            <a:r>
              <a:rPr lang="en-US">
                <a:latin typeface="Calibri" pitchFamily="34" charset="0"/>
              </a:rPr>
              <a:t>Sn, </a:t>
            </a:r>
            <a:r>
              <a:rPr lang="en-US" baseline="30000">
                <a:latin typeface="Calibri" pitchFamily="34" charset="0"/>
              </a:rPr>
              <a:t>100,102,104</a:t>
            </a:r>
            <a:r>
              <a:rPr lang="en-US">
                <a:latin typeface="Calibri" pitchFamily="34" charset="0"/>
              </a:rPr>
              <a:t>Cd </a:t>
            </a:r>
            <a:r>
              <a:rPr lang="en-US" sz="1200">
                <a:latin typeface="Calibri" pitchFamily="34" charset="0"/>
              </a:rPr>
              <a:t>(J. Cederkall, A. Ekstrom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)</a:t>
            </a: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region around </a:t>
            </a:r>
            <a:r>
              <a:rPr lang="en-US" baseline="30000">
                <a:latin typeface="Calibri" pitchFamily="34" charset="0"/>
              </a:rPr>
              <a:t>132</a:t>
            </a:r>
            <a:r>
              <a:rPr lang="en-US">
                <a:latin typeface="Calibri" pitchFamily="34" charset="0"/>
              </a:rPr>
              <a:t>Sn : </a:t>
            </a:r>
            <a:r>
              <a:rPr lang="en-US" baseline="30000">
                <a:latin typeface="Calibri" pitchFamily="34" charset="0"/>
              </a:rPr>
              <a:t>138,140,142,144</a:t>
            </a:r>
            <a:r>
              <a:rPr lang="en-US">
                <a:latin typeface="Calibri" pitchFamily="34" charset="0"/>
              </a:rPr>
              <a:t>Xe, </a:t>
            </a:r>
            <a:r>
              <a:rPr lang="en-US" baseline="30000">
                <a:latin typeface="Calibri" pitchFamily="34" charset="0"/>
              </a:rPr>
              <a:t>122,124,126</a:t>
            </a:r>
            <a:r>
              <a:rPr lang="en-US">
                <a:latin typeface="Calibri" pitchFamily="34" charset="0"/>
              </a:rPr>
              <a:t>Cd, </a:t>
            </a:r>
            <a:r>
              <a:rPr lang="en-US" baseline="30000">
                <a:latin typeface="Calibri" pitchFamily="34" charset="0"/>
              </a:rPr>
              <a:t>140</a:t>
            </a:r>
            <a:r>
              <a:rPr lang="en-US">
                <a:latin typeface="Calibri" pitchFamily="34" charset="0"/>
              </a:rPr>
              <a:t>Ba </a:t>
            </a:r>
            <a:r>
              <a:rPr lang="en-US" sz="1200">
                <a:latin typeface="Calibri" pitchFamily="34" charset="0"/>
              </a:rPr>
              <a:t>(Th. Kroll, R. Kruecken, Th Behrens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</p:txBody>
      </p:sp>
      <p:pic>
        <p:nvPicPr>
          <p:cNvPr id="34821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3276600" y="5181600"/>
            <a:ext cx="609600" cy="2286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973513" y="4146550"/>
            <a:ext cx="381000" cy="2286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029200" y="3962400"/>
            <a:ext cx="609600" cy="4572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826" name="TextBox 15"/>
          <p:cNvSpPr txBox="1">
            <a:spLocks noChangeArrowheads="1"/>
          </p:cNvSpPr>
          <p:nvPr/>
        </p:nvSpPr>
        <p:spPr bwMode="auto">
          <a:xfrm>
            <a:off x="2590800" y="6096000"/>
            <a:ext cx="1039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30,31,32</a:t>
            </a:r>
            <a:r>
              <a:rPr lang="en-US">
                <a:latin typeface="Calibri" pitchFamily="34" charset="0"/>
              </a:rPr>
              <a:t>Mg</a:t>
            </a:r>
          </a:p>
        </p:txBody>
      </p:sp>
      <p:sp>
        <p:nvSpPr>
          <p:cNvPr id="34827" name="TextBox 16"/>
          <p:cNvSpPr txBox="1">
            <a:spLocks noChangeArrowheads="1"/>
          </p:cNvSpPr>
          <p:nvPr/>
        </p:nvSpPr>
        <p:spPr bwMode="auto">
          <a:xfrm>
            <a:off x="3810000" y="5497513"/>
            <a:ext cx="2416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67,69,71,73</a:t>
            </a:r>
            <a:r>
              <a:rPr lang="en-US">
                <a:latin typeface="Calibri" pitchFamily="34" charset="0"/>
              </a:rPr>
              <a:t>Cu, </a:t>
            </a:r>
            <a:r>
              <a:rPr lang="en-US" baseline="30000">
                <a:latin typeface="Calibri" pitchFamily="34" charset="0"/>
              </a:rPr>
              <a:t>68</a:t>
            </a:r>
            <a:r>
              <a:rPr lang="en-US">
                <a:latin typeface="Calibri" pitchFamily="34" charset="0"/>
              </a:rPr>
              <a:t>Cu, </a:t>
            </a:r>
            <a:r>
              <a:rPr lang="en-US" baseline="30000">
                <a:latin typeface="Calibri" pitchFamily="34" charset="0"/>
              </a:rPr>
              <a:t>70(m)</a:t>
            </a:r>
            <a:r>
              <a:rPr lang="en-US">
                <a:latin typeface="Calibri" pitchFamily="34" charset="0"/>
              </a:rPr>
              <a:t>Cu</a:t>
            </a:r>
          </a:p>
          <a:p>
            <a:r>
              <a:rPr lang="en-US" baseline="30000">
                <a:latin typeface="Calibri" pitchFamily="34" charset="0"/>
              </a:rPr>
              <a:t>68</a:t>
            </a:r>
            <a:r>
              <a:rPr lang="en-US">
                <a:latin typeface="Calibri" pitchFamily="34" charset="0"/>
              </a:rPr>
              <a:t>Ni</a:t>
            </a:r>
          </a:p>
        </p:txBody>
      </p:sp>
      <p:sp>
        <p:nvSpPr>
          <p:cNvPr id="34828" name="TextBox 17"/>
          <p:cNvSpPr txBox="1">
            <a:spLocks noChangeArrowheads="1"/>
          </p:cNvSpPr>
          <p:nvPr/>
        </p:nvSpPr>
        <p:spPr bwMode="auto">
          <a:xfrm>
            <a:off x="3810000" y="5268913"/>
            <a:ext cx="11572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74,76,78,80</a:t>
            </a:r>
            <a:r>
              <a:rPr lang="en-US">
                <a:latin typeface="Calibri" pitchFamily="34" charset="0"/>
              </a:rPr>
              <a:t>Zn</a:t>
            </a:r>
          </a:p>
        </p:txBody>
      </p:sp>
      <p:sp>
        <p:nvSpPr>
          <p:cNvPr id="34829" name="TextBox 18"/>
          <p:cNvSpPr txBox="1">
            <a:spLocks noChangeArrowheads="1"/>
          </p:cNvSpPr>
          <p:nvPr/>
        </p:nvSpPr>
        <p:spPr bwMode="auto">
          <a:xfrm>
            <a:off x="3810000" y="3886200"/>
            <a:ext cx="1195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106,108,110</a:t>
            </a:r>
            <a:r>
              <a:rPr lang="en-US">
                <a:latin typeface="Calibri" pitchFamily="34" charset="0"/>
              </a:rPr>
              <a:t>Sn</a:t>
            </a:r>
          </a:p>
        </p:txBody>
      </p:sp>
      <p:sp>
        <p:nvSpPr>
          <p:cNvPr id="34830" name="TextBox 19"/>
          <p:cNvSpPr txBox="1">
            <a:spLocks noChangeArrowheads="1"/>
          </p:cNvSpPr>
          <p:nvPr/>
        </p:nvSpPr>
        <p:spPr bwMode="auto">
          <a:xfrm>
            <a:off x="5486400" y="4343400"/>
            <a:ext cx="12049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aseline="30000">
                <a:latin typeface="Calibri" pitchFamily="34" charset="0"/>
              </a:rPr>
              <a:t>122,124</a:t>
            </a:r>
            <a:r>
              <a:rPr lang="en-US">
                <a:latin typeface="Calibri" pitchFamily="34" charset="0"/>
              </a:rPr>
              <a:t>Cd</a:t>
            </a:r>
          </a:p>
          <a:p>
            <a:r>
              <a:rPr lang="en-US" baseline="30000">
                <a:latin typeface="Calibri" pitchFamily="34" charset="0"/>
              </a:rPr>
              <a:t>138,140</a:t>
            </a:r>
            <a:r>
              <a:rPr lang="en-US">
                <a:latin typeface="Calibri" pitchFamily="34" charset="0"/>
              </a:rPr>
              <a:t>Xe</a:t>
            </a:r>
          </a:p>
          <a:p>
            <a:r>
              <a:rPr lang="en-US" baseline="30000">
                <a:latin typeface="Calibri" pitchFamily="34" charset="0"/>
              </a:rPr>
              <a:t>140,148,150</a:t>
            </a:r>
            <a:r>
              <a:rPr lang="en-US">
                <a:latin typeface="Calibri" pitchFamily="34" charset="0"/>
              </a:rPr>
              <a:t>Ba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057400" y="4267200"/>
            <a:ext cx="51816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057400" y="5310188"/>
            <a:ext cx="5181600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604294" y="4561682"/>
            <a:ext cx="2466975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2168525" y="4535488"/>
            <a:ext cx="2519363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386682" y="5317331"/>
            <a:ext cx="2406650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36" name="TextBox 27"/>
          <p:cNvSpPr txBox="1">
            <a:spLocks noChangeArrowheads="1"/>
          </p:cNvSpPr>
          <p:nvPr/>
        </p:nvSpPr>
        <p:spPr bwMode="auto">
          <a:xfrm>
            <a:off x="1676400" y="5029200"/>
            <a:ext cx="641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Z=28</a:t>
            </a:r>
          </a:p>
        </p:txBody>
      </p:sp>
      <p:sp>
        <p:nvSpPr>
          <p:cNvPr id="34837" name="TextBox 28"/>
          <p:cNvSpPr txBox="1">
            <a:spLocks noChangeArrowheads="1"/>
          </p:cNvSpPr>
          <p:nvPr/>
        </p:nvSpPr>
        <p:spPr bwMode="auto">
          <a:xfrm>
            <a:off x="1676400" y="3962400"/>
            <a:ext cx="641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Z=50</a:t>
            </a:r>
          </a:p>
        </p:txBody>
      </p:sp>
      <p:sp>
        <p:nvSpPr>
          <p:cNvPr id="34838" name="TextBox 30"/>
          <p:cNvSpPr txBox="1">
            <a:spLocks noChangeArrowheads="1"/>
          </p:cNvSpPr>
          <p:nvPr/>
        </p:nvSpPr>
        <p:spPr bwMode="auto">
          <a:xfrm rot="-5400000">
            <a:off x="2988469" y="3436144"/>
            <a:ext cx="682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N=40</a:t>
            </a:r>
          </a:p>
        </p:txBody>
      </p:sp>
      <p:cxnSp>
        <p:nvCxnSpPr>
          <p:cNvPr id="34" name="Straight Connector 33"/>
          <p:cNvCxnSpPr/>
          <p:nvPr/>
        </p:nvCxnSpPr>
        <p:spPr>
          <a:xfrm rot="5400000" flipH="1" flipV="1">
            <a:off x="3657601" y="4114800"/>
            <a:ext cx="2895600" cy="31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124200" y="3276600"/>
            <a:ext cx="54864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41" name="TextBox 38"/>
          <p:cNvSpPr txBox="1">
            <a:spLocks noChangeArrowheads="1"/>
          </p:cNvSpPr>
          <p:nvPr/>
        </p:nvSpPr>
        <p:spPr bwMode="auto">
          <a:xfrm>
            <a:off x="8001000" y="2994025"/>
            <a:ext cx="641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Z=82</a:t>
            </a:r>
          </a:p>
        </p:txBody>
      </p:sp>
      <p:sp>
        <p:nvSpPr>
          <p:cNvPr id="34842" name="TextBox 43"/>
          <p:cNvSpPr txBox="1">
            <a:spLocks noChangeArrowheads="1"/>
          </p:cNvSpPr>
          <p:nvPr/>
        </p:nvSpPr>
        <p:spPr bwMode="auto">
          <a:xfrm>
            <a:off x="2362200" y="6477000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20</a:t>
            </a:r>
          </a:p>
        </p:txBody>
      </p:sp>
      <p:sp>
        <p:nvSpPr>
          <p:cNvPr id="60" name="Oval 59"/>
          <p:cNvSpPr/>
          <p:nvPr/>
        </p:nvSpPr>
        <p:spPr>
          <a:xfrm>
            <a:off x="2286000" y="5867400"/>
            <a:ext cx="381000" cy="2286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844" name="TextBox 63"/>
          <p:cNvSpPr txBox="1">
            <a:spLocks noChangeArrowheads="1"/>
          </p:cNvSpPr>
          <p:nvPr/>
        </p:nvSpPr>
        <p:spPr bwMode="auto">
          <a:xfrm rot="-5400000">
            <a:off x="3394869" y="3432969"/>
            <a:ext cx="682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N=50</a:t>
            </a:r>
          </a:p>
        </p:txBody>
      </p:sp>
      <p:sp>
        <p:nvSpPr>
          <p:cNvPr id="34845" name="TextBox 64"/>
          <p:cNvSpPr txBox="1">
            <a:spLocks noChangeArrowheads="1"/>
          </p:cNvSpPr>
          <p:nvPr/>
        </p:nvSpPr>
        <p:spPr bwMode="auto">
          <a:xfrm rot="-5400000">
            <a:off x="4644231" y="2823369"/>
            <a:ext cx="682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N=82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60"/>
          <p:cNvSpPr txBox="1">
            <a:spLocks noChangeArrowheads="1"/>
          </p:cNvSpPr>
          <p:nvPr/>
        </p:nvSpPr>
        <p:spPr bwMode="auto">
          <a:xfrm>
            <a:off x="88900" y="914400"/>
            <a:ext cx="8329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region around </a:t>
            </a:r>
            <a:r>
              <a:rPr lang="en-US" baseline="30000">
                <a:latin typeface="Calibri" pitchFamily="34" charset="0"/>
              </a:rPr>
              <a:t>68-78</a:t>
            </a:r>
            <a:r>
              <a:rPr lang="en-US">
                <a:latin typeface="Calibri" pitchFamily="34" charset="0"/>
              </a:rPr>
              <a:t>Ni (</a:t>
            </a:r>
            <a:r>
              <a:rPr lang="en-US" i="1">
                <a:latin typeface="Calibri" pitchFamily="34" charset="0"/>
              </a:rPr>
              <a:t>Z</a:t>
            </a:r>
            <a:r>
              <a:rPr lang="en-US">
                <a:latin typeface="Calibri" pitchFamily="34" charset="0"/>
              </a:rPr>
              <a:t>=28</a:t>
            </a:r>
            <a:r>
              <a:rPr lang="en-US" i="1">
                <a:latin typeface="Calibri" pitchFamily="34" charset="0"/>
              </a:rPr>
              <a:t>, N</a:t>
            </a:r>
            <a:r>
              <a:rPr lang="en-US">
                <a:latin typeface="Calibri" pitchFamily="34" charset="0"/>
              </a:rPr>
              <a:t>=40-50) : </a:t>
            </a:r>
            <a:r>
              <a:rPr lang="en-US" baseline="30000">
                <a:latin typeface="Calibri" pitchFamily="34" charset="0"/>
              </a:rPr>
              <a:t>68</a:t>
            </a:r>
            <a:r>
              <a:rPr lang="en-US">
                <a:latin typeface="Calibri" pitchFamily="34" charset="0"/>
              </a:rPr>
              <a:t>Ni, </a:t>
            </a:r>
            <a:r>
              <a:rPr lang="en-US" baseline="30000">
                <a:latin typeface="Calibri" pitchFamily="34" charset="0"/>
              </a:rPr>
              <a:t>67,69,71,73</a:t>
            </a:r>
            <a:r>
              <a:rPr lang="en-US">
                <a:latin typeface="Calibri" pitchFamily="34" charset="0"/>
              </a:rPr>
              <a:t>Ci, </a:t>
            </a:r>
            <a:r>
              <a:rPr lang="en-US" baseline="30000">
                <a:latin typeface="Calibri" pitchFamily="34" charset="0"/>
              </a:rPr>
              <a:t>68,70(m)</a:t>
            </a:r>
            <a:r>
              <a:rPr lang="en-US">
                <a:latin typeface="Calibri" pitchFamily="34" charset="0"/>
              </a:rPr>
              <a:t>Cu, </a:t>
            </a:r>
            <a:r>
              <a:rPr lang="en-US" baseline="30000">
                <a:latin typeface="Calibri" pitchFamily="34" charset="0"/>
              </a:rPr>
              <a:t>74,76,78,80</a:t>
            </a:r>
            <a:r>
              <a:rPr lang="en-US">
                <a:latin typeface="Calibri" pitchFamily="34" charset="0"/>
              </a:rPr>
              <a:t>Zn, </a:t>
            </a:r>
            <a:r>
              <a:rPr lang="en-US" baseline="30000">
                <a:latin typeface="Calibri" pitchFamily="34" charset="0"/>
              </a:rPr>
              <a:t>61</a:t>
            </a:r>
            <a:r>
              <a:rPr lang="en-US">
                <a:latin typeface="Calibri" pitchFamily="34" charset="0"/>
              </a:rPr>
              <a:t>Mn, </a:t>
            </a:r>
            <a:r>
              <a:rPr lang="en-US" baseline="30000">
                <a:latin typeface="Calibri" pitchFamily="34" charset="0"/>
              </a:rPr>
              <a:t>61</a:t>
            </a:r>
            <a:r>
              <a:rPr lang="en-US">
                <a:latin typeface="Calibri" pitchFamily="34" charset="0"/>
              </a:rPr>
              <a:t>Fe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/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/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35844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46" name="Group 3"/>
          <p:cNvGrpSpPr>
            <a:grpSpLocks/>
          </p:cNvGrpSpPr>
          <p:nvPr/>
        </p:nvGrpSpPr>
        <p:grpSpPr bwMode="auto">
          <a:xfrm>
            <a:off x="5937250" y="2438400"/>
            <a:ext cx="900113" cy="2165350"/>
            <a:chOff x="574" y="803"/>
            <a:chExt cx="1056" cy="1364"/>
          </a:xfrm>
        </p:grpSpPr>
        <p:sp>
          <p:nvSpPr>
            <p:cNvPr id="35884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5885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5886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5887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5888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5889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5847" name="Text Box 10"/>
          <p:cNvSpPr txBox="1">
            <a:spLocks noChangeArrowheads="1"/>
          </p:cNvSpPr>
          <p:nvPr/>
        </p:nvSpPr>
        <p:spPr bwMode="auto">
          <a:xfrm>
            <a:off x="5616575" y="21732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5400675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5908675" y="398938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5357813" y="289242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51" name="Text Box 14"/>
          <p:cNvSpPr txBox="1">
            <a:spLocks noChangeArrowheads="1"/>
          </p:cNvSpPr>
          <p:nvPr/>
        </p:nvSpPr>
        <p:spPr bwMode="auto">
          <a:xfrm>
            <a:off x="5386388" y="3173413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52" name="Text Box 15"/>
          <p:cNvSpPr txBox="1">
            <a:spLocks noChangeArrowheads="1"/>
          </p:cNvSpPr>
          <p:nvPr/>
        </p:nvSpPr>
        <p:spPr bwMode="auto">
          <a:xfrm>
            <a:off x="5360988" y="3417888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53" name="Text Box 16"/>
          <p:cNvSpPr txBox="1">
            <a:spLocks noChangeArrowheads="1"/>
          </p:cNvSpPr>
          <p:nvPr/>
        </p:nvSpPr>
        <p:spPr bwMode="auto">
          <a:xfrm>
            <a:off x="5983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35854" name="Text Box 17"/>
          <p:cNvSpPr txBox="1">
            <a:spLocks noChangeArrowheads="1"/>
          </p:cNvSpPr>
          <p:nvPr/>
        </p:nvSpPr>
        <p:spPr bwMode="auto">
          <a:xfrm>
            <a:off x="6172200" y="37004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5855" name="Text Box 18"/>
          <p:cNvSpPr txBox="1">
            <a:spLocks noChangeArrowheads="1"/>
          </p:cNvSpPr>
          <p:nvPr/>
        </p:nvSpPr>
        <p:spPr bwMode="auto">
          <a:xfrm>
            <a:off x="6172200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5856" name="Text Box 19"/>
          <p:cNvSpPr txBox="1">
            <a:spLocks noChangeArrowheads="1"/>
          </p:cNvSpPr>
          <p:nvPr/>
        </p:nvSpPr>
        <p:spPr bwMode="auto">
          <a:xfrm>
            <a:off x="5370513" y="2300288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57" name="Text Box 20"/>
          <p:cNvSpPr txBox="1">
            <a:spLocks noChangeArrowheads="1"/>
          </p:cNvSpPr>
          <p:nvPr/>
        </p:nvSpPr>
        <p:spPr bwMode="auto">
          <a:xfrm>
            <a:off x="6172200" y="26114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5858" name="Text Box 21"/>
          <p:cNvSpPr txBox="1">
            <a:spLocks noChangeArrowheads="1"/>
          </p:cNvSpPr>
          <p:nvPr/>
        </p:nvSpPr>
        <p:spPr bwMode="auto">
          <a:xfrm>
            <a:off x="6188075" y="45926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5859" name="Text Box 22"/>
          <p:cNvSpPr txBox="1">
            <a:spLocks noChangeArrowheads="1"/>
          </p:cNvSpPr>
          <p:nvPr/>
        </p:nvSpPr>
        <p:spPr bwMode="auto">
          <a:xfrm>
            <a:off x="7419975" y="400843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5860" name="Text Box 23"/>
          <p:cNvSpPr txBox="1">
            <a:spLocks noChangeArrowheads="1"/>
          </p:cNvSpPr>
          <p:nvPr/>
        </p:nvSpPr>
        <p:spPr bwMode="auto">
          <a:xfrm>
            <a:off x="6945313" y="2903538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61" name="Text Box 24"/>
          <p:cNvSpPr txBox="1">
            <a:spLocks noChangeArrowheads="1"/>
          </p:cNvSpPr>
          <p:nvPr/>
        </p:nvSpPr>
        <p:spPr bwMode="auto">
          <a:xfrm>
            <a:off x="6975475" y="318452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62" name="Text Box 25"/>
          <p:cNvSpPr txBox="1">
            <a:spLocks noChangeArrowheads="1"/>
          </p:cNvSpPr>
          <p:nvPr/>
        </p:nvSpPr>
        <p:spPr bwMode="auto">
          <a:xfrm>
            <a:off x="6948488" y="342900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63" name="Text Box 26"/>
          <p:cNvSpPr txBox="1">
            <a:spLocks noChangeArrowheads="1"/>
          </p:cNvSpPr>
          <p:nvPr/>
        </p:nvSpPr>
        <p:spPr bwMode="auto">
          <a:xfrm>
            <a:off x="7669213" y="367188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grpSp>
        <p:nvGrpSpPr>
          <p:cNvPr id="35864" name="Group 27"/>
          <p:cNvGrpSpPr>
            <a:grpSpLocks/>
          </p:cNvGrpSpPr>
          <p:nvPr/>
        </p:nvGrpSpPr>
        <p:grpSpPr bwMode="auto">
          <a:xfrm>
            <a:off x="7461250" y="2449513"/>
            <a:ext cx="900113" cy="1711325"/>
            <a:chOff x="1488" y="810"/>
            <a:chExt cx="1056" cy="1078"/>
          </a:xfrm>
        </p:grpSpPr>
        <p:sp>
          <p:nvSpPr>
            <p:cNvPr id="35879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5880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5881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5882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5883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5865" name="Text Box 33"/>
          <p:cNvSpPr txBox="1">
            <a:spLocks noChangeArrowheads="1"/>
          </p:cNvSpPr>
          <p:nvPr/>
        </p:nvSpPr>
        <p:spPr bwMode="auto">
          <a:xfrm>
            <a:off x="7669213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5866" name="Text Box 34"/>
          <p:cNvSpPr txBox="1">
            <a:spLocks noChangeArrowheads="1"/>
          </p:cNvSpPr>
          <p:nvPr/>
        </p:nvSpPr>
        <p:spPr bwMode="auto">
          <a:xfrm>
            <a:off x="6958013" y="2311400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67" name="Text Box 35"/>
          <p:cNvSpPr txBox="1">
            <a:spLocks noChangeArrowheads="1"/>
          </p:cNvSpPr>
          <p:nvPr/>
        </p:nvSpPr>
        <p:spPr bwMode="auto">
          <a:xfrm>
            <a:off x="7669213" y="25828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5868" name="Text Box 36"/>
          <p:cNvSpPr txBox="1">
            <a:spLocks noChangeArrowheads="1"/>
          </p:cNvSpPr>
          <p:nvPr/>
        </p:nvSpPr>
        <p:spPr bwMode="auto">
          <a:xfrm>
            <a:off x="7537450" y="3440113"/>
            <a:ext cx="561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35869" name="Text Box 37"/>
          <p:cNvSpPr txBox="1">
            <a:spLocks noChangeArrowheads="1"/>
          </p:cNvSpPr>
          <p:nvPr/>
        </p:nvSpPr>
        <p:spPr bwMode="auto">
          <a:xfrm>
            <a:off x="6929438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5870" name="Text Box 38"/>
          <p:cNvSpPr txBox="1">
            <a:spLocks noChangeArrowheads="1"/>
          </p:cNvSpPr>
          <p:nvPr/>
        </p:nvSpPr>
        <p:spPr bwMode="auto">
          <a:xfrm>
            <a:off x="7489825" y="3235325"/>
            <a:ext cx="752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35871" name="Text Box 39"/>
          <p:cNvSpPr txBox="1">
            <a:spLocks noChangeArrowheads="1"/>
          </p:cNvSpPr>
          <p:nvPr/>
        </p:nvSpPr>
        <p:spPr bwMode="auto">
          <a:xfrm>
            <a:off x="7689850" y="4618038"/>
            <a:ext cx="303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hlink"/>
              </a:solidFill>
              <a:latin typeface="Symbol" pitchFamily="18" charset="2"/>
            </a:endParaRPr>
          </a:p>
        </p:txBody>
      </p:sp>
      <p:sp>
        <p:nvSpPr>
          <p:cNvPr id="35872" name="Text Box 40"/>
          <p:cNvSpPr txBox="1">
            <a:spLocks noChangeArrowheads="1"/>
          </p:cNvSpPr>
          <p:nvPr/>
        </p:nvSpPr>
        <p:spPr bwMode="auto">
          <a:xfrm>
            <a:off x="7651750" y="2992438"/>
            <a:ext cx="371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35873" name="Text Box 41"/>
          <p:cNvSpPr txBox="1">
            <a:spLocks noChangeArrowheads="1"/>
          </p:cNvSpPr>
          <p:nvPr/>
        </p:nvSpPr>
        <p:spPr bwMode="auto">
          <a:xfrm>
            <a:off x="7324725" y="2278063"/>
            <a:ext cx="1133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llllllllll</a:t>
            </a:r>
          </a:p>
        </p:txBody>
      </p:sp>
      <p:sp>
        <p:nvSpPr>
          <p:cNvPr id="35874" name="Text Box 42"/>
          <p:cNvSpPr txBox="1">
            <a:spLocks noChangeArrowheads="1"/>
          </p:cNvSpPr>
          <p:nvPr/>
        </p:nvSpPr>
        <p:spPr bwMode="auto">
          <a:xfrm>
            <a:off x="7507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</a:rPr>
              <a:t>sd-shell</a:t>
            </a:r>
            <a:endParaRPr lang="de-DE" sz="1400">
              <a:solidFill>
                <a:schemeClr val="hlink"/>
              </a:solidFill>
            </a:endParaRPr>
          </a:p>
        </p:txBody>
      </p:sp>
      <p:sp>
        <p:nvSpPr>
          <p:cNvPr id="35875" name="Line 43"/>
          <p:cNvSpPr>
            <a:spLocks noChangeShapeType="1"/>
          </p:cNvSpPr>
          <p:nvPr/>
        </p:nvSpPr>
        <p:spPr bwMode="auto">
          <a:xfrm>
            <a:off x="7461250" y="4592638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6" name="Text Box 12"/>
          <p:cNvSpPr txBox="1">
            <a:spLocks noChangeArrowheads="1"/>
          </p:cNvSpPr>
          <p:nvPr/>
        </p:nvSpPr>
        <p:spPr bwMode="auto">
          <a:xfrm>
            <a:off x="6242050" y="3413125"/>
            <a:ext cx="2762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133600" y="5688013"/>
            <a:ext cx="70104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en-US" sz="1400" dirty="0"/>
              <a:t>J. Van de Walle </a:t>
            </a:r>
            <a:r>
              <a:rPr lang="en-US" sz="1400" i="1" dirty="0"/>
              <a:t>et al.</a:t>
            </a:r>
            <a:r>
              <a:rPr lang="en-US" sz="1400" dirty="0"/>
              <a:t>, submitted to Physical Review C (2008) (</a:t>
            </a:r>
            <a:r>
              <a:rPr lang="en-US" sz="1400" baseline="30000" dirty="0"/>
              <a:t>74-80</a:t>
            </a:r>
            <a:r>
              <a:rPr lang="en-US" sz="1400" dirty="0"/>
              <a:t>Zn </a:t>
            </a:r>
            <a:r>
              <a:rPr lang="en-US" sz="1400" dirty="0" err="1"/>
              <a:t>coulex</a:t>
            </a:r>
            <a:r>
              <a:rPr lang="en-US" sz="1400" dirty="0"/>
              <a:t>)</a:t>
            </a:r>
          </a:p>
          <a:p>
            <a:pPr marL="400050" indent="-400050">
              <a:defRPr/>
            </a:pPr>
            <a:r>
              <a:rPr lang="en-US" sz="1400" dirty="0"/>
              <a:t>I. Stefanescu </a:t>
            </a:r>
            <a:r>
              <a:rPr lang="en-US" sz="1400" i="1" dirty="0"/>
              <a:t>et al.,</a:t>
            </a:r>
            <a:r>
              <a:rPr lang="en-US" sz="1400" dirty="0"/>
              <a:t> Phys. Rev. </a:t>
            </a:r>
            <a:r>
              <a:rPr lang="en-US" sz="1400" dirty="0" err="1"/>
              <a:t>Lett</a:t>
            </a:r>
            <a:r>
              <a:rPr lang="en-US" sz="1400" dirty="0"/>
              <a:t>. 100, 112502 (2008) (</a:t>
            </a:r>
            <a:r>
              <a:rPr lang="en-US" sz="1400" baseline="30000" dirty="0"/>
              <a:t>67,69,71,73</a:t>
            </a:r>
            <a:r>
              <a:rPr lang="en-US" sz="1400" dirty="0"/>
              <a:t>Cu </a:t>
            </a:r>
            <a:r>
              <a:rPr lang="en-US" sz="1400" dirty="0" err="1"/>
              <a:t>coulex</a:t>
            </a:r>
            <a:r>
              <a:rPr lang="en-US" sz="1400" dirty="0"/>
              <a:t>)</a:t>
            </a:r>
          </a:p>
          <a:p>
            <a:pPr marL="400050" indent="-400050">
              <a:defRPr/>
            </a:pPr>
            <a:r>
              <a:rPr lang="fr-FR" sz="1400" dirty="0"/>
              <a:t>N. Bree </a:t>
            </a:r>
            <a:r>
              <a:rPr lang="fr-FR" sz="1400" i="1" dirty="0"/>
              <a:t>et al.</a:t>
            </a:r>
            <a:r>
              <a:rPr lang="fr-FR" sz="1400" dirty="0"/>
              <a:t>, Phys. </a:t>
            </a:r>
            <a:r>
              <a:rPr lang="fr-FR" sz="1400" dirty="0" err="1"/>
              <a:t>Rev</a:t>
            </a:r>
            <a:r>
              <a:rPr lang="fr-FR" sz="1400" dirty="0"/>
              <a:t>. C 78, 047301 (2008) (</a:t>
            </a:r>
            <a:r>
              <a:rPr lang="en-US" sz="1400" baseline="30000" dirty="0"/>
              <a:t>68</a:t>
            </a:r>
            <a:r>
              <a:rPr lang="en-US" sz="1400" dirty="0"/>
              <a:t>Ni </a:t>
            </a:r>
            <a:r>
              <a:rPr lang="en-US" sz="1400" dirty="0" err="1"/>
              <a:t>coulex</a:t>
            </a:r>
            <a:r>
              <a:rPr lang="fr-FR" sz="1400" dirty="0"/>
              <a:t>)</a:t>
            </a:r>
            <a:endParaRPr lang="en-US" sz="1400" dirty="0"/>
          </a:p>
          <a:p>
            <a:pPr marL="342900" indent="-342900">
              <a:defRPr/>
            </a:pPr>
            <a:r>
              <a:rPr lang="en-US" sz="1400" dirty="0"/>
              <a:t>I. Stefanescu </a:t>
            </a:r>
            <a:r>
              <a:rPr lang="en-US" sz="1400" i="1" dirty="0"/>
              <a:t>et al.,</a:t>
            </a:r>
            <a:r>
              <a:rPr lang="en-US" sz="1400" dirty="0"/>
              <a:t> Physical Review Letters 98, 122701 (2007) </a:t>
            </a:r>
            <a:r>
              <a:rPr lang="fr-FR" sz="1400" dirty="0"/>
              <a:t>(</a:t>
            </a:r>
            <a:r>
              <a:rPr lang="en-US" sz="1400" baseline="30000" dirty="0"/>
              <a:t>68,70m</a:t>
            </a:r>
            <a:r>
              <a:rPr lang="en-US" sz="1400" dirty="0"/>
              <a:t>Cu </a:t>
            </a:r>
            <a:r>
              <a:rPr lang="en-US" sz="1400" dirty="0" err="1"/>
              <a:t>coulex</a:t>
            </a:r>
            <a:r>
              <a:rPr lang="fr-FR" sz="1400" dirty="0"/>
              <a:t>)</a:t>
            </a:r>
            <a:endParaRPr lang="en-US" sz="1400" dirty="0"/>
          </a:p>
          <a:p>
            <a:pPr marL="342900" indent="-342900">
              <a:defRPr/>
            </a:pPr>
            <a:r>
              <a:rPr lang="en-US" sz="1400" dirty="0"/>
              <a:t>J. Van de Walle </a:t>
            </a:r>
            <a:r>
              <a:rPr lang="en-US" sz="1400" i="1" dirty="0"/>
              <a:t>et al.</a:t>
            </a:r>
            <a:r>
              <a:rPr lang="en-US" sz="1400" dirty="0"/>
              <a:t>, Physical Review Letters 99, 142501 (2007) </a:t>
            </a:r>
            <a:r>
              <a:rPr lang="fr-FR" sz="1400" dirty="0"/>
              <a:t>(</a:t>
            </a:r>
            <a:r>
              <a:rPr lang="en-US" sz="1400" baseline="30000" dirty="0"/>
              <a:t>74-80</a:t>
            </a:r>
            <a:r>
              <a:rPr lang="en-US" sz="1400" dirty="0"/>
              <a:t>Zn </a:t>
            </a:r>
            <a:r>
              <a:rPr lang="en-US" sz="1400" dirty="0" err="1"/>
              <a:t>coulex</a:t>
            </a:r>
            <a:r>
              <a:rPr lang="fr-FR" sz="1400" dirty="0"/>
              <a:t>)</a:t>
            </a:r>
            <a:endParaRPr lang="en-US" sz="1400" dirty="0"/>
          </a:p>
        </p:txBody>
      </p:sp>
      <p:sp>
        <p:nvSpPr>
          <p:cNvPr id="35878" name="TextBox 50"/>
          <p:cNvSpPr txBox="1">
            <a:spLocks noChangeArrowheads="1"/>
          </p:cNvSpPr>
          <p:nvPr/>
        </p:nvSpPr>
        <p:spPr bwMode="auto">
          <a:xfrm>
            <a:off x="152400" y="2209800"/>
            <a:ext cx="36941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/>
              <a:t>Single particle properties (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2p</a:t>
            </a:r>
            <a:r>
              <a:rPr lang="en-US" baseline="-25000"/>
              <a:t>3/2</a:t>
            </a:r>
            <a:r>
              <a:rPr lang="en-US"/>
              <a:t>)</a:t>
            </a:r>
          </a:p>
          <a:p>
            <a:pPr>
              <a:buFontTx/>
              <a:buChar char="-"/>
            </a:pPr>
            <a:r>
              <a:rPr lang="en-US"/>
              <a:t>Collective properties (</a:t>
            </a:r>
            <a:r>
              <a:rPr lang="en-US">
                <a:latin typeface="Symbol" pitchFamily="18" charset="2"/>
              </a:rPr>
              <a:t>n</a:t>
            </a:r>
            <a:r>
              <a:rPr lang="en-US"/>
              <a:t>g9/2 filling)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/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/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36867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9" name="Group 3"/>
          <p:cNvGrpSpPr>
            <a:grpSpLocks/>
          </p:cNvGrpSpPr>
          <p:nvPr/>
        </p:nvGrpSpPr>
        <p:grpSpPr bwMode="auto">
          <a:xfrm>
            <a:off x="5937250" y="2438400"/>
            <a:ext cx="900113" cy="2165350"/>
            <a:chOff x="574" y="803"/>
            <a:chExt cx="1056" cy="1364"/>
          </a:xfrm>
        </p:grpSpPr>
        <p:sp>
          <p:nvSpPr>
            <p:cNvPr id="36909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6910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6911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6912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6913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6914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6870" name="Text Box 10"/>
          <p:cNvSpPr txBox="1">
            <a:spLocks noChangeArrowheads="1"/>
          </p:cNvSpPr>
          <p:nvPr/>
        </p:nvSpPr>
        <p:spPr bwMode="auto">
          <a:xfrm>
            <a:off x="5616575" y="21732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36871" name="Text Box 11"/>
          <p:cNvSpPr txBox="1">
            <a:spLocks noChangeArrowheads="1"/>
          </p:cNvSpPr>
          <p:nvPr/>
        </p:nvSpPr>
        <p:spPr bwMode="auto">
          <a:xfrm>
            <a:off x="5400675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72" name="Text Box 12"/>
          <p:cNvSpPr txBox="1">
            <a:spLocks noChangeArrowheads="1"/>
          </p:cNvSpPr>
          <p:nvPr/>
        </p:nvSpPr>
        <p:spPr bwMode="auto">
          <a:xfrm>
            <a:off x="5908675" y="398938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6873" name="Text Box 13"/>
          <p:cNvSpPr txBox="1">
            <a:spLocks noChangeArrowheads="1"/>
          </p:cNvSpPr>
          <p:nvPr/>
        </p:nvSpPr>
        <p:spPr bwMode="auto">
          <a:xfrm>
            <a:off x="5357813" y="289242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74" name="Text Box 14"/>
          <p:cNvSpPr txBox="1">
            <a:spLocks noChangeArrowheads="1"/>
          </p:cNvSpPr>
          <p:nvPr/>
        </p:nvSpPr>
        <p:spPr bwMode="auto">
          <a:xfrm>
            <a:off x="5386388" y="3173413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75" name="Text Box 15"/>
          <p:cNvSpPr txBox="1">
            <a:spLocks noChangeArrowheads="1"/>
          </p:cNvSpPr>
          <p:nvPr/>
        </p:nvSpPr>
        <p:spPr bwMode="auto">
          <a:xfrm>
            <a:off x="5360988" y="3417888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76" name="Text Box 16"/>
          <p:cNvSpPr txBox="1">
            <a:spLocks noChangeArrowheads="1"/>
          </p:cNvSpPr>
          <p:nvPr/>
        </p:nvSpPr>
        <p:spPr bwMode="auto">
          <a:xfrm>
            <a:off x="5983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36877" name="Text Box 17"/>
          <p:cNvSpPr txBox="1">
            <a:spLocks noChangeArrowheads="1"/>
          </p:cNvSpPr>
          <p:nvPr/>
        </p:nvSpPr>
        <p:spPr bwMode="auto">
          <a:xfrm>
            <a:off x="6172200" y="37004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6878" name="Text Box 18"/>
          <p:cNvSpPr txBox="1">
            <a:spLocks noChangeArrowheads="1"/>
          </p:cNvSpPr>
          <p:nvPr/>
        </p:nvSpPr>
        <p:spPr bwMode="auto">
          <a:xfrm>
            <a:off x="6172200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6879" name="Text Box 19"/>
          <p:cNvSpPr txBox="1">
            <a:spLocks noChangeArrowheads="1"/>
          </p:cNvSpPr>
          <p:nvPr/>
        </p:nvSpPr>
        <p:spPr bwMode="auto">
          <a:xfrm>
            <a:off x="5370513" y="2300288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80" name="Text Box 20"/>
          <p:cNvSpPr txBox="1">
            <a:spLocks noChangeArrowheads="1"/>
          </p:cNvSpPr>
          <p:nvPr/>
        </p:nvSpPr>
        <p:spPr bwMode="auto">
          <a:xfrm>
            <a:off x="6172200" y="26114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6881" name="Text Box 21"/>
          <p:cNvSpPr txBox="1">
            <a:spLocks noChangeArrowheads="1"/>
          </p:cNvSpPr>
          <p:nvPr/>
        </p:nvSpPr>
        <p:spPr bwMode="auto">
          <a:xfrm>
            <a:off x="6188075" y="45926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6882" name="Text Box 22"/>
          <p:cNvSpPr txBox="1">
            <a:spLocks noChangeArrowheads="1"/>
          </p:cNvSpPr>
          <p:nvPr/>
        </p:nvSpPr>
        <p:spPr bwMode="auto">
          <a:xfrm>
            <a:off x="7419975" y="400843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6883" name="Text Box 23"/>
          <p:cNvSpPr txBox="1">
            <a:spLocks noChangeArrowheads="1"/>
          </p:cNvSpPr>
          <p:nvPr/>
        </p:nvSpPr>
        <p:spPr bwMode="auto">
          <a:xfrm>
            <a:off x="6945313" y="2903538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84" name="Text Box 24"/>
          <p:cNvSpPr txBox="1">
            <a:spLocks noChangeArrowheads="1"/>
          </p:cNvSpPr>
          <p:nvPr/>
        </p:nvSpPr>
        <p:spPr bwMode="auto">
          <a:xfrm>
            <a:off x="6975475" y="318452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85" name="Text Box 25"/>
          <p:cNvSpPr txBox="1">
            <a:spLocks noChangeArrowheads="1"/>
          </p:cNvSpPr>
          <p:nvPr/>
        </p:nvSpPr>
        <p:spPr bwMode="auto">
          <a:xfrm>
            <a:off x="6948488" y="342900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86" name="Text Box 26"/>
          <p:cNvSpPr txBox="1">
            <a:spLocks noChangeArrowheads="1"/>
          </p:cNvSpPr>
          <p:nvPr/>
        </p:nvSpPr>
        <p:spPr bwMode="auto">
          <a:xfrm>
            <a:off x="7669213" y="367188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grpSp>
        <p:nvGrpSpPr>
          <p:cNvPr id="36887" name="Group 27"/>
          <p:cNvGrpSpPr>
            <a:grpSpLocks/>
          </p:cNvGrpSpPr>
          <p:nvPr/>
        </p:nvGrpSpPr>
        <p:grpSpPr bwMode="auto">
          <a:xfrm>
            <a:off x="7461250" y="2449513"/>
            <a:ext cx="900113" cy="1711325"/>
            <a:chOff x="1488" y="810"/>
            <a:chExt cx="1056" cy="1078"/>
          </a:xfrm>
        </p:grpSpPr>
        <p:sp>
          <p:nvSpPr>
            <p:cNvPr id="36904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6905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6906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6907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6908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6888" name="Text Box 33"/>
          <p:cNvSpPr txBox="1">
            <a:spLocks noChangeArrowheads="1"/>
          </p:cNvSpPr>
          <p:nvPr/>
        </p:nvSpPr>
        <p:spPr bwMode="auto">
          <a:xfrm>
            <a:off x="7669213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6889" name="Text Box 34"/>
          <p:cNvSpPr txBox="1">
            <a:spLocks noChangeArrowheads="1"/>
          </p:cNvSpPr>
          <p:nvPr/>
        </p:nvSpPr>
        <p:spPr bwMode="auto">
          <a:xfrm>
            <a:off x="6958013" y="2311400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90" name="Text Box 35"/>
          <p:cNvSpPr txBox="1">
            <a:spLocks noChangeArrowheads="1"/>
          </p:cNvSpPr>
          <p:nvPr/>
        </p:nvSpPr>
        <p:spPr bwMode="auto">
          <a:xfrm>
            <a:off x="7669213" y="25828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6891" name="Text Box 36"/>
          <p:cNvSpPr txBox="1">
            <a:spLocks noChangeArrowheads="1"/>
          </p:cNvSpPr>
          <p:nvPr/>
        </p:nvSpPr>
        <p:spPr bwMode="auto">
          <a:xfrm>
            <a:off x="7537450" y="3440113"/>
            <a:ext cx="561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36892" name="Text Box 37"/>
          <p:cNvSpPr txBox="1">
            <a:spLocks noChangeArrowheads="1"/>
          </p:cNvSpPr>
          <p:nvPr/>
        </p:nvSpPr>
        <p:spPr bwMode="auto">
          <a:xfrm>
            <a:off x="6929438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6893" name="Text Box 38"/>
          <p:cNvSpPr txBox="1">
            <a:spLocks noChangeArrowheads="1"/>
          </p:cNvSpPr>
          <p:nvPr/>
        </p:nvSpPr>
        <p:spPr bwMode="auto">
          <a:xfrm>
            <a:off x="7489825" y="3235325"/>
            <a:ext cx="752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36894" name="Text Box 39"/>
          <p:cNvSpPr txBox="1">
            <a:spLocks noChangeArrowheads="1"/>
          </p:cNvSpPr>
          <p:nvPr/>
        </p:nvSpPr>
        <p:spPr bwMode="auto">
          <a:xfrm>
            <a:off x="7689850" y="4618038"/>
            <a:ext cx="303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hlink"/>
              </a:solidFill>
              <a:latin typeface="Symbol" pitchFamily="18" charset="2"/>
            </a:endParaRPr>
          </a:p>
        </p:txBody>
      </p:sp>
      <p:sp>
        <p:nvSpPr>
          <p:cNvPr id="36895" name="Text Box 40"/>
          <p:cNvSpPr txBox="1">
            <a:spLocks noChangeArrowheads="1"/>
          </p:cNvSpPr>
          <p:nvPr/>
        </p:nvSpPr>
        <p:spPr bwMode="auto">
          <a:xfrm>
            <a:off x="7651750" y="2992438"/>
            <a:ext cx="371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36896" name="Text Box 41"/>
          <p:cNvSpPr txBox="1">
            <a:spLocks noChangeArrowheads="1"/>
          </p:cNvSpPr>
          <p:nvPr/>
        </p:nvSpPr>
        <p:spPr bwMode="auto">
          <a:xfrm>
            <a:off x="7324725" y="2278063"/>
            <a:ext cx="1133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llllllllll</a:t>
            </a:r>
          </a:p>
        </p:txBody>
      </p:sp>
      <p:sp>
        <p:nvSpPr>
          <p:cNvPr id="36897" name="Text Box 42"/>
          <p:cNvSpPr txBox="1">
            <a:spLocks noChangeArrowheads="1"/>
          </p:cNvSpPr>
          <p:nvPr/>
        </p:nvSpPr>
        <p:spPr bwMode="auto">
          <a:xfrm>
            <a:off x="7507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</a:rPr>
              <a:t>sd-shell</a:t>
            </a:r>
            <a:endParaRPr lang="de-DE" sz="1400">
              <a:solidFill>
                <a:schemeClr val="hlink"/>
              </a:solidFill>
            </a:endParaRPr>
          </a:p>
        </p:txBody>
      </p:sp>
      <p:sp>
        <p:nvSpPr>
          <p:cNvPr id="36898" name="Line 43"/>
          <p:cNvSpPr>
            <a:spLocks noChangeShapeType="1"/>
          </p:cNvSpPr>
          <p:nvPr/>
        </p:nvSpPr>
        <p:spPr bwMode="auto">
          <a:xfrm>
            <a:off x="7461250" y="4592638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99" name="Text Box 12"/>
          <p:cNvSpPr txBox="1">
            <a:spLocks noChangeArrowheads="1"/>
          </p:cNvSpPr>
          <p:nvPr/>
        </p:nvSpPr>
        <p:spPr bwMode="auto">
          <a:xfrm>
            <a:off x="6242050" y="3413125"/>
            <a:ext cx="2762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</a:t>
            </a:r>
          </a:p>
        </p:txBody>
      </p:sp>
      <p:sp>
        <p:nvSpPr>
          <p:cNvPr id="36900" name="TextBox 50"/>
          <p:cNvSpPr txBox="1">
            <a:spLocks noChangeArrowheads="1"/>
          </p:cNvSpPr>
          <p:nvPr/>
        </p:nvSpPr>
        <p:spPr bwMode="auto">
          <a:xfrm>
            <a:off x="152400" y="2209800"/>
            <a:ext cx="37290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/>
              <a:t>Single particle properties (2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p</a:t>
            </a:r>
            <a:r>
              <a:rPr lang="en-US" baseline="-25000"/>
              <a:t>3/2</a:t>
            </a:r>
            <a:r>
              <a:rPr lang="en-US"/>
              <a:t>)</a:t>
            </a:r>
          </a:p>
          <a:p>
            <a:pPr>
              <a:buFontTx/>
              <a:buChar char="-"/>
            </a:pPr>
            <a:r>
              <a:rPr lang="en-US"/>
              <a:t>Collective properties (</a:t>
            </a:r>
            <a:r>
              <a:rPr lang="en-US">
                <a:latin typeface="Symbol" pitchFamily="18" charset="2"/>
              </a:rPr>
              <a:t>n</a:t>
            </a:r>
            <a:r>
              <a:rPr lang="en-US"/>
              <a:t>g9/2 filling)</a:t>
            </a:r>
          </a:p>
          <a:p>
            <a:pPr>
              <a:buFontTx/>
              <a:buChar char="-"/>
            </a:pPr>
            <a:endParaRPr lang="en-US"/>
          </a:p>
          <a:p>
            <a:pPr>
              <a:buFontTx/>
              <a:buChar char="-"/>
            </a:pPr>
            <a:endParaRPr lang="en-US"/>
          </a:p>
          <a:p>
            <a:r>
              <a:rPr lang="en-US"/>
              <a:t>Cu isotopes : </a:t>
            </a:r>
          </a:p>
        </p:txBody>
      </p:sp>
      <p:pic>
        <p:nvPicPr>
          <p:cNvPr id="3690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3048000"/>
            <a:ext cx="2530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Straight Arrow Connector 53"/>
          <p:cNvCxnSpPr>
            <a:stCxn id="36899" idx="1"/>
          </p:cNvCxnSpPr>
          <p:nvPr/>
        </p:nvCxnSpPr>
        <p:spPr>
          <a:xfrm rot="10800000" flipV="1">
            <a:off x="3962400" y="3535363"/>
            <a:ext cx="2279650" cy="14176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03" name="TextBox 54"/>
          <p:cNvSpPr txBox="1">
            <a:spLocks noChangeArrowheads="1"/>
          </p:cNvSpPr>
          <p:nvPr/>
        </p:nvSpPr>
        <p:spPr bwMode="auto">
          <a:xfrm>
            <a:off x="914400" y="548640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PhD Thesis A. De Maesschalck, University Gent (2005)</a:t>
            </a:r>
          </a:p>
          <a:p>
            <a:r>
              <a:rPr lang="da-DK" sz="1400"/>
              <a:t>N. Smirnova </a:t>
            </a:r>
            <a:r>
              <a:rPr lang="da-DK" sz="1400" i="1"/>
              <a:t>et al., Phys. Rev. C 69, 044306 (2004).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/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/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37891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3" name="Group 3"/>
          <p:cNvGrpSpPr>
            <a:grpSpLocks/>
          </p:cNvGrpSpPr>
          <p:nvPr/>
        </p:nvGrpSpPr>
        <p:grpSpPr bwMode="auto">
          <a:xfrm>
            <a:off x="5937250" y="2438400"/>
            <a:ext cx="900113" cy="2165350"/>
            <a:chOff x="574" y="803"/>
            <a:chExt cx="1056" cy="1364"/>
          </a:xfrm>
        </p:grpSpPr>
        <p:sp>
          <p:nvSpPr>
            <p:cNvPr id="37932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7933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7934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7935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7936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7937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7894" name="Text Box 10"/>
          <p:cNvSpPr txBox="1">
            <a:spLocks noChangeArrowheads="1"/>
          </p:cNvSpPr>
          <p:nvPr/>
        </p:nvSpPr>
        <p:spPr bwMode="auto">
          <a:xfrm>
            <a:off x="5616575" y="21732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37895" name="Text Box 11"/>
          <p:cNvSpPr txBox="1">
            <a:spLocks noChangeArrowheads="1"/>
          </p:cNvSpPr>
          <p:nvPr/>
        </p:nvSpPr>
        <p:spPr bwMode="auto">
          <a:xfrm>
            <a:off x="5400675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896" name="Text Box 12"/>
          <p:cNvSpPr txBox="1">
            <a:spLocks noChangeArrowheads="1"/>
          </p:cNvSpPr>
          <p:nvPr/>
        </p:nvSpPr>
        <p:spPr bwMode="auto">
          <a:xfrm>
            <a:off x="5908675" y="398938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7897" name="Text Box 13"/>
          <p:cNvSpPr txBox="1">
            <a:spLocks noChangeArrowheads="1"/>
          </p:cNvSpPr>
          <p:nvPr/>
        </p:nvSpPr>
        <p:spPr bwMode="auto">
          <a:xfrm>
            <a:off x="5357813" y="289242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898" name="Text Box 14"/>
          <p:cNvSpPr txBox="1">
            <a:spLocks noChangeArrowheads="1"/>
          </p:cNvSpPr>
          <p:nvPr/>
        </p:nvSpPr>
        <p:spPr bwMode="auto">
          <a:xfrm>
            <a:off x="5386388" y="3173413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899" name="Text Box 15"/>
          <p:cNvSpPr txBox="1">
            <a:spLocks noChangeArrowheads="1"/>
          </p:cNvSpPr>
          <p:nvPr/>
        </p:nvSpPr>
        <p:spPr bwMode="auto">
          <a:xfrm>
            <a:off x="5360988" y="3417888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900" name="Text Box 16"/>
          <p:cNvSpPr txBox="1">
            <a:spLocks noChangeArrowheads="1"/>
          </p:cNvSpPr>
          <p:nvPr/>
        </p:nvSpPr>
        <p:spPr bwMode="auto">
          <a:xfrm>
            <a:off x="5983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37901" name="Text Box 17"/>
          <p:cNvSpPr txBox="1">
            <a:spLocks noChangeArrowheads="1"/>
          </p:cNvSpPr>
          <p:nvPr/>
        </p:nvSpPr>
        <p:spPr bwMode="auto">
          <a:xfrm>
            <a:off x="6172200" y="37004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7902" name="Text Box 18"/>
          <p:cNvSpPr txBox="1">
            <a:spLocks noChangeArrowheads="1"/>
          </p:cNvSpPr>
          <p:nvPr/>
        </p:nvSpPr>
        <p:spPr bwMode="auto">
          <a:xfrm>
            <a:off x="6172200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7903" name="Text Box 19"/>
          <p:cNvSpPr txBox="1">
            <a:spLocks noChangeArrowheads="1"/>
          </p:cNvSpPr>
          <p:nvPr/>
        </p:nvSpPr>
        <p:spPr bwMode="auto">
          <a:xfrm>
            <a:off x="5370513" y="2300288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904" name="Text Box 20"/>
          <p:cNvSpPr txBox="1">
            <a:spLocks noChangeArrowheads="1"/>
          </p:cNvSpPr>
          <p:nvPr/>
        </p:nvSpPr>
        <p:spPr bwMode="auto">
          <a:xfrm>
            <a:off x="6172200" y="26114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7905" name="Text Box 21"/>
          <p:cNvSpPr txBox="1">
            <a:spLocks noChangeArrowheads="1"/>
          </p:cNvSpPr>
          <p:nvPr/>
        </p:nvSpPr>
        <p:spPr bwMode="auto">
          <a:xfrm>
            <a:off x="6188075" y="45926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7906" name="Text Box 22"/>
          <p:cNvSpPr txBox="1">
            <a:spLocks noChangeArrowheads="1"/>
          </p:cNvSpPr>
          <p:nvPr/>
        </p:nvSpPr>
        <p:spPr bwMode="auto">
          <a:xfrm>
            <a:off x="7419975" y="400843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7907" name="Text Box 23"/>
          <p:cNvSpPr txBox="1">
            <a:spLocks noChangeArrowheads="1"/>
          </p:cNvSpPr>
          <p:nvPr/>
        </p:nvSpPr>
        <p:spPr bwMode="auto">
          <a:xfrm>
            <a:off x="6945313" y="2903538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908" name="Text Box 24"/>
          <p:cNvSpPr txBox="1">
            <a:spLocks noChangeArrowheads="1"/>
          </p:cNvSpPr>
          <p:nvPr/>
        </p:nvSpPr>
        <p:spPr bwMode="auto">
          <a:xfrm>
            <a:off x="6975475" y="318452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909" name="Text Box 25"/>
          <p:cNvSpPr txBox="1">
            <a:spLocks noChangeArrowheads="1"/>
          </p:cNvSpPr>
          <p:nvPr/>
        </p:nvSpPr>
        <p:spPr bwMode="auto">
          <a:xfrm>
            <a:off x="6948488" y="342900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910" name="Text Box 26"/>
          <p:cNvSpPr txBox="1">
            <a:spLocks noChangeArrowheads="1"/>
          </p:cNvSpPr>
          <p:nvPr/>
        </p:nvSpPr>
        <p:spPr bwMode="auto">
          <a:xfrm>
            <a:off x="7669213" y="367188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grpSp>
        <p:nvGrpSpPr>
          <p:cNvPr id="37911" name="Group 27"/>
          <p:cNvGrpSpPr>
            <a:grpSpLocks/>
          </p:cNvGrpSpPr>
          <p:nvPr/>
        </p:nvGrpSpPr>
        <p:grpSpPr bwMode="auto">
          <a:xfrm>
            <a:off x="7461250" y="2449513"/>
            <a:ext cx="900113" cy="1711325"/>
            <a:chOff x="1488" y="810"/>
            <a:chExt cx="1056" cy="1078"/>
          </a:xfrm>
        </p:grpSpPr>
        <p:sp>
          <p:nvSpPr>
            <p:cNvPr id="37927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7928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7929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7930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7931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7912" name="Text Box 33"/>
          <p:cNvSpPr txBox="1">
            <a:spLocks noChangeArrowheads="1"/>
          </p:cNvSpPr>
          <p:nvPr/>
        </p:nvSpPr>
        <p:spPr bwMode="auto">
          <a:xfrm>
            <a:off x="7669213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7913" name="Text Box 34"/>
          <p:cNvSpPr txBox="1">
            <a:spLocks noChangeArrowheads="1"/>
          </p:cNvSpPr>
          <p:nvPr/>
        </p:nvSpPr>
        <p:spPr bwMode="auto">
          <a:xfrm>
            <a:off x="6958013" y="2311400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914" name="Text Box 35"/>
          <p:cNvSpPr txBox="1">
            <a:spLocks noChangeArrowheads="1"/>
          </p:cNvSpPr>
          <p:nvPr/>
        </p:nvSpPr>
        <p:spPr bwMode="auto">
          <a:xfrm>
            <a:off x="7669213" y="25828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7915" name="Text Box 36"/>
          <p:cNvSpPr txBox="1">
            <a:spLocks noChangeArrowheads="1"/>
          </p:cNvSpPr>
          <p:nvPr/>
        </p:nvSpPr>
        <p:spPr bwMode="auto">
          <a:xfrm>
            <a:off x="7537450" y="3440113"/>
            <a:ext cx="561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37916" name="Text Box 37"/>
          <p:cNvSpPr txBox="1">
            <a:spLocks noChangeArrowheads="1"/>
          </p:cNvSpPr>
          <p:nvPr/>
        </p:nvSpPr>
        <p:spPr bwMode="auto">
          <a:xfrm>
            <a:off x="6929438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7917" name="Text Box 38"/>
          <p:cNvSpPr txBox="1">
            <a:spLocks noChangeArrowheads="1"/>
          </p:cNvSpPr>
          <p:nvPr/>
        </p:nvSpPr>
        <p:spPr bwMode="auto">
          <a:xfrm>
            <a:off x="7489825" y="3235325"/>
            <a:ext cx="752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37918" name="Text Box 39"/>
          <p:cNvSpPr txBox="1">
            <a:spLocks noChangeArrowheads="1"/>
          </p:cNvSpPr>
          <p:nvPr/>
        </p:nvSpPr>
        <p:spPr bwMode="auto">
          <a:xfrm>
            <a:off x="7689850" y="4618038"/>
            <a:ext cx="303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hlink"/>
              </a:solidFill>
              <a:latin typeface="Symbol" pitchFamily="18" charset="2"/>
            </a:endParaRPr>
          </a:p>
        </p:txBody>
      </p:sp>
      <p:sp>
        <p:nvSpPr>
          <p:cNvPr id="37919" name="Text Box 40"/>
          <p:cNvSpPr txBox="1">
            <a:spLocks noChangeArrowheads="1"/>
          </p:cNvSpPr>
          <p:nvPr/>
        </p:nvSpPr>
        <p:spPr bwMode="auto">
          <a:xfrm>
            <a:off x="7651750" y="2992438"/>
            <a:ext cx="371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37920" name="Text Box 41"/>
          <p:cNvSpPr txBox="1">
            <a:spLocks noChangeArrowheads="1"/>
          </p:cNvSpPr>
          <p:nvPr/>
        </p:nvSpPr>
        <p:spPr bwMode="auto">
          <a:xfrm>
            <a:off x="7324725" y="2278063"/>
            <a:ext cx="1133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llllllllll</a:t>
            </a:r>
          </a:p>
        </p:txBody>
      </p:sp>
      <p:sp>
        <p:nvSpPr>
          <p:cNvPr id="37921" name="Text Box 42"/>
          <p:cNvSpPr txBox="1">
            <a:spLocks noChangeArrowheads="1"/>
          </p:cNvSpPr>
          <p:nvPr/>
        </p:nvSpPr>
        <p:spPr bwMode="auto">
          <a:xfrm>
            <a:off x="7507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</a:rPr>
              <a:t>sd-shell</a:t>
            </a:r>
            <a:endParaRPr lang="de-DE" sz="1400">
              <a:solidFill>
                <a:schemeClr val="hlink"/>
              </a:solidFill>
            </a:endParaRPr>
          </a:p>
        </p:txBody>
      </p:sp>
      <p:sp>
        <p:nvSpPr>
          <p:cNvPr id="37922" name="Line 43"/>
          <p:cNvSpPr>
            <a:spLocks noChangeShapeType="1"/>
          </p:cNvSpPr>
          <p:nvPr/>
        </p:nvSpPr>
        <p:spPr bwMode="auto">
          <a:xfrm>
            <a:off x="7461250" y="4592638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23" name="Text Box 12"/>
          <p:cNvSpPr txBox="1">
            <a:spLocks noChangeArrowheads="1"/>
          </p:cNvSpPr>
          <p:nvPr/>
        </p:nvSpPr>
        <p:spPr bwMode="auto">
          <a:xfrm>
            <a:off x="6242050" y="3200400"/>
            <a:ext cx="2762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</a:t>
            </a:r>
          </a:p>
        </p:txBody>
      </p:sp>
      <p:sp>
        <p:nvSpPr>
          <p:cNvPr id="37924" name="TextBox 50"/>
          <p:cNvSpPr txBox="1">
            <a:spLocks noChangeArrowheads="1"/>
          </p:cNvSpPr>
          <p:nvPr/>
        </p:nvSpPr>
        <p:spPr bwMode="auto">
          <a:xfrm>
            <a:off x="152400" y="2209800"/>
            <a:ext cx="37290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/>
              <a:t>Single particle properties (2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p</a:t>
            </a:r>
            <a:r>
              <a:rPr lang="en-US" baseline="-25000"/>
              <a:t>3/2</a:t>
            </a:r>
            <a:r>
              <a:rPr lang="en-US"/>
              <a:t>)</a:t>
            </a:r>
          </a:p>
          <a:p>
            <a:pPr>
              <a:buFontTx/>
              <a:buChar char="-"/>
            </a:pPr>
            <a:r>
              <a:rPr lang="en-US"/>
              <a:t>Collective properties (</a:t>
            </a:r>
            <a:r>
              <a:rPr lang="en-US">
                <a:latin typeface="Symbol" pitchFamily="18" charset="2"/>
              </a:rPr>
              <a:t>n</a:t>
            </a:r>
            <a:r>
              <a:rPr lang="en-US"/>
              <a:t>g9/2 filling)</a:t>
            </a:r>
          </a:p>
          <a:p>
            <a:pPr>
              <a:buFontTx/>
              <a:buChar char="-"/>
            </a:pPr>
            <a:endParaRPr lang="en-US"/>
          </a:p>
          <a:p>
            <a:pPr>
              <a:buFontTx/>
              <a:buChar char="-"/>
            </a:pPr>
            <a:endParaRPr lang="en-US"/>
          </a:p>
          <a:p>
            <a:r>
              <a:rPr lang="en-US"/>
              <a:t>Cu isotopes : </a:t>
            </a:r>
          </a:p>
        </p:txBody>
      </p:sp>
      <p:pic>
        <p:nvPicPr>
          <p:cNvPr id="3792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3048000"/>
            <a:ext cx="2530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3" name="Straight Arrow Connector 52"/>
          <p:cNvCxnSpPr/>
          <p:nvPr/>
        </p:nvCxnSpPr>
        <p:spPr>
          <a:xfrm rot="10800000" flipV="1">
            <a:off x="3657600" y="3505200"/>
            <a:ext cx="2590800" cy="1371600"/>
          </a:xfrm>
          <a:prstGeom prst="straightConnector1">
            <a:avLst/>
          </a:prstGeom>
          <a:ln w="19050">
            <a:solidFill>
              <a:srgbClr val="3535F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/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/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38915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917" name="Group 3"/>
          <p:cNvGrpSpPr>
            <a:grpSpLocks/>
          </p:cNvGrpSpPr>
          <p:nvPr/>
        </p:nvGrpSpPr>
        <p:grpSpPr bwMode="auto">
          <a:xfrm>
            <a:off x="5937250" y="2438400"/>
            <a:ext cx="900113" cy="2165350"/>
            <a:chOff x="574" y="803"/>
            <a:chExt cx="1056" cy="1364"/>
          </a:xfrm>
        </p:grpSpPr>
        <p:sp>
          <p:nvSpPr>
            <p:cNvPr id="38956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57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58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59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60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61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8918" name="Text Box 10"/>
          <p:cNvSpPr txBox="1">
            <a:spLocks noChangeArrowheads="1"/>
          </p:cNvSpPr>
          <p:nvPr/>
        </p:nvSpPr>
        <p:spPr bwMode="auto">
          <a:xfrm>
            <a:off x="5616575" y="21732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38919" name="Text Box 11"/>
          <p:cNvSpPr txBox="1">
            <a:spLocks noChangeArrowheads="1"/>
          </p:cNvSpPr>
          <p:nvPr/>
        </p:nvSpPr>
        <p:spPr bwMode="auto">
          <a:xfrm>
            <a:off x="5400675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20" name="Text Box 12"/>
          <p:cNvSpPr txBox="1">
            <a:spLocks noChangeArrowheads="1"/>
          </p:cNvSpPr>
          <p:nvPr/>
        </p:nvSpPr>
        <p:spPr bwMode="auto">
          <a:xfrm>
            <a:off x="5908675" y="398938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8921" name="Text Box 13"/>
          <p:cNvSpPr txBox="1">
            <a:spLocks noChangeArrowheads="1"/>
          </p:cNvSpPr>
          <p:nvPr/>
        </p:nvSpPr>
        <p:spPr bwMode="auto">
          <a:xfrm>
            <a:off x="5357813" y="289242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22" name="Text Box 14"/>
          <p:cNvSpPr txBox="1">
            <a:spLocks noChangeArrowheads="1"/>
          </p:cNvSpPr>
          <p:nvPr/>
        </p:nvSpPr>
        <p:spPr bwMode="auto">
          <a:xfrm>
            <a:off x="5386388" y="3173413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23" name="Text Box 15"/>
          <p:cNvSpPr txBox="1">
            <a:spLocks noChangeArrowheads="1"/>
          </p:cNvSpPr>
          <p:nvPr/>
        </p:nvSpPr>
        <p:spPr bwMode="auto">
          <a:xfrm>
            <a:off x="5360988" y="3417888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24" name="Text Box 16"/>
          <p:cNvSpPr txBox="1">
            <a:spLocks noChangeArrowheads="1"/>
          </p:cNvSpPr>
          <p:nvPr/>
        </p:nvSpPr>
        <p:spPr bwMode="auto">
          <a:xfrm>
            <a:off x="5983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38925" name="Text Box 17"/>
          <p:cNvSpPr txBox="1">
            <a:spLocks noChangeArrowheads="1"/>
          </p:cNvSpPr>
          <p:nvPr/>
        </p:nvSpPr>
        <p:spPr bwMode="auto">
          <a:xfrm>
            <a:off x="6172200" y="37004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8926" name="Text Box 18"/>
          <p:cNvSpPr txBox="1">
            <a:spLocks noChangeArrowheads="1"/>
          </p:cNvSpPr>
          <p:nvPr/>
        </p:nvSpPr>
        <p:spPr bwMode="auto">
          <a:xfrm>
            <a:off x="6172200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8927" name="Text Box 19"/>
          <p:cNvSpPr txBox="1">
            <a:spLocks noChangeArrowheads="1"/>
          </p:cNvSpPr>
          <p:nvPr/>
        </p:nvSpPr>
        <p:spPr bwMode="auto">
          <a:xfrm>
            <a:off x="5370513" y="2300288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28" name="Text Box 20"/>
          <p:cNvSpPr txBox="1">
            <a:spLocks noChangeArrowheads="1"/>
          </p:cNvSpPr>
          <p:nvPr/>
        </p:nvSpPr>
        <p:spPr bwMode="auto">
          <a:xfrm>
            <a:off x="6172200" y="26114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8929" name="Text Box 21"/>
          <p:cNvSpPr txBox="1">
            <a:spLocks noChangeArrowheads="1"/>
          </p:cNvSpPr>
          <p:nvPr/>
        </p:nvSpPr>
        <p:spPr bwMode="auto">
          <a:xfrm>
            <a:off x="6188075" y="45926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8930" name="Text Box 22"/>
          <p:cNvSpPr txBox="1">
            <a:spLocks noChangeArrowheads="1"/>
          </p:cNvSpPr>
          <p:nvPr/>
        </p:nvSpPr>
        <p:spPr bwMode="auto">
          <a:xfrm>
            <a:off x="7419975" y="400843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8931" name="Text Box 23"/>
          <p:cNvSpPr txBox="1">
            <a:spLocks noChangeArrowheads="1"/>
          </p:cNvSpPr>
          <p:nvPr/>
        </p:nvSpPr>
        <p:spPr bwMode="auto">
          <a:xfrm>
            <a:off x="6945313" y="2903538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32" name="Text Box 24"/>
          <p:cNvSpPr txBox="1">
            <a:spLocks noChangeArrowheads="1"/>
          </p:cNvSpPr>
          <p:nvPr/>
        </p:nvSpPr>
        <p:spPr bwMode="auto">
          <a:xfrm>
            <a:off x="6975475" y="318452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33" name="Text Box 25"/>
          <p:cNvSpPr txBox="1">
            <a:spLocks noChangeArrowheads="1"/>
          </p:cNvSpPr>
          <p:nvPr/>
        </p:nvSpPr>
        <p:spPr bwMode="auto">
          <a:xfrm>
            <a:off x="6948488" y="342900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34" name="Text Box 26"/>
          <p:cNvSpPr txBox="1">
            <a:spLocks noChangeArrowheads="1"/>
          </p:cNvSpPr>
          <p:nvPr/>
        </p:nvSpPr>
        <p:spPr bwMode="auto">
          <a:xfrm>
            <a:off x="7669213" y="367188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grpSp>
        <p:nvGrpSpPr>
          <p:cNvPr id="38935" name="Group 27"/>
          <p:cNvGrpSpPr>
            <a:grpSpLocks/>
          </p:cNvGrpSpPr>
          <p:nvPr/>
        </p:nvGrpSpPr>
        <p:grpSpPr bwMode="auto">
          <a:xfrm>
            <a:off x="7461250" y="2449513"/>
            <a:ext cx="900113" cy="1711325"/>
            <a:chOff x="1488" y="810"/>
            <a:chExt cx="1056" cy="1078"/>
          </a:xfrm>
        </p:grpSpPr>
        <p:sp>
          <p:nvSpPr>
            <p:cNvPr id="38951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52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53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54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8955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8936" name="Text Box 33"/>
          <p:cNvSpPr txBox="1">
            <a:spLocks noChangeArrowheads="1"/>
          </p:cNvSpPr>
          <p:nvPr/>
        </p:nvSpPr>
        <p:spPr bwMode="auto">
          <a:xfrm>
            <a:off x="7669213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8937" name="Text Box 34"/>
          <p:cNvSpPr txBox="1">
            <a:spLocks noChangeArrowheads="1"/>
          </p:cNvSpPr>
          <p:nvPr/>
        </p:nvSpPr>
        <p:spPr bwMode="auto">
          <a:xfrm>
            <a:off x="6958013" y="2311400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38" name="Text Box 35"/>
          <p:cNvSpPr txBox="1">
            <a:spLocks noChangeArrowheads="1"/>
          </p:cNvSpPr>
          <p:nvPr/>
        </p:nvSpPr>
        <p:spPr bwMode="auto">
          <a:xfrm>
            <a:off x="7669213" y="25828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8939" name="Text Box 36"/>
          <p:cNvSpPr txBox="1">
            <a:spLocks noChangeArrowheads="1"/>
          </p:cNvSpPr>
          <p:nvPr/>
        </p:nvSpPr>
        <p:spPr bwMode="auto">
          <a:xfrm>
            <a:off x="7537450" y="3440113"/>
            <a:ext cx="561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38940" name="Text Box 37"/>
          <p:cNvSpPr txBox="1">
            <a:spLocks noChangeArrowheads="1"/>
          </p:cNvSpPr>
          <p:nvPr/>
        </p:nvSpPr>
        <p:spPr bwMode="auto">
          <a:xfrm>
            <a:off x="6929438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8941" name="Text Box 38"/>
          <p:cNvSpPr txBox="1">
            <a:spLocks noChangeArrowheads="1"/>
          </p:cNvSpPr>
          <p:nvPr/>
        </p:nvSpPr>
        <p:spPr bwMode="auto">
          <a:xfrm>
            <a:off x="7489825" y="3235325"/>
            <a:ext cx="752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38942" name="Text Box 39"/>
          <p:cNvSpPr txBox="1">
            <a:spLocks noChangeArrowheads="1"/>
          </p:cNvSpPr>
          <p:nvPr/>
        </p:nvSpPr>
        <p:spPr bwMode="auto">
          <a:xfrm>
            <a:off x="7689850" y="4618038"/>
            <a:ext cx="303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hlink"/>
              </a:solidFill>
              <a:latin typeface="Symbol" pitchFamily="18" charset="2"/>
            </a:endParaRPr>
          </a:p>
        </p:txBody>
      </p:sp>
      <p:sp>
        <p:nvSpPr>
          <p:cNvPr id="38943" name="Text Box 40"/>
          <p:cNvSpPr txBox="1">
            <a:spLocks noChangeArrowheads="1"/>
          </p:cNvSpPr>
          <p:nvPr/>
        </p:nvSpPr>
        <p:spPr bwMode="auto">
          <a:xfrm>
            <a:off x="7651750" y="2992438"/>
            <a:ext cx="371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38944" name="Text Box 41"/>
          <p:cNvSpPr txBox="1">
            <a:spLocks noChangeArrowheads="1"/>
          </p:cNvSpPr>
          <p:nvPr/>
        </p:nvSpPr>
        <p:spPr bwMode="auto">
          <a:xfrm>
            <a:off x="7324725" y="2278063"/>
            <a:ext cx="1133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llllllllll</a:t>
            </a:r>
          </a:p>
        </p:txBody>
      </p:sp>
      <p:sp>
        <p:nvSpPr>
          <p:cNvPr id="38945" name="Text Box 42"/>
          <p:cNvSpPr txBox="1">
            <a:spLocks noChangeArrowheads="1"/>
          </p:cNvSpPr>
          <p:nvPr/>
        </p:nvSpPr>
        <p:spPr bwMode="auto">
          <a:xfrm>
            <a:off x="7507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</a:rPr>
              <a:t>sd-shell</a:t>
            </a:r>
            <a:endParaRPr lang="de-DE" sz="1400">
              <a:solidFill>
                <a:schemeClr val="hlink"/>
              </a:solidFill>
            </a:endParaRPr>
          </a:p>
        </p:txBody>
      </p:sp>
      <p:sp>
        <p:nvSpPr>
          <p:cNvPr id="38946" name="Line 43"/>
          <p:cNvSpPr>
            <a:spLocks noChangeShapeType="1"/>
          </p:cNvSpPr>
          <p:nvPr/>
        </p:nvSpPr>
        <p:spPr bwMode="auto">
          <a:xfrm>
            <a:off x="7461250" y="4592638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47" name="Text Box 12"/>
          <p:cNvSpPr txBox="1">
            <a:spLocks noChangeArrowheads="1"/>
          </p:cNvSpPr>
          <p:nvPr/>
        </p:nvSpPr>
        <p:spPr bwMode="auto">
          <a:xfrm>
            <a:off x="6242050" y="2971800"/>
            <a:ext cx="2762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</a:t>
            </a:r>
          </a:p>
        </p:txBody>
      </p:sp>
      <p:sp>
        <p:nvSpPr>
          <p:cNvPr id="38948" name="TextBox 50"/>
          <p:cNvSpPr txBox="1">
            <a:spLocks noChangeArrowheads="1"/>
          </p:cNvSpPr>
          <p:nvPr/>
        </p:nvSpPr>
        <p:spPr bwMode="auto">
          <a:xfrm>
            <a:off x="152400" y="2209800"/>
            <a:ext cx="37290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/>
              <a:t>Single particle properties (2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p</a:t>
            </a:r>
            <a:r>
              <a:rPr lang="en-US" baseline="-25000"/>
              <a:t>3/2</a:t>
            </a:r>
            <a:r>
              <a:rPr lang="en-US"/>
              <a:t>)</a:t>
            </a:r>
          </a:p>
          <a:p>
            <a:pPr>
              <a:buFontTx/>
              <a:buChar char="-"/>
            </a:pPr>
            <a:r>
              <a:rPr lang="en-US"/>
              <a:t>Collective properties (</a:t>
            </a:r>
            <a:r>
              <a:rPr lang="en-US">
                <a:latin typeface="Symbol" pitchFamily="18" charset="2"/>
              </a:rPr>
              <a:t>n</a:t>
            </a:r>
            <a:r>
              <a:rPr lang="en-US"/>
              <a:t>g9/2 filling)</a:t>
            </a:r>
          </a:p>
          <a:p>
            <a:pPr>
              <a:buFontTx/>
              <a:buChar char="-"/>
            </a:pPr>
            <a:endParaRPr lang="en-US"/>
          </a:p>
          <a:p>
            <a:pPr>
              <a:buFontTx/>
              <a:buChar char="-"/>
            </a:pPr>
            <a:endParaRPr lang="en-US"/>
          </a:p>
          <a:p>
            <a:r>
              <a:rPr lang="en-US"/>
              <a:t>Cu isotopes : </a:t>
            </a:r>
          </a:p>
        </p:txBody>
      </p:sp>
      <p:pic>
        <p:nvPicPr>
          <p:cNvPr id="3894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3048000"/>
            <a:ext cx="2530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3" name="Straight Arrow Connector 52"/>
          <p:cNvCxnSpPr/>
          <p:nvPr/>
        </p:nvCxnSpPr>
        <p:spPr>
          <a:xfrm rot="10800000" flipV="1">
            <a:off x="4038600" y="3200400"/>
            <a:ext cx="2209800" cy="1371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/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/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39939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41" name="Group 3"/>
          <p:cNvGrpSpPr>
            <a:grpSpLocks/>
          </p:cNvGrpSpPr>
          <p:nvPr/>
        </p:nvGrpSpPr>
        <p:grpSpPr bwMode="auto">
          <a:xfrm>
            <a:off x="5937250" y="2438400"/>
            <a:ext cx="900113" cy="2165350"/>
            <a:chOff x="574" y="803"/>
            <a:chExt cx="1056" cy="1364"/>
          </a:xfrm>
        </p:grpSpPr>
        <p:sp>
          <p:nvSpPr>
            <p:cNvPr id="39980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81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82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83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84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85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5616575" y="21732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39943" name="Text Box 11"/>
          <p:cNvSpPr txBox="1">
            <a:spLocks noChangeArrowheads="1"/>
          </p:cNvSpPr>
          <p:nvPr/>
        </p:nvSpPr>
        <p:spPr bwMode="auto">
          <a:xfrm>
            <a:off x="5400675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44" name="Text Box 12"/>
          <p:cNvSpPr txBox="1">
            <a:spLocks noChangeArrowheads="1"/>
          </p:cNvSpPr>
          <p:nvPr/>
        </p:nvSpPr>
        <p:spPr bwMode="auto">
          <a:xfrm>
            <a:off x="5908675" y="398938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9945" name="Text Box 13"/>
          <p:cNvSpPr txBox="1">
            <a:spLocks noChangeArrowheads="1"/>
          </p:cNvSpPr>
          <p:nvPr/>
        </p:nvSpPr>
        <p:spPr bwMode="auto">
          <a:xfrm>
            <a:off x="5357813" y="289242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46" name="Text Box 14"/>
          <p:cNvSpPr txBox="1">
            <a:spLocks noChangeArrowheads="1"/>
          </p:cNvSpPr>
          <p:nvPr/>
        </p:nvSpPr>
        <p:spPr bwMode="auto">
          <a:xfrm>
            <a:off x="5386388" y="3173413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47" name="Text Box 15"/>
          <p:cNvSpPr txBox="1">
            <a:spLocks noChangeArrowheads="1"/>
          </p:cNvSpPr>
          <p:nvPr/>
        </p:nvSpPr>
        <p:spPr bwMode="auto">
          <a:xfrm>
            <a:off x="5360988" y="3417888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48" name="Text Box 16"/>
          <p:cNvSpPr txBox="1">
            <a:spLocks noChangeArrowheads="1"/>
          </p:cNvSpPr>
          <p:nvPr/>
        </p:nvSpPr>
        <p:spPr bwMode="auto">
          <a:xfrm>
            <a:off x="5983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39949" name="Text Box 17"/>
          <p:cNvSpPr txBox="1">
            <a:spLocks noChangeArrowheads="1"/>
          </p:cNvSpPr>
          <p:nvPr/>
        </p:nvSpPr>
        <p:spPr bwMode="auto">
          <a:xfrm>
            <a:off x="6172200" y="37004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9950" name="Text Box 18"/>
          <p:cNvSpPr txBox="1">
            <a:spLocks noChangeArrowheads="1"/>
          </p:cNvSpPr>
          <p:nvPr/>
        </p:nvSpPr>
        <p:spPr bwMode="auto">
          <a:xfrm>
            <a:off x="6172200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9951" name="Text Box 19"/>
          <p:cNvSpPr txBox="1">
            <a:spLocks noChangeArrowheads="1"/>
          </p:cNvSpPr>
          <p:nvPr/>
        </p:nvSpPr>
        <p:spPr bwMode="auto">
          <a:xfrm>
            <a:off x="5370513" y="2300288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52" name="Text Box 20"/>
          <p:cNvSpPr txBox="1">
            <a:spLocks noChangeArrowheads="1"/>
          </p:cNvSpPr>
          <p:nvPr/>
        </p:nvSpPr>
        <p:spPr bwMode="auto">
          <a:xfrm>
            <a:off x="6172200" y="26114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9953" name="Text Box 21"/>
          <p:cNvSpPr txBox="1">
            <a:spLocks noChangeArrowheads="1"/>
          </p:cNvSpPr>
          <p:nvPr/>
        </p:nvSpPr>
        <p:spPr bwMode="auto">
          <a:xfrm>
            <a:off x="6188075" y="45926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9954" name="Text Box 22"/>
          <p:cNvSpPr txBox="1">
            <a:spLocks noChangeArrowheads="1"/>
          </p:cNvSpPr>
          <p:nvPr/>
        </p:nvSpPr>
        <p:spPr bwMode="auto">
          <a:xfrm>
            <a:off x="7419975" y="400843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39955" name="Text Box 23"/>
          <p:cNvSpPr txBox="1">
            <a:spLocks noChangeArrowheads="1"/>
          </p:cNvSpPr>
          <p:nvPr/>
        </p:nvSpPr>
        <p:spPr bwMode="auto">
          <a:xfrm>
            <a:off x="6945313" y="2903538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56" name="Text Box 24"/>
          <p:cNvSpPr txBox="1">
            <a:spLocks noChangeArrowheads="1"/>
          </p:cNvSpPr>
          <p:nvPr/>
        </p:nvSpPr>
        <p:spPr bwMode="auto">
          <a:xfrm>
            <a:off x="6975475" y="318452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57" name="Text Box 25"/>
          <p:cNvSpPr txBox="1">
            <a:spLocks noChangeArrowheads="1"/>
          </p:cNvSpPr>
          <p:nvPr/>
        </p:nvSpPr>
        <p:spPr bwMode="auto">
          <a:xfrm>
            <a:off x="6948488" y="342900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58" name="Text Box 26"/>
          <p:cNvSpPr txBox="1">
            <a:spLocks noChangeArrowheads="1"/>
          </p:cNvSpPr>
          <p:nvPr/>
        </p:nvSpPr>
        <p:spPr bwMode="auto">
          <a:xfrm>
            <a:off x="7669213" y="367188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grpSp>
        <p:nvGrpSpPr>
          <p:cNvPr id="39959" name="Group 27"/>
          <p:cNvGrpSpPr>
            <a:grpSpLocks/>
          </p:cNvGrpSpPr>
          <p:nvPr/>
        </p:nvGrpSpPr>
        <p:grpSpPr bwMode="auto">
          <a:xfrm>
            <a:off x="7461250" y="2449513"/>
            <a:ext cx="900113" cy="1711325"/>
            <a:chOff x="1488" y="810"/>
            <a:chExt cx="1056" cy="1078"/>
          </a:xfrm>
        </p:grpSpPr>
        <p:sp>
          <p:nvSpPr>
            <p:cNvPr id="39975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76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77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78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39979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39960" name="Text Box 33"/>
          <p:cNvSpPr txBox="1">
            <a:spLocks noChangeArrowheads="1"/>
          </p:cNvSpPr>
          <p:nvPr/>
        </p:nvSpPr>
        <p:spPr bwMode="auto">
          <a:xfrm>
            <a:off x="7669213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9961" name="Text Box 34"/>
          <p:cNvSpPr txBox="1">
            <a:spLocks noChangeArrowheads="1"/>
          </p:cNvSpPr>
          <p:nvPr/>
        </p:nvSpPr>
        <p:spPr bwMode="auto">
          <a:xfrm>
            <a:off x="6958013" y="2311400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62" name="Text Box 35"/>
          <p:cNvSpPr txBox="1">
            <a:spLocks noChangeArrowheads="1"/>
          </p:cNvSpPr>
          <p:nvPr/>
        </p:nvSpPr>
        <p:spPr bwMode="auto">
          <a:xfrm>
            <a:off x="7669213" y="25828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39963" name="Text Box 36"/>
          <p:cNvSpPr txBox="1">
            <a:spLocks noChangeArrowheads="1"/>
          </p:cNvSpPr>
          <p:nvPr/>
        </p:nvSpPr>
        <p:spPr bwMode="auto">
          <a:xfrm>
            <a:off x="7537450" y="3440113"/>
            <a:ext cx="561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39964" name="Text Box 37"/>
          <p:cNvSpPr txBox="1">
            <a:spLocks noChangeArrowheads="1"/>
          </p:cNvSpPr>
          <p:nvPr/>
        </p:nvSpPr>
        <p:spPr bwMode="auto">
          <a:xfrm>
            <a:off x="6929438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39965" name="Text Box 38"/>
          <p:cNvSpPr txBox="1">
            <a:spLocks noChangeArrowheads="1"/>
          </p:cNvSpPr>
          <p:nvPr/>
        </p:nvSpPr>
        <p:spPr bwMode="auto">
          <a:xfrm>
            <a:off x="7489825" y="3235325"/>
            <a:ext cx="752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39966" name="Text Box 39"/>
          <p:cNvSpPr txBox="1">
            <a:spLocks noChangeArrowheads="1"/>
          </p:cNvSpPr>
          <p:nvPr/>
        </p:nvSpPr>
        <p:spPr bwMode="auto">
          <a:xfrm>
            <a:off x="7689850" y="4618038"/>
            <a:ext cx="303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hlink"/>
              </a:solidFill>
              <a:latin typeface="Symbol" pitchFamily="18" charset="2"/>
            </a:endParaRPr>
          </a:p>
        </p:txBody>
      </p:sp>
      <p:sp>
        <p:nvSpPr>
          <p:cNvPr id="39967" name="Text Box 40"/>
          <p:cNvSpPr txBox="1">
            <a:spLocks noChangeArrowheads="1"/>
          </p:cNvSpPr>
          <p:nvPr/>
        </p:nvSpPr>
        <p:spPr bwMode="auto">
          <a:xfrm>
            <a:off x="7651750" y="2992438"/>
            <a:ext cx="371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39968" name="Text Box 41"/>
          <p:cNvSpPr txBox="1">
            <a:spLocks noChangeArrowheads="1"/>
          </p:cNvSpPr>
          <p:nvPr/>
        </p:nvSpPr>
        <p:spPr bwMode="auto">
          <a:xfrm>
            <a:off x="7324725" y="2278063"/>
            <a:ext cx="1133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llllllllll</a:t>
            </a:r>
          </a:p>
        </p:txBody>
      </p:sp>
      <p:sp>
        <p:nvSpPr>
          <p:cNvPr id="39969" name="Text Box 42"/>
          <p:cNvSpPr txBox="1">
            <a:spLocks noChangeArrowheads="1"/>
          </p:cNvSpPr>
          <p:nvPr/>
        </p:nvSpPr>
        <p:spPr bwMode="auto">
          <a:xfrm>
            <a:off x="7507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</a:rPr>
              <a:t>sd-shell</a:t>
            </a:r>
            <a:endParaRPr lang="de-DE" sz="1400">
              <a:solidFill>
                <a:schemeClr val="hlink"/>
              </a:solidFill>
            </a:endParaRPr>
          </a:p>
        </p:txBody>
      </p:sp>
      <p:sp>
        <p:nvSpPr>
          <p:cNvPr id="39970" name="Line 43"/>
          <p:cNvSpPr>
            <a:spLocks noChangeShapeType="1"/>
          </p:cNvSpPr>
          <p:nvPr/>
        </p:nvSpPr>
        <p:spPr bwMode="auto">
          <a:xfrm>
            <a:off x="7461250" y="4592638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71" name="Text Box 12"/>
          <p:cNvSpPr txBox="1">
            <a:spLocks noChangeArrowheads="1"/>
          </p:cNvSpPr>
          <p:nvPr/>
        </p:nvSpPr>
        <p:spPr bwMode="auto">
          <a:xfrm>
            <a:off x="6242050" y="2286000"/>
            <a:ext cx="2762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</a:t>
            </a:r>
          </a:p>
        </p:txBody>
      </p:sp>
      <p:sp>
        <p:nvSpPr>
          <p:cNvPr id="39972" name="TextBox 50"/>
          <p:cNvSpPr txBox="1">
            <a:spLocks noChangeArrowheads="1"/>
          </p:cNvSpPr>
          <p:nvPr/>
        </p:nvSpPr>
        <p:spPr bwMode="auto">
          <a:xfrm>
            <a:off x="152400" y="2209800"/>
            <a:ext cx="37290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/>
              <a:t>Single particle properties (2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p</a:t>
            </a:r>
            <a:r>
              <a:rPr lang="en-US" baseline="-25000"/>
              <a:t>3/2</a:t>
            </a:r>
            <a:r>
              <a:rPr lang="en-US"/>
              <a:t>)</a:t>
            </a:r>
          </a:p>
          <a:p>
            <a:pPr>
              <a:buFontTx/>
              <a:buChar char="-"/>
            </a:pPr>
            <a:r>
              <a:rPr lang="en-US"/>
              <a:t>Collective properties (</a:t>
            </a:r>
            <a:r>
              <a:rPr lang="en-US">
                <a:latin typeface="Symbol" pitchFamily="18" charset="2"/>
              </a:rPr>
              <a:t>n</a:t>
            </a:r>
            <a:r>
              <a:rPr lang="en-US"/>
              <a:t>g9/2 filling)</a:t>
            </a:r>
          </a:p>
          <a:p>
            <a:pPr>
              <a:buFontTx/>
              <a:buChar char="-"/>
            </a:pPr>
            <a:endParaRPr lang="en-US"/>
          </a:p>
          <a:p>
            <a:pPr>
              <a:buFontTx/>
              <a:buChar char="-"/>
            </a:pPr>
            <a:endParaRPr lang="en-US"/>
          </a:p>
          <a:p>
            <a:r>
              <a:rPr lang="en-US"/>
              <a:t>Cu isotopes : </a:t>
            </a:r>
          </a:p>
        </p:txBody>
      </p:sp>
      <p:pic>
        <p:nvPicPr>
          <p:cNvPr id="3997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3048000"/>
            <a:ext cx="2530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3" name="Straight Arrow Connector 52"/>
          <p:cNvCxnSpPr/>
          <p:nvPr/>
        </p:nvCxnSpPr>
        <p:spPr>
          <a:xfrm rot="10800000" flipV="1">
            <a:off x="4038600" y="2514600"/>
            <a:ext cx="2057400" cy="17526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Group 3"/>
          <p:cNvGrpSpPr>
            <a:grpSpLocks/>
          </p:cNvGrpSpPr>
          <p:nvPr/>
        </p:nvGrpSpPr>
        <p:grpSpPr bwMode="auto">
          <a:xfrm>
            <a:off x="5937250" y="2438400"/>
            <a:ext cx="900113" cy="2165350"/>
            <a:chOff x="574" y="803"/>
            <a:chExt cx="1056" cy="1364"/>
          </a:xfrm>
        </p:grpSpPr>
        <p:sp>
          <p:nvSpPr>
            <p:cNvPr id="41005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006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007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008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009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010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40962" name="Text Box 10"/>
          <p:cNvSpPr txBox="1">
            <a:spLocks noChangeArrowheads="1"/>
          </p:cNvSpPr>
          <p:nvPr/>
        </p:nvSpPr>
        <p:spPr bwMode="auto">
          <a:xfrm>
            <a:off x="5616575" y="21732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40963" name="Text Box 11"/>
          <p:cNvSpPr txBox="1">
            <a:spLocks noChangeArrowheads="1"/>
          </p:cNvSpPr>
          <p:nvPr/>
        </p:nvSpPr>
        <p:spPr bwMode="auto">
          <a:xfrm>
            <a:off x="5400675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64" name="Text Box 12"/>
          <p:cNvSpPr txBox="1">
            <a:spLocks noChangeArrowheads="1"/>
          </p:cNvSpPr>
          <p:nvPr/>
        </p:nvSpPr>
        <p:spPr bwMode="auto">
          <a:xfrm>
            <a:off x="5908675" y="3989388"/>
            <a:ext cx="855663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lllllll</a:t>
            </a:r>
          </a:p>
        </p:txBody>
      </p:sp>
      <p:sp>
        <p:nvSpPr>
          <p:cNvPr id="40965" name="Text Box 13"/>
          <p:cNvSpPr txBox="1">
            <a:spLocks noChangeArrowheads="1"/>
          </p:cNvSpPr>
          <p:nvPr/>
        </p:nvSpPr>
        <p:spPr bwMode="auto">
          <a:xfrm>
            <a:off x="5357813" y="289242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66" name="Text Box 14"/>
          <p:cNvSpPr txBox="1">
            <a:spLocks noChangeArrowheads="1"/>
          </p:cNvSpPr>
          <p:nvPr/>
        </p:nvSpPr>
        <p:spPr bwMode="auto">
          <a:xfrm>
            <a:off x="5386388" y="3173413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67" name="Text Box 15"/>
          <p:cNvSpPr txBox="1">
            <a:spLocks noChangeArrowheads="1"/>
          </p:cNvSpPr>
          <p:nvPr/>
        </p:nvSpPr>
        <p:spPr bwMode="auto">
          <a:xfrm>
            <a:off x="5360988" y="3417888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68" name="Text Box 16"/>
          <p:cNvSpPr txBox="1">
            <a:spLocks noChangeArrowheads="1"/>
          </p:cNvSpPr>
          <p:nvPr/>
        </p:nvSpPr>
        <p:spPr bwMode="auto">
          <a:xfrm>
            <a:off x="5983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40969" name="Text Box 17"/>
          <p:cNvSpPr txBox="1">
            <a:spLocks noChangeArrowheads="1"/>
          </p:cNvSpPr>
          <p:nvPr/>
        </p:nvSpPr>
        <p:spPr bwMode="auto">
          <a:xfrm>
            <a:off x="6172200" y="37004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970" name="Text Box 18"/>
          <p:cNvSpPr txBox="1">
            <a:spLocks noChangeArrowheads="1"/>
          </p:cNvSpPr>
          <p:nvPr/>
        </p:nvSpPr>
        <p:spPr bwMode="auto">
          <a:xfrm>
            <a:off x="6172200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971" name="Text Box 19"/>
          <p:cNvSpPr txBox="1">
            <a:spLocks noChangeArrowheads="1"/>
          </p:cNvSpPr>
          <p:nvPr/>
        </p:nvSpPr>
        <p:spPr bwMode="auto">
          <a:xfrm>
            <a:off x="5370513" y="2300288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72" name="Text Box 20"/>
          <p:cNvSpPr txBox="1">
            <a:spLocks noChangeArrowheads="1"/>
          </p:cNvSpPr>
          <p:nvPr/>
        </p:nvSpPr>
        <p:spPr bwMode="auto">
          <a:xfrm>
            <a:off x="6172200" y="26114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973" name="Text Box 21"/>
          <p:cNvSpPr txBox="1">
            <a:spLocks noChangeArrowheads="1"/>
          </p:cNvSpPr>
          <p:nvPr/>
        </p:nvSpPr>
        <p:spPr bwMode="auto">
          <a:xfrm>
            <a:off x="6188075" y="4592638"/>
            <a:ext cx="309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40974" name="Text Box 22"/>
          <p:cNvSpPr txBox="1">
            <a:spLocks noChangeArrowheads="1"/>
          </p:cNvSpPr>
          <p:nvPr/>
        </p:nvSpPr>
        <p:spPr bwMode="auto">
          <a:xfrm>
            <a:off x="7419975" y="4008438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40975" name="Text Box 23"/>
          <p:cNvSpPr txBox="1">
            <a:spLocks noChangeArrowheads="1"/>
          </p:cNvSpPr>
          <p:nvPr/>
        </p:nvSpPr>
        <p:spPr bwMode="auto">
          <a:xfrm>
            <a:off x="6945313" y="2903538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76" name="Text Box 24"/>
          <p:cNvSpPr txBox="1">
            <a:spLocks noChangeArrowheads="1"/>
          </p:cNvSpPr>
          <p:nvPr/>
        </p:nvSpPr>
        <p:spPr bwMode="auto">
          <a:xfrm>
            <a:off x="6975475" y="318452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77" name="Text Box 25"/>
          <p:cNvSpPr txBox="1">
            <a:spLocks noChangeArrowheads="1"/>
          </p:cNvSpPr>
          <p:nvPr/>
        </p:nvSpPr>
        <p:spPr bwMode="auto">
          <a:xfrm>
            <a:off x="6948488" y="342900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78" name="Text Box 26"/>
          <p:cNvSpPr txBox="1">
            <a:spLocks noChangeArrowheads="1"/>
          </p:cNvSpPr>
          <p:nvPr/>
        </p:nvSpPr>
        <p:spPr bwMode="auto">
          <a:xfrm>
            <a:off x="7669213" y="367188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grpSp>
        <p:nvGrpSpPr>
          <p:cNvPr id="40979" name="Group 27"/>
          <p:cNvGrpSpPr>
            <a:grpSpLocks/>
          </p:cNvGrpSpPr>
          <p:nvPr/>
        </p:nvGrpSpPr>
        <p:grpSpPr bwMode="auto">
          <a:xfrm>
            <a:off x="7461250" y="2449513"/>
            <a:ext cx="900113" cy="1711325"/>
            <a:chOff x="1488" y="810"/>
            <a:chExt cx="1056" cy="1078"/>
          </a:xfrm>
        </p:grpSpPr>
        <p:sp>
          <p:nvSpPr>
            <p:cNvPr id="41000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001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002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003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41004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40980" name="Text Box 33"/>
          <p:cNvSpPr txBox="1">
            <a:spLocks noChangeArrowheads="1"/>
          </p:cNvSpPr>
          <p:nvPr/>
        </p:nvSpPr>
        <p:spPr bwMode="auto">
          <a:xfrm>
            <a:off x="7669213" y="1925638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40981" name="Text Box 34"/>
          <p:cNvSpPr txBox="1">
            <a:spLocks noChangeArrowheads="1"/>
          </p:cNvSpPr>
          <p:nvPr/>
        </p:nvSpPr>
        <p:spPr bwMode="auto">
          <a:xfrm>
            <a:off x="6958013" y="2311400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82" name="Text Box 35"/>
          <p:cNvSpPr txBox="1">
            <a:spLocks noChangeArrowheads="1"/>
          </p:cNvSpPr>
          <p:nvPr/>
        </p:nvSpPr>
        <p:spPr bwMode="auto">
          <a:xfrm>
            <a:off x="7669213" y="2582863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40983" name="Text Box 36"/>
          <p:cNvSpPr txBox="1">
            <a:spLocks noChangeArrowheads="1"/>
          </p:cNvSpPr>
          <p:nvPr/>
        </p:nvSpPr>
        <p:spPr bwMode="auto">
          <a:xfrm>
            <a:off x="7537450" y="3440113"/>
            <a:ext cx="561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40984" name="Text Box 37"/>
          <p:cNvSpPr txBox="1">
            <a:spLocks noChangeArrowheads="1"/>
          </p:cNvSpPr>
          <p:nvPr/>
        </p:nvSpPr>
        <p:spPr bwMode="auto">
          <a:xfrm>
            <a:off x="6929438" y="403225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40985" name="Text Box 38"/>
          <p:cNvSpPr txBox="1">
            <a:spLocks noChangeArrowheads="1"/>
          </p:cNvSpPr>
          <p:nvPr/>
        </p:nvSpPr>
        <p:spPr bwMode="auto">
          <a:xfrm>
            <a:off x="7489825" y="3235325"/>
            <a:ext cx="752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40986" name="Text Box 39"/>
          <p:cNvSpPr txBox="1">
            <a:spLocks noChangeArrowheads="1"/>
          </p:cNvSpPr>
          <p:nvPr/>
        </p:nvSpPr>
        <p:spPr bwMode="auto">
          <a:xfrm>
            <a:off x="7689850" y="4618038"/>
            <a:ext cx="303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hlink"/>
              </a:solidFill>
              <a:latin typeface="Symbol" pitchFamily="18" charset="2"/>
            </a:endParaRPr>
          </a:p>
        </p:txBody>
      </p:sp>
      <p:sp>
        <p:nvSpPr>
          <p:cNvPr id="40987" name="Text Box 40"/>
          <p:cNvSpPr txBox="1">
            <a:spLocks noChangeArrowheads="1"/>
          </p:cNvSpPr>
          <p:nvPr/>
        </p:nvSpPr>
        <p:spPr bwMode="auto">
          <a:xfrm>
            <a:off x="7651750" y="2992438"/>
            <a:ext cx="371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40988" name="Text Box 41"/>
          <p:cNvSpPr txBox="1">
            <a:spLocks noChangeArrowheads="1"/>
          </p:cNvSpPr>
          <p:nvPr/>
        </p:nvSpPr>
        <p:spPr bwMode="auto">
          <a:xfrm>
            <a:off x="7324725" y="2278063"/>
            <a:ext cx="11334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hlink"/>
                </a:solidFill>
                <a:latin typeface="Wingdings" pitchFamily="2" charset="2"/>
              </a:rPr>
              <a:t>llllllllll</a:t>
            </a:r>
          </a:p>
        </p:txBody>
      </p:sp>
      <p:sp>
        <p:nvSpPr>
          <p:cNvPr id="40989" name="Text Box 42"/>
          <p:cNvSpPr txBox="1">
            <a:spLocks noChangeArrowheads="1"/>
          </p:cNvSpPr>
          <p:nvPr/>
        </p:nvSpPr>
        <p:spPr bwMode="auto">
          <a:xfrm>
            <a:off x="7507288" y="4364038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hlink"/>
                </a:solidFill>
              </a:rPr>
              <a:t>sd-shell</a:t>
            </a:r>
            <a:endParaRPr lang="de-DE" sz="1400">
              <a:solidFill>
                <a:schemeClr val="hlink"/>
              </a:solidFill>
            </a:endParaRPr>
          </a:p>
        </p:txBody>
      </p:sp>
      <p:sp>
        <p:nvSpPr>
          <p:cNvPr id="40990" name="Line 43"/>
          <p:cNvSpPr>
            <a:spLocks noChangeShapeType="1"/>
          </p:cNvSpPr>
          <p:nvPr/>
        </p:nvSpPr>
        <p:spPr bwMode="auto">
          <a:xfrm>
            <a:off x="7461250" y="4592638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91" name="Text Box 12"/>
          <p:cNvSpPr txBox="1">
            <a:spLocks noChangeArrowheads="1"/>
          </p:cNvSpPr>
          <p:nvPr/>
        </p:nvSpPr>
        <p:spPr bwMode="auto">
          <a:xfrm>
            <a:off x="6242050" y="3429000"/>
            <a:ext cx="374650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40992" name="TextBox 50"/>
          <p:cNvSpPr txBox="1">
            <a:spLocks noChangeArrowheads="1"/>
          </p:cNvSpPr>
          <p:nvPr/>
        </p:nvSpPr>
        <p:spPr bwMode="auto">
          <a:xfrm>
            <a:off x="152400" y="2209800"/>
            <a:ext cx="37290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/>
              <a:t>Single particle properties (2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p</a:t>
            </a:r>
            <a:r>
              <a:rPr lang="en-US" baseline="-25000"/>
              <a:t>3/2</a:t>
            </a:r>
            <a:r>
              <a:rPr lang="en-US"/>
              <a:t>)</a:t>
            </a:r>
          </a:p>
          <a:p>
            <a:pPr>
              <a:buFontTx/>
              <a:buChar char="-"/>
            </a:pPr>
            <a:r>
              <a:rPr lang="en-US"/>
              <a:t>Collective properties (</a:t>
            </a:r>
            <a:r>
              <a:rPr lang="en-US">
                <a:latin typeface="Symbol" pitchFamily="18" charset="2"/>
              </a:rPr>
              <a:t>n</a:t>
            </a:r>
            <a:r>
              <a:rPr lang="en-US"/>
              <a:t>g9/2 filling)</a:t>
            </a:r>
          </a:p>
          <a:p>
            <a:pPr>
              <a:buFontTx/>
              <a:buChar char="-"/>
            </a:pPr>
            <a:endParaRPr lang="en-US"/>
          </a:p>
          <a:p>
            <a:pPr>
              <a:buFontTx/>
              <a:buChar char="-"/>
            </a:pPr>
            <a:endParaRPr lang="en-US"/>
          </a:p>
          <a:p>
            <a:r>
              <a:rPr lang="en-US"/>
              <a:t>Cu isotopes : </a:t>
            </a:r>
          </a:p>
        </p:txBody>
      </p:sp>
      <p:pic>
        <p:nvPicPr>
          <p:cNvPr id="4099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048000"/>
            <a:ext cx="2530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5" name="Straight Arrow Connector 54"/>
          <p:cNvCxnSpPr>
            <a:stCxn id="40964" idx="3"/>
          </p:cNvCxnSpPr>
          <p:nvPr/>
        </p:nvCxnSpPr>
        <p:spPr>
          <a:xfrm flipH="1" flipV="1">
            <a:off x="6553200" y="3657600"/>
            <a:ext cx="211138" cy="45561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5" name="Text Box 18"/>
          <p:cNvSpPr txBox="1">
            <a:spLocks noChangeArrowheads="1"/>
          </p:cNvSpPr>
          <p:nvPr/>
        </p:nvSpPr>
        <p:spPr bwMode="auto">
          <a:xfrm>
            <a:off x="4495800" y="3352800"/>
            <a:ext cx="541338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7/2</a:t>
            </a:r>
            <a:r>
              <a:rPr lang="en-US" sz="1400" baseline="30000">
                <a:solidFill>
                  <a:srgbClr val="FF0000"/>
                </a:solidFill>
                <a:latin typeface="Comic Sans MS" pitchFamily="66" charset="0"/>
              </a:rPr>
              <a:t>-</a:t>
            </a:r>
            <a:endParaRPr lang="de-DE" sz="1400" baseline="30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40998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9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2590800"/>
            <a:ext cx="33210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/>
          <a:srcRect r="6267"/>
          <a:stretch>
            <a:fillRect/>
          </a:stretch>
        </p:blipFill>
        <p:spPr bwMode="auto">
          <a:xfrm>
            <a:off x="3802063" y="2438400"/>
            <a:ext cx="4668837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Text Box 16"/>
          <p:cNvSpPr txBox="1">
            <a:spLocks noChangeArrowheads="1"/>
          </p:cNvSpPr>
          <p:nvPr/>
        </p:nvSpPr>
        <p:spPr bwMode="auto">
          <a:xfrm>
            <a:off x="7924800" y="4953000"/>
            <a:ext cx="652463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5/2-</a:t>
            </a:r>
            <a:endParaRPr lang="de-DE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1988" name="Text Box 16"/>
          <p:cNvSpPr txBox="1">
            <a:spLocks noChangeArrowheads="1"/>
          </p:cNvSpPr>
          <p:nvPr/>
        </p:nvSpPr>
        <p:spPr bwMode="auto">
          <a:xfrm>
            <a:off x="8034338" y="5273675"/>
            <a:ext cx="5857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1/2-</a:t>
            </a:r>
            <a:endParaRPr lang="de-DE" b="1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1989" name="Text Box 16"/>
          <p:cNvSpPr txBox="1">
            <a:spLocks noChangeArrowheads="1"/>
          </p:cNvSpPr>
          <p:nvPr/>
        </p:nvSpPr>
        <p:spPr bwMode="auto">
          <a:xfrm>
            <a:off x="4419600" y="5191125"/>
            <a:ext cx="585788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3/2-</a:t>
            </a:r>
            <a:endParaRPr lang="de-DE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66" name="Text Box 16"/>
          <p:cNvSpPr txBox="1">
            <a:spLocks noChangeArrowheads="1"/>
          </p:cNvSpPr>
          <p:nvPr/>
        </p:nvSpPr>
        <p:spPr bwMode="auto">
          <a:xfrm>
            <a:off x="7981950" y="4337050"/>
            <a:ext cx="585788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/>
                </a:solidFill>
                <a:latin typeface="+mn-lt"/>
              </a:rPr>
              <a:t>7/2-</a:t>
            </a:r>
            <a:endParaRPr lang="de-DE" b="1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618413" y="4960938"/>
            <a:ext cx="363537" cy="1587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059738" y="5327650"/>
            <a:ext cx="363537" cy="0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3" name="TextBox 15"/>
          <p:cNvSpPr txBox="1">
            <a:spLocks noChangeArrowheads="1"/>
          </p:cNvSpPr>
          <p:nvPr/>
        </p:nvSpPr>
        <p:spPr bwMode="auto">
          <a:xfrm>
            <a:off x="5627688" y="5943600"/>
            <a:ext cx="18399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Experimental Levels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8053388" y="4284663"/>
            <a:ext cx="365125" cy="1587"/>
          </a:xfrm>
          <a:prstGeom prst="line">
            <a:avLst/>
          </a:prstGeom>
          <a:ln w="190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5" name="Text Box 16"/>
          <p:cNvSpPr txBox="1">
            <a:spLocks noChangeArrowheads="1"/>
          </p:cNvSpPr>
          <p:nvPr/>
        </p:nvSpPr>
        <p:spPr bwMode="auto">
          <a:xfrm>
            <a:off x="7948613" y="3971925"/>
            <a:ext cx="5857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7/2-</a:t>
            </a:r>
            <a:endParaRPr lang="de-DE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41998" name="Picture 187" descr="minib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9" name="Picture 191" descr="REX-ISOLDE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0" name="TextBox 19"/>
          <p:cNvSpPr txBox="1">
            <a:spLocks noChangeArrowheads="1"/>
          </p:cNvSpPr>
          <p:nvPr/>
        </p:nvSpPr>
        <p:spPr bwMode="auto">
          <a:xfrm>
            <a:off x="0" y="6550025"/>
            <a:ext cx="7010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/>
            <a:r>
              <a:rPr lang="en-US" sz="1400"/>
              <a:t>I. Stefanescu </a:t>
            </a:r>
            <a:r>
              <a:rPr lang="en-US" sz="1400" i="1"/>
              <a:t>et al.,</a:t>
            </a:r>
            <a:r>
              <a:rPr lang="en-US" sz="1400"/>
              <a:t> Phys. Rev. Lett. 100, 112502 (2008) (</a:t>
            </a:r>
            <a:r>
              <a:rPr lang="en-US" sz="1400" baseline="30000"/>
              <a:t>67,69,71,73</a:t>
            </a:r>
            <a:r>
              <a:rPr lang="en-US" sz="1400"/>
              <a:t>Cu coulex)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2590800"/>
            <a:ext cx="33210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/>
          <a:srcRect r="6267"/>
          <a:stretch>
            <a:fillRect/>
          </a:stretch>
        </p:blipFill>
        <p:spPr bwMode="auto">
          <a:xfrm>
            <a:off x="3802063" y="2438400"/>
            <a:ext cx="4668837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7924800" y="4953000"/>
            <a:ext cx="652463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5/2-</a:t>
            </a:r>
            <a:endParaRPr lang="de-DE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4036" name="Text Box 16"/>
          <p:cNvSpPr txBox="1">
            <a:spLocks noChangeArrowheads="1"/>
          </p:cNvSpPr>
          <p:nvPr/>
        </p:nvSpPr>
        <p:spPr bwMode="auto">
          <a:xfrm>
            <a:off x="8034338" y="5273675"/>
            <a:ext cx="5857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1/2-</a:t>
            </a:r>
            <a:endParaRPr lang="de-DE" b="1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4037" name="Text Box 16"/>
          <p:cNvSpPr txBox="1">
            <a:spLocks noChangeArrowheads="1"/>
          </p:cNvSpPr>
          <p:nvPr/>
        </p:nvSpPr>
        <p:spPr bwMode="auto">
          <a:xfrm>
            <a:off x="4419600" y="5191125"/>
            <a:ext cx="585788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3/2-</a:t>
            </a:r>
            <a:endParaRPr lang="de-DE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7981950" y="4337050"/>
            <a:ext cx="585788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/>
                </a:solidFill>
                <a:latin typeface="+mn-lt"/>
              </a:rPr>
              <a:t>7/2-</a:t>
            </a:r>
            <a:endParaRPr lang="de-DE" b="1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618413" y="4960938"/>
            <a:ext cx="363537" cy="1587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059738" y="5327650"/>
            <a:ext cx="363537" cy="0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1" name="TextBox 15"/>
          <p:cNvSpPr txBox="1">
            <a:spLocks noChangeArrowheads="1"/>
          </p:cNvSpPr>
          <p:nvPr/>
        </p:nvSpPr>
        <p:spPr bwMode="auto">
          <a:xfrm>
            <a:off x="5797550" y="5116513"/>
            <a:ext cx="149701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Experimental Levels !!!</a:t>
            </a:r>
          </a:p>
        </p:txBody>
      </p:sp>
      <p:sp>
        <p:nvSpPr>
          <p:cNvPr id="44042" name="Text Box 16"/>
          <p:cNvSpPr txBox="1">
            <a:spLocks noChangeArrowheads="1"/>
          </p:cNvSpPr>
          <p:nvPr/>
        </p:nvSpPr>
        <p:spPr bwMode="auto">
          <a:xfrm>
            <a:off x="7948613" y="3971925"/>
            <a:ext cx="5857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7/2-</a:t>
            </a:r>
            <a:endParaRPr lang="de-DE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4043" name="TextBox 12"/>
          <p:cNvSpPr txBox="1">
            <a:spLocks noChangeArrowheads="1"/>
          </p:cNvSpPr>
          <p:nvPr/>
        </p:nvSpPr>
        <p:spPr bwMode="auto">
          <a:xfrm>
            <a:off x="3328988" y="1143000"/>
            <a:ext cx="47482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The observed </a:t>
            </a:r>
            <a:r>
              <a:rPr lang="en-US">
                <a:solidFill>
                  <a:schemeClr val="accent1"/>
                </a:solidFill>
                <a:latin typeface="Calibri" pitchFamily="34" charset="0"/>
              </a:rPr>
              <a:t>1/2</a:t>
            </a:r>
            <a:r>
              <a:rPr lang="en-US" baseline="30000">
                <a:solidFill>
                  <a:schemeClr val="accent1"/>
                </a:solidFill>
                <a:latin typeface="Calibri" pitchFamily="34" charset="0"/>
              </a:rPr>
              <a:t>-</a:t>
            </a:r>
            <a:r>
              <a:rPr lang="en-US">
                <a:latin typeface="Calibri" pitchFamily="34" charset="0"/>
              </a:rPr>
              <a:t>  doesn’t seem to be behaving </a:t>
            </a:r>
          </a:p>
          <a:p>
            <a:r>
              <a:rPr lang="en-US">
                <a:latin typeface="Calibri" pitchFamily="34" charset="0"/>
              </a:rPr>
              <a:t>as a the theoretical single particle level !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2286000" y="2057400"/>
            <a:ext cx="2555875" cy="236220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rot="2508081">
            <a:off x="1706563" y="4378325"/>
            <a:ext cx="765175" cy="38100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 rot="2961487">
            <a:off x="6662738" y="4354513"/>
            <a:ext cx="2247900" cy="88900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953000" y="2057400"/>
            <a:ext cx="2057400" cy="190500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44050" name="Picture 187" descr="minib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1" name="Picture 191" descr="REX-ISOLDE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/>
        </p:nvCxnSpPr>
        <p:spPr>
          <a:xfrm>
            <a:off x="8053388" y="4284663"/>
            <a:ext cx="365125" cy="1587"/>
          </a:xfrm>
          <a:prstGeom prst="line">
            <a:avLst/>
          </a:prstGeom>
          <a:ln w="190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53" name="TextBox 23"/>
          <p:cNvSpPr txBox="1">
            <a:spLocks noChangeArrowheads="1"/>
          </p:cNvSpPr>
          <p:nvPr/>
        </p:nvSpPr>
        <p:spPr bwMode="auto">
          <a:xfrm>
            <a:off x="0" y="6550025"/>
            <a:ext cx="7010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/>
            <a:r>
              <a:rPr lang="en-US" sz="1400"/>
              <a:t>I. Stefanescu </a:t>
            </a:r>
            <a:r>
              <a:rPr lang="en-US" sz="1400" i="1"/>
              <a:t>et al.,</a:t>
            </a:r>
            <a:r>
              <a:rPr lang="en-US" sz="1400"/>
              <a:t> Phys. Rev. Lett. 100, 112502 (2008) (</a:t>
            </a:r>
            <a:r>
              <a:rPr lang="en-US" sz="1400" baseline="30000"/>
              <a:t>67,69,71,73</a:t>
            </a:r>
            <a:r>
              <a:rPr lang="en-US" sz="1400"/>
              <a:t>Cu coulex)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0" descr="REX-Layou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362200"/>
            <a:ext cx="57721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(REX-)ISOLDE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6388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2033588" y="5129213"/>
            <a:ext cx="37147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1" name="TextBox 11"/>
          <p:cNvSpPr txBox="1">
            <a:spLocks noChangeArrowheads="1"/>
          </p:cNvSpPr>
          <p:nvPr/>
        </p:nvSpPr>
        <p:spPr bwMode="auto">
          <a:xfrm>
            <a:off x="738188" y="4932363"/>
            <a:ext cx="12477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 b="1">
                <a:latin typeface="Calibri" pitchFamily="34" charset="0"/>
              </a:rPr>
              <a:t>CERN PS Booster</a:t>
            </a:r>
          </a:p>
          <a:p>
            <a:r>
              <a:rPr lang="en-US" sz="1200" b="1">
                <a:latin typeface="Calibri" pitchFamily="34" charset="0"/>
              </a:rPr>
              <a:t>1.4 GeV protons</a:t>
            </a:r>
          </a:p>
        </p:txBody>
      </p:sp>
      <p:sp>
        <p:nvSpPr>
          <p:cNvPr id="16392" name="TextBox 12"/>
          <p:cNvSpPr txBox="1">
            <a:spLocks noChangeArrowheads="1"/>
          </p:cNvSpPr>
          <p:nvPr/>
        </p:nvSpPr>
        <p:spPr bwMode="auto">
          <a:xfrm>
            <a:off x="1524000" y="2971800"/>
            <a:ext cx="1277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200" b="1">
                <a:latin typeface="Calibri" pitchFamily="34" charset="0"/>
              </a:rPr>
              <a:t>Mass Separation </a:t>
            </a:r>
          </a:p>
          <a:p>
            <a:pPr algn="ctr"/>
            <a:r>
              <a:rPr lang="en-US" sz="1200" b="1">
                <a:latin typeface="Calibri" pitchFamily="34" charset="0"/>
              </a:rPr>
              <a:t>(HRS or GPS)</a:t>
            </a:r>
          </a:p>
        </p:txBody>
      </p:sp>
      <p:sp>
        <p:nvSpPr>
          <p:cNvPr id="16393" name="TextBox 13"/>
          <p:cNvSpPr txBox="1">
            <a:spLocks noChangeArrowheads="1"/>
          </p:cNvSpPr>
          <p:nvPr/>
        </p:nvSpPr>
        <p:spPr bwMode="auto">
          <a:xfrm>
            <a:off x="5081588" y="3886200"/>
            <a:ext cx="2362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200" b="1">
                <a:latin typeface="Calibri" pitchFamily="34" charset="0"/>
              </a:rPr>
              <a:t>REX linear accelerator : ≤ 3 MeV/u</a:t>
            </a:r>
          </a:p>
        </p:txBody>
      </p:sp>
      <p:sp>
        <p:nvSpPr>
          <p:cNvPr id="16394" name="TextBox 14"/>
          <p:cNvSpPr txBox="1">
            <a:spLocks noChangeArrowheads="1"/>
          </p:cNvSpPr>
          <p:nvPr/>
        </p:nvSpPr>
        <p:spPr bwMode="auto">
          <a:xfrm>
            <a:off x="3557588" y="4067175"/>
            <a:ext cx="1073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200" b="1">
                <a:latin typeface="Calibri" pitchFamily="34" charset="0"/>
              </a:rPr>
              <a:t>A/q separator</a:t>
            </a:r>
          </a:p>
          <a:p>
            <a:pPr algn="ctr"/>
            <a:r>
              <a:rPr lang="en-US" sz="1200" b="1">
                <a:latin typeface="Calibri" pitchFamily="34" charset="0"/>
              </a:rPr>
              <a:t>(A/q &lt; 4.5)</a:t>
            </a:r>
          </a:p>
        </p:txBody>
      </p:sp>
      <p:sp>
        <p:nvSpPr>
          <p:cNvPr id="16395" name="TextBox 17"/>
          <p:cNvSpPr txBox="1">
            <a:spLocks noChangeArrowheads="1"/>
          </p:cNvSpPr>
          <p:nvPr/>
        </p:nvSpPr>
        <p:spPr bwMode="auto">
          <a:xfrm>
            <a:off x="7367588" y="4572000"/>
            <a:ext cx="714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200" b="1">
                <a:latin typeface="Calibri" pitchFamily="34" charset="0"/>
              </a:rPr>
              <a:t>Miniball</a:t>
            </a:r>
          </a:p>
        </p:txBody>
      </p:sp>
      <p:sp>
        <p:nvSpPr>
          <p:cNvPr id="16396" name="TextBox 18"/>
          <p:cNvSpPr txBox="1">
            <a:spLocks noChangeArrowheads="1"/>
          </p:cNvSpPr>
          <p:nvPr/>
        </p:nvSpPr>
        <p:spPr bwMode="auto">
          <a:xfrm>
            <a:off x="3883025" y="2543175"/>
            <a:ext cx="460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200" b="1">
                <a:latin typeface="Calibri" pitchFamily="34" charset="0"/>
              </a:rPr>
              <a:t>EBIS</a:t>
            </a:r>
          </a:p>
        </p:txBody>
      </p:sp>
      <p:sp>
        <p:nvSpPr>
          <p:cNvPr id="16397" name="TextBox 19"/>
          <p:cNvSpPr txBox="1">
            <a:spLocks noChangeArrowheads="1"/>
          </p:cNvSpPr>
          <p:nvPr/>
        </p:nvSpPr>
        <p:spPr bwMode="auto">
          <a:xfrm>
            <a:off x="3862388" y="3044825"/>
            <a:ext cx="522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200" b="1">
                <a:latin typeface="Calibri" pitchFamily="34" charset="0"/>
              </a:rPr>
              <a:t>REX</a:t>
            </a:r>
          </a:p>
          <a:p>
            <a:pPr algn="ctr"/>
            <a:r>
              <a:rPr lang="en-US" sz="1200" b="1">
                <a:latin typeface="Calibri" pitchFamily="34" charset="0"/>
              </a:rPr>
              <a:t>TRAP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2362200" y="1600200"/>
            <a:ext cx="4159250" cy="392113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Specific time structure of REX-ISOLDE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2590800"/>
            <a:ext cx="33210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4"/>
          <a:srcRect r="6267"/>
          <a:stretch>
            <a:fillRect/>
          </a:stretch>
        </p:blipFill>
        <p:spPr bwMode="auto">
          <a:xfrm>
            <a:off x="3810000" y="2438400"/>
            <a:ext cx="4668838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Oval 16"/>
          <p:cNvSpPr>
            <a:spLocks noChangeArrowheads="1"/>
          </p:cNvSpPr>
          <p:nvPr/>
        </p:nvSpPr>
        <p:spPr bwMode="auto">
          <a:xfrm rot="2986567">
            <a:off x="1691481" y="4404519"/>
            <a:ext cx="966788" cy="387350"/>
          </a:xfrm>
          <a:prstGeom prst="ellipse">
            <a:avLst/>
          </a:prstGeom>
          <a:noFill/>
          <a:ln w="28575" algn="ctr">
            <a:solidFill>
              <a:srgbClr val="9BBB59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2961487">
            <a:off x="6716712" y="4256088"/>
            <a:ext cx="2320925" cy="819150"/>
          </a:xfrm>
          <a:prstGeom prst="ellipse">
            <a:avLst/>
          </a:prstGeom>
          <a:noFill/>
          <a:ln w="28575" algn="ctr">
            <a:solidFill>
              <a:srgbClr val="9BBB59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46085" name="Straight Arrow Connector 18"/>
          <p:cNvCxnSpPr>
            <a:cxnSpLocks noChangeShapeType="1"/>
            <a:stCxn id="22" idx="2"/>
            <a:endCxn id="18" idx="2"/>
          </p:cNvCxnSpPr>
          <p:nvPr/>
        </p:nvCxnSpPr>
        <p:spPr bwMode="auto">
          <a:xfrm>
            <a:off x="6078538" y="2058988"/>
            <a:ext cx="1031875" cy="1714500"/>
          </a:xfrm>
          <a:prstGeom prst="straightConnector1">
            <a:avLst/>
          </a:prstGeom>
          <a:noFill/>
          <a:ln w="38100" algn="ctr">
            <a:solidFill>
              <a:srgbClr val="9BBB59"/>
            </a:solidFill>
            <a:round/>
            <a:headEnd/>
            <a:tailEnd type="arrow" w="med" len="med"/>
          </a:ln>
        </p:spPr>
      </p:cxnSp>
      <p:sp>
        <p:nvSpPr>
          <p:cNvPr id="22" name="TextBox 21"/>
          <p:cNvSpPr txBox="1"/>
          <p:nvPr/>
        </p:nvSpPr>
        <p:spPr>
          <a:xfrm>
            <a:off x="3317875" y="1143000"/>
            <a:ext cx="5521325" cy="915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The observed </a:t>
            </a:r>
            <a:r>
              <a:rPr lang="en-US" dirty="0">
                <a:solidFill>
                  <a:schemeClr val="accent1"/>
                </a:solidFill>
                <a:latin typeface="+mn-lt"/>
              </a:rPr>
              <a:t>1/2</a:t>
            </a:r>
            <a:r>
              <a:rPr lang="en-US" baseline="30000" dirty="0">
                <a:solidFill>
                  <a:schemeClr val="accent1"/>
                </a:solidFill>
                <a:latin typeface="+mn-lt"/>
              </a:rPr>
              <a:t>-</a:t>
            </a:r>
            <a:r>
              <a:rPr lang="en-US" dirty="0">
                <a:latin typeface="+mn-lt"/>
              </a:rPr>
              <a:t>  doesn’t seem to be behaving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as a the theoretical single particle level 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Whereas </a:t>
            </a:r>
            <a:r>
              <a:rPr lang="en-US" dirty="0">
                <a:solidFill>
                  <a:schemeClr val="accent3"/>
                </a:solidFill>
                <a:latin typeface="+mn-lt"/>
              </a:rPr>
              <a:t>5/2-</a:t>
            </a:r>
            <a:r>
              <a:rPr lang="en-US" dirty="0">
                <a:latin typeface="+mn-lt"/>
              </a:rPr>
              <a:t> behaves much more “single particle like …”</a:t>
            </a:r>
          </a:p>
        </p:txBody>
      </p:sp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7924800" y="4953000"/>
            <a:ext cx="652463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5/2-</a:t>
            </a:r>
            <a:endParaRPr lang="de-DE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6088" name="Text Box 16"/>
          <p:cNvSpPr txBox="1">
            <a:spLocks noChangeArrowheads="1"/>
          </p:cNvSpPr>
          <p:nvPr/>
        </p:nvSpPr>
        <p:spPr bwMode="auto">
          <a:xfrm>
            <a:off x="8034338" y="5273675"/>
            <a:ext cx="5857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1/2-</a:t>
            </a:r>
            <a:endParaRPr lang="de-DE" b="1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6089" name="Text Box 16"/>
          <p:cNvSpPr txBox="1">
            <a:spLocks noChangeArrowheads="1"/>
          </p:cNvSpPr>
          <p:nvPr/>
        </p:nvSpPr>
        <p:spPr bwMode="auto">
          <a:xfrm>
            <a:off x="4419600" y="5191125"/>
            <a:ext cx="585788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3/2-</a:t>
            </a:r>
            <a:endParaRPr lang="de-DE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7981950" y="4337050"/>
            <a:ext cx="585788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/>
                </a:solidFill>
                <a:latin typeface="+mn-lt"/>
              </a:rPr>
              <a:t>7/2-</a:t>
            </a:r>
            <a:endParaRPr lang="de-DE" b="1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7618413" y="4960938"/>
            <a:ext cx="363537" cy="1587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059738" y="5327650"/>
            <a:ext cx="363537" cy="0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93" name="TextBox 15"/>
          <p:cNvSpPr txBox="1">
            <a:spLocks noChangeArrowheads="1"/>
          </p:cNvSpPr>
          <p:nvPr/>
        </p:nvSpPr>
        <p:spPr bwMode="auto">
          <a:xfrm>
            <a:off x="5797550" y="5116513"/>
            <a:ext cx="149701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Experimental Levels !!!</a:t>
            </a:r>
          </a:p>
        </p:txBody>
      </p:sp>
      <p:sp>
        <p:nvSpPr>
          <p:cNvPr id="46094" name="Text Box 16"/>
          <p:cNvSpPr txBox="1">
            <a:spLocks noChangeArrowheads="1"/>
          </p:cNvSpPr>
          <p:nvPr/>
        </p:nvSpPr>
        <p:spPr bwMode="auto">
          <a:xfrm>
            <a:off x="7948613" y="3971925"/>
            <a:ext cx="5857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7/2-</a:t>
            </a:r>
            <a:endParaRPr lang="de-DE" b="1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46095" name="Straight Arrow Connector 18"/>
          <p:cNvCxnSpPr>
            <a:cxnSpLocks noChangeShapeType="1"/>
          </p:cNvCxnSpPr>
          <p:nvPr/>
        </p:nvCxnSpPr>
        <p:spPr bwMode="auto">
          <a:xfrm flipH="1">
            <a:off x="2070100" y="2057400"/>
            <a:ext cx="1985963" cy="2181225"/>
          </a:xfrm>
          <a:prstGeom prst="straightConnector1">
            <a:avLst/>
          </a:prstGeom>
          <a:noFill/>
          <a:ln w="38100" algn="ctr">
            <a:solidFill>
              <a:srgbClr val="9BBB59"/>
            </a:solidFill>
            <a:round/>
            <a:headEnd/>
            <a:tailEnd type="arrow" w="med" len="med"/>
          </a:ln>
        </p:spPr>
      </p:cxnSp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46098" name="Picture 187" descr="minib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9" name="Picture 191" descr="REX-ISOLDE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/>
        </p:nvCxnSpPr>
        <p:spPr>
          <a:xfrm>
            <a:off x="8053388" y="4284663"/>
            <a:ext cx="365125" cy="1587"/>
          </a:xfrm>
          <a:prstGeom prst="line">
            <a:avLst/>
          </a:prstGeom>
          <a:ln w="190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01" name="TextBox 23"/>
          <p:cNvSpPr txBox="1">
            <a:spLocks noChangeArrowheads="1"/>
          </p:cNvSpPr>
          <p:nvPr/>
        </p:nvSpPr>
        <p:spPr bwMode="auto">
          <a:xfrm>
            <a:off x="0" y="6550025"/>
            <a:ext cx="7010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/>
            <a:r>
              <a:rPr lang="en-US" sz="1400"/>
              <a:t>I. Stefanescu </a:t>
            </a:r>
            <a:r>
              <a:rPr lang="en-US" sz="1400" i="1"/>
              <a:t>et al.,</a:t>
            </a:r>
            <a:r>
              <a:rPr lang="en-US" sz="1400"/>
              <a:t> Phys. Rev. Lett. 100, 112502 (2008) (</a:t>
            </a:r>
            <a:r>
              <a:rPr lang="en-US" sz="1400" baseline="30000"/>
              <a:t>67,69,71,73</a:t>
            </a:r>
            <a:r>
              <a:rPr lang="en-US" sz="1400"/>
              <a:t>Cu coulex)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/>
          <p:cNvPicPr>
            <a:picLocks noChangeAspect="1" noChangeArrowheads="1"/>
          </p:cNvPicPr>
          <p:nvPr/>
        </p:nvPicPr>
        <p:blipFill>
          <a:blip r:embed="rId3"/>
          <a:srcRect r="6267"/>
          <a:stretch>
            <a:fillRect/>
          </a:stretch>
        </p:blipFill>
        <p:spPr bwMode="auto">
          <a:xfrm>
            <a:off x="4314825" y="3406775"/>
            <a:ext cx="4668838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17"/>
          <p:cNvSpPr>
            <a:spLocks noChangeArrowheads="1"/>
          </p:cNvSpPr>
          <p:nvPr/>
        </p:nvSpPr>
        <p:spPr bwMode="auto">
          <a:xfrm rot="2961487">
            <a:off x="7069137" y="5224463"/>
            <a:ext cx="2320925" cy="819150"/>
          </a:xfrm>
          <a:prstGeom prst="ellipse">
            <a:avLst/>
          </a:prstGeom>
          <a:noFill/>
          <a:ln w="28575" algn="ctr">
            <a:solidFill>
              <a:srgbClr val="9BBB59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8429625" y="5921375"/>
            <a:ext cx="652463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5/2-</a:t>
            </a:r>
            <a:endParaRPr lang="de-DE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8132" name="Text Box 16"/>
          <p:cNvSpPr txBox="1">
            <a:spLocks noChangeArrowheads="1"/>
          </p:cNvSpPr>
          <p:nvPr/>
        </p:nvSpPr>
        <p:spPr bwMode="auto">
          <a:xfrm>
            <a:off x="8539163" y="6242050"/>
            <a:ext cx="5857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1/2-</a:t>
            </a:r>
            <a:endParaRPr lang="de-DE" b="1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8133" name="Text Box 16"/>
          <p:cNvSpPr txBox="1">
            <a:spLocks noChangeArrowheads="1"/>
          </p:cNvSpPr>
          <p:nvPr/>
        </p:nvSpPr>
        <p:spPr bwMode="auto">
          <a:xfrm>
            <a:off x="4924425" y="6159500"/>
            <a:ext cx="585788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3/2-</a:t>
            </a:r>
            <a:endParaRPr lang="de-DE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8486775" y="5305425"/>
            <a:ext cx="585788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/>
                </a:solidFill>
                <a:latin typeface="+mn-lt"/>
              </a:rPr>
              <a:t>7/2-</a:t>
            </a:r>
            <a:endParaRPr lang="de-DE" b="1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8123238" y="5929313"/>
            <a:ext cx="363537" cy="1587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564563" y="6296025"/>
            <a:ext cx="363537" cy="0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37" name="TextBox 15"/>
          <p:cNvSpPr txBox="1">
            <a:spLocks noChangeArrowheads="1"/>
          </p:cNvSpPr>
          <p:nvPr/>
        </p:nvSpPr>
        <p:spPr bwMode="auto">
          <a:xfrm>
            <a:off x="6302375" y="6084888"/>
            <a:ext cx="149701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Experimental Levels !!!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8558213" y="5253038"/>
            <a:ext cx="365125" cy="1587"/>
          </a:xfrm>
          <a:prstGeom prst="line">
            <a:avLst/>
          </a:prstGeom>
          <a:ln w="190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39" name="Text Box 16"/>
          <p:cNvSpPr txBox="1">
            <a:spLocks noChangeArrowheads="1"/>
          </p:cNvSpPr>
          <p:nvPr/>
        </p:nvSpPr>
        <p:spPr bwMode="auto">
          <a:xfrm>
            <a:off x="8453438" y="4940300"/>
            <a:ext cx="5857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7/2-</a:t>
            </a:r>
            <a:endParaRPr lang="de-DE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48142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3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152400" y="914400"/>
            <a:ext cx="4724400" cy="3200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814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1295400"/>
            <a:ext cx="44196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6" name="Text Box 16"/>
          <p:cNvSpPr txBox="1">
            <a:spLocks noChangeArrowheads="1"/>
          </p:cNvSpPr>
          <p:nvPr/>
        </p:nvSpPr>
        <p:spPr bwMode="auto">
          <a:xfrm>
            <a:off x="153988" y="914400"/>
            <a:ext cx="204946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B(E2,J</a:t>
            </a:r>
            <a:r>
              <a:rPr lang="en-US" b="1" baseline="-25000">
                <a:latin typeface="Calibri" pitchFamily="34" charset="0"/>
              </a:rPr>
              <a:t>i</a:t>
            </a:r>
            <a:r>
              <a:rPr lang="en-US" b="1">
                <a:latin typeface="Calibri" pitchFamily="34" charset="0"/>
                <a:sym typeface="Symbol" pitchFamily="18" charset="2"/>
              </a:rPr>
              <a:t></a:t>
            </a:r>
            <a:r>
              <a:rPr lang="en-US" b="1">
                <a:latin typeface="Calibri" pitchFamily="34" charset="0"/>
              </a:rPr>
              <a:t>g.s.) [W.u.]</a:t>
            </a:r>
            <a:endParaRPr lang="de-DE" b="1">
              <a:latin typeface="Calibri" pitchFamily="34" charset="0"/>
            </a:endParaRPr>
          </a:p>
        </p:txBody>
      </p:sp>
      <p:sp>
        <p:nvSpPr>
          <p:cNvPr id="48147" name="TextBox 24"/>
          <p:cNvSpPr txBox="1">
            <a:spLocks noChangeArrowheads="1"/>
          </p:cNvSpPr>
          <p:nvPr/>
        </p:nvSpPr>
        <p:spPr bwMode="auto">
          <a:xfrm>
            <a:off x="838200" y="1295400"/>
            <a:ext cx="3354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latin typeface="Calibri" pitchFamily="34" charset="0"/>
              </a:rPr>
              <a:t>Indeed … first indication is B(E2) …</a:t>
            </a:r>
          </a:p>
          <a:p>
            <a:r>
              <a:rPr lang="en-US" i="1">
                <a:latin typeface="Calibri" pitchFamily="34" charset="0"/>
              </a:rPr>
              <a:t>But we need S.F. … !</a:t>
            </a:r>
          </a:p>
        </p:txBody>
      </p:sp>
      <p:sp>
        <p:nvSpPr>
          <p:cNvPr id="2" name="TextBox 21"/>
          <p:cNvSpPr txBox="1">
            <a:spLocks noChangeArrowheads="1"/>
          </p:cNvSpPr>
          <p:nvPr/>
        </p:nvSpPr>
        <p:spPr bwMode="auto">
          <a:xfrm>
            <a:off x="5029200" y="990600"/>
            <a:ext cx="4114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The observed </a:t>
            </a:r>
            <a:r>
              <a:rPr lang="en-US" dirty="0">
                <a:solidFill>
                  <a:schemeClr val="accent1"/>
                </a:solidFill>
                <a:latin typeface="+mn-lt"/>
              </a:rPr>
              <a:t>1/2</a:t>
            </a:r>
            <a:r>
              <a:rPr lang="en-US" baseline="30000" dirty="0">
                <a:solidFill>
                  <a:schemeClr val="accent1"/>
                </a:solidFill>
                <a:latin typeface="+mn-lt"/>
              </a:rPr>
              <a:t>-</a:t>
            </a:r>
            <a:r>
              <a:rPr lang="en-US" dirty="0">
                <a:latin typeface="+mn-lt"/>
              </a:rPr>
              <a:t>  doesn’t seem to be behaving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as a the theoretical single particle level 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Whereas </a:t>
            </a:r>
            <a:r>
              <a:rPr lang="en-US" dirty="0">
                <a:solidFill>
                  <a:schemeClr val="accent3"/>
                </a:solidFill>
                <a:latin typeface="+mn-lt"/>
              </a:rPr>
              <a:t>5/2-</a:t>
            </a:r>
            <a:r>
              <a:rPr lang="en-US" dirty="0">
                <a:latin typeface="+mn-lt"/>
              </a:rPr>
              <a:t> behaves much more “single particle like …”</a:t>
            </a: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2438400" y="1435100"/>
            <a:ext cx="1905000" cy="2114550"/>
          </a:xfrm>
          <a:prstGeom prst="ellipse">
            <a:avLst/>
          </a:prstGeom>
          <a:noFill/>
          <a:ln w="28575" algn="ctr">
            <a:solidFill>
              <a:srgbClr val="9BBB59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48150" name="TextBox 23"/>
          <p:cNvSpPr txBox="1">
            <a:spLocks noChangeArrowheads="1"/>
          </p:cNvSpPr>
          <p:nvPr/>
        </p:nvSpPr>
        <p:spPr bwMode="auto">
          <a:xfrm>
            <a:off x="0" y="6550025"/>
            <a:ext cx="7010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/>
            <a:r>
              <a:rPr lang="en-US" sz="1400"/>
              <a:t>I. Stefanescu </a:t>
            </a:r>
            <a:r>
              <a:rPr lang="en-US" sz="1400" i="1"/>
              <a:t>et al.,</a:t>
            </a:r>
            <a:r>
              <a:rPr lang="en-US" sz="1400"/>
              <a:t> Phys. Rev. Lett. 100, 112502 (2008)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/>
          <p:cNvPicPr>
            <a:picLocks noChangeAspect="1" noChangeArrowheads="1"/>
          </p:cNvPicPr>
          <p:nvPr/>
        </p:nvPicPr>
        <p:blipFill>
          <a:blip r:embed="rId3"/>
          <a:srcRect r="6267"/>
          <a:stretch>
            <a:fillRect/>
          </a:stretch>
        </p:blipFill>
        <p:spPr bwMode="auto">
          <a:xfrm>
            <a:off x="4260850" y="1008063"/>
            <a:ext cx="4668838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8375650" y="3522663"/>
            <a:ext cx="652463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5/2-</a:t>
            </a:r>
            <a:endParaRPr lang="de-DE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0179" name="Text Box 16"/>
          <p:cNvSpPr txBox="1">
            <a:spLocks noChangeArrowheads="1"/>
          </p:cNvSpPr>
          <p:nvPr/>
        </p:nvSpPr>
        <p:spPr bwMode="auto">
          <a:xfrm>
            <a:off x="8486775" y="3843338"/>
            <a:ext cx="58102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1/2-</a:t>
            </a:r>
            <a:endParaRPr lang="de-DE" b="1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50180" name="Text Box 16"/>
          <p:cNvSpPr txBox="1">
            <a:spLocks noChangeArrowheads="1"/>
          </p:cNvSpPr>
          <p:nvPr/>
        </p:nvSpPr>
        <p:spPr bwMode="auto">
          <a:xfrm>
            <a:off x="4872038" y="3760788"/>
            <a:ext cx="58102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3/2-</a:t>
            </a:r>
            <a:endParaRPr lang="de-DE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8434388" y="2906713"/>
            <a:ext cx="58102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/>
                </a:solidFill>
                <a:latin typeface="+mn-lt"/>
              </a:rPr>
              <a:t>7/2-</a:t>
            </a:r>
            <a:endParaRPr lang="de-DE" b="1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8069263" y="3530600"/>
            <a:ext cx="363537" cy="1588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510588" y="3897313"/>
            <a:ext cx="363537" cy="0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504238" y="2854325"/>
            <a:ext cx="365125" cy="1588"/>
          </a:xfrm>
          <a:prstGeom prst="line">
            <a:avLst/>
          </a:prstGeom>
          <a:ln w="28575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5" name="Text Box 16"/>
          <p:cNvSpPr txBox="1">
            <a:spLocks noChangeArrowheads="1"/>
          </p:cNvSpPr>
          <p:nvPr/>
        </p:nvSpPr>
        <p:spPr bwMode="auto">
          <a:xfrm>
            <a:off x="8401050" y="2541588"/>
            <a:ext cx="58102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7/2-</a:t>
            </a:r>
            <a:endParaRPr lang="de-DE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50188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9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90" name="TextBox 14"/>
          <p:cNvSpPr txBox="1">
            <a:spLocks noChangeArrowheads="1"/>
          </p:cNvSpPr>
          <p:nvPr/>
        </p:nvSpPr>
        <p:spPr bwMode="auto">
          <a:xfrm>
            <a:off x="0" y="6550025"/>
            <a:ext cx="7010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/>
            <a:r>
              <a:rPr lang="en-US" sz="1400"/>
              <a:t>I. Stefanescu </a:t>
            </a:r>
            <a:r>
              <a:rPr lang="en-US" sz="1400" i="1"/>
              <a:t>et al.,</a:t>
            </a:r>
            <a:r>
              <a:rPr lang="en-US" sz="1400"/>
              <a:t> Phys. Rev. Lett. 100, 112502 (2008)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52227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3"/>
          <p:cNvPicPr>
            <a:picLocks noChangeAspect="1" noChangeArrowheads="1"/>
          </p:cNvPicPr>
          <p:nvPr/>
        </p:nvPicPr>
        <p:blipFill>
          <a:blip r:embed="rId5"/>
          <a:srcRect r="5858"/>
          <a:stretch>
            <a:fillRect/>
          </a:stretch>
        </p:blipFill>
        <p:spPr bwMode="auto">
          <a:xfrm>
            <a:off x="4265613" y="1008063"/>
            <a:ext cx="4643437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8299450" y="3505200"/>
            <a:ext cx="65246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5/2-</a:t>
            </a:r>
            <a:endParaRPr lang="de-DE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2231" name="Text Box 16"/>
          <p:cNvSpPr txBox="1">
            <a:spLocks noChangeArrowheads="1"/>
          </p:cNvSpPr>
          <p:nvPr/>
        </p:nvSpPr>
        <p:spPr bwMode="auto">
          <a:xfrm>
            <a:off x="8410575" y="3825875"/>
            <a:ext cx="5810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1/2-</a:t>
            </a:r>
            <a:endParaRPr lang="de-DE" b="1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52232" name="Text Box 16"/>
          <p:cNvSpPr txBox="1">
            <a:spLocks noChangeArrowheads="1"/>
          </p:cNvSpPr>
          <p:nvPr/>
        </p:nvSpPr>
        <p:spPr bwMode="auto">
          <a:xfrm>
            <a:off x="4795838" y="3743325"/>
            <a:ext cx="5810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3/2-</a:t>
            </a:r>
            <a:endParaRPr lang="de-DE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8358188" y="2889250"/>
            <a:ext cx="5810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/>
                </a:solidFill>
                <a:latin typeface="+mn-lt"/>
              </a:rPr>
              <a:t>7/2-</a:t>
            </a:r>
            <a:endParaRPr lang="de-DE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2234" name="Text Box 16"/>
          <p:cNvSpPr txBox="1">
            <a:spLocks noChangeArrowheads="1"/>
          </p:cNvSpPr>
          <p:nvPr/>
        </p:nvSpPr>
        <p:spPr bwMode="auto">
          <a:xfrm>
            <a:off x="5024438" y="1981200"/>
            <a:ext cx="12731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Nickel J</a:t>
            </a:r>
            <a:r>
              <a:rPr lang="en-US" b="1" baseline="-25000">
                <a:latin typeface="Calibri" pitchFamily="34" charset="0"/>
              </a:rPr>
              <a:t>i</a:t>
            </a:r>
            <a:r>
              <a:rPr lang="en-US" b="1">
                <a:latin typeface="Calibri" pitchFamily="34" charset="0"/>
              </a:rPr>
              <a:t>=2+</a:t>
            </a:r>
            <a:endParaRPr lang="de-DE" b="1">
              <a:latin typeface="Calibri" pitchFamily="34" charset="0"/>
            </a:endParaRPr>
          </a:p>
        </p:txBody>
      </p:sp>
      <p:sp>
        <p:nvSpPr>
          <p:cNvPr id="52235" name="Text Box 16"/>
          <p:cNvSpPr txBox="1">
            <a:spLocks noChangeArrowheads="1"/>
          </p:cNvSpPr>
          <p:nvPr/>
        </p:nvSpPr>
        <p:spPr bwMode="auto">
          <a:xfrm>
            <a:off x="4870450" y="958850"/>
            <a:ext cx="3983038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Nickel    2+ </a:t>
            </a:r>
            <a:r>
              <a:rPr lang="en-US" b="1">
                <a:latin typeface="Calibri" pitchFamily="34" charset="0"/>
                <a:sym typeface="Symbol" pitchFamily="18" charset="2"/>
              </a:rPr>
              <a:t></a:t>
            </a:r>
            <a:r>
              <a:rPr lang="en-US" b="1">
                <a:latin typeface="Calibri" pitchFamily="34" charset="0"/>
              </a:rPr>
              <a:t> 3/2- = 1/2- ,3/2-,5/2-, 7/2-</a:t>
            </a:r>
          </a:p>
          <a:p>
            <a:pPr algn="ctr"/>
            <a:r>
              <a:rPr lang="en-US" b="1">
                <a:latin typeface="Calibri" pitchFamily="34" charset="0"/>
              </a:rPr>
              <a:t>“weak coupling model”</a:t>
            </a:r>
            <a:endParaRPr lang="de-DE" b="1">
              <a:latin typeface="Calibri" pitchFamily="34" charset="0"/>
            </a:endParaRPr>
          </a:p>
        </p:txBody>
      </p:sp>
      <p:sp>
        <p:nvSpPr>
          <p:cNvPr id="52236" name="TextBox 12"/>
          <p:cNvSpPr txBox="1">
            <a:spLocks noChangeArrowheads="1"/>
          </p:cNvSpPr>
          <p:nvPr/>
        </p:nvSpPr>
        <p:spPr bwMode="auto">
          <a:xfrm>
            <a:off x="0" y="6550025"/>
            <a:ext cx="7010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/>
            <a:r>
              <a:rPr lang="en-US" sz="1400"/>
              <a:t>I. Stefanescu </a:t>
            </a:r>
            <a:r>
              <a:rPr lang="en-US" sz="1400" i="1"/>
              <a:t>et al.,</a:t>
            </a:r>
            <a:r>
              <a:rPr lang="en-US" sz="1400"/>
              <a:t> Phys. Rev. Lett. 100, 112502 (2008)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3"/>
          <p:cNvPicPr>
            <a:picLocks noChangeAspect="1" noChangeArrowheads="1"/>
          </p:cNvPicPr>
          <p:nvPr/>
        </p:nvPicPr>
        <p:blipFill>
          <a:blip r:embed="rId3"/>
          <a:srcRect r="5858"/>
          <a:stretch>
            <a:fillRect/>
          </a:stretch>
        </p:blipFill>
        <p:spPr bwMode="auto">
          <a:xfrm>
            <a:off x="4265613" y="1039813"/>
            <a:ext cx="4643437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8299450" y="3536950"/>
            <a:ext cx="65246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5/2-</a:t>
            </a:r>
            <a:endParaRPr lang="de-DE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4275" name="Text Box 16"/>
          <p:cNvSpPr txBox="1">
            <a:spLocks noChangeArrowheads="1"/>
          </p:cNvSpPr>
          <p:nvPr/>
        </p:nvSpPr>
        <p:spPr bwMode="auto">
          <a:xfrm>
            <a:off x="8410575" y="3857625"/>
            <a:ext cx="5810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1/2-</a:t>
            </a:r>
            <a:endParaRPr lang="de-DE" b="1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54276" name="Text Box 16"/>
          <p:cNvSpPr txBox="1">
            <a:spLocks noChangeArrowheads="1"/>
          </p:cNvSpPr>
          <p:nvPr/>
        </p:nvSpPr>
        <p:spPr bwMode="auto">
          <a:xfrm>
            <a:off x="4795838" y="3775075"/>
            <a:ext cx="5810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3/2-</a:t>
            </a:r>
            <a:endParaRPr lang="de-DE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8358188" y="2921000"/>
            <a:ext cx="5810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/>
                </a:solidFill>
                <a:latin typeface="+mn-lt"/>
              </a:rPr>
              <a:t>7/2-</a:t>
            </a:r>
            <a:endParaRPr lang="de-DE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4278" name="Text Box 16"/>
          <p:cNvSpPr txBox="1">
            <a:spLocks noChangeArrowheads="1"/>
          </p:cNvSpPr>
          <p:nvPr/>
        </p:nvSpPr>
        <p:spPr bwMode="auto">
          <a:xfrm>
            <a:off x="5024438" y="2012950"/>
            <a:ext cx="12731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Nickel J</a:t>
            </a:r>
            <a:r>
              <a:rPr lang="en-US" b="1" baseline="-25000">
                <a:latin typeface="Calibri" pitchFamily="34" charset="0"/>
              </a:rPr>
              <a:t>i</a:t>
            </a:r>
            <a:r>
              <a:rPr lang="en-US" b="1">
                <a:latin typeface="Calibri" pitchFamily="34" charset="0"/>
              </a:rPr>
              <a:t>=2+</a:t>
            </a:r>
            <a:endParaRPr lang="de-DE" b="1">
              <a:latin typeface="Calibri" pitchFamily="34" charset="0"/>
            </a:endParaRPr>
          </a:p>
        </p:txBody>
      </p:sp>
      <p:sp>
        <p:nvSpPr>
          <p:cNvPr id="54279" name="Text Box 16"/>
          <p:cNvSpPr txBox="1">
            <a:spLocks noChangeArrowheads="1"/>
          </p:cNvSpPr>
          <p:nvPr/>
        </p:nvSpPr>
        <p:spPr bwMode="auto">
          <a:xfrm>
            <a:off x="4870450" y="990600"/>
            <a:ext cx="3983038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Nickel    2+ </a:t>
            </a:r>
            <a:r>
              <a:rPr lang="en-US" b="1">
                <a:latin typeface="Calibri" pitchFamily="34" charset="0"/>
                <a:sym typeface="Symbol" pitchFamily="18" charset="2"/>
              </a:rPr>
              <a:t></a:t>
            </a:r>
            <a:r>
              <a:rPr lang="en-US" b="1">
                <a:latin typeface="Calibri" pitchFamily="34" charset="0"/>
              </a:rPr>
              <a:t> 3/2- = 1/2- ,3/2-,5/2-, 7/2-</a:t>
            </a:r>
          </a:p>
          <a:p>
            <a:pPr algn="ctr"/>
            <a:r>
              <a:rPr lang="en-US" b="1">
                <a:latin typeface="Calibri" pitchFamily="34" charset="0"/>
              </a:rPr>
              <a:t>“weak coupling model”</a:t>
            </a:r>
            <a:endParaRPr lang="de-DE" b="1">
              <a:latin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Neutron Rich Cupper isotopes</a:t>
            </a:r>
          </a:p>
        </p:txBody>
      </p:sp>
      <p:pic>
        <p:nvPicPr>
          <p:cNvPr id="54282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3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76200" y="3657600"/>
            <a:ext cx="4800600" cy="312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428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3962400"/>
            <a:ext cx="45148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6" name="Text Box 16"/>
          <p:cNvSpPr txBox="1">
            <a:spLocks noChangeArrowheads="1"/>
          </p:cNvSpPr>
          <p:nvPr/>
        </p:nvSpPr>
        <p:spPr bwMode="auto">
          <a:xfrm>
            <a:off x="77788" y="3581400"/>
            <a:ext cx="204946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B(E2,J</a:t>
            </a:r>
            <a:r>
              <a:rPr lang="en-US" b="1" baseline="-25000">
                <a:latin typeface="Calibri" pitchFamily="34" charset="0"/>
              </a:rPr>
              <a:t>i</a:t>
            </a:r>
            <a:r>
              <a:rPr lang="en-US" b="1">
                <a:latin typeface="Calibri" pitchFamily="34" charset="0"/>
                <a:sym typeface="Symbol" pitchFamily="18" charset="2"/>
              </a:rPr>
              <a:t></a:t>
            </a:r>
            <a:r>
              <a:rPr lang="en-US" b="1">
                <a:latin typeface="Calibri" pitchFamily="34" charset="0"/>
              </a:rPr>
              <a:t>g.s.) [W.u.]</a:t>
            </a:r>
            <a:endParaRPr lang="de-DE" b="1">
              <a:latin typeface="Calibri" pitchFamily="34" charset="0"/>
            </a:endParaRPr>
          </a:p>
        </p:txBody>
      </p:sp>
      <p:sp>
        <p:nvSpPr>
          <p:cNvPr id="54287" name="TextBox 15"/>
          <p:cNvSpPr txBox="1">
            <a:spLocks noChangeArrowheads="1"/>
          </p:cNvSpPr>
          <p:nvPr/>
        </p:nvSpPr>
        <p:spPr bwMode="auto">
          <a:xfrm>
            <a:off x="0" y="6524625"/>
            <a:ext cx="7010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/>
            <a:r>
              <a:rPr lang="en-US" sz="1400"/>
              <a:t>I. Stefanescu </a:t>
            </a:r>
            <a:r>
              <a:rPr lang="en-US" sz="1400" i="1"/>
              <a:t>et al.,</a:t>
            </a:r>
            <a:r>
              <a:rPr lang="en-US" sz="1400"/>
              <a:t> Phys. Rev. Lett. 100, 112502 (2008)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962400" y="3429000"/>
            <a:ext cx="304800" cy="914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2/ Some Physics Cases : Shell Model Interest</a:t>
            </a:r>
          </a:p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Neutron Rich Zinc isotopes</a:t>
            </a:r>
          </a:p>
        </p:txBody>
      </p:sp>
      <p:pic>
        <p:nvPicPr>
          <p:cNvPr id="56324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6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295400"/>
            <a:ext cx="4346575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7" name="Text Box 18"/>
          <p:cNvSpPr txBox="1">
            <a:spLocks noChangeArrowheads="1"/>
          </p:cNvSpPr>
          <p:nvPr/>
        </p:nvSpPr>
        <p:spPr bwMode="auto">
          <a:xfrm>
            <a:off x="5029200" y="1524000"/>
            <a:ext cx="36195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- UCx + RILIS + quartz line</a:t>
            </a:r>
          </a:p>
          <a:p>
            <a:pPr>
              <a:buFontTx/>
              <a:buChar char="-"/>
            </a:pPr>
            <a:r>
              <a:rPr lang="en-US"/>
              <a:t> 3E3 pps</a:t>
            </a:r>
          </a:p>
          <a:p>
            <a:pPr>
              <a:buFontTx/>
              <a:buChar char="-"/>
            </a:pPr>
            <a:r>
              <a:rPr lang="en-US"/>
              <a:t> 4 days running time</a:t>
            </a:r>
          </a:p>
          <a:p>
            <a:pPr>
              <a:buFontTx/>
              <a:buChar char="-"/>
            </a:pPr>
            <a:r>
              <a:rPr lang="en-US"/>
              <a:t> 2.87 MeV/u on 2.0 mg/cm</a:t>
            </a:r>
            <a:r>
              <a:rPr lang="en-US" baseline="30000"/>
              <a:t>2</a:t>
            </a:r>
            <a:r>
              <a:rPr lang="en-US"/>
              <a:t> </a:t>
            </a:r>
            <a:r>
              <a:rPr lang="en-US" baseline="30000"/>
              <a:t>108</a:t>
            </a:r>
            <a:r>
              <a:rPr lang="en-US"/>
              <a:t>Pd</a:t>
            </a:r>
          </a:p>
          <a:p>
            <a:pPr>
              <a:buFontTx/>
              <a:buChar char="-"/>
            </a:pPr>
            <a:r>
              <a:rPr lang="en-US"/>
              <a:t> Doppler Correction crucial</a:t>
            </a:r>
          </a:p>
        </p:txBody>
      </p:sp>
      <p:sp>
        <p:nvSpPr>
          <p:cNvPr id="56328" name="Line 20"/>
          <p:cNvSpPr>
            <a:spLocks noChangeShapeType="1"/>
          </p:cNvSpPr>
          <p:nvPr/>
        </p:nvSpPr>
        <p:spPr bwMode="auto">
          <a:xfrm flipH="1">
            <a:off x="4343400" y="2971800"/>
            <a:ext cx="914400" cy="609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6329" name="TextBox 9"/>
          <p:cNvSpPr txBox="1">
            <a:spLocks noChangeArrowheads="1"/>
          </p:cNvSpPr>
          <p:nvPr/>
        </p:nvSpPr>
        <p:spPr bwMode="auto">
          <a:xfrm>
            <a:off x="0" y="6334125"/>
            <a:ext cx="7010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1400"/>
              <a:t>J. Van de Walle </a:t>
            </a:r>
            <a:r>
              <a:rPr lang="en-US" sz="1400" i="1"/>
              <a:t>et al.</a:t>
            </a:r>
            <a:r>
              <a:rPr lang="en-US" sz="1400"/>
              <a:t>, submitted to Physical Review C (2008)</a:t>
            </a:r>
          </a:p>
          <a:p>
            <a:pPr marL="342900" indent="-342900"/>
            <a:r>
              <a:rPr lang="en-US" sz="1400"/>
              <a:t>J. Van de Walle </a:t>
            </a:r>
            <a:r>
              <a:rPr lang="en-US" sz="1400" i="1"/>
              <a:t>et al.</a:t>
            </a:r>
            <a:r>
              <a:rPr lang="en-US" sz="1400"/>
              <a:t>, Physical Review Letters 99, 142501 (2007)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</p:txBody>
      </p:sp>
      <p:pic>
        <p:nvPicPr>
          <p:cNvPr id="58371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990600"/>
            <a:ext cx="4167188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1752600"/>
            <a:ext cx="4275138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5" name="TextBox 7"/>
          <p:cNvSpPr txBox="1">
            <a:spLocks noChangeArrowheads="1"/>
          </p:cNvSpPr>
          <p:nvPr/>
        </p:nvSpPr>
        <p:spPr bwMode="auto">
          <a:xfrm>
            <a:off x="0" y="6334125"/>
            <a:ext cx="7010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1400"/>
              <a:t>J. Van de Walle </a:t>
            </a:r>
            <a:r>
              <a:rPr lang="en-US" sz="1400" i="1"/>
              <a:t>et al.</a:t>
            </a:r>
            <a:r>
              <a:rPr lang="en-US" sz="1400"/>
              <a:t>, submitted to Physical Review C (2008)</a:t>
            </a:r>
          </a:p>
          <a:p>
            <a:pPr marL="342900" indent="-342900"/>
            <a:r>
              <a:rPr lang="en-US" sz="1400"/>
              <a:t>J. Van de Walle </a:t>
            </a:r>
            <a:r>
              <a:rPr lang="en-US" sz="1400" i="1"/>
              <a:t>et al.</a:t>
            </a:r>
            <a:r>
              <a:rPr lang="en-US" sz="1400"/>
              <a:t>, Physical Review Letters 99, 142501 (2007)</a:t>
            </a:r>
          </a:p>
        </p:txBody>
      </p:sp>
      <p:sp>
        <p:nvSpPr>
          <p:cNvPr id="9" name="Oval 8"/>
          <p:cNvSpPr/>
          <p:nvPr/>
        </p:nvSpPr>
        <p:spPr>
          <a:xfrm>
            <a:off x="5727700" y="2792413"/>
            <a:ext cx="90488" cy="904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27700" y="4673600"/>
            <a:ext cx="90488" cy="904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003550" y="2152650"/>
            <a:ext cx="92075" cy="904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205163" y="2362200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06775" y="2597150"/>
            <a:ext cx="90488" cy="920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608388" y="2625725"/>
            <a:ext cx="90487" cy="904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606800" y="3135313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06775" y="4060825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384" name="TextBox 16"/>
          <p:cNvSpPr txBox="1">
            <a:spLocks noChangeArrowheads="1"/>
          </p:cNvSpPr>
          <p:nvPr/>
        </p:nvSpPr>
        <p:spPr bwMode="auto">
          <a:xfrm>
            <a:off x="609600" y="5105400"/>
            <a:ext cx="3568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Global systematics : B(E2) and E(2+)</a:t>
            </a:r>
          </a:p>
        </p:txBody>
      </p:sp>
      <p:sp>
        <p:nvSpPr>
          <p:cNvPr id="58385" name="TextBox 17"/>
          <p:cNvSpPr txBox="1">
            <a:spLocks noChangeArrowheads="1"/>
          </p:cNvSpPr>
          <p:nvPr/>
        </p:nvSpPr>
        <p:spPr bwMode="auto">
          <a:xfrm>
            <a:off x="5257800" y="1295400"/>
            <a:ext cx="3471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N=50 systematics : B(E2) and E(2+)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2400" y="990600"/>
            <a:ext cx="4343400" cy="464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648200" y="1143000"/>
            <a:ext cx="4343400" cy="464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" descr="Fe-Ni-Zn-0.jpg"/>
          <p:cNvPicPr>
            <a:picLocks noChangeAspect="1"/>
          </p:cNvPicPr>
          <p:nvPr/>
        </p:nvPicPr>
        <p:blipFill>
          <a:blip r:embed="rId2"/>
          <a:srcRect b="35126"/>
          <a:stretch>
            <a:fillRect/>
          </a:stretch>
        </p:blipFill>
        <p:spPr bwMode="auto">
          <a:xfrm>
            <a:off x="357188" y="1068388"/>
            <a:ext cx="400367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" name="TextBox 21"/>
          <p:cNvSpPr txBox="1">
            <a:spLocks noChangeArrowheads="1"/>
          </p:cNvSpPr>
          <p:nvPr/>
        </p:nvSpPr>
        <p:spPr bwMode="auto">
          <a:xfrm>
            <a:off x="5072063" y="1143000"/>
            <a:ext cx="40719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Increased collectivity for Z&gt;28 and 38&lt;N&lt;44</a:t>
            </a:r>
          </a:p>
        </p:txBody>
      </p:sp>
      <p:grpSp>
        <p:nvGrpSpPr>
          <p:cNvPr id="60419" name="Group 3"/>
          <p:cNvGrpSpPr>
            <a:grpSpLocks/>
          </p:cNvGrpSpPr>
          <p:nvPr/>
        </p:nvGrpSpPr>
        <p:grpSpPr bwMode="auto">
          <a:xfrm>
            <a:off x="5784850" y="3713163"/>
            <a:ext cx="900113" cy="2165350"/>
            <a:chOff x="574" y="803"/>
            <a:chExt cx="1056" cy="1364"/>
          </a:xfrm>
        </p:grpSpPr>
        <p:sp>
          <p:nvSpPr>
            <p:cNvPr id="60463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0464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0465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0466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0467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0468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60420" name="Text Box 10"/>
          <p:cNvSpPr txBox="1">
            <a:spLocks noChangeArrowheads="1"/>
          </p:cNvSpPr>
          <p:nvPr/>
        </p:nvSpPr>
        <p:spPr bwMode="auto">
          <a:xfrm>
            <a:off x="5464175" y="344805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60421" name="Text Box 11"/>
          <p:cNvSpPr txBox="1">
            <a:spLocks noChangeArrowheads="1"/>
          </p:cNvSpPr>
          <p:nvPr/>
        </p:nvSpPr>
        <p:spPr bwMode="auto">
          <a:xfrm>
            <a:off x="5222875" y="5307013"/>
            <a:ext cx="561975" cy="3095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22" name="Text Box 12"/>
          <p:cNvSpPr txBox="1">
            <a:spLocks noChangeArrowheads="1"/>
          </p:cNvSpPr>
          <p:nvPr/>
        </p:nvSpPr>
        <p:spPr bwMode="auto">
          <a:xfrm>
            <a:off x="5756275" y="5264150"/>
            <a:ext cx="94297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60423" name="Text Box 13"/>
          <p:cNvSpPr txBox="1">
            <a:spLocks noChangeArrowheads="1"/>
          </p:cNvSpPr>
          <p:nvPr/>
        </p:nvSpPr>
        <p:spPr bwMode="auto">
          <a:xfrm>
            <a:off x="5205413" y="4167188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24" name="Text Box 14"/>
          <p:cNvSpPr txBox="1">
            <a:spLocks noChangeArrowheads="1"/>
          </p:cNvSpPr>
          <p:nvPr/>
        </p:nvSpPr>
        <p:spPr bwMode="auto">
          <a:xfrm>
            <a:off x="5222875" y="4448175"/>
            <a:ext cx="561975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25" name="Text Box 15"/>
          <p:cNvSpPr txBox="1">
            <a:spLocks noChangeArrowheads="1"/>
          </p:cNvSpPr>
          <p:nvPr/>
        </p:nvSpPr>
        <p:spPr bwMode="auto">
          <a:xfrm>
            <a:off x="5208588" y="469265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26" name="Text Box 16"/>
          <p:cNvSpPr txBox="1">
            <a:spLocks noChangeArrowheads="1"/>
          </p:cNvSpPr>
          <p:nvPr/>
        </p:nvSpPr>
        <p:spPr bwMode="auto">
          <a:xfrm>
            <a:off x="5830888" y="5638800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sd-shell</a:t>
            </a:r>
            <a:endParaRPr lang="de-DE" sz="14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0427" name="Text Box 17"/>
          <p:cNvSpPr txBox="1">
            <a:spLocks noChangeArrowheads="1"/>
          </p:cNvSpPr>
          <p:nvPr/>
        </p:nvSpPr>
        <p:spPr bwMode="auto">
          <a:xfrm>
            <a:off x="6019800" y="4975225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0428" name="Text Box 18"/>
          <p:cNvSpPr txBox="1">
            <a:spLocks noChangeArrowheads="1"/>
          </p:cNvSpPr>
          <p:nvPr/>
        </p:nvSpPr>
        <p:spPr bwMode="auto">
          <a:xfrm>
            <a:off x="6019800" y="3200400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0429" name="Text Box 19"/>
          <p:cNvSpPr txBox="1">
            <a:spLocks noChangeArrowheads="1"/>
          </p:cNvSpPr>
          <p:nvPr/>
        </p:nvSpPr>
        <p:spPr bwMode="auto">
          <a:xfrm>
            <a:off x="5218113" y="3575050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30" name="Text Box 20"/>
          <p:cNvSpPr txBox="1">
            <a:spLocks noChangeArrowheads="1"/>
          </p:cNvSpPr>
          <p:nvPr/>
        </p:nvSpPr>
        <p:spPr bwMode="auto">
          <a:xfrm>
            <a:off x="6019800" y="3886200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0431" name="Text Box 21"/>
          <p:cNvSpPr txBox="1">
            <a:spLocks noChangeArrowheads="1"/>
          </p:cNvSpPr>
          <p:nvPr/>
        </p:nvSpPr>
        <p:spPr bwMode="auto">
          <a:xfrm>
            <a:off x="6035675" y="5791200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60432" name="Text Box 22"/>
          <p:cNvSpPr txBox="1">
            <a:spLocks noChangeArrowheads="1"/>
          </p:cNvSpPr>
          <p:nvPr/>
        </p:nvSpPr>
        <p:spPr bwMode="auto">
          <a:xfrm>
            <a:off x="7496175" y="5283200"/>
            <a:ext cx="950913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60433" name="Text Box 23"/>
          <p:cNvSpPr txBox="1">
            <a:spLocks noChangeArrowheads="1"/>
          </p:cNvSpPr>
          <p:nvPr/>
        </p:nvSpPr>
        <p:spPr bwMode="auto">
          <a:xfrm>
            <a:off x="7021513" y="4178300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34" name="Text Box 24"/>
          <p:cNvSpPr txBox="1">
            <a:spLocks noChangeArrowheads="1"/>
          </p:cNvSpPr>
          <p:nvPr/>
        </p:nvSpPr>
        <p:spPr bwMode="auto">
          <a:xfrm>
            <a:off x="7051675" y="4459288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35" name="Text Box 25"/>
          <p:cNvSpPr txBox="1">
            <a:spLocks noChangeArrowheads="1"/>
          </p:cNvSpPr>
          <p:nvPr/>
        </p:nvSpPr>
        <p:spPr bwMode="auto">
          <a:xfrm>
            <a:off x="7024688" y="4703763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36" name="Text Box 26"/>
          <p:cNvSpPr txBox="1">
            <a:spLocks noChangeArrowheads="1"/>
          </p:cNvSpPr>
          <p:nvPr/>
        </p:nvSpPr>
        <p:spPr bwMode="auto">
          <a:xfrm>
            <a:off x="7745413" y="4946650"/>
            <a:ext cx="400050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60437" name="Group 27"/>
          <p:cNvGrpSpPr>
            <a:grpSpLocks/>
          </p:cNvGrpSpPr>
          <p:nvPr/>
        </p:nvGrpSpPr>
        <p:grpSpPr bwMode="auto">
          <a:xfrm>
            <a:off x="7537450" y="3724275"/>
            <a:ext cx="900113" cy="1711325"/>
            <a:chOff x="1488" y="810"/>
            <a:chExt cx="1056" cy="1078"/>
          </a:xfrm>
        </p:grpSpPr>
        <p:sp>
          <p:nvSpPr>
            <p:cNvPr id="60458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0459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0460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0461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0462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60438" name="Text Box 33"/>
          <p:cNvSpPr txBox="1">
            <a:spLocks noChangeArrowheads="1"/>
          </p:cNvSpPr>
          <p:nvPr/>
        </p:nvSpPr>
        <p:spPr bwMode="auto">
          <a:xfrm>
            <a:off x="7745413" y="3200400"/>
            <a:ext cx="400050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0439" name="Text Box 34"/>
          <p:cNvSpPr txBox="1">
            <a:spLocks noChangeArrowheads="1"/>
          </p:cNvSpPr>
          <p:nvPr/>
        </p:nvSpPr>
        <p:spPr bwMode="auto">
          <a:xfrm>
            <a:off x="7048500" y="3586163"/>
            <a:ext cx="565150" cy="3095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40" name="Text Box 35"/>
          <p:cNvSpPr txBox="1">
            <a:spLocks noChangeArrowheads="1"/>
          </p:cNvSpPr>
          <p:nvPr/>
        </p:nvSpPr>
        <p:spPr bwMode="auto">
          <a:xfrm>
            <a:off x="7745413" y="3857625"/>
            <a:ext cx="400050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0441" name="Text Box 36"/>
          <p:cNvSpPr txBox="1">
            <a:spLocks noChangeArrowheads="1"/>
          </p:cNvSpPr>
          <p:nvPr/>
        </p:nvSpPr>
        <p:spPr bwMode="auto">
          <a:xfrm>
            <a:off x="7613650" y="4714875"/>
            <a:ext cx="566738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60442" name="Text Box 37"/>
          <p:cNvSpPr txBox="1">
            <a:spLocks noChangeArrowheads="1"/>
          </p:cNvSpPr>
          <p:nvPr/>
        </p:nvSpPr>
        <p:spPr bwMode="auto">
          <a:xfrm>
            <a:off x="7005638" y="5307013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0443" name="Text Box 38"/>
          <p:cNvSpPr txBox="1">
            <a:spLocks noChangeArrowheads="1"/>
          </p:cNvSpPr>
          <p:nvPr/>
        </p:nvSpPr>
        <p:spPr bwMode="auto">
          <a:xfrm>
            <a:off x="7566025" y="4510088"/>
            <a:ext cx="758825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60444" name="Text Box 39"/>
          <p:cNvSpPr txBox="1">
            <a:spLocks noChangeArrowheads="1"/>
          </p:cNvSpPr>
          <p:nvPr/>
        </p:nvSpPr>
        <p:spPr bwMode="auto">
          <a:xfrm>
            <a:off x="7766050" y="5816600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Symbol" pitchFamily="18" charset="2"/>
              </a:rPr>
              <a:t>n</a:t>
            </a:r>
            <a:endParaRPr lang="nl-NL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60445" name="Text Box 40"/>
          <p:cNvSpPr txBox="1">
            <a:spLocks noChangeArrowheads="1"/>
          </p:cNvSpPr>
          <p:nvPr/>
        </p:nvSpPr>
        <p:spPr bwMode="auto">
          <a:xfrm>
            <a:off x="7727950" y="4267200"/>
            <a:ext cx="374650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60446" name="Text Box 42"/>
          <p:cNvSpPr txBox="1">
            <a:spLocks noChangeArrowheads="1"/>
          </p:cNvSpPr>
          <p:nvPr/>
        </p:nvSpPr>
        <p:spPr bwMode="auto">
          <a:xfrm>
            <a:off x="7583488" y="5638800"/>
            <a:ext cx="739775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sd-shell</a:t>
            </a:r>
            <a:endParaRPr lang="de-DE" sz="14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60447" name="Line 43"/>
          <p:cNvSpPr>
            <a:spLocks noChangeShapeType="1"/>
          </p:cNvSpPr>
          <p:nvPr/>
        </p:nvSpPr>
        <p:spPr bwMode="auto">
          <a:xfrm>
            <a:off x="7537450" y="5867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48" name="Text Box 38"/>
          <p:cNvSpPr txBox="1">
            <a:spLocks noChangeArrowheads="1"/>
          </p:cNvSpPr>
          <p:nvPr/>
        </p:nvSpPr>
        <p:spPr bwMode="auto">
          <a:xfrm>
            <a:off x="7385050" y="3581400"/>
            <a:ext cx="1143000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llllllllll</a:t>
            </a:r>
          </a:p>
        </p:txBody>
      </p:sp>
      <p:sp>
        <p:nvSpPr>
          <p:cNvPr id="60449" name="Text Box 12"/>
          <p:cNvSpPr txBox="1">
            <a:spLocks noChangeArrowheads="1"/>
          </p:cNvSpPr>
          <p:nvPr/>
        </p:nvSpPr>
        <p:spPr bwMode="auto">
          <a:xfrm>
            <a:off x="6072188" y="4697413"/>
            <a:ext cx="374650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Iron isotopes</a:t>
            </a:r>
          </a:p>
        </p:txBody>
      </p:sp>
      <p:pic>
        <p:nvPicPr>
          <p:cNvPr id="60452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3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4" name="TextBox 5"/>
          <p:cNvSpPr txBox="1">
            <a:spLocks noChangeArrowheads="1"/>
          </p:cNvSpPr>
          <p:nvPr/>
        </p:nvSpPr>
        <p:spPr bwMode="auto">
          <a:xfrm>
            <a:off x="1447800" y="4648200"/>
            <a:ext cx="16287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Neutron Number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500313" y="1209675"/>
            <a:ext cx="46037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454150" y="1209675"/>
            <a:ext cx="46038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85800" y="4495800"/>
            <a:ext cx="228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1" descr="Fe-Ni-Zn-1.jpg"/>
          <p:cNvPicPr>
            <a:picLocks noChangeAspect="1"/>
          </p:cNvPicPr>
          <p:nvPr/>
        </p:nvPicPr>
        <p:blipFill>
          <a:blip r:embed="rId2"/>
          <a:srcRect b="35097"/>
          <a:stretch>
            <a:fillRect/>
          </a:stretch>
        </p:blipFill>
        <p:spPr bwMode="auto">
          <a:xfrm>
            <a:off x="357188" y="1066800"/>
            <a:ext cx="40036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2" name="TextBox 5"/>
          <p:cNvSpPr txBox="1">
            <a:spLocks noChangeArrowheads="1"/>
          </p:cNvSpPr>
          <p:nvPr/>
        </p:nvSpPr>
        <p:spPr bwMode="auto">
          <a:xfrm>
            <a:off x="1447800" y="4648200"/>
            <a:ext cx="16287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Neutron Number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500313" y="1209675"/>
            <a:ext cx="46037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54150" y="1209675"/>
            <a:ext cx="46038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627313" y="4287838"/>
            <a:ext cx="107950" cy="1079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46" name="TextBox 9"/>
          <p:cNvSpPr txBox="1">
            <a:spLocks noChangeArrowheads="1"/>
          </p:cNvSpPr>
          <p:nvPr/>
        </p:nvSpPr>
        <p:spPr bwMode="auto">
          <a:xfrm>
            <a:off x="5072063" y="1143000"/>
            <a:ext cx="40719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Increased collectivity for Z&gt;28 and 38&lt;N&lt;44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ALSO for Z&lt;28, ex. Z=26 (Iron)</a:t>
            </a:r>
          </a:p>
          <a:p>
            <a:r>
              <a:rPr lang="en-US" sz="2400">
                <a:latin typeface="Calibri" pitchFamily="34" charset="0"/>
              </a:rPr>
              <a:t>And </a:t>
            </a:r>
            <a:r>
              <a:rPr lang="en-US" sz="2400">
                <a:solidFill>
                  <a:srgbClr val="FF0000"/>
                </a:solidFill>
                <a:latin typeface="Calibri" pitchFamily="34" charset="0"/>
              </a:rPr>
              <a:t>36&lt;N&lt; ??</a:t>
            </a:r>
          </a:p>
          <a:p>
            <a:endParaRPr lang="en-US" sz="2400">
              <a:latin typeface="Calibri" pitchFamily="34" charset="0"/>
            </a:endParaRPr>
          </a:p>
        </p:txBody>
      </p:sp>
      <p:grpSp>
        <p:nvGrpSpPr>
          <p:cNvPr id="61447" name="Group 3"/>
          <p:cNvGrpSpPr>
            <a:grpSpLocks/>
          </p:cNvGrpSpPr>
          <p:nvPr/>
        </p:nvGrpSpPr>
        <p:grpSpPr bwMode="auto">
          <a:xfrm>
            <a:off x="5784850" y="3713163"/>
            <a:ext cx="900113" cy="2165350"/>
            <a:chOff x="574" y="803"/>
            <a:chExt cx="1056" cy="1364"/>
          </a:xfrm>
        </p:grpSpPr>
        <p:sp>
          <p:nvSpPr>
            <p:cNvPr id="61487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1488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1489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1490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1491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1492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61448" name="Text Box 10"/>
          <p:cNvSpPr txBox="1">
            <a:spLocks noChangeArrowheads="1"/>
          </p:cNvSpPr>
          <p:nvPr/>
        </p:nvSpPr>
        <p:spPr bwMode="auto">
          <a:xfrm>
            <a:off x="5464175" y="344805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61449" name="Text Box 11"/>
          <p:cNvSpPr txBox="1">
            <a:spLocks noChangeArrowheads="1"/>
          </p:cNvSpPr>
          <p:nvPr/>
        </p:nvSpPr>
        <p:spPr bwMode="auto">
          <a:xfrm>
            <a:off x="5222875" y="5307013"/>
            <a:ext cx="561975" cy="3095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50" name="Text Box 12"/>
          <p:cNvSpPr txBox="1">
            <a:spLocks noChangeArrowheads="1"/>
          </p:cNvSpPr>
          <p:nvPr/>
        </p:nvSpPr>
        <p:spPr bwMode="auto">
          <a:xfrm>
            <a:off x="5756275" y="5264150"/>
            <a:ext cx="758825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FF0000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61451" name="Text Box 13"/>
          <p:cNvSpPr txBox="1">
            <a:spLocks noChangeArrowheads="1"/>
          </p:cNvSpPr>
          <p:nvPr/>
        </p:nvSpPr>
        <p:spPr bwMode="auto">
          <a:xfrm>
            <a:off x="5205413" y="4167188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52" name="Text Box 14"/>
          <p:cNvSpPr txBox="1">
            <a:spLocks noChangeArrowheads="1"/>
          </p:cNvSpPr>
          <p:nvPr/>
        </p:nvSpPr>
        <p:spPr bwMode="auto">
          <a:xfrm>
            <a:off x="5222875" y="4448175"/>
            <a:ext cx="561975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53" name="Text Box 15"/>
          <p:cNvSpPr txBox="1">
            <a:spLocks noChangeArrowheads="1"/>
          </p:cNvSpPr>
          <p:nvPr/>
        </p:nvSpPr>
        <p:spPr bwMode="auto">
          <a:xfrm>
            <a:off x="5208588" y="469265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54" name="Text Box 16"/>
          <p:cNvSpPr txBox="1">
            <a:spLocks noChangeArrowheads="1"/>
          </p:cNvSpPr>
          <p:nvPr/>
        </p:nvSpPr>
        <p:spPr bwMode="auto">
          <a:xfrm>
            <a:off x="5830888" y="5638800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sd-shell</a:t>
            </a:r>
            <a:endParaRPr lang="de-DE" sz="14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1455" name="Text Box 17"/>
          <p:cNvSpPr txBox="1">
            <a:spLocks noChangeArrowheads="1"/>
          </p:cNvSpPr>
          <p:nvPr/>
        </p:nvSpPr>
        <p:spPr bwMode="auto">
          <a:xfrm>
            <a:off x="6019800" y="4975225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1456" name="Text Box 18"/>
          <p:cNvSpPr txBox="1">
            <a:spLocks noChangeArrowheads="1"/>
          </p:cNvSpPr>
          <p:nvPr/>
        </p:nvSpPr>
        <p:spPr bwMode="auto">
          <a:xfrm>
            <a:off x="6019800" y="3200400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1457" name="Text Box 19"/>
          <p:cNvSpPr txBox="1">
            <a:spLocks noChangeArrowheads="1"/>
          </p:cNvSpPr>
          <p:nvPr/>
        </p:nvSpPr>
        <p:spPr bwMode="auto">
          <a:xfrm>
            <a:off x="5218113" y="3575050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58" name="Text Box 20"/>
          <p:cNvSpPr txBox="1">
            <a:spLocks noChangeArrowheads="1"/>
          </p:cNvSpPr>
          <p:nvPr/>
        </p:nvSpPr>
        <p:spPr bwMode="auto">
          <a:xfrm>
            <a:off x="6019800" y="3886200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1459" name="Text Box 21"/>
          <p:cNvSpPr txBox="1">
            <a:spLocks noChangeArrowheads="1"/>
          </p:cNvSpPr>
          <p:nvPr/>
        </p:nvSpPr>
        <p:spPr bwMode="auto">
          <a:xfrm>
            <a:off x="6035675" y="5791200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61460" name="Text Box 22"/>
          <p:cNvSpPr txBox="1">
            <a:spLocks noChangeArrowheads="1"/>
          </p:cNvSpPr>
          <p:nvPr/>
        </p:nvSpPr>
        <p:spPr bwMode="auto">
          <a:xfrm>
            <a:off x="7496175" y="5283200"/>
            <a:ext cx="950913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61461" name="Text Box 23"/>
          <p:cNvSpPr txBox="1">
            <a:spLocks noChangeArrowheads="1"/>
          </p:cNvSpPr>
          <p:nvPr/>
        </p:nvSpPr>
        <p:spPr bwMode="auto">
          <a:xfrm>
            <a:off x="7021513" y="4178300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62" name="Text Box 24"/>
          <p:cNvSpPr txBox="1">
            <a:spLocks noChangeArrowheads="1"/>
          </p:cNvSpPr>
          <p:nvPr/>
        </p:nvSpPr>
        <p:spPr bwMode="auto">
          <a:xfrm>
            <a:off x="7051675" y="4459288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63" name="Text Box 25"/>
          <p:cNvSpPr txBox="1">
            <a:spLocks noChangeArrowheads="1"/>
          </p:cNvSpPr>
          <p:nvPr/>
        </p:nvSpPr>
        <p:spPr bwMode="auto">
          <a:xfrm>
            <a:off x="7024688" y="4703763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64" name="Text Box 26"/>
          <p:cNvSpPr txBox="1">
            <a:spLocks noChangeArrowheads="1"/>
          </p:cNvSpPr>
          <p:nvPr/>
        </p:nvSpPr>
        <p:spPr bwMode="auto">
          <a:xfrm>
            <a:off x="7745413" y="4946650"/>
            <a:ext cx="400050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61465" name="Group 27"/>
          <p:cNvGrpSpPr>
            <a:grpSpLocks/>
          </p:cNvGrpSpPr>
          <p:nvPr/>
        </p:nvGrpSpPr>
        <p:grpSpPr bwMode="auto">
          <a:xfrm>
            <a:off x="7537450" y="3724275"/>
            <a:ext cx="900113" cy="1711325"/>
            <a:chOff x="1488" y="810"/>
            <a:chExt cx="1056" cy="1078"/>
          </a:xfrm>
        </p:grpSpPr>
        <p:sp>
          <p:nvSpPr>
            <p:cNvPr id="61482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1483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1484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1485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61486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61466" name="Text Box 33"/>
          <p:cNvSpPr txBox="1">
            <a:spLocks noChangeArrowheads="1"/>
          </p:cNvSpPr>
          <p:nvPr/>
        </p:nvSpPr>
        <p:spPr bwMode="auto">
          <a:xfrm>
            <a:off x="7745413" y="3200400"/>
            <a:ext cx="400050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1467" name="Text Box 34"/>
          <p:cNvSpPr txBox="1">
            <a:spLocks noChangeArrowheads="1"/>
          </p:cNvSpPr>
          <p:nvPr/>
        </p:nvSpPr>
        <p:spPr bwMode="auto">
          <a:xfrm>
            <a:off x="7048500" y="3586163"/>
            <a:ext cx="565150" cy="3095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68" name="Text Box 35"/>
          <p:cNvSpPr txBox="1">
            <a:spLocks noChangeArrowheads="1"/>
          </p:cNvSpPr>
          <p:nvPr/>
        </p:nvSpPr>
        <p:spPr bwMode="auto">
          <a:xfrm>
            <a:off x="7745413" y="3857625"/>
            <a:ext cx="400050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1469" name="Text Box 36"/>
          <p:cNvSpPr txBox="1">
            <a:spLocks noChangeArrowheads="1"/>
          </p:cNvSpPr>
          <p:nvPr/>
        </p:nvSpPr>
        <p:spPr bwMode="auto">
          <a:xfrm>
            <a:off x="7613650" y="4714875"/>
            <a:ext cx="566738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61470" name="Text Box 37"/>
          <p:cNvSpPr txBox="1">
            <a:spLocks noChangeArrowheads="1"/>
          </p:cNvSpPr>
          <p:nvPr/>
        </p:nvSpPr>
        <p:spPr bwMode="auto">
          <a:xfrm>
            <a:off x="7005638" y="5307013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61471" name="Text Box 38"/>
          <p:cNvSpPr txBox="1">
            <a:spLocks noChangeArrowheads="1"/>
          </p:cNvSpPr>
          <p:nvPr/>
        </p:nvSpPr>
        <p:spPr bwMode="auto">
          <a:xfrm>
            <a:off x="7566025" y="4510088"/>
            <a:ext cx="758825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61472" name="Text Box 39"/>
          <p:cNvSpPr txBox="1">
            <a:spLocks noChangeArrowheads="1"/>
          </p:cNvSpPr>
          <p:nvPr/>
        </p:nvSpPr>
        <p:spPr bwMode="auto">
          <a:xfrm>
            <a:off x="7766050" y="5816600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Symbol" pitchFamily="18" charset="2"/>
              </a:rPr>
              <a:t>n</a:t>
            </a:r>
            <a:endParaRPr lang="nl-NL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61473" name="Text Box 40"/>
          <p:cNvSpPr txBox="1">
            <a:spLocks noChangeArrowheads="1"/>
          </p:cNvSpPr>
          <p:nvPr/>
        </p:nvSpPr>
        <p:spPr bwMode="auto">
          <a:xfrm>
            <a:off x="7727950" y="4267200"/>
            <a:ext cx="374650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61474" name="Text Box 42"/>
          <p:cNvSpPr txBox="1">
            <a:spLocks noChangeArrowheads="1"/>
          </p:cNvSpPr>
          <p:nvPr/>
        </p:nvSpPr>
        <p:spPr bwMode="auto">
          <a:xfrm>
            <a:off x="7583488" y="5638800"/>
            <a:ext cx="739775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sd-shell</a:t>
            </a:r>
            <a:endParaRPr lang="de-DE" sz="14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61475" name="Line 43"/>
          <p:cNvSpPr>
            <a:spLocks noChangeShapeType="1"/>
          </p:cNvSpPr>
          <p:nvPr/>
        </p:nvSpPr>
        <p:spPr bwMode="auto">
          <a:xfrm>
            <a:off x="7537450" y="5867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76" name="Text Box 38"/>
          <p:cNvSpPr txBox="1">
            <a:spLocks noChangeArrowheads="1"/>
          </p:cNvSpPr>
          <p:nvPr/>
        </p:nvSpPr>
        <p:spPr bwMode="auto">
          <a:xfrm>
            <a:off x="7385050" y="3581400"/>
            <a:ext cx="1143000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rgbClr val="0000FF"/>
                </a:solidFill>
                <a:latin typeface="Wingdings" pitchFamily="2" charset="2"/>
              </a:rPr>
              <a:t>llllllllll</a:t>
            </a:r>
          </a:p>
        </p:txBody>
      </p:sp>
      <p:sp>
        <p:nvSpPr>
          <p:cNvPr id="53" name="Rectangle 52"/>
          <p:cNvSpPr/>
          <p:nvPr/>
        </p:nvSpPr>
        <p:spPr>
          <a:xfrm>
            <a:off x="685800" y="4495800"/>
            <a:ext cx="228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Iron isotopes</a:t>
            </a:r>
          </a:p>
        </p:txBody>
      </p:sp>
      <p:pic>
        <p:nvPicPr>
          <p:cNvPr id="61480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1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1" descr="Fe-Ni-Zn-2a.jpg"/>
          <p:cNvPicPr>
            <a:picLocks noChangeAspect="1"/>
          </p:cNvPicPr>
          <p:nvPr/>
        </p:nvPicPr>
        <p:blipFill>
          <a:blip r:embed="rId2"/>
          <a:srcRect b="35715"/>
          <a:stretch>
            <a:fillRect/>
          </a:stretch>
        </p:blipFill>
        <p:spPr bwMode="auto">
          <a:xfrm>
            <a:off x="357188" y="1100138"/>
            <a:ext cx="4003675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6" name="TextBox 10"/>
          <p:cNvSpPr txBox="1">
            <a:spLocks noChangeArrowheads="1"/>
          </p:cNvSpPr>
          <p:nvPr/>
        </p:nvSpPr>
        <p:spPr bwMode="auto">
          <a:xfrm>
            <a:off x="5000625" y="1643063"/>
            <a:ext cx="4143375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Calculations from Caurier et al.</a:t>
            </a:r>
          </a:p>
          <a:p>
            <a:r>
              <a:rPr lang="en-US" sz="1600">
                <a:latin typeface="Calibri" pitchFamily="34" charset="0"/>
              </a:rPr>
              <a:t>EPJA, 15, 145-150 (2002)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pf-shell (KB3G interaction )</a:t>
            </a:r>
          </a:p>
        </p:txBody>
      </p:sp>
      <p:sp>
        <p:nvSpPr>
          <p:cNvPr id="13" name="Oval 12"/>
          <p:cNvSpPr/>
          <p:nvPr/>
        </p:nvSpPr>
        <p:spPr>
          <a:xfrm>
            <a:off x="4857750" y="2667000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Iron isotopes</a:t>
            </a:r>
          </a:p>
        </p:txBody>
      </p:sp>
      <p:pic>
        <p:nvPicPr>
          <p:cNvPr id="62470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1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2" name="TextBox 5"/>
          <p:cNvSpPr txBox="1">
            <a:spLocks noChangeArrowheads="1"/>
          </p:cNvSpPr>
          <p:nvPr/>
        </p:nvSpPr>
        <p:spPr bwMode="auto">
          <a:xfrm>
            <a:off x="1447800" y="4648200"/>
            <a:ext cx="16287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Neutron Number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00313" y="1209675"/>
            <a:ext cx="46037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454150" y="1209675"/>
            <a:ext cx="46038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(REX-)ISOLDE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Time Structure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411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0" descr="REX-Layou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136650"/>
            <a:ext cx="27432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37"/>
          <p:cNvSpPr txBox="1">
            <a:spLocks noChangeArrowheads="1"/>
          </p:cNvSpPr>
          <p:nvPr/>
        </p:nvSpPr>
        <p:spPr bwMode="auto">
          <a:xfrm>
            <a:off x="738188" y="1179513"/>
            <a:ext cx="7397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800" b="1">
                <a:latin typeface="Calibri" pitchFamily="34" charset="0"/>
              </a:rPr>
              <a:t>EBIS</a:t>
            </a:r>
          </a:p>
        </p:txBody>
      </p:sp>
      <p:sp>
        <p:nvSpPr>
          <p:cNvPr id="17415" name="TextBox 38"/>
          <p:cNvSpPr txBox="1">
            <a:spLocks noChangeArrowheads="1"/>
          </p:cNvSpPr>
          <p:nvPr/>
        </p:nvSpPr>
        <p:spPr bwMode="auto">
          <a:xfrm>
            <a:off x="695325" y="1412875"/>
            <a:ext cx="842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800" b="1">
                <a:latin typeface="Calibri" pitchFamily="34" charset="0"/>
              </a:rPr>
              <a:t>REX</a:t>
            </a:r>
          </a:p>
          <a:p>
            <a:pPr algn="ctr"/>
            <a:r>
              <a:rPr lang="en-US" sz="800" b="1">
                <a:latin typeface="Calibri" pitchFamily="34" charset="0"/>
              </a:rPr>
              <a:t>TRAP</a:t>
            </a:r>
          </a:p>
        </p:txBody>
      </p:sp>
      <p:pic>
        <p:nvPicPr>
          <p:cNvPr id="17416" name="Picture 48" descr="REX-1.JPG"/>
          <p:cNvPicPr>
            <a:picLocks noChangeAspect="1"/>
          </p:cNvPicPr>
          <p:nvPr/>
        </p:nvPicPr>
        <p:blipFill>
          <a:blip r:embed="rId5"/>
          <a:srcRect l="14999" t="17188" r="13750" b="26563"/>
          <a:stretch>
            <a:fillRect/>
          </a:stretch>
        </p:blipFill>
        <p:spPr bwMode="auto">
          <a:xfrm>
            <a:off x="4800600" y="990600"/>
            <a:ext cx="2895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85800" y="2895600"/>
            <a:ext cx="375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PSB : 1.4 GeV pulsed proton beam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V="1">
            <a:off x="3886200" y="1752600"/>
            <a:ext cx="914400" cy="1143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2" descr="Fe-Ni-Zn-2b.jpg"/>
          <p:cNvPicPr>
            <a:picLocks noChangeAspect="1"/>
          </p:cNvPicPr>
          <p:nvPr/>
        </p:nvPicPr>
        <p:blipFill>
          <a:blip r:embed="rId2"/>
          <a:srcRect b="35715"/>
          <a:stretch>
            <a:fillRect/>
          </a:stretch>
        </p:blipFill>
        <p:spPr bwMode="auto">
          <a:xfrm>
            <a:off x="357188" y="1100138"/>
            <a:ext cx="4003675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TextBox 13"/>
          <p:cNvSpPr txBox="1">
            <a:spLocks noChangeArrowheads="1"/>
          </p:cNvSpPr>
          <p:nvPr/>
        </p:nvSpPr>
        <p:spPr bwMode="auto">
          <a:xfrm>
            <a:off x="5000625" y="1643063"/>
            <a:ext cx="414337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Calculations from Caurier et al.</a:t>
            </a:r>
          </a:p>
          <a:p>
            <a:r>
              <a:rPr lang="en-US" sz="1600">
                <a:latin typeface="Calibri" pitchFamily="34" charset="0"/>
              </a:rPr>
              <a:t>EPJA, 15, 145-150 (2002)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pf-shell (KB3G interaction )</a:t>
            </a:r>
          </a:p>
          <a:p>
            <a:r>
              <a:rPr lang="en-US">
                <a:latin typeface="Calibri" pitchFamily="34" charset="0"/>
              </a:rPr>
              <a:t>pfgd (</a:t>
            </a:r>
            <a:r>
              <a:rPr lang="en-US" baseline="30000">
                <a:latin typeface="Calibri" pitchFamily="34" charset="0"/>
              </a:rPr>
              <a:t>52</a:t>
            </a:r>
            <a:r>
              <a:rPr lang="en-US">
                <a:latin typeface="Calibri" pitchFamily="34" charset="0"/>
              </a:rPr>
              <a:t>Ca core)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How do the 1g</a:t>
            </a:r>
            <a:r>
              <a:rPr lang="en-US" baseline="-25000">
                <a:latin typeface="Calibri" pitchFamily="34" charset="0"/>
              </a:rPr>
              <a:t>9/2</a:t>
            </a:r>
            <a:r>
              <a:rPr lang="en-US">
                <a:latin typeface="Calibri" pitchFamily="34" charset="0"/>
              </a:rPr>
              <a:t> and possibly 2d</a:t>
            </a:r>
            <a:r>
              <a:rPr lang="en-US" baseline="-25000">
                <a:latin typeface="Calibri" pitchFamily="34" charset="0"/>
              </a:rPr>
              <a:t>5/2</a:t>
            </a:r>
            <a:r>
              <a:rPr lang="en-US">
                <a:latin typeface="Calibri" pitchFamily="34" charset="0"/>
              </a:rPr>
              <a:t> neutron orbitals influence the quadrupole collectivity below Z=28 ?</a:t>
            </a:r>
          </a:p>
        </p:txBody>
      </p:sp>
      <p:sp>
        <p:nvSpPr>
          <p:cNvPr id="15" name="Oval 14"/>
          <p:cNvSpPr/>
          <p:nvPr/>
        </p:nvSpPr>
        <p:spPr>
          <a:xfrm>
            <a:off x="4857750" y="2643188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57750" y="2928938"/>
            <a:ext cx="142875" cy="142875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Iron isotopes</a:t>
            </a:r>
          </a:p>
        </p:txBody>
      </p:sp>
      <p:pic>
        <p:nvPicPr>
          <p:cNvPr id="63495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6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7" name="TextBox 5"/>
          <p:cNvSpPr txBox="1">
            <a:spLocks noChangeArrowheads="1"/>
          </p:cNvSpPr>
          <p:nvPr/>
        </p:nvSpPr>
        <p:spPr bwMode="auto">
          <a:xfrm>
            <a:off x="1447800" y="4648200"/>
            <a:ext cx="16287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Neutron Number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500313" y="1209675"/>
            <a:ext cx="46037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454150" y="1209675"/>
            <a:ext cx="46038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12" descr="Fe-Ni-Zn-2b.jpg"/>
          <p:cNvPicPr>
            <a:picLocks noChangeAspect="1"/>
          </p:cNvPicPr>
          <p:nvPr/>
        </p:nvPicPr>
        <p:blipFill>
          <a:blip r:embed="rId2"/>
          <a:srcRect b="35715"/>
          <a:stretch>
            <a:fillRect/>
          </a:stretch>
        </p:blipFill>
        <p:spPr bwMode="auto">
          <a:xfrm>
            <a:off x="357188" y="1100138"/>
            <a:ext cx="4003675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TextBox 13"/>
          <p:cNvSpPr txBox="1">
            <a:spLocks noChangeArrowheads="1"/>
          </p:cNvSpPr>
          <p:nvPr/>
        </p:nvSpPr>
        <p:spPr bwMode="auto">
          <a:xfrm>
            <a:off x="5000625" y="1643063"/>
            <a:ext cx="414337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Calculations from Caurier et al.</a:t>
            </a:r>
          </a:p>
          <a:p>
            <a:r>
              <a:rPr lang="en-US" sz="1600">
                <a:latin typeface="Calibri" pitchFamily="34" charset="0"/>
              </a:rPr>
              <a:t>EPJA, 15, 145-150 (2002)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pf-shell (KB3G interaction )</a:t>
            </a:r>
          </a:p>
          <a:p>
            <a:r>
              <a:rPr lang="en-US">
                <a:latin typeface="Calibri" pitchFamily="34" charset="0"/>
              </a:rPr>
              <a:t>pfgd (</a:t>
            </a:r>
            <a:r>
              <a:rPr lang="en-US" baseline="30000">
                <a:latin typeface="Calibri" pitchFamily="34" charset="0"/>
              </a:rPr>
              <a:t>52</a:t>
            </a:r>
            <a:r>
              <a:rPr lang="en-US">
                <a:latin typeface="Calibri" pitchFamily="34" charset="0"/>
              </a:rPr>
              <a:t>Ca core)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How do the 1g</a:t>
            </a:r>
            <a:r>
              <a:rPr lang="en-US" baseline="-25000">
                <a:latin typeface="Calibri" pitchFamily="34" charset="0"/>
              </a:rPr>
              <a:t>9/2</a:t>
            </a:r>
            <a:r>
              <a:rPr lang="en-US">
                <a:latin typeface="Calibri" pitchFamily="34" charset="0"/>
              </a:rPr>
              <a:t> and possibly 2d</a:t>
            </a:r>
            <a:r>
              <a:rPr lang="en-US" baseline="-25000">
                <a:latin typeface="Calibri" pitchFamily="34" charset="0"/>
              </a:rPr>
              <a:t>5/2</a:t>
            </a:r>
            <a:r>
              <a:rPr lang="en-US">
                <a:latin typeface="Calibri" pitchFamily="34" charset="0"/>
              </a:rPr>
              <a:t> neutron orbitals influence the quadrupole collectivity below Z=28 ?</a:t>
            </a:r>
          </a:p>
        </p:txBody>
      </p:sp>
      <p:sp>
        <p:nvSpPr>
          <p:cNvPr id="15" name="Oval 14"/>
          <p:cNvSpPr/>
          <p:nvPr/>
        </p:nvSpPr>
        <p:spPr>
          <a:xfrm>
            <a:off x="4857750" y="2667000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57750" y="2952750"/>
            <a:ext cx="142875" cy="142875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517" name="TextBox 10"/>
          <p:cNvSpPr txBox="1">
            <a:spLocks noChangeArrowheads="1"/>
          </p:cNvSpPr>
          <p:nvPr/>
        </p:nvSpPr>
        <p:spPr bwMode="auto">
          <a:xfrm>
            <a:off x="3786188" y="5143500"/>
            <a:ext cx="1039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alibri" pitchFamily="34" charset="0"/>
              </a:rPr>
              <a:t>… </a:t>
            </a:r>
            <a:r>
              <a:rPr lang="en-US" sz="2800" b="1" u="sng">
                <a:solidFill>
                  <a:srgbClr val="FF0000"/>
                </a:solidFill>
                <a:latin typeface="Calibri" pitchFamily="34" charset="0"/>
              </a:rPr>
              <a:t>BUT</a:t>
            </a:r>
            <a:endParaRPr lang="en-US" sz="1600" b="1" u="sng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Iron isotopes</a:t>
            </a:r>
          </a:p>
        </p:txBody>
      </p:sp>
      <p:pic>
        <p:nvPicPr>
          <p:cNvPr id="64520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1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2" name="TextBox 5"/>
          <p:cNvSpPr txBox="1">
            <a:spLocks noChangeArrowheads="1"/>
          </p:cNvSpPr>
          <p:nvPr/>
        </p:nvSpPr>
        <p:spPr bwMode="auto">
          <a:xfrm>
            <a:off x="1447800" y="4648200"/>
            <a:ext cx="16287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Neutron Number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500313" y="1209675"/>
            <a:ext cx="46037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454150" y="1209675"/>
            <a:ext cx="46038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2" descr="Fe-Ni-Zn-2b.jpg"/>
          <p:cNvPicPr>
            <a:picLocks noChangeAspect="1"/>
          </p:cNvPicPr>
          <p:nvPr/>
        </p:nvPicPr>
        <p:blipFill>
          <a:blip r:embed="rId2"/>
          <a:srcRect b="35715"/>
          <a:stretch>
            <a:fillRect/>
          </a:stretch>
        </p:blipFill>
        <p:spPr bwMode="auto">
          <a:xfrm>
            <a:off x="357188" y="1100138"/>
            <a:ext cx="4003675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TextBox 13"/>
          <p:cNvSpPr txBox="1">
            <a:spLocks noChangeArrowheads="1"/>
          </p:cNvSpPr>
          <p:nvPr/>
        </p:nvSpPr>
        <p:spPr bwMode="auto">
          <a:xfrm>
            <a:off x="5000625" y="1643063"/>
            <a:ext cx="414337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Calculations from Caurier et al.</a:t>
            </a:r>
          </a:p>
          <a:p>
            <a:r>
              <a:rPr lang="en-US" sz="1600">
                <a:latin typeface="Calibri" pitchFamily="34" charset="0"/>
              </a:rPr>
              <a:t>EPJA, 15, 145-150 (2002)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pf-shell (KB3G interaction )</a:t>
            </a:r>
          </a:p>
          <a:p>
            <a:r>
              <a:rPr lang="en-US">
                <a:latin typeface="Calibri" pitchFamily="34" charset="0"/>
              </a:rPr>
              <a:t>pfgd (</a:t>
            </a:r>
            <a:r>
              <a:rPr lang="en-US" baseline="30000">
                <a:latin typeface="Calibri" pitchFamily="34" charset="0"/>
              </a:rPr>
              <a:t>52</a:t>
            </a:r>
            <a:r>
              <a:rPr lang="en-US">
                <a:latin typeface="Calibri" pitchFamily="34" charset="0"/>
              </a:rPr>
              <a:t>Ca core)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How do the 1g</a:t>
            </a:r>
            <a:r>
              <a:rPr lang="en-US" baseline="-25000">
                <a:latin typeface="Calibri" pitchFamily="34" charset="0"/>
              </a:rPr>
              <a:t>9/2</a:t>
            </a:r>
            <a:r>
              <a:rPr lang="en-US">
                <a:latin typeface="Calibri" pitchFamily="34" charset="0"/>
              </a:rPr>
              <a:t> and possibly 2d</a:t>
            </a:r>
            <a:r>
              <a:rPr lang="en-US" baseline="-25000">
                <a:latin typeface="Calibri" pitchFamily="34" charset="0"/>
              </a:rPr>
              <a:t>5/2</a:t>
            </a:r>
            <a:r>
              <a:rPr lang="en-US">
                <a:latin typeface="Calibri" pitchFamily="34" charset="0"/>
              </a:rPr>
              <a:t> neutron orbitals influence the quadrupole collectivity below Z=28 ?</a:t>
            </a:r>
          </a:p>
        </p:txBody>
      </p:sp>
      <p:sp>
        <p:nvSpPr>
          <p:cNvPr id="15" name="Oval 14"/>
          <p:cNvSpPr/>
          <p:nvPr/>
        </p:nvSpPr>
        <p:spPr>
          <a:xfrm>
            <a:off x="4857750" y="2667000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57750" y="2952750"/>
            <a:ext cx="142875" cy="142875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541" name="TextBox 10"/>
          <p:cNvSpPr txBox="1">
            <a:spLocks noChangeArrowheads="1"/>
          </p:cNvSpPr>
          <p:nvPr/>
        </p:nvSpPr>
        <p:spPr bwMode="auto">
          <a:xfrm>
            <a:off x="3786188" y="5143500"/>
            <a:ext cx="44354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alibri" pitchFamily="34" charset="0"/>
              </a:rPr>
              <a:t>… </a:t>
            </a:r>
            <a:r>
              <a:rPr lang="en-US" sz="2800" b="1" u="sng">
                <a:solidFill>
                  <a:srgbClr val="FF0000"/>
                </a:solidFill>
                <a:latin typeface="Calibri" pitchFamily="34" charset="0"/>
              </a:rPr>
              <a:t>BUT</a:t>
            </a:r>
            <a:r>
              <a:rPr lang="en-US" sz="2000" b="1">
                <a:latin typeface="Calibri" pitchFamily="34" charset="0"/>
              </a:rPr>
              <a:t> no Fe beam @ ISOLDE … </a:t>
            </a:r>
          </a:p>
          <a:p>
            <a:r>
              <a:rPr lang="en-US" sz="2000" b="1">
                <a:latin typeface="Calibri" pitchFamily="34" charset="0"/>
              </a:rPr>
              <a:t>First test with </a:t>
            </a:r>
            <a:r>
              <a:rPr lang="en-US" sz="2000" b="1" baseline="30000">
                <a:latin typeface="Calibri" pitchFamily="34" charset="0"/>
              </a:rPr>
              <a:t>61</a:t>
            </a:r>
            <a:r>
              <a:rPr lang="en-US" sz="2000" b="1">
                <a:latin typeface="Calibri" pitchFamily="34" charset="0"/>
              </a:rPr>
              <a:t>Mn in-trap decay to </a:t>
            </a:r>
            <a:r>
              <a:rPr lang="en-US" sz="2000" b="1" baseline="30000">
                <a:latin typeface="Calibri" pitchFamily="34" charset="0"/>
              </a:rPr>
              <a:t>61</a:t>
            </a:r>
            <a:r>
              <a:rPr lang="en-US" sz="2000" b="1">
                <a:latin typeface="Calibri" pitchFamily="34" charset="0"/>
              </a:rPr>
              <a:t>Fe</a:t>
            </a:r>
          </a:p>
          <a:p>
            <a:endParaRPr lang="en-US" sz="1600" b="1" u="sng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Iron isotopes</a:t>
            </a:r>
          </a:p>
        </p:txBody>
      </p:sp>
      <p:pic>
        <p:nvPicPr>
          <p:cNvPr id="65544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5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6" name="TextBox 5"/>
          <p:cNvSpPr txBox="1">
            <a:spLocks noChangeArrowheads="1"/>
          </p:cNvSpPr>
          <p:nvPr/>
        </p:nvSpPr>
        <p:spPr bwMode="auto">
          <a:xfrm>
            <a:off x="1447800" y="4648200"/>
            <a:ext cx="16287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Neutron Number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500313" y="1209675"/>
            <a:ext cx="46037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454150" y="1209675"/>
            <a:ext cx="46038" cy="336232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baseline="30000" dirty="0">
                <a:solidFill>
                  <a:schemeClr val="tx2"/>
                </a:solidFill>
              </a:rPr>
              <a:t>61</a:t>
            </a:r>
            <a:r>
              <a:rPr lang="en-US" sz="2000" b="1" dirty="0">
                <a:solidFill>
                  <a:schemeClr val="tx2"/>
                </a:solidFill>
              </a:rPr>
              <a:t>Mn,</a:t>
            </a:r>
            <a:r>
              <a:rPr lang="en-US" sz="2000" b="1" baseline="30000" dirty="0">
                <a:solidFill>
                  <a:schemeClr val="tx2"/>
                </a:solidFill>
              </a:rPr>
              <a:t>61</a:t>
            </a:r>
            <a:r>
              <a:rPr lang="en-US" sz="2000" b="1" dirty="0">
                <a:solidFill>
                  <a:schemeClr val="tx2"/>
                </a:solidFill>
              </a:rPr>
              <a:t>Fe</a:t>
            </a:r>
          </a:p>
        </p:txBody>
      </p:sp>
      <p:pic>
        <p:nvPicPr>
          <p:cNvPr id="66563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6424613" y="4876800"/>
            <a:ext cx="685800" cy="381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6566" name="Picture 49" descr="REX-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628"/>
          <a:stretch>
            <a:fillRect/>
          </a:stretch>
        </p:blipFill>
        <p:spPr bwMode="auto">
          <a:xfrm>
            <a:off x="5559425" y="1027113"/>
            <a:ext cx="4041775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7" name="Picture 9" descr="REX-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2485"/>
          <a:stretch>
            <a:fillRect/>
          </a:stretch>
        </p:blipFill>
        <p:spPr bwMode="auto">
          <a:xfrm>
            <a:off x="5556250" y="4572000"/>
            <a:ext cx="4041775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967413" y="3157538"/>
            <a:ext cx="493712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94463" y="4065588"/>
            <a:ext cx="493712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38200" y="3124200"/>
            <a:ext cx="36576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Trapping for 30 ms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38200" y="4038600"/>
            <a:ext cx="3733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Charge Breeding for 28 ms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90600" y="1143000"/>
            <a:ext cx="2894013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Coulomb excitation </a:t>
            </a:r>
            <a:r>
              <a:rPr lang="en-US" b="1" baseline="30000" dirty="0">
                <a:solidFill>
                  <a:srgbClr val="FF0000"/>
                </a:solidFill>
              </a:rPr>
              <a:t>61</a:t>
            </a:r>
            <a:r>
              <a:rPr lang="en-US" b="1" dirty="0">
                <a:solidFill>
                  <a:srgbClr val="FF0000"/>
                </a:solidFill>
              </a:rPr>
              <a:t>Mn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796213" y="1143000"/>
            <a:ext cx="1295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baseline="30000" dirty="0">
                <a:solidFill>
                  <a:schemeClr val="tx2"/>
                </a:solidFill>
              </a:rPr>
              <a:t>61</a:t>
            </a:r>
            <a:r>
              <a:rPr lang="en-US" sz="2000" b="1" dirty="0">
                <a:solidFill>
                  <a:schemeClr val="tx2"/>
                </a:solidFill>
              </a:rPr>
              <a:t>Mn,</a:t>
            </a:r>
            <a:r>
              <a:rPr lang="en-US" sz="2000" b="1" baseline="30000" dirty="0">
                <a:solidFill>
                  <a:schemeClr val="tx2"/>
                </a:solidFill>
              </a:rPr>
              <a:t>61</a:t>
            </a:r>
            <a:r>
              <a:rPr lang="en-US" sz="2000" b="1" dirty="0">
                <a:solidFill>
                  <a:schemeClr val="tx2"/>
                </a:solidFill>
              </a:rPr>
              <a:t>Fe</a:t>
            </a:r>
          </a:p>
        </p:txBody>
      </p:sp>
      <p:pic>
        <p:nvPicPr>
          <p:cNvPr id="68611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6424613" y="4876800"/>
            <a:ext cx="685800" cy="381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8614" name="Picture 49" descr="REX-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628"/>
          <a:stretch>
            <a:fillRect/>
          </a:stretch>
        </p:blipFill>
        <p:spPr bwMode="auto">
          <a:xfrm>
            <a:off x="5559425" y="1027113"/>
            <a:ext cx="4041775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5" name="Picture 9" descr="REX-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2485"/>
          <a:stretch>
            <a:fillRect/>
          </a:stretch>
        </p:blipFill>
        <p:spPr bwMode="auto">
          <a:xfrm>
            <a:off x="5556250" y="4572000"/>
            <a:ext cx="4041775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967413" y="3157538"/>
            <a:ext cx="493712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94463" y="4065588"/>
            <a:ext cx="493712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90600" y="1143000"/>
            <a:ext cx="2894013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Coulomb excitation </a:t>
            </a:r>
            <a:r>
              <a:rPr lang="en-US" b="1" baseline="30000" dirty="0">
                <a:solidFill>
                  <a:srgbClr val="FF0000"/>
                </a:solidFill>
              </a:rPr>
              <a:t>61</a:t>
            </a:r>
            <a:r>
              <a:rPr lang="en-US" b="1" dirty="0">
                <a:solidFill>
                  <a:srgbClr val="FF0000"/>
                </a:solidFill>
              </a:rPr>
              <a:t>Mn</a:t>
            </a:r>
          </a:p>
        </p:txBody>
      </p:sp>
      <p:pic>
        <p:nvPicPr>
          <p:cNvPr id="68619" name="Picture 31" descr="61Mn-61Fe-LevelSchemes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7188" b="28090"/>
          <a:stretch>
            <a:fillRect/>
          </a:stretch>
        </p:blipFill>
        <p:spPr bwMode="auto">
          <a:xfrm>
            <a:off x="3733800" y="1600200"/>
            <a:ext cx="1295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8620" name="Group 36"/>
          <p:cNvGrpSpPr>
            <a:grpSpLocks noChangeAspect="1"/>
          </p:cNvGrpSpPr>
          <p:nvPr/>
        </p:nvGrpSpPr>
        <p:grpSpPr bwMode="auto">
          <a:xfrm>
            <a:off x="152400" y="3810000"/>
            <a:ext cx="4537075" cy="2971800"/>
            <a:chOff x="152400" y="3181350"/>
            <a:chExt cx="5613400" cy="3676650"/>
          </a:xfrm>
        </p:grpSpPr>
        <p:grpSp>
          <p:nvGrpSpPr>
            <p:cNvPr id="68624" name="Group 30"/>
            <p:cNvGrpSpPr>
              <a:grpSpLocks noChangeAspect="1"/>
            </p:cNvGrpSpPr>
            <p:nvPr/>
          </p:nvGrpSpPr>
          <p:grpSpPr bwMode="auto">
            <a:xfrm>
              <a:off x="152400" y="3181350"/>
              <a:ext cx="5613400" cy="3676650"/>
              <a:chOff x="609600" y="25892919"/>
              <a:chExt cx="11277600" cy="7385835"/>
            </a:xfrm>
          </p:grpSpPr>
          <p:grpSp>
            <p:nvGrpSpPr>
              <p:cNvPr id="68626" name="Group 15"/>
              <p:cNvGrpSpPr>
                <a:grpSpLocks/>
              </p:cNvGrpSpPr>
              <p:nvPr/>
            </p:nvGrpSpPr>
            <p:grpSpPr bwMode="auto">
              <a:xfrm>
                <a:off x="609600" y="25892919"/>
                <a:ext cx="11277600" cy="7385835"/>
                <a:chOff x="46037" y="34732119"/>
                <a:chExt cx="11277600" cy="7385835"/>
              </a:xfrm>
            </p:grpSpPr>
            <p:grpSp>
              <p:nvGrpSpPr>
                <p:cNvPr id="68628" name="Group 48"/>
                <p:cNvGrpSpPr>
                  <a:grpSpLocks/>
                </p:cNvGrpSpPr>
                <p:nvPr/>
              </p:nvGrpSpPr>
              <p:grpSpPr bwMode="auto">
                <a:xfrm>
                  <a:off x="760412" y="34732119"/>
                  <a:ext cx="10563225" cy="6962775"/>
                  <a:chOff x="579437" y="35341719"/>
                  <a:chExt cx="10563225" cy="6962775"/>
                </a:xfrm>
              </p:grpSpPr>
              <p:pic>
                <p:nvPicPr>
                  <p:cNvPr id="68637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79437" y="35341719"/>
                    <a:ext cx="10563225" cy="69627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33" name="5-Point Star 32"/>
                  <p:cNvSpPr/>
                  <p:nvPr/>
                </p:nvSpPr>
                <p:spPr>
                  <a:xfrm>
                    <a:off x="2635138" y="35949314"/>
                    <a:ext cx="232814" cy="232781"/>
                  </a:xfrm>
                  <a:prstGeom prst="star5">
                    <a:avLst/>
                  </a:prstGeom>
                  <a:solidFill>
                    <a:srgbClr val="D20000"/>
                  </a:solidFill>
                  <a:ln>
                    <a:solidFill>
                      <a:srgbClr val="D2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/>
                  </a:p>
                </p:txBody>
              </p:sp>
              <p:sp>
                <p:nvSpPr>
                  <p:cNvPr id="34" name="5-Point Star 33"/>
                  <p:cNvSpPr/>
                  <p:nvPr/>
                </p:nvSpPr>
                <p:spPr>
                  <a:xfrm>
                    <a:off x="9343297" y="38541459"/>
                    <a:ext cx="228867" cy="228835"/>
                  </a:xfrm>
                  <a:prstGeom prst="star5">
                    <a:avLst/>
                  </a:prstGeom>
                  <a:solidFill>
                    <a:srgbClr val="D20000"/>
                  </a:solidFill>
                  <a:ln>
                    <a:solidFill>
                      <a:srgbClr val="D2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/>
                  </a:p>
                </p:txBody>
              </p:sp>
            </p:grpSp>
            <p:sp>
              <p:nvSpPr>
                <p:cNvPr id="68629" name="TextBox 18"/>
                <p:cNvSpPr txBox="1">
                  <a:spLocks noChangeArrowheads="1"/>
                </p:cNvSpPr>
                <p:nvPr/>
              </p:nvSpPr>
              <p:spPr bwMode="auto">
                <a:xfrm>
                  <a:off x="7622009" y="41437718"/>
                  <a:ext cx="2889714" cy="6802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1600" b="1">
                      <a:cs typeface="Arial" charset="0"/>
                    </a:rPr>
                    <a:t>Energy [keV]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6037" y="35212626"/>
                  <a:ext cx="865754" cy="1602677"/>
                </a:xfrm>
                <a:prstGeom prst="rect">
                  <a:avLst/>
                </a:prstGeom>
                <a:noFill/>
              </p:spPr>
              <p:txBody>
                <a:bodyPr vert="vert270" wrap="none" anchor="ctr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600" b="1" dirty="0">
                      <a:latin typeface="Arial" pitchFamily="34" charset="0"/>
                      <a:cs typeface="Arial" pitchFamily="34" charset="0"/>
                    </a:rPr>
                    <a:t>Counts</a:t>
                  </a:r>
                </a:p>
              </p:txBody>
            </p:sp>
            <p:sp>
              <p:nvSpPr>
                <p:cNvPr id="68631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2941638" y="37780123"/>
                  <a:ext cx="3347071" cy="10512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1400" baseline="30000">
                      <a:latin typeface="Calibri" pitchFamily="34" charset="0"/>
                    </a:rPr>
                    <a:t>               109</a:t>
                  </a:r>
                  <a:r>
                    <a:rPr lang="en-US" sz="1400">
                      <a:latin typeface="Calibri" pitchFamily="34" charset="0"/>
                    </a:rPr>
                    <a:t>Ag </a:t>
                  </a:r>
                </a:p>
                <a:p>
                  <a:r>
                    <a:rPr lang="en-US" sz="1400">
                      <a:latin typeface="Calibri" pitchFamily="34" charset="0"/>
                    </a:rPr>
                    <a:t>312 keV    415 keV</a:t>
                  </a:r>
                </a:p>
              </p:txBody>
            </p:sp>
            <p:cxnSp>
              <p:nvCxnSpPr>
                <p:cNvPr id="27" name="Straight Arrow Connector 26"/>
                <p:cNvCxnSpPr/>
                <p:nvPr/>
              </p:nvCxnSpPr>
              <p:spPr>
                <a:xfrm rot="16200000" flipH="1">
                  <a:off x="3664536" y="39111519"/>
                  <a:ext cx="532631" cy="30384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rot="5400000">
                  <a:off x="5075232" y="39074022"/>
                  <a:ext cx="686504" cy="53270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634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3170237" y="35265524"/>
                  <a:ext cx="4343399" cy="6802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pPr algn="just"/>
                  <a:r>
                    <a:rPr lang="en-US" sz="1600" b="1" baseline="30000">
                      <a:solidFill>
                        <a:srgbClr val="C00000"/>
                      </a:solidFill>
                      <a:latin typeface="Calibri" pitchFamily="34" charset="0"/>
                    </a:rPr>
                    <a:t>61</a:t>
                  </a:r>
                  <a:r>
                    <a:rPr lang="en-US" sz="1600" b="1">
                      <a:solidFill>
                        <a:srgbClr val="C00000"/>
                      </a:solidFill>
                      <a:latin typeface="Calibri" pitchFamily="34" charset="0"/>
                    </a:rPr>
                    <a:t>Mn</a:t>
                  </a:r>
                </a:p>
              </p:txBody>
            </p:sp>
            <p:sp>
              <p:nvSpPr>
                <p:cNvPr id="68635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8961437" y="37131055"/>
                  <a:ext cx="1676399" cy="6802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pPr algn="just"/>
                  <a:r>
                    <a:rPr lang="en-US" sz="1600" b="1" baseline="30000">
                      <a:solidFill>
                        <a:srgbClr val="C00000"/>
                      </a:solidFill>
                      <a:latin typeface="Calibri" pitchFamily="34" charset="0"/>
                    </a:rPr>
                    <a:t>61</a:t>
                  </a:r>
                  <a:r>
                    <a:rPr lang="en-US" sz="1600" b="1">
                      <a:solidFill>
                        <a:srgbClr val="C00000"/>
                      </a:solidFill>
                      <a:latin typeface="Calibri" pitchFamily="34" charset="0"/>
                    </a:rPr>
                    <a:t>Mn</a:t>
                  </a: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7864475" y="37703925"/>
                  <a:ext cx="803916" cy="926307"/>
                </a:xfrm>
                <a:prstGeom prst="rect">
                  <a:avLst/>
                </a:prstGeom>
                <a:noFill/>
              </p:spPr>
              <p:txBody>
                <a:bodyPr vert="vert270" wrap="none" anchor="ctr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>
                      <a:latin typeface="Arial" pitchFamily="34" charset="0"/>
                      <a:cs typeface="Arial" pitchFamily="34" charset="0"/>
                    </a:rPr>
                    <a:t>X 40</a:t>
                  </a:r>
                </a:p>
              </p:txBody>
            </p:sp>
          </p:grpSp>
          <p:sp>
            <p:nvSpPr>
              <p:cNvPr id="68627" name="TextBox 29"/>
              <p:cNvSpPr txBox="1">
                <a:spLocks noChangeArrowheads="1"/>
              </p:cNvSpPr>
              <p:nvPr/>
            </p:nvSpPr>
            <p:spPr bwMode="auto">
              <a:xfrm>
                <a:off x="6904035" y="26121525"/>
                <a:ext cx="4282383" cy="2065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sz="1200">
                    <a:latin typeface="Calibri" pitchFamily="34" charset="0"/>
                  </a:rPr>
                  <a:t>Charge breeding time = </a:t>
                </a:r>
              </a:p>
              <a:p>
                <a:r>
                  <a:rPr lang="en-US" sz="1200">
                    <a:latin typeface="Calibri" pitchFamily="34" charset="0"/>
                  </a:rPr>
                  <a:t>  Trapping time = 28 ms</a:t>
                </a:r>
              </a:p>
              <a:p>
                <a:r>
                  <a:rPr lang="en-US" sz="1200">
                    <a:latin typeface="Calibri" pitchFamily="34" charset="0"/>
                  </a:rPr>
                  <a:t>- Measuring time = 3.5h</a:t>
                </a:r>
              </a:p>
              <a:p>
                <a:r>
                  <a:rPr lang="en-US" sz="1200">
                    <a:latin typeface="Calibri" pitchFamily="34" charset="0"/>
                  </a:rPr>
                  <a:t>- On average 1x10</a:t>
                </a:r>
                <a:r>
                  <a:rPr lang="en-US" sz="1200" baseline="30000">
                    <a:latin typeface="Calibri" pitchFamily="34" charset="0"/>
                  </a:rPr>
                  <a:t>5</a:t>
                </a:r>
                <a:r>
                  <a:rPr lang="en-US" sz="1200">
                    <a:latin typeface="Calibri" pitchFamily="34" charset="0"/>
                  </a:rPr>
                  <a:t> pps</a:t>
                </a:r>
              </a:p>
            </p:txBody>
          </p:sp>
        </p:grp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971909" y="5334901"/>
              <a:ext cx="2132928" cy="1965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/>
          <p:cNvSpPr/>
          <p:nvPr/>
        </p:nvSpPr>
        <p:spPr>
          <a:xfrm>
            <a:off x="7796213" y="1143000"/>
            <a:ext cx="1295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8622" name="TextBox 38"/>
          <p:cNvSpPr txBox="1">
            <a:spLocks noChangeArrowheads="1"/>
          </p:cNvSpPr>
          <p:nvPr/>
        </p:nvSpPr>
        <p:spPr bwMode="auto">
          <a:xfrm>
            <a:off x="152400" y="1905000"/>
            <a:ext cx="3594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J.J. Valiente-Dobon </a:t>
            </a:r>
            <a:r>
              <a:rPr lang="en-US" sz="1200" i="1"/>
              <a:t>et al.</a:t>
            </a:r>
            <a:r>
              <a:rPr lang="en-US" sz="1200"/>
              <a:t>, PRC 78, 024302 (2008)</a:t>
            </a:r>
          </a:p>
        </p:txBody>
      </p:sp>
      <p:sp>
        <p:nvSpPr>
          <p:cNvPr id="68623" name="TextBox 39"/>
          <p:cNvSpPr txBox="1">
            <a:spLocks noChangeArrowheads="1"/>
          </p:cNvSpPr>
          <p:nvPr/>
        </p:nvSpPr>
        <p:spPr bwMode="auto">
          <a:xfrm>
            <a:off x="762000" y="3505200"/>
            <a:ext cx="25844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i="1"/>
              <a:t>157 keV : 33(2) W.u. (preliminary)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861050" y="4040188"/>
            <a:ext cx="15875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15000" y="3124200"/>
            <a:ext cx="1524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0659" name="Picture 14" descr="REX-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6968"/>
          <a:stretch>
            <a:fillRect/>
          </a:stretch>
        </p:blipFill>
        <p:spPr bwMode="auto">
          <a:xfrm>
            <a:off x="5537200" y="1028700"/>
            <a:ext cx="33559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</p:txBody>
      </p:sp>
      <p:pic>
        <p:nvPicPr>
          <p:cNvPr id="70662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838200" y="4267200"/>
            <a:ext cx="36576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Trapping for 200 ms (up to 900 ms)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219200" y="5181600"/>
            <a:ext cx="28956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Charge Breeding for 28 ms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772400" y="1143000"/>
            <a:ext cx="1295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0667" name="Picture 31" descr="61Mn-61Fe-LevelSchemes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990600"/>
            <a:ext cx="3025775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Arrow Connector 25"/>
          <p:cNvCxnSpPr>
            <a:stCxn id="18" idx="3"/>
          </p:cNvCxnSpPr>
          <p:nvPr/>
        </p:nvCxnSpPr>
        <p:spPr>
          <a:xfrm flipV="1">
            <a:off x="4495800" y="3657600"/>
            <a:ext cx="914400" cy="800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114800" y="4495800"/>
            <a:ext cx="1371600" cy="8763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861050" y="4040188"/>
            <a:ext cx="15875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15000" y="3124200"/>
            <a:ext cx="1524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2707" name="Picture 14" descr="REX-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6968"/>
          <a:stretch>
            <a:fillRect/>
          </a:stretch>
        </p:blipFill>
        <p:spPr bwMode="auto">
          <a:xfrm>
            <a:off x="5537200" y="1028700"/>
            <a:ext cx="33559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</p:txBody>
      </p:sp>
      <p:pic>
        <p:nvPicPr>
          <p:cNvPr id="72710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1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7772400" y="1143000"/>
            <a:ext cx="1295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2713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938"/>
          <a:stretch>
            <a:fillRect/>
          </a:stretch>
        </p:blipFill>
        <p:spPr bwMode="auto">
          <a:xfrm>
            <a:off x="685800" y="4081463"/>
            <a:ext cx="42529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5-Point Star 24"/>
          <p:cNvSpPr/>
          <p:nvPr/>
        </p:nvSpPr>
        <p:spPr bwMode="auto">
          <a:xfrm>
            <a:off x="1785938" y="4175125"/>
            <a:ext cx="93662" cy="95250"/>
          </a:xfrm>
          <a:prstGeom prst="star5">
            <a:avLst/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/>
          </a:p>
        </p:txBody>
      </p:sp>
      <p:sp>
        <p:nvSpPr>
          <p:cNvPr id="72715" name="TextBox 36"/>
          <p:cNvSpPr txBox="1">
            <a:spLocks noChangeArrowheads="1"/>
          </p:cNvSpPr>
          <p:nvPr/>
        </p:nvSpPr>
        <p:spPr bwMode="auto">
          <a:xfrm>
            <a:off x="3733800" y="6215063"/>
            <a:ext cx="10477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 b="1">
                <a:cs typeface="Arial" charset="0"/>
              </a:rPr>
              <a:t>Energy [keV]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381000" y="4176062"/>
            <a:ext cx="353921" cy="579670"/>
          </a:xfrm>
          <a:prstGeom prst="rect">
            <a:avLst/>
          </a:prstGeom>
          <a:noFill/>
        </p:spPr>
        <p:txBody>
          <a:bodyPr vert="vert270"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Arial" pitchFamily="34" charset="0"/>
                <a:cs typeface="Arial" pitchFamily="34" charset="0"/>
              </a:rPr>
              <a:t>Counts</a:t>
            </a:r>
          </a:p>
        </p:txBody>
      </p:sp>
      <p:sp>
        <p:nvSpPr>
          <p:cNvPr id="72717" name="TextBox 40"/>
          <p:cNvSpPr txBox="1">
            <a:spLocks noChangeArrowheads="1"/>
          </p:cNvSpPr>
          <p:nvPr/>
        </p:nvSpPr>
        <p:spPr bwMode="auto">
          <a:xfrm>
            <a:off x="1292225" y="4427538"/>
            <a:ext cx="5032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1100" b="1" baseline="30000">
                <a:solidFill>
                  <a:srgbClr val="C00000"/>
                </a:solidFill>
                <a:latin typeface="Calibri" pitchFamily="34" charset="0"/>
              </a:rPr>
              <a:t>61</a:t>
            </a:r>
            <a:r>
              <a:rPr lang="en-US" sz="1100" b="1">
                <a:solidFill>
                  <a:srgbClr val="C00000"/>
                </a:solidFill>
                <a:latin typeface="Calibri" pitchFamily="34" charset="0"/>
              </a:rPr>
              <a:t>Mn</a:t>
            </a:r>
          </a:p>
        </p:txBody>
      </p:sp>
      <p:sp>
        <p:nvSpPr>
          <p:cNvPr id="72718" name="TextBox 43"/>
          <p:cNvSpPr txBox="1">
            <a:spLocks noChangeArrowheads="1"/>
          </p:cNvSpPr>
          <p:nvPr/>
        </p:nvSpPr>
        <p:spPr bwMode="auto">
          <a:xfrm>
            <a:off x="2667000" y="5072063"/>
            <a:ext cx="1914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No </a:t>
            </a:r>
            <a:r>
              <a:rPr lang="en-US" baseline="30000">
                <a:solidFill>
                  <a:srgbClr val="FF0000"/>
                </a:solidFill>
                <a:latin typeface="Calibri" pitchFamily="34" charset="0"/>
              </a:rPr>
              <a:t>61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Fe coulex ???</a:t>
            </a:r>
          </a:p>
        </p:txBody>
      </p:sp>
      <p:pic>
        <p:nvPicPr>
          <p:cNvPr id="72719" name="Picture 31" descr="61Mn-61Fe-LevelSchemes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990600"/>
            <a:ext cx="3025775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861050" y="4040188"/>
            <a:ext cx="15875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15000" y="3124200"/>
            <a:ext cx="1524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4755" name="Picture 14" descr="REX-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6968"/>
          <a:stretch>
            <a:fillRect/>
          </a:stretch>
        </p:blipFill>
        <p:spPr bwMode="auto">
          <a:xfrm>
            <a:off x="5537200" y="1028700"/>
            <a:ext cx="33559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</p:txBody>
      </p:sp>
      <p:pic>
        <p:nvPicPr>
          <p:cNvPr id="74758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9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838200" y="4267200"/>
            <a:ext cx="36576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Trapping for 200 ms (up to 900 ms)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219200" y="5181600"/>
            <a:ext cx="28956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Charge Breeding for 298 ms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772400" y="1143000"/>
            <a:ext cx="1295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4763" name="Picture 31" descr="61Mn-61Fe-LevelSchemes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990600"/>
            <a:ext cx="3025775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Arrow Connector 25"/>
          <p:cNvCxnSpPr>
            <a:stCxn id="18" idx="3"/>
          </p:cNvCxnSpPr>
          <p:nvPr/>
        </p:nvCxnSpPr>
        <p:spPr>
          <a:xfrm flipV="1">
            <a:off x="4495800" y="3657600"/>
            <a:ext cx="914400" cy="800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114800" y="4495800"/>
            <a:ext cx="1371600" cy="8763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861050" y="4040188"/>
            <a:ext cx="15875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15000" y="3124200"/>
            <a:ext cx="1524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6803" name="Picture 14" descr="REX-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6968"/>
          <a:stretch>
            <a:fillRect/>
          </a:stretch>
        </p:blipFill>
        <p:spPr bwMode="auto">
          <a:xfrm>
            <a:off x="5537200" y="1028700"/>
            <a:ext cx="33559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Shell Model Interest</a:t>
            </a:r>
          </a:p>
        </p:txBody>
      </p:sp>
      <p:pic>
        <p:nvPicPr>
          <p:cNvPr id="76806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7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7772400" y="1143000"/>
            <a:ext cx="1295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6809" name="Picture 31" descr="61Mn-61Fe-LevelSchemes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990600"/>
            <a:ext cx="3025775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10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7308"/>
          <a:stretch>
            <a:fillRect/>
          </a:stretch>
        </p:blipFill>
        <p:spPr bwMode="auto">
          <a:xfrm>
            <a:off x="838200" y="4191000"/>
            <a:ext cx="4252913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Oval 26"/>
          <p:cNvSpPr/>
          <p:nvPr/>
        </p:nvSpPr>
        <p:spPr bwMode="auto">
          <a:xfrm>
            <a:off x="2378075" y="4773613"/>
            <a:ext cx="93663" cy="93662"/>
          </a:xfrm>
          <a:prstGeom prst="ellipse">
            <a:avLst/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/>
          </a:p>
        </p:txBody>
      </p:sp>
      <p:sp>
        <p:nvSpPr>
          <p:cNvPr id="30" name="5-Point Star 29"/>
          <p:cNvSpPr/>
          <p:nvPr/>
        </p:nvSpPr>
        <p:spPr bwMode="auto">
          <a:xfrm>
            <a:off x="1938338" y="4270375"/>
            <a:ext cx="93662" cy="95250"/>
          </a:xfrm>
          <a:prstGeom prst="star5">
            <a:avLst/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/>
          </a:p>
        </p:txBody>
      </p:sp>
      <p:sp>
        <p:nvSpPr>
          <p:cNvPr id="76813" name="TextBox 36"/>
          <p:cNvSpPr txBox="1">
            <a:spLocks noChangeArrowheads="1"/>
          </p:cNvSpPr>
          <p:nvPr/>
        </p:nvSpPr>
        <p:spPr bwMode="auto">
          <a:xfrm>
            <a:off x="3905250" y="6438900"/>
            <a:ext cx="10477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 b="1">
                <a:cs typeface="Arial" charset="0"/>
              </a:rPr>
              <a:t>Energy [keV]</a:t>
            </a:r>
          </a:p>
        </p:txBody>
      </p:sp>
      <p:sp>
        <p:nvSpPr>
          <p:cNvPr id="76814" name="TextBox 41"/>
          <p:cNvSpPr txBox="1">
            <a:spLocks noChangeArrowheads="1"/>
          </p:cNvSpPr>
          <p:nvPr/>
        </p:nvSpPr>
        <p:spPr bwMode="auto">
          <a:xfrm>
            <a:off x="1444625" y="4491038"/>
            <a:ext cx="5032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1100" b="1" baseline="30000">
                <a:solidFill>
                  <a:srgbClr val="C00000"/>
                </a:solidFill>
                <a:latin typeface="Calibri" pitchFamily="34" charset="0"/>
              </a:rPr>
              <a:t>61</a:t>
            </a:r>
            <a:r>
              <a:rPr lang="en-US" sz="1100" b="1">
                <a:solidFill>
                  <a:srgbClr val="C00000"/>
                </a:solidFill>
                <a:latin typeface="Calibri" pitchFamily="34" charset="0"/>
              </a:rPr>
              <a:t>Mn</a:t>
            </a:r>
          </a:p>
        </p:txBody>
      </p:sp>
      <p:sp>
        <p:nvSpPr>
          <p:cNvPr id="76815" name="TextBox 42"/>
          <p:cNvSpPr txBox="1">
            <a:spLocks noChangeArrowheads="1"/>
          </p:cNvSpPr>
          <p:nvPr/>
        </p:nvSpPr>
        <p:spPr bwMode="auto">
          <a:xfrm>
            <a:off x="2513013" y="5213350"/>
            <a:ext cx="503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1400" b="1" baseline="30000">
                <a:solidFill>
                  <a:srgbClr val="C00000"/>
                </a:solidFill>
                <a:latin typeface="Calibri" pitchFamily="34" charset="0"/>
              </a:rPr>
              <a:t>61</a:t>
            </a:r>
            <a:r>
              <a:rPr lang="en-US" sz="1400" b="1">
                <a:solidFill>
                  <a:srgbClr val="C00000"/>
                </a:solidFill>
                <a:latin typeface="Calibri" pitchFamily="34" charset="0"/>
              </a:rPr>
              <a:t>Fe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286000" y="4267200"/>
            <a:ext cx="304800" cy="1981200"/>
          </a:xfrm>
          <a:prstGeom prst="rect">
            <a:avLst/>
          </a:prstGeom>
          <a:solidFill>
            <a:srgbClr val="FF0D0D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TextBox 38"/>
          <p:cNvSpPr txBox="1"/>
          <p:nvPr/>
        </p:nvSpPr>
        <p:spPr bwMode="auto">
          <a:xfrm>
            <a:off x="484279" y="4297130"/>
            <a:ext cx="353921" cy="579670"/>
          </a:xfrm>
          <a:prstGeom prst="rect">
            <a:avLst/>
          </a:prstGeom>
          <a:noFill/>
        </p:spPr>
        <p:txBody>
          <a:bodyPr vert="vert270"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Arial" pitchFamily="34" charset="0"/>
                <a:cs typeface="Arial" pitchFamily="34" charset="0"/>
              </a:rPr>
              <a:t>Counts</a:t>
            </a:r>
          </a:p>
        </p:txBody>
      </p:sp>
      <p:sp>
        <p:nvSpPr>
          <p:cNvPr id="76818" name="TextBox 39"/>
          <p:cNvSpPr txBox="1">
            <a:spLocks noChangeArrowheads="1"/>
          </p:cNvSpPr>
          <p:nvPr/>
        </p:nvSpPr>
        <p:spPr bwMode="auto">
          <a:xfrm>
            <a:off x="1066800" y="3962400"/>
            <a:ext cx="25844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i="1"/>
              <a:t>207 keV : 19(4) W.u. (preliminary)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</p:txBody>
      </p:sp>
      <p:pic>
        <p:nvPicPr>
          <p:cNvPr id="78851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2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3" name="TextBox 36"/>
          <p:cNvSpPr txBox="1">
            <a:spLocks noChangeArrowheads="1"/>
          </p:cNvSpPr>
          <p:nvPr/>
        </p:nvSpPr>
        <p:spPr bwMode="auto">
          <a:xfrm>
            <a:off x="88900" y="914400"/>
            <a:ext cx="53213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Some physics case “over the past years” …</a:t>
            </a:r>
          </a:p>
          <a:p>
            <a:r>
              <a:rPr lang="en-US" b="1" i="1">
                <a:latin typeface="Calibri" pitchFamily="34" charset="0"/>
              </a:rPr>
              <a:t>Shape Co-existence</a:t>
            </a:r>
          </a:p>
          <a:p>
            <a:pPr>
              <a:buFont typeface="Wingdings" pitchFamily="2" charset="2"/>
              <a:buChar char="ü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</a:t>
            </a:r>
            <a:r>
              <a:rPr lang="en-US" baseline="30000">
                <a:latin typeface="Calibri" pitchFamily="34" charset="0"/>
              </a:rPr>
              <a:t>70</a:t>
            </a:r>
            <a:r>
              <a:rPr lang="en-US">
                <a:latin typeface="Calibri" pitchFamily="34" charset="0"/>
              </a:rPr>
              <a:t>Se and </a:t>
            </a:r>
            <a:r>
              <a:rPr lang="en-US" baseline="30000">
                <a:latin typeface="Calibri" pitchFamily="34" charset="0"/>
              </a:rPr>
              <a:t>96</a:t>
            </a:r>
            <a:r>
              <a:rPr lang="en-US">
                <a:latin typeface="Calibri" pitchFamily="34" charset="0"/>
              </a:rPr>
              <a:t>Sr </a:t>
            </a:r>
            <a:r>
              <a:rPr lang="en-US" sz="1000">
                <a:latin typeface="Calibri" pitchFamily="34" charset="0"/>
              </a:rPr>
              <a:t>(</a:t>
            </a:r>
            <a:r>
              <a:rPr lang="en-US" sz="1000"/>
              <a:t>A.M. Hurst </a:t>
            </a:r>
            <a:r>
              <a:rPr lang="en-US" sz="1000" i="1"/>
              <a:t>et al.</a:t>
            </a:r>
            <a:r>
              <a:rPr lang="en-US" sz="1000"/>
              <a:t> PRL </a:t>
            </a:r>
            <a:r>
              <a:rPr lang="en-US" sz="1000" b="1"/>
              <a:t>98</a:t>
            </a:r>
            <a:r>
              <a:rPr lang="en-US" sz="1000"/>
              <a:t>, 072501 (2007), E. Clement </a:t>
            </a:r>
            <a:r>
              <a:rPr lang="en-US" sz="1000" i="1"/>
              <a:t>et al</a:t>
            </a:r>
            <a:r>
              <a:rPr lang="en-US" sz="1000"/>
              <a:t>, 2007</a:t>
            </a:r>
            <a:r>
              <a:rPr lang="en-US" sz="1000">
                <a:latin typeface="Calibri" pitchFamily="34" charset="0"/>
              </a:rPr>
              <a:t>))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</a:t>
            </a:r>
            <a:r>
              <a:rPr lang="en-US" baseline="30000">
                <a:latin typeface="Calibri" pitchFamily="34" charset="0"/>
              </a:rPr>
              <a:t>202,204</a:t>
            </a:r>
            <a:r>
              <a:rPr lang="en-US">
                <a:latin typeface="Calibri" pitchFamily="34" charset="0"/>
              </a:rPr>
              <a:t>Rn : A. Robinson, this session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</a:t>
            </a:r>
            <a:r>
              <a:rPr lang="en-US" baseline="30000">
                <a:latin typeface="Calibri" pitchFamily="34" charset="0"/>
              </a:rPr>
              <a:t>182,184,186,188</a:t>
            </a:r>
            <a:r>
              <a:rPr lang="en-US">
                <a:latin typeface="Calibri" pitchFamily="34" charset="0"/>
              </a:rPr>
              <a:t>Hg : A. Petts, this session</a:t>
            </a:r>
          </a:p>
        </p:txBody>
      </p:sp>
      <p:pic>
        <p:nvPicPr>
          <p:cNvPr id="78854" name="Picture 35" descr="NuclearChart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41" b="10068"/>
          <a:stretch>
            <a:fillRect/>
          </a:stretch>
        </p:blipFill>
        <p:spPr bwMode="auto">
          <a:xfrm>
            <a:off x="1524000" y="1371600"/>
            <a:ext cx="7620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Oval 39"/>
          <p:cNvSpPr/>
          <p:nvPr/>
        </p:nvSpPr>
        <p:spPr>
          <a:xfrm>
            <a:off x="3124200" y="4953000"/>
            <a:ext cx="228600" cy="2286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715000" y="3200400"/>
            <a:ext cx="609600" cy="2286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8857" name="TextBox 46"/>
          <p:cNvSpPr txBox="1">
            <a:spLocks noChangeArrowheads="1"/>
          </p:cNvSpPr>
          <p:nvPr/>
        </p:nvSpPr>
        <p:spPr bwMode="auto">
          <a:xfrm>
            <a:off x="2743200" y="4648200"/>
            <a:ext cx="563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baseline="30000">
                <a:latin typeface="Calibri" pitchFamily="34" charset="0"/>
              </a:rPr>
              <a:t>70</a:t>
            </a:r>
            <a:r>
              <a:rPr lang="en-US" b="1">
                <a:latin typeface="Calibri" pitchFamily="34" charset="0"/>
              </a:rPr>
              <a:t>Se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2057400" y="4267200"/>
            <a:ext cx="51816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057400" y="5310188"/>
            <a:ext cx="5181600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2604294" y="4561682"/>
            <a:ext cx="2466975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2168525" y="4535488"/>
            <a:ext cx="2519363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1386682" y="5317331"/>
            <a:ext cx="2406650" cy="158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863" name="TextBox 53"/>
          <p:cNvSpPr txBox="1">
            <a:spLocks noChangeArrowheads="1"/>
          </p:cNvSpPr>
          <p:nvPr/>
        </p:nvSpPr>
        <p:spPr bwMode="auto">
          <a:xfrm>
            <a:off x="1676400" y="5029200"/>
            <a:ext cx="641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Z=28</a:t>
            </a:r>
          </a:p>
        </p:txBody>
      </p:sp>
      <p:sp>
        <p:nvSpPr>
          <p:cNvPr id="78864" name="TextBox 54"/>
          <p:cNvSpPr txBox="1">
            <a:spLocks noChangeArrowheads="1"/>
          </p:cNvSpPr>
          <p:nvPr/>
        </p:nvSpPr>
        <p:spPr bwMode="auto">
          <a:xfrm>
            <a:off x="1676400" y="3962400"/>
            <a:ext cx="641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Z=50</a:t>
            </a:r>
          </a:p>
        </p:txBody>
      </p:sp>
      <p:sp>
        <p:nvSpPr>
          <p:cNvPr id="78865" name="TextBox 55"/>
          <p:cNvSpPr txBox="1">
            <a:spLocks noChangeArrowheads="1"/>
          </p:cNvSpPr>
          <p:nvPr/>
        </p:nvSpPr>
        <p:spPr bwMode="auto">
          <a:xfrm rot="-5400000">
            <a:off x="2988469" y="3436144"/>
            <a:ext cx="682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N=40</a:t>
            </a:r>
          </a:p>
        </p:txBody>
      </p:sp>
      <p:cxnSp>
        <p:nvCxnSpPr>
          <p:cNvPr id="57" name="Straight Connector 56"/>
          <p:cNvCxnSpPr/>
          <p:nvPr/>
        </p:nvCxnSpPr>
        <p:spPr>
          <a:xfrm rot="5400000" flipH="1" flipV="1">
            <a:off x="3657601" y="4114800"/>
            <a:ext cx="2895600" cy="31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124200" y="3276600"/>
            <a:ext cx="5486400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868" name="TextBox 60"/>
          <p:cNvSpPr txBox="1">
            <a:spLocks noChangeArrowheads="1"/>
          </p:cNvSpPr>
          <p:nvPr/>
        </p:nvSpPr>
        <p:spPr bwMode="auto">
          <a:xfrm>
            <a:off x="8001000" y="2994025"/>
            <a:ext cx="641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Z=82</a:t>
            </a:r>
          </a:p>
        </p:txBody>
      </p:sp>
      <p:sp>
        <p:nvSpPr>
          <p:cNvPr id="78869" name="TextBox 61"/>
          <p:cNvSpPr txBox="1">
            <a:spLocks noChangeArrowheads="1"/>
          </p:cNvSpPr>
          <p:nvPr/>
        </p:nvSpPr>
        <p:spPr bwMode="auto">
          <a:xfrm>
            <a:off x="2362200" y="6477000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20</a:t>
            </a:r>
          </a:p>
        </p:txBody>
      </p:sp>
      <p:sp>
        <p:nvSpPr>
          <p:cNvPr id="78870" name="TextBox 65"/>
          <p:cNvSpPr txBox="1">
            <a:spLocks noChangeArrowheads="1"/>
          </p:cNvSpPr>
          <p:nvPr/>
        </p:nvSpPr>
        <p:spPr bwMode="auto">
          <a:xfrm rot="-5400000">
            <a:off x="3394869" y="3432969"/>
            <a:ext cx="682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N=50</a:t>
            </a:r>
          </a:p>
        </p:txBody>
      </p:sp>
      <p:sp>
        <p:nvSpPr>
          <p:cNvPr id="78871" name="TextBox 66"/>
          <p:cNvSpPr txBox="1">
            <a:spLocks noChangeArrowheads="1"/>
          </p:cNvSpPr>
          <p:nvPr/>
        </p:nvSpPr>
        <p:spPr bwMode="auto">
          <a:xfrm rot="-5400000">
            <a:off x="4644231" y="2823369"/>
            <a:ext cx="682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N=82</a:t>
            </a:r>
          </a:p>
        </p:txBody>
      </p:sp>
      <p:sp>
        <p:nvSpPr>
          <p:cNvPr id="68" name="Oval 67"/>
          <p:cNvSpPr/>
          <p:nvPr/>
        </p:nvSpPr>
        <p:spPr>
          <a:xfrm>
            <a:off x="4038600" y="4800600"/>
            <a:ext cx="228600" cy="22860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8873" name="TextBox 68"/>
          <p:cNvSpPr txBox="1">
            <a:spLocks noChangeArrowheads="1"/>
          </p:cNvSpPr>
          <p:nvPr/>
        </p:nvSpPr>
        <p:spPr bwMode="auto">
          <a:xfrm>
            <a:off x="4343400" y="4887913"/>
            <a:ext cx="531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baseline="30000">
                <a:latin typeface="Calibri" pitchFamily="34" charset="0"/>
              </a:rPr>
              <a:t>96</a:t>
            </a:r>
            <a:r>
              <a:rPr lang="en-US" b="1">
                <a:latin typeface="Calibri" pitchFamily="34" charset="0"/>
              </a:rPr>
              <a:t>Sr</a:t>
            </a:r>
          </a:p>
        </p:txBody>
      </p:sp>
      <p:sp>
        <p:nvSpPr>
          <p:cNvPr id="78874" name="TextBox 69"/>
          <p:cNvSpPr txBox="1">
            <a:spLocks noChangeArrowheads="1"/>
          </p:cNvSpPr>
          <p:nvPr/>
        </p:nvSpPr>
        <p:spPr bwMode="auto">
          <a:xfrm>
            <a:off x="5257800" y="2819400"/>
            <a:ext cx="1495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baseline="30000">
                <a:latin typeface="Calibri" pitchFamily="34" charset="0"/>
              </a:rPr>
              <a:t>182,184,186,188</a:t>
            </a:r>
            <a:r>
              <a:rPr lang="en-US" b="1">
                <a:latin typeface="Calibri" pitchFamily="34" charset="0"/>
              </a:rPr>
              <a:t>Hg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(REX-)ISOLDE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Time Structure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8435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0" descr="REX-Layou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136650"/>
            <a:ext cx="27432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37"/>
          <p:cNvSpPr txBox="1">
            <a:spLocks noChangeArrowheads="1"/>
          </p:cNvSpPr>
          <p:nvPr/>
        </p:nvSpPr>
        <p:spPr bwMode="auto">
          <a:xfrm>
            <a:off x="738188" y="1179513"/>
            <a:ext cx="7397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800" b="1">
                <a:latin typeface="Calibri" pitchFamily="34" charset="0"/>
              </a:rPr>
              <a:t>EBIS</a:t>
            </a:r>
          </a:p>
        </p:txBody>
      </p:sp>
      <p:sp>
        <p:nvSpPr>
          <p:cNvPr id="18439" name="TextBox 38"/>
          <p:cNvSpPr txBox="1">
            <a:spLocks noChangeArrowheads="1"/>
          </p:cNvSpPr>
          <p:nvPr/>
        </p:nvSpPr>
        <p:spPr bwMode="auto">
          <a:xfrm>
            <a:off x="695325" y="1412875"/>
            <a:ext cx="842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800" b="1">
                <a:latin typeface="Calibri" pitchFamily="34" charset="0"/>
              </a:rPr>
              <a:t>REX</a:t>
            </a:r>
          </a:p>
          <a:p>
            <a:pPr algn="ctr"/>
            <a:r>
              <a:rPr lang="en-US" sz="800" b="1">
                <a:latin typeface="Calibri" pitchFamily="34" charset="0"/>
              </a:rPr>
              <a:t>TRAP</a:t>
            </a:r>
          </a:p>
        </p:txBody>
      </p:sp>
      <p:pic>
        <p:nvPicPr>
          <p:cNvPr id="18440" name="Picture 49" descr="REX-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628"/>
          <a:stretch>
            <a:fillRect/>
          </a:stretch>
        </p:blipFill>
        <p:spPr bwMode="auto">
          <a:xfrm>
            <a:off x="4849813" y="1027113"/>
            <a:ext cx="4041775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257800" y="3157538"/>
            <a:ext cx="493713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84850" y="4065588"/>
            <a:ext cx="493713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86200" y="3276600"/>
            <a:ext cx="914400" cy="152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Trapping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05200" y="4114800"/>
            <a:ext cx="1295400" cy="152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Charge Breeding</a:t>
            </a:r>
          </a:p>
        </p:txBody>
      </p:sp>
      <p:sp>
        <p:nvSpPr>
          <p:cNvPr id="18446" name="Oval 14"/>
          <p:cNvSpPr>
            <a:spLocks noChangeArrowheads="1"/>
          </p:cNvSpPr>
          <p:nvPr/>
        </p:nvSpPr>
        <p:spPr bwMode="auto">
          <a:xfrm>
            <a:off x="762000" y="990600"/>
            <a:ext cx="685800" cy="914400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The </a:t>
            </a:r>
            <a:r>
              <a:rPr lang="en-US" sz="2000" b="1" dirty="0" err="1">
                <a:solidFill>
                  <a:schemeClr val="tx2"/>
                </a:solidFill>
              </a:rPr>
              <a:t>Quadrupole</a:t>
            </a:r>
            <a:r>
              <a:rPr lang="en-US" sz="2000" b="1" dirty="0">
                <a:solidFill>
                  <a:schemeClr val="tx2"/>
                </a:solidFill>
              </a:rPr>
              <a:t> Moment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9875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6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TextBox 23"/>
          <p:cNvSpPr txBox="1">
            <a:spLocks noChangeArrowheads="1"/>
          </p:cNvSpPr>
          <p:nvPr/>
        </p:nvSpPr>
        <p:spPr bwMode="auto">
          <a:xfrm>
            <a:off x="0" y="914400"/>
            <a:ext cx="85963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 lvl="1"/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The </a:t>
            </a:r>
            <a:r>
              <a:rPr lang="en-US" sz="2000" b="1" dirty="0" err="1">
                <a:solidFill>
                  <a:schemeClr val="tx2"/>
                </a:solidFill>
              </a:rPr>
              <a:t>Quadrupole</a:t>
            </a:r>
            <a:r>
              <a:rPr lang="en-US" sz="2000" b="1" dirty="0">
                <a:solidFill>
                  <a:schemeClr val="tx2"/>
                </a:solidFill>
              </a:rPr>
              <a:t> Moment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0899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0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1" name="TextBox 23"/>
          <p:cNvSpPr txBox="1">
            <a:spLocks noChangeArrowheads="1"/>
          </p:cNvSpPr>
          <p:nvPr/>
        </p:nvSpPr>
        <p:spPr bwMode="auto">
          <a:xfrm>
            <a:off x="0" y="914400"/>
            <a:ext cx="85963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Combining lifetime measurements and Coulomb excitation</a:t>
            </a:r>
          </a:p>
          <a:p>
            <a:pPr lvl="1"/>
            <a:r>
              <a:rPr lang="en-US">
                <a:latin typeface="Calibri" pitchFamily="34" charset="0"/>
                <a:sym typeface="Wingdings" pitchFamily="2" charset="2"/>
              </a:rPr>
              <a:t></a:t>
            </a:r>
            <a:r>
              <a:rPr lang="en-US">
                <a:latin typeface="Calibri" pitchFamily="34" charset="0"/>
              </a:rPr>
              <a:t> Accurate Lifetime measurement needed (non-trivial for rare isotopes) </a:t>
            </a:r>
          </a:p>
          <a:p>
            <a:pPr lvl="1"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Low statistics in Coulomb excitation </a:t>
            </a:r>
          </a:p>
          <a:p>
            <a:pPr lvl="1"/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057400" y="3581400"/>
            <a:ext cx="152400" cy="1905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324475" y="4087813"/>
            <a:ext cx="2322513" cy="1219200"/>
          </a:xfrm>
          <a:custGeom>
            <a:avLst/>
            <a:gdLst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50576"/>
              <a:gd name="connsiteX1" fmla="*/ 794871 w 2508624"/>
              <a:gd name="connsiteY1" fmla="*/ 398929 h 1250576"/>
              <a:gd name="connsiteX2" fmla="*/ 1314824 w 2508624"/>
              <a:gd name="connsiteY2" fmla="*/ 632011 h 1250576"/>
              <a:gd name="connsiteX3" fmla="*/ 1888565 w 2508624"/>
              <a:gd name="connsiteY3" fmla="*/ 820270 h 1250576"/>
              <a:gd name="connsiteX4" fmla="*/ 2417483 w 2508624"/>
              <a:gd name="connsiteY4" fmla="*/ 972670 h 1250576"/>
              <a:gd name="connsiteX5" fmla="*/ 2435412 w 2508624"/>
              <a:gd name="connsiteY5" fmla="*/ 1250576 h 1250576"/>
              <a:gd name="connsiteX6" fmla="*/ 2103718 w 2508624"/>
              <a:gd name="connsiteY6" fmla="*/ 1178858 h 1250576"/>
              <a:gd name="connsiteX7" fmla="*/ 1655483 w 2508624"/>
              <a:gd name="connsiteY7" fmla="*/ 1107141 h 1250576"/>
              <a:gd name="connsiteX8" fmla="*/ 1018989 w 2508624"/>
              <a:gd name="connsiteY8" fmla="*/ 936811 h 1250576"/>
              <a:gd name="connsiteX9" fmla="*/ 382494 w 2508624"/>
              <a:gd name="connsiteY9" fmla="*/ 694764 h 1250576"/>
              <a:gd name="connsiteX10" fmla="*/ 113553 w 2508624"/>
              <a:gd name="connsiteY10" fmla="*/ 587188 h 1250576"/>
              <a:gd name="connsiteX11" fmla="*/ 113553 w 2508624"/>
              <a:gd name="connsiteY11" fmla="*/ 31376 h 1250576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435412"/>
              <a:gd name="connsiteY0" fmla="*/ 31376 h 1284941"/>
              <a:gd name="connsiteX1" fmla="*/ 794871 w 2435412"/>
              <a:gd name="connsiteY1" fmla="*/ 398929 h 1284941"/>
              <a:gd name="connsiteX2" fmla="*/ 1314824 w 2435412"/>
              <a:gd name="connsiteY2" fmla="*/ 632011 h 1284941"/>
              <a:gd name="connsiteX3" fmla="*/ 1888565 w 2435412"/>
              <a:gd name="connsiteY3" fmla="*/ 820270 h 1284941"/>
              <a:gd name="connsiteX4" fmla="*/ 2417483 w 2435412"/>
              <a:gd name="connsiteY4" fmla="*/ 972670 h 1284941"/>
              <a:gd name="connsiteX5" fmla="*/ 2435412 w 2435412"/>
              <a:gd name="connsiteY5" fmla="*/ 1250576 h 1284941"/>
              <a:gd name="connsiteX6" fmla="*/ 2103718 w 2435412"/>
              <a:gd name="connsiteY6" fmla="*/ 1178858 h 1284941"/>
              <a:gd name="connsiteX7" fmla="*/ 1655483 w 2435412"/>
              <a:gd name="connsiteY7" fmla="*/ 1107141 h 1284941"/>
              <a:gd name="connsiteX8" fmla="*/ 1018989 w 2435412"/>
              <a:gd name="connsiteY8" fmla="*/ 936811 h 1284941"/>
              <a:gd name="connsiteX9" fmla="*/ 382494 w 2435412"/>
              <a:gd name="connsiteY9" fmla="*/ 694764 h 1284941"/>
              <a:gd name="connsiteX10" fmla="*/ 113553 w 2435412"/>
              <a:gd name="connsiteY10" fmla="*/ 587188 h 1284941"/>
              <a:gd name="connsiteX11" fmla="*/ 113553 w 2435412"/>
              <a:gd name="connsiteY11" fmla="*/ 31376 h 1284941"/>
              <a:gd name="connsiteX0" fmla="*/ 113553 w 2435412"/>
              <a:gd name="connsiteY0" fmla="*/ 31376 h 1284941"/>
              <a:gd name="connsiteX1" fmla="*/ 794871 w 2435412"/>
              <a:gd name="connsiteY1" fmla="*/ 398929 h 1284941"/>
              <a:gd name="connsiteX2" fmla="*/ 1314824 w 2435412"/>
              <a:gd name="connsiteY2" fmla="*/ 632011 h 1284941"/>
              <a:gd name="connsiteX3" fmla="*/ 1888565 w 2435412"/>
              <a:gd name="connsiteY3" fmla="*/ 820270 h 1284941"/>
              <a:gd name="connsiteX4" fmla="*/ 2417483 w 2435412"/>
              <a:gd name="connsiteY4" fmla="*/ 972670 h 1284941"/>
              <a:gd name="connsiteX5" fmla="*/ 2435412 w 2435412"/>
              <a:gd name="connsiteY5" fmla="*/ 1250576 h 1284941"/>
              <a:gd name="connsiteX6" fmla="*/ 2103718 w 2435412"/>
              <a:gd name="connsiteY6" fmla="*/ 1178858 h 1284941"/>
              <a:gd name="connsiteX7" fmla="*/ 1655483 w 2435412"/>
              <a:gd name="connsiteY7" fmla="*/ 1107141 h 1284941"/>
              <a:gd name="connsiteX8" fmla="*/ 1018989 w 2435412"/>
              <a:gd name="connsiteY8" fmla="*/ 936811 h 1284941"/>
              <a:gd name="connsiteX9" fmla="*/ 382494 w 2435412"/>
              <a:gd name="connsiteY9" fmla="*/ 694764 h 1284941"/>
              <a:gd name="connsiteX10" fmla="*/ 113553 w 2435412"/>
              <a:gd name="connsiteY10" fmla="*/ 587188 h 1284941"/>
              <a:gd name="connsiteX11" fmla="*/ 113553 w 2435412"/>
              <a:gd name="connsiteY11" fmla="*/ 31376 h 1284941"/>
              <a:gd name="connsiteX0" fmla="*/ 113553 w 2435412"/>
              <a:gd name="connsiteY0" fmla="*/ 31376 h 1250576"/>
              <a:gd name="connsiteX1" fmla="*/ 794871 w 2435412"/>
              <a:gd name="connsiteY1" fmla="*/ 398929 h 1250576"/>
              <a:gd name="connsiteX2" fmla="*/ 1314824 w 2435412"/>
              <a:gd name="connsiteY2" fmla="*/ 632011 h 1250576"/>
              <a:gd name="connsiteX3" fmla="*/ 1888565 w 2435412"/>
              <a:gd name="connsiteY3" fmla="*/ 820270 h 1250576"/>
              <a:gd name="connsiteX4" fmla="*/ 2417483 w 2435412"/>
              <a:gd name="connsiteY4" fmla="*/ 972670 h 1250576"/>
              <a:gd name="connsiteX5" fmla="*/ 2435412 w 2435412"/>
              <a:gd name="connsiteY5" fmla="*/ 1250576 h 1250576"/>
              <a:gd name="connsiteX6" fmla="*/ 2103718 w 2435412"/>
              <a:gd name="connsiteY6" fmla="*/ 1178858 h 1250576"/>
              <a:gd name="connsiteX7" fmla="*/ 1655483 w 2435412"/>
              <a:gd name="connsiteY7" fmla="*/ 1107141 h 1250576"/>
              <a:gd name="connsiteX8" fmla="*/ 1018989 w 2435412"/>
              <a:gd name="connsiteY8" fmla="*/ 936811 h 1250576"/>
              <a:gd name="connsiteX9" fmla="*/ 382494 w 2435412"/>
              <a:gd name="connsiteY9" fmla="*/ 694764 h 1250576"/>
              <a:gd name="connsiteX10" fmla="*/ 113553 w 2435412"/>
              <a:gd name="connsiteY10" fmla="*/ 587188 h 1250576"/>
              <a:gd name="connsiteX11" fmla="*/ 113553 w 2435412"/>
              <a:gd name="connsiteY11" fmla="*/ 31376 h 1250576"/>
              <a:gd name="connsiteX0" fmla="*/ 113553 w 2435412"/>
              <a:gd name="connsiteY0" fmla="*/ 31376 h 1250576"/>
              <a:gd name="connsiteX1" fmla="*/ 794871 w 2435412"/>
              <a:gd name="connsiteY1" fmla="*/ 398929 h 1250576"/>
              <a:gd name="connsiteX2" fmla="*/ 1314824 w 2435412"/>
              <a:gd name="connsiteY2" fmla="*/ 632011 h 1250576"/>
              <a:gd name="connsiteX3" fmla="*/ 1888565 w 2435412"/>
              <a:gd name="connsiteY3" fmla="*/ 820270 h 1250576"/>
              <a:gd name="connsiteX4" fmla="*/ 2417483 w 2435412"/>
              <a:gd name="connsiteY4" fmla="*/ 972670 h 1250576"/>
              <a:gd name="connsiteX5" fmla="*/ 2435412 w 2435412"/>
              <a:gd name="connsiteY5" fmla="*/ 1250576 h 1250576"/>
              <a:gd name="connsiteX6" fmla="*/ 2103718 w 2435412"/>
              <a:gd name="connsiteY6" fmla="*/ 1178858 h 1250576"/>
              <a:gd name="connsiteX7" fmla="*/ 1655483 w 2435412"/>
              <a:gd name="connsiteY7" fmla="*/ 1107141 h 1250576"/>
              <a:gd name="connsiteX8" fmla="*/ 1018989 w 2435412"/>
              <a:gd name="connsiteY8" fmla="*/ 936811 h 1250576"/>
              <a:gd name="connsiteX9" fmla="*/ 382494 w 2435412"/>
              <a:gd name="connsiteY9" fmla="*/ 694764 h 1250576"/>
              <a:gd name="connsiteX10" fmla="*/ 113553 w 2435412"/>
              <a:gd name="connsiteY10" fmla="*/ 587188 h 1250576"/>
              <a:gd name="connsiteX11" fmla="*/ 113553 w 2435412"/>
              <a:gd name="connsiteY11" fmla="*/ 31376 h 1250576"/>
              <a:gd name="connsiteX0" fmla="*/ 0 w 2321859"/>
              <a:gd name="connsiteY0" fmla="*/ 31376 h 1250576"/>
              <a:gd name="connsiteX1" fmla="*/ 681318 w 2321859"/>
              <a:gd name="connsiteY1" fmla="*/ 398929 h 1250576"/>
              <a:gd name="connsiteX2" fmla="*/ 1201271 w 2321859"/>
              <a:gd name="connsiteY2" fmla="*/ 632011 h 1250576"/>
              <a:gd name="connsiteX3" fmla="*/ 1775012 w 2321859"/>
              <a:gd name="connsiteY3" fmla="*/ 820270 h 1250576"/>
              <a:gd name="connsiteX4" fmla="*/ 2303930 w 2321859"/>
              <a:gd name="connsiteY4" fmla="*/ 972670 h 1250576"/>
              <a:gd name="connsiteX5" fmla="*/ 2321859 w 2321859"/>
              <a:gd name="connsiteY5" fmla="*/ 1250576 h 1250576"/>
              <a:gd name="connsiteX6" fmla="*/ 1990165 w 2321859"/>
              <a:gd name="connsiteY6" fmla="*/ 1178858 h 1250576"/>
              <a:gd name="connsiteX7" fmla="*/ 1541930 w 2321859"/>
              <a:gd name="connsiteY7" fmla="*/ 1107141 h 1250576"/>
              <a:gd name="connsiteX8" fmla="*/ 905436 w 2321859"/>
              <a:gd name="connsiteY8" fmla="*/ 936811 h 1250576"/>
              <a:gd name="connsiteX9" fmla="*/ 268941 w 2321859"/>
              <a:gd name="connsiteY9" fmla="*/ 694764 h 1250576"/>
              <a:gd name="connsiteX10" fmla="*/ 0 w 2321859"/>
              <a:gd name="connsiteY10" fmla="*/ 587188 h 1250576"/>
              <a:gd name="connsiteX11" fmla="*/ 0 w 2321859"/>
              <a:gd name="connsiteY11" fmla="*/ 31376 h 1250576"/>
              <a:gd name="connsiteX0" fmla="*/ 0 w 2321859"/>
              <a:gd name="connsiteY0" fmla="*/ 0 h 1219200"/>
              <a:gd name="connsiteX1" fmla="*/ 681318 w 2321859"/>
              <a:gd name="connsiteY1" fmla="*/ 367553 h 1219200"/>
              <a:gd name="connsiteX2" fmla="*/ 1201271 w 2321859"/>
              <a:gd name="connsiteY2" fmla="*/ 600635 h 1219200"/>
              <a:gd name="connsiteX3" fmla="*/ 1775012 w 2321859"/>
              <a:gd name="connsiteY3" fmla="*/ 788894 h 1219200"/>
              <a:gd name="connsiteX4" fmla="*/ 2303930 w 2321859"/>
              <a:gd name="connsiteY4" fmla="*/ 941294 h 1219200"/>
              <a:gd name="connsiteX5" fmla="*/ 2321859 w 2321859"/>
              <a:gd name="connsiteY5" fmla="*/ 1219200 h 1219200"/>
              <a:gd name="connsiteX6" fmla="*/ 1990165 w 2321859"/>
              <a:gd name="connsiteY6" fmla="*/ 1147482 h 1219200"/>
              <a:gd name="connsiteX7" fmla="*/ 1541930 w 2321859"/>
              <a:gd name="connsiteY7" fmla="*/ 1075765 h 1219200"/>
              <a:gd name="connsiteX8" fmla="*/ 905436 w 2321859"/>
              <a:gd name="connsiteY8" fmla="*/ 905435 h 1219200"/>
              <a:gd name="connsiteX9" fmla="*/ 268941 w 2321859"/>
              <a:gd name="connsiteY9" fmla="*/ 663388 h 1219200"/>
              <a:gd name="connsiteX10" fmla="*/ 0 w 2321859"/>
              <a:gd name="connsiteY10" fmla="*/ 555812 h 1219200"/>
              <a:gd name="connsiteX11" fmla="*/ 0 w 2321859"/>
              <a:gd name="connsiteY11" fmla="*/ 0 h 1219200"/>
              <a:gd name="connsiteX0" fmla="*/ 0 w 2321859"/>
              <a:gd name="connsiteY0" fmla="*/ 0 h 1219200"/>
              <a:gd name="connsiteX1" fmla="*/ 681318 w 2321859"/>
              <a:gd name="connsiteY1" fmla="*/ 367553 h 1219200"/>
              <a:gd name="connsiteX2" fmla="*/ 1201271 w 2321859"/>
              <a:gd name="connsiteY2" fmla="*/ 600635 h 1219200"/>
              <a:gd name="connsiteX3" fmla="*/ 1775012 w 2321859"/>
              <a:gd name="connsiteY3" fmla="*/ 788894 h 1219200"/>
              <a:gd name="connsiteX4" fmla="*/ 2303930 w 2321859"/>
              <a:gd name="connsiteY4" fmla="*/ 941294 h 1219200"/>
              <a:gd name="connsiteX5" fmla="*/ 2321859 w 2321859"/>
              <a:gd name="connsiteY5" fmla="*/ 1219200 h 1219200"/>
              <a:gd name="connsiteX6" fmla="*/ 1990165 w 2321859"/>
              <a:gd name="connsiteY6" fmla="*/ 1147482 h 1219200"/>
              <a:gd name="connsiteX7" fmla="*/ 1541930 w 2321859"/>
              <a:gd name="connsiteY7" fmla="*/ 1075765 h 1219200"/>
              <a:gd name="connsiteX8" fmla="*/ 905436 w 2321859"/>
              <a:gd name="connsiteY8" fmla="*/ 905435 h 1219200"/>
              <a:gd name="connsiteX9" fmla="*/ 268941 w 2321859"/>
              <a:gd name="connsiteY9" fmla="*/ 663388 h 1219200"/>
              <a:gd name="connsiteX10" fmla="*/ 0 w 2321859"/>
              <a:gd name="connsiteY10" fmla="*/ 555812 h 1219200"/>
              <a:gd name="connsiteX11" fmla="*/ 0 w 2321859"/>
              <a:gd name="connsiteY11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1859" h="1219200">
                <a:moveTo>
                  <a:pt x="0" y="0"/>
                </a:moveTo>
                <a:lnTo>
                  <a:pt x="681318" y="367553"/>
                </a:lnTo>
                <a:cubicBezTo>
                  <a:pt x="881530" y="467659"/>
                  <a:pt x="1018989" y="530412"/>
                  <a:pt x="1201271" y="600635"/>
                </a:cubicBezTo>
                <a:cubicBezTo>
                  <a:pt x="1383553" y="670859"/>
                  <a:pt x="1591236" y="732118"/>
                  <a:pt x="1775012" y="788894"/>
                </a:cubicBezTo>
                <a:lnTo>
                  <a:pt x="2303930" y="941294"/>
                </a:lnTo>
                <a:lnTo>
                  <a:pt x="2321859" y="1219200"/>
                </a:lnTo>
                <a:lnTo>
                  <a:pt x="1990165" y="1147482"/>
                </a:lnTo>
                <a:lnTo>
                  <a:pt x="1541930" y="1075765"/>
                </a:lnTo>
                <a:cubicBezTo>
                  <a:pt x="1361142" y="1035424"/>
                  <a:pt x="1117601" y="974164"/>
                  <a:pt x="905436" y="905435"/>
                </a:cubicBezTo>
                <a:cubicBezTo>
                  <a:pt x="693271" y="836706"/>
                  <a:pt x="419847" y="721658"/>
                  <a:pt x="268941" y="663388"/>
                </a:cubicBezTo>
                <a:lnTo>
                  <a:pt x="0" y="5558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The </a:t>
            </a:r>
            <a:r>
              <a:rPr lang="en-US" sz="2000" b="1" dirty="0" err="1">
                <a:solidFill>
                  <a:schemeClr val="tx2"/>
                </a:solidFill>
              </a:rPr>
              <a:t>Quadrupole</a:t>
            </a:r>
            <a:r>
              <a:rPr lang="en-US" sz="2000" b="1" dirty="0">
                <a:solidFill>
                  <a:schemeClr val="tx2"/>
                </a:solidFill>
              </a:rPr>
              <a:t> Moment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1925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7" name="TextBox 23"/>
          <p:cNvSpPr txBox="1">
            <a:spLocks noChangeArrowheads="1"/>
          </p:cNvSpPr>
          <p:nvPr/>
        </p:nvSpPr>
        <p:spPr bwMode="auto">
          <a:xfrm>
            <a:off x="0" y="914400"/>
            <a:ext cx="8596313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Combining lifetime measurements and Coulomb excitation</a:t>
            </a:r>
          </a:p>
          <a:p>
            <a:pPr lvl="1"/>
            <a:r>
              <a:rPr lang="en-US">
                <a:latin typeface="Calibri" pitchFamily="34" charset="0"/>
                <a:sym typeface="Wingdings" pitchFamily="2" charset="2"/>
              </a:rPr>
              <a:t></a:t>
            </a:r>
            <a:r>
              <a:rPr lang="en-US">
                <a:latin typeface="Calibri" pitchFamily="34" charset="0"/>
              </a:rPr>
              <a:t> Accurate Lifetime measurement needed (non-trivial for rare isotopes) </a:t>
            </a:r>
          </a:p>
          <a:p>
            <a:pPr lvl="1"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Low statistics in Coulomb excitation </a:t>
            </a:r>
          </a:p>
          <a:p>
            <a:pPr lvl="1">
              <a:buFont typeface="Wingdings" pitchFamily="2" charset="2"/>
              <a:buChar char="J"/>
            </a:pPr>
            <a:endParaRPr lang="en-US">
              <a:latin typeface="Calibri" pitchFamily="34" charset="0"/>
            </a:endParaRPr>
          </a:p>
          <a:p>
            <a:pPr lvl="1"/>
            <a:r>
              <a:rPr lang="en-US">
                <a:latin typeface="Calibri" pitchFamily="34" charset="0"/>
              </a:rPr>
              <a:t>Ex. : the case of </a:t>
            </a:r>
            <a:r>
              <a:rPr lang="en-US" sz="2000" b="1" baseline="30000">
                <a:solidFill>
                  <a:srgbClr val="FF0000"/>
                </a:solidFill>
                <a:latin typeface="Calibri" pitchFamily="34" charset="0"/>
              </a:rPr>
              <a:t>70</a:t>
            </a:r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Se</a:t>
            </a:r>
            <a:r>
              <a:rPr lang="en-US">
                <a:latin typeface="Calibri" pitchFamily="34" charset="0"/>
              </a:rPr>
              <a:t> …</a:t>
            </a:r>
          </a:p>
          <a:p>
            <a:pPr lvl="1"/>
            <a:endParaRPr lang="en-US" sz="1200">
              <a:latin typeface="Calibri" pitchFamily="34" charset="0"/>
            </a:endParaRPr>
          </a:p>
        </p:txBody>
      </p:sp>
      <p:pic>
        <p:nvPicPr>
          <p:cNvPr id="81928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3467100"/>
            <a:ext cx="28956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9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" y="3429000"/>
            <a:ext cx="30480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0" name="TextBox 23"/>
          <p:cNvSpPr txBox="1">
            <a:spLocks noChangeArrowheads="1"/>
          </p:cNvSpPr>
          <p:nvPr/>
        </p:nvSpPr>
        <p:spPr bwMode="auto">
          <a:xfrm>
            <a:off x="1011238" y="3286125"/>
            <a:ext cx="26463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A.M. Hurst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 PRL </a:t>
            </a:r>
            <a:r>
              <a:rPr lang="en-US" sz="1200" b="1">
                <a:latin typeface="Calibri" pitchFamily="34" charset="0"/>
              </a:rPr>
              <a:t>98</a:t>
            </a:r>
            <a:r>
              <a:rPr lang="en-US" sz="1200">
                <a:latin typeface="Calibri" pitchFamily="34" charset="0"/>
              </a:rPr>
              <a:t>, 072501 (2007)</a:t>
            </a:r>
          </a:p>
        </p:txBody>
      </p:sp>
      <p:sp>
        <p:nvSpPr>
          <p:cNvPr id="81931" name="TextBox 24"/>
          <p:cNvSpPr txBox="1">
            <a:spLocks noChangeArrowheads="1"/>
          </p:cNvSpPr>
          <p:nvPr/>
        </p:nvSpPr>
        <p:spPr bwMode="auto">
          <a:xfrm>
            <a:off x="5126038" y="3276600"/>
            <a:ext cx="27193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J. Ljungvall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 PRL 100, 102502 (2008)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2000" y="1828800"/>
            <a:ext cx="33528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3400" y="3276600"/>
            <a:ext cx="3200400" cy="2667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057400" y="3581400"/>
            <a:ext cx="152400" cy="1905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324475" y="4087813"/>
            <a:ext cx="2322513" cy="1219200"/>
          </a:xfrm>
          <a:custGeom>
            <a:avLst/>
            <a:gdLst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508624"/>
              <a:gd name="connsiteY0" fmla="*/ 31376 h 1250576"/>
              <a:gd name="connsiteX1" fmla="*/ 794871 w 2508624"/>
              <a:gd name="connsiteY1" fmla="*/ 398929 h 1250576"/>
              <a:gd name="connsiteX2" fmla="*/ 1314824 w 2508624"/>
              <a:gd name="connsiteY2" fmla="*/ 632011 h 1250576"/>
              <a:gd name="connsiteX3" fmla="*/ 1888565 w 2508624"/>
              <a:gd name="connsiteY3" fmla="*/ 820270 h 1250576"/>
              <a:gd name="connsiteX4" fmla="*/ 2417483 w 2508624"/>
              <a:gd name="connsiteY4" fmla="*/ 972670 h 1250576"/>
              <a:gd name="connsiteX5" fmla="*/ 2435412 w 2508624"/>
              <a:gd name="connsiteY5" fmla="*/ 1250576 h 1250576"/>
              <a:gd name="connsiteX6" fmla="*/ 2103718 w 2508624"/>
              <a:gd name="connsiteY6" fmla="*/ 1178858 h 1250576"/>
              <a:gd name="connsiteX7" fmla="*/ 1655483 w 2508624"/>
              <a:gd name="connsiteY7" fmla="*/ 1107141 h 1250576"/>
              <a:gd name="connsiteX8" fmla="*/ 1018989 w 2508624"/>
              <a:gd name="connsiteY8" fmla="*/ 936811 h 1250576"/>
              <a:gd name="connsiteX9" fmla="*/ 382494 w 2508624"/>
              <a:gd name="connsiteY9" fmla="*/ 694764 h 1250576"/>
              <a:gd name="connsiteX10" fmla="*/ 113553 w 2508624"/>
              <a:gd name="connsiteY10" fmla="*/ 587188 h 1250576"/>
              <a:gd name="connsiteX11" fmla="*/ 113553 w 2508624"/>
              <a:gd name="connsiteY11" fmla="*/ 31376 h 1250576"/>
              <a:gd name="connsiteX0" fmla="*/ 113553 w 2508624"/>
              <a:gd name="connsiteY0" fmla="*/ 31376 h 1284941"/>
              <a:gd name="connsiteX1" fmla="*/ 794871 w 2508624"/>
              <a:gd name="connsiteY1" fmla="*/ 398929 h 1284941"/>
              <a:gd name="connsiteX2" fmla="*/ 1314824 w 2508624"/>
              <a:gd name="connsiteY2" fmla="*/ 632011 h 1284941"/>
              <a:gd name="connsiteX3" fmla="*/ 1888565 w 2508624"/>
              <a:gd name="connsiteY3" fmla="*/ 820270 h 1284941"/>
              <a:gd name="connsiteX4" fmla="*/ 2417483 w 2508624"/>
              <a:gd name="connsiteY4" fmla="*/ 972670 h 1284941"/>
              <a:gd name="connsiteX5" fmla="*/ 2435412 w 2508624"/>
              <a:gd name="connsiteY5" fmla="*/ 1250576 h 1284941"/>
              <a:gd name="connsiteX6" fmla="*/ 2103718 w 2508624"/>
              <a:gd name="connsiteY6" fmla="*/ 1178858 h 1284941"/>
              <a:gd name="connsiteX7" fmla="*/ 1655483 w 2508624"/>
              <a:gd name="connsiteY7" fmla="*/ 1107141 h 1284941"/>
              <a:gd name="connsiteX8" fmla="*/ 1018989 w 2508624"/>
              <a:gd name="connsiteY8" fmla="*/ 936811 h 1284941"/>
              <a:gd name="connsiteX9" fmla="*/ 382494 w 2508624"/>
              <a:gd name="connsiteY9" fmla="*/ 694764 h 1284941"/>
              <a:gd name="connsiteX10" fmla="*/ 113553 w 2508624"/>
              <a:gd name="connsiteY10" fmla="*/ 587188 h 1284941"/>
              <a:gd name="connsiteX11" fmla="*/ 113553 w 2508624"/>
              <a:gd name="connsiteY11" fmla="*/ 31376 h 1284941"/>
              <a:gd name="connsiteX0" fmla="*/ 113553 w 2435412"/>
              <a:gd name="connsiteY0" fmla="*/ 31376 h 1284941"/>
              <a:gd name="connsiteX1" fmla="*/ 794871 w 2435412"/>
              <a:gd name="connsiteY1" fmla="*/ 398929 h 1284941"/>
              <a:gd name="connsiteX2" fmla="*/ 1314824 w 2435412"/>
              <a:gd name="connsiteY2" fmla="*/ 632011 h 1284941"/>
              <a:gd name="connsiteX3" fmla="*/ 1888565 w 2435412"/>
              <a:gd name="connsiteY3" fmla="*/ 820270 h 1284941"/>
              <a:gd name="connsiteX4" fmla="*/ 2417483 w 2435412"/>
              <a:gd name="connsiteY4" fmla="*/ 972670 h 1284941"/>
              <a:gd name="connsiteX5" fmla="*/ 2435412 w 2435412"/>
              <a:gd name="connsiteY5" fmla="*/ 1250576 h 1284941"/>
              <a:gd name="connsiteX6" fmla="*/ 2103718 w 2435412"/>
              <a:gd name="connsiteY6" fmla="*/ 1178858 h 1284941"/>
              <a:gd name="connsiteX7" fmla="*/ 1655483 w 2435412"/>
              <a:gd name="connsiteY7" fmla="*/ 1107141 h 1284941"/>
              <a:gd name="connsiteX8" fmla="*/ 1018989 w 2435412"/>
              <a:gd name="connsiteY8" fmla="*/ 936811 h 1284941"/>
              <a:gd name="connsiteX9" fmla="*/ 382494 w 2435412"/>
              <a:gd name="connsiteY9" fmla="*/ 694764 h 1284941"/>
              <a:gd name="connsiteX10" fmla="*/ 113553 w 2435412"/>
              <a:gd name="connsiteY10" fmla="*/ 587188 h 1284941"/>
              <a:gd name="connsiteX11" fmla="*/ 113553 w 2435412"/>
              <a:gd name="connsiteY11" fmla="*/ 31376 h 1284941"/>
              <a:gd name="connsiteX0" fmla="*/ 113553 w 2435412"/>
              <a:gd name="connsiteY0" fmla="*/ 31376 h 1284941"/>
              <a:gd name="connsiteX1" fmla="*/ 794871 w 2435412"/>
              <a:gd name="connsiteY1" fmla="*/ 398929 h 1284941"/>
              <a:gd name="connsiteX2" fmla="*/ 1314824 w 2435412"/>
              <a:gd name="connsiteY2" fmla="*/ 632011 h 1284941"/>
              <a:gd name="connsiteX3" fmla="*/ 1888565 w 2435412"/>
              <a:gd name="connsiteY3" fmla="*/ 820270 h 1284941"/>
              <a:gd name="connsiteX4" fmla="*/ 2417483 w 2435412"/>
              <a:gd name="connsiteY4" fmla="*/ 972670 h 1284941"/>
              <a:gd name="connsiteX5" fmla="*/ 2435412 w 2435412"/>
              <a:gd name="connsiteY5" fmla="*/ 1250576 h 1284941"/>
              <a:gd name="connsiteX6" fmla="*/ 2103718 w 2435412"/>
              <a:gd name="connsiteY6" fmla="*/ 1178858 h 1284941"/>
              <a:gd name="connsiteX7" fmla="*/ 1655483 w 2435412"/>
              <a:gd name="connsiteY7" fmla="*/ 1107141 h 1284941"/>
              <a:gd name="connsiteX8" fmla="*/ 1018989 w 2435412"/>
              <a:gd name="connsiteY8" fmla="*/ 936811 h 1284941"/>
              <a:gd name="connsiteX9" fmla="*/ 382494 w 2435412"/>
              <a:gd name="connsiteY9" fmla="*/ 694764 h 1284941"/>
              <a:gd name="connsiteX10" fmla="*/ 113553 w 2435412"/>
              <a:gd name="connsiteY10" fmla="*/ 587188 h 1284941"/>
              <a:gd name="connsiteX11" fmla="*/ 113553 w 2435412"/>
              <a:gd name="connsiteY11" fmla="*/ 31376 h 1284941"/>
              <a:gd name="connsiteX0" fmla="*/ 113553 w 2435412"/>
              <a:gd name="connsiteY0" fmla="*/ 31376 h 1250576"/>
              <a:gd name="connsiteX1" fmla="*/ 794871 w 2435412"/>
              <a:gd name="connsiteY1" fmla="*/ 398929 h 1250576"/>
              <a:gd name="connsiteX2" fmla="*/ 1314824 w 2435412"/>
              <a:gd name="connsiteY2" fmla="*/ 632011 h 1250576"/>
              <a:gd name="connsiteX3" fmla="*/ 1888565 w 2435412"/>
              <a:gd name="connsiteY3" fmla="*/ 820270 h 1250576"/>
              <a:gd name="connsiteX4" fmla="*/ 2417483 w 2435412"/>
              <a:gd name="connsiteY4" fmla="*/ 972670 h 1250576"/>
              <a:gd name="connsiteX5" fmla="*/ 2435412 w 2435412"/>
              <a:gd name="connsiteY5" fmla="*/ 1250576 h 1250576"/>
              <a:gd name="connsiteX6" fmla="*/ 2103718 w 2435412"/>
              <a:gd name="connsiteY6" fmla="*/ 1178858 h 1250576"/>
              <a:gd name="connsiteX7" fmla="*/ 1655483 w 2435412"/>
              <a:gd name="connsiteY7" fmla="*/ 1107141 h 1250576"/>
              <a:gd name="connsiteX8" fmla="*/ 1018989 w 2435412"/>
              <a:gd name="connsiteY8" fmla="*/ 936811 h 1250576"/>
              <a:gd name="connsiteX9" fmla="*/ 382494 w 2435412"/>
              <a:gd name="connsiteY9" fmla="*/ 694764 h 1250576"/>
              <a:gd name="connsiteX10" fmla="*/ 113553 w 2435412"/>
              <a:gd name="connsiteY10" fmla="*/ 587188 h 1250576"/>
              <a:gd name="connsiteX11" fmla="*/ 113553 w 2435412"/>
              <a:gd name="connsiteY11" fmla="*/ 31376 h 1250576"/>
              <a:gd name="connsiteX0" fmla="*/ 113553 w 2435412"/>
              <a:gd name="connsiteY0" fmla="*/ 31376 h 1250576"/>
              <a:gd name="connsiteX1" fmla="*/ 794871 w 2435412"/>
              <a:gd name="connsiteY1" fmla="*/ 398929 h 1250576"/>
              <a:gd name="connsiteX2" fmla="*/ 1314824 w 2435412"/>
              <a:gd name="connsiteY2" fmla="*/ 632011 h 1250576"/>
              <a:gd name="connsiteX3" fmla="*/ 1888565 w 2435412"/>
              <a:gd name="connsiteY3" fmla="*/ 820270 h 1250576"/>
              <a:gd name="connsiteX4" fmla="*/ 2417483 w 2435412"/>
              <a:gd name="connsiteY4" fmla="*/ 972670 h 1250576"/>
              <a:gd name="connsiteX5" fmla="*/ 2435412 w 2435412"/>
              <a:gd name="connsiteY5" fmla="*/ 1250576 h 1250576"/>
              <a:gd name="connsiteX6" fmla="*/ 2103718 w 2435412"/>
              <a:gd name="connsiteY6" fmla="*/ 1178858 h 1250576"/>
              <a:gd name="connsiteX7" fmla="*/ 1655483 w 2435412"/>
              <a:gd name="connsiteY7" fmla="*/ 1107141 h 1250576"/>
              <a:gd name="connsiteX8" fmla="*/ 1018989 w 2435412"/>
              <a:gd name="connsiteY8" fmla="*/ 936811 h 1250576"/>
              <a:gd name="connsiteX9" fmla="*/ 382494 w 2435412"/>
              <a:gd name="connsiteY9" fmla="*/ 694764 h 1250576"/>
              <a:gd name="connsiteX10" fmla="*/ 113553 w 2435412"/>
              <a:gd name="connsiteY10" fmla="*/ 587188 h 1250576"/>
              <a:gd name="connsiteX11" fmla="*/ 113553 w 2435412"/>
              <a:gd name="connsiteY11" fmla="*/ 31376 h 1250576"/>
              <a:gd name="connsiteX0" fmla="*/ 0 w 2321859"/>
              <a:gd name="connsiteY0" fmla="*/ 31376 h 1250576"/>
              <a:gd name="connsiteX1" fmla="*/ 681318 w 2321859"/>
              <a:gd name="connsiteY1" fmla="*/ 398929 h 1250576"/>
              <a:gd name="connsiteX2" fmla="*/ 1201271 w 2321859"/>
              <a:gd name="connsiteY2" fmla="*/ 632011 h 1250576"/>
              <a:gd name="connsiteX3" fmla="*/ 1775012 w 2321859"/>
              <a:gd name="connsiteY3" fmla="*/ 820270 h 1250576"/>
              <a:gd name="connsiteX4" fmla="*/ 2303930 w 2321859"/>
              <a:gd name="connsiteY4" fmla="*/ 972670 h 1250576"/>
              <a:gd name="connsiteX5" fmla="*/ 2321859 w 2321859"/>
              <a:gd name="connsiteY5" fmla="*/ 1250576 h 1250576"/>
              <a:gd name="connsiteX6" fmla="*/ 1990165 w 2321859"/>
              <a:gd name="connsiteY6" fmla="*/ 1178858 h 1250576"/>
              <a:gd name="connsiteX7" fmla="*/ 1541930 w 2321859"/>
              <a:gd name="connsiteY7" fmla="*/ 1107141 h 1250576"/>
              <a:gd name="connsiteX8" fmla="*/ 905436 w 2321859"/>
              <a:gd name="connsiteY8" fmla="*/ 936811 h 1250576"/>
              <a:gd name="connsiteX9" fmla="*/ 268941 w 2321859"/>
              <a:gd name="connsiteY9" fmla="*/ 694764 h 1250576"/>
              <a:gd name="connsiteX10" fmla="*/ 0 w 2321859"/>
              <a:gd name="connsiteY10" fmla="*/ 587188 h 1250576"/>
              <a:gd name="connsiteX11" fmla="*/ 0 w 2321859"/>
              <a:gd name="connsiteY11" fmla="*/ 31376 h 1250576"/>
              <a:gd name="connsiteX0" fmla="*/ 0 w 2321859"/>
              <a:gd name="connsiteY0" fmla="*/ 0 h 1219200"/>
              <a:gd name="connsiteX1" fmla="*/ 681318 w 2321859"/>
              <a:gd name="connsiteY1" fmla="*/ 367553 h 1219200"/>
              <a:gd name="connsiteX2" fmla="*/ 1201271 w 2321859"/>
              <a:gd name="connsiteY2" fmla="*/ 600635 h 1219200"/>
              <a:gd name="connsiteX3" fmla="*/ 1775012 w 2321859"/>
              <a:gd name="connsiteY3" fmla="*/ 788894 h 1219200"/>
              <a:gd name="connsiteX4" fmla="*/ 2303930 w 2321859"/>
              <a:gd name="connsiteY4" fmla="*/ 941294 h 1219200"/>
              <a:gd name="connsiteX5" fmla="*/ 2321859 w 2321859"/>
              <a:gd name="connsiteY5" fmla="*/ 1219200 h 1219200"/>
              <a:gd name="connsiteX6" fmla="*/ 1990165 w 2321859"/>
              <a:gd name="connsiteY6" fmla="*/ 1147482 h 1219200"/>
              <a:gd name="connsiteX7" fmla="*/ 1541930 w 2321859"/>
              <a:gd name="connsiteY7" fmla="*/ 1075765 h 1219200"/>
              <a:gd name="connsiteX8" fmla="*/ 905436 w 2321859"/>
              <a:gd name="connsiteY8" fmla="*/ 905435 h 1219200"/>
              <a:gd name="connsiteX9" fmla="*/ 268941 w 2321859"/>
              <a:gd name="connsiteY9" fmla="*/ 663388 h 1219200"/>
              <a:gd name="connsiteX10" fmla="*/ 0 w 2321859"/>
              <a:gd name="connsiteY10" fmla="*/ 555812 h 1219200"/>
              <a:gd name="connsiteX11" fmla="*/ 0 w 2321859"/>
              <a:gd name="connsiteY11" fmla="*/ 0 h 1219200"/>
              <a:gd name="connsiteX0" fmla="*/ 0 w 2321859"/>
              <a:gd name="connsiteY0" fmla="*/ 0 h 1219200"/>
              <a:gd name="connsiteX1" fmla="*/ 681318 w 2321859"/>
              <a:gd name="connsiteY1" fmla="*/ 367553 h 1219200"/>
              <a:gd name="connsiteX2" fmla="*/ 1201271 w 2321859"/>
              <a:gd name="connsiteY2" fmla="*/ 600635 h 1219200"/>
              <a:gd name="connsiteX3" fmla="*/ 1775012 w 2321859"/>
              <a:gd name="connsiteY3" fmla="*/ 788894 h 1219200"/>
              <a:gd name="connsiteX4" fmla="*/ 2303930 w 2321859"/>
              <a:gd name="connsiteY4" fmla="*/ 941294 h 1219200"/>
              <a:gd name="connsiteX5" fmla="*/ 2321859 w 2321859"/>
              <a:gd name="connsiteY5" fmla="*/ 1219200 h 1219200"/>
              <a:gd name="connsiteX6" fmla="*/ 1990165 w 2321859"/>
              <a:gd name="connsiteY6" fmla="*/ 1147482 h 1219200"/>
              <a:gd name="connsiteX7" fmla="*/ 1541930 w 2321859"/>
              <a:gd name="connsiteY7" fmla="*/ 1075765 h 1219200"/>
              <a:gd name="connsiteX8" fmla="*/ 905436 w 2321859"/>
              <a:gd name="connsiteY8" fmla="*/ 905435 h 1219200"/>
              <a:gd name="connsiteX9" fmla="*/ 268941 w 2321859"/>
              <a:gd name="connsiteY9" fmla="*/ 663388 h 1219200"/>
              <a:gd name="connsiteX10" fmla="*/ 0 w 2321859"/>
              <a:gd name="connsiteY10" fmla="*/ 555812 h 1219200"/>
              <a:gd name="connsiteX11" fmla="*/ 0 w 2321859"/>
              <a:gd name="connsiteY11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1859" h="1219200">
                <a:moveTo>
                  <a:pt x="0" y="0"/>
                </a:moveTo>
                <a:lnTo>
                  <a:pt x="681318" y="367553"/>
                </a:lnTo>
                <a:cubicBezTo>
                  <a:pt x="881530" y="467659"/>
                  <a:pt x="1018989" y="530412"/>
                  <a:pt x="1201271" y="600635"/>
                </a:cubicBezTo>
                <a:cubicBezTo>
                  <a:pt x="1383553" y="670859"/>
                  <a:pt x="1591236" y="732118"/>
                  <a:pt x="1775012" y="788894"/>
                </a:cubicBezTo>
                <a:lnTo>
                  <a:pt x="2303930" y="941294"/>
                </a:lnTo>
                <a:lnTo>
                  <a:pt x="2321859" y="1219200"/>
                </a:lnTo>
                <a:lnTo>
                  <a:pt x="1990165" y="1147482"/>
                </a:lnTo>
                <a:lnTo>
                  <a:pt x="1541930" y="1075765"/>
                </a:lnTo>
                <a:cubicBezTo>
                  <a:pt x="1361142" y="1035424"/>
                  <a:pt x="1117601" y="974164"/>
                  <a:pt x="905436" y="905435"/>
                </a:cubicBezTo>
                <a:cubicBezTo>
                  <a:pt x="693271" y="836706"/>
                  <a:pt x="419847" y="721658"/>
                  <a:pt x="268941" y="663388"/>
                </a:cubicBezTo>
                <a:lnTo>
                  <a:pt x="0" y="5558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The </a:t>
            </a:r>
            <a:r>
              <a:rPr lang="en-US" sz="2000" b="1" dirty="0" err="1">
                <a:solidFill>
                  <a:schemeClr val="tx2"/>
                </a:solidFill>
              </a:rPr>
              <a:t>Quadrupole</a:t>
            </a:r>
            <a:r>
              <a:rPr lang="en-US" sz="2000" b="1" dirty="0">
                <a:solidFill>
                  <a:schemeClr val="tx2"/>
                </a:solidFill>
              </a:rPr>
              <a:t> Moment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2949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0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1" name="TextBox 23"/>
          <p:cNvSpPr txBox="1">
            <a:spLocks noChangeArrowheads="1"/>
          </p:cNvSpPr>
          <p:nvPr/>
        </p:nvSpPr>
        <p:spPr bwMode="auto">
          <a:xfrm>
            <a:off x="0" y="914400"/>
            <a:ext cx="8596313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Combining lifetime measurements and Coulomb excitation</a:t>
            </a:r>
          </a:p>
          <a:p>
            <a:pPr lvl="1"/>
            <a:r>
              <a:rPr lang="en-US">
                <a:latin typeface="Calibri" pitchFamily="34" charset="0"/>
                <a:sym typeface="Wingdings" pitchFamily="2" charset="2"/>
              </a:rPr>
              <a:t></a:t>
            </a:r>
            <a:r>
              <a:rPr lang="en-US">
                <a:latin typeface="Calibri" pitchFamily="34" charset="0"/>
              </a:rPr>
              <a:t> Accurate Lifetime measurement needed (non-trivial for rare isotopes) </a:t>
            </a:r>
          </a:p>
          <a:p>
            <a:pPr lvl="1"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Low statistics in Coulomb excitation </a:t>
            </a:r>
          </a:p>
          <a:p>
            <a:pPr lvl="1">
              <a:buFont typeface="Wingdings" pitchFamily="2" charset="2"/>
              <a:buChar char="J"/>
            </a:pPr>
            <a:endParaRPr lang="en-US">
              <a:latin typeface="Calibri" pitchFamily="34" charset="0"/>
            </a:endParaRPr>
          </a:p>
          <a:p>
            <a:pPr lvl="1"/>
            <a:r>
              <a:rPr lang="en-US">
                <a:latin typeface="Calibri" pitchFamily="34" charset="0"/>
              </a:rPr>
              <a:t>Ex. : the case of </a:t>
            </a:r>
            <a:r>
              <a:rPr lang="en-US" sz="2000" b="1" baseline="30000">
                <a:solidFill>
                  <a:srgbClr val="FF0000"/>
                </a:solidFill>
                <a:latin typeface="Calibri" pitchFamily="34" charset="0"/>
              </a:rPr>
              <a:t>70</a:t>
            </a:r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Se</a:t>
            </a:r>
            <a:r>
              <a:rPr lang="en-US">
                <a:latin typeface="Calibri" pitchFamily="34" charset="0"/>
              </a:rPr>
              <a:t> …</a:t>
            </a:r>
          </a:p>
          <a:p>
            <a:pPr lvl="1"/>
            <a:endParaRPr lang="en-US" sz="1200">
              <a:latin typeface="Calibri" pitchFamily="34" charset="0"/>
            </a:endParaRPr>
          </a:p>
        </p:txBody>
      </p:sp>
      <p:pic>
        <p:nvPicPr>
          <p:cNvPr id="82952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3467100"/>
            <a:ext cx="28956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3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" y="3429000"/>
            <a:ext cx="30480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4" name="TextBox 23"/>
          <p:cNvSpPr txBox="1">
            <a:spLocks noChangeArrowheads="1"/>
          </p:cNvSpPr>
          <p:nvPr/>
        </p:nvSpPr>
        <p:spPr bwMode="auto">
          <a:xfrm>
            <a:off x="1011238" y="3286125"/>
            <a:ext cx="26463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A.M. Hurst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 PRL </a:t>
            </a:r>
            <a:r>
              <a:rPr lang="en-US" sz="1200" b="1">
                <a:latin typeface="Calibri" pitchFamily="34" charset="0"/>
              </a:rPr>
              <a:t>98</a:t>
            </a:r>
            <a:r>
              <a:rPr lang="en-US" sz="1200">
                <a:latin typeface="Calibri" pitchFamily="34" charset="0"/>
              </a:rPr>
              <a:t>, 072501 (2007)</a:t>
            </a:r>
          </a:p>
        </p:txBody>
      </p:sp>
      <p:sp>
        <p:nvSpPr>
          <p:cNvPr id="82955" name="TextBox 24"/>
          <p:cNvSpPr txBox="1">
            <a:spLocks noChangeArrowheads="1"/>
          </p:cNvSpPr>
          <p:nvPr/>
        </p:nvSpPr>
        <p:spPr bwMode="auto">
          <a:xfrm>
            <a:off x="5126038" y="3276600"/>
            <a:ext cx="27193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J. Ljungvall </a:t>
            </a:r>
            <a:r>
              <a:rPr lang="en-US" sz="1200" i="1">
                <a:latin typeface="Calibri" pitchFamily="34" charset="0"/>
              </a:rPr>
              <a:t>et al.</a:t>
            </a:r>
            <a:r>
              <a:rPr lang="en-US" sz="1200">
                <a:latin typeface="Calibri" pitchFamily="34" charset="0"/>
              </a:rPr>
              <a:t> PRL 100, 102502 (2008)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2000" y="1828800"/>
            <a:ext cx="33528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3400" y="3276600"/>
            <a:ext cx="3200400" cy="2667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62000" y="1524000"/>
            <a:ext cx="6553200" cy="228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76800" y="3276600"/>
            <a:ext cx="2971800" cy="2514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The </a:t>
            </a:r>
            <a:r>
              <a:rPr lang="en-US" sz="2000" b="1" dirty="0" err="1">
                <a:solidFill>
                  <a:schemeClr val="tx2"/>
                </a:solidFill>
              </a:rPr>
              <a:t>Quadrupole</a:t>
            </a:r>
            <a:r>
              <a:rPr lang="en-US" sz="2000" b="1" dirty="0">
                <a:solidFill>
                  <a:schemeClr val="tx2"/>
                </a:solidFill>
              </a:rPr>
              <a:t> Moment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3971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2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3" name="TextBox 23"/>
          <p:cNvSpPr txBox="1">
            <a:spLocks noChangeArrowheads="1"/>
          </p:cNvSpPr>
          <p:nvPr/>
        </p:nvSpPr>
        <p:spPr bwMode="auto">
          <a:xfrm>
            <a:off x="0" y="914400"/>
            <a:ext cx="8596313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Combining lifetime measurements and Coulomb excitation</a:t>
            </a:r>
          </a:p>
          <a:p>
            <a:pPr lvl="1"/>
            <a:r>
              <a:rPr lang="en-US">
                <a:latin typeface="Calibri" pitchFamily="34" charset="0"/>
                <a:sym typeface="Wingdings" pitchFamily="2" charset="2"/>
              </a:rPr>
              <a:t></a:t>
            </a:r>
            <a:r>
              <a:rPr lang="en-US">
                <a:latin typeface="Calibri" pitchFamily="34" charset="0"/>
              </a:rPr>
              <a:t> Accurate Lifetime measurement needed (non-trivial for rare isotopes) </a:t>
            </a:r>
          </a:p>
          <a:p>
            <a:pPr lvl="1"/>
            <a:r>
              <a:rPr lang="en-US">
                <a:latin typeface="Calibri" pitchFamily="34" charset="0"/>
                <a:sym typeface="Wingdings" pitchFamily="2" charset="2"/>
              </a:rPr>
              <a:t></a:t>
            </a:r>
            <a:r>
              <a:rPr lang="en-US">
                <a:latin typeface="Calibri" pitchFamily="34" charset="0"/>
              </a:rPr>
              <a:t> Low statistics in Coulomb excitation 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From the sensitivity to diagonal matrix element in Coulex </a:t>
            </a:r>
            <a:r>
              <a:rPr lang="en-US" sz="1200">
                <a:latin typeface="Calibri" pitchFamily="34" charset="0"/>
              </a:rPr>
              <a:t>( </a:t>
            </a:r>
            <a:r>
              <a:rPr lang="en-US" sz="1200">
                <a:latin typeface="Calibri" pitchFamily="34" charset="0"/>
                <a:sym typeface="Symbol" pitchFamily="18" charset="2"/>
              </a:rPr>
              <a:t> </a:t>
            </a:r>
            <a:r>
              <a:rPr lang="en-US" sz="1200">
                <a:latin typeface="Calibri" pitchFamily="34" charset="0"/>
              </a:rPr>
              <a:t>Q</a:t>
            </a:r>
            <a:r>
              <a:rPr lang="en-US" sz="1200" baseline="-25000">
                <a:latin typeface="Calibri" pitchFamily="34" charset="0"/>
              </a:rPr>
              <a:t>2+</a:t>
            </a:r>
            <a:r>
              <a:rPr lang="en-US" sz="1200">
                <a:latin typeface="Calibri" pitchFamily="34" charset="0"/>
              </a:rPr>
              <a:t>= 0.7479 &lt;2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||M(E2)||2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&gt;)</a:t>
            </a:r>
          </a:p>
          <a:p>
            <a:pPr lvl="1">
              <a:buFont typeface="Wingdings" pitchFamily="2" charset="2"/>
              <a:buChar char="J"/>
            </a:pPr>
            <a:r>
              <a:rPr lang="en-US">
                <a:latin typeface="Calibri" pitchFamily="34" charset="0"/>
                <a:sym typeface="Wingdings" pitchFamily="2" charset="2"/>
              </a:rPr>
              <a:t> No external input needed </a:t>
            </a:r>
          </a:p>
          <a:p>
            <a:pPr lvl="1"/>
            <a:r>
              <a:rPr lang="en-US">
                <a:latin typeface="Calibri" pitchFamily="34" charset="0"/>
                <a:sym typeface="Wingdings" pitchFamily="2" charset="2"/>
              </a:rPr>
              <a:t> High statistics needed </a:t>
            </a:r>
            <a:endParaRPr lang="en-US">
              <a:latin typeface="Calibri" pitchFamily="34" charset="0"/>
            </a:endParaRPr>
          </a:p>
          <a:p>
            <a:pPr lvl="1"/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3" name="Group 21"/>
          <p:cNvGrpSpPr>
            <a:grpSpLocks/>
          </p:cNvGrpSpPr>
          <p:nvPr/>
        </p:nvGrpSpPr>
        <p:grpSpPr bwMode="auto">
          <a:xfrm>
            <a:off x="1173163" y="1966913"/>
            <a:ext cx="3581400" cy="2452687"/>
            <a:chOff x="2819400" y="2057400"/>
            <a:chExt cx="3581400" cy="2452129"/>
          </a:xfrm>
        </p:grpSpPr>
        <p:pic>
          <p:nvPicPr>
            <p:cNvPr id="85003" name="Picture 13" descr="Kine-1.gif"/>
            <p:cNvPicPr>
              <a:picLocks noChangeAspect="1"/>
            </p:cNvPicPr>
            <p:nvPr/>
          </p:nvPicPr>
          <p:blipFill>
            <a:blip r:embed="rId2"/>
            <a:srcRect r="4887"/>
            <a:stretch>
              <a:fillRect/>
            </a:stretch>
          </p:blipFill>
          <p:spPr bwMode="auto">
            <a:xfrm>
              <a:off x="2971800" y="2057400"/>
              <a:ext cx="3429000" cy="2452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Straight Connector 15"/>
            <p:cNvCxnSpPr/>
            <p:nvPr/>
          </p:nvCxnSpPr>
          <p:spPr bwMode="auto">
            <a:xfrm>
              <a:off x="3352800" y="3920701"/>
              <a:ext cx="2819400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3158874"/>
              <a:ext cx="2819400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 bwMode="auto">
            <a:xfrm>
              <a:off x="3352800" y="3158874"/>
              <a:ext cx="2819400" cy="761827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2819400" y="2590800"/>
              <a:ext cx="369332" cy="1333250"/>
            </a:xfrm>
            <a:prstGeom prst="rect">
              <a:avLst/>
            </a:prstGeom>
            <a:noFill/>
          </p:spPr>
          <p:txBody>
            <a:bodyPr vert="vert270"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latin typeface="+mn-lt"/>
                </a:rPr>
                <a:t>LABORATORY angle</a:t>
              </a:r>
            </a:p>
          </p:txBody>
        </p:sp>
        <p:sp>
          <p:nvSpPr>
            <p:cNvPr id="85008" name="TextBox 22"/>
            <p:cNvSpPr txBox="1">
              <a:spLocks noChangeArrowheads="1"/>
            </p:cNvSpPr>
            <p:nvPr/>
          </p:nvSpPr>
          <p:spPr bwMode="auto">
            <a:xfrm>
              <a:off x="5181600" y="2362200"/>
              <a:ext cx="9350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baseline="30000">
                  <a:latin typeface="Calibri" pitchFamily="34" charset="0"/>
                </a:rPr>
                <a:t>simulation</a:t>
              </a:r>
              <a:endParaRPr lang="en-US" sz="2000" b="1">
                <a:latin typeface="Calibri" pitchFamily="34" charset="0"/>
              </a:endParaRPr>
            </a:p>
          </p:txBody>
        </p:sp>
      </p:grpSp>
      <p:pic>
        <p:nvPicPr>
          <p:cNvPr id="84994" name="Picture 3"/>
          <p:cNvPicPr>
            <a:picLocks noChangeAspect="1" noChangeArrowheads="1"/>
          </p:cNvPicPr>
          <p:nvPr/>
        </p:nvPicPr>
        <p:blipFill>
          <a:blip r:embed="rId3"/>
          <a:srcRect t="5807"/>
          <a:stretch>
            <a:fillRect/>
          </a:stretch>
        </p:blipFill>
        <p:spPr bwMode="auto">
          <a:xfrm>
            <a:off x="1117600" y="4191000"/>
            <a:ext cx="361315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The </a:t>
            </a:r>
            <a:r>
              <a:rPr lang="en-US" sz="2000" b="1" dirty="0" err="1">
                <a:solidFill>
                  <a:schemeClr val="tx2"/>
                </a:solidFill>
              </a:rPr>
              <a:t>Quadrupole</a:t>
            </a:r>
            <a:r>
              <a:rPr lang="en-US" sz="2000" b="1" dirty="0">
                <a:solidFill>
                  <a:schemeClr val="tx2"/>
                </a:solidFill>
              </a:rPr>
              <a:t> Moment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4997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8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5800" y="4589537"/>
            <a:ext cx="553998" cy="1241429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Diff Cross Section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(b/</a:t>
            </a:r>
            <a:r>
              <a:rPr lang="en-US" sz="1200" b="1" dirty="0" err="1">
                <a:latin typeface="+mj-lt"/>
              </a:rPr>
              <a:t>srad</a:t>
            </a:r>
            <a:r>
              <a:rPr lang="en-US" sz="1200" b="1" dirty="0">
                <a:latin typeface="+mj-lt"/>
              </a:rPr>
              <a:t>)</a:t>
            </a:r>
            <a:endParaRPr lang="en-US" sz="1200" b="1" baseline="-25000" dirty="0">
              <a:latin typeface="+mj-lt"/>
            </a:endParaRPr>
          </a:p>
        </p:txBody>
      </p:sp>
      <p:sp>
        <p:nvSpPr>
          <p:cNvPr id="85000" name="TextBox 23"/>
          <p:cNvSpPr txBox="1">
            <a:spLocks noChangeArrowheads="1"/>
          </p:cNvSpPr>
          <p:nvPr/>
        </p:nvSpPr>
        <p:spPr bwMode="auto">
          <a:xfrm>
            <a:off x="0" y="914400"/>
            <a:ext cx="8596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Combining lifetime measurements and Coulomb excitation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From the sensitivity to diagonal matrix element in Coulex </a:t>
            </a:r>
            <a:r>
              <a:rPr lang="en-US" sz="1200">
                <a:latin typeface="Calibri" pitchFamily="34" charset="0"/>
              </a:rPr>
              <a:t>( </a:t>
            </a:r>
            <a:r>
              <a:rPr lang="en-US" sz="1200">
                <a:latin typeface="Calibri" pitchFamily="34" charset="0"/>
                <a:sym typeface="Symbol" pitchFamily="18" charset="2"/>
              </a:rPr>
              <a:t> </a:t>
            </a:r>
            <a:r>
              <a:rPr lang="en-US" sz="1200">
                <a:latin typeface="Calibri" pitchFamily="34" charset="0"/>
              </a:rPr>
              <a:t>Q</a:t>
            </a:r>
            <a:r>
              <a:rPr lang="en-US" sz="1200" baseline="-25000">
                <a:latin typeface="Calibri" pitchFamily="34" charset="0"/>
              </a:rPr>
              <a:t>2+</a:t>
            </a:r>
            <a:r>
              <a:rPr lang="en-US" sz="1200">
                <a:latin typeface="Calibri" pitchFamily="34" charset="0"/>
              </a:rPr>
              <a:t>= 0.7479 &lt;2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||M(E2)||2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&gt;)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16150" y="6519863"/>
            <a:ext cx="1536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Center-of-mass angle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530350" y="4114800"/>
            <a:ext cx="152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7" name="Group 21"/>
          <p:cNvGrpSpPr>
            <a:grpSpLocks/>
          </p:cNvGrpSpPr>
          <p:nvPr/>
        </p:nvGrpSpPr>
        <p:grpSpPr bwMode="auto">
          <a:xfrm>
            <a:off x="1173163" y="1966913"/>
            <a:ext cx="3581400" cy="2452687"/>
            <a:chOff x="2819400" y="2057400"/>
            <a:chExt cx="3581400" cy="2452129"/>
          </a:xfrm>
        </p:grpSpPr>
        <p:pic>
          <p:nvPicPr>
            <p:cNvPr id="86057" name="Picture 13" descr="Kine-1.gif"/>
            <p:cNvPicPr>
              <a:picLocks noChangeAspect="1"/>
            </p:cNvPicPr>
            <p:nvPr/>
          </p:nvPicPr>
          <p:blipFill>
            <a:blip r:embed="rId2"/>
            <a:srcRect r="4887"/>
            <a:stretch>
              <a:fillRect/>
            </a:stretch>
          </p:blipFill>
          <p:spPr bwMode="auto">
            <a:xfrm>
              <a:off x="2971800" y="2057400"/>
              <a:ext cx="3429000" cy="2452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Straight Connector 15"/>
            <p:cNvCxnSpPr/>
            <p:nvPr/>
          </p:nvCxnSpPr>
          <p:spPr bwMode="auto">
            <a:xfrm>
              <a:off x="3352800" y="3920701"/>
              <a:ext cx="2819400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3158874"/>
              <a:ext cx="2819400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 bwMode="auto">
            <a:xfrm>
              <a:off x="3352800" y="3158874"/>
              <a:ext cx="2819400" cy="761827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2819400" y="2590800"/>
              <a:ext cx="369332" cy="1333250"/>
            </a:xfrm>
            <a:prstGeom prst="rect">
              <a:avLst/>
            </a:prstGeom>
            <a:noFill/>
          </p:spPr>
          <p:txBody>
            <a:bodyPr vert="vert270"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latin typeface="+mn-lt"/>
                </a:rPr>
                <a:t>LABORATORY angle</a:t>
              </a:r>
            </a:p>
          </p:txBody>
        </p:sp>
        <p:sp>
          <p:nvSpPr>
            <p:cNvPr id="86062" name="TextBox 22"/>
            <p:cNvSpPr txBox="1">
              <a:spLocks noChangeArrowheads="1"/>
            </p:cNvSpPr>
            <p:nvPr/>
          </p:nvSpPr>
          <p:spPr bwMode="auto">
            <a:xfrm>
              <a:off x="5181600" y="2362200"/>
              <a:ext cx="9350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baseline="30000">
                  <a:latin typeface="Calibri" pitchFamily="34" charset="0"/>
                </a:rPr>
                <a:t>simulation</a:t>
              </a:r>
              <a:endParaRPr lang="en-US" sz="2000" b="1">
                <a:latin typeface="Calibri" pitchFamily="34" charset="0"/>
              </a:endParaRPr>
            </a:p>
          </p:txBody>
        </p:sp>
      </p:grpSp>
      <p:pic>
        <p:nvPicPr>
          <p:cNvPr id="86018" name="Picture 3"/>
          <p:cNvPicPr>
            <a:picLocks noChangeAspect="1" noChangeArrowheads="1"/>
          </p:cNvPicPr>
          <p:nvPr/>
        </p:nvPicPr>
        <p:blipFill>
          <a:blip r:embed="rId3"/>
          <a:srcRect t="5807"/>
          <a:stretch>
            <a:fillRect/>
          </a:stretch>
        </p:blipFill>
        <p:spPr bwMode="auto">
          <a:xfrm>
            <a:off x="1117600" y="4191000"/>
            <a:ext cx="361315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The </a:t>
            </a:r>
            <a:r>
              <a:rPr lang="en-US" sz="2000" b="1" dirty="0" err="1">
                <a:solidFill>
                  <a:schemeClr val="tx2"/>
                </a:solidFill>
              </a:rPr>
              <a:t>Quadrupole</a:t>
            </a:r>
            <a:r>
              <a:rPr lang="en-US" sz="2000" b="1" dirty="0">
                <a:solidFill>
                  <a:schemeClr val="tx2"/>
                </a:solidFill>
              </a:rPr>
              <a:t> Moment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6021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2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5800" y="4589537"/>
            <a:ext cx="553998" cy="1241429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Diff Cross Section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(b/</a:t>
            </a:r>
            <a:r>
              <a:rPr lang="en-US" sz="1200" b="1" dirty="0" err="1">
                <a:latin typeface="+mj-lt"/>
              </a:rPr>
              <a:t>srad</a:t>
            </a:r>
            <a:r>
              <a:rPr lang="en-US" sz="1200" b="1" dirty="0">
                <a:latin typeface="+mj-lt"/>
              </a:rPr>
              <a:t>)</a:t>
            </a:r>
            <a:endParaRPr lang="en-US" sz="1200" b="1" baseline="-25000" dirty="0">
              <a:latin typeface="+mj-lt"/>
            </a:endParaRPr>
          </a:p>
        </p:txBody>
      </p:sp>
      <p:sp>
        <p:nvSpPr>
          <p:cNvPr id="86024" name="TextBox 23"/>
          <p:cNvSpPr txBox="1">
            <a:spLocks noChangeArrowheads="1"/>
          </p:cNvSpPr>
          <p:nvPr/>
        </p:nvSpPr>
        <p:spPr bwMode="auto">
          <a:xfrm>
            <a:off x="0" y="914400"/>
            <a:ext cx="8596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Combining lifetime measurements and Coulomb excitation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From the sensitivity to diagonal matrix element in Coulex </a:t>
            </a:r>
            <a:r>
              <a:rPr lang="en-US" sz="1200">
                <a:latin typeface="Calibri" pitchFamily="34" charset="0"/>
              </a:rPr>
              <a:t>( </a:t>
            </a:r>
            <a:r>
              <a:rPr lang="en-US" sz="1200">
                <a:latin typeface="Calibri" pitchFamily="34" charset="0"/>
                <a:sym typeface="Symbol" pitchFamily="18" charset="2"/>
              </a:rPr>
              <a:t> </a:t>
            </a:r>
            <a:r>
              <a:rPr lang="en-US" sz="1200">
                <a:latin typeface="Calibri" pitchFamily="34" charset="0"/>
              </a:rPr>
              <a:t>Q</a:t>
            </a:r>
            <a:r>
              <a:rPr lang="en-US" sz="1200" baseline="-25000">
                <a:latin typeface="Calibri" pitchFamily="34" charset="0"/>
              </a:rPr>
              <a:t>2+</a:t>
            </a:r>
            <a:r>
              <a:rPr lang="en-US" sz="1200">
                <a:latin typeface="Calibri" pitchFamily="34" charset="0"/>
              </a:rPr>
              <a:t>= 0.7479 &lt;2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||M(E2)||2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&gt;)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16150" y="6519863"/>
            <a:ext cx="1536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Center-of-mass angle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530350" y="4114800"/>
            <a:ext cx="152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6027" name="Picture 29" descr="188Hg-114Cd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1905000"/>
            <a:ext cx="36988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8" name="Line 4"/>
          <p:cNvSpPr>
            <a:spLocks noChangeShapeType="1"/>
          </p:cNvSpPr>
          <p:nvPr/>
        </p:nvSpPr>
        <p:spPr bwMode="auto">
          <a:xfrm>
            <a:off x="6084888" y="63785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029" name="Line 5"/>
          <p:cNvSpPr>
            <a:spLocks noChangeShapeType="1"/>
          </p:cNvSpPr>
          <p:nvPr/>
        </p:nvSpPr>
        <p:spPr bwMode="auto">
          <a:xfrm>
            <a:off x="6061075" y="5883275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030" name="Line 6"/>
          <p:cNvSpPr>
            <a:spLocks noChangeShapeType="1"/>
          </p:cNvSpPr>
          <p:nvPr/>
        </p:nvSpPr>
        <p:spPr bwMode="auto">
          <a:xfrm>
            <a:off x="6088063" y="50466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031" name="Line 7"/>
          <p:cNvSpPr>
            <a:spLocks noChangeShapeType="1"/>
          </p:cNvSpPr>
          <p:nvPr/>
        </p:nvSpPr>
        <p:spPr bwMode="auto">
          <a:xfrm>
            <a:off x="7275513" y="5392738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032" name="Line 8"/>
          <p:cNvSpPr>
            <a:spLocks noChangeShapeType="1"/>
          </p:cNvSpPr>
          <p:nvPr/>
        </p:nvSpPr>
        <p:spPr bwMode="auto">
          <a:xfrm>
            <a:off x="7275513" y="5249863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033" name="Line 9"/>
          <p:cNvSpPr>
            <a:spLocks noChangeShapeType="1"/>
          </p:cNvSpPr>
          <p:nvPr/>
        </p:nvSpPr>
        <p:spPr bwMode="auto">
          <a:xfrm>
            <a:off x="7275513" y="4721225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034" name="Text Box 10"/>
          <p:cNvSpPr txBox="1">
            <a:spLocks noChangeArrowheads="1"/>
          </p:cNvSpPr>
          <p:nvPr/>
        </p:nvSpPr>
        <p:spPr bwMode="auto">
          <a:xfrm>
            <a:off x="6683375" y="6229350"/>
            <a:ext cx="7318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0</a:t>
            </a:r>
            <a:r>
              <a:rPr lang="en-US" sz="1100" b="1" baseline="30000"/>
              <a:t>+</a:t>
            </a:r>
          </a:p>
        </p:txBody>
      </p:sp>
      <p:sp>
        <p:nvSpPr>
          <p:cNvPr id="86035" name="Text Box 11"/>
          <p:cNvSpPr txBox="1">
            <a:spLocks noChangeArrowheads="1"/>
          </p:cNvSpPr>
          <p:nvPr/>
        </p:nvSpPr>
        <p:spPr bwMode="auto">
          <a:xfrm>
            <a:off x="6661150" y="5734050"/>
            <a:ext cx="730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2</a:t>
            </a:r>
            <a:r>
              <a:rPr lang="en-US" sz="1100" b="1" baseline="30000"/>
              <a:t>+</a:t>
            </a:r>
          </a:p>
        </p:txBody>
      </p:sp>
      <p:sp>
        <p:nvSpPr>
          <p:cNvPr id="86036" name="Text Box 12"/>
          <p:cNvSpPr txBox="1">
            <a:spLocks noChangeArrowheads="1"/>
          </p:cNvSpPr>
          <p:nvPr/>
        </p:nvSpPr>
        <p:spPr bwMode="auto">
          <a:xfrm>
            <a:off x="6686550" y="4897438"/>
            <a:ext cx="7302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4</a:t>
            </a:r>
            <a:r>
              <a:rPr lang="en-US" sz="1100" b="1" baseline="30000"/>
              <a:t>+</a:t>
            </a:r>
          </a:p>
        </p:txBody>
      </p:sp>
      <p:sp>
        <p:nvSpPr>
          <p:cNvPr id="86037" name="Text Box 13"/>
          <p:cNvSpPr txBox="1">
            <a:spLocks noChangeArrowheads="1"/>
          </p:cNvSpPr>
          <p:nvPr/>
        </p:nvSpPr>
        <p:spPr bwMode="auto">
          <a:xfrm>
            <a:off x="7874000" y="5243513"/>
            <a:ext cx="889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0</a:t>
            </a:r>
            <a:r>
              <a:rPr lang="en-US" sz="1100" b="1" baseline="30000"/>
              <a:t>+</a:t>
            </a:r>
          </a:p>
        </p:txBody>
      </p:sp>
      <p:sp>
        <p:nvSpPr>
          <p:cNvPr id="86038" name="Text Box 14"/>
          <p:cNvSpPr txBox="1">
            <a:spLocks noChangeArrowheads="1"/>
          </p:cNvSpPr>
          <p:nvPr/>
        </p:nvSpPr>
        <p:spPr bwMode="auto">
          <a:xfrm>
            <a:off x="7874000" y="5100638"/>
            <a:ext cx="736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2</a:t>
            </a:r>
            <a:r>
              <a:rPr lang="en-US" sz="1100" b="1" baseline="30000"/>
              <a:t>+</a:t>
            </a:r>
          </a:p>
        </p:txBody>
      </p:sp>
      <p:sp>
        <p:nvSpPr>
          <p:cNvPr id="86039" name="Text Box 15"/>
          <p:cNvSpPr txBox="1">
            <a:spLocks noChangeArrowheads="1"/>
          </p:cNvSpPr>
          <p:nvPr/>
        </p:nvSpPr>
        <p:spPr bwMode="auto">
          <a:xfrm>
            <a:off x="7874000" y="4572000"/>
            <a:ext cx="4318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4</a:t>
            </a:r>
            <a:r>
              <a:rPr lang="en-US" sz="1100" b="1" baseline="30000"/>
              <a:t>+</a:t>
            </a:r>
          </a:p>
        </p:txBody>
      </p:sp>
      <p:sp>
        <p:nvSpPr>
          <p:cNvPr id="86040" name="Text Box 16"/>
          <p:cNvSpPr txBox="1">
            <a:spLocks noChangeArrowheads="1"/>
          </p:cNvSpPr>
          <p:nvPr/>
        </p:nvSpPr>
        <p:spPr bwMode="auto">
          <a:xfrm>
            <a:off x="5719763" y="6230938"/>
            <a:ext cx="3905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0</a:t>
            </a:r>
            <a:endParaRPr lang="en-US" sz="1100" b="1" baseline="30000"/>
          </a:p>
        </p:txBody>
      </p:sp>
      <p:sp>
        <p:nvSpPr>
          <p:cNvPr id="86041" name="Text Box 17"/>
          <p:cNvSpPr txBox="1">
            <a:spLocks noChangeArrowheads="1"/>
          </p:cNvSpPr>
          <p:nvPr/>
        </p:nvSpPr>
        <p:spPr bwMode="auto">
          <a:xfrm>
            <a:off x="5545138" y="5734050"/>
            <a:ext cx="587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413</a:t>
            </a:r>
            <a:endParaRPr lang="en-US" sz="1100" b="1" baseline="30000"/>
          </a:p>
        </p:txBody>
      </p:sp>
      <p:sp>
        <p:nvSpPr>
          <p:cNvPr id="86042" name="Text Box 18"/>
          <p:cNvSpPr txBox="1">
            <a:spLocks noChangeArrowheads="1"/>
          </p:cNvSpPr>
          <p:nvPr/>
        </p:nvSpPr>
        <p:spPr bwMode="auto">
          <a:xfrm>
            <a:off x="5522913" y="4899025"/>
            <a:ext cx="64928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1005</a:t>
            </a:r>
            <a:endParaRPr lang="en-US" sz="1100" b="1" baseline="30000"/>
          </a:p>
        </p:txBody>
      </p:sp>
      <p:sp>
        <p:nvSpPr>
          <p:cNvPr id="86043" name="Text Box 19"/>
          <p:cNvSpPr txBox="1">
            <a:spLocks noChangeArrowheads="1"/>
          </p:cNvSpPr>
          <p:nvPr/>
        </p:nvSpPr>
        <p:spPr bwMode="auto">
          <a:xfrm>
            <a:off x="6740525" y="5243513"/>
            <a:ext cx="5746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824</a:t>
            </a:r>
            <a:endParaRPr lang="en-US" sz="1100" b="1" baseline="30000"/>
          </a:p>
        </p:txBody>
      </p:sp>
      <p:sp>
        <p:nvSpPr>
          <p:cNvPr id="86044" name="Text Box 20"/>
          <p:cNvSpPr txBox="1">
            <a:spLocks noChangeArrowheads="1"/>
          </p:cNvSpPr>
          <p:nvPr/>
        </p:nvSpPr>
        <p:spPr bwMode="auto">
          <a:xfrm>
            <a:off x="6669088" y="5100638"/>
            <a:ext cx="6461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881</a:t>
            </a:r>
            <a:endParaRPr lang="en-US" sz="1100" b="1" baseline="30000"/>
          </a:p>
        </p:txBody>
      </p:sp>
      <p:sp>
        <p:nvSpPr>
          <p:cNvPr id="86045" name="Text Box 21"/>
          <p:cNvSpPr txBox="1">
            <a:spLocks noChangeArrowheads="1"/>
          </p:cNvSpPr>
          <p:nvPr/>
        </p:nvSpPr>
        <p:spPr bwMode="auto">
          <a:xfrm>
            <a:off x="6597650" y="4572000"/>
            <a:ext cx="7175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1208</a:t>
            </a:r>
            <a:endParaRPr lang="en-US" sz="1100" b="1" baseline="30000"/>
          </a:p>
        </p:txBody>
      </p:sp>
      <p:sp>
        <p:nvSpPr>
          <p:cNvPr id="86046" name="Line 22"/>
          <p:cNvSpPr>
            <a:spLocks noChangeShapeType="1"/>
          </p:cNvSpPr>
          <p:nvPr/>
        </p:nvSpPr>
        <p:spPr bwMode="auto">
          <a:xfrm>
            <a:off x="6378575" y="5891213"/>
            <a:ext cx="0" cy="4762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6047" name="Line 23"/>
          <p:cNvSpPr>
            <a:spLocks noChangeShapeType="1"/>
          </p:cNvSpPr>
          <p:nvPr/>
        </p:nvSpPr>
        <p:spPr bwMode="auto">
          <a:xfrm>
            <a:off x="6378575" y="5046663"/>
            <a:ext cx="0" cy="8445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6048" name="Text Box 17"/>
          <p:cNvSpPr txBox="1">
            <a:spLocks noChangeArrowheads="1"/>
          </p:cNvSpPr>
          <p:nvPr/>
        </p:nvSpPr>
        <p:spPr bwMode="auto">
          <a:xfrm rot="-5400000">
            <a:off x="5976938" y="6053138"/>
            <a:ext cx="5857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413</a:t>
            </a:r>
            <a:endParaRPr lang="en-US" sz="1100" b="1" baseline="30000">
              <a:solidFill>
                <a:srgbClr val="FF0000"/>
              </a:solidFill>
            </a:endParaRPr>
          </a:p>
        </p:txBody>
      </p:sp>
      <p:sp>
        <p:nvSpPr>
          <p:cNvPr id="86049" name="Text Box 17"/>
          <p:cNvSpPr txBox="1">
            <a:spLocks noChangeArrowheads="1"/>
          </p:cNvSpPr>
          <p:nvPr/>
        </p:nvSpPr>
        <p:spPr bwMode="auto">
          <a:xfrm rot="-5400000">
            <a:off x="5976938" y="5367338"/>
            <a:ext cx="5857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592</a:t>
            </a:r>
            <a:endParaRPr lang="en-US" sz="1100" b="1" baseline="30000">
              <a:solidFill>
                <a:srgbClr val="FF0000"/>
              </a:solidFill>
            </a:endParaRPr>
          </a:p>
        </p:txBody>
      </p:sp>
      <p:sp>
        <p:nvSpPr>
          <p:cNvPr id="86050" name="Text Box 17"/>
          <p:cNvSpPr txBox="1">
            <a:spLocks noChangeArrowheads="1"/>
          </p:cNvSpPr>
          <p:nvPr/>
        </p:nvSpPr>
        <p:spPr bwMode="auto">
          <a:xfrm>
            <a:off x="5334000" y="2209800"/>
            <a:ext cx="1371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413 keV (</a:t>
            </a:r>
            <a:r>
              <a:rPr lang="en-US" sz="1100" b="1" baseline="30000">
                <a:solidFill>
                  <a:srgbClr val="FF0000"/>
                </a:solidFill>
              </a:rPr>
              <a:t>188</a:t>
            </a:r>
            <a:r>
              <a:rPr lang="en-US" sz="1100" b="1">
                <a:solidFill>
                  <a:srgbClr val="FF0000"/>
                </a:solidFill>
              </a:rPr>
              <a:t>Hg)</a:t>
            </a:r>
            <a:endParaRPr lang="en-US" sz="1100" b="1" baseline="30000">
              <a:solidFill>
                <a:srgbClr val="FF0000"/>
              </a:solidFill>
            </a:endParaRPr>
          </a:p>
        </p:txBody>
      </p:sp>
      <p:sp>
        <p:nvSpPr>
          <p:cNvPr id="86051" name="Text Box 17"/>
          <p:cNvSpPr txBox="1">
            <a:spLocks noChangeArrowheads="1"/>
          </p:cNvSpPr>
          <p:nvPr/>
        </p:nvSpPr>
        <p:spPr bwMode="auto">
          <a:xfrm>
            <a:off x="6629400" y="2752725"/>
            <a:ext cx="1600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592 keV (</a:t>
            </a:r>
            <a:r>
              <a:rPr lang="en-US" sz="1100" b="1" baseline="30000">
                <a:solidFill>
                  <a:srgbClr val="FF0000"/>
                </a:solidFill>
              </a:rPr>
              <a:t>188</a:t>
            </a:r>
            <a:r>
              <a:rPr lang="en-US" sz="1100" b="1">
                <a:solidFill>
                  <a:srgbClr val="FF0000"/>
                </a:solidFill>
              </a:rPr>
              <a:t>Hg) +</a:t>
            </a:r>
          </a:p>
          <a:p>
            <a:pPr algn="ct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 558 keV (</a:t>
            </a:r>
            <a:r>
              <a:rPr lang="en-US" sz="1100" b="1" baseline="30000">
                <a:solidFill>
                  <a:srgbClr val="FF0000"/>
                </a:solidFill>
              </a:rPr>
              <a:t>114</a:t>
            </a:r>
            <a:r>
              <a:rPr lang="en-US" sz="1100" b="1">
                <a:solidFill>
                  <a:srgbClr val="FF0000"/>
                </a:solidFill>
              </a:rPr>
              <a:t>Cd)</a:t>
            </a:r>
            <a:endParaRPr lang="en-US" sz="1100" b="1" baseline="30000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/>
          <p:cNvCxnSpPr>
            <a:stCxn id="86050" idx="2"/>
          </p:cNvCxnSpPr>
          <p:nvPr/>
        </p:nvCxnSpPr>
        <p:spPr>
          <a:xfrm rot="16200000" flipH="1">
            <a:off x="5960269" y="2531269"/>
            <a:ext cx="576262" cy="4572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>
            <a:off x="7048500" y="3314700"/>
            <a:ext cx="381000" cy="3048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750485">
            <a:off x="6318250" y="1933575"/>
            <a:ext cx="2820988" cy="739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>
                <a:latin typeface="Calibri" pitchFamily="34" charset="0"/>
              </a:rPr>
              <a:t>Highest statistics Coulex ever @ REX</a:t>
            </a:r>
          </a:p>
          <a:p>
            <a:pPr algn="ctr">
              <a:defRPr/>
            </a:pPr>
            <a:r>
              <a:rPr lang="en-US" sz="1400">
                <a:latin typeface="Calibri" pitchFamily="34" charset="0"/>
              </a:rPr>
              <a:t>( &gt; 60.000 counts 2</a:t>
            </a:r>
            <a:r>
              <a:rPr lang="en-US" sz="1400" baseline="30000">
                <a:latin typeface="Calibri" pitchFamily="34" charset="0"/>
              </a:rPr>
              <a:t>+</a:t>
            </a:r>
            <a:r>
              <a:rPr lang="en-US" sz="1400">
                <a:latin typeface="Calibri" pitchFamily="34" charset="0"/>
              </a:rPr>
              <a:t>→0</a:t>
            </a:r>
            <a:r>
              <a:rPr lang="en-US" sz="1400" baseline="30000">
                <a:latin typeface="Calibri" pitchFamily="34" charset="0"/>
              </a:rPr>
              <a:t>+</a:t>
            </a:r>
            <a:r>
              <a:rPr lang="en-US" sz="1400">
                <a:latin typeface="Calibri" pitchFamily="34" charset="0"/>
              </a:rPr>
              <a:t> )</a:t>
            </a:r>
          </a:p>
          <a:p>
            <a:pPr algn="ctr">
              <a:defRPr/>
            </a:pPr>
            <a:r>
              <a:rPr lang="en-US" sz="1400">
                <a:latin typeface="Calibri" pitchFamily="34" charset="0"/>
              </a:rPr>
              <a:t>N. Bree and A. Petts</a:t>
            </a:r>
          </a:p>
        </p:txBody>
      </p:sp>
      <p:sp>
        <p:nvSpPr>
          <p:cNvPr id="86055" name="TextBox 18"/>
          <p:cNvSpPr txBox="1">
            <a:spLocks noChangeArrowheads="1"/>
          </p:cNvSpPr>
          <p:nvPr/>
        </p:nvSpPr>
        <p:spPr bwMode="auto">
          <a:xfrm>
            <a:off x="7315200" y="4267200"/>
            <a:ext cx="99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Calibri" pitchFamily="34" charset="0"/>
              </a:rPr>
              <a:t>Energy [keV]</a:t>
            </a:r>
          </a:p>
        </p:txBody>
      </p:sp>
      <p:sp>
        <p:nvSpPr>
          <p:cNvPr id="86056" name="TextBox 18"/>
          <p:cNvSpPr txBox="1">
            <a:spLocks noChangeArrowheads="1"/>
          </p:cNvSpPr>
          <p:nvPr/>
        </p:nvSpPr>
        <p:spPr bwMode="auto">
          <a:xfrm rot="-5400000">
            <a:off x="4709319" y="2948781"/>
            <a:ext cx="611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Calibri" pitchFamily="34" charset="0"/>
              </a:rPr>
              <a:t>counts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1" name="Group 21"/>
          <p:cNvGrpSpPr>
            <a:grpSpLocks/>
          </p:cNvGrpSpPr>
          <p:nvPr/>
        </p:nvGrpSpPr>
        <p:grpSpPr bwMode="auto">
          <a:xfrm>
            <a:off x="1173163" y="1966913"/>
            <a:ext cx="3581400" cy="2452687"/>
            <a:chOff x="2819400" y="2057400"/>
            <a:chExt cx="3581400" cy="2452129"/>
          </a:xfrm>
        </p:grpSpPr>
        <p:pic>
          <p:nvPicPr>
            <p:cNvPr id="87059" name="Picture 13" descr="Kine-1.gif"/>
            <p:cNvPicPr>
              <a:picLocks noChangeAspect="1"/>
            </p:cNvPicPr>
            <p:nvPr/>
          </p:nvPicPr>
          <p:blipFill>
            <a:blip r:embed="rId2"/>
            <a:srcRect r="4887"/>
            <a:stretch>
              <a:fillRect/>
            </a:stretch>
          </p:blipFill>
          <p:spPr bwMode="auto">
            <a:xfrm>
              <a:off x="2971800" y="2057400"/>
              <a:ext cx="3429000" cy="2452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Straight Connector 15"/>
            <p:cNvCxnSpPr/>
            <p:nvPr/>
          </p:nvCxnSpPr>
          <p:spPr bwMode="auto">
            <a:xfrm>
              <a:off x="3352800" y="3920701"/>
              <a:ext cx="2819400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3158874"/>
              <a:ext cx="2819400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 bwMode="auto">
            <a:xfrm>
              <a:off x="4465637" y="3158874"/>
              <a:ext cx="1600200" cy="761827"/>
            </a:xfrm>
            <a:prstGeom prst="rect">
              <a:avLst/>
            </a:prstGeom>
            <a:solidFill>
              <a:srgbClr val="FF0000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2819400" y="2590800"/>
              <a:ext cx="369332" cy="1333250"/>
            </a:xfrm>
            <a:prstGeom prst="rect">
              <a:avLst/>
            </a:prstGeom>
            <a:noFill/>
          </p:spPr>
          <p:txBody>
            <a:bodyPr vert="vert270"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latin typeface="+mn-lt"/>
                </a:rPr>
                <a:t>LABORATORY angle</a:t>
              </a:r>
            </a:p>
          </p:txBody>
        </p:sp>
        <p:sp>
          <p:nvSpPr>
            <p:cNvPr id="87064" name="TextBox 22"/>
            <p:cNvSpPr txBox="1">
              <a:spLocks noChangeArrowheads="1"/>
            </p:cNvSpPr>
            <p:nvPr/>
          </p:nvSpPr>
          <p:spPr bwMode="auto">
            <a:xfrm>
              <a:off x="5181600" y="2362200"/>
              <a:ext cx="9350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baseline="30000">
                  <a:latin typeface="Calibri" pitchFamily="34" charset="0"/>
                </a:rPr>
                <a:t>simulation</a:t>
              </a:r>
              <a:endParaRPr lang="en-US" sz="2000" b="1">
                <a:latin typeface="Calibri" pitchFamily="34" charset="0"/>
              </a:endParaRPr>
            </a:p>
          </p:txBody>
        </p:sp>
      </p:grpSp>
      <p:pic>
        <p:nvPicPr>
          <p:cNvPr id="87042" name="Picture 3"/>
          <p:cNvPicPr>
            <a:picLocks noChangeAspect="1" noChangeArrowheads="1"/>
          </p:cNvPicPr>
          <p:nvPr/>
        </p:nvPicPr>
        <p:blipFill>
          <a:blip r:embed="rId3"/>
          <a:srcRect t="5807"/>
          <a:stretch>
            <a:fillRect/>
          </a:stretch>
        </p:blipFill>
        <p:spPr bwMode="auto">
          <a:xfrm>
            <a:off x="1117600" y="4191000"/>
            <a:ext cx="361315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The </a:t>
            </a:r>
            <a:r>
              <a:rPr lang="en-US" sz="2000" b="1" dirty="0" err="1">
                <a:solidFill>
                  <a:schemeClr val="tx2"/>
                </a:solidFill>
              </a:rPr>
              <a:t>Quadrupole</a:t>
            </a:r>
            <a:r>
              <a:rPr lang="en-US" sz="2000" b="1" dirty="0">
                <a:solidFill>
                  <a:schemeClr val="tx2"/>
                </a:solidFill>
              </a:rPr>
              <a:t> Moment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7045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6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5800" y="4589537"/>
            <a:ext cx="553998" cy="1241429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Diff Cross Section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(b/</a:t>
            </a:r>
            <a:r>
              <a:rPr lang="en-US" sz="1200" b="1" dirty="0" err="1">
                <a:latin typeface="+mj-lt"/>
              </a:rPr>
              <a:t>srad</a:t>
            </a:r>
            <a:r>
              <a:rPr lang="en-US" sz="1200" b="1" dirty="0">
                <a:latin typeface="+mj-lt"/>
              </a:rPr>
              <a:t>)</a:t>
            </a:r>
            <a:endParaRPr lang="en-US" sz="1200" b="1" baseline="-25000" dirty="0">
              <a:latin typeface="+mj-lt"/>
            </a:endParaRPr>
          </a:p>
        </p:txBody>
      </p:sp>
      <p:sp>
        <p:nvSpPr>
          <p:cNvPr id="87048" name="TextBox 23"/>
          <p:cNvSpPr txBox="1">
            <a:spLocks noChangeArrowheads="1"/>
          </p:cNvSpPr>
          <p:nvPr/>
        </p:nvSpPr>
        <p:spPr bwMode="auto">
          <a:xfrm>
            <a:off x="0" y="914400"/>
            <a:ext cx="8596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Combining lifetime measurements and Coulomb excitation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From the sensitivity to diagonal matrix element in Coulex </a:t>
            </a:r>
            <a:r>
              <a:rPr lang="en-US" sz="1200">
                <a:latin typeface="Calibri" pitchFamily="34" charset="0"/>
              </a:rPr>
              <a:t>( </a:t>
            </a:r>
            <a:r>
              <a:rPr lang="en-US" sz="1200">
                <a:latin typeface="Calibri" pitchFamily="34" charset="0"/>
                <a:sym typeface="Symbol" pitchFamily="18" charset="2"/>
              </a:rPr>
              <a:t> </a:t>
            </a:r>
            <a:r>
              <a:rPr lang="en-US" sz="1200">
                <a:latin typeface="Calibri" pitchFamily="34" charset="0"/>
              </a:rPr>
              <a:t>Q</a:t>
            </a:r>
            <a:r>
              <a:rPr lang="en-US" sz="1200" baseline="-25000">
                <a:latin typeface="Calibri" pitchFamily="34" charset="0"/>
              </a:rPr>
              <a:t>2+</a:t>
            </a:r>
            <a:r>
              <a:rPr lang="en-US" sz="1200">
                <a:latin typeface="Calibri" pitchFamily="34" charset="0"/>
              </a:rPr>
              <a:t>= 0.7479 &lt;2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||M(E2)||2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&gt;)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16150" y="6519863"/>
            <a:ext cx="1536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Center-of-mass angle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530350" y="4114800"/>
            <a:ext cx="152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7051" name="Picture 23" descr="Kine-3.gif"/>
          <p:cNvPicPr>
            <a:picLocks noChangeAspect="1"/>
          </p:cNvPicPr>
          <p:nvPr/>
        </p:nvPicPr>
        <p:blipFill>
          <a:blip r:embed="rId6"/>
          <a:srcRect r="5847"/>
          <a:stretch>
            <a:fillRect/>
          </a:stretch>
        </p:blipFill>
        <p:spPr bwMode="auto">
          <a:xfrm>
            <a:off x="5205413" y="1981200"/>
            <a:ext cx="33655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2" name="TextBox 18"/>
          <p:cNvSpPr txBox="1">
            <a:spLocks noChangeArrowheads="1"/>
          </p:cNvSpPr>
          <p:nvPr/>
        </p:nvSpPr>
        <p:spPr bwMode="auto">
          <a:xfrm>
            <a:off x="5865813" y="6353175"/>
            <a:ext cx="2387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Calibri" pitchFamily="34" charset="0"/>
              </a:rPr>
              <a:t>LABORATORY angle (strip number)</a:t>
            </a:r>
          </a:p>
        </p:txBody>
      </p:sp>
      <p:pic>
        <p:nvPicPr>
          <p:cNvPr id="87053" name="Picture 22" descr="Kine-2.gif"/>
          <p:cNvPicPr>
            <a:picLocks noChangeAspect="1"/>
          </p:cNvPicPr>
          <p:nvPr/>
        </p:nvPicPr>
        <p:blipFill>
          <a:blip r:embed="rId7"/>
          <a:srcRect t="8765"/>
          <a:stretch>
            <a:fillRect/>
          </a:stretch>
        </p:blipFill>
        <p:spPr bwMode="auto">
          <a:xfrm>
            <a:off x="5181600" y="4173538"/>
            <a:ext cx="3605213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4" name="TextBox 13"/>
          <p:cNvSpPr txBox="1">
            <a:spLocks noChangeArrowheads="1"/>
          </p:cNvSpPr>
          <p:nvPr/>
        </p:nvSpPr>
        <p:spPr bwMode="auto">
          <a:xfrm>
            <a:off x="7480300" y="4572000"/>
            <a:ext cx="1001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baseline="30000">
                <a:latin typeface="Calibri" pitchFamily="34" charset="0"/>
              </a:rPr>
              <a:t>Experiment</a:t>
            </a:r>
            <a:endParaRPr lang="en-US" sz="2000" b="1"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19400" y="5105400"/>
            <a:ext cx="1600200" cy="685800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7056" name="TextBox 22"/>
          <p:cNvSpPr txBox="1">
            <a:spLocks noChangeArrowheads="1"/>
          </p:cNvSpPr>
          <p:nvPr/>
        </p:nvSpPr>
        <p:spPr bwMode="auto">
          <a:xfrm>
            <a:off x="7470775" y="2286000"/>
            <a:ext cx="935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baseline="30000">
                <a:latin typeface="Calibri" pitchFamily="34" charset="0"/>
              </a:rPr>
              <a:t>simulation</a:t>
            </a:r>
            <a:endParaRPr lang="en-US" sz="2000" b="1">
              <a:latin typeface="Calibri" pitchFamily="34" charset="0"/>
            </a:endParaRPr>
          </a:p>
        </p:txBody>
      </p:sp>
      <p:sp>
        <p:nvSpPr>
          <p:cNvPr id="87057" name="TextBox 18"/>
          <p:cNvSpPr txBox="1">
            <a:spLocks noChangeArrowheads="1"/>
          </p:cNvSpPr>
          <p:nvPr/>
        </p:nvSpPr>
        <p:spPr bwMode="auto">
          <a:xfrm rot="-5400000">
            <a:off x="4638675" y="2905125"/>
            <a:ext cx="1057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Calibri" pitchFamily="34" charset="0"/>
              </a:rPr>
              <a:t>Energy [MeV]</a:t>
            </a:r>
          </a:p>
        </p:txBody>
      </p:sp>
      <p:sp>
        <p:nvSpPr>
          <p:cNvPr id="87058" name="TextBox 18"/>
          <p:cNvSpPr txBox="1">
            <a:spLocks noChangeArrowheads="1"/>
          </p:cNvSpPr>
          <p:nvPr/>
        </p:nvSpPr>
        <p:spPr bwMode="auto">
          <a:xfrm rot="-5400000">
            <a:off x="4638675" y="5124450"/>
            <a:ext cx="1057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Calibri" pitchFamily="34" charset="0"/>
              </a:rPr>
              <a:t>Energy [MeV]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 bwMode="auto">
          <a:xfrm>
            <a:off x="3048000" y="2133600"/>
            <a:ext cx="1219200" cy="1676400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8066" name="Picture 30" descr="188Hg-114Cd-D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047875"/>
            <a:ext cx="36988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/>
          <a:srcRect t="2904"/>
          <a:stretch>
            <a:fillRect/>
          </a:stretch>
        </p:blipFill>
        <p:spPr bwMode="auto">
          <a:xfrm>
            <a:off x="1117600" y="4114800"/>
            <a:ext cx="3613150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2/ Some Physics Cases : Shape Co-existence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The </a:t>
            </a:r>
            <a:r>
              <a:rPr lang="en-US" sz="2000" b="1" dirty="0" err="1">
                <a:solidFill>
                  <a:schemeClr val="tx2"/>
                </a:solidFill>
              </a:rPr>
              <a:t>Quadrupole</a:t>
            </a:r>
            <a:r>
              <a:rPr lang="en-US" sz="2000" b="1" dirty="0">
                <a:solidFill>
                  <a:schemeClr val="tx2"/>
                </a:solidFill>
              </a:rPr>
              <a:t> Moment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8070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1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5800" y="4589537"/>
            <a:ext cx="553998" cy="1241429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Diff Cross Section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(b/</a:t>
            </a:r>
            <a:r>
              <a:rPr lang="en-US" sz="1200" b="1" dirty="0" err="1">
                <a:latin typeface="+mj-lt"/>
              </a:rPr>
              <a:t>srad</a:t>
            </a:r>
            <a:r>
              <a:rPr lang="en-US" sz="1200" b="1" dirty="0">
                <a:latin typeface="+mj-lt"/>
              </a:rPr>
              <a:t>)</a:t>
            </a:r>
            <a:endParaRPr lang="en-US" sz="1200" b="1" baseline="-25000" dirty="0">
              <a:latin typeface="+mj-lt"/>
            </a:endParaRPr>
          </a:p>
        </p:txBody>
      </p:sp>
      <p:sp>
        <p:nvSpPr>
          <p:cNvPr id="88073" name="TextBox 23"/>
          <p:cNvSpPr txBox="1">
            <a:spLocks noChangeArrowheads="1"/>
          </p:cNvSpPr>
          <p:nvPr/>
        </p:nvSpPr>
        <p:spPr bwMode="auto">
          <a:xfrm>
            <a:off x="0" y="914400"/>
            <a:ext cx="8596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Combining lifetime measurements and Coulomb excitation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From the sensitivity to diagonal matrix element in Coulex </a:t>
            </a:r>
            <a:r>
              <a:rPr lang="en-US" sz="1200">
                <a:latin typeface="Calibri" pitchFamily="34" charset="0"/>
              </a:rPr>
              <a:t>( </a:t>
            </a:r>
            <a:r>
              <a:rPr lang="en-US" sz="1200">
                <a:latin typeface="Calibri" pitchFamily="34" charset="0"/>
                <a:sym typeface="Symbol" pitchFamily="18" charset="2"/>
              </a:rPr>
              <a:t> </a:t>
            </a:r>
            <a:r>
              <a:rPr lang="en-US" sz="1200">
                <a:latin typeface="Calibri" pitchFamily="34" charset="0"/>
              </a:rPr>
              <a:t>Q</a:t>
            </a:r>
            <a:r>
              <a:rPr lang="en-US" sz="1200" baseline="-25000">
                <a:latin typeface="Calibri" pitchFamily="34" charset="0"/>
              </a:rPr>
              <a:t>2+</a:t>
            </a:r>
            <a:r>
              <a:rPr lang="en-US" sz="1200">
                <a:latin typeface="Calibri" pitchFamily="34" charset="0"/>
              </a:rPr>
              <a:t>= 0.7479 &lt;2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||M(E2)||2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&gt;)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16150" y="6519863"/>
            <a:ext cx="1536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j-lt"/>
              </a:rPr>
              <a:t>Center-of-mass angle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530350" y="4114800"/>
            <a:ext cx="152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 bwMode="auto">
          <a:xfrm>
            <a:off x="3276600" y="5105400"/>
            <a:ext cx="914400" cy="685800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077" name="Text Box 17"/>
          <p:cNvSpPr txBox="1">
            <a:spLocks noChangeArrowheads="1"/>
          </p:cNvSpPr>
          <p:nvPr/>
        </p:nvSpPr>
        <p:spPr bwMode="auto">
          <a:xfrm>
            <a:off x="5486400" y="2438400"/>
            <a:ext cx="1371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413 keV (</a:t>
            </a:r>
            <a:r>
              <a:rPr lang="en-US" sz="1100" b="1" baseline="30000">
                <a:solidFill>
                  <a:srgbClr val="FF0000"/>
                </a:solidFill>
              </a:rPr>
              <a:t>188</a:t>
            </a:r>
            <a:r>
              <a:rPr lang="en-US" sz="1100" b="1">
                <a:solidFill>
                  <a:srgbClr val="FF0000"/>
                </a:solidFill>
              </a:rPr>
              <a:t>Hg)</a:t>
            </a:r>
            <a:endParaRPr lang="en-US" sz="1100" b="1" baseline="30000">
              <a:solidFill>
                <a:srgbClr val="FF0000"/>
              </a:solidFill>
            </a:endParaRPr>
          </a:p>
        </p:txBody>
      </p:sp>
      <p:sp>
        <p:nvSpPr>
          <p:cNvPr id="88078" name="Text Box 17"/>
          <p:cNvSpPr txBox="1">
            <a:spLocks noChangeArrowheads="1"/>
          </p:cNvSpPr>
          <p:nvPr/>
        </p:nvSpPr>
        <p:spPr bwMode="auto">
          <a:xfrm>
            <a:off x="6781800" y="3124200"/>
            <a:ext cx="1600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592 keV (</a:t>
            </a:r>
            <a:r>
              <a:rPr lang="en-US" sz="1100" b="1" baseline="30000">
                <a:solidFill>
                  <a:srgbClr val="FF0000"/>
                </a:solidFill>
              </a:rPr>
              <a:t>188</a:t>
            </a:r>
            <a:r>
              <a:rPr lang="en-US" sz="1100" b="1">
                <a:solidFill>
                  <a:srgbClr val="FF0000"/>
                </a:solidFill>
              </a:rPr>
              <a:t>Hg) +</a:t>
            </a:r>
          </a:p>
          <a:p>
            <a:pPr algn="ct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 558 keV (</a:t>
            </a:r>
            <a:r>
              <a:rPr lang="en-US" sz="1100" b="1" baseline="30000">
                <a:solidFill>
                  <a:srgbClr val="FF0000"/>
                </a:solidFill>
              </a:rPr>
              <a:t>114</a:t>
            </a:r>
            <a:r>
              <a:rPr lang="en-US" sz="1100" b="1">
                <a:solidFill>
                  <a:srgbClr val="FF0000"/>
                </a:solidFill>
              </a:rPr>
              <a:t>Cd)</a:t>
            </a:r>
            <a:endParaRPr lang="en-US" sz="1100" b="1" baseline="3000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/>
          <p:cNvCxnSpPr>
            <a:stCxn id="88077" idx="2"/>
          </p:cNvCxnSpPr>
          <p:nvPr/>
        </p:nvCxnSpPr>
        <p:spPr>
          <a:xfrm rot="16200000" flipH="1">
            <a:off x="6112669" y="2759869"/>
            <a:ext cx="576262" cy="4572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7200900" y="3686175"/>
            <a:ext cx="381000" cy="3048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081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1981200"/>
            <a:ext cx="30353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Oval 38"/>
          <p:cNvSpPr/>
          <p:nvPr/>
        </p:nvSpPr>
        <p:spPr>
          <a:xfrm>
            <a:off x="1828800" y="2362200"/>
            <a:ext cx="92075" cy="9207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828800" y="2574925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084" name="TextBox 40"/>
          <p:cNvSpPr txBox="1">
            <a:spLocks noChangeArrowheads="1"/>
          </p:cNvSpPr>
          <p:nvPr/>
        </p:nvSpPr>
        <p:spPr bwMode="auto">
          <a:xfrm>
            <a:off x="1905000" y="2209800"/>
            <a:ext cx="1895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Q</a:t>
            </a:r>
            <a:r>
              <a:rPr lang="en-US" sz="1600" b="1" baseline="-25000">
                <a:latin typeface="Calibri" pitchFamily="34" charset="0"/>
              </a:rPr>
              <a:t>2+</a:t>
            </a:r>
            <a:r>
              <a:rPr lang="en-US" sz="1600" b="1">
                <a:latin typeface="Calibri" pitchFamily="34" charset="0"/>
              </a:rPr>
              <a:t> = +1.5 b (oblate)</a:t>
            </a:r>
          </a:p>
        </p:txBody>
      </p:sp>
      <p:sp>
        <p:nvSpPr>
          <p:cNvPr id="88085" name="TextBox 41"/>
          <p:cNvSpPr txBox="1">
            <a:spLocks noChangeArrowheads="1"/>
          </p:cNvSpPr>
          <p:nvPr/>
        </p:nvSpPr>
        <p:spPr bwMode="auto">
          <a:xfrm>
            <a:off x="1905000" y="2460625"/>
            <a:ext cx="1858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Q</a:t>
            </a:r>
            <a:r>
              <a:rPr lang="en-US" sz="1600" b="1" baseline="-25000">
                <a:latin typeface="Calibri" pitchFamily="34" charset="0"/>
              </a:rPr>
              <a:t>2+</a:t>
            </a:r>
            <a:r>
              <a:rPr lang="en-US" sz="1600" b="1">
                <a:latin typeface="Calibri" pitchFamily="34" charset="0"/>
              </a:rPr>
              <a:t> = 0 b (spherical)</a:t>
            </a:r>
          </a:p>
        </p:txBody>
      </p:sp>
      <p:sp>
        <p:nvSpPr>
          <p:cNvPr id="88086" name="TextBox 56"/>
          <p:cNvSpPr txBox="1">
            <a:spLocks noChangeArrowheads="1"/>
          </p:cNvSpPr>
          <p:nvPr/>
        </p:nvSpPr>
        <p:spPr bwMode="auto">
          <a:xfrm rot="-2047443">
            <a:off x="0" y="1828800"/>
            <a:ext cx="2482850" cy="588963"/>
          </a:xfrm>
          <a:prstGeom prst="rect">
            <a:avLst/>
          </a:prstGeom>
          <a:solidFill>
            <a:srgbClr val="FDEADA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PRELIMINARY</a:t>
            </a:r>
          </a:p>
          <a:p>
            <a:pPr algn="ctr"/>
            <a:r>
              <a:rPr lang="en-US" sz="1400">
                <a:latin typeface="Calibri" pitchFamily="34" charset="0"/>
              </a:rPr>
              <a:t>Analysis by N. Bree (KU Leuven)</a:t>
            </a:r>
          </a:p>
        </p:txBody>
      </p:sp>
      <p:sp>
        <p:nvSpPr>
          <p:cNvPr id="88087" name="Line 4"/>
          <p:cNvSpPr>
            <a:spLocks noChangeShapeType="1"/>
          </p:cNvSpPr>
          <p:nvPr/>
        </p:nvSpPr>
        <p:spPr bwMode="auto">
          <a:xfrm>
            <a:off x="6084888" y="63785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088" name="Line 5"/>
          <p:cNvSpPr>
            <a:spLocks noChangeShapeType="1"/>
          </p:cNvSpPr>
          <p:nvPr/>
        </p:nvSpPr>
        <p:spPr bwMode="auto">
          <a:xfrm>
            <a:off x="6061075" y="5883275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089" name="Line 6"/>
          <p:cNvSpPr>
            <a:spLocks noChangeShapeType="1"/>
          </p:cNvSpPr>
          <p:nvPr/>
        </p:nvSpPr>
        <p:spPr bwMode="auto">
          <a:xfrm>
            <a:off x="6088063" y="50466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090" name="Line 7"/>
          <p:cNvSpPr>
            <a:spLocks noChangeShapeType="1"/>
          </p:cNvSpPr>
          <p:nvPr/>
        </p:nvSpPr>
        <p:spPr bwMode="auto">
          <a:xfrm>
            <a:off x="7275513" y="5392738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091" name="Line 8"/>
          <p:cNvSpPr>
            <a:spLocks noChangeShapeType="1"/>
          </p:cNvSpPr>
          <p:nvPr/>
        </p:nvSpPr>
        <p:spPr bwMode="auto">
          <a:xfrm>
            <a:off x="7275513" y="5249863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092" name="Line 9"/>
          <p:cNvSpPr>
            <a:spLocks noChangeShapeType="1"/>
          </p:cNvSpPr>
          <p:nvPr/>
        </p:nvSpPr>
        <p:spPr bwMode="auto">
          <a:xfrm>
            <a:off x="7275513" y="4721225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093" name="Text Box 10"/>
          <p:cNvSpPr txBox="1">
            <a:spLocks noChangeArrowheads="1"/>
          </p:cNvSpPr>
          <p:nvPr/>
        </p:nvSpPr>
        <p:spPr bwMode="auto">
          <a:xfrm>
            <a:off x="6683375" y="6229350"/>
            <a:ext cx="7318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0</a:t>
            </a:r>
            <a:r>
              <a:rPr lang="en-US" sz="1100" b="1" baseline="30000"/>
              <a:t>+</a:t>
            </a:r>
          </a:p>
        </p:txBody>
      </p:sp>
      <p:sp>
        <p:nvSpPr>
          <p:cNvPr id="88094" name="Text Box 11"/>
          <p:cNvSpPr txBox="1">
            <a:spLocks noChangeArrowheads="1"/>
          </p:cNvSpPr>
          <p:nvPr/>
        </p:nvSpPr>
        <p:spPr bwMode="auto">
          <a:xfrm>
            <a:off x="6661150" y="5734050"/>
            <a:ext cx="730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2</a:t>
            </a:r>
            <a:r>
              <a:rPr lang="en-US" sz="1100" b="1" baseline="30000"/>
              <a:t>+</a:t>
            </a:r>
          </a:p>
        </p:txBody>
      </p:sp>
      <p:sp>
        <p:nvSpPr>
          <p:cNvPr id="88095" name="Text Box 12"/>
          <p:cNvSpPr txBox="1">
            <a:spLocks noChangeArrowheads="1"/>
          </p:cNvSpPr>
          <p:nvPr/>
        </p:nvSpPr>
        <p:spPr bwMode="auto">
          <a:xfrm>
            <a:off x="6686550" y="4897438"/>
            <a:ext cx="7302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4</a:t>
            </a:r>
            <a:r>
              <a:rPr lang="en-US" sz="1100" b="1" baseline="30000"/>
              <a:t>+</a:t>
            </a:r>
          </a:p>
        </p:txBody>
      </p:sp>
      <p:sp>
        <p:nvSpPr>
          <p:cNvPr id="88096" name="Text Box 13"/>
          <p:cNvSpPr txBox="1">
            <a:spLocks noChangeArrowheads="1"/>
          </p:cNvSpPr>
          <p:nvPr/>
        </p:nvSpPr>
        <p:spPr bwMode="auto">
          <a:xfrm>
            <a:off x="7874000" y="5243513"/>
            <a:ext cx="889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0</a:t>
            </a:r>
            <a:r>
              <a:rPr lang="en-US" sz="1100" b="1" baseline="30000"/>
              <a:t>+</a:t>
            </a:r>
          </a:p>
        </p:txBody>
      </p:sp>
      <p:sp>
        <p:nvSpPr>
          <p:cNvPr id="88097" name="Text Box 14"/>
          <p:cNvSpPr txBox="1">
            <a:spLocks noChangeArrowheads="1"/>
          </p:cNvSpPr>
          <p:nvPr/>
        </p:nvSpPr>
        <p:spPr bwMode="auto">
          <a:xfrm>
            <a:off x="7874000" y="5100638"/>
            <a:ext cx="736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2</a:t>
            </a:r>
            <a:r>
              <a:rPr lang="en-US" sz="1100" b="1" baseline="30000"/>
              <a:t>+</a:t>
            </a:r>
          </a:p>
        </p:txBody>
      </p:sp>
      <p:sp>
        <p:nvSpPr>
          <p:cNvPr id="88098" name="Text Box 15"/>
          <p:cNvSpPr txBox="1">
            <a:spLocks noChangeArrowheads="1"/>
          </p:cNvSpPr>
          <p:nvPr/>
        </p:nvSpPr>
        <p:spPr bwMode="auto">
          <a:xfrm>
            <a:off x="7874000" y="4572000"/>
            <a:ext cx="4318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/>
              <a:t>4</a:t>
            </a:r>
            <a:r>
              <a:rPr lang="en-US" sz="1100" b="1" baseline="30000"/>
              <a:t>+</a:t>
            </a:r>
          </a:p>
        </p:txBody>
      </p:sp>
      <p:sp>
        <p:nvSpPr>
          <p:cNvPr id="88099" name="Text Box 16"/>
          <p:cNvSpPr txBox="1">
            <a:spLocks noChangeArrowheads="1"/>
          </p:cNvSpPr>
          <p:nvPr/>
        </p:nvSpPr>
        <p:spPr bwMode="auto">
          <a:xfrm>
            <a:off x="5719763" y="6230938"/>
            <a:ext cx="3905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0</a:t>
            </a:r>
            <a:endParaRPr lang="en-US" sz="1100" b="1" baseline="30000"/>
          </a:p>
        </p:txBody>
      </p:sp>
      <p:sp>
        <p:nvSpPr>
          <p:cNvPr id="88100" name="Text Box 17"/>
          <p:cNvSpPr txBox="1">
            <a:spLocks noChangeArrowheads="1"/>
          </p:cNvSpPr>
          <p:nvPr/>
        </p:nvSpPr>
        <p:spPr bwMode="auto">
          <a:xfrm>
            <a:off x="5545138" y="5734050"/>
            <a:ext cx="587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413</a:t>
            </a:r>
            <a:endParaRPr lang="en-US" sz="1100" b="1" baseline="30000"/>
          </a:p>
        </p:txBody>
      </p:sp>
      <p:sp>
        <p:nvSpPr>
          <p:cNvPr id="88101" name="Text Box 18"/>
          <p:cNvSpPr txBox="1">
            <a:spLocks noChangeArrowheads="1"/>
          </p:cNvSpPr>
          <p:nvPr/>
        </p:nvSpPr>
        <p:spPr bwMode="auto">
          <a:xfrm>
            <a:off x="5522913" y="4899025"/>
            <a:ext cx="64928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1005</a:t>
            </a:r>
            <a:endParaRPr lang="en-US" sz="1100" b="1" baseline="30000"/>
          </a:p>
        </p:txBody>
      </p:sp>
      <p:sp>
        <p:nvSpPr>
          <p:cNvPr id="88102" name="Text Box 19"/>
          <p:cNvSpPr txBox="1">
            <a:spLocks noChangeArrowheads="1"/>
          </p:cNvSpPr>
          <p:nvPr/>
        </p:nvSpPr>
        <p:spPr bwMode="auto">
          <a:xfrm>
            <a:off x="6740525" y="5243513"/>
            <a:ext cx="5746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824</a:t>
            </a:r>
            <a:endParaRPr lang="en-US" sz="1100" b="1" baseline="30000"/>
          </a:p>
        </p:txBody>
      </p:sp>
      <p:sp>
        <p:nvSpPr>
          <p:cNvPr id="88103" name="Text Box 20"/>
          <p:cNvSpPr txBox="1">
            <a:spLocks noChangeArrowheads="1"/>
          </p:cNvSpPr>
          <p:nvPr/>
        </p:nvSpPr>
        <p:spPr bwMode="auto">
          <a:xfrm>
            <a:off x="6669088" y="5100638"/>
            <a:ext cx="6461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881</a:t>
            </a:r>
            <a:endParaRPr lang="en-US" sz="1100" b="1" baseline="30000"/>
          </a:p>
        </p:txBody>
      </p:sp>
      <p:sp>
        <p:nvSpPr>
          <p:cNvPr id="88104" name="Text Box 21"/>
          <p:cNvSpPr txBox="1">
            <a:spLocks noChangeArrowheads="1"/>
          </p:cNvSpPr>
          <p:nvPr/>
        </p:nvSpPr>
        <p:spPr bwMode="auto">
          <a:xfrm>
            <a:off x="6597650" y="4572000"/>
            <a:ext cx="7175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/>
              <a:t>1208</a:t>
            </a:r>
            <a:endParaRPr lang="en-US" sz="1100" b="1" baseline="30000"/>
          </a:p>
        </p:txBody>
      </p:sp>
      <p:sp>
        <p:nvSpPr>
          <p:cNvPr id="88105" name="Line 22"/>
          <p:cNvSpPr>
            <a:spLocks noChangeShapeType="1"/>
          </p:cNvSpPr>
          <p:nvPr/>
        </p:nvSpPr>
        <p:spPr bwMode="auto">
          <a:xfrm>
            <a:off x="6378575" y="5891213"/>
            <a:ext cx="0" cy="4762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8106" name="Line 23"/>
          <p:cNvSpPr>
            <a:spLocks noChangeShapeType="1"/>
          </p:cNvSpPr>
          <p:nvPr/>
        </p:nvSpPr>
        <p:spPr bwMode="auto">
          <a:xfrm>
            <a:off x="6378575" y="5046663"/>
            <a:ext cx="0" cy="8445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8107" name="Text Box 17"/>
          <p:cNvSpPr txBox="1">
            <a:spLocks noChangeArrowheads="1"/>
          </p:cNvSpPr>
          <p:nvPr/>
        </p:nvSpPr>
        <p:spPr bwMode="auto">
          <a:xfrm rot="-5400000">
            <a:off x="5976938" y="6053138"/>
            <a:ext cx="5857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413</a:t>
            </a:r>
            <a:endParaRPr lang="en-US" sz="1100" b="1" baseline="30000">
              <a:solidFill>
                <a:srgbClr val="FF0000"/>
              </a:solidFill>
            </a:endParaRPr>
          </a:p>
        </p:txBody>
      </p:sp>
      <p:sp>
        <p:nvSpPr>
          <p:cNvPr id="88108" name="Text Box 17"/>
          <p:cNvSpPr txBox="1">
            <a:spLocks noChangeArrowheads="1"/>
          </p:cNvSpPr>
          <p:nvPr/>
        </p:nvSpPr>
        <p:spPr bwMode="auto">
          <a:xfrm rot="-5400000">
            <a:off x="5976938" y="5367338"/>
            <a:ext cx="5857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100" b="1">
                <a:solidFill>
                  <a:srgbClr val="FF0000"/>
                </a:solidFill>
              </a:rPr>
              <a:t>592</a:t>
            </a:r>
            <a:endParaRPr lang="en-US" sz="1100" b="1" baseline="30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2/ Some Physics Cases : Shape Co-existence</a:t>
            </a:r>
          </a:p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The Quadrupole Moment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9091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3" name="TextBox 23"/>
          <p:cNvSpPr txBox="1">
            <a:spLocks noChangeArrowheads="1"/>
          </p:cNvSpPr>
          <p:nvPr/>
        </p:nvSpPr>
        <p:spPr bwMode="auto">
          <a:xfrm>
            <a:off x="0" y="914400"/>
            <a:ext cx="85248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Determining the sign and magnitude of the spectroscopic Quadrupole Moment … How ?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Combining lifetime measurements and Coulomb excitation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From the sensitivity to diagonal matrix element in Coulex </a:t>
            </a:r>
            <a:r>
              <a:rPr lang="en-US" sz="1200">
                <a:latin typeface="Calibri" pitchFamily="34" charset="0"/>
              </a:rPr>
              <a:t>( </a:t>
            </a:r>
            <a:r>
              <a:rPr lang="en-US" sz="1200">
                <a:latin typeface="Calibri" pitchFamily="34" charset="0"/>
                <a:sym typeface="Symbol" pitchFamily="18" charset="2"/>
              </a:rPr>
              <a:t> </a:t>
            </a:r>
            <a:r>
              <a:rPr lang="en-US" sz="1200">
                <a:latin typeface="Calibri" pitchFamily="34" charset="0"/>
              </a:rPr>
              <a:t>Q</a:t>
            </a:r>
            <a:r>
              <a:rPr lang="en-US" sz="1200" baseline="-25000">
                <a:latin typeface="Calibri" pitchFamily="34" charset="0"/>
              </a:rPr>
              <a:t>2+</a:t>
            </a:r>
            <a:r>
              <a:rPr lang="en-US" sz="1200">
                <a:latin typeface="Calibri" pitchFamily="34" charset="0"/>
              </a:rPr>
              <a:t>= 0.7479 &lt;2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||M(E2)||2</a:t>
            </a:r>
            <a:r>
              <a:rPr lang="en-US" sz="1200" baseline="30000">
                <a:latin typeface="Calibri" pitchFamily="34" charset="0"/>
              </a:rPr>
              <a:t>+</a:t>
            </a:r>
            <a:r>
              <a:rPr lang="en-US" sz="1200">
                <a:latin typeface="Calibri" pitchFamily="34" charset="0"/>
              </a:rPr>
              <a:t>&gt;)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Coulomb excitation on two different targets </a:t>
            </a:r>
          </a:p>
          <a:p>
            <a:pPr marL="742950" lvl="1" indent="-285750"/>
            <a:r>
              <a:rPr lang="en-US">
                <a:latin typeface="Calibri" pitchFamily="34" charset="0"/>
                <a:sym typeface="Wingdings" pitchFamily="2" charset="2"/>
              </a:rPr>
              <a:t> 	Choice of targets is difficult</a:t>
            </a:r>
          </a:p>
          <a:p>
            <a:pPr marL="742950" lvl="1" indent="-285750"/>
            <a:r>
              <a:rPr lang="en-US">
                <a:latin typeface="Calibri" pitchFamily="34" charset="0"/>
                <a:sym typeface="Wingdings" pitchFamily="2" charset="2"/>
              </a:rPr>
              <a:t>	Statistics in beam excitation on both targets</a:t>
            </a:r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715000" y="4876800"/>
            <a:ext cx="685800" cy="381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(REX-)ISOLDE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Time Structure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9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0" descr="REX-Layou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136650"/>
            <a:ext cx="27432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Box 37"/>
          <p:cNvSpPr txBox="1">
            <a:spLocks noChangeArrowheads="1"/>
          </p:cNvSpPr>
          <p:nvPr/>
        </p:nvSpPr>
        <p:spPr bwMode="auto">
          <a:xfrm>
            <a:off x="738188" y="1179513"/>
            <a:ext cx="7397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800" b="1">
                <a:latin typeface="Calibri" pitchFamily="34" charset="0"/>
              </a:rPr>
              <a:t>EBIS</a:t>
            </a:r>
          </a:p>
        </p:txBody>
      </p:sp>
      <p:sp>
        <p:nvSpPr>
          <p:cNvPr id="19464" name="TextBox 38"/>
          <p:cNvSpPr txBox="1">
            <a:spLocks noChangeArrowheads="1"/>
          </p:cNvSpPr>
          <p:nvPr/>
        </p:nvSpPr>
        <p:spPr bwMode="auto">
          <a:xfrm>
            <a:off x="695325" y="1412875"/>
            <a:ext cx="842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800" b="1">
                <a:latin typeface="Calibri" pitchFamily="34" charset="0"/>
              </a:rPr>
              <a:t>REX</a:t>
            </a:r>
          </a:p>
          <a:p>
            <a:pPr algn="ctr"/>
            <a:r>
              <a:rPr lang="en-US" sz="800" b="1">
                <a:latin typeface="Calibri" pitchFamily="34" charset="0"/>
              </a:rPr>
              <a:t>TRAP</a:t>
            </a:r>
          </a:p>
        </p:txBody>
      </p:sp>
      <p:pic>
        <p:nvPicPr>
          <p:cNvPr id="19465" name="Picture 49" descr="REX-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628"/>
          <a:stretch>
            <a:fillRect/>
          </a:stretch>
        </p:blipFill>
        <p:spPr bwMode="auto">
          <a:xfrm>
            <a:off x="4849813" y="1027113"/>
            <a:ext cx="4041775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9" descr="REX-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2485"/>
          <a:stretch>
            <a:fillRect/>
          </a:stretch>
        </p:blipFill>
        <p:spPr bwMode="auto">
          <a:xfrm>
            <a:off x="4846638" y="4495800"/>
            <a:ext cx="4041775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257800" y="3157538"/>
            <a:ext cx="493713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84850" y="4065588"/>
            <a:ext cx="493713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86200" y="3276600"/>
            <a:ext cx="914400" cy="152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Trapping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05200" y="4114800"/>
            <a:ext cx="1295400" cy="152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Charge Breeding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505200" y="4953000"/>
            <a:ext cx="1295400" cy="152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Post Acceleration</a:t>
            </a:r>
          </a:p>
        </p:txBody>
      </p:sp>
      <p:sp>
        <p:nvSpPr>
          <p:cNvPr id="19472" name="TextBox 17"/>
          <p:cNvSpPr txBox="1">
            <a:spLocks noChangeArrowheads="1"/>
          </p:cNvSpPr>
          <p:nvPr/>
        </p:nvSpPr>
        <p:spPr bwMode="auto">
          <a:xfrm>
            <a:off x="457200" y="5410200"/>
            <a:ext cx="43322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Bunched beam : high instantaneous rate !</a:t>
            </a:r>
          </a:p>
          <a:p>
            <a:pPr lvl="1">
              <a:buFont typeface="Symbol" pitchFamily="18" charset="2"/>
              <a:buChar char=""/>
            </a:pPr>
            <a:r>
              <a:rPr lang="en-US">
                <a:latin typeface="Calibri" pitchFamily="34" charset="0"/>
              </a:rPr>
              <a:t> deadtime …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Good signal/background …</a:t>
            </a:r>
          </a:p>
          <a:p>
            <a:pPr lvl="1"/>
            <a:endParaRPr lang="en-US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3429000"/>
            <a:ext cx="2974975" cy="923925"/>
          </a:xfrm>
          <a:prstGeom prst="rect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1 shift at REX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=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00"/>
                </a:solidFill>
                <a:latin typeface="+mn-lt"/>
              </a:rPr>
              <a:t>19 min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actual measuring time</a:t>
            </a:r>
          </a:p>
        </p:txBody>
      </p:sp>
      <p:sp>
        <p:nvSpPr>
          <p:cNvPr id="19475" name="Oval 19"/>
          <p:cNvSpPr>
            <a:spLocks noChangeArrowheads="1"/>
          </p:cNvSpPr>
          <p:nvPr/>
        </p:nvSpPr>
        <p:spPr bwMode="auto">
          <a:xfrm>
            <a:off x="1219200" y="1752600"/>
            <a:ext cx="1981200" cy="609600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Conclusions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0115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6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7" name="Text Box 6"/>
          <p:cNvSpPr txBox="1">
            <a:spLocks noChangeArrowheads="1"/>
          </p:cNvSpPr>
          <p:nvPr/>
        </p:nvSpPr>
        <p:spPr bwMode="auto">
          <a:xfrm>
            <a:off x="609600" y="1095375"/>
            <a:ext cx="33242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- 5 successfull experiments this year.</a:t>
            </a:r>
          </a:p>
          <a:p>
            <a:r>
              <a:rPr lang="en-US" sz="1400" b="1"/>
              <a:t>many more to come next year ...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Conclusions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1139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1" name="Text Box 6"/>
          <p:cNvSpPr txBox="1">
            <a:spLocks noChangeArrowheads="1"/>
          </p:cNvSpPr>
          <p:nvPr/>
        </p:nvSpPr>
        <p:spPr bwMode="auto">
          <a:xfrm>
            <a:off x="609600" y="1095375"/>
            <a:ext cx="7666038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- 5 successfull coulex experiments this year : Mn, Rn, Hg, Cd, Cu ...</a:t>
            </a:r>
          </a:p>
          <a:p>
            <a:pPr>
              <a:buFontTx/>
              <a:buChar char="-"/>
            </a:pPr>
            <a:r>
              <a:rPr lang="en-US" sz="1400" b="1"/>
              <a:t>physics results have been published and are being prepared for publication</a:t>
            </a:r>
          </a:p>
          <a:p>
            <a:pPr>
              <a:buFontTx/>
              <a:buChar char="-"/>
            </a:pPr>
            <a:endParaRPr lang="en-US" sz="1400" b="1"/>
          </a:p>
          <a:p>
            <a:r>
              <a:rPr lang="en-US" sz="1000" b="1" i="1"/>
              <a:t>(... not necessarily complete !)</a:t>
            </a:r>
          </a:p>
          <a:p>
            <a:r>
              <a:rPr lang="en-US" sz="1000" b="1"/>
              <a:t>Coulomb excitation of neutron-rich beams at REX-ISOLDE</a:t>
            </a:r>
            <a:endParaRPr lang="fr-FR" sz="1000"/>
          </a:p>
          <a:p>
            <a:r>
              <a:rPr lang="fr-FR" sz="1000"/>
              <a:t>H. Scheit </a:t>
            </a:r>
            <a:r>
              <a:rPr lang="fr-FR" sz="1000" i="1"/>
              <a:t>et al., </a:t>
            </a:r>
            <a:r>
              <a:rPr lang="fr-FR" sz="1000"/>
              <a:t>European Physical Journal A 25, 397-402 (2005)</a:t>
            </a:r>
            <a:endParaRPr lang="en-US" sz="1000" b="1"/>
          </a:p>
          <a:p>
            <a:r>
              <a:rPr lang="en-US" sz="1000" b="1"/>
              <a:t>"Safe" Coulomb Excitation of Mg</a:t>
            </a:r>
            <a:endParaRPr lang="en-US" sz="1000"/>
          </a:p>
          <a:p>
            <a:r>
              <a:rPr lang="en-US" sz="1000"/>
              <a:t>O. Niedermaier </a:t>
            </a:r>
            <a:r>
              <a:rPr lang="en-US" sz="1000" i="1"/>
              <a:t>et al.,</a:t>
            </a:r>
            <a:r>
              <a:rPr lang="en-US" sz="1000"/>
              <a:t> Physical Review Letters 94, 172501 (2005)</a:t>
            </a:r>
            <a:endParaRPr lang="en-US" sz="1000" b="1"/>
          </a:p>
          <a:p>
            <a:r>
              <a:rPr lang="en-US" sz="1000" b="1"/>
              <a:t>The neutron-rich Mg isotopes: first results from MINIBALL at REX-ISOLDE</a:t>
            </a:r>
            <a:r>
              <a:rPr lang="en-US" sz="1000"/>
              <a:t> </a:t>
            </a:r>
          </a:p>
          <a:p>
            <a:r>
              <a:rPr lang="en-US" sz="1000"/>
              <a:t>O. Niedermaier, </a:t>
            </a:r>
            <a:r>
              <a:rPr lang="en-US" sz="1000" i="1"/>
              <a:t>et al., </a:t>
            </a:r>
            <a:r>
              <a:rPr lang="en-US" sz="1000"/>
              <a:t>Nuclear Physics A 752, 273-278 (2005)</a:t>
            </a:r>
            <a:endParaRPr lang="en-US" sz="1000" b="1"/>
          </a:p>
          <a:p>
            <a:r>
              <a:rPr lang="en-US" sz="1000" b="1"/>
              <a:t>First use of post-accelerated isomeric beams for Coulomb excitation studies of odd-odd nuclei around N=40</a:t>
            </a:r>
            <a:endParaRPr lang="en-US" sz="1000"/>
          </a:p>
          <a:p>
            <a:r>
              <a:rPr lang="en-US" sz="1000"/>
              <a:t>G. Georgiev </a:t>
            </a:r>
            <a:r>
              <a:rPr lang="en-US" sz="1000" i="1"/>
              <a:t>et al., </a:t>
            </a:r>
            <a:r>
              <a:rPr lang="en-US" sz="1000"/>
              <a:t>International Journal of Modern Physics E 15, 1505 (2006)</a:t>
            </a:r>
            <a:endParaRPr lang="en-US" sz="1000" b="1"/>
          </a:p>
          <a:p>
            <a:r>
              <a:rPr lang="en-US" sz="1000" b="1"/>
              <a:t>Coulomb Excitation of 88Kr and 92Kr in inverse kinematics</a:t>
            </a:r>
            <a:endParaRPr lang="en-US" sz="1000"/>
          </a:p>
          <a:p>
            <a:r>
              <a:rPr lang="en-US" sz="1000"/>
              <a:t>D. Mucher </a:t>
            </a:r>
            <a:r>
              <a:rPr lang="en-US" sz="1000" i="1"/>
              <a:t>et al.,</a:t>
            </a:r>
            <a:r>
              <a:rPr lang="en-US" sz="1000"/>
              <a:t> Progress in Particle and Nuclear Physics 59, 361-363 (2007)</a:t>
            </a:r>
            <a:endParaRPr lang="en-US" sz="1000" b="1"/>
          </a:p>
          <a:p>
            <a:r>
              <a:rPr lang="en-US" sz="1000" b="1"/>
              <a:t>Measurement of the Sign of the Spectroscopic Quadrupole Moment for the 2+1 State in 70Se : No Evidence for Oblate Shape</a:t>
            </a:r>
            <a:endParaRPr lang="en-US" sz="1000"/>
          </a:p>
          <a:p>
            <a:r>
              <a:rPr lang="en-US" sz="1000"/>
              <a:t>A. Hurst </a:t>
            </a:r>
            <a:r>
              <a:rPr lang="en-US" sz="1000" i="1"/>
              <a:t>et al.,</a:t>
            </a:r>
            <a:r>
              <a:rPr lang="en-US" sz="1000"/>
              <a:t> Physical Review Letters 98, 072501 (2007)</a:t>
            </a:r>
            <a:endParaRPr lang="en-US" sz="1000" b="1"/>
          </a:p>
          <a:p>
            <a:r>
              <a:rPr lang="en-US" sz="1000" b="1"/>
              <a:t>Coulomb excitation of the odd-odd nuclei 68,70Cu; first use of post-accelerated isomeric beams</a:t>
            </a:r>
            <a:endParaRPr lang="en-US" sz="1000"/>
          </a:p>
          <a:p>
            <a:r>
              <a:rPr lang="en-US" sz="1000"/>
              <a:t>I. Stefanescu </a:t>
            </a:r>
            <a:r>
              <a:rPr lang="en-US" sz="1000" i="1"/>
              <a:t>et al.,</a:t>
            </a:r>
            <a:r>
              <a:rPr lang="en-US" sz="1000"/>
              <a:t> Physical Review Letters 98, 122701 (2007)</a:t>
            </a:r>
            <a:endParaRPr lang="en-US" sz="1000" b="1"/>
          </a:p>
          <a:p>
            <a:r>
              <a:rPr lang="en-US" sz="1000" b="1"/>
              <a:t>Sub-Barrier Coulomb Excitation of 110Sn and its Implications for the 100Sn Shell Closure</a:t>
            </a:r>
            <a:endParaRPr lang="en-US" sz="1000"/>
          </a:p>
          <a:p>
            <a:r>
              <a:rPr lang="en-US" sz="1000"/>
              <a:t>J. Cederkall </a:t>
            </a:r>
            <a:r>
              <a:rPr lang="en-US" sz="1000" i="1"/>
              <a:t>et al.,</a:t>
            </a:r>
            <a:r>
              <a:rPr lang="en-US" sz="1000"/>
              <a:t> Physical Review Letters 98, 172501 (2007)</a:t>
            </a:r>
            <a:endParaRPr lang="en-US" sz="1000" b="1"/>
          </a:p>
          <a:p>
            <a:r>
              <a:rPr lang="en-US" sz="1000" b="1"/>
              <a:t>Coulomb Excitation of Neutron Rich Zn isotopes : First Observation of the 2+1 State in 80Zn </a:t>
            </a:r>
            <a:endParaRPr lang="en-US" sz="1000" u="sng"/>
          </a:p>
          <a:p>
            <a:r>
              <a:rPr lang="en-US" sz="1000"/>
              <a:t>J. Van de Walle </a:t>
            </a:r>
            <a:r>
              <a:rPr lang="en-US" sz="1000" i="1"/>
              <a:t>et al.</a:t>
            </a:r>
            <a:r>
              <a:rPr lang="en-US" sz="1000"/>
              <a:t>, Physical Review Letters 99, 142501 (2007)</a:t>
            </a:r>
            <a:endParaRPr lang="en-US" sz="1000" b="1"/>
          </a:p>
          <a:p>
            <a:r>
              <a:rPr lang="en-US" sz="1000" b="1">
                <a:solidFill>
                  <a:srgbClr val="FF0000"/>
                </a:solidFill>
              </a:rPr>
              <a:t>Interplay between single-particle and collective effects in the odd-A Cu isotopes beyond N=40</a:t>
            </a:r>
            <a:endParaRPr lang="en-US" sz="1000">
              <a:solidFill>
                <a:srgbClr val="FF0000"/>
              </a:solidFill>
            </a:endParaRPr>
          </a:p>
          <a:p>
            <a:r>
              <a:rPr lang="en-US" sz="1000">
                <a:solidFill>
                  <a:srgbClr val="FF0000"/>
                </a:solidFill>
              </a:rPr>
              <a:t>I. Stefanescu </a:t>
            </a:r>
            <a:r>
              <a:rPr lang="en-US" sz="1000" i="1">
                <a:solidFill>
                  <a:srgbClr val="FF0000"/>
                </a:solidFill>
              </a:rPr>
              <a:t>et al.,</a:t>
            </a:r>
            <a:r>
              <a:rPr lang="en-US" sz="1000">
                <a:solidFill>
                  <a:srgbClr val="FF0000"/>
                </a:solidFill>
              </a:rPr>
              <a:t> Phys. Rev. Lett. 100, 112502 (2008)</a:t>
            </a:r>
            <a:endParaRPr lang="en-US" sz="1000" b="1">
              <a:solidFill>
                <a:srgbClr val="FF0000"/>
              </a:solidFill>
            </a:endParaRPr>
          </a:p>
          <a:p>
            <a:r>
              <a:rPr lang="en-US" sz="1000" b="1">
                <a:solidFill>
                  <a:srgbClr val="FF0000"/>
                </a:solidFill>
              </a:rPr>
              <a:t>0+gs</a:t>
            </a:r>
            <a:r>
              <a:rPr lang="en-US" sz="1000" b="1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en-US" sz="1000" b="1">
                <a:solidFill>
                  <a:srgbClr val="FF0000"/>
                </a:solidFill>
              </a:rPr>
              <a:t>2+1 transition strengths in 106Sn and 108Sn</a:t>
            </a:r>
            <a:endParaRPr lang="fr-FR" sz="1000">
              <a:solidFill>
                <a:srgbClr val="FF0000"/>
              </a:solidFill>
            </a:endParaRPr>
          </a:p>
          <a:p>
            <a:r>
              <a:rPr lang="fr-FR" sz="1000">
                <a:solidFill>
                  <a:srgbClr val="FF0000"/>
                </a:solidFill>
              </a:rPr>
              <a:t>A. Ekström </a:t>
            </a:r>
            <a:r>
              <a:rPr lang="fr-FR" sz="1000" i="1">
                <a:solidFill>
                  <a:srgbClr val="FF0000"/>
                </a:solidFill>
              </a:rPr>
              <a:t>et al.</a:t>
            </a:r>
            <a:r>
              <a:rPr lang="fr-FR" sz="1000">
                <a:solidFill>
                  <a:srgbClr val="FF0000"/>
                </a:solidFill>
              </a:rPr>
              <a:t>, Phys. Rev. Lett. 101, 012502 (2008)</a:t>
            </a:r>
            <a:endParaRPr lang="en-US" sz="1000" b="1">
              <a:solidFill>
                <a:srgbClr val="FF0000"/>
              </a:solidFill>
            </a:endParaRPr>
          </a:p>
          <a:p>
            <a:r>
              <a:rPr lang="en-US" sz="1000" b="1">
                <a:solidFill>
                  <a:srgbClr val="FF0000"/>
                </a:solidFill>
              </a:rPr>
              <a:t>Coulomb excitation of 68Ni40 at “safe” energies</a:t>
            </a:r>
            <a:endParaRPr lang="fr-FR" sz="1000">
              <a:solidFill>
                <a:srgbClr val="FF0000"/>
              </a:solidFill>
            </a:endParaRPr>
          </a:p>
          <a:p>
            <a:r>
              <a:rPr lang="fr-FR" sz="1000">
                <a:solidFill>
                  <a:srgbClr val="FF0000"/>
                </a:solidFill>
              </a:rPr>
              <a:t>N. Bree </a:t>
            </a:r>
            <a:r>
              <a:rPr lang="fr-FR" sz="1000" i="1">
                <a:solidFill>
                  <a:srgbClr val="FF0000"/>
                </a:solidFill>
              </a:rPr>
              <a:t>et al.</a:t>
            </a:r>
            <a:r>
              <a:rPr lang="fr-FR" sz="1000">
                <a:solidFill>
                  <a:srgbClr val="FF0000"/>
                </a:solidFill>
              </a:rPr>
              <a:t>, Phys. Rev. C 78, 047301 (2008)</a:t>
            </a:r>
            <a:endParaRPr lang="en-US" sz="1000">
              <a:solidFill>
                <a:srgbClr val="FF0000"/>
              </a:solidFill>
            </a:endParaRPr>
          </a:p>
          <a:p>
            <a:r>
              <a:rPr lang="en-US" sz="1000" b="1">
                <a:solidFill>
                  <a:srgbClr val="A3A3A3"/>
                </a:solidFill>
              </a:rPr>
              <a:t>Low Energy Coulomb Excitation of Neutron Rich Zinc isotopes </a:t>
            </a:r>
            <a:endParaRPr lang="en-US" sz="1000" u="sng">
              <a:solidFill>
                <a:srgbClr val="A3A3A3"/>
              </a:solidFill>
            </a:endParaRPr>
          </a:p>
          <a:p>
            <a:r>
              <a:rPr lang="en-US" sz="1000">
                <a:solidFill>
                  <a:srgbClr val="A3A3A3"/>
                </a:solidFill>
              </a:rPr>
              <a:t>J. Van de Walle </a:t>
            </a:r>
            <a:r>
              <a:rPr lang="en-US" sz="1000" i="1">
                <a:solidFill>
                  <a:srgbClr val="A3A3A3"/>
                </a:solidFill>
              </a:rPr>
              <a:t>et al.</a:t>
            </a:r>
            <a:r>
              <a:rPr lang="en-US" sz="1000">
                <a:solidFill>
                  <a:srgbClr val="A3A3A3"/>
                </a:solidFill>
              </a:rPr>
              <a:t>, submitted to Physical Review C (2008)</a:t>
            </a:r>
            <a:endParaRPr lang="en-US" sz="1000" b="1">
              <a:solidFill>
                <a:srgbClr val="A3A3A3"/>
              </a:solidFill>
            </a:endParaRPr>
          </a:p>
          <a:p>
            <a:r>
              <a:rPr lang="en-US" sz="1000" b="1">
                <a:solidFill>
                  <a:srgbClr val="A3A3A3"/>
                </a:solidFill>
              </a:rPr>
              <a:t>In-Trap Decay of 61Mn and Coulomb Excitation of 61Mn and 61Fe</a:t>
            </a:r>
            <a:endParaRPr lang="en-US" sz="1000" u="sng">
              <a:solidFill>
                <a:srgbClr val="A3A3A3"/>
              </a:solidFill>
            </a:endParaRPr>
          </a:p>
          <a:p>
            <a:r>
              <a:rPr lang="en-US" sz="1000">
                <a:solidFill>
                  <a:srgbClr val="A3A3A3"/>
                </a:solidFill>
              </a:rPr>
              <a:t>J. Van de Walle </a:t>
            </a:r>
            <a:r>
              <a:rPr lang="en-US" sz="1000" i="1">
                <a:solidFill>
                  <a:srgbClr val="A3A3A3"/>
                </a:solidFill>
              </a:rPr>
              <a:t>et al.</a:t>
            </a:r>
            <a:r>
              <a:rPr lang="en-US" sz="1000">
                <a:solidFill>
                  <a:srgbClr val="A3A3A3"/>
                </a:solidFill>
              </a:rPr>
              <a:t>, in preparation for Eur. Phys. J. A (2008)</a:t>
            </a:r>
            <a:endParaRPr lang="en-US" sz="1000" i="1">
              <a:solidFill>
                <a:srgbClr val="A3A3A3"/>
              </a:solidFill>
            </a:endParaRPr>
          </a:p>
          <a:p>
            <a:r>
              <a:rPr lang="en-US" sz="1000"/>
              <a:t>...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b="1">
                <a:solidFill>
                  <a:schemeClr val="tx2"/>
                </a:solidFill>
                <a:latin typeface="Arial" charset="0"/>
              </a:rPr>
              <a:t>Conclusions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2163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4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5" name="Text Box 6"/>
          <p:cNvSpPr txBox="1">
            <a:spLocks noChangeArrowheads="1"/>
          </p:cNvSpPr>
          <p:nvPr/>
        </p:nvSpPr>
        <p:spPr bwMode="auto">
          <a:xfrm>
            <a:off x="609600" y="1095375"/>
            <a:ext cx="66659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- 5 successfull experiments this year.</a:t>
            </a:r>
          </a:p>
          <a:p>
            <a:r>
              <a:rPr lang="en-US" sz="1400" b="1"/>
              <a:t>- physics results have been published and are being prepared for publication</a:t>
            </a:r>
          </a:p>
          <a:p>
            <a:pPr>
              <a:buFontTx/>
              <a:buChar char="-"/>
            </a:pPr>
            <a:endParaRPr lang="en-US" sz="1400" b="1"/>
          </a:p>
          <a:p>
            <a:pPr>
              <a:buFontTx/>
              <a:buChar char="-"/>
            </a:pPr>
            <a:r>
              <a:rPr lang="en-US" sz="1400" b="1"/>
              <a:t> Some online references :</a:t>
            </a:r>
          </a:p>
          <a:p>
            <a:r>
              <a:rPr lang="en-US" sz="1400" b="1">
                <a:hlinkClick r:id="rId4"/>
              </a:rPr>
              <a:t>www.miniball.york.ac.uk</a:t>
            </a:r>
            <a:endParaRPr lang="en-US" sz="1400" b="1"/>
          </a:p>
          <a:p>
            <a:r>
              <a:rPr lang="en-US" sz="1400" b="1"/>
              <a:t>isolde.web.cern.ch/ISOLDE</a:t>
            </a:r>
          </a:p>
          <a:p>
            <a:endParaRPr lang="en-US" sz="1400" b="1"/>
          </a:p>
          <a:p>
            <a:pPr>
              <a:buFontTx/>
              <a:buChar char="-"/>
            </a:pPr>
            <a:r>
              <a:rPr lang="en-US" sz="1400" b="1"/>
              <a:t> Tests with stable beams (end nov. or 2009)</a:t>
            </a:r>
          </a:p>
          <a:p>
            <a:pPr>
              <a:buFontTx/>
              <a:buChar char="-"/>
            </a:pPr>
            <a:r>
              <a:rPr lang="en-US" sz="1400" b="1"/>
              <a:t> In-trap decay with REXTRAP under investigation</a:t>
            </a:r>
          </a:p>
          <a:p>
            <a:pPr>
              <a:buFontTx/>
              <a:buChar char="-"/>
            </a:pPr>
            <a:r>
              <a:rPr lang="en-US" sz="1400" b="1"/>
              <a:t> Transfer reactions using MINIBALL starting now </a:t>
            </a:r>
          </a:p>
          <a:p>
            <a:r>
              <a:rPr lang="en-US" sz="1400" b="1"/>
              <a:t>  (see talk Wednesday, V. Bildstein and K. Wimmer)</a:t>
            </a:r>
          </a:p>
          <a:p>
            <a:endParaRPr lang="en-US" sz="1400" b="1"/>
          </a:p>
          <a:p>
            <a:endParaRPr lang="en-US" sz="14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514600" y="3429000"/>
            <a:ext cx="4572000" cy="1447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773238"/>
            <a:ext cx="5965825" cy="367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>
                <a:solidFill>
                  <a:schemeClr val="tx2"/>
                </a:solidFill>
              </a:rPr>
              <a:t>1/ The Experimental Setup : (REX-)ISOLDE</a:t>
            </a:r>
          </a:p>
          <a:p>
            <a:pPr algn="r">
              <a:defRPr/>
            </a:pPr>
            <a:r>
              <a:rPr lang="en-US" b="1" i="1">
                <a:solidFill>
                  <a:schemeClr val="tx2"/>
                </a:solidFill>
                <a:latin typeface="Arial" charset="0"/>
              </a:rPr>
              <a:t>Efficiency and Count Rates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0485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2895600" y="2286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895600" y="2590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9" name="TextBox 14"/>
          <p:cNvSpPr txBox="1">
            <a:spLocks noChangeArrowheads="1"/>
          </p:cNvSpPr>
          <p:nvPr/>
        </p:nvSpPr>
        <p:spPr bwMode="auto">
          <a:xfrm>
            <a:off x="3068638" y="2185988"/>
            <a:ext cx="706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50 Hz</a:t>
            </a:r>
          </a:p>
        </p:txBody>
      </p:sp>
      <p:sp>
        <p:nvSpPr>
          <p:cNvPr id="20490" name="TextBox 15"/>
          <p:cNvSpPr txBox="1">
            <a:spLocks noChangeArrowheads="1"/>
          </p:cNvSpPr>
          <p:nvPr/>
        </p:nvSpPr>
        <p:spPr bwMode="auto">
          <a:xfrm>
            <a:off x="3068638" y="2495550"/>
            <a:ext cx="590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5 Hz</a:t>
            </a:r>
          </a:p>
        </p:txBody>
      </p:sp>
      <p:sp>
        <p:nvSpPr>
          <p:cNvPr id="20491" name="Text Box 12"/>
          <p:cNvSpPr txBox="1">
            <a:spLocks noChangeArrowheads="1"/>
          </p:cNvSpPr>
          <p:nvPr/>
        </p:nvSpPr>
        <p:spPr bwMode="auto">
          <a:xfrm>
            <a:off x="3625850" y="5272088"/>
            <a:ext cx="2241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Beam intensity [pps]</a:t>
            </a:r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 rot="-5400000">
            <a:off x="-139700" y="3263900"/>
            <a:ext cx="305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Scattered particles in Silicon</a:t>
            </a:r>
          </a:p>
          <a:p>
            <a:pPr algn="ctr"/>
            <a:r>
              <a:rPr lang="en-US"/>
              <a:t>per 10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sec</a:t>
            </a:r>
          </a:p>
        </p:txBody>
      </p:sp>
      <p:sp>
        <p:nvSpPr>
          <p:cNvPr id="20493" name="TextBox 17"/>
          <p:cNvSpPr txBox="1">
            <a:spLocks noChangeArrowheads="1"/>
          </p:cNvSpPr>
          <p:nvPr/>
        </p:nvSpPr>
        <p:spPr bwMode="auto">
          <a:xfrm>
            <a:off x="0" y="5865813"/>
            <a:ext cx="43116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Bunched beam : high instantaneous rate !</a:t>
            </a:r>
          </a:p>
          <a:p>
            <a:pPr lvl="1">
              <a:buFont typeface="Symbol" pitchFamily="18" charset="2"/>
              <a:buChar char=""/>
            </a:pPr>
            <a:r>
              <a:rPr lang="en-US">
                <a:latin typeface="Calibri" pitchFamily="34" charset="0"/>
              </a:rPr>
              <a:t> deadtime …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solidFill>
                  <a:srgbClr val="A3A3A3"/>
                </a:solidFill>
                <a:latin typeface="Calibri" pitchFamily="34" charset="0"/>
              </a:rPr>
              <a:t> Good signal/background …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Efficiency and Count Rates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1507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TextBox 14"/>
          <p:cNvSpPr txBox="1">
            <a:spLocks noChangeArrowheads="1"/>
          </p:cNvSpPr>
          <p:nvPr/>
        </p:nvSpPr>
        <p:spPr bwMode="auto">
          <a:xfrm>
            <a:off x="2419350" y="914400"/>
            <a:ext cx="60483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REX efficiency = 6-16 %  </a:t>
            </a:r>
          </a:p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(TRAP+EBIS+A/q = 10-20% Linac transmission = 60-80%)</a:t>
            </a:r>
          </a:p>
          <a:p>
            <a:r>
              <a:rPr lang="en-US" sz="1600" b="1">
                <a:latin typeface="Calibri" pitchFamily="34" charset="0"/>
              </a:rPr>
              <a:t>… depends on mass, A/q, energy … </a:t>
            </a:r>
            <a:r>
              <a:rPr lang="en-US" sz="1200" b="1">
                <a:latin typeface="Calibri" pitchFamily="34" charset="0"/>
              </a:rPr>
              <a:t>(experience and a bit of luck)</a:t>
            </a:r>
            <a:endParaRPr lang="en-US" sz="1600" b="1">
              <a:latin typeface="Calibri" pitchFamily="34" charset="0"/>
            </a:endParaRPr>
          </a:p>
        </p:txBody>
      </p:sp>
      <p:sp>
        <p:nvSpPr>
          <p:cNvPr id="21517" name="TextBox 17"/>
          <p:cNvSpPr txBox="1">
            <a:spLocks noChangeArrowheads="1"/>
          </p:cNvSpPr>
          <p:nvPr/>
        </p:nvSpPr>
        <p:spPr bwMode="auto">
          <a:xfrm>
            <a:off x="0" y="6216650"/>
            <a:ext cx="290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Bunched beam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solidFill>
                  <a:srgbClr val="A3A3A3"/>
                </a:solidFill>
                <a:latin typeface="Calibri" pitchFamily="34" charset="0"/>
              </a:rPr>
              <a:t> Good signal/background …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2"/>
                </a:solidFill>
              </a:rPr>
              <a:t>1/ The Experimental Setup : MINIBALL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</a:rPr>
              <a:t>Efficiency and Count Rates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1012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3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8763" y="1447800"/>
            <a:ext cx="6319837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5" name="TextBox 10"/>
          <p:cNvSpPr txBox="1">
            <a:spLocks noChangeArrowheads="1"/>
          </p:cNvSpPr>
          <p:nvPr/>
        </p:nvSpPr>
        <p:spPr bwMode="auto">
          <a:xfrm>
            <a:off x="5562600" y="3443288"/>
            <a:ext cx="211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10</a:t>
            </a:r>
            <a:r>
              <a:rPr lang="en-US" b="1" baseline="30000">
                <a:solidFill>
                  <a:schemeClr val="accent2"/>
                </a:solidFill>
                <a:latin typeface="Calibri" pitchFamily="34" charset="0"/>
              </a:rPr>
              <a:t>3</a:t>
            </a:r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 particles/second</a:t>
            </a:r>
          </a:p>
        </p:txBody>
      </p:sp>
      <p:sp>
        <p:nvSpPr>
          <p:cNvPr id="171016" name="TextBox 11"/>
          <p:cNvSpPr txBox="1">
            <a:spLocks noChangeArrowheads="1"/>
          </p:cNvSpPr>
          <p:nvPr/>
        </p:nvSpPr>
        <p:spPr bwMode="auto">
          <a:xfrm>
            <a:off x="5562600" y="2681288"/>
            <a:ext cx="211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10</a:t>
            </a:r>
            <a:r>
              <a:rPr lang="en-US" b="1" baseline="30000">
                <a:solidFill>
                  <a:schemeClr val="accent1"/>
                </a:solidFill>
                <a:latin typeface="Calibri" pitchFamily="34" charset="0"/>
              </a:rPr>
              <a:t>4</a:t>
            </a:r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 particles/second</a:t>
            </a:r>
          </a:p>
        </p:txBody>
      </p:sp>
      <p:sp>
        <p:nvSpPr>
          <p:cNvPr id="171017" name="TextBox 12"/>
          <p:cNvSpPr txBox="1">
            <a:spLocks noChangeArrowheads="1"/>
          </p:cNvSpPr>
          <p:nvPr/>
        </p:nvSpPr>
        <p:spPr bwMode="auto">
          <a:xfrm>
            <a:off x="5562600" y="1919288"/>
            <a:ext cx="211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10</a:t>
            </a:r>
            <a:r>
              <a:rPr lang="en-US" b="1" baseline="30000">
                <a:latin typeface="Calibri" pitchFamily="34" charset="0"/>
              </a:rPr>
              <a:t>5</a:t>
            </a:r>
            <a:r>
              <a:rPr lang="en-US" b="1">
                <a:latin typeface="Calibri" pitchFamily="34" charset="0"/>
              </a:rPr>
              <a:t> particles/second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000" y="2133600"/>
            <a:ext cx="800219" cy="3039615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n-lt"/>
              </a:rPr>
              <a:t>NUMBER OF GAMMA RAYS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n-lt"/>
              </a:rPr>
              <a:t>OBSERVED PER SHIFT (8h)</a:t>
            </a:r>
          </a:p>
        </p:txBody>
      </p:sp>
      <p:sp>
        <p:nvSpPr>
          <p:cNvPr id="171019" name="TextBox 14"/>
          <p:cNvSpPr txBox="1">
            <a:spLocks noChangeArrowheads="1"/>
          </p:cNvSpPr>
          <p:nvPr/>
        </p:nvSpPr>
        <p:spPr bwMode="auto">
          <a:xfrm>
            <a:off x="3886200" y="5943600"/>
            <a:ext cx="2573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000" b="1">
                <a:latin typeface="Calibri" pitchFamily="34" charset="0"/>
              </a:rPr>
              <a:t>CROSS SECTION [barn]</a:t>
            </a:r>
          </a:p>
        </p:txBody>
      </p:sp>
      <p:sp>
        <p:nvSpPr>
          <p:cNvPr id="171020" name="TextBox 15"/>
          <p:cNvSpPr txBox="1">
            <a:spLocks noChangeArrowheads="1"/>
          </p:cNvSpPr>
          <p:nvPr/>
        </p:nvSpPr>
        <p:spPr bwMode="auto">
          <a:xfrm>
            <a:off x="4921250" y="6340475"/>
            <a:ext cx="4222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400">
                <a:latin typeface="Calibri" pitchFamily="34" charset="0"/>
              </a:rPr>
              <a:t>Typically 10% gamma detection efficiency – 2 mg/cm</a:t>
            </a:r>
            <a:r>
              <a:rPr lang="en-US" sz="1400" baseline="30000">
                <a:latin typeface="Calibri" pitchFamily="34" charset="0"/>
              </a:rPr>
              <a:t>2 </a:t>
            </a:r>
            <a:r>
              <a:rPr lang="en-US" sz="1400">
                <a:latin typeface="Calibri" pitchFamily="34" charset="0"/>
              </a:rPr>
              <a:t>– </a:t>
            </a:r>
          </a:p>
          <a:p>
            <a:pPr algn="r"/>
            <a:r>
              <a:rPr lang="en-US" sz="1400">
                <a:latin typeface="Calibri" pitchFamily="34" charset="0"/>
              </a:rPr>
              <a:t>A target = 120 – REX efficiency 1%</a:t>
            </a:r>
          </a:p>
        </p:txBody>
      </p:sp>
      <p:sp>
        <p:nvSpPr>
          <p:cNvPr id="171022" name="TextBox 17"/>
          <p:cNvSpPr txBox="1">
            <a:spLocks noChangeArrowheads="1"/>
          </p:cNvSpPr>
          <p:nvPr/>
        </p:nvSpPr>
        <p:spPr bwMode="auto">
          <a:xfrm>
            <a:off x="0" y="6216650"/>
            <a:ext cx="290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>
                <a:latin typeface="Calibri" pitchFamily="34" charset="0"/>
              </a:rPr>
              <a:t> Bunched beam</a:t>
            </a:r>
          </a:p>
          <a:p>
            <a:pPr>
              <a:buFont typeface="Wingdings" pitchFamily="2" charset="2"/>
              <a:buChar char="ü"/>
            </a:pPr>
            <a:r>
              <a:rPr lang="en-US">
                <a:solidFill>
                  <a:srgbClr val="A3A3A3"/>
                </a:solidFill>
                <a:latin typeface="Calibri" pitchFamily="34" charset="0"/>
              </a:rPr>
              <a:t> Good signal/background …</a:t>
            </a:r>
            <a:endParaRPr lang="en-US">
              <a:latin typeface="Calibri" pitchFamily="34" charset="0"/>
            </a:endParaRPr>
          </a:p>
        </p:txBody>
      </p:sp>
      <p:sp>
        <p:nvSpPr>
          <p:cNvPr id="171023" name="TextBox 30"/>
          <p:cNvSpPr txBox="1">
            <a:spLocks noChangeArrowheads="1"/>
          </p:cNvSpPr>
          <p:nvPr/>
        </p:nvSpPr>
        <p:spPr bwMode="auto">
          <a:xfrm>
            <a:off x="2419350" y="914400"/>
            <a:ext cx="553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REX efficiency = 1 %  (nowadays very conservative)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</TotalTime>
  <Words>2881</Words>
  <Application>Microsoft Office PowerPoint</Application>
  <PresentationFormat>On-screen Show (4:3)</PresentationFormat>
  <Paragraphs>859</Paragraphs>
  <Slides>62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9" baseType="lpstr">
      <vt:lpstr>Arial</vt:lpstr>
      <vt:lpstr>Calibri</vt:lpstr>
      <vt:lpstr>Wingdings</vt:lpstr>
      <vt:lpstr>Symbol</vt:lpstr>
      <vt:lpstr>Times New Roman</vt:lpstr>
      <vt:lpstr>Comic Sans MS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jarno</dc:creator>
  <cp:lastModifiedBy>Jarno Van de Walle</cp:lastModifiedBy>
  <cp:revision>92</cp:revision>
  <dcterms:created xsi:type="dcterms:W3CDTF">2008-11-16T14:16:36Z</dcterms:created>
  <dcterms:modified xsi:type="dcterms:W3CDTF">2008-11-18T09:31:53Z</dcterms:modified>
</cp:coreProperties>
</file>