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avi" ContentType="video/x-msvide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96" r:id="rId1"/>
  </p:sldMasterIdLst>
  <p:notesMasterIdLst>
    <p:notesMasterId r:id="rId50"/>
  </p:notesMasterIdLst>
  <p:handoutMasterIdLst>
    <p:handoutMasterId r:id="rId51"/>
  </p:handoutMasterIdLst>
  <p:sldIdLst>
    <p:sldId id="256" r:id="rId2"/>
    <p:sldId id="307" r:id="rId3"/>
    <p:sldId id="268" r:id="rId4"/>
    <p:sldId id="315" r:id="rId5"/>
    <p:sldId id="317" r:id="rId6"/>
    <p:sldId id="358" r:id="rId7"/>
    <p:sldId id="320" r:id="rId8"/>
    <p:sldId id="319" r:id="rId9"/>
    <p:sldId id="359" r:id="rId10"/>
    <p:sldId id="304" r:id="rId11"/>
    <p:sldId id="321" r:id="rId12"/>
    <p:sldId id="322" r:id="rId13"/>
    <p:sldId id="323" r:id="rId14"/>
    <p:sldId id="327" r:id="rId15"/>
    <p:sldId id="325" r:id="rId16"/>
    <p:sldId id="326" r:id="rId17"/>
    <p:sldId id="328" r:id="rId18"/>
    <p:sldId id="330" r:id="rId19"/>
    <p:sldId id="331" r:id="rId20"/>
    <p:sldId id="332" r:id="rId21"/>
    <p:sldId id="335" r:id="rId22"/>
    <p:sldId id="336" r:id="rId23"/>
    <p:sldId id="308" r:id="rId24"/>
    <p:sldId id="337" r:id="rId25"/>
    <p:sldId id="338" r:id="rId26"/>
    <p:sldId id="340" r:id="rId27"/>
    <p:sldId id="341" r:id="rId28"/>
    <p:sldId id="343" r:id="rId29"/>
    <p:sldId id="344" r:id="rId30"/>
    <p:sldId id="356" r:id="rId31"/>
    <p:sldId id="345" r:id="rId32"/>
    <p:sldId id="346" r:id="rId33"/>
    <p:sldId id="347" r:id="rId34"/>
    <p:sldId id="349" r:id="rId35"/>
    <p:sldId id="355" r:id="rId36"/>
    <p:sldId id="348" r:id="rId37"/>
    <p:sldId id="350" r:id="rId38"/>
    <p:sldId id="351" r:id="rId39"/>
    <p:sldId id="324" r:id="rId40"/>
    <p:sldId id="352" r:id="rId41"/>
    <p:sldId id="353" r:id="rId42"/>
    <p:sldId id="354" r:id="rId43"/>
    <p:sldId id="273" r:id="rId44"/>
    <p:sldId id="287" r:id="rId45"/>
    <p:sldId id="357" r:id="rId46"/>
    <p:sldId id="277" r:id="rId47"/>
    <p:sldId id="302" r:id="rId48"/>
    <p:sldId id="286" r:id="rId49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rgbClr val="00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503E"/>
    <a:srgbClr val="FFDBDB"/>
    <a:srgbClr val="CC33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5405" autoAdjust="0"/>
  </p:normalViewPr>
  <p:slideViewPr>
    <p:cSldViewPr snapToGrid="0">
      <p:cViewPr varScale="1">
        <p:scale>
          <a:sx n="63" d="100"/>
          <a:sy n="63" d="100"/>
        </p:scale>
        <p:origin x="77" y="53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108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1" tIns="45320" rIns="90641" bIns="453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1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423" y="0"/>
            <a:ext cx="2889108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1" tIns="45320" rIns="90641" bIns="453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1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31"/>
            <a:ext cx="2889108" cy="4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1" tIns="45320" rIns="90641" bIns="453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1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423" y="9429831"/>
            <a:ext cx="2889108" cy="4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1" tIns="45320" rIns="90641" bIns="453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1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928E995-476D-49E8-A71D-D900E67D1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83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722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2488" y="746125"/>
            <a:ext cx="4962525" cy="37226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6598" y="4714122"/>
            <a:ext cx="5335893" cy="4466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641" tIns="45320" rIns="90641" bIns="45320"/>
          <a:lstStyle/>
          <a:p>
            <a:r>
              <a:rPr lang="en-US" altLang="en-US" dirty="0" smtClean="0"/>
              <a:t>Essential part of Particle Accelerators</a:t>
            </a:r>
          </a:p>
          <a:p>
            <a:r>
              <a:rPr lang="en-US" altLang="en-US" dirty="0" smtClean="0"/>
              <a:t>Accelerator Designer would like to design accelerator and then give source parameters</a:t>
            </a:r>
          </a:p>
          <a:p>
            <a:r>
              <a:rPr lang="en-US" altLang="en-US" dirty="0" smtClean="0"/>
              <a:t>Not the case – often the source is the limit, hence the whole chain is a compromise.</a:t>
            </a:r>
          </a:p>
          <a:p>
            <a:r>
              <a:rPr lang="en-US" altLang="en-US" dirty="0" smtClean="0"/>
              <a:t>Will talk about e and Ion Source.</a:t>
            </a:r>
          </a:p>
          <a:p>
            <a:r>
              <a:rPr lang="en-US" altLang="en-US" dirty="0" smtClean="0"/>
              <a:t>Will NOT talk about exotic sources (p-, e+, </a:t>
            </a:r>
            <a:r>
              <a:rPr lang="en-US" altLang="en-US" dirty="0" err="1" smtClean="0"/>
              <a:t>muon</a:t>
            </a:r>
            <a:r>
              <a:rPr lang="en-US" altLang="en-US" dirty="0" smtClean="0"/>
              <a:t>, pion </a:t>
            </a:r>
            <a:r>
              <a:rPr lang="en-US" altLang="en-US" dirty="0" err="1" smtClean="0"/>
              <a:t>etc</a:t>
            </a:r>
            <a:r>
              <a:rPr lang="en-US" alt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63934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253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855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046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527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4027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761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2584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101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740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7838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1439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641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077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497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AA1A05-7A6C-4891-88BF-2361269CDC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0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AEB4E-E850-47D3-97E1-94C61E1E107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99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9EB155-B67A-4D84-8AAD-F4C5EAFFA6E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4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5526" y="0"/>
            <a:ext cx="1448474" cy="685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4A6D59-B767-4C29-906C-1E8B8B7AB4B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29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2DD7DD-1082-4156-B309-2323FC78C8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0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ED5E2D-2684-4AED-BE76-919DD0E7E92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52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1ED062-C748-4A3A-8A30-0B8736920F3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12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83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9BA54-765E-4DB4-ACD1-05E4AC18AA4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575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A288F9-5756-4491-9D41-E58679988E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62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6094372-BE9D-4069-81BE-D80E7D294C9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29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2.emf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-cfadc.phy.ornl.gov/redbooks/one/1.html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emf"/><Relationship Id="rId5" Type="http://schemas.openxmlformats.org/officeDocument/2006/relationships/image" Target="../media/image22.wmf"/><Relationship Id="rId4" Type="http://schemas.openxmlformats.org/officeDocument/2006/relationships/oleObject" Target="../embeddings/oleObject8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e00/PAPERS/THP3A05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hyperlink" Target="http://accelconf.web.cern.ch/AccelConf/l00/papers/TU201.pdf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IPAC2011/papers/thps025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7.png"/><Relationship Id="rId5" Type="http://schemas.openxmlformats.org/officeDocument/2006/relationships/image" Target="../media/image36.wmf"/><Relationship Id="rId4" Type="http://schemas.openxmlformats.org/officeDocument/2006/relationships/oleObject" Target="../embeddings/oleObject1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12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45.emf"/><Relationship Id="rId4" Type="http://schemas.openxmlformats.org/officeDocument/2006/relationships/image" Target="../media/image4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582613"/>
            <a:ext cx="5943600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Ion Source and LEBT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60400" y="1655763"/>
            <a:ext cx="7162800" cy="3810000"/>
          </a:xfr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Ion Sources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Producing large number of ions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Extraction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Transporting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Protons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H-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Ions</a:t>
            </a:r>
          </a:p>
        </p:txBody>
      </p:sp>
      <p:sp>
        <p:nvSpPr>
          <p:cNvPr id="30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2291E32B-1F48-4E6C-967D-6D974ECFAC82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en-US" altLang="en-US" sz="14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076" name="Picture 5" descr="http://linac2.home.cern.ch/linac2/CF002521-ProtonSourceDuoplasmatronRichardChristian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298" y="1970802"/>
            <a:ext cx="4097709" cy="307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722313" y="5727700"/>
            <a:ext cx="387798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dirty="0"/>
              <a:t>Richard Scrivens, BE </a:t>
            </a:r>
            <a:r>
              <a:rPr lang="en-US" altLang="en-US" sz="1800" dirty="0" err="1"/>
              <a:t>Dept</a:t>
            </a:r>
            <a:r>
              <a:rPr lang="en-US" altLang="en-US" sz="1800" dirty="0"/>
              <a:t>, </a:t>
            </a:r>
            <a:r>
              <a:rPr lang="en-US" altLang="en-US" sz="1800" dirty="0" smtClean="0"/>
              <a:t>CERN</a:t>
            </a:r>
          </a:p>
          <a:p>
            <a:pPr>
              <a:spcBef>
                <a:spcPct val="50000"/>
              </a:spcBef>
            </a:pPr>
            <a:r>
              <a:rPr lang="en-US" altLang="en-US" sz="1800" dirty="0" smtClean="0"/>
              <a:t>November 2015</a:t>
            </a:r>
            <a:endParaRPr lang="en-US" alt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8046381" y="6076475"/>
            <a:ext cx="9810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 Curtesy of PIE 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Scientific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7029" y="6248400"/>
            <a:ext cx="1905000" cy="457200"/>
          </a:xfrm>
        </p:spPr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2338584"/>
            <a:ext cx="5598377" cy="397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616515" y="4677680"/>
            <a:ext cx="29643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R. </a:t>
            </a:r>
            <a:r>
              <a:rPr lang="en-US" sz="1100" dirty="0" err="1" smtClean="0"/>
              <a:t>Rejoub</a:t>
            </a:r>
            <a:r>
              <a:rPr lang="en-US" sz="1100" dirty="0" smtClean="0"/>
              <a:t>, B. G. Lindsay, and R. F. </a:t>
            </a:r>
            <a:r>
              <a:rPr lang="en-US" sz="1100" dirty="0" err="1" smtClean="0"/>
              <a:t>Stebbings</a:t>
            </a:r>
            <a:r>
              <a:rPr lang="en-US" sz="1100" dirty="0" smtClean="0"/>
              <a:t>, Phys. Rev. A 65, 042713 (2002)</a:t>
            </a:r>
          </a:p>
          <a:p>
            <a:r>
              <a:rPr lang="en-US" sz="1100" dirty="0" smtClean="0"/>
              <a:t>Except H:  Y.-K. Kim and M.E. Rudd, Phys. Rev. A 50, 3954 (1994)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1915221" y="2338584"/>
            <a:ext cx="421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Ionization Cross Section by Electron Impact</a:t>
            </a:r>
            <a:endParaRPr lang="en-US" dirty="0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742844" y="1270000"/>
            <a:ext cx="8229600" cy="186195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kern="0" dirty="0" smtClean="0">
                <a:solidFill>
                  <a:schemeClr val="tx1"/>
                </a:solidFill>
                <a:effectLst/>
              </a:rPr>
              <a:t>In many ion sources we use electron impact ionization.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kern="0" dirty="0" smtClean="0">
                <a:solidFill>
                  <a:schemeClr val="tx1"/>
                </a:solidFill>
                <a:effectLst/>
              </a:rPr>
              <a:t>We need to create electrons, accelerate them to a few times the ionization potential of the material, and get them to interact with atoms.</a:t>
            </a:r>
          </a:p>
          <a:p>
            <a:pPr marL="534988" indent="-534988">
              <a:buFont typeface="Wingdings" pitchFamily="2" charset="2"/>
              <a:buNone/>
              <a:defRPr/>
            </a:pPr>
            <a:endParaRPr lang="en-US" sz="1800" b="0" kern="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869940" y="2707916"/>
            <a:ext cx="2689598" cy="127962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1600" b="0" kern="0" dirty="0" smtClean="0">
                <a:solidFill>
                  <a:schemeClr val="tx1"/>
                </a:solidFill>
                <a:effectLst/>
              </a:rPr>
              <a:t>Alternative methods for ion generation are: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600" b="0" kern="0" dirty="0">
                <a:solidFill>
                  <a:schemeClr val="tx1"/>
                </a:solidFill>
                <a:effectLst/>
              </a:rPr>
              <a:t>P</a:t>
            </a:r>
            <a:r>
              <a:rPr lang="en-US" sz="1600" b="0" kern="0" dirty="0" smtClean="0">
                <a:solidFill>
                  <a:schemeClr val="tx1"/>
                </a:solidFill>
                <a:effectLst/>
              </a:rPr>
              <a:t>hoto-ionization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600" b="0" kern="0" dirty="0" smtClean="0">
                <a:solidFill>
                  <a:schemeClr val="tx1"/>
                </a:solidFill>
                <a:effectLst/>
              </a:rPr>
              <a:t>Surface interactions.</a:t>
            </a:r>
          </a:p>
          <a:p>
            <a:pPr marL="534988" indent="-534988">
              <a:buFont typeface="Wingdings" pitchFamily="2" charset="2"/>
              <a:buNone/>
              <a:defRPr/>
            </a:pPr>
            <a:endParaRPr lang="en-US" sz="1600" b="0" kern="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Ion Sources – Electron Impact Ionization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8313" y="4720869"/>
            <a:ext cx="26112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The plot shows the cross section for ionization by electron impact on a selection of neutral atoms, as a function of the impacting electron energy.</a:t>
            </a:r>
          </a:p>
          <a:p>
            <a:r>
              <a:rPr lang="en-GB" b="0" dirty="0" smtClean="0"/>
              <a:t>There is a minimum required electron energy (the ionization energy of the ion) and the cross section peaks at approximately 3x this energy.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781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60400" y="1655763"/>
            <a:ext cx="7162800" cy="3810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Ion Sources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Producing large number of ions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/>
              <a:t>Extraction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Transporting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Protons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H-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Ions</a:t>
            </a:r>
          </a:p>
          <a:p>
            <a:pPr fontAlgn="auto">
              <a:buFont typeface="Wingdings" pitchFamily="2" charset="2"/>
              <a:buNone/>
              <a:defRPr/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56137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936525" y="1172120"/>
            <a:ext cx="6777935" cy="250929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Font typeface="Arial" panose="020B0604020202020204" pitchFamily="34" charset="0"/>
              <a:buChar char="•"/>
              <a:defRPr/>
            </a:pPr>
            <a:r>
              <a:rPr lang="en-US" b="0" dirty="0" smtClean="0"/>
              <a:t>Child-Langmuir law (3/2 power law) gives the limit of current density that can be removed from a surface.</a:t>
            </a:r>
          </a:p>
          <a:p>
            <a:pPr fontAlgn="auto">
              <a:buFont typeface="Arial" panose="020B0604020202020204" pitchFamily="34" charset="0"/>
              <a:buChar char="•"/>
              <a:defRPr/>
            </a:pPr>
            <a:r>
              <a:rPr lang="en-US" b="0" dirty="0" smtClean="0"/>
              <a:t>Well adapted to electrons extracted from a cathode, but also relevant for the extraction of ions.</a:t>
            </a:r>
          </a:p>
          <a:p>
            <a:pPr fontAlgn="auto">
              <a:buFont typeface="Arial" panose="020B0604020202020204" pitchFamily="34" charset="0"/>
              <a:buChar char="•"/>
              <a:defRPr/>
            </a:pPr>
            <a:r>
              <a:rPr lang="en-US" b="0" dirty="0" smtClean="0"/>
              <a:t>Need electric field to remove electrons from surface.</a:t>
            </a:r>
          </a:p>
          <a:p>
            <a:pPr fontAlgn="auto">
              <a:buFont typeface="Arial" panose="020B0604020202020204" pitchFamily="34" charset="0"/>
              <a:buChar char="•"/>
              <a:defRPr/>
            </a:pPr>
            <a:r>
              <a:rPr lang="en-US" b="0" dirty="0" smtClean="0"/>
              <a:t>Electrons set up their own space charge field.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60749" y="308769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Extraction – Child Langmuir</a:t>
            </a:r>
            <a:endParaRPr lang="en-GB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5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50" y="6326706"/>
            <a:ext cx="2057400" cy="365125"/>
          </a:xfrm>
        </p:spPr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34010" y="2054087"/>
            <a:ext cx="431800" cy="266382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081710" y="2196962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1154735" y="25573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1010273" y="29891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1081710" y="32780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1154735" y="3638412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010273" y="39257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1226173" y="421467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1081710" y="443057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1513510" y="4070212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1442073" y="34939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1586535" y="3133587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1442073" y="27732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1297610" y="32050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1586535" y="2485887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9" name="Oval 20"/>
          <p:cNvSpPr>
            <a:spLocks noChangeArrowheads="1"/>
          </p:cNvSpPr>
          <p:nvPr/>
        </p:nvSpPr>
        <p:spPr bwMode="auto">
          <a:xfrm>
            <a:off x="1442073" y="2196962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0" name="Oval 21"/>
          <p:cNvSpPr>
            <a:spLocks noChangeArrowheads="1"/>
          </p:cNvSpPr>
          <p:nvPr/>
        </p:nvSpPr>
        <p:spPr bwMode="auto">
          <a:xfrm>
            <a:off x="938835" y="2701787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1" name="Oval 22"/>
          <p:cNvSpPr>
            <a:spLocks noChangeArrowheads="1"/>
          </p:cNvSpPr>
          <p:nvPr/>
        </p:nvSpPr>
        <p:spPr bwMode="auto">
          <a:xfrm>
            <a:off x="1873873" y="21255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2" name="Oval 24"/>
          <p:cNvSpPr>
            <a:spLocks noChangeArrowheads="1"/>
          </p:cNvSpPr>
          <p:nvPr/>
        </p:nvSpPr>
        <p:spPr bwMode="auto">
          <a:xfrm>
            <a:off x="2089773" y="2485887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2018335" y="29891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auto">
          <a:xfrm>
            <a:off x="2162798" y="3349487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auto">
          <a:xfrm>
            <a:off x="1873873" y="3638412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6" name="Oval 28"/>
          <p:cNvSpPr>
            <a:spLocks noChangeArrowheads="1"/>
          </p:cNvSpPr>
          <p:nvPr/>
        </p:nvSpPr>
        <p:spPr bwMode="auto">
          <a:xfrm>
            <a:off x="2089773" y="3997187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7" name="Oval 29"/>
          <p:cNvSpPr>
            <a:spLocks noChangeArrowheads="1"/>
          </p:cNvSpPr>
          <p:nvPr/>
        </p:nvSpPr>
        <p:spPr bwMode="auto">
          <a:xfrm>
            <a:off x="1802435" y="43575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8" name="Oval 30"/>
          <p:cNvSpPr>
            <a:spLocks noChangeArrowheads="1"/>
          </p:cNvSpPr>
          <p:nvPr/>
        </p:nvSpPr>
        <p:spPr bwMode="auto">
          <a:xfrm>
            <a:off x="2521573" y="443057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" name="Oval 31"/>
          <p:cNvSpPr>
            <a:spLocks noChangeArrowheads="1"/>
          </p:cNvSpPr>
          <p:nvPr/>
        </p:nvSpPr>
        <p:spPr bwMode="auto">
          <a:xfrm>
            <a:off x="2739060" y="3854312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0" name="Oval 32"/>
          <p:cNvSpPr>
            <a:spLocks noChangeArrowheads="1"/>
          </p:cNvSpPr>
          <p:nvPr/>
        </p:nvSpPr>
        <p:spPr bwMode="auto">
          <a:xfrm>
            <a:off x="2594598" y="32780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2954960" y="29891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2" name="Oval 34"/>
          <p:cNvSpPr>
            <a:spLocks noChangeArrowheads="1"/>
          </p:cNvSpPr>
          <p:nvPr/>
        </p:nvSpPr>
        <p:spPr bwMode="auto">
          <a:xfrm>
            <a:off x="2451723" y="27732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3" name="Oval 35"/>
          <p:cNvSpPr>
            <a:spLocks noChangeArrowheads="1"/>
          </p:cNvSpPr>
          <p:nvPr/>
        </p:nvSpPr>
        <p:spPr bwMode="auto">
          <a:xfrm>
            <a:off x="3099423" y="2485887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4" name="Oval 36"/>
          <p:cNvSpPr>
            <a:spLocks noChangeArrowheads="1"/>
          </p:cNvSpPr>
          <p:nvPr/>
        </p:nvSpPr>
        <p:spPr bwMode="auto">
          <a:xfrm>
            <a:off x="2378698" y="2196962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5" name="Oval 37"/>
          <p:cNvSpPr>
            <a:spLocks noChangeArrowheads="1"/>
          </p:cNvSpPr>
          <p:nvPr/>
        </p:nvSpPr>
        <p:spPr bwMode="auto">
          <a:xfrm>
            <a:off x="2954960" y="21255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6" name="Oval 38"/>
          <p:cNvSpPr>
            <a:spLocks noChangeArrowheads="1"/>
          </p:cNvSpPr>
          <p:nvPr/>
        </p:nvSpPr>
        <p:spPr bwMode="auto">
          <a:xfrm>
            <a:off x="3963023" y="2485887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7" name="Oval 39"/>
          <p:cNvSpPr>
            <a:spLocks noChangeArrowheads="1"/>
          </p:cNvSpPr>
          <p:nvPr/>
        </p:nvSpPr>
        <p:spPr bwMode="auto">
          <a:xfrm>
            <a:off x="3674098" y="212552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8" name="Oval 40"/>
          <p:cNvSpPr>
            <a:spLocks noChangeArrowheads="1"/>
          </p:cNvSpPr>
          <p:nvPr/>
        </p:nvSpPr>
        <p:spPr bwMode="auto">
          <a:xfrm>
            <a:off x="3531223" y="28462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39" name="Oval 42"/>
          <p:cNvSpPr>
            <a:spLocks noChangeArrowheads="1"/>
          </p:cNvSpPr>
          <p:nvPr/>
        </p:nvSpPr>
        <p:spPr bwMode="auto">
          <a:xfrm>
            <a:off x="3459785" y="34939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40" name="Oval 44"/>
          <p:cNvSpPr>
            <a:spLocks noChangeArrowheads="1"/>
          </p:cNvSpPr>
          <p:nvPr/>
        </p:nvSpPr>
        <p:spPr bwMode="auto">
          <a:xfrm>
            <a:off x="3602660" y="39257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41" name="Oval 45"/>
          <p:cNvSpPr>
            <a:spLocks noChangeArrowheads="1"/>
          </p:cNvSpPr>
          <p:nvPr/>
        </p:nvSpPr>
        <p:spPr bwMode="auto">
          <a:xfrm>
            <a:off x="3891585" y="43575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42" name="Oval 46"/>
          <p:cNvSpPr>
            <a:spLocks noChangeArrowheads="1"/>
          </p:cNvSpPr>
          <p:nvPr/>
        </p:nvSpPr>
        <p:spPr bwMode="auto">
          <a:xfrm>
            <a:off x="3099423" y="4357550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43" name="Text Box 53"/>
          <p:cNvSpPr txBox="1">
            <a:spLocks noChangeArrowheads="1"/>
          </p:cNvSpPr>
          <p:nvPr/>
        </p:nvSpPr>
        <p:spPr bwMode="auto">
          <a:xfrm>
            <a:off x="289548" y="1765162"/>
            <a:ext cx="812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CATHODE</a:t>
            </a:r>
          </a:p>
        </p:txBody>
      </p:sp>
      <p:sp>
        <p:nvSpPr>
          <p:cNvPr id="44" name="Rectangle 54"/>
          <p:cNvSpPr>
            <a:spLocks noChangeArrowheads="1"/>
          </p:cNvSpPr>
          <p:nvPr/>
        </p:nvSpPr>
        <p:spPr bwMode="auto">
          <a:xfrm>
            <a:off x="4167810" y="2054087"/>
            <a:ext cx="431800" cy="266382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45" name="Text Box 55"/>
          <p:cNvSpPr txBox="1">
            <a:spLocks noChangeArrowheads="1"/>
          </p:cNvSpPr>
          <p:nvPr/>
        </p:nvSpPr>
        <p:spPr bwMode="auto">
          <a:xfrm>
            <a:off x="4091610" y="1765162"/>
            <a:ext cx="642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ANODE</a:t>
            </a:r>
          </a:p>
        </p:txBody>
      </p:sp>
      <p:sp>
        <p:nvSpPr>
          <p:cNvPr id="46" name="Line 56"/>
          <p:cNvSpPr>
            <a:spLocks noChangeShapeType="1"/>
          </p:cNvSpPr>
          <p:nvPr/>
        </p:nvSpPr>
        <p:spPr bwMode="auto">
          <a:xfrm>
            <a:off x="1299198" y="4862375"/>
            <a:ext cx="28797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7" name="Text Box 57"/>
          <p:cNvSpPr txBox="1">
            <a:spLocks noChangeArrowheads="1"/>
          </p:cNvSpPr>
          <p:nvPr/>
        </p:nvSpPr>
        <p:spPr bwMode="auto">
          <a:xfrm>
            <a:off x="1011860" y="4717912"/>
            <a:ext cx="268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E</a:t>
            </a:r>
          </a:p>
        </p:txBody>
      </p:sp>
      <p:sp>
        <p:nvSpPr>
          <p:cNvPr id="48" name="Line 58"/>
          <p:cNvSpPr>
            <a:spLocks noChangeShapeType="1"/>
          </p:cNvSpPr>
          <p:nvPr/>
        </p:nvSpPr>
        <p:spPr bwMode="auto">
          <a:xfrm>
            <a:off x="2810498" y="3925750"/>
            <a:ext cx="3603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9" name="Text Box 59"/>
          <p:cNvSpPr txBox="1">
            <a:spLocks noChangeArrowheads="1"/>
          </p:cNvSpPr>
          <p:nvPr/>
        </p:nvSpPr>
        <p:spPr bwMode="auto">
          <a:xfrm>
            <a:off x="2883523" y="3638412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v</a:t>
            </a:r>
          </a:p>
        </p:txBody>
      </p:sp>
      <p:sp>
        <p:nvSpPr>
          <p:cNvPr id="50" name="Rectangle 60"/>
          <p:cNvSpPr>
            <a:spLocks noChangeArrowheads="1"/>
          </p:cNvSpPr>
          <p:nvPr/>
        </p:nvSpPr>
        <p:spPr bwMode="auto">
          <a:xfrm>
            <a:off x="1802435" y="1981062"/>
            <a:ext cx="936625" cy="2736850"/>
          </a:xfrm>
          <a:prstGeom prst="rect">
            <a:avLst/>
          </a:prstGeom>
          <a:noFill/>
          <a:ln w="6350">
            <a:solidFill>
              <a:srgbClr val="0000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51" name="Text Box 62"/>
          <p:cNvSpPr txBox="1">
            <a:spLocks noChangeArrowheads="1"/>
          </p:cNvSpPr>
          <p:nvPr/>
        </p:nvSpPr>
        <p:spPr bwMode="auto">
          <a:xfrm>
            <a:off x="1958010" y="1292087"/>
            <a:ext cx="2984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/>
              <a:t>These electrons create an electric field</a:t>
            </a:r>
          </a:p>
        </p:txBody>
      </p:sp>
      <p:sp>
        <p:nvSpPr>
          <p:cNvPr id="52" name="Line 63"/>
          <p:cNvSpPr>
            <a:spLocks noChangeShapeType="1"/>
          </p:cNvSpPr>
          <p:nvPr/>
        </p:nvSpPr>
        <p:spPr bwMode="auto">
          <a:xfrm flipH="1">
            <a:off x="2523160" y="1549262"/>
            <a:ext cx="647700" cy="504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3" name="Text Box 64"/>
          <p:cNvSpPr txBox="1">
            <a:spLocks noChangeArrowheads="1"/>
          </p:cNvSpPr>
          <p:nvPr/>
        </p:nvSpPr>
        <p:spPr bwMode="auto">
          <a:xfrm>
            <a:off x="651498" y="1549262"/>
            <a:ext cx="2155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/>
              <a:t>That repels these electrons</a:t>
            </a:r>
          </a:p>
        </p:txBody>
      </p:sp>
      <p:sp>
        <p:nvSpPr>
          <p:cNvPr id="54" name="Line 65"/>
          <p:cNvSpPr>
            <a:spLocks noChangeShapeType="1"/>
          </p:cNvSpPr>
          <p:nvPr/>
        </p:nvSpPr>
        <p:spPr bwMode="auto">
          <a:xfrm flipH="1">
            <a:off x="1370635" y="1838187"/>
            <a:ext cx="215900" cy="358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5" name="Line 66"/>
          <p:cNvSpPr>
            <a:spLocks noChangeShapeType="1"/>
          </p:cNvSpPr>
          <p:nvPr/>
        </p:nvSpPr>
        <p:spPr bwMode="auto">
          <a:xfrm>
            <a:off x="1227760" y="3709850"/>
            <a:ext cx="215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6" name="Line 67"/>
          <p:cNvSpPr>
            <a:spLocks noChangeShapeType="1"/>
          </p:cNvSpPr>
          <p:nvPr/>
        </p:nvSpPr>
        <p:spPr bwMode="auto">
          <a:xfrm>
            <a:off x="3455023" y="3565387"/>
            <a:ext cx="560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57" name="Picture 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460" y="1442106"/>
            <a:ext cx="4397375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8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5993"/>
              </p:ext>
            </p:extLst>
          </p:nvPr>
        </p:nvGraphicFramePr>
        <p:xfrm>
          <a:off x="4941888" y="5071620"/>
          <a:ext cx="11398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22" name="Equation" r:id="rId4" imgW="762000" imgH="457200" progId="Equation.3">
                  <p:embed/>
                </p:oleObj>
              </mc:Choice>
              <mc:Fallback>
                <p:oleObj name="Equation" r:id="rId4" imgW="762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1888" y="5071620"/>
                        <a:ext cx="113982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tangle 76"/>
          <p:cNvSpPr>
            <a:spLocks noChangeArrowheads="1"/>
          </p:cNvSpPr>
          <p:nvPr/>
        </p:nvSpPr>
        <p:spPr bwMode="auto">
          <a:xfrm>
            <a:off x="3923335" y="1304787"/>
            <a:ext cx="10985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	</a:t>
            </a:r>
            <a:endParaRPr lang="en-US" altLang="en-US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60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243061"/>
              </p:ext>
            </p:extLst>
          </p:nvPr>
        </p:nvGraphicFramePr>
        <p:xfrm>
          <a:off x="6588125" y="5287520"/>
          <a:ext cx="704850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23" name="Equation" r:id="rId6" imgW="469696" imgH="203112" progId="Equation.3">
                  <p:embed/>
                </p:oleObj>
              </mc:Choice>
              <mc:Fallback>
                <p:oleObj name="Equation" r:id="rId6" imgW="469696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5287520"/>
                        <a:ext cx="704850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8786243"/>
              </p:ext>
            </p:extLst>
          </p:nvPr>
        </p:nvGraphicFramePr>
        <p:xfrm>
          <a:off x="7596188" y="5144645"/>
          <a:ext cx="1150937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24" name="Equation" r:id="rId8" imgW="761669" imgH="393529" progId="Equation.3">
                  <p:embed/>
                </p:oleObj>
              </mc:Choice>
              <mc:Fallback>
                <p:oleObj name="Equation" r:id="rId8" imgW="76166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5144645"/>
                        <a:ext cx="1150937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Rectangle 78"/>
          <p:cNvSpPr>
            <a:spLocks noChangeArrowheads="1"/>
          </p:cNvSpPr>
          <p:nvPr/>
        </p:nvSpPr>
        <p:spPr bwMode="auto">
          <a:xfrm>
            <a:off x="3923335" y="2444612"/>
            <a:ext cx="10985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	</a:t>
            </a:r>
            <a:endParaRPr lang="en-US" altLang="en-US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63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9847287"/>
              </p:ext>
            </p:extLst>
          </p:nvPr>
        </p:nvGraphicFramePr>
        <p:xfrm>
          <a:off x="4821238" y="5678045"/>
          <a:ext cx="390842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25" name="Equation" r:id="rId10" imgW="2590800" imgH="393700" progId="Equation.3">
                  <p:embed/>
                </p:oleObj>
              </mc:Choice>
              <mc:Fallback>
                <p:oleObj name="Equation" r:id="rId10" imgW="2590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1238" y="5678045"/>
                        <a:ext cx="3908425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itle 1"/>
          <p:cNvSpPr txBox="1">
            <a:spLocks/>
          </p:cNvSpPr>
          <p:nvPr/>
        </p:nvSpPr>
        <p:spPr>
          <a:xfrm>
            <a:off x="660749" y="308769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Extraction – Child Langmuir</a:t>
            </a:r>
            <a:endParaRPr lang="en-GB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19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52189"/>
              </p:ext>
            </p:extLst>
          </p:nvPr>
        </p:nvGraphicFramePr>
        <p:xfrm>
          <a:off x="2852213" y="1824181"/>
          <a:ext cx="22479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2" name="Equation" r:id="rId3" imgW="1498320" imgH="469800" progId="Equation.3">
                  <p:embed/>
                </p:oleObj>
              </mc:Choice>
              <mc:Fallback>
                <p:oleObj name="Equation" r:id="rId3" imgW="14983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2213" y="1824181"/>
                        <a:ext cx="2247900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66689" y="2723643"/>
            <a:ext cx="333804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Current density is limited (e.g. protons ~600mA/cm</a:t>
            </a:r>
            <a:r>
              <a:rPr lang="en-GB" sz="1800" b="0" baseline="30000" dirty="0" smtClean="0"/>
              <a:t>2</a:t>
            </a:r>
            <a:r>
              <a:rPr lang="en-GB" sz="1800" b="0" dirty="0" smtClean="0"/>
              <a:t>).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Increase the aperture to increase the current.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Requires a larger plasma and more power.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Increases the emittance.</a:t>
            </a:r>
            <a:endParaRPr lang="en-GB" sz="1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60749" y="308769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Extraction – Child Langmuir</a:t>
            </a:r>
            <a:endParaRPr lang="en-GB" sz="2400" b="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986116" y="2208802"/>
            <a:ext cx="700523" cy="5148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38368" y="2723643"/>
            <a:ext cx="38860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 smtClean="0"/>
              <a:t>Increase the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 smtClean="0"/>
              <a:t>Plasmas lead to lots of neutrals, charge particles and UV light, all bad for high voltages.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 smtClean="0"/>
              <a:t>RF fields cannot be used for acceleration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b="0" dirty="0" err="1" smtClean="0">
                <a:latin typeface="Symbol" panose="05050102010706020507" pitchFamily="18" charset="2"/>
              </a:rPr>
              <a:t>bl</a:t>
            </a:r>
            <a:r>
              <a:rPr lang="en-GB" sz="1800" b="0" dirty="0" smtClean="0"/>
              <a:t> of the source RF cavity would be too short for plasma 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b="0" dirty="0" smtClean="0"/>
              <a:t>Plasma electrons need to be heavily suppressed by magnetic fields.</a:t>
            </a:r>
            <a:endParaRPr lang="en-GB" sz="1800" b="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288437" y="2208802"/>
            <a:ext cx="1004038" cy="45425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970142"/>
              </p:ext>
            </p:extLst>
          </p:nvPr>
        </p:nvGraphicFramePr>
        <p:xfrm>
          <a:off x="2852213" y="945081"/>
          <a:ext cx="22479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3" name="Equation" r:id="rId5" imgW="1498320" imgH="469800" progId="Equation.3">
                  <p:embed/>
                </p:oleObj>
              </mc:Choice>
              <mc:Fallback>
                <p:oleObj name="Equation" r:id="rId5" imgW="14983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2213" y="945081"/>
                        <a:ext cx="2247900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04874" y="1670292"/>
            <a:ext cx="2222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1" dirty="0" smtClean="0"/>
              <a:t>E</a:t>
            </a:r>
            <a:r>
              <a:rPr lang="en-GB" sz="1400" b="0" dirty="0" smtClean="0"/>
              <a:t> = initially applied E field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148866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1"/>
          <p:cNvSpPr txBox="1">
            <a:spLocks/>
          </p:cNvSpPr>
          <p:nvPr/>
        </p:nvSpPr>
        <p:spPr>
          <a:xfrm>
            <a:off x="660749" y="308769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Extraction – Child Langmuir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45637" y="1056359"/>
            <a:ext cx="6777935" cy="174625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b="0" dirty="0" smtClean="0"/>
              <a:t>Real life source do not use parallel plates. The ions have to come out of an open hole.</a:t>
            </a:r>
          </a:p>
          <a:p>
            <a:pPr fontAlgn="auto">
              <a:defRPr/>
            </a:pPr>
            <a:r>
              <a:rPr lang="en-US" b="0" dirty="0" smtClean="0"/>
              <a:t>The ions also have to transit from a plasma (where the space charge is shielded by electrons) to the beam, where electrons have been removed.</a:t>
            </a:r>
          </a:p>
          <a:p>
            <a:pPr fontAlgn="auto">
              <a:defRPr/>
            </a:pPr>
            <a:r>
              <a:rPr lang="en-US" b="0" dirty="0" smtClean="0"/>
              <a:t>Shaping the extraction system electrodes can give a focusing force to compensate for the transverse space charge forces.</a:t>
            </a:r>
          </a:p>
        </p:txBody>
      </p:sp>
      <p:pic>
        <p:nvPicPr>
          <p:cNvPr id="13" name="Picture 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8781" y="3550200"/>
            <a:ext cx="5831646" cy="2673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680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60400" y="1655763"/>
            <a:ext cx="7162800" cy="3810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bg2">
                    <a:lumMod val="75000"/>
                  </a:schemeClr>
                </a:solidFill>
              </a:rPr>
              <a:t>Ion Sources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bg2">
                    <a:lumMod val="75000"/>
                  </a:schemeClr>
                </a:solidFill>
              </a:rPr>
              <a:t>Producing large number of ions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bg2">
                    <a:lumMod val="75000"/>
                  </a:schemeClr>
                </a:solidFill>
              </a:rPr>
              <a:t>Extraction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tx1"/>
                </a:solidFill>
              </a:rPr>
              <a:t>Transporting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bg2">
                    <a:lumMod val="75000"/>
                  </a:schemeClr>
                </a:solidFill>
              </a:rPr>
              <a:t>Protons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bg2">
                    <a:lumMod val="75000"/>
                  </a:schemeClr>
                </a:solidFill>
              </a:rPr>
              <a:t>H-</a:t>
            </a:r>
          </a:p>
          <a:p>
            <a:pPr fontAlgn="auto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 smtClean="0">
                <a:solidFill>
                  <a:schemeClr val="bg2">
                    <a:lumMod val="75000"/>
                  </a:schemeClr>
                </a:solidFill>
              </a:rPr>
              <a:t>Ions</a:t>
            </a:r>
          </a:p>
          <a:p>
            <a:pPr fontAlgn="auto">
              <a:buFont typeface="Wingdings" pitchFamily="2" charset="2"/>
              <a:buNone/>
              <a:defRPr/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24549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60749" y="308769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Low Energy Beam Transport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8521" y="969169"/>
            <a:ext cx="72574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b="0" dirty="0" smtClean="0"/>
              <a:t>Direct space charge becomes very strong at low energy.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800" b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b="0" dirty="0" smtClean="0"/>
              <a:t>We can estimate the effect using a simple beam space charge growth equation </a:t>
            </a:r>
            <a:r>
              <a:rPr lang="en-GB" sz="1400" b="0" dirty="0" smtClean="0"/>
              <a:t>(approximate equation, uniform density cylindrical beam, non-relativistic)</a:t>
            </a:r>
            <a:r>
              <a:rPr lang="en-GB" sz="1800" b="0" dirty="0" smtClean="0"/>
              <a:t>.</a:t>
            </a:r>
            <a:endParaRPr lang="en-GB" sz="1800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551" y="2744645"/>
            <a:ext cx="5643399" cy="33823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131536" y="3357318"/>
                <a:ext cx="3753852" cy="9093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 sz="2000" b="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536" y="3357318"/>
                <a:ext cx="3753852" cy="9093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637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60749" y="308769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LEBT - Focusing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7397" y="1186185"/>
            <a:ext cx="7257449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Overcoming the space charge requires strong focusing.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This can be supplied by solenoids, focusing in H+V planes simultaneously.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 smtClean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 smtClean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 smtClean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 smtClean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The solenoid also couples the planes.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Not a problem if the beam is circularly symmetric.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or constrains the rotation of the beam to n</a:t>
            </a:r>
            <a:r>
              <a:rPr lang="en-GB" sz="1800" b="0" dirty="0" smtClean="0">
                <a:latin typeface="Symbol" panose="05050102010706020507" pitchFamily="18" charset="2"/>
              </a:rPr>
              <a:t>p</a:t>
            </a:r>
            <a:r>
              <a:rPr lang="en-GB" sz="1800" b="0" dirty="0" smtClean="0"/>
              <a:t>/2 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49" y="2295231"/>
            <a:ext cx="4524759" cy="30648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5508" y="2295231"/>
            <a:ext cx="3202925" cy="314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5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60749" y="308769"/>
            <a:ext cx="7328219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LEBT – Space Charge Compensation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7397" y="1407567"/>
            <a:ext cx="72574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Space charge compensation can be used to reduce the strength of the self induced electric field.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It can be done in several ways, e.g. 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Capture particles of the opposite charge in the beam.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Co-propagate (forwards or backwards) an opposite charge beam.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Use a compensating electrode/wire.</a:t>
            </a:r>
            <a:endParaRPr lang="en-GB" sz="1800" b="0" dirty="0"/>
          </a:p>
        </p:txBody>
      </p:sp>
      <p:grpSp>
        <p:nvGrpSpPr>
          <p:cNvPr id="44" name="Group 43"/>
          <p:cNvGrpSpPr/>
          <p:nvPr/>
        </p:nvGrpSpPr>
        <p:grpSpPr>
          <a:xfrm>
            <a:off x="660749" y="4193043"/>
            <a:ext cx="2050561" cy="1805621"/>
            <a:chOff x="660749" y="4193043"/>
            <a:chExt cx="2050561" cy="180562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8905" y="4275907"/>
              <a:ext cx="952044" cy="1593667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750771" y="4572000"/>
              <a:ext cx="1626669" cy="875072"/>
              <a:chOff x="750771" y="4572000"/>
              <a:chExt cx="1626669" cy="875072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750771" y="4572000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750771" y="4788310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750771" y="5004620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750771" y="5220930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750771" y="5447072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Arrow Connector 15"/>
            <p:cNvCxnSpPr/>
            <p:nvPr/>
          </p:nvCxnSpPr>
          <p:spPr>
            <a:xfrm flipV="1">
              <a:off x="1518905" y="4493342"/>
              <a:ext cx="0" cy="511278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1518905" y="5058698"/>
              <a:ext cx="0" cy="511278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384092" y="4193043"/>
              <a:ext cx="2696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06753" y="4193043"/>
              <a:ext cx="2696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</a:t>
              </a:r>
              <a:endParaRPr lang="en-GB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1951385" y="5359988"/>
              <a:ext cx="87084" cy="8708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1754482" y="5220930"/>
              <a:ext cx="87084" cy="8708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1675521" y="4912769"/>
              <a:ext cx="87084" cy="8708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2026723" y="4661897"/>
              <a:ext cx="87084" cy="8708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1939519" y="4719662"/>
              <a:ext cx="129542" cy="9828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1653718" y="4960412"/>
              <a:ext cx="61603" cy="9828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1706753" y="5183372"/>
              <a:ext cx="93163" cy="75499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 flipV="1">
              <a:off x="1887272" y="5314337"/>
              <a:ext cx="107656" cy="8919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876642" y="4528458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1124735" y="4759330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1037651" y="4961078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1494902" y="5187220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1168277" y="5407272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60749" y="5752443"/>
              <a:ext cx="20505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e.g. Gas atom ionized by beam</a:t>
              </a:r>
              <a:endParaRPr lang="en-GB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V="1">
              <a:off x="1651747" y="5456771"/>
              <a:ext cx="287772" cy="323889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3577531" y="4284645"/>
            <a:ext cx="1728843" cy="1729135"/>
            <a:chOff x="3687072" y="4284645"/>
            <a:chExt cx="1728843" cy="1729135"/>
          </a:xfrm>
        </p:grpSpPr>
        <p:grpSp>
          <p:nvGrpSpPr>
            <p:cNvPr id="47" name="Group 46"/>
            <p:cNvGrpSpPr/>
            <p:nvPr/>
          </p:nvGrpSpPr>
          <p:grpSpPr>
            <a:xfrm>
              <a:off x="3789246" y="4540492"/>
              <a:ext cx="1626669" cy="875072"/>
              <a:chOff x="750771" y="4572000"/>
              <a:chExt cx="1626669" cy="875072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>
                <a:off x="750771" y="4572000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750771" y="4788310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750771" y="5004620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>
                <a:off x="750771" y="5220930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>
                <a:off x="750771" y="5447072"/>
                <a:ext cx="162666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Oval 54"/>
            <p:cNvSpPr/>
            <p:nvPr/>
          </p:nvSpPr>
          <p:spPr>
            <a:xfrm>
              <a:off x="3687072" y="4284645"/>
              <a:ext cx="87084" cy="8708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3915117" y="4496950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4163210" y="4727822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4076126" y="4929570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4533377" y="5155712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4206752" y="5375764"/>
              <a:ext cx="87084" cy="870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687072" y="5767559"/>
              <a:ext cx="1465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Co-propagated beam</a:t>
              </a:r>
              <a:endParaRPr lang="en-GB" dirty="0"/>
            </a:p>
          </p:txBody>
        </p:sp>
        <p:cxnSp>
          <p:nvCxnSpPr>
            <p:cNvPr id="66" name="Straight Arrow Connector 65"/>
            <p:cNvCxnSpPr>
              <a:stCxn id="65" idx="0"/>
            </p:cNvCxnSpPr>
            <p:nvPr/>
          </p:nvCxnSpPr>
          <p:spPr>
            <a:xfrm flipH="1" flipV="1">
              <a:off x="4056908" y="5335353"/>
              <a:ext cx="362897" cy="43220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urved Connector 72"/>
            <p:cNvCxnSpPr>
              <a:stCxn id="55" idx="4"/>
            </p:cNvCxnSpPr>
            <p:nvPr/>
          </p:nvCxnSpPr>
          <p:spPr>
            <a:xfrm rot="16200000" flipH="1">
              <a:off x="3896477" y="4205866"/>
              <a:ext cx="290168" cy="621894"/>
            </a:xfrm>
            <a:prstGeom prst="curvedConnector2">
              <a:avLst/>
            </a:prstGeom>
            <a:ln w="127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/>
            <p:nvPr/>
          </p:nvSpPr>
          <p:spPr>
            <a:xfrm>
              <a:off x="4032584" y="4793823"/>
              <a:ext cx="87084" cy="8708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0" name="Curved Connector 79"/>
            <p:cNvCxnSpPr/>
            <p:nvPr/>
          </p:nvCxnSpPr>
          <p:spPr>
            <a:xfrm rot="16200000" flipH="1">
              <a:off x="3874241" y="4415354"/>
              <a:ext cx="290168" cy="621894"/>
            </a:xfrm>
            <a:prstGeom prst="curvedConnector2">
              <a:avLst/>
            </a:prstGeom>
            <a:ln w="127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80"/>
            <p:cNvSpPr/>
            <p:nvPr/>
          </p:nvSpPr>
          <p:spPr>
            <a:xfrm>
              <a:off x="3854483" y="4961078"/>
              <a:ext cx="87084" cy="8708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2" name="Curved Connector 81"/>
            <p:cNvCxnSpPr/>
            <p:nvPr/>
          </p:nvCxnSpPr>
          <p:spPr>
            <a:xfrm rot="16200000" flipH="1">
              <a:off x="3852935" y="4647338"/>
              <a:ext cx="290168" cy="621894"/>
            </a:xfrm>
            <a:prstGeom prst="curvedConnector2">
              <a:avLst/>
            </a:prstGeom>
            <a:ln w="127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>
              <a:off x="4076126" y="5268185"/>
              <a:ext cx="87084" cy="8708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4" name="Curved Connector 83"/>
            <p:cNvCxnSpPr/>
            <p:nvPr/>
          </p:nvCxnSpPr>
          <p:spPr>
            <a:xfrm rot="16200000" flipH="1">
              <a:off x="3868158" y="4868209"/>
              <a:ext cx="290168" cy="621894"/>
            </a:xfrm>
            <a:prstGeom prst="curvedConnector2">
              <a:avLst/>
            </a:prstGeom>
            <a:ln w="127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/>
          <p:cNvGrpSpPr/>
          <p:nvPr/>
        </p:nvGrpSpPr>
        <p:grpSpPr>
          <a:xfrm>
            <a:off x="6038850" y="4184343"/>
            <a:ext cx="2333625" cy="1829437"/>
            <a:chOff x="6038850" y="4184343"/>
            <a:chExt cx="2333625" cy="1829437"/>
          </a:xfrm>
        </p:grpSpPr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87307" y="4248598"/>
              <a:ext cx="994088" cy="1536112"/>
            </a:xfrm>
            <a:prstGeom prst="rect">
              <a:avLst/>
            </a:prstGeom>
          </p:spPr>
        </p:pic>
        <p:grpSp>
          <p:nvGrpSpPr>
            <p:cNvPr id="87" name="Group 86"/>
            <p:cNvGrpSpPr/>
            <p:nvPr/>
          </p:nvGrpSpPr>
          <p:grpSpPr>
            <a:xfrm>
              <a:off x="6095151" y="4496950"/>
              <a:ext cx="2016869" cy="1516830"/>
              <a:chOff x="3399046" y="4496950"/>
              <a:chExt cx="2016869" cy="1516830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3789246" y="4540492"/>
                <a:ext cx="1626669" cy="875072"/>
                <a:chOff x="750771" y="4572000"/>
                <a:chExt cx="1626669" cy="875072"/>
              </a:xfrm>
            </p:grpSpPr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750771" y="4572000"/>
                  <a:ext cx="1626669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>
                  <a:off x="750771" y="4788310"/>
                  <a:ext cx="1626669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Arrow Connector 105"/>
                <p:cNvCxnSpPr/>
                <p:nvPr/>
              </p:nvCxnSpPr>
              <p:spPr>
                <a:xfrm>
                  <a:off x="750771" y="5004620"/>
                  <a:ext cx="1626669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Arrow Connector 106"/>
                <p:cNvCxnSpPr/>
                <p:nvPr/>
              </p:nvCxnSpPr>
              <p:spPr>
                <a:xfrm>
                  <a:off x="750771" y="5220930"/>
                  <a:ext cx="1626669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Arrow Connector 107"/>
                <p:cNvCxnSpPr/>
                <p:nvPr/>
              </p:nvCxnSpPr>
              <p:spPr>
                <a:xfrm>
                  <a:off x="750771" y="5447072"/>
                  <a:ext cx="1626669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0" name="Oval 89"/>
              <p:cNvSpPr/>
              <p:nvPr/>
            </p:nvSpPr>
            <p:spPr>
              <a:xfrm>
                <a:off x="3915117" y="4496950"/>
                <a:ext cx="87084" cy="870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4163210" y="4727822"/>
                <a:ext cx="87084" cy="870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4076126" y="4929570"/>
                <a:ext cx="87084" cy="870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4533377" y="5155712"/>
                <a:ext cx="87084" cy="870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4206752" y="5375764"/>
                <a:ext cx="87084" cy="870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3687072" y="5767559"/>
                <a:ext cx="13644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Compensating wire</a:t>
                </a:r>
                <a:endParaRPr lang="en-GB" dirty="0"/>
              </a:p>
            </p:txBody>
          </p:sp>
          <p:cxnSp>
            <p:nvCxnSpPr>
              <p:cNvPr id="96" name="Straight Arrow Connector 95"/>
              <p:cNvCxnSpPr/>
              <p:nvPr/>
            </p:nvCxnSpPr>
            <p:spPr>
              <a:xfrm flipH="1" flipV="1">
                <a:off x="3399046" y="5048162"/>
                <a:ext cx="380841" cy="73249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0" name="Straight Connector 109"/>
            <p:cNvCxnSpPr/>
            <p:nvPr/>
          </p:nvCxnSpPr>
          <p:spPr>
            <a:xfrm>
              <a:off x="6038850" y="4996962"/>
              <a:ext cx="2333625" cy="765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7547064" y="4184343"/>
              <a:ext cx="2696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6286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60400" y="1655763"/>
            <a:ext cx="7162800" cy="3810000"/>
          </a:xfr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Ion Sources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Producing large number of ions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Extraction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Transporting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Protons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H-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Ions</a:t>
            </a:r>
          </a:p>
        </p:txBody>
      </p:sp>
    </p:spTree>
    <p:extLst>
      <p:ext uri="{BB962C8B-B14F-4D97-AF65-F5344CB8AC3E}">
        <p14:creationId xmlns:p14="http://schemas.microsoft.com/office/powerpoint/2010/main" val="153847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60749" y="308769"/>
            <a:ext cx="7328219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LEBT – Space Charge Compensation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7397" y="1407567"/>
            <a:ext cx="7257449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The most commonly used technique is rest gas compensation.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The time to produce the same compensating particle density, as the beam density is:</a:t>
            </a:r>
            <a:endParaRPr lang="en-GB" sz="1800" b="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 smtClean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This is the characteristic time, but does not tell the whole story.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Cross sections can be difficult to find for some </a:t>
            </a:r>
            <a:r>
              <a:rPr lang="en-GB" sz="1800" b="0" dirty="0"/>
              <a:t>beam-target combinations (some in </a:t>
            </a:r>
            <a:r>
              <a:rPr lang="en-GB" sz="1400" b="0" dirty="0">
                <a:hlinkClick r:id="rId3"/>
              </a:rPr>
              <a:t>http://</a:t>
            </a:r>
            <a:r>
              <a:rPr lang="en-GB" sz="1400" b="0" dirty="0" smtClean="0">
                <a:hlinkClick r:id="rId3"/>
              </a:rPr>
              <a:t>www-cfadc.phy.ornl.gov/redbooks/one/1.html</a:t>
            </a:r>
            <a:r>
              <a:rPr lang="en-GB" sz="1400" b="0" dirty="0" smtClean="0"/>
              <a:t> </a:t>
            </a:r>
            <a:r>
              <a:rPr lang="en-GB" sz="1800" b="0" dirty="0" smtClean="0"/>
              <a:t>ORNL CFADC </a:t>
            </a:r>
            <a:r>
              <a:rPr lang="en-GB" sz="1800" b="0" dirty="0" err="1" smtClean="0"/>
              <a:t>redbooks</a:t>
            </a:r>
            <a:r>
              <a:rPr lang="en-GB" sz="1800" b="0" dirty="0" smtClean="0"/>
              <a:t>).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Electrons from chamber walls are also a important source.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 smtClean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420228"/>
              </p:ext>
            </p:extLst>
          </p:nvPr>
        </p:nvGraphicFramePr>
        <p:xfrm>
          <a:off x="3545657" y="2284714"/>
          <a:ext cx="11049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7" name="Equation" r:id="rId4" imgW="736560" imgH="444240" progId="Equation.3">
                  <p:embed/>
                </p:oleObj>
              </mc:Choice>
              <mc:Fallback>
                <p:oleObj name="Equation" r:id="rId4" imgW="736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5657" y="2284714"/>
                        <a:ext cx="11049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30297" y="2284714"/>
            <a:ext cx="2417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>
                <a:latin typeface="Symbol" panose="05050102010706020507" pitchFamily="18" charset="2"/>
              </a:rPr>
              <a:t>t</a:t>
            </a:r>
            <a:r>
              <a:rPr lang="en-GB" b="0" dirty="0" smtClean="0"/>
              <a:t>  time to accumulate full compensation</a:t>
            </a:r>
            <a:endParaRPr lang="en-GB" b="0" dirty="0"/>
          </a:p>
          <a:p>
            <a:r>
              <a:rPr lang="en-GB" b="0" i="1" dirty="0" smtClean="0"/>
              <a:t>n</a:t>
            </a:r>
            <a:r>
              <a:rPr lang="en-GB" b="0" i="1" baseline="-25000" dirty="0" smtClean="0"/>
              <a:t>g</a:t>
            </a:r>
            <a:r>
              <a:rPr lang="en-GB" b="0" dirty="0" smtClean="0"/>
              <a:t> gas density</a:t>
            </a:r>
          </a:p>
          <a:p>
            <a:r>
              <a:rPr lang="en-GB" b="0" i="1" dirty="0" err="1" smtClean="0"/>
              <a:t>v</a:t>
            </a:r>
            <a:r>
              <a:rPr lang="en-GB" b="0" i="1" baseline="-25000" dirty="0" err="1" smtClean="0"/>
              <a:t>b</a:t>
            </a:r>
            <a:r>
              <a:rPr lang="en-GB" b="0" dirty="0" smtClean="0"/>
              <a:t> beam velocity</a:t>
            </a:r>
          </a:p>
          <a:p>
            <a:r>
              <a:rPr lang="en-GB" b="0" i="1" dirty="0" err="1" smtClean="0">
                <a:latin typeface="Symbol" panose="05050102010706020507" pitchFamily="18" charset="2"/>
              </a:rPr>
              <a:t>s</a:t>
            </a:r>
            <a:r>
              <a:rPr lang="en-GB" b="0" i="1" baseline="-25000" dirty="0" err="1" smtClean="0"/>
              <a:t>bi</a:t>
            </a:r>
            <a:r>
              <a:rPr lang="en-GB" b="0" dirty="0" smtClean="0"/>
              <a:t> cross section beam ionization</a:t>
            </a:r>
            <a:endParaRPr lang="en-GB" b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49" y="4894807"/>
            <a:ext cx="7573797" cy="147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156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Graph of output (Data available below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486" y="3034502"/>
            <a:ext cx="4049796" cy="312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60749" y="308769"/>
            <a:ext cx="7328219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LEBT – Beam Induced Effects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7397" y="1109184"/>
            <a:ext cx="72574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Projects demanding the highest average intensity can be searching for 100mA proton beams at 100keV energy.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Corresponding beam power is 10kW.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At this energy, the energy loss rate in copper is ~2000 MeV cm</a:t>
            </a:r>
            <a:r>
              <a:rPr lang="en-GB" sz="1800" b="0" baseline="30000" dirty="0" smtClean="0"/>
              <a:t>-1</a:t>
            </a:r>
            <a:r>
              <a:rPr lang="en-GB" sz="1800" b="0" dirty="0" smtClean="0"/>
              <a:t> (from NIST PSTAR database).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So protons are stopped in ~500nm in copper.</a:t>
            </a:r>
            <a:endParaRPr lang="en-GB" sz="18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7203156" y="5688659"/>
            <a:ext cx="10246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PSTAR - NIST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7397" y="3094343"/>
            <a:ext cx="39960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As the beam energy is deposited in such a thin later on surfaces, the heat must spread very quickly to avoid melting (if it didn’t, copper surfaces would melt in microseconds) – high thermal conductivity is essential.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93989" y="5534770"/>
            <a:ext cx="26112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The plot shows the stopping power for a proton entering copper, taken from the online NIST database.,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53258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60749" y="308769"/>
            <a:ext cx="7328219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b="0" dirty="0" smtClean="0">
                <a:solidFill>
                  <a:schemeClr val="tx1"/>
                </a:solidFill>
              </a:rPr>
              <a:t>LEBT – Beam Induced Effects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7397" y="1563511"/>
            <a:ext cx="72574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Even if the beam does not melt material, it can be sputtered.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A 100mA, 100keV DC proton beam sputters ~0.3 g/year – multiplied by the duty factor and loss fraction.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Sources do not produce mono-type beams. Unwanted particles can be a high fraction (sometimes even more than the wanted beam).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837397" y="5956241"/>
            <a:ext cx="6979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Sputtering rates of Hydrogen Atoms onto selected materials [Sputtering by Particle Bombardment Topics in Applied Physics, 2007, Volume 110/2007, 33-187, DOI: 10.1007/978-3-540-44502-9_3]</a:t>
            </a:r>
            <a:endParaRPr lang="en-GB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598" y="3274989"/>
            <a:ext cx="2700338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15" y="3251320"/>
            <a:ext cx="270033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558" y="3254352"/>
            <a:ext cx="2700338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54367" y="5334691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 (eV)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43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60400" y="1655763"/>
            <a:ext cx="7162800" cy="3810000"/>
          </a:xfr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Ion Sources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Producing large number of ions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Extraction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Transporting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Protons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H-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Ions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72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1852" y="462581"/>
            <a:ext cx="4406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0" dirty="0" smtClean="0"/>
              <a:t>The Cathode Problem</a:t>
            </a:r>
            <a:endParaRPr lang="en-GB" sz="24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484486" y="1080411"/>
            <a:ext cx="68436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Many ion sources work on the gas discharge model (cathode and anode separated by a gas).</a:t>
            </a:r>
          </a:p>
          <a:p>
            <a:endParaRPr lang="en-GB" sz="1800" b="0" dirty="0"/>
          </a:p>
          <a:p>
            <a:r>
              <a:rPr lang="en-GB" sz="1800" b="0" dirty="0" smtClean="0"/>
              <a:t>For high intensities, the density of the gas is high, and ions created can return to the cathode, causing sputtering.</a:t>
            </a:r>
          </a:p>
          <a:p>
            <a:endParaRPr lang="en-GB" sz="1800" b="0" dirty="0"/>
          </a:p>
          <a:p>
            <a:r>
              <a:rPr lang="en-GB" sz="1800" b="0" dirty="0" smtClean="0"/>
              <a:t>In order to run ion sources in DC mode, with high reliability, cathode/anode discharges have to be avoided (cathodes are strongly sputtered by ions formed in dense gas discharges).</a:t>
            </a:r>
            <a:endParaRPr lang="en-GB" sz="1800" b="0" dirty="0"/>
          </a:p>
        </p:txBody>
      </p:sp>
      <p:pic>
        <p:nvPicPr>
          <p:cNvPr id="7" name="Picture 6" descr="http://elogbook/eLogbook/attach_reader?attach_id=14132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361" y="3767733"/>
            <a:ext cx="4200643" cy="215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16361" y="6015693"/>
            <a:ext cx="2540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 smtClean="0"/>
              <a:t>Failed cathode of the CERN </a:t>
            </a:r>
            <a:r>
              <a:rPr lang="en-GB" sz="1400" b="0" dirty="0" err="1" smtClean="0"/>
              <a:t>duoplasmatron</a:t>
            </a:r>
            <a:endParaRPr lang="en-GB" sz="14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606392" y="3902483"/>
            <a:ext cx="3709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Hence, high intensity sources often require to move to RF/Microwave discharges in order to remove the cathode.</a:t>
            </a:r>
            <a:endParaRPr lang="en-GB" sz="1800" b="0" dirty="0"/>
          </a:p>
        </p:txBody>
      </p:sp>
      <p:pic>
        <p:nvPicPr>
          <p:cNvPr id="10" name="Picture 9" descr="http://elogbook/eLogbook/attach_reader?attach_id=141326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7" r="49113" b="34784"/>
          <a:stretch/>
        </p:blipFill>
        <p:spPr bwMode="auto">
          <a:xfrm>
            <a:off x="4316362" y="3744007"/>
            <a:ext cx="4269366" cy="2180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07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6074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/>
              <a:t>Electron Cyclotron Resonance Ion Sources</a:t>
            </a:r>
            <a:endParaRPr lang="en-GB" sz="24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917408" y="1361480"/>
            <a:ext cx="663346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High intensity proton sources using ECR resonance heating.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Electrons in a magnetic field gyrate with a fixed frequency.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800" b="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Match an injected microwave frequency to this electron gyration frequency, and the electron will be accelerated.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This technique removes the need for a cathode. Ions still </a:t>
            </a:r>
            <a:r>
              <a:rPr lang="en-GB" sz="1800" b="0" dirty="0" err="1" smtClean="0"/>
              <a:t>bormbard</a:t>
            </a:r>
            <a:r>
              <a:rPr lang="en-GB" sz="1800" b="0" dirty="0" smtClean="0"/>
              <a:t> surfaces, but they are spread over more of the chamber, and plasma </a:t>
            </a:r>
            <a:r>
              <a:rPr lang="en-GB" sz="1800" b="0" smtClean="0"/>
              <a:t>confinement can reduce </a:t>
            </a:r>
            <a:r>
              <a:rPr lang="en-GB" sz="1800" b="0" dirty="0" smtClean="0"/>
              <a:t>them.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554813"/>
              </p:ext>
            </p:extLst>
          </p:nvPr>
        </p:nvGraphicFramePr>
        <p:xfrm>
          <a:off x="2597506" y="2327079"/>
          <a:ext cx="7429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0" name="Equation" r:id="rId3" imgW="495000" imgH="431640" progId="Equation.3">
                  <p:embed/>
                </p:oleObj>
              </mc:Choice>
              <mc:Fallback>
                <p:oleObj name="Equation" r:id="rId3" imgW="495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7506" y="2327079"/>
                        <a:ext cx="74295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360681"/>
              </p:ext>
            </p:extLst>
          </p:nvPr>
        </p:nvGraphicFramePr>
        <p:xfrm>
          <a:off x="3463925" y="2498725"/>
          <a:ext cx="13335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1" name="Equation" r:id="rId5" imgW="888840" imgH="203040" progId="Equation.3">
                  <p:embed/>
                </p:oleObj>
              </mc:Choice>
              <mc:Fallback>
                <p:oleObj name="Equation" r:id="rId5" imgW="8888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3925" y="2498725"/>
                        <a:ext cx="13335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358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3930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/>
              <a:t>Proton Ion Sources – DC - ECRs</a:t>
            </a:r>
            <a:endParaRPr lang="en-GB" sz="20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1077665" y="1210651"/>
            <a:ext cx="5239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Performance of CEA’s SILHI ECR ion source.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99" y="1849509"/>
            <a:ext cx="7907755" cy="276731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880809" y="2554874"/>
            <a:ext cx="3605841" cy="3191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880809" y="3369520"/>
            <a:ext cx="3605841" cy="319177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931698" y="6079352"/>
            <a:ext cx="6837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0" dirty="0" err="1" smtClean="0"/>
              <a:t>Gobin</a:t>
            </a:r>
            <a:r>
              <a:rPr lang="en-GB" sz="1200" b="0" dirty="0" smtClean="0"/>
              <a:t> et al, EPAC 98, http</a:t>
            </a:r>
            <a:r>
              <a:rPr lang="en-GB" sz="1200" b="0" dirty="0"/>
              <a:t>://accelconf.web.cern.ch/AccelConf/e98/PAPERS/MOP09A.PDF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7665" y="4978754"/>
            <a:ext cx="5239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Power efficiency ~ 80 mA/kW, easy to scale to DC operation.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136776" y="3688697"/>
            <a:ext cx="998750" cy="11976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5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56205" y="5800249"/>
            <a:ext cx="60381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b="0" dirty="0"/>
          </a:p>
          <a:p>
            <a:r>
              <a:rPr lang="en-GB" sz="1400" b="0" dirty="0" smtClean="0"/>
              <a:t>Latest review of these sources at the Linac2012 conference:</a:t>
            </a:r>
          </a:p>
          <a:p>
            <a:r>
              <a:rPr lang="en-GB" sz="1400" b="0" dirty="0" smtClean="0"/>
              <a:t>https</a:t>
            </a:r>
            <a:r>
              <a:rPr lang="en-GB" sz="1400" b="0" dirty="0"/>
              <a:t>://accelconf.web.cern.ch/accelconf/LINAC2012/talks/fr1a02_talk.pdf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88" y="1258942"/>
            <a:ext cx="6765495" cy="4667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7132" y="595283"/>
            <a:ext cx="3930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/>
              <a:t>Proton Ion Sources – DC - ECRs</a:t>
            </a:r>
            <a:endParaRPr lang="en-GB" sz="20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1398387" y="1187899"/>
            <a:ext cx="5239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Layout of the SILHI Source for H+ and D+.</a:t>
            </a:r>
          </a:p>
          <a:p>
            <a:endParaRPr lang="en-GB" sz="1800" b="0" dirty="0"/>
          </a:p>
          <a:p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289727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3930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/>
              <a:t>Proton Ion Sources – DC - ECRs</a:t>
            </a:r>
            <a:endParaRPr lang="en-GB" sz="20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1087289" y="995393"/>
            <a:ext cx="6006529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b="0" dirty="0" smtClean="0"/>
              <a:t>Also the LEDA demonstration in Los Alamos produced a ~100mA CW H+ .</a:t>
            </a:r>
          </a:p>
          <a:p>
            <a:pPr>
              <a:spcAft>
                <a:spcPts val="1200"/>
              </a:spcAft>
            </a:pPr>
            <a:r>
              <a:rPr lang="en-GB" sz="1800" b="0" dirty="0" smtClean="0"/>
              <a:t>It ran from 1999-2001 for studies on high power beams, e.g.: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Beam instrumentation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Halo formation.</a:t>
            </a:r>
          </a:p>
          <a:p>
            <a:pPr>
              <a:spcAft>
                <a:spcPts val="1200"/>
              </a:spcAft>
            </a:pPr>
            <a:endParaRPr lang="en-GB" sz="1800" b="0" dirty="0"/>
          </a:p>
          <a:p>
            <a:endParaRPr lang="en-GB" sz="1800" b="0" dirty="0"/>
          </a:p>
        </p:txBody>
      </p:sp>
      <p:sp>
        <p:nvSpPr>
          <p:cNvPr id="8" name="Rectangle 7"/>
          <p:cNvSpPr/>
          <p:nvPr/>
        </p:nvSpPr>
        <p:spPr>
          <a:xfrm>
            <a:off x="989450" y="5892582"/>
            <a:ext cx="68378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 smtClean="0"/>
              <a:t>Smith et al, EPAC 00, </a:t>
            </a:r>
            <a:r>
              <a:rPr lang="en-GB" b="0" dirty="0">
                <a:hlinkClick r:id="rId3"/>
              </a:rPr>
              <a:t>http://</a:t>
            </a:r>
            <a:r>
              <a:rPr lang="en-GB" b="0" dirty="0" smtClean="0">
                <a:hlinkClick r:id="rId3"/>
              </a:rPr>
              <a:t>accelconf.web.cern.ch/AccelConf/e00/PAPERS/THP3A05.pdf</a:t>
            </a:r>
            <a:endParaRPr lang="en-GB" b="0" dirty="0" smtClean="0"/>
          </a:p>
          <a:p>
            <a:r>
              <a:rPr lang="en-GB" b="0" dirty="0" smtClean="0"/>
              <a:t>And</a:t>
            </a:r>
          </a:p>
          <a:p>
            <a:r>
              <a:rPr lang="en-GB" b="0" dirty="0" smtClean="0"/>
              <a:t>Young et al</a:t>
            </a:r>
            <a:r>
              <a:rPr lang="en-GB" b="0" dirty="0"/>
              <a:t>, Linac2000, </a:t>
            </a:r>
            <a:r>
              <a:rPr lang="en-GB" b="0" dirty="0">
                <a:hlinkClick r:id="rId4"/>
              </a:rPr>
              <a:t>http://</a:t>
            </a:r>
            <a:r>
              <a:rPr lang="en-GB" b="0" dirty="0" smtClean="0">
                <a:hlinkClick r:id="rId4"/>
              </a:rPr>
              <a:t>accelconf.web.cern.ch/AccelConf/l00/papers/TU201.pdf</a:t>
            </a:r>
            <a:r>
              <a:rPr lang="en-GB" b="0" dirty="0" smtClean="0"/>
              <a:t> </a:t>
            </a:r>
            <a:endParaRPr lang="en-GB" b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450" y="3280271"/>
            <a:ext cx="6032293" cy="261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9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5368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/>
              <a:t>Proton Ion Sources – Higher Intensity Pulsed.</a:t>
            </a:r>
            <a:endParaRPr lang="en-GB" sz="20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866274" y="1210651"/>
            <a:ext cx="646817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ECR ion sources have not been demonstrated much above 100mA.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If the duty factor is low, cathode driven sources are a possibility.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CERN’s </a:t>
            </a:r>
            <a:r>
              <a:rPr lang="en-GB" sz="1800" b="0" dirty="0" err="1" smtClean="0"/>
              <a:t>duoplasmatron</a:t>
            </a:r>
            <a:r>
              <a:rPr lang="en-GB" sz="1800" b="0" dirty="0" smtClean="0"/>
              <a:t> source can deliver &gt;200mA of protons @50us pulses / 1.2Hz for ~1 year.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sp>
        <p:nvSpPr>
          <p:cNvPr id="8" name="Rectangle 7"/>
          <p:cNvSpPr/>
          <p:nvPr/>
        </p:nvSpPr>
        <p:spPr>
          <a:xfrm>
            <a:off x="797132" y="6173470"/>
            <a:ext cx="6837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0" dirty="0" smtClean="0"/>
              <a:t>Scrivens et al, </a:t>
            </a:r>
            <a:r>
              <a:rPr lang="en-GB" sz="1200" b="0" dirty="0" smtClean="0">
                <a:hlinkClick r:id="rId3"/>
              </a:rPr>
              <a:t>http</a:t>
            </a:r>
            <a:r>
              <a:rPr lang="en-GB" sz="1200" b="0" dirty="0">
                <a:hlinkClick r:id="rId3"/>
              </a:rPr>
              <a:t>://</a:t>
            </a:r>
            <a:r>
              <a:rPr lang="en-GB" sz="1200" b="0" dirty="0" smtClean="0">
                <a:hlinkClick r:id="rId3"/>
              </a:rPr>
              <a:t>accelconf.web.cern.ch/AccelConf/IPAC2011/papers/thps025.pdf</a:t>
            </a:r>
            <a:r>
              <a:rPr lang="en-GB" sz="1200" b="0" dirty="0" smtClean="0"/>
              <a:t> </a:t>
            </a:r>
            <a:endParaRPr lang="en-GB" sz="1200" b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5286" y="3473584"/>
            <a:ext cx="4509718" cy="26084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891" y="5194577"/>
            <a:ext cx="26112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The plot shows the beam intensity out of the CERN Linac2 proton source. It includes H2+ and H3+, but H+ is ~200mA.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02911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/>
              <a:t>Ion Sources - Basics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idx="1"/>
          </p:nvPr>
        </p:nvSpPr>
        <p:spPr bwMode="auto">
          <a:xfrm>
            <a:off x="457200" y="1345008"/>
            <a:ext cx="7055224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sz="1800" dirty="0" smtClean="0"/>
              <a:t>An Ion Source requires an “ion production” region and an “ion extraction” system.</a:t>
            </a:r>
          </a:p>
          <a:p>
            <a:pPr>
              <a:defRPr/>
            </a:pPr>
            <a:r>
              <a:rPr lang="en-US" sz="1800" dirty="0" smtClean="0"/>
              <a:t>In most (but not all) cases, ion production occurs in a plasma.</a:t>
            </a:r>
          </a:p>
        </p:txBody>
      </p:sp>
      <p:sp>
        <p:nvSpPr>
          <p:cNvPr id="15365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5C918F74-F2B4-4276-9847-E97B8975CF93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3</a:t>
            </a:fld>
            <a:endParaRPr lang="en-US" altLang="en-US" sz="14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684" y="2548564"/>
            <a:ext cx="4682712" cy="336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22826" y="2904729"/>
            <a:ext cx="25113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 plasma or discharge chamber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394752" y="4325795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Material input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22826" y="5437273"/>
            <a:ext cx="2885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Power to create a plasma / discharge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184613" y="2918721"/>
            <a:ext cx="2032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 hole to let the ions out!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857040" y="5725846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 extraction system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810000" y="3997113"/>
            <a:ext cx="720080" cy="144016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810000" y="3533707"/>
            <a:ext cx="864096" cy="7920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170040" y="3200375"/>
            <a:ext cx="1534900" cy="54179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862228" y="3200375"/>
            <a:ext cx="1740616" cy="9924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314264" y="4429161"/>
            <a:ext cx="283149" cy="119277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60400" y="1655763"/>
            <a:ext cx="7162800" cy="3810000"/>
          </a:xfr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Ion Sources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Producing large number of ions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Extraction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Transporting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Protons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H-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Ions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80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3860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/>
              <a:t>Negative Ion Sources – Sources</a:t>
            </a:r>
            <a:endParaRPr lang="en-GB" sz="2000" b="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31900"/>
            <a:ext cx="8075613" cy="11842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b="0" dirty="0" smtClean="0"/>
              <a:t>Negative ions have an additional electron attached.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0" dirty="0" smtClean="0"/>
              <a:t>Ions that have a positive electron affinity are stable.</a:t>
            </a:r>
          </a:p>
        </p:txBody>
      </p:sp>
      <p:graphicFrame>
        <p:nvGraphicFramePr>
          <p:cNvPr id="9" name="Group 6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998092739"/>
              </p:ext>
            </p:extLst>
          </p:nvPr>
        </p:nvGraphicFramePr>
        <p:xfrm>
          <a:off x="1077253" y="2270292"/>
          <a:ext cx="2667000" cy="3744913"/>
        </p:xfrm>
        <a:graphic>
          <a:graphicData uri="http://schemas.openxmlformats.org/drawingml/2006/table">
            <a:tbl>
              <a:tblPr/>
              <a:tblGrid>
                <a:gridCol w="685800"/>
                <a:gridCol w="1981200"/>
              </a:tblGrid>
              <a:tr h="5577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Electron Affinity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(eV)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H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0.7542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He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&lt;0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Li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0.6182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Be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&lt;0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B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0.277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C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1.2629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N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&lt;0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O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1.462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F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3.399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Oval 1"/>
          <p:cNvSpPr/>
          <p:nvPr/>
        </p:nvSpPr>
        <p:spPr>
          <a:xfrm>
            <a:off x="5250730" y="3754667"/>
            <a:ext cx="395926" cy="395926"/>
          </a:xfrm>
          <a:prstGeom prst="ellipse">
            <a:avLst/>
          </a:prstGeom>
          <a:scene3d>
            <a:camera prst="orthographicFront"/>
            <a:lightRig rig="threePt" dir="t"/>
          </a:scene3d>
          <a:sp3d extrusionH="76200">
            <a:extrusionClr>
              <a:schemeClr val="accent2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 rot="1860930">
            <a:off x="4062951" y="3487920"/>
            <a:ext cx="2846895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 rot="20108027">
            <a:off x="4083373" y="3432930"/>
            <a:ext cx="2846895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124624" y="3093893"/>
            <a:ext cx="159570" cy="15957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 extrusionH="76200">
            <a:extrusionClr>
              <a:schemeClr val="accent2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757225" y="3983179"/>
            <a:ext cx="159570" cy="15957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 extrusionH="76200">
            <a:extrusionClr>
              <a:schemeClr val="accent2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6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5426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/>
              <a:t>Negative Ion Sources – Uses of Negative Ions</a:t>
            </a:r>
            <a:endParaRPr lang="en-GB" sz="2000" b="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31900"/>
            <a:ext cx="8075613" cy="11842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b="0" dirty="0" smtClean="0"/>
              <a:t>Main uses of negative hydrogen ions are: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87404" y="1597661"/>
            <a:ext cx="2760095" cy="3023107"/>
            <a:chOff x="539440" y="-675456"/>
            <a:chExt cx="4339054" cy="4752527"/>
          </a:xfrm>
        </p:grpSpPr>
        <p:grpSp>
          <p:nvGrpSpPr>
            <p:cNvPr id="12" name="Group 11"/>
            <p:cNvGrpSpPr/>
            <p:nvPr/>
          </p:nvGrpSpPr>
          <p:grpSpPr>
            <a:xfrm>
              <a:off x="971600" y="-675456"/>
              <a:ext cx="3600400" cy="4752527"/>
              <a:chOff x="2843808" y="-315416"/>
              <a:chExt cx="3600400" cy="4752527"/>
            </a:xfrm>
          </p:grpSpPr>
          <p:sp>
            <p:nvSpPr>
              <p:cNvPr id="18" name="Rectangle 17"/>
              <p:cNvSpPr/>
              <p:nvPr/>
            </p:nvSpPr>
            <p:spPr>
              <a:xfrm rot="600000">
                <a:off x="3545139" y="1771176"/>
                <a:ext cx="720080" cy="720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-600000">
                <a:off x="5056510" y="1771176"/>
                <a:ext cx="720080" cy="720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4283968" y="2060848"/>
                <a:ext cx="720080" cy="0"/>
              </a:xfrm>
              <a:prstGeom prst="line">
                <a:avLst/>
              </a:pr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Arc 20"/>
              <p:cNvSpPr/>
              <p:nvPr/>
            </p:nvSpPr>
            <p:spPr>
              <a:xfrm rot="10800000">
                <a:off x="3059832" y="-315152"/>
                <a:ext cx="2376000" cy="2376000"/>
              </a:xfrm>
              <a:prstGeom prst="arc">
                <a:avLst>
                  <a:gd name="adj1" fmla="val 16200000"/>
                  <a:gd name="adj2" fmla="val 18228785"/>
                </a:avLst>
              </a:pr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Arc 21"/>
              <p:cNvSpPr/>
              <p:nvPr/>
            </p:nvSpPr>
            <p:spPr>
              <a:xfrm rot="10800000" flipH="1">
                <a:off x="3851920" y="-315416"/>
                <a:ext cx="2376000" cy="2376000"/>
              </a:xfrm>
              <a:prstGeom prst="arc">
                <a:avLst>
                  <a:gd name="adj1" fmla="val 16200000"/>
                  <a:gd name="adj2" fmla="val 18228785"/>
                </a:avLst>
              </a:pr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rc 22"/>
              <p:cNvSpPr/>
              <p:nvPr/>
            </p:nvSpPr>
            <p:spPr>
              <a:xfrm rot="10800000" flipV="1">
                <a:off x="3059833" y="2061111"/>
                <a:ext cx="2376000" cy="2376000"/>
              </a:xfrm>
              <a:prstGeom prst="arc">
                <a:avLst>
                  <a:gd name="adj1" fmla="val 16200000"/>
                  <a:gd name="adj2" fmla="val 18426364"/>
                </a:avLst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V="1">
                <a:off x="2843808" y="2276872"/>
                <a:ext cx="720080" cy="720080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4644008" y="1988840"/>
                <a:ext cx="0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2987824" y="1484784"/>
                <a:ext cx="576064" cy="360040"/>
              </a:xfrm>
              <a:prstGeom prst="line">
                <a:avLst/>
              </a:pr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5724128" y="1412776"/>
                <a:ext cx="720080" cy="432048"/>
              </a:xfrm>
              <a:prstGeom prst="line">
                <a:avLst/>
              </a:prstGeom>
              <a:ln w="508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539440" y="1052670"/>
              <a:ext cx="4339054" cy="1728258"/>
              <a:chOff x="539440" y="1052670"/>
              <a:chExt cx="4339054" cy="1728258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539440" y="2276840"/>
                <a:ext cx="3994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H-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83460" y="1052670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572000" y="1052670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</a:t>
                </a:r>
                <a:endParaRPr 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509873" y="2411596"/>
                <a:ext cx="4779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foil</a:t>
                </a:r>
                <a:endParaRPr lang="en-US" dirty="0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4370339" y="2600621"/>
            <a:ext cx="1853279" cy="1841672"/>
            <a:chOff x="318588" y="404664"/>
            <a:chExt cx="2525220" cy="2509404"/>
          </a:xfrm>
        </p:grpSpPr>
        <p:sp>
          <p:nvSpPr>
            <p:cNvPr id="29" name="Oval 28"/>
            <p:cNvSpPr/>
            <p:nvPr/>
          </p:nvSpPr>
          <p:spPr>
            <a:xfrm>
              <a:off x="683568" y="404664"/>
              <a:ext cx="2160240" cy="21602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Chord 29"/>
            <p:cNvSpPr/>
            <p:nvPr/>
          </p:nvSpPr>
          <p:spPr>
            <a:xfrm>
              <a:off x="899592" y="548680"/>
              <a:ext cx="1872208" cy="1872208"/>
            </a:xfrm>
            <a:prstGeom prst="chord">
              <a:avLst>
                <a:gd name="adj1" fmla="val 6049506"/>
                <a:gd name="adj2" fmla="val 15519979"/>
              </a:avLst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Chord 30"/>
            <p:cNvSpPr/>
            <p:nvPr/>
          </p:nvSpPr>
          <p:spPr>
            <a:xfrm flipH="1">
              <a:off x="755576" y="548680"/>
              <a:ext cx="1872208" cy="1872208"/>
            </a:xfrm>
            <a:prstGeom prst="chord">
              <a:avLst>
                <a:gd name="adj1" fmla="val 6049506"/>
                <a:gd name="adj2" fmla="val 15519979"/>
              </a:avLst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1017800" y="726428"/>
              <a:ext cx="1555305" cy="1600899"/>
            </a:xfrm>
            <a:custGeom>
              <a:avLst/>
              <a:gdLst>
                <a:gd name="connsiteX0" fmla="*/ 722599 w 1542585"/>
                <a:gd name="connsiteY0" fmla="*/ 563508 h 1600572"/>
                <a:gd name="connsiteX1" fmla="*/ 927781 w 1542585"/>
                <a:gd name="connsiteY1" fmla="*/ 621494 h 1600572"/>
                <a:gd name="connsiteX2" fmla="*/ 994688 w 1542585"/>
                <a:gd name="connsiteY2" fmla="*/ 795453 h 1600572"/>
                <a:gd name="connsiteX3" fmla="*/ 834111 w 1542585"/>
                <a:gd name="connsiteY3" fmla="*/ 938189 h 1600572"/>
                <a:gd name="connsiteX4" fmla="*/ 517416 w 1542585"/>
                <a:gd name="connsiteY4" fmla="*/ 929268 h 1600572"/>
                <a:gd name="connsiteX5" fmla="*/ 392523 w 1542585"/>
                <a:gd name="connsiteY5" fmla="*/ 799914 h 1600572"/>
                <a:gd name="connsiteX6" fmla="*/ 361299 w 1542585"/>
                <a:gd name="connsiteY6" fmla="*/ 567969 h 1600572"/>
                <a:gd name="connsiteX7" fmla="*/ 499574 w 1542585"/>
                <a:gd name="connsiteY7" fmla="*/ 425233 h 1600572"/>
                <a:gd name="connsiteX8" fmla="*/ 735980 w 1542585"/>
                <a:gd name="connsiteY8" fmla="*/ 362786 h 1600572"/>
                <a:gd name="connsiteX9" fmla="*/ 976846 w 1542585"/>
                <a:gd name="connsiteY9" fmla="*/ 420772 h 1600572"/>
                <a:gd name="connsiteX10" fmla="*/ 1173108 w 1542585"/>
                <a:gd name="connsiteY10" fmla="*/ 666099 h 1600572"/>
                <a:gd name="connsiteX11" fmla="*/ 1124043 w 1542585"/>
                <a:gd name="connsiteY11" fmla="*/ 982794 h 1600572"/>
                <a:gd name="connsiteX12" fmla="*/ 860874 w 1542585"/>
                <a:gd name="connsiteY12" fmla="*/ 1143372 h 1600572"/>
                <a:gd name="connsiteX13" fmla="*/ 562021 w 1542585"/>
                <a:gd name="connsiteY13" fmla="*/ 1152292 h 1600572"/>
                <a:gd name="connsiteX14" fmla="*/ 312234 w 1542585"/>
                <a:gd name="connsiteY14" fmla="*/ 1040780 h 1600572"/>
                <a:gd name="connsiteX15" fmla="*/ 187340 w 1542585"/>
                <a:gd name="connsiteY15" fmla="*/ 777612 h 1600572"/>
                <a:gd name="connsiteX16" fmla="*/ 187340 w 1542585"/>
                <a:gd name="connsiteY16" fmla="*/ 545666 h 1600572"/>
                <a:gd name="connsiteX17" fmla="*/ 321155 w 1542585"/>
                <a:gd name="connsiteY17" fmla="*/ 304800 h 1600572"/>
                <a:gd name="connsiteX18" fmla="*/ 584324 w 1542585"/>
                <a:gd name="connsiteY18" fmla="*/ 224511 h 1600572"/>
                <a:gd name="connsiteX19" fmla="*/ 834111 w 1542585"/>
                <a:gd name="connsiteY19" fmla="*/ 211130 h 1600572"/>
                <a:gd name="connsiteX20" fmla="*/ 1110661 w 1542585"/>
                <a:gd name="connsiteY20" fmla="*/ 304800 h 1600572"/>
                <a:gd name="connsiteX21" fmla="*/ 1298002 w 1542585"/>
                <a:gd name="connsiteY21" fmla="*/ 532285 h 1600572"/>
                <a:gd name="connsiteX22" fmla="*/ 1351527 w 1542585"/>
                <a:gd name="connsiteY22" fmla="*/ 831137 h 1600572"/>
                <a:gd name="connsiteX23" fmla="*/ 1289081 w 1542585"/>
                <a:gd name="connsiteY23" fmla="*/ 1049701 h 1600572"/>
                <a:gd name="connsiteX24" fmla="*/ 1110661 w 1542585"/>
                <a:gd name="connsiteY24" fmla="*/ 1245963 h 1600572"/>
                <a:gd name="connsiteX25" fmla="*/ 927781 w 1542585"/>
                <a:gd name="connsiteY25" fmla="*/ 1321791 h 1600572"/>
                <a:gd name="connsiteX26" fmla="*/ 637849 w 1542585"/>
                <a:gd name="connsiteY26" fmla="*/ 1353014 h 1600572"/>
                <a:gd name="connsiteX27" fmla="*/ 396983 w 1542585"/>
                <a:gd name="connsiteY27" fmla="*/ 1312870 h 1600572"/>
                <a:gd name="connsiteX28" fmla="*/ 173959 w 1542585"/>
                <a:gd name="connsiteY28" fmla="*/ 1187976 h 1600572"/>
                <a:gd name="connsiteX29" fmla="*/ 53525 w 1542585"/>
                <a:gd name="connsiteY29" fmla="*/ 973873 h 1600572"/>
                <a:gd name="connsiteX30" fmla="*/ 0 w 1542585"/>
                <a:gd name="connsiteY30" fmla="*/ 683941 h 1600572"/>
                <a:gd name="connsiteX31" fmla="*/ 53525 w 1542585"/>
                <a:gd name="connsiteY31" fmla="*/ 300339 h 1600572"/>
                <a:gd name="connsiteX32" fmla="*/ 289931 w 1542585"/>
                <a:gd name="connsiteY32" fmla="*/ 86236 h 1600572"/>
                <a:gd name="connsiteX33" fmla="*/ 535258 w 1542585"/>
                <a:gd name="connsiteY33" fmla="*/ 14868 h 1600572"/>
                <a:gd name="connsiteX34" fmla="*/ 816269 w 1542585"/>
                <a:gd name="connsiteY34" fmla="*/ 14868 h 1600572"/>
                <a:gd name="connsiteX35" fmla="*/ 1106201 w 1542585"/>
                <a:gd name="connsiteY35" fmla="*/ 104078 h 1600572"/>
                <a:gd name="connsiteX36" fmla="*/ 1391672 w 1542585"/>
                <a:gd name="connsiteY36" fmla="*/ 407391 h 1600572"/>
                <a:gd name="connsiteX37" fmla="*/ 1525486 w 1542585"/>
                <a:gd name="connsiteY37" fmla="*/ 679481 h 1600572"/>
                <a:gd name="connsiteX38" fmla="*/ 1494263 w 1542585"/>
                <a:gd name="connsiteY38" fmla="*/ 1027399 h 1600572"/>
                <a:gd name="connsiteX39" fmla="*/ 1355988 w 1542585"/>
                <a:gd name="connsiteY39" fmla="*/ 1277186 h 1600572"/>
                <a:gd name="connsiteX40" fmla="*/ 1119582 w 1542585"/>
                <a:gd name="connsiteY40" fmla="*/ 1486829 h 1600572"/>
                <a:gd name="connsiteX41" fmla="*/ 798427 w 1542585"/>
                <a:gd name="connsiteY41" fmla="*/ 1584960 h 1600572"/>
                <a:gd name="connsiteX42" fmla="*/ 615547 w 1542585"/>
                <a:gd name="connsiteY42" fmla="*/ 1580499 h 1600572"/>
                <a:gd name="connsiteX43" fmla="*/ 334536 w 1542585"/>
                <a:gd name="connsiteY43" fmla="*/ 1477908 h 1600572"/>
                <a:gd name="connsiteX44" fmla="*/ 334536 w 1542585"/>
                <a:gd name="connsiteY44" fmla="*/ 1477908 h 1600572"/>
                <a:gd name="connsiteX0" fmla="*/ 722599 w 1542585"/>
                <a:gd name="connsiteY0" fmla="*/ 563508 h 1600572"/>
                <a:gd name="connsiteX1" fmla="*/ 927781 w 1542585"/>
                <a:gd name="connsiteY1" fmla="*/ 621494 h 1600572"/>
                <a:gd name="connsiteX2" fmla="*/ 994688 w 1542585"/>
                <a:gd name="connsiteY2" fmla="*/ 795453 h 1600572"/>
                <a:gd name="connsiteX3" fmla="*/ 834111 w 1542585"/>
                <a:gd name="connsiteY3" fmla="*/ 938189 h 1600572"/>
                <a:gd name="connsiteX4" fmla="*/ 517416 w 1542585"/>
                <a:gd name="connsiteY4" fmla="*/ 929268 h 1600572"/>
                <a:gd name="connsiteX5" fmla="*/ 392523 w 1542585"/>
                <a:gd name="connsiteY5" fmla="*/ 799914 h 1600572"/>
                <a:gd name="connsiteX6" fmla="*/ 361299 w 1542585"/>
                <a:gd name="connsiteY6" fmla="*/ 567969 h 1600572"/>
                <a:gd name="connsiteX7" fmla="*/ 499574 w 1542585"/>
                <a:gd name="connsiteY7" fmla="*/ 425233 h 1600572"/>
                <a:gd name="connsiteX8" fmla="*/ 735980 w 1542585"/>
                <a:gd name="connsiteY8" fmla="*/ 362786 h 1600572"/>
                <a:gd name="connsiteX9" fmla="*/ 976846 w 1542585"/>
                <a:gd name="connsiteY9" fmla="*/ 420772 h 1600572"/>
                <a:gd name="connsiteX10" fmla="*/ 1173108 w 1542585"/>
                <a:gd name="connsiteY10" fmla="*/ 666099 h 1600572"/>
                <a:gd name="connsiteX11" fmla="*/ 1124043 w 1542585"/>
                <a:gd name="connsiteY11" fmla="*/ 982794 h 1600572"/>
                <a:gd name="connsiteX12" fmla="*/ 860874 w 1542585"/>
                <a:gd name="connsiteY12" fmla="*/ 1143372 h 1600572"/>
                <a:gd name="connsiteX13" fmla="*/ 562021 w 1542585"/>
                <a:gd name="connsiteY13" fmla="*/ 1152292 h 1600572"/>
                <a:gd name="connsiteX14" fmla="*/ 312234 w 1542585"/>
                <a:gd name="connsiteY14" fmla="*/ 1040780 h 1600572"/>
                <a:gd name="connsiteX15" fmla="*/ 187340 w 1542585"/>
                <a:gd name="connsiteY15" fmla="*/ 777612 h 1600572"/>
                <a:gd name="connsiteX16" fmla="*/ 187340 w 1542585"/>
                <a:gd name="connsiteY16" fmla="*/ 545666 h 1600572"/>
                <a:gd name="connsiteX17" fmla="*/ 321155 w 1542585"/>
                <a:gd name="connsiteY17" fmla="*/ 304800 h 1600572"/>
                <a:gd name="connsiteX18" fmla="*/ 584324 w 1542585"/>
                <a:gd name="connsiteY18" fmla="*/ 224511 h 1600572"/>
                <a:gd name="connsiteX19" fmla="*/ 834111 w 1542585"/>
                <a:gd name="connsiteY19" fmla="*/ 211130 h 1600572"/>
                <a:gd name="connsiteX20" fmla="*/ 1110661 w 1542585"/>
                <a:gd name="connsiteY20" fmla="*/ 304800 h 1600572"/>
                <a:gd name="connsiteX21" fmla="*/ 1298002 w 1542585"/>
                <a:gd name="connsiteY21" fmla="*/ 532285 h 1600572"/>
                <a:gd name="connsiteX22" fmla="*/ 1351527 w 1542585"/>
                <a:gd name="connsiteY22" fmla="*/ 831137 h 1600572"/>
                <a:gd name="connsiteX23" fmla="*/ 1289081 w 1542585"/>
                <a:gd name="connsiteY23" fmla="*/ 1049701 h 1600572"/>
                <a:gd name="connsiteX24" fmla="*/ 1110661 w 1542585"/>
                <a:gd name="connsiteY24" fmla="*/ 1245963 h 1600572"/>
                <a:gd name="connsiteX25" fmla="*/ 927781 w 1542585"/>
                <a:gd name="connsiteY25" fmla="*/ 1321791 h 1600572"/>
                <a:gd name="connsiteX26" fmla="*/ 637849 w 1542585"/>
                <a:gd name="connsiteY26" fmla="*/ 1353014 h 1600572"/>
                <a:gd name="connsiteX27" fmla="*/ 396983 w 1542585"/>
                <a:gd name="connsiteY27" fmla="*/ 1312870 h 1600572"/>
                <a:gd name="connsiteX28" fmla="*/ 173959 w 1542585"/>
                <a:gd name="connsiteY28" fmla="*/ 1187976 h 1600572"/>
                <a:gd name="connsiteX29" fmla="*/ 53525 w 1542585"/>
                <a:gd name="connsiteY29" fmla="*/ 973873 h 1600572"/>
                <a:gd name="connsiteX30" fmla="*/ 0 w 1542585"/>
                <a:gd name="connsiteY30" fmla="*/ 683941 h 1600572"/>
                <a:gd name="connsiteX31" fmla="*/ 53525 w 1542585"/>
                <a:gd name="connsiteY31" fmla="*/ 300339 h 1600572"/>
                <a:gd name="connsiteX32" fmla="*/ 283425 w 1542585"/>
                <a:gd name="connsiteY32" fmla="*/ 83736 h 1600572"/>
                <a:gd name="connsiteX33" fmla="*/ 535258 w 1542585"/>
                <a:gd name="connsiteY33" fmla="*/ 14868 h 1600572"/>
                <a:gd name="connsiteX34" fmla="*/ 816269 w 1542585"/>
                <a:gd name="connsiteY34" fmla="*/ 14868 h 1600572"/>
                <a:gd name="connsiteX35" fmla="*/ 1106201 w 1542585"/>
                <a:gd name="connsiteY35" fmla="*/ 104078 h 1600572"/>
                <a:gd name="connsiteX36" fmla="*/ 1391672 w 1542585"/>
                <a:gd name="connsiteY36" fmla="*/ 407391 h 1600572"/>
                <a:gd name="connsiteX37" fmla="*/ 1525486 w 1542585"/>
                <a:gd name="connsiteY37" fmla="*/ 679481 h 1600572"/>
                <a:gd name="connsiteX38" fmla="*/ 1494263 w 1542585"/>
                <a:gd name="connsiteY38" fmla="*/ 1027399 h 1600572"/>
                <a:gd name="connsiteX39" fmla="*/ 1355988 w 1542585"/>
                <a:gd name="connsiteY39" fmla="*/ 1277186 h 1600572"/>
                <a:gd name="connsiteX40" fmla="*/ 1119582 w 1542585"/>
                <a:gd name="connsiteY40" fmla="*/ 1486829 h 1600572"/>
                <a:gd name="connsiteX41" fmla="*/ 798427 w 1542585"/>
                <a:gd name="connsiteY41" fmla="*/ 1584960 h 1600572"/>
                <a:gd name="connsiteX42" fmla="*/ 615547 w 1542585"/>
                <a:gd name="connsiteY42" fmla="*/ 1580499 h 1600572"/>
                <a:gd name="connsiteX43" fmla="*/ 334536 w 1542585"/>
                <a:gd name="connsiteY43" fmla="*/ 1477908 h 1600572"/>
                <a:gd name="connsiteX44" fmla="*/ 334536 w 1542585"/>
                <a:gd name="connsiteY44" fmla="*/ 1477908 h 1600572"/>
                <a:gd name="connsiteX0" fmla="*/ 724912 w 1544898"/>
                <a:gd name="connsiteY0" fmla="*/ 563508 h 1600572"/>
                <a:gd name="connsiteX1" fmla="*/ 930094 w 1544898"/>
                <a:gd name="connsiteY1" fmla="*/ 621494 h 1600572"/>
                <a:gd name="connsiteX2" fmla="*/ 997001 w 1544898"/>
                <a:gd name="connsiteY2" fmla="*/ 795453 h 1600572"/>
                <a:gd name="connsiteX3" fmla="*/ 836424 w 1544898"/>
                <a:gd name="connsiteY3" fmla="*/ 938189 h 1600572"/>
                <a:gd name="connsiteX4" fmla="*/ 519729 w 1544898"/>
                <a:gd name="connsiteY4" fmla="*/ 929268 h 1600572"/>
                <a:gd name="connsiteX5" fmla="*/ 394836 w 1544898"/>
                <a:gd name="connsiteY5" fmla="*/ 799914 h 1600572"/>
                <a:gd name="connsiteX6" fmla="*/ 363612 w 1544898"/>
                <a:gd name="connsiteY6" fmla="*/ 567969 h 1600572"/>
                <a:gd name="connsiteX7" fmla="*/ 501887 w 1544898"/>
                <a:gd name="connsiteY7" fmla="*/ 425233 h 1600572"/>
                <a:gd name="connsiteX8" fmla="*/ 738293 w 1544898"/>
                <a:gd name="connsiteY8" fmla="*/ 362786 h 1600572"/>
                <a:gd name="connsiteX9" fmla="*/ 979159 w 1544898"/>
                <a:gd name="connsiteY9" fmla="*/ 420772 h 1600572"/>
                <a:gd name="connsiteX10" fmla="*/ 1175421 w 1544898"/>
                <a:gd name="connsiteY10" fmla="*/ 666099 h 1600572"/>
                <a:gd name="connsiteX11" fmla="*/ 1126356 w 1544898"/>
                <a:gd name="connsiteY11" fmla="*/ 982794 h 1600572"/>
                <a:gd name="connsiteX12" fmla="*/ 863187 w 1544898"/>
                <a:gd name="connsiteY12" fmla="*/ 1143372 h 1600572"/>
                <a:gd name="connsiteX13" fmla="*/ 564334 w 1544898"/>
                <a:gd name="connsiteY13" fmla="*/ 1152292 h 1600572"/>
                <a:gd name="connsiteX14" fmla="*/ 314547 w 1544898"/>
                <a:gd name="connsiteY14" fmla="*/ 1040780 h 1600572"/>
                <a:gd name="connsiteX15" fmla="*/ 189653 w 1544898"/>
                <a:gd name="connsiteY15" fmla="*/ 777612 h 1600572"/>
                <a:gd name="connsiteX16" fmla="*/ 189653 w 1544898"/>
                <a:gd name="connsiteY16" fmla="*/ 545666 h 1600572"/>
                <a:gd name="connsiteX17" fmla="*/ 323468 w 1544898"/>
                <a:gd name="connsiteY17" fmla="*/ 304800 h 1600572"/>
                <a:gd name="connsiteX18" fmla="*/ 586637 w 1544898"/>
                <a:gd name="connsiteY18" fmla="*/ 224511 h 1600572"/>
                <a:gd name="connsiteX19" fmla="*/ 836424 w 1544898"/>
                <a:gd name="connsiteY19" fmla="*/ 211130 h 1600572"/>
                <a:gd name="connsiteX20" fmla="*/ 1112974 w 1544898"/>
                <a:gd name="connsiteY20" fmla="*/ 304800 h 1600572"/>
                <a:gd name="connsiteX21" fmla="*/ 1300315 w 1544898"/>
                <a:gd name="connsiteY21" fmla="*/ 532285 h 1600572"/>
                <a:gd name="connsiteX22" fmla="*/ 1353840 w 1544898"/>
                <a:gd name="connsiteY22" fmla="*/ 831137 h 1600572"/>
                <a:gd name="connsiteX23" fmla="*/ 1291394 w 1544898"/>
                <a:gd name="connsiteY23" fmla="*/ 1049701 h 1600572"/>
                <a:gd name="connsiteX24" fmla="*/ 1112974 w 1544898"/>
                <a:gd name="connsiteY24" fmla="*/ 1245963 h 1600572"/>
                <a:gd name="connsiteX25" fmla="*/ 930094 w 1544898"/>
                <a:gd name="connsiteY25" fmla="*/ 1321791 h 1600572"/>
                <a:gd name="connsiteX26" fmla="*/ 640162 w 1544898"/>
                <a:gd name="connsiteY26" fmla="*/ 1353014 h 1600572"/>
                <a:gd name="connsiteX27" fmla="*/ 399296 w 1544898"/>
                <a:gd name="connsiteY27" fmla="*/ 1312870 h 1600572"/>
                <a:gd name="connsiteX28" fmla="*/ 176272 w 1544898"/>
                <a:gd name="connsiteY28" fmla="*/ 1187976 h 1600572"/>
                <a:gd name="connsiteX29" fmla="*/ 55838 w 1544898"/>
                <a:gd name="connsiteY29" fmla="*/ 973873 h 1600572"/>
                <a:gd name="connsiteX30" fmla="*/ 2313 w 1544898"/>
                <a:gd name="connsiteY30" fmla="*/ 683941 h 1600572"/>
                <a:gd name="connsiteX31" fmla="*/ 69714 w 1544898"/>
                <a:gd name="connsiteY31" fmla="*/ 299760 h 1600572"/>
                <a:gd name="connsiteX32" fmla="*/ 285738 w 1544898"/>
                <a:gd name="connsiteY32" fmla="*/ 83736 h 1600572"/>
                <a:gd name="connsiteX33" fmla="*/ 537571 w 1544898"/>
                <a:gd name="connsiteY33" fmla="*/ 14868 h 1600572"/>
                <a:gd name="connsiteX34" fmla="*/ 818582 w 1544898"/>
                <a:gd name="connsiteY34" fmla="*/ 14868 h 1600572"/>
                <a:gd name="connsiteX35" fmla="*/ 1108514 w 1544898"/>
                <a:gd name="connsiteY35" fmla="*/ 104078 h 1600572"/>
                <a:gd name="connsiteX36" fmla="*/ 1393985 w 1544898"/>
                <a:gd name="connsiteY36" fmla="*/ 407391 h 1600572"/>
                <a:gd name="connsiteX37" fmla="*/ 1527799 w 1544898"/>
                <a:gd name="connsiteY37" fmla="*/ 679481 h 1600572"/>
                <a:gd name="connsiteX38" fmla="*/ 1496576 w 1544898"/>
                <a:gd name="connsiteY38" fmla="*/ 1027399 h 1600572"/>
                <a:gd name="connsiteX39" fmla="*/ 1358301 w 1544898"/>
                <a:gd name="connsiteY39" fmla="*/ 1277186 h 1600572"/>
                <a:gd name="connsiteX40" fmla="*/ 1121895 w 1544898"/>
                <a:gd name="connsiteY40" fmla="*/ 1486829 h 1600572"/>
                <a:gd name="connsiteX41" fmla="*/ 800740 w 1544898"/>
                <a:gd name="connsiteY41" fmla="*/ 1584960 h 1600572"/>
                <a:gd name="connsiteX42" fmla="*/ 617860 w 1544898"/>
                <a:gd name="connsiteY42" fmla="*/ 1580499 h 1600572"/>
                <a:gd name="connsiteX43" fmla="*/ 336849 w 1544898"/>
                <a:gd name="connsiteY43" fmla="*/ 1477908 h 1600572"/>
                <a:gd name="connsiteX44" fmla="*/ 336849 w 1544898"/>
                <a:gd name="connsiteY44" fmla="*/ 1477908 h 1600572"/>
                <a:gd name="connsiteX0" fmla="*/ 724912 w 1544898"/>
                <a:gd name="connsiteY0" fmla="*/ 563508 h 1600572"/>
                <a:gd name="connsiteX1" fmla="*/ 930094 w 1544898"/>
                <a:gd name="connsiteY1" fmla="*/ 621494 h 1600572"/>
                <a:gd name="connsiteX2" fmla="*/ 997001 w 1544898"/>
                <a:gd name="connsiteY2" fmla="*/ 795453 h 1600572"/>
                <a:gd name="connsiteX3" fmla="*/ 836424 w 1544898"/>
                <a:gd name="connsiteY3" fmla="*/ 938189 h 1600572"/>
                <a:gd name="connsiteX4" fmla="*/ 519729 w 1544898"/>
                <a:gd name="connsiteY4" fmla="*/ 929268 h 1600572"/>
                <a:gd name="connsiteX5" fmla="*/ 394836 w 1544898"/>
                <a:gd name="connsiteY5" fmla="*/ 799914 h 1600572"/>
                <a:gd name="connsiteX6" fmla="*/ 363612 w 1544898"/>
                <a:gd name="connsiteY6" fmla="*/ 567969 h 1600572"/>
                <a:gd name="connsiteX7" fmla="*/ 501887 w 1544898"/>
                <a:gd name="connsiteY7" fmla="*/ 425233 h 1600572"/>
                <a:gd name="connsiteX8" fmla="*/ 738293 w 1544898"/>
                <a:gd name="connsiteY8" fmla="*/ 362786 h 1600572"/>
                <a:gd name="connsiteX9" fmla="*/ 979159 w 1544898"/>
                <a:gd name="connsiteY9" fmla="*/ 420772 h 1600572"/>
                <a:gd name="connsiteX10" fmla="*/ 1175421 w 1544898"/>
                <a:gd name="connsiteY10" fmla="*/ 666099 h 1600572"/>
                <a:gd name="connsiteX11" fmla="*/ 1126356 w 1544898"/>
                <a:gd name="connsiteY11" fmla="*/ 982794 h 1600572"/>
                <a:gd name="connsiteX12" fmla="*/ 863187 w 1544898"/>
                <a:gd name="connsiteY12" fmla="*/ 1143372 h 1600572"/>
                <a:gd name="connsiteX13" fmla="*/ 564334 w 1544898"/>
                <a:gd name="connsiteY13" fmla="*/ 1152292 h 1600572"/>
                <a:gd name="connsiteX14" fmla="*/ 314547 w 1544898"/>
                <a:gd name="connsiteY14" fmla="*/ 1040780 h 1600572"/>
                <a:gd name="connsiteX15" fmla="*/ 189653 w 1544898"/>
                <a:gd name="connsiteY15" fmla="*/ 777612 h 1600572"/>
                <a:gd name="connsiteX16" fmla="*/ 189653 w 1544898"/>
                <a:gd name="connsiteY16" fmla="*/ 545666 h 1600572"/>
                <a:gd name="connsiteX17" fmla="*/ 323468 w 1544898"/>
                <a:gd name="connsiteY17" fmla="*/ 304800 h 1600572"/>
                <a:gd name="connsiteX18" fmla="*/ 586637 w 1544898"/>
                <a:gd name="connsiteY18" fmla="*/ 224511 h 1600572"/>
                <a:gd name="connsiteX19" fmla="*/ 836424 w 1544898"/>
                <a:gd name="connsiteY19" fmla="*/ 211130 h 1600572"/>
                <a:gd name="connsiteX20" fmla="*/ 1112974 w 1544898"/>
                <a:gd name="connsiteY20" fmla="*/ 304800 h 1600572"/>
                <a:gd name="connsiteX21" fmla="*/ 1300315 w 1544898"/>
                <a:gd name="connsiteY21" fmla="*/ 532285 h 1600572"/>
                <a:gd name="connsiteX22" fmla="*/ 1353840 w 1544898"/>
                <a:gd name="connsiteY22" fmla="*/ 831137 h 1600572"/>
                <a:gd name="connsiteX23" fmla="*/ 1291394 w 1544898"/>
                <a:gd name="connsiteY23" fmla="*/ 1049701 h 1600572"/>
                <a:gd name="connsiteX24" fmla="*/ 1112974 w 1544898"/>
                <a:gd name="connsiteY24" fmla="*/ 1245963 h 1600572"/>
                <a:gd name="connsiteX25" fmla="*/ 930094 w 1544898"/>
                <a:gd name="connsiteY25" fmla="*/ 1321791 h 1600572"/>
                <a:gd name="connsiteX26" fmla="*/ 640162 w 1544898"/>
                <a:gd name="connsiteY26" fmla="*/ 1353014 h 1600572"/>
                <a:gd name="connsiteX27" fmla="*/ 399296 w 1544898"/>
                <a:gd name="connsiteY27" fmla="*/ 1312870 h 1600572"/>
                <a:gd name="connsiteX28" fmla="*/ 176272 w 1544898"/>
                <a:gd name="connsiteY28" fmla="*/ 1187976 h 1600572"/>
                <a:gd name="connsiteX29" fmla="*/ 55838 w 1544898"/>
                <a:gd name="connsiteY29" fmla="*/ 973873 h 1600572"/>
                <a:gd name="connsiteX30" fmla="*/ 2313 w 1544898"/>
                <a:gd name="connsiteY30" fmla="*/ 683941 h 1600572"/>
                <a:gd name="connsiteX31" fmla="*/ 69714 w 1544898"/>
                <a:gd name="connsiteY31" fmla="*/ 299760 h 1600572"/>
                <a:gd name="connsiteX32" fmla="*/ 285738 w 1544898"/>
                <a:gd name="connsiteY32" fmla="*/ 83736 h 1600572"/>
                <a:gd name="connsiteX33" fmla="*/ 537571 w 1544898"/>
                <a:gd name="connsiteY33" fmla="*/ 14868 h 1600572"/>
                <a:gd name="connsiteX34" fmla="*/ 818582 w 1544898"/>
                <a:gd name="connsiteY34" fmla="*/ 14868 h 1600572"/>
                <a:gd name="connsiteX35" fmla="*/ 1108514 w 1544898"/>
                <a:gd name="connsiteY35" fmla="*/ 104078 h 1600572"/>
                <a:gd name="connsiteX36" fmla="*/ 1393985 w 1544898"/>
                <a:gd name="connsiteY36" fmla="*/ 407391 h 1600572"/>
                <a:gd name="connsiteX37" fmla="*/ 1527799 w 1544898"/>
                <a:gd name="connsiteY37" fmla="*/ 679481 h 1600572"/>
                <a:gd name="connsiteX38" fmla="*/ 1496576 w 1544898"/>
                <a:gd name="connsiteY38" fmla="*/ 1027399 h 1600572"/>
                <a:gd name="connsiteX39" fmla="*/ 1358301 w 1544898"/>
                <a:gd name="connsiteY39" fmla="*/ 1277186 h 1600572"/>
                <a:gd name="connsiteX40" fmla="*/ 1121895 w 1544898"/>
                <a:gd name="connsiteY40" fmla="*/ 1486829 h 1600572"/>
                <a:gd name="connsiteX41" fmla="*/ 800740 w 1544898"/>
                <a:gd name="connsiteY41" fmla="*/ 1584960 h 1600572"/>
                <a:gd name="connsiteX42" fmla="*/ 617860 w 1544898"/>
                <a:gd name="connsiteY42" fmla="*/ 1580499 h 1600572"/>
                <a:gd name="connsiteX43" fmla="*/ 336849 w 1544898"/>
                <a:gd name="connsiteY43" fmla="*/ 1477908 h 1600572"/>
                <a:gd name="connsiteX44" fmla="*/ 336849 w 1544898"/>
                <a:gd name="connsiteY44" fmla="*/ 1477908 h 1600572"/>
                <a:gd name="connsiteX0" fmla="*/ 724912 w 1544898"/>
                <a:gd name="connsiteY0" fmla="*/ 563508 h 1600572"/>
                <a:gd name="connsiteX1" fmla="*/ 930094 w 1544898"/>
                <a:gd name="connsiteY1" fmla="*/ 621494 h 1600572"/>
                <a:gd name="connsiteX2" fmla="*/ 997001 w 1544898"/>
                <a:gd name="connsiteY2" fmla="*/ 795453 h 1600572"/>
                <a:gd name="connsiteX3" fmla="*/ 836424 w 1544898"/>
                <a:gd name="connsiteY3" fmla="*/ 938189 h 1600572"/>
                <a:gd name="connsiteX4" fmla="*/ 519729 w 1544898"/>
                <a:gd name="connsiteY4" fmla="*/ 929268 h 1600572"/>
                <a:gd name="connsiteX5" fmla="*/ 394836 w 1544898"/>
                <a:gd name="connsiteY5" fmla="*/ 799914 h 1600572"/>
                <a:gd name="connsiteX6" fmla="*/ 363612 w 1544898"/>
                <a:gd name="connsiteY6" fmla="*/ 567969 h 1600572"/>
                <a:gd name="connsiteX7" fmla="*/ 501887 w 1544898"/>
                <a:gd name="connsiteY7" fmla="*/ 425233 h 1600572"/>
                <a:gd name="connsiteX8" fmla="*/ 738293 w 1544898"/>
                <a:gd name="connsiteY8" fmla="*/ 362786 h 1600572"/>
                <a:gd name="connsiteX9" fmla="*/ 979159 w 1544898"/>
                <a:gd name="connsiteY9" fmla="*/ 420772 h 1600572"/>
                <a:gd name="connsiteX10" fmla="*/ 1175421 w 1544898"/>
                <a:gd name="connsiteY10" fmla="*/ 666099 h 1600572"/>
                <a:gd name="connsiteX11" fmla="*/ 1126356 w 1544898"/>
                <a:gd name="connsiteY11" fmla="*/ 982794 h 1600572"/>
                <a:gd name="connsiteX12" fmla="*/ 863187 w 1544898"/>
                <a:gd name="connsiteY12" fmla="*/ 1143372 h 1600572"/>
                <a:gd name="connsiteX13" fmla="*/ 564334 w 1544898"/>
                <a:gd name="connsiteY13" fmla="*/ 1152292 h 1600572"/>
                <a:gd name="connsiteX14" fmla="*/ 314547 w 1544898"/>
                <a:gd name="connsiteY14" fmla="*/ 1040780 h 1600572"/>
                <a:gd name="connsiteX15" fmla="*/ 189653 w 1544898"/>
                <a:gd name="connsiteY15" fmla="*/ 777612 h 1600572"/>
                <a:gd name="connsiteX16" fmla="*/ 189653 w 1544898"/>
                <a:gd name="connsiteY16" fmla="*/ 545666 h 1600572"/>
                <a:gd name="connsiteX17" fmla="*/ 285738 w 1544898"/>
                <a:gd name="connsiteY17" fmla="*/ 371768 h 1600572"/>
                <a:gd name="connsiteX18" fmla="*/ 586637 w 1544898"/>
                <a:gd name="connsiteY18" fmla="*/ 224511 h 1600572"/>
                <a:gd name="connsiteX19" fmla="*/ 836424 w 1544898"/>
                <a:gd name="connsiteY19" fmla="*/ 211130 h 1600572"/>
                <a:gd name="connsiteX20" fmla="*/ 1112974 w 1544898"/>
                <a:gd name="connsiteY20" fmla="*/ 304800 h 1600572"/>
                <a:gd name="connsiteX21" fmla="*/ 1300315 w 1544898"/>
                <a:gd name="connsiteY21" fmla="*/ 532285 h 1600572"/>
                <a:gd name="connsiteX22" fmla="*/ 1353840 w 1544898"/>
                <a:gd name="connsiteY22" fmla="*/ 831137 h 1600572"/>
                <a:gd name="connsiteX23" fmla="*/ 1291394 w 1544898"/>
                <a:gd name="connsiteY23" fmla="*/ 1049701 h 1600572"/>
                <a:gd name="connsiteX24" fmla="*/ 1112974 w 1544898"/>
                <a:gd name="connsiteY24" fmla="*/ 1245963 h 1600572"/>
                <a:gd name="connsiteX25" fmla="*/ 930094 w 1544898"/>
                <a:gd name="connsiteY25" fmla="*/ 1321791 h 1600572"/>
                <a:gd name="connsiteX26" fmla="*/ 640162 w 1544898"/>
                <a:gd name="connsiteY26" fmla="*/ 1353014 h 1600572"/>
                <a:gd name="connsiteX27" fmla="*/ 399296 w 1544898"/>
                <a:gd name="connsiteY27" fmla="*/ 1312870 h 1600572"/>
                <a:gd name="connsiteX28" fmla="*/ 176272 w 1544898"/>
                <a:gd name="connsiteY28" fmla="*/ 1187976 h 1600572"/>
                <a:gd name="connsiteX29" fmla="*/ 55838 w 1544898"/>
                <a:gd name="connsiteY29" fmla="*/ 973873 h 1600572"/>
                <a:gd name="connsiteX30" fmla="*/ 2313 w 1544898"/>
                <a:gd name="connsiteY30" fmla="*/ 683941 h 1600572"/>
                <a:gd name="connsiteX31" fmla="*/ 69714 w 1544898"/>
                <a:gd name="connsiteY31" fmla="*/ 299760 h 1600572"/>
                <a:gd name="connsiteX32" fmla="*/ 285738 w 1544898"/>
                <a:gd name="connsiteY32" fmla="*/ 83736 h 1600572"/>
                <a:gd name="connsiteX33" fmla="*/ 537571 w 1544898"/>
                <a:gd name="connsiteY33" fmla="*/ 14868 h 1600572"/>
                <a:gd name="connsiteX34" fmla="*/ 818582 w 1544898"/>
                <a:gd name="connsiteY34" fmla="*/ 14868 h 1600572"/>
                <a:gd name="connsiteX35" fmla="*/ 1108514 w 1544898"/>
                <a:gd name="connsiteY35" fmla="*/ 104078 h 1600572"/>
                <a:gd name="connsiteX36" fmla="*/ 1393985 w 1544898"/>
                <a:gd name="connsiteY36" fmla="*/ 407391 h 1600572"/>
                <a:gd name="connsiteX37" fmla="*/ 1527799 w 1544898"/>
                <a:gd name="connsiteY37" fmla="*/ 679481 h 1600572"/>
                <a:gd name="connsiteX38" fmla="*/ 1496576 w 1544898"/>
                <a:gd name="connsiteY38" fmla="*/ 1027399 h 1600572"/>
                <a:gd name="connsiteX39" fmla="*/ 1358301 w 1544898"/>
                <a:gd name="connsiteY39" fmla="*/ 1277186 h 1600572"/>
                <a:gd name="connsiteX40" fmla="*/ 1121895 w 1544898"/>
                <a:gd name="connsiteY40" fmla="*/ 1486829 h 1600572"/>
                <a:gd name="connsiteX41" fmla="*/ 800740 w 1544898"/>
                <a:gd name="connsiteY41" fmla="*/ 1584960 h 1600572"/>
                <a:gd name="connsiteX42" fmla="*/ 617860 w 1544898"/>
                <a:gd name="connsiteY42" fmla="*/ 1580499 h 1600572"/>
                <a:gd name="connsiteX43" fmla="*/ 336849 w 1544898"/>
                <a:gd name="connsiteY43" fmla="*/ 1477908 h 1600572"/>
                <a:gd name="connsiteX44" fmla="*/ 336849 w 1544898"/>
                <a:gd name="connsiteY44" fmla="*/ 1477908 h 1600572"/>
                <a:gd name="connsiteX0" fmla="*/ 724912 w 1544898"/>
                <a:gd name="connsiteY0" fmla="*/ 563835 h 1600899"/>
                <a:gd name="connsiteX1" fmla="*/ 930094 w 1544898"/>
                <a:gd name="connsiteY1" fmla="*/ 621821 h 1600899"/>
                <a:gd name="connsiteX2" fmla="*/ 997001 w 1544898"/>
                <a:gd name="connsiteY2" fmla="*/ 795780 h 1600899"/>
                <a:gd name="connsiteX3" fmla="*/ 836424 w 1544898"/>
                <a:gd name="connsiteY3" fmla="*/ 938516 h 1600899"/>
                <a:gd name="connsiteX4" fmla="*/ 519729 w 1544898"/>
                <a:gd name="connsiteY4" fmla="*/ 929595 h 1600899"/>
                <a:gd name="connsiteX5" fmla="*/ 394836 w 1544898"/>
                <a:gd name="connsiteY5" fmla="*/ 800241 h 1600899"/>
                <a:gd name="connsiteX6" fmla="*/ 363612 w 1544898"/>
                <a:gd name="connsiteY6" fmla="*/ 568296 h 1600899"/>
                <a:gd name="connsiteX7" fmla="*/ 501887 w 1544898"/>
                <a:gd name="connsiteY7" fmla="*/ 425560 h 1600899"/>
                <a:gd name="connsiteX8" fmla="*/ 738293 w 1544898"/>
                <a:gd name="connsiteY8" fmla="*/ 363113 h 1600899"/>
                <a:gd name="connsiteX9" fmla="*/ 979159 w 1544898"/>
                <a:gd name="connsiteY9" fmla="*/ 421099 h 1600899"/>
                <a:gd name="connsiteX10" fmla="*/ 1175421 w 1544898"/>
                <a:gd name="connsiteY10" fmla="*/ 666426 h 1600899"/>
                <a:gd name="connsiteX11" fmla="*/ 1126356 w 1544898"/>
                <a:gd name="connsiteY11" fmla="*/ 983121 h 1600899"/>
                <a:gd name="connsiteX12" fmla="*/ 863187 w 1544898"/>
                <a:gd name="connsiteY12" fmla="*/ 1143699 h 1600899"/>
                <a:gd name="connsiteX13" fmla="*/ 564334 w 1544898"/>
                <a:gd name="connsiteY13" fmla="*/ 1152619 h 1600899"/>
                <a:gd name="connsiteX14" fmla="*/ 314547 w 1544898"/>
                <a:gd name="connsiteY14" fmla="*/ 1041107 h 1600899"/>
                <a:gd name="connsiteX15" fmla="*/ 189653 w 1544898"/>
                <a:gd name="connsiteY15" fmla="*/ 777939 h 1600899"/>
                <a:gd name="connsiteX16" fmla="*/ 189653 w 1544898"/>
                <a:gd name="connsiteY16" fmla="*/ 545993 h 1600899"/>
                <a:gd name="connsiteX17" fmla="*/ 285738 w 1544898"/>
                <a:gd name="connsiteY17" fmla="*/ 372095 h 1600899"/>
                <a:gd name="connsiteX18" fmla="*/ 586637 w 1544898"/>
                <a:gd name="connsiteY18" fmla="*/ 224838 h 1600899"/>
                <a:gd name="connsiteX19" fmla="*/ 836424 w 1544898"/>
                <a:gd name="connsiteY19" fmla="*/ 211457 h 1600899"/>
                <a:gd name="connsiteX20" fmla="*/ 1112974 w 1544898"/>
                <a:gd name="connsiteY20" fmla="*/ 305127 h 1600899"/>
                <a:gd name="connsiteX21" fmla="*/ 1300315 w 1544898"/>
                <a:gd name="connsiteY21" fmla="*/ 532612 h 1600899"/>
                <a:gd name="connsiteX22" fmla="*/ 1353840 w 1544898"/>
                <a:gd name="connsiteY22" fmla="*/ 831464 h 1600899"/>
                <a:gd name="connsiteX23" fmla="*/ 1291394 w 1544898"/>
                <a:gd name="connsiteY23" fmla="*/ 1050028 h 1600899"/>
                <a:gd name="connsiteX24" fmla="*/ 1112974 w 1544898"/>
                <a:gd name="connsiteY24" fmla="*/ 1246290 h 1600899"/>
                <a:gd name="connsiteX25" fmla="*/ 930094 w 1544898"/>
                <a:gd name="connsiteY25" fmla="*/ 1322118 h 1600899"/>
                <a:gd name="connsiteX26" fmla="*/ 640162 w 1544898"/>
                <a:gd name="connsiteY26" fmla="*/ 1353341 h 1600899"/>
                <a:gd name="connsiteX27" fmla="*/ 399296 w 1544898"/>
                <a:gd name="connsiteY27" fmla="*/ 1313197 h 1600899"/>
                <a:gd name="connsiteX28" fmla="*/ 176272 w 1544898"/>
                <a:gd name="connsiteY28" fmla="*/ 1188303 h 1600899"/>
                <a:gd name="connsiteX29" fmla="*/ 55838 w 1544898"/>
                <a:gd name="connsiteY29" fmla="*/ 974200 h 1600899"/>
                <a:gd name="connsiteX30" fmla="*/ 2313 w 1544898"/>
                <a:gd name="connsiteY30" fmla="*/ 684268 h 1600899"/>
                <a:gd name="connsiteX31" fmla="*/ 69714 w 1544898"/>
                <a:gd name="connsiteY31" fmla="*/ 300087 h 1600899"/>
                <a:gd name="connsiteX32" fmla="*/ 294659 w 1544898"/>
                <a:gd name="connsiteY32" fmla="*/ 106366 h 1600899"/>
                <a:gd name="connsiteX33" fmla="*/ 537571 w 1544898"/>
                <a:gd name="connsiteY33" fmla="*/ 15195 h 1600899"/>
                <a:gd name="connsiteX34" fmla="*/ 818582 w 1544898"/>
                <a:gd name="connsiteY34" fmla="*/ 15195 h 1600899"/>
                <a:gd name="connsiteX35" fmla="*/ 1108514 w 1544898"/>
                <a:gd name="connsiteY35" fmla="*/ 104405 h 1600899"/>
                <a:gd name="connsiteX36" fmla="*/ 1393985 w 1544898"/>
                <a:gd name="connsiteY36" fmla="*/ 407718 h 1600899"/>
                <a:gd name="connsiteX37" fmla="*/ 1527799 w 1544898"/>
                <a:gd name="connsiteY37" fmla="*/ 679808 h 1600899"/>
                <a:gd name="connsiteX38" fmla="*/ 1496576 w 1544898"/>
                <a:gd name="connsiteY38" fmla="*/ 1027726 h 1600899"/>
                <a:gd name="connsiteX39" fmla="*/ 1358301 w 1544898"/>
                <a:gd name="connsiteY39" fmla="*/ 1277513 h 1600899"/>
                <a:gd name="connsiteX40" fmla="*/ 1121895 w 1544898"/>
                <a:gd name="connsiteY40" fmla="*/ 1487156 h 1600899"/>
                <a:gd name="connsiteX41" fmla="*/ 800740 w 1544898"/>
                <a:gd name="connsiteY41" fmla="*/ 1585287 h 1600899"/>
                <a:gd name="connsiteX42" fmla="*/ 617860 w 1544898"/>
                <a:gd name="connsiteY42" fmla="*/ 1580826 h 1600899"/>
                <a:gd name="connsiteX43" fmla="*/ 336849 w 1544898"/>
                <a:gd name="connsiteY43" fmla="*/ 1478235 h 1600899"/>
                <a:gd name="connsiteX44" fmla="*/ 336849 w 1544898"/>
                <a:gd name="connsiteY44" fmla="*/ 1478235 h 1600899"/>
                <a:gd name="connsiteX0" fmla="*/ 728629 w 1548615"/>
                <a:gd name="connsiteY0" fmla="*/ 563835 h 1600899"/>
                <a:gd name="connsiteX1" fmla="*/ 933811 w 1548615"/>
                <a:gd name="connsiteY1" fmla="*/ 621821 h 1600899"/>
                <a:gd name="connsiteX2" fmla="*/ 1000718 w 1548615"/>
                <a:gd name="connsiteY2" fmla="*/ 795780 h 1600899"/>
                <a:gd name="connsiteX3" fmla="*/ 840141 w 1548615"/>
                <a:gd name="connsiteY3" fmla="*/ 938516 h 1600899"/>
                <a:gd name="connsiteX4" fmla="*/ 523446 w 1548615"/>
                <a:gd name="connsiteY4" fmla="*/ 929595 h 1600899"/>
                <a:gd name="connsiteX5" fmla="*/ 398553 w 1548615"/>
                <a:gd name="connsiteY5" fmla="*/ 800241 h 1600899"/>
                <a:gd name="connsiteX6" fmla="*/ 367329 w 1548615"/>
                <a:gd name="connsiteY6" fmla="*/ 568296 h 1600899"/>
                <a:gd name="connsiteX7" fmla="*/ 505604 w 1548615"/>
                <a:gd name="connsiteY7" fmla="*/ 425560 h 1600899"/>
                <a:gd name="connsiteX8" fmla="*/ 742010 w 1548615"/>
                <a:gd name="connsiteY8" fmla="*/ 363113 h 1600899"/>
                <a:gd name="connsiteX9" fmla="*/ 982876 w 1548615"/>
                <a:gd name="connsiteY9" fmla="*/ 421099 h 1600899"/>
                <a:gd name="connsiteX10" fmla="*/ 1179138 w 1548615"/>
                <a:gd name="connsiteY10" fmla="*/ 666426 h 1600899"/>
                <a:gd name="connsiteX11" fmla="*/ 1130073 w 1548615"/>
                <a:gd name="connsiteY11" fmla="*/ 983121 h 1600899"/>
                <a:gd name="connsiteX12" fmla="*/ 866904 w 1548615"/>
                <a:gd name="connsiteY12" fmla="*/ 1143699 h 1600899"/>
                <a:gd name="connsiteX13" fmla="*/ 568051 w 1548615"/>
                <a:gd name="connsiteY13" fmla="*/ 1152619 h 1600899"/>
                <a:gd name="connsiteX14" fmla="*/ 318264 w 1548615"/>
                <a:gd name="connsiteY14" fmla="*/ 1041107 h 1600899"/>
                <a:gd name="connsiteX15" fmla="*/ 193370 w 1548615"/>
                <a:gd name="connsiteY15" fmla="*/ 777939 h 1600899"/>
                <a:gd name="connsiteX16" fmla="*/ 193370 w 1548615"/>
                <a:gd name="connsiteY16" fmla="*/ 545993 h 1600899"/>
                <a:gd name="connsiteX17" fmla="*/ 289455 w 1548615"/>
                <a:gd name="connsiteY17" fmla="*/ 372095 h 1600899"/>
                <a:gd name="connsiteX18" fmla="*/ 590354 w 1548615"/>
                <a:gd name="connsiteY18" fmla="*/ 224838 h 1600899"/>
                <a:gd name="connsiteX19" fmla="*/ 840141 w 1548615"/>
                <a:gd name="connsiteY19" fmla="*/ 211457 h 1600899"/>
                <a:gd name="connsiteX20" fmla="*/ 1116691 w 1548615"/>
                <a:gd name="connsiteY20" fmla="*/ 305127 h 1600899"/>
                <a:gd name="connsiteX21" fmla="*/ 1304032 w 1548615"/>
                <a:gd name="connsiteY21" fmla="*/ 532612 h 1600899"/>
                <a:gd name="connsiteX22" fmla="*/ 1357557 w 1548615"/>
                <a:gd name="connsiteY22" fmla="*/ 831464 h 1600899"/>
                <a:gd name="connsiteX23" fmla="*/ 1295111 w 1548615"/>
                <a:gd name="connsiteY23" fmla="*/ 1050028 h 1600899"/>
                <a:gd name="connsiteX24" fmla="*/ 1116691 w 1548615"/>
                <a:gd name="connsiteY24" fmla="*/ 1246290 h 1600899"/>
                <a:gd name="connsiteX25" fmla="*/ 933811 w 1548615"/>
                <a:gd name="connsiteY25" fmla="*/ 1322118 h 1600899"/>
                <a:gd name="connsiteX26" fmla="*/ 643879 w 1548615"/>
                <a:gd name="connsiteY26" fmla="*/ 1353341 h 1600899"/>
                <a:gd name="connsiteX27" fmla="*/ 403013 w 1548615"/>
                <a:gd name="connsiteY27" fmla="*/ 1313197 h 1600899"/>
                <a:gd name="connsiteX28" fmla="*/ 179989 w 1548615"/>
                <a:gd name="connsiteY28" fmla="*/ 1188303 h 1600899"/>
                <a:gd name="connsiteX29" fmla="*/ 59555 w 1548615"/>
                <a:gd name="connsiteY29" fmla="*/ 974200 h 1600899"/>
                <a:gd name="connsiteX30" fmla="*/ 6030 w 1548615"/>
                <a:gd name="connsiteY30" fmla="*/ 684268 h 1600899"/>
                <a:gd name="connsiteX31" fmla="*/ 95733 w 1548615"/>
                <a:gd name="connsiteY31" fmla="*/ 313468 h 1600899"/>
                <a:gd name="connsiteX32" fmla="*/ 298376 w 1548615"/>
                <a:gd name="connsiteY32" fmla="*/ 106366 h 1600899"/>
                <a:gd name="connsiteX33" fmla="*/ 541288 w 1548615"/>
                <a:gd name="connsiteY33" fmla="*/ 15195 h 1600899"/>
                <a:gd name="connsiteX34" fmla="*/ 822299 w 1548615"/>
                <a:gd name="connsiteY34" fmla="*/ 15195 h 1600899"/>
                <a:gd name="connsiteX35" fmla="*/ 1112231 w 1548615"/>
                <a:gd name="connsiteY35" fmla="*/ 104405 h 1600899"/>
                <a:gd name="connsiteX36" fmla="*/ 1397702 w 1548615"/>
                <a:gd name="connsiteY36" fmla="*/ 407718 h 1600899"/>
                <a:gd name="connsiteX37" fmla="*/ 1531516 w 1548615"/>
                <a:gd name="connsiteY37" fmla="*/ 679808 h 1600899"/>
                <a:gd name="connsiteX38" fmla="*/ 1500293 w 1548615"/>
                <a:gd name="connsiteY38" fmla="*/ 1027726 h 1600899"/>
                <a:gd name="connsiteX39" fmla="*/ 1362018 w 1548615"/>
                <a:gd name="connsiteY39" fmla="*/ 1277513 h 1600899"/>
                <a:gd name="connsiteX40" fmla="*/ 1125612 w 1548615"/>
                <a:gd name="connsiteY40" fmla="*/ 1487156 h 1600899"/>
                <a:gd name="connsiteX41" fmla="*/ 804457 w 1548615"/>
                <a:gd name="connsiteY41" fmla="*/ 1585287 h 1600899"/>
                <a:gd name="connsiteX42" fmla="*/ 621577 w 1548615"/>
                <a:gd name="connsiteY42" fmla="*/ 1580826 h 1600899"/>
                <a:gd name="connsiteX43" fmla="*/ 340566 w 1548615"/>
                <a:gd name="connsiteY43" fmla="*/ 1478235 h 1600899"/>
                <a:gd name="connsiteX44" fmla="*/ 340566 w 1548615"/>
                <a:gd name="connsiteY44" fmla="*/ 1478235 h 1600899"/>
                <a:gd name="connsiteX0" fmla="*/ 728629 w 1548615"/>
                <a:gd name="connsiteY0" fmla="*/ 563835 h 1600899"/>
                <a:gd name="connsiteX1" fmla="*/ 933811 w 1548615"/>
                <a:gd name="connsiteY1" fmla="*/ 621821 h 1600899"/>
                <a:gd name="connsiteX2" fmla="*/ 1000718 w 1548615"/>
                <a:gd name="connsiteY2" fmla="*/ 795780 h 1600899"/>
                <a:gd name="connsiteX3" fmla="*/ 840141 w 1548615"/>
                <a:gd name="connsiteY3" fmla="*/ 938516 h 1600899"/>
                <a:gd name="connsiteX4" fmla="*/ 523446 w 1548615"/>
                <a:gd name="connsiteY4" fmla="*/ 929595 h 1600899"/>
                <a:gd name="connsiteX5" fmla="*/ 398553 w 1548615"/>
                <a:gd name="connsiteY5" fmla="*/ 800241 h 1600899"/>
                <a:gd name="connsiteX6" fmla="*/ 389631 w 1548615"/>
                <a:gd name="connsiteY6" fmla="*/ 577217 h 1600899"/>
                <a:gd name="connsiteX7" fmla="*/ 505604 w 1548615"/>
                <a:gd name="connsiteY7" fmla="*/ 425560 h 1600899"/>
                <a:gd name="connsiteX8" fmla="*/ 742010 w 1548615"/>
                <a:gd name="connsiteY8" fmla="*/ 363113 h 1600899"/>
                <a:gd name="connsiteX9" fmla="*/ 982876 w 1548615"/>
                <a:gd name="connsiteY9" fmla="*/ 421099 h 1600899"/>
                <a:gd name="connsiteX10" fmla="*/ 1179138 w 1548615"/>
                <a:gd name="connsiteY10" fmla="*/ 666426 h 1600899"/>
                <a:gd name="connsiteX11" fmla="*/ 1130073 w 1548615"/>
                <a:gd name="connsiteY11" fmla="*/ 983121 h 1600899"/>
                <a:gd name="connsiteX12" fmla="*/ 866904 w 1548615"/>
                <a:gd name="connsiteY12" fmla="*/ 1143699 h 1600899"/>
                <a:gd name="connsiteX13" fmla="*/ 568051 w 1548615"/>
                <a:gd name="connsiteY13" fmla="*/ 1152619 h 1600899"/>
                <a:gd name="connsiteX14" fmla="*/ 318264 w 1548615"/>
                <a:gd name="connsiteY14" fmla="*/ 1041107 h 1600899"/>
                <a:gd name="connsiteX15" fmla="*/ 193370 w 1548615"/>
                <a:gd name="connsiteY15" fmla="*/ 777939 h 1600899"/>
                <a:gd name="connsiteX16" fmla="*/ 193370 w 1548615"/>
                <a:gd name="connsiteY16" fmla="*/ 545993 h 1600899"/>
                <a:gd name="connsiteX17" fmla="*/ 289455 w 1548615"/>
                <a:gd name="connsiteY17" fmla="*/ 372095 h 1600899"/>
                <a:gd name="connsiteX18" fmla="*/ 590354 w 1548615"/>
                <a:gd name="connsiteY18" fmla="*/ 224838 h 1600899"/>
                <a:gd name="connsiteX19" fmla="*/ 840141 w 1548615"/>
                <a:gd name="connsiteY19" fmla="*/ 211457 h 1600899"/>
                <a:gd name="connsiteX20" fmla="*/ 1116691 w 1548615"/>
                <a:gd name="connsiteY20" fmla="*/ 305127 h 1600899"/>
                <a:gd name="connsiteX21" fmla="*/ 1304032 w 1548615"/>
                <a:gd name="connsiteY21" fmla="*/ 532612 h 1600899"/>
                <a:gd name="connsiteX22" fmla="*/ 1357557 w 1548615"/>
                <a:gd name="connsiteY22" fmla="*/ 831464 h 1600899"/>
                <a:gd name="connsiteX23" fmla="*/ 1295111 w 1548615"/>
                <a:gd name="connsiteY23" fmla="*/ 1050028 h 1600899"/>
                <a:gd name="connsiteX24" fmla="*/ 1116691 w 1548615"/>
                <a:gd name="connsiteY24" fmla="*/ 1246290 h 1600899"/>
                <a:gd name="connsiteX25" fmla="*/ 933811 w 1548615"/>
                <a:gd name="connsiteY25" fmla="*/ 1322118 h 1600899"/>
                <a:gd name="connsiteX26" fmla="*/ 643879 w 1548615"/>
                <a:gd name="connsiteY26" fmla="*/ 1353341 h 1600899"/>
                <a:gd name="connsiteX27" fmla="*/ 403013 w 1548615"/>
                <a:gd name="connsiteY27" fmla="*/ 1313197 h 1600899"/>
                <a:gd name="connsiteX28" fmla="*/ 179989 w 1548615"/>
                <a:gd name="connsiteY28" fmla="*/ 1188303 h 1600899"/>
                <a:gd name="connsiteX29" fmla="*/ 59555 w 1548615"/>
                <a:gd name="connsiteY29" fmla="*/ 974200 h 1600899"/>
                <a:gd name="connsiteX30" fmla="*/ 6030 w 1548615"/>
                <a:gd name="connsiteY30" fmla="*/ 684268 h 1600899"/>
                <a:gd name="connsiteX31" fmla="*/ 95733 w 1548615"/>
                <a:gd name="connsiteY31" fmla="*/ 313468 h 1600899"/>
                <a:gd name="connsiteX32" fmla="*/ 298376 w 1548615"/>
                <a:gd name="connsiteY32" fmla="*/ 106366 h 1600899"/>
                <a:gd name="connsiteX33" fmla="*/ 541288 w 1548615"/>
                <a:gd name="connsiteY33" fmla="*/ 15195 h 1600899"/>
                <a:gd name="connsiteX34" fmla="*/ 822299 w 1548615"/>
                <a:gd name="connsiteY34" fmla="*/ 15195 h 1600899"/>
                <a:gd name="connsiteX35" fmla="*/ 1112231 w 1548615"/>
                <a:gd name="connsiteY35" fmla="*/ 104405 h 1600899"/>
                <a:gd name="connsiteX36" fmla="*/ 1397702 w 1548615"/>
                <a:gd name="connsiteY36" fmla="*/ 407718 h 1600899"/>
                <a:gd name="connsiteX37" fmla="*/ 1531516 w 1548615"/>
                <a:gd name="connsiteY37" fmla="*/ 679808 h 1600899"/>
                <a:gd name="connsiteX38" fmla="*/ 1500293 w 1548615"/>
                <a:gd name="connsiteY38" fmla="*/ 1027726 h 1600899"/>
                <a:gd name="connsiteX39" fmla="*/ 1362018 w 1548615"/>
                <a:gd name="connsiteY39" fmla="*/ 1277513 h 1600899"/>
                <a:gd name="connsiteX40" fmla="*/ 1125612 w 1548615"/>
                <a:gd name="connsiteY40" fmla="*/ 1487156 h 1600899"/>
                <a:gd name="connsiteX41" fmla="*/ 804457 w 1548615"/>
                <a:gd name="connsiteY41" fmla="*/ 1585287 h 1600899"/>
                <a:gd name="connsiteX42" fmla="*/ 621577 w 1548615"/>
                <a:gd name="connsiteY42" fmla="*/ 1580826 h 1600899"/>
                <a:gd name="connsiteX43" fmla="*/ 340566 w 1548615"/>
                <a:gd name="connsiteY43" fmla="*/ 1478235 h 1600899"/>
                <a:gd name="connsiteX44" fmla="*/ 340566 w 1548615"/>
                <a:gd name="connsiteY44" fmla="*/ 1478235 h 1600899"/>
                <a:gd name="connsiteX0" fmla="*/ 728629 w 1548615"/>
                <a:gd name="connsiteY0" fmla="*/ 563835 h 1600899"/>
                <a:gd name="connsiteX1" fmla="*/ 933811 w 1548615"/>
                <a:gd name="connsiteY1" fmla="*/ 621821 h 1600899"/>
                <a:gd name="connsiteX2" fmla="*/ 1000718 w 1548615"/>
                <a:gd name="connsiteY2" fmla="*/ 795780 h 1600899"/>
                <a:gd name="connsiteX3" fmla="*/ 840141 w 1548615"/>
                <a:gd name="connsiteY3" fmla="*/ 938516 h 1600899"/>
                <a:gd name="connsiteX4" fmla="*/ 523446 w 1548615"/>
                <a:gd name="connsiteY4" fmla="*/ 929595 h 1600899"/>
                <a:gd name="connsiteX5" fmla="*/ 398553 w 1548615"/>
                <a:gd name="connsiteY5" fmla="*/ 800241 h 1600899"/>
                <a:gd name="connsiteX6" fmla="*/ 389631 w 1548615"/>
                <a:gd name="connsiteY6" fmla="*/ 577217 h 1600899"/>
                <a:gd name="connsiteX7" fmla="*/ 505604 w 1548615"/>
                <a:gd name="connsiteY7" fmla="*/ 425560 h 1600899"/>
                <a:gd name="connsiteX8" fmla="*/ 742010 w 1548615"/>
                <a:gd name="connsiteY8" fmla="*/ 363113 h 1600899"/>
                <a:gd name="connsiteX9" fmla="*/ 982876 w 1548615"/>
                <a:gd name="connsiteY9" fmla="*/ 421099 h 1600899"/>
                <a:gd name="connsiteX10" fmla="*/ 1179138 w 1548615"/>
                <a:gd name="connsiteY10" fmla="*/ 666426 h 1600899"/>
                <a:gd name="connsiteX11" fmla="*/ 1130073 w 1548615"/>
                <a:gd name="connsiteY11" fmla="*/ 983121 h 1600899"/>
                <a:gd name="connsiteX12" fmla="*/ 866904 w 1548615"/>
                <a:gd name="connsiteY12" fmla="*/ 1143699 h 1600899"/>
                <a:gd name="connsiteX13" fmla="*/ 568051 w 1548615"/>
                <a:gd name="connsiteY13" fmla="*/ 1152619 h 1600899"/>
                <a:gd name="connsiteX14" fmla="*/ 318264 w 1548615"/>
                <a:gd name="connsiteY14" fmla="*/ 1041107 h 1600899"/>
                <a:gd name="connsiteX15" fmla="*/ 193370 w 1548615"/>
                <a:gd name="connsiteY15" fmla="*/ 777939 h 1600899"/>
                <a:gd name="connsiteX16" fmla="*/ 193370 w 1548615"/>
                <a:gd name="connsiteY16" fmla="*/ 545993 h 1600899"/>
                <a:gd name="connsiteX17" fmla="*/ 289455 w 1548615"/>
                <a:gd name="connsiteY17" fmla="*/ 372095 h 1600899"/>
                <a:gd name="connsiteX18" fmla="*/ 518986 w 1548615"/>
                <a:gd name="connsiteY18" fmla="*/ 224838 h 1600899"/>
                <a:gd name="connsiteX19" fmla="*/ 840141 w 1548615"/>
                <a:gd name="connsiteY19" fmla="*/ 211457 h 1600899"/>
                <a:gd name="connsiteX20" fmla="*/ 1116691 w 1548615"/>
                <a:gd name="connsiteY20" fmla="*/ 305127 h 1600899"/>
                <a:gd name="connsiteX21" fmla="*/ 1304032 w 1548615"/>
                <a:gd name="connsiteY21" fmla="*/ 532612 h 1600899"/>
                <a:gd name="connsiteX22" fmla="*/ 1357557 w 1548615"/>
                <a:gd name="connsiteY22" fmla="*/ 831464 h 1600899"/>
                <a:gd name="connsiteX23" fmla="*/ 1295111 w 1548615"/>
                <a:gd name="connsiteY23" fmla="*/ 1050028 h 1600899"/>
                <a:gd name="connsiteX24" fmla="*/ 1116691 w 1548615"/>
                <a:gd name="connsiteY24" fmla="*/ 1246290 h 1600899"/>
                <a:gd name="connsiteX25" fmla="*/ 933811 w 1548615"/>
                <a:gd name="connsiteY25" fmla="*/ 1322118 h 1600899"/>
                <a:gd name="connsiteX26" fmla="*/ 643879 w 1548615"/>
                <a:gd name="connsiteY26" fmla="*/ 1353341 h 1600899"/>
                <a:gd name="connsiteX27" fmla="*/ 403013 w 1548615"/>
                <a:gd name="connsiteY27" fmla="*/ 1313197 h 1600899"/>
                <a:gd name="connsiteX28" fmla="*/ 179989 w 1548615"/>
                <a:gd name="connsiteY28" fmla="*/ 1188303 h 1600899"/>
                <a:gd name="connsiteX29" fmla="*/ 59555 w 1548615"/>
                <a:gd name="connsiteY29" fmla="*/ 974200 h 1600899"/>
                <a:gd name="connsiteX30" fmla="*/ 6030 w 1548615"/>
                <a:gd name="connsiteY30" fmla="*/ 684268 h 1600899"/>
                <a:gd name="connsiteX31" fmla="*/ 95733 w 1548615"/>
                <a:gd name="connsiteY31" fmla="*/ 313468 h 1600899"/>
                <a:gd name="connsiteX32" fmla="*/ 298376 w 1548615"/>
                <a:gd name="connsiteY32" fmla="*/ 106366 h 1600899"/>
                <a:gd name="connsiteX33" fmla="*/ 541288 w 1548615"/>
                <a:gd name="connsiteY33" fmla="*/ 15195 h 1600899"/>
                <a:gd name="connsiteX34" fmla="*/ 822299 w 1548615"/>
                <a:gd name="connsiteY34" fmla="*/ 15195 h 1600899"/>
                <a:gd name="connsiteX35" fmla="*/ 1112231 w 1548615"/>
                <a:gd name="connsiteY35" fmla="*/ 104405 h 1600899"/>
                <a:gd name="connsiteX36" fmla="*/ 1397702 w 1548615"/>
                <a:gd name="connsiteY36" fmla="*/ 407718 h 1600899"/>
                <a:gd name="connsiteX37" fmla="*/ 1531516 w 1548615"/>
                <a:gd name="connsiteY37" fmla="*/ 679808 h 1600899"/>
                <a:gd name="connsiteX38" fmla="*/ 1500293 w 1548615"/>
                <a:gd name="connsiteY38" fmla="*/ 1027726 h 1600899"/>
                <a:gd name="connsiteX39" fmla="*/ 1362018 w 1548615"/>
                <a:gd name="connsiteY39" fmla="*/ 1277513 h 1600899"/>
                <a:gd name="connsiteX40" fmla="*/ 1125612 w 1548615"/>
                <a:gd name="connsiteY40" fmla="*/ 1487156 h 1600899"/>
                <a:gd name="connsiteX41" fmla="*/ 804457 w 1548615"/>
                <a:gd name="connsiteY41" fmla="*/ 1585287 h 1600899"/>
                <a:gd name="connsiteX42" fmla="*/ 621577 w 1548615"/>
                <a:gd name="connsiteY42" fmla="*/ 1580826 h 1600899"/>
                <a:gd name="connsiteX43" fmla="*/ 340566 w 1548615"/>
                <a:gd name="connsiteY43" fmla="*/ 1478235 h 1600899"/>
                <a:gd name="connsiteX44" fmla="*/ 340566 w 1548615"/>
                <a:gd name="connsiteY44" fmla="*/ 1478235 h 1600899"/>
                <a:gd name="connsiteX0" fmla="*/ 728629 w 1555305"/>
                <a:gd name="connsiteY0" fmla="*/ 563835 h 1600899"/>
                <a:gd name="connsiteX1" fmla="*/ 933811 w 1555305"/>
                <a:gd name="connsiteY1" fmla="*/ 621821 h 1600899"/>
                <a:gd name="connsiteX2" fmla="*/ 1000718 w 1555305"/>
                <a:gd name="connsiteY2" fmla="*/ 795780 h 1600899"/>
                <a:gd name="connsiteX3" fmla="*/ 840141 w 1555305"/>
                <a:gd name="connsiteY3" fmla="*/ 938516 h 1600899"/>
                <a:gd name="connsiteX4" fmla="*/ 523446 w 1555305"/>
                <a:gd name="connsiteY4" fmla="*/ 929595 h 1600899"/>
                <a:gd name="connsiteX5" fmla="*/ 398553 w 1555305"/>
                <a:gd name="connsiteY5" fmla="*/ 800241 h 1600899"/>
                <a:gd name="connsiteX6" fmla="*/ 389631 w 1555305"/>
                <a:gd name="connsiteY6" fmla="*/ 577217 h 1600899"/>
                <a:gd name="connsiteX7" fmla="*/ 505604 w 1555305"/>
                <a:gd name="connsiteY7" fmla="*/ 425560 h 1600899"/>
                <a:gd name="connsiteX8" fmla="*/ 742010 w 1555305"/>
                <a:gd name="connsiteY8" fmla="*/ 363113 h 1600899"/>
                <a:gd name="connsiteX9" fmla="*/ 982876 w 1555305"/>
                <a:gd name="connsiteY9" fmla="*/ 421099 h 1600899"/>
                <a:gd name="connsiteX10" fmla="*/ 1179138 w 1555305"/>
                <a:gd name="connsiteY10" fmla="*/ 666426 h 1600899"/>
                <a:gd name="connsiteX11" fmla="*/ 1130073 w 1555305"/>
                <a:gd name="connsiteY11" fmla="*/ 983121 h 1600899"/>
                <a:gd name="connsiteX12" fmla="*/ 866904 w 1555305"/>
                <a:gd name="connsiteY12" fmla="*/ 1143699 h 1600899"/>
                <a:gd name="connsiteX13" fmla="*/ 568051 w 1555305"/>
                <a:gd name="connsiteY13" fmla="*/ 1152619 h 1600899"/>
                <a:gd name="connsiteX14" fmla="*/ 318264 w 1555305"/>
                <a:gd name="connsiteY14" fmla="*/ 1041107 h 1600899"/>
                <a:gd name="connsiteX15" fmla="*/ 193370 w 1555305"/>
                <a:gd name="connsiteY15" fmla="*/ 777939 h 1600899"/>
                <a:gd name="connsiteX16" fmla="*/ 193370 w 1555305"/>
                <a:gd name="connsiteY16" fmla="*/ 545993 h 1600899"/>
                <a:gd name="connsiteX17" fmla="*/ 289455 w 1555305"/>
                <a:gd name="connsiteY17" fmla="*/ 372095 h 1600899"/>
                <a:gd name="connsiteX18" fmla="*/ 518986 w 1555305"/>
                <a:gd name="connsiteY18" fmla="*/ 224838 h 1600899"/>
                <a:gd name="connsiteX19" fmla="*/ 840141 w 1555305"/>
                <a:gd name="connsiteY19" fmla="*/ 211457 h 1600899"/>
                <a:gd name="connsiteX20" fmla="*/ 1116691 w 1555305"/>
                <a:gd name="connsiteY20" fmla="*/ 305127 h 1600899"/>
                <a:gd name="connsiteX21" fmla="*/ 1304032 w 1555305"/>
                <a:gd name="connsiteY21" fmla="*/ 532612 h 1600899"/>
                <a:gd name="connsiteX22" fmla="*/ 1357557 w 1555305"/>
                <a:gd name="connsiteY22" fmla="*/ 831464 h 1600899"/>
                <a:gd name="connsiteX23" fmla="*/ 1295111 w 1555305"/>
                <a:gd name="connsiteY23" fmla="*/ 1050028 h 1600899"/>
                <a:gd name="connsiteX24" fmla="*/ 1116691 w 1555305"/>
                <a:gd name="connsiteY24" fmla="*/ 1246290 h 1600899"/>
                <a:gd name="connsiteX25" fmla="*/ 933811 w 1555305"/>
                <a:gd name="connsiteY25" fmla="*/ 1322118 h 1600899"/>
                <a:gd name="connsiteX26" fmla="*/ 643879 w 1555305"/>
                <a:gd name="connsiteY26" fmla="*/ 1353341 h 1600899"/>
                <a:gd name="connsiteX27" fmla="*/ 403013 w 1555305"/>
                <a:gd name="connsiteY27" fmla="*/ 1313197 h 1600899"/>
                <a:gd name="connsiteX28" fmla="*/ 179989 w 1555305"/>
                <a:gd name="connsiteY28" fmla="*/ 1188303 h 1600899"/>
                <a:gd name="connsiteX29" fmla="*/ 59555 w 1555305"/>
                <a:gd name="connsiteY29" fmla="*/ 974200 h 1600899"/>
                <a:gd name="connsiteX30" fmla="*/ 6030 w 1555305"/>
                <a:gd name="connsiteY30" fmla="*/ 684268 h 1600899"/>
                <a:gd name="connsiteX31" fmla="*/ 95733 w 1555305"/>
                <a:gd name="connsiteY31" fmla="*/ 313468 h 1600899"/>
                <a:gd name="connsiteX32" fmla="*/ 298376 w 1555305"/>
                <a:gd name="connsiteY32" fmla="*/ 106366 h 1600899"/>
                <a:gd name="connsiteX33" fmla="*/ 541288 w 1555305"/>
                <a:gd name="connsiteY33" fmla="*/ 15195 h 1600899"/>
                <a:gd name="connsiteX34" fmla="*/ 822299 w 1555305"/>
                <a:gd name="connsiteY34" fmla="*/ 15195 h 1600899"/>
                <a:gd name="connsiteX35" fmla="*/ 1112231 w 1555305"/>
                <a:gd name="connsiteY35" fmla="*/ 104405 h 1600899"/>
                <a:gd name="connsiteX36" fmla="*/ 1357557 w 1555305"/>
                <a:gd name="connsiteY36" fmla="*/ 309587 h 1600899"/>
                <a:gd name="connsiteX37" fmla="*/ 1531516 w 1555305"/>
                <a:gd name="connsiteY37" fmla="*/ 679808 h 1600899"/>
                <a:gd name="connsiteX38" fmla="*/ 1500293 w 1555305"/>
                <a:gd name="connsiteY38" fmla="*/ 1027726 h 1600899"/>
                <a:gd name="connsiteX39" fmla="*/ 1362018 w 1555305"/>
                <a:gd name="connsiteY39" fmla="*/ 1277513 h 1600899"/>
                <a:gd name="connsiteX40" fmla="*/ 1125612 w 1555305"/>
                <a:gd name="connsiteY40" fmla="*/ 1487156 h 1600899"/>
                <a:gd name="connsiteX41" fmla="*/ 804457 w 1555305"/>
                <a:gd name="connsiteY41" fmla="*/ 1585287 h 1600899"/>
                <a:gd name="connsiteX42" fmla="*/ 621577 w 1555305"/>
                <a:gd name="connsiteY42" fmla="*/ 1580826 h 1600899"/>
                <a:gd name="connsiteX43" fmla="*/ 340566 w 1555305"/>
                <a:gd name="connsiteY43" fmla="*/ 1478235 h 1600899"/>
                <a:gd name="connsiteX44" fmla="*/ 340566 w 1555305"/>
                <a:gd name="connsiteY44" fmla="*/ 1478235 h 1600899"/>
                <a:gd name="connsiteX0" fmla="*/ 728629 w 1555305"/>
                <a:gd name="connsiteY0" fmla="*/ 563835 h 1600899"/>
                <a:gd name="connsiteX1" fmla="*/ 933811 w 1555305"/>
                <a:gd name="connsiteY1" fmla="*/ 621821 h 1600899"/>
                <a:gd name="connsiteX2" fmla="*/ 1000718 w 1555305"/>
                <a:gd name="connsiteY2" fmla="*/ 795780 h 1600899"/>
                <a:gd name="connsiteX3" fmla="*/ 840141 w 1555305"/>
                <a:gd name="connsiteY3" fmla="*/ 938516 h 1600899"/>
                <a:gd name="connsiteX4" fmla="*/ 523446 w 1555305"/>
                <a:gd name="connsiteY4" fmla="*/ 929595 h 1600899"/>
                <a:gd name="connsiteX5" fmla="*/ 398553 w 1555305"/>
                <a:gd name="connsiteY5" fmla="*/ 800241 h 1600899"/>
                <a:gd name="connsiteX6" fmla="*/ 389631 w 1555305"/>
                <a:gd name="connsiteY6" fmla="*/ 577217 h 1600899"/>
                <a:gd name="connsiteX7" fmla="*/ 505604 w 1555305"/>
                <a:gd name="connsiteY7" fmla="*/ 425560 h 1600899"/>
                <a:gd name="connsiteX8" fmla="*/ 742010 w 1555305"/>
                <a:gd name="connsiteY8" fmla="*/ 363113 h 1600899"/>
                <a:gd name="connsiteX9" fmla="*/ 982876 w 1555305"/>
                <a:gd name="connsiteY9" fmla="*/ 421099 h 1600899"/>
                <a:gd name="connsiteX10" fmla="*/ 1179138 w 1555305"/>
                <a:gd name="connsiteY10" fmla="*/ 666426 h 1600899"/>
                <a:gd name="connsiteX11" fmla="*/ 1130073 w 1555305"/>
                <a:gd name="connsiteY11" fmla="*/ 983121 h 1600899"/>
                <a:gd name="connsiteX12" fmla="*/ 866904 w 1555305"/>
                <a:gd name="connsiteY12" fmla="*/ 1143699 h 1600899"/>
                <a:gd name="connsiteX13" fmla="*/ 568051 w 1555305"/>
                <a:gd name="connsiteY13" fmla="*/ 1152619 h 1600899"/>
                <a:gd name="connsiteX14" fmla="*/ 318264 w 1555305"/>
                <a:gd name="connsiteY14" fmla="*/ 1041107 h 1600899"/>
                <a:gd name="connsiteX15" fmla="*/ 193370 w 1555305"/>
                <a:gd name="connsiteY15" fmla="*/ 777939 h 1600899"/>
                <a:gd name="connsiteX16" fmla="*/ 193370 w 1555305"/>
                <a:gd name="connsiteY16" fmla="*/ 545993 h 1600899"/>
                <a:gd name="connsiteX17" fmla="*/ 289455 w 1555305"/>
                <a:gd name="connsiteY17" fmla="*/ 372095 h 1600899"/>
                <a:gd name="connsiteX18" fmla="*/ 518986 w 1555305"/>
                <a:gd name="connsiteY18" fmla="*/ 224838 h 1600899"/>
                <a:gd name="connsiteX19" fmla="*/ 840141 w 1555305"/>
                <a:gd name="connsiteY19" fmla="*/ 211457 h 1600899"/>
                <a:gd name="connsiteX20" fmla="*/ 1116691 w 1555305"/>
                <a:gd name="connsiteY20" fmla="*/ 305127 h 1600899"/>
                <a:gd name="connsiteX21" fmla="*/ 1304032 w 1555305"/>
                <a:gd name="connsiteY21" fmla="*/ 532612 h 1600899"/>
                <a:gd name="connsiteX22" fmla="*/ 1357557 w 1555305"/>
                <a:gd name="connsiteY22" fmla="*/ 831464 h 1600899"/>
                <a:gd name="connsiteX23" fmla="*/ 1295111 w 1555305"/>
                <a:gd name="connsiteY23" fmla="*/ 1050028 h 1600899"/>
                <a:gd name="connsiteX24" fmla="*/ 1116691 w 1555305"/>
                <a:gd name="connsiteY24" fmla="*/ 1246290 h 1600899"/>
                <a:gd name="connsiteX25" fmla="*/ 933811 w 1555305"/>
                <a:gd name="connsiteY25" fmla="*/ 1322118 h 1600899"/>
                <a:gd name="connsiteX26" fmla="*/ 643879 w 1555305"/>
                <a:gd name="connsiteY26" fmla="*/ 1353341 h 1600899"/>
                <a:gd name="connsiteX27" fmla="*/ 403013 w 1555305"/>
                <a:gd name="connsiteY27" fmla="*/ 1313197 h 1600899"/>
                <a:gd name="connsiteX28" fmla="*/ 179989 w 1555305"/>
                <a:gd name="connsiteY28" fmla="*/ 1188303 h 1600899"/>
                <a:gd name="connsiteX29" fmla="*/ 59555 w 1555305"/>
                <a:gd name="connsiteY29" fmla="*/ 974200 h 1600899"/>
                <a:gd name="connsiteX30" fmla="*/ 6030 w 1555305"/>
                <a:gd name="connsiteY30" fmla="*/ 684268 h 1600899"/>
                <a:gd name="connsiteX31" fmla="*/ 95733 w 1555305"/>
                <a:gd name="connsiteY31" fmla="*/ 313468 h 1600899"/>
                <a:gd name="connsiteX32" fmla="*/ 298376 w 1555305"/>
                <a:gd name="connsiteY32" fmla="*/ 106366 h 1600899"/>
                <a:gd name="connsiteX33" fmla="*/ 541288 w 1555305"/>
                <a:gd name="connsiteY33" fmla="*/ 15195 h 1600899"/>
                <a:gd name="connsiteX34" fmla="*/ 822299 w 1555305"/>
                <a:gd name="connsiteY34" fmla="*/ 15195 h 1600899"/>
                <a:gd name="connsiteX35" fmla="*/ 1112231 w 1555305"/>
                <a:gd name="connsiteY35" fmla="*/ 104405 h 1600899"/>
                <a:gd name="connsiteX36" fmla="*/ 1357557 w 1555305"/>
                <a:gd name="connsiteY36" fmla="*/ 309587 h 1600899"/>
                <a:gd name="connsiteX37" fmla="*/ 1531516 w 1555305"/>
                <a:gd name="connsiteY37" fmla="*/ 679808 h 1600899"/>
                <a:gd name="connsiteX38" fmla="*/ 1500293 w 1555305"/>
                <a:gd name="connsiteY38" fmla="*/ 1027726 h 1600899"/>
                <a:gd name="connsiteX39" fmla="*/ 1362018 w 1555305"/>
                <a:gd name="connsiteY39" fmla="*/ 1277513 h 1600899"/>
                <a:gd name="connsiteX40" fmla="*/ 1125612 w 1555305"/>
                <a:gd name="connsiteY40" fmla="*/ 1487156 h 1600899"/>
                <a:gd name="connsiteX41" fmla="*/ 804457 w 1555305"/>
                <a:gd name="connsiteY41" fmla="*/ 1585287 h 1600899"/>
                <a:gd name="connsiteX42" fmla="*/ 572512 w 1555305"/>
                <a:gd name="connsiteY42" fmla="*/ 1580826 h 1600899"/>
                <a:gd name="connsiteX43" fmla="*/ 340566 w 1555305"/>
                <a:gd name="connsiteY43" fmla="*/ 1478235 h 1600899"/>
                <a:gd name="connsiteX44" fmla="*/ 340566 w 1555305"/>
                <a:gd name="connsiteY44" fmla="*/ 1478235 h 1600899"/>
                <a:gd name="connsiteX0" fmla="*/ 728629 w 1555305"/>
                <a:gd name="connsiteY0" fmla="*/ 563835 h 1600899"/>
                <a:gd name="connsiteX1" fmla="*/ 933811 w 1555305"/>
                <a:gd name="connsiteY1" fmla="*/ 621821 h 1600899"/>
                <a:gd name="connsiteX2" fmla="*/ 1000718 w 1555305"/>
                <a:gd name="connsiteY2" fmla="*/ 795780 h 1600899"/>
                <a:gd name="connsiteX3" fmla="*/ 840141 w 1555305"/>
                <a:gd name="connsiteY3" fmla="*/ 938516 h 1600899"/>
                <a:gd name="connsiteX4" fmla="*/ 523446 w 1555305"/>
                <a:gd name="connsiteY4" fmla="*/ 929595 h 1600899"/>
                <a:gd name="connsiteX5" fmla="*/ 398553 w 1555305"/>
                <a:gd name="connsiteY5" fmla="*/ 800241 h 1600899"/>
                <a:gd name="connsiteX6" fmla="*/ 389631 w 1555305"/>
                <a:gd name="connsiteY6" fmla="*/ 577217 h 1600899"/>
                <a:gd name="connsiteX7" fmla="*/ 505604 w 1555305"/>
                <a:gd name="connsiteY7" fmla="*/ 425560 h 1600899"/>
                <a:gd name="connsiteX8" fmla="*/ 742010 w 1555305"/>
                <a:gd name="connsiteY8" fmla="*/ 363113 h 1600899"/>
                <a:gd name="connsiteX9" fmla="*/ 982876 w 1555305"/>
                <a:gd name="connsiteY9" fmla="*/ 421099 h 1600899"/>
                <a:gd name="connsiteX10" fmla="*/ 1179138 w 1555305"/>
                <a:gd name="connsiteY10" fmla="*/ 666426 h 1600899"/>
                <a:gd name="connsiteX11" fmla="*/ 1130073 w 1555305"/>
                <a:gd name="connsiteY11" fmla="*/ 983121 h 1600899"/>
                <a:gd name="connsiteX12" fmla="*/ 866904 w 1555305"/>
                <a:gd name="connsiteY12" fmla="*/ 1143699 h 1600899"/>
                <a:gd name="connsiteX13" fmla="*/ 568051 w 1555305"/>
                <a:gd name="connsiteY13" fmla="*/ 1152619 h 1600899"/>
                <a:gd name="connsiteX14" fmla="*/ 318264 w 1555305"/>
                <a:gd name="connsiteY14" fmla="*/ 1041107 h 1600899"/>
                <a:gd name="connsiteX15" fmla="*/ 193370 w 1555305"/>
                <a:gd name="connsiteY15" fmla="*/ 777939 h 1600899"/>
                <a:gd name="connsiteX16" fmla="*/ 193370 w 1555305"/>
                <a:gd name="connsiteY16" fmla="*/ 545993 h 1600899"/>
                <a:gd name="connsiteX17" fmla="*/ 289455 w 1555305"/>
                <a:gd name="connsiteY17" fmla="*/ 372095 h 1600899"/>
                <a:gd name="connsiteX18" fmla="*/ 518986 w 1555305"/>
                <a:gd name="connsiteY18" fmla="*/ 224838 h 1600899"/>
                <a:gd name="connsiteX19" fmla="*/ 840141 w 1555305"/>
                <a:gd name="connsiteY19" fmla="*/ 211457 h 1600899"/>
                <a:gd name="connsiteX20" fmla="*/ 1116691 w 1555305"/>
                <a:gd name="connsiteY20" fmla="*/ 305127 h 1600899"/>
                <a:gd name="connsiteX21" fmla="*/ 1304032 w 1555305"/>
                <a:gd name="connsiteY21" fmla="*/ 532612 h 1600899"/>
                <a:gd name="connsiteX22" fmla="*/ 1357557 w 1555305"/>
                <a:gd name="connsiteY22" fmla="*/ 831464 h 1600899"/>
                <a:gd name="connsiteX23" fmla="*/ 1295111 w 1555305"/>
                <a:gd name="connsiteY23" fmla="*/ 1050028 h 1600899"/>
                <a:gd name="connsiteX24" fmla="*/ 1116691 w 1555305"/>
                <a:gd name="connsiteY24" fmla="*/ 1246290 h 1600899"/>
                <a:gd name="connsiteX25" fmla="*/ 933811 w 1555305"/>
                <a:gd name="connsiteY25" fmla="*/ 1322118 h 1600899"/>
                <a:gd name="connsiteX26" fmla="*/ 643879 w 1555305"/>
                <a:gd name="connsiteY26" fmla="*/ 1353341 h 1600899"/>
                <a:gd name="connsiteX27" fmla="*/ 403013 w 1555305"/>
                <a:gd name="connsiteY27" fmla="*/ 1313197 h 1600899"/>
                <a:gd name="connsiteX28" fmla="*/ 179989 w 1555305"/>
                <a:gd name="connsiteY28" fmla="*/ 1188303 h 1600899"/>
                <a:gd name="connsiteX29" fmla="*/ 59555 w 1555305"/>
                <a:gd name="connsiteY29" fmla="*/ 974200 h 1600899"/>
                <a:gd name="connsiteX30" fmla="*/ 6030 w 1555305"/>
                <a:gd name="connsiteY30" fmla="*/ 684268 h 1600899"/>
                <a:gd name="connsiteX31" fmla="*/ 95733 w 1555305"/>
                <a:gd name="connsiteY31" fmla="*/ 313468 h 1600899"/>
                <a:gd name="connsiteX32" fmla="*/ 298376 w 1555305"/>
                <a:gd name="connsiteY32" fmla="*/ 106366 h 1600899"/>
                <a:gd name="connsiteX33" fmla="*/ 541288 w 1555305"/>
                <a:gd name="connsiteY33" fmla="*/ 15195 h 1600899"/>
                <a:gd name="connsiteX34" fmla="*/ 822299 w 1555305"/>
                <a:gd name="connsiteY34" fmla="*/ 15195 h 1600899"/>
                <a:gd name="connsiteX35" fmla="*/ 1112231 w 1555305"/>
                <a:gd name="connsiteY35" fmla="*/ 104405 h 1600899"/>
                <a:gd name="connsiteX36" fmla="*/ 1357557 w 1555305"/>
                <a:gd name="connsiteY36" fmla="*/ 309587 h 1600899"/>
                <a:gd name="connsiteX37" fmla="*/ 1531516 w 1555305"/>
                <a:gd name="connsiteY37" fmla="*/ 679808 h 1600899"/>
                <a:gd name="connsiteX38" fmla="*/ 1500293 w 1555305"/>
                <a:gd name="connsiteY38" fmla="*/ 1027726 h 1600899"/>
                <a:gd name="connsiteX39" fmla="*/ 1362018 w 1555305"/>
                <a:gd name="connsiteY39" fmla="*/ 1277513 h 1600899"/>
                <a:gd name="connsiteX40" fmla="*/ 1125612 w 1555305"/>
                <a:gd name="connsiteY40" fmla="*/ 1487156 h 1600899"/>
                <a:gd name="connsiteX41" fmla="*/ 857983 w 1555305"/>
                <a:gd name="connsiteY41" fmla="*/ 1585287 h 1600899"/>
                <a:gd name="connsiteX42" fmla="*/ 572512 w 1555305"/>
                <a:gd name="connsiteY42" fmla="*/ 1580826 h 1600899"/>
                <a:gd name="connsiteX43" fmla="*/ 340566 w 1555305"/>
                <a:gd name="connsiteY43" fmla="*/ 1478235 h 1600899"/>
                <a:gd name="connsiteX44" fmla="*/ 340566 w 1555305"/>
                <a:gd name="connsiteY44" fmla="*/ 1478235 h 1600899"/>
                <a:gd name="connsiteX0" fmla="*/ 728629 w 1555305"/>
                <a:gd name="connsiteY0" fmla="*/ 563835 h 1600899"/>
                <a:gd name="connsiteX1" fmla="*/ 933811 w 1555305"/>
                <a:gd name="connsiteY1" fmla="*/ 621821 h 1600899"/>
                <a:gd name="connsiteX2" fmla="*/ 1000718 w 1555305"/>
                <a:gd name="connsiteY2" fmla="*/ 795780 h 1600899"/>
                <a:gd name="connsiteX3" fmla="*/ 840141 w 1555305"/>
                <a:gd name="connsiteY3" fmla="*/ 938516 h 1600899"/>
                <a:gd name="connsiteX4" fmla="*/ 523446 w 1555305"/>
                <a:gd name="connsiteY4" fmla="*/ 929595 h 1600899"/>
                <a:gd name="connsiteX5" fmla="*/ 376251 w 1555305"/>
                <a:gd name="connsiteY5" fmla="*/ 795780 h 1600899"/>
                <a:gd name="connsiteX6" fmla="*/ 389631 w 1555305"/>
                <a:gd name="connsiteY6" fmla="*/ 577217 h 1600899"/>
                <a:gd name="connsiteX7" fmla="*/ 505604 w 1555305"/>
                <a:gd name="connsiteY7" fmla="*/ 425560 h 1600899"/>
                <a:gd name="connsiteX8" fmla="*/ 742010 w 1555305"/>
                <a:gd name="connsiteY8" fmla="*/ 363113 h 1600899"/>
                <a:gd name="connsiteX9" fmla="*/ 982876 w 1555305"/>
                <a:gd name="connsiteY9" fmla="*/ 421099 h 1600899"/>
                <a:gd name="connsiteX10" fmla="*/ 1179138 w 1555305"/>
                <a:gd name="connsiteY10" fmla="*/ 666426 h 1600899"/>
                <a:gd name="connsiteX11" fmla="*/ 1130073 w 1555305"/>
                <a:gd name="connsiteY11" fmla="*/ 983121 h 1600899"/>
                <a:gd name="connsiteX12" fmla="*/ 866904 w 1555305"/>
                <a:gd name="connsiteY12" fmla="*/ 1143699 h 1600899"/>
                <a:gd name="connsiteX13" fmla="*/ 568051 w 1555305"/>
                <a:gd name="connsiteY13" fmla="*/ 1152619 h 1600899"/>
                <a:gd name="connsiteX14" fmla="*/ 318264 w 1555305"/>
                <a:gd name="connsiteY14" fmla="*/ 1041107 h 1600899"/>
                <a:gd name="connsiteX15" fmla="*/ 193370 w 1555305"/>
                <a:gd name="connsiteY15" fmla="*/ 777939 h 1600899"/>
                <a:gd name="connsiteX16" fmla="*/ 193370 w 1555305"/>
                <a:gd name="connsiteY16" fmla="*/ 545993 h 1600899"/>
                <a:gd name="connsiteX17" fmla="*/ 289455 w 1555305"/>
                <a:gd name="connsiteY17" fmla="*/ 372095 h 1600899"/>
                <a:gd name="connsiteX18" fmla="*/ 518986 w 1555305"/>
                <a:gd name="connsiteY18" fmla="*/ 224838 h 1600899"/>
                <a:gd name="connsiteX19" fmla="*/ 840141 w 1555305"/>
                <a:gd name="connsiteY19" fmla="*/ 211457 h 1600899"/>
                <a:gd name="connsiteX20" fmla="*/ 1116691 w 1555305"/>
                <a:gd name="connsiteY20" fmla="*/ 305127 h 1600899"/>
                <a:gd name="connsiteX21" fmla="*/ 1304032 w 1555305"/>
                <a:gd name="connsiteY21" fmla="*/ 532612 h 1600899"/>
                <a:gd name="connsiteX22" fmla="*/ 1357557 w 1555305"/>
                <a:gd name="connsiteY22" fmla="*/ 831464 h 1600899"/>
                <a:gd name="connsiteX23" fmla="*/ 1295111 w 1555305"/>
                <a:gd name="connsiteY23" fmla="*/ 1050028 h 1600899"/>
                <a:gd name="connsiteX24" fmla="*/ 1116691 w 1555305"/>
                <a:gd name="connsiteY24" fmla="*/ 1246290 h 1600899"/>
                <a:gd name="connsiteX25" fmla="*/ 933811 w 1555305"/>
                <a:gd name="connsiteY25" fmla="*/ 1322118 h 1600899"/>
                <a:gd name="connsiteX26" fmla="*/ 643879 w 1555305"/>
                <a:gd name="connsiteY26" fmla="*/ 1353341 h 1600899"/>
                <a:gd name="connsiteX27" fmla="*/ 403013 w 1555305"/>
                <a:gd name="connsiteY27" fmla="*/ 1313197 h 1600899"/>
                <a:gd name="connsiteX28" fmla="*/ 179989 w 1555305"/>
                <a:gd name="connsiteY28" fmla="*/ 1188303 h 1600899"/>
                <a:gd name="connsiteX29" fmla="*/ 59555 w 1555305"/>
                <a:gd name="connsiteY29" fmla="*/ 974200 h 1600899"/>
                <a:gd name="connsiteX30" fmla="*/ 6030 w 1555305"/>
                <a:gd name="connsiteY30" fmla="*/ 684268 h 1600899"/>
                <a:gd name="connsiteX31" fmla="*/ 95733 w 1555305"/>
                <a:gd name="connsiteY31" fmla="*/ 313468 h 1600899"/>
                <a:gd name="connsiteX32" fmla="*/ 298376 w 1555305"/>
                <a:gd name="connsiteY32" fmla="*/ 106366 h 1600899"/>
                <a:gd name="connsiteX33" fmla="*/ 541288 w 1555305"/>
                <a:gd name="connsiteY33" fmla="*/ 15195 h 1600899"/>
                <a:gd name="connsiteX34" fmla="*/ 822299 w 1555305"/>
                <a:gd name="connsiteY34" fmla="*/ 15195 h 1600899"/>
                <a:gd name="connsiteX35" fmla="*/ 1112231 w 1555305"/>
                <a:gd name="connsiteY35" fmla="*/ 104405 h 1600899"/>
                <a:gd name="connsiteX36" fmla="*/ 1357557 w 1555305"/>
                <a:gd name="connsiteY36" fmla="*/ 309587 h 1600899"/>
                <a:gd name="connsiteX37" fmla="*/ 1531516 w 1555305"/>
                <a:gd name="connsiteY37" fmla="*/ 679808 h 1600899"/>
                <a:gd name="connsiteX38" fmla="*/ 1500293 w 1555305"/>
                <a:gd name="connsiteY38" fmla="*/ 1027726 h 1600899"/>
                <a:gd name="connsiteX39" fmla="*/ 1362018 w 1555305"/>
                <a:gd name="connsiteY39" fmla="*/ 1277513 h 1600899"/>
                <a:gd name="connsiteX40" fmla="*/ 1125612 w 1555305"/>
                <a:gd name="connsiteY40" fmla="*/ 1487156 h 1600899"/>
                <a:gd name="connsiteX41" fmla="*/ 857983 w 1555305"/>
                <a:gd name="connsiteY41" fmla="*/ 1585287 h 1600899"/>
                <a:gd name="connsiteX42" fmla="*/ 572512 w 1555305"/>
                <a:gd name="connsiteY42" fmla="*/ 1580826 h 1600899"/>
                <a:gd name="connsiteX43" fmla="*/ 340566 w 1555305"/>
                <a:gd name="connsiteY43" fmla="*/ 1478235 h 1600899"/>
                <a:gd name="connsiteX44" fmla="*/ 340566 w 1555305"/>
                <a:gd name="connsiteY44" fmla="*/ 1478235 h 1600899"/>
                <a:gd name="connsiteX0" fmla="*/ 728629 w 1555305"/>
                <a:gd name="connsiteY0" fmla="*/ 563835 h 1600899"/>
                <a:gd name="connsiteX1" fmla="*/ 933811 w 1555305"/>
                <a:gd name="connsiteY1" fmla="*/ 621821 h 1600899"/>
                <a:gd name="connsiteX2" fmla="*/ 1000718 w 1555305"/>
                <a:gd name="connsiteY2" fmla="*/ 795780 h 1600899"/>
                <a:gd name="connsiteX3" fmla="*/ 840141 w 1555305"/>
                <a:gd name="connsiteY3" fmla="*/ 938516 h 1600899"/>
                <a:gd name="connsiteX4" fmla="*/ 523446 w 1555305"/>
                <a:gd name="connsiteY4" fmla="*/ 929595 h 1600899"/>
                <a:gd name="connsiteX5" fmla="*/ 376251 w 1555305"/>
                <a:gd name="connsiteY5" fmla="*/ 795780 h 1600899"/>
                <a:gd name="connsiteX6" fmla="*/ 376249 w 1555305"/>
                <a:gd name="connsiteY6" fmla="*/ 577217 h 1600899"/>
                <a:gd name="connsiteX7" fmla="*/ 505604 w 1555305"/>
                <a:gd name="connsiteY7" fmla="*/ 425560 h 1600899"/>
                <a:gd name="connsiteX8" fmla="*/ 742010 w 1555305"/>
                <a:gd name="connsiteY8" fmla="*/ 363113 h 1600899"/>
                <a:gd name="connsiteX9" fmla="*/ 982876 w 1555305"/>
                <a:gd name="connsiteY9" fmla="*/ 421099 h 1600899"/>
                <a:gd name="connsiteX10" fmla="*/ 1179138 w 1555305"/>
                <a:gd name="connsiteY10" fmla="*/ 666426 h 1600899"/>
                <a:gd name="connsiteX11" fmla="*/ 1130073 w 1555305"/>
                <a:gd name="connsiteY11" fmla="*/ 983121 h 1600899"/>
                <a:gd name="connsiteX12" fmla="*/ 866904 w 1555305"/>
                <a:gd name="connsiteY12" fmla="*/ 1143699 h 1600899"/>
                <a:gd name="connsiteX13" fmla="*/ 568051 w 1555305"/>
                <a:gd name="connsiteY13" fmla="*/ 1152619 h 1600899"/>
                <a:gd name="connsiteX14" fmla="*/ 318264 w 1555305"/>
                <a:gd name="connsiteY14" fmla="*/ 1041107 h 1600899"/>
                <a:gd name="connsiteX15" fmla="*/ 193370 w 1555305"/>
                <a:gd name="connsiteY15" fmla="*/ 777939 h 1600899"/>
                <a:gd name="connsiteX16" fmla="*/ 193370 w 1555305"/>
                <a:gd name="connsiteY16" fmla="*/ 545993 h 1600899"/>
                <a:gd name="connsiteX17" fmla="*/ 289455 w 1555305"/>
                <a:gd name="connsiteY17" fmla="*/ 372095 h 1600899"/>
                <a:gd name="connsiteX18" fmla="*/ 518986 w 1555305"/>
                <a:gd name="connsiteY18" fmla="*/ 224838 h 1600899"/>
                <a:gd name="connsiteX19" fmla="*/ 840141 w 1555305"/>
                <a:gd name="connsiteY19" fmla="*/ 211457 h 1600899"/>
                <a:gd name="connsiteX20" fmla="*/ 1116691 w 1555305"/>
                <a:gd name="connsiteY20" fmla="*/ 305127 h 1600899"/>
                <a:gd name="connsiteX21" fmla="*/ 1304032 w 1555305"/>
                <a:gd name="connsiteY21" fmla="*/ 532612 h 1600899"/>
                <a:gd name="connsiteX22" fmla="*/ 1357557 w 1555305"/>
                <a:gd name="connsiteY22" fmla="*/ 831464 h 1600899"/>
                <a:gd name="connsiteX23" fmla="*/ 1295111 w 1555305"/>
                <a:gd name="connsiteY23" fmla="*/ 1050028 h 1600899"/>
                <a:gd name="connsiteX24" fmla="*/ 1116691 w 1555305"/>
                <a:gd name="connsiteY24" fmla="*/ 1246290 h 1600899"/>
                <a:gd name="connsiteX25" fmla="*/ 933811 w 1555305"/>
                <a:gd name="connsiteY25" fmla="*/ 1322118 h 1600899"/>
                <a:gd name="connsiteX26" fmla="*/ 643879 w 1555305"/>
                <a:gd name="connsiteY26" fmla="*/ 1353341 h 1600899"/>
                <a:gd name="connsiteX27" fmla="*/ 403013 w 1555305"/>
                <a:gd name="connsiteY27" fmla="*/ 1313197 h 1600899"/>
                <a:gd name="connsiteX28" fmla="*/ 179989 w 1555305"/>
                <a:gd name="connsiteY28" fmla="*/ 1188303 h 1600899"/>
                <a:gd name="connsiteX29" fmla="*/ 59555 w 1555305"/>
                <a:gd name="connsiteY29" fmla="*/ 974200 h 1600899"/>
                <a:gd name="connsiteX30" fmla="*/ 6030 w 1555305"/>
                <a:gd name="connsiteY30" fmla="*/ 684268 h 1600899"/>
                <a:gd name="connsiteX31" fmla="*/ 95733 w 1555305"/>
                <a:gd name="connsiteY31" fmla="*/ 313468 h 1600899"/>
                <a:gd name="connsiteX32" fmla="*/ 298376 w 1555305"/>
                <a:gd name="connsiteY32" fmla="*/ 106366 h 1600899"/>
                <a:gd name="connsiteX33" fmla="*/ 541288 w 1555305"/>
                <a:gd name="connsiteY33" fmla="*/ 15195 h 1600899"/>
                <a:gd name="connsiteX34" fmla="*/ 822299 w 1555305"/>
                <a:gd name="connsiteY34" fmla="*/ 15195 h 1600899"/>
                <a:gd name="connsiteX35" fmla="*/ 1112231 w 1555305"/>
                <a:gd name="connsiteY35" fmla="*/ 104405 h 1600899"/>
                <a:gd name="connsiteX36" fmla="*/ 1357557 w 1555305"/>
                <a:gd name="connsiteY36" fmla="*/ 309587 h 1600899"/>
                <a:gd name="connsiteX37" fmla="*/ 1531516 w 1555305"/>
                <a:gd name="connsiteY37" fmla="*/ 679808 h 1600899"/>
                <a:gd name="connsiteX38" fmla="*/ 1500293 w 1555305"/>
                <a:gd name="connsiteY38" fmla="*/ 1027726 h 1600899"/>
                <a:gd name="connsiteX39" fmla="*/ 1362018 w 1555305"/>
                <a:gd name="connsiteY39" fmla="*/ 1277513 h 1600899"/>
                <a:gd name="connsiteX40" fmla="*/ 1125612 w 1555305"/>
                <a:gd name="connsiteY40" fmla="*/ 1487156 h 1600899"/>
                <a:gd name="connsiteX41" fmla="*/ 857983 w 1555305"/>
                <a:gd name="connsiteY41" fmla="*/ 1585287 h 1600899"/>
                <a:gd name="connsiteX42" fmla="*/ 572512 w 1555305"/>
                <a:gd name="connsiteY42" fmla="*/ 1580826 h 1600899"/>
                <a:gd name="connsiteX43" fmla="*/ 340566 w 1555305"/>
                <a:gd name="connsiteY43" fmla="*/ 1478235 h 1600899"/>
                <a:gd name="connsiteX44" fmla="*/ 340566 w 1555305"/>
                <a:gd name="connsiteY44" fmla="*/ 1478235 h 1600899"/>
                <a:gd name="connsiteX0" fmla="*/ 728629 w 1555305"/>
                <a:gd name="connsiteY0" fmla="*/ 563835 h 1600899"/>
                <a:gd name="connsiteX1" fmla="*/ 933811 w 1555305"/>
                <a:gd name="connsiteY1" fmla="*/ 621821 h 1600899"/>
                <a:gd name="connsiteX2" fmla="*/ 1000718 w 1555305"/>
                <a:gd name="connsiteY2" fmla="*/ 795780 h 1600899"/>
                <a:gd name="connsiteX3" fmla="*/ 840141 w 1555305"/>
                <a:gd name="connsiteY3" fmla="*/ 938516 h 1600899"/>
                <a:gd name="connsiteX4" fmla="*/ 545749 w 1555305"/>
                <a:gd name="connsiteY4" fmla="*/ 947437 h 1600899"/>
                <a:gd name="connsiteX5" fmla="*/ 376251 w 1555305"/>
                <a:gd name="connsiteY5" fmla="*/ 795780 h 1600899"/>
                <a:gd name="connsiteX6" fmla="*/ 376249 w 1555305"/>
                <a:gd name="connsiteY6" fmla="*/ 577217 h 1600899"/>
                <a:gd name="connsiteX7" fmla="*/ 505604 w 1555305"/>
                <a:gd name="connsiteY7" fmla="*/ 425560 h 1600899"/>
                <a:gd name="connsiteX8" fmla="*/ 742010 w 1555305"/>
                <a:gd name="connsiteY8" fmla="*/ 363113 h 1600899"/>
                <a:gd name="connsiteX9" fmla="*/ 982876 w 1555305"/>
                <a:gd name="connsiteY9" fmla="*/ 421099 h 1600899"/>
                <a:gd name="connsiteX10" fmla="*/ 1179138 w 1555305"/>
                <a:gd name="connsiteY10" fmla="*/ 666426 h 1600899"/>
                <a:gd name="connsiteX11" fmla="*/ 1130073 w 1555305"/>
                <a:gd name="connsiteY11" fmla="*/ 983121 h 1600899"/>
                <a:gd name="connsiteX12" fmla="*/ 866904 w 1555305"/>
                <a:gd name="connsiteY12" fmla="*/ 1143699 h 1600899"/>
                <a:gd name="connsiteX13" fmla="*/ 568051 w 1555305"/>
                <a:gd name="connsiteY13" fmla="*/ 1152619 h 1600899"/>
                <a:gd name="connsiteX14" fmla="*/ 318264 w 1555305"/>
                <a:gd name="connsiteY14" fmla="*/ 1041107 h 1600899"/>
                <a:gd name="connsiteX15" fmla="*/ 193370 w 1555305"/>
                <a:gd name="connsiteY15" fmla="*/ 777939 h 1600899"/>
                <a:gd name="connsiteX16" fmla="*/ 193370 w 1555305"/>
                <a:gd name="connsiteY16" fmla="*/ 545993 h 1600899"/>
                <a:gd name="connsiteX17" fmla="*/ 289455 w 1555305"/>
                <a:gd name="connsiteY17" fmla="*/ 372095 h 1600899"/>
                <a:gd name="connsiteX18" fmla="*/ 518986 w 1555305"/>
                <a:gd name="connsiteY18" fmla="*/ 224838 h 1600899"/>
                <a:gd name="connsiteX19" fmla="*/ 840141 w 1555305"/>
                <a:gd name="connsiteY19" fmla="*/ 211457 h 1600899"/>
                <a:gd name="connsiteX20" fmla="*/ 1116691 w 1555305"/>
                <a:gd name="connsiteY20" fmla="*/ 305127 h 1600899"/>
                <a:gd name="connsiteX21" fmla="*/ 1304032 w 1555305"/>
                <a:gd name="connsiteY21" fmla="*/ 532612 h 1600899"/>
                <a:gd name="connsiteX22" fmla="*/ 1357557 w 1555305"/>
                <a:gd name="connsiteY22" fmla="*/ 831464 h 1600899"/>
                <a:gd name="connsiteX23" fmla="*/ 1295111 w 1555305"/>
                <a:gd name="connsiteY23" fmla="*/ 1050028 h 1600899"/>
                <a:gd name="connsiteX24" fmla="*/ 1116691 w 1555305"/>
                <a:gd name="connsiteY24" fmla="*/ 1246290 h 1600899"/>
                <a:gd name="connsiteX25" fmla="*/ 933811 w 1555305"/>
                <a:gd name="connsiteY25" fmla="*/ 1322118 h 1600899"/>
                <a:gd name="connsiteX26" fmla="*/ 643879 w 1555305"/>
                <a:gd name="connsiteY26" fmla="*/ 1353341 h 1600899"/>
                <a:gd name="connsiteX27" fmla="*/ 403013 w 1555305"/>
                <a:gd name="connsiteY27" fmla="*/ 1313197 h 1600899"/>
                <a:gd name="connsiteX28" fmla="*/ 179989 w 1555305"/>
                <a:gd name="connsiteY28" fmla="*/ 1188303 h 1600899"/>
                <a:gd name="connsiteX29" fmla="*/ 59555 w 1555305"/>
                <a:gd name="connsiteY29" fmla="*/ 974200 h 1600899"/>
                <a:gd name="connsiteX30" fmla="*/ 6030 w 1555305"/>
                <a:gd name="connsiteY30" fmla="*/ 684268 h 1600899"/>
                <a:gd name="connsiteX31" fmla="*/ 95733 w 1555305"/>
                <a:gd name="connsiteY31" fmla="*/ 313468 h 1600899"/>
                <a:gd name="connsiteX32" fmla="*/ 298376 w 1555305"/>
                <a:gd name="connsiteY32" fmla="*/ 106366 h 1600899"/>
                <a:gd name="connsiteX33" fmla="*/ 541288 w 1555305"/>
                <a:gd name="connsiteY33" fmla="*/ 15195 h 1600899"/>
                <a:gd name="connsiteX34" fmla="*/ 822299 w 1555305"/>
                <a:gd name="connsiteY34" fmla="*/ 15195 h 1600899"/>
                <a:gd name="connsiteX35" fmla="*/ 1112231 w 1555305"/>
                <a:gd name="connsiteY35" fmla="*/ 104405 h 1600899"/>
                <a:gd name="connsiteX36" fmla="*/ 1357557 w 1555305"/>
                <a:gd name="connsiteY36" fmla="*/ 309587 h 1600899"/>
                <a:gd name="connsiteX37" fmla="*/ 1531516 w 1555305"/>
                <a:gd name="connsiteY37" fmla="*/ 679808 h 1600899"/>
                <a:gd name="connsiteX38" fmla="*/ 1500293 w 1555305"/>
                <a:gd name="connsiteY38" fmla="*/ 1027726 h 1600899"/>
                <a:gd name="connsiteX39" fmla="*/ 1362018 w 1555305"/>
                <a:gd name="connsiteY39" fmla="*/ 1277513 h 1600899"/>
                <a:gd name="connsiteX40" fmla="*/ 1125612 w 1555305"/>
                <a:gd name="connsiteY40" fmla="*/ 1487156 h 1600899"/>
                <a:gd name="connsiteX41" fmla="*/ 857983 w 1555305"/>
                <a:gd name="connsiteY41" fmla="*/ 1585287 h 1600899"/>
                <a:gd name="connsiteX42" fmla="*/ 572512 w 1555305"/>
                <a:gd name="connsiteY42" fmla="*/ 1580826 h 1600899"/>
                <a:gd name="connsiteX43" fmla="*/ 340566 w 1555305"/>
                <a:gd name="connsiteY43" fmla="*/ 1478235 h 1600899"/>
                <a:gd name="connsiteX44" fmla="*/ 340566 w 1555305"/>
                <a:gd name="connsiteY44" fmla="*/ 1478235 h 1600899"/>
                <a:gd name="connsiteX0" fmla="*/ 728629 w 1555305"/>
                <a:gd name="connsiteY0" fmla="*/ 563835 h 1600899"/>
                <a:gd name="connsiteX1" fmla="*/ 933811 w 1555305"/>
                <a:gd name="connsiteY1" fmla="*/ 621821 h 1600899"/>
                <a:gd name="connsiteX2" fmla="*/ 1000718 w 1555305"/>
                <a:gd name="connsiteY2" fmla="*/ 795780 h 1600899"/>
                <a:gd name="connsiteX3" fmla="*/ 831220 w 1555305"/>
                <a:gd name="connsiteY3" fmla="*/ 965279 h 1600899"/>
                <a:gd name="connsiteX4" fmla="*/ 545749 w 1555305"/>
                <a:gd name="connsiteY4" fmla="*/ 947437 h 1600899"/>
                <a:gd name="connsiteX5" fmla="*/ 376251 w 1555305"/>
                <a:gd name="connsiteY5" fmla="*/ 795780 h 1600899"/>
                <a:gd name="connsiteX6" fmla="*/ 376249 w 1555305"/>
                <a:gd name="connsiteY6" fmla="*/ 577217 h 1600899"/>
                <a:gd name="connsiteX7" fmla="*/ 505604 w 1555305"/>
                <a:gd name="connsiteY7" fmla="*/ 425560 h 1600899"/>
                <a:gd name="connsiteX8" fmla="*/ 742010 w 1555305"/>
                <a:gd name="connsiteY8" fmla="*/ 363113 h 1600899"/>
                <a:gd name="connsiteX9" fmla="*/ 982876 w 1555305"/>
                <a:gd name="connsiteY9" fmla="*/ 421099 h 1600899"/>
                <a:gd name="connsiteX10" fmla="*/ 1179138 w 1555305"/>
                <a:gd name="connsiteY10" fmla="*/ 666426 h 1600899"/>
                <a:gd name="connsiteX11" fmla="*/ 1130073 w 1555305"/>
                <a:gd name="connsiteY11" fmla="*/ 983121 h 1600899"/>
                <a:gd name="connsiteX12" fmla="*/ 866904 w 1555305"/>
                <a:gd name="connsiteY12" fmla="*/ 1143699 h 1600899"/>
                <a:gd name="connsiteX13" fmla="*/ 568051 w 1555305"/>
                <a:gd name="connsiteY13" fmla="*/ 1152619 h 1600899"/>
                <a:gd name="connsiteX14" fmla="*/ 318264 w 1555305"/>
                <a:gd name="connsiteY14" fmla="*/ 1041107 h 1600899"/>
                <a:gd name="connsiteX15" fmla="*/ 193370 w 1555305"/>
                <a:gd name="connsiteY15" fmla="*/ 777939 h 1600899"/>
                <a:gd name="connsiteX16" fmla="*/ 193370 w 1555305"/>
                <a:gd name="connsiteY16" fmla="*/ 545993 h 1600899"/>
                <a:gd name="connsiteX17" fmla="*/ 289455 w 1555305"/>
                <a:gd name="connsiteY17" fmla="*/ 372095 h 1600899"/>
                <a:gd name="connsiteX18" fmla="*/ 518986 w 1555305"/>
                <a:gd name="connsiteY18" fmla="*/ 224838 h 1600899"/>
                <a:gd name="connsiteX19" fmla="*/ 840141 w 1555305"/>
                <a:gd name="connsiteY19" fmla="*/ 211457 h 1600899"/>
                <a:gd name="connsiteX20" fmla="*/ 1116691 w 1555305"/>
                <a:gd name="connsiteY20" fmla="*/ 305127 h 1600899"/>
                <a:gd name="connsiteX21" fmla="*/ 1304032 w 1555305"/>
                <a:gd name="connsiteY21" fmla="*/ 532612 h 1600899"/>
                <a:gd name="connsiteX22" fmla="*/ 1357557 w 1555305"/>
                <a:gd name="connsiteY22" fmla="*/ 831464 h 1600899"/>
                <a:gd name="connsiteX23" fmla="*/ 1295111 w 1555305"/>
                <a:gd name="connsiteY23" fmla="*/ 1050028 h 1600899"/>
                <a:gd name="connsiteX24" fmla="*/ 1116691 w 1555305"/>
                <a:gd name="connsiteY24" fmla="*/ 1246290 h 1600899"/>
                <a:gd name="connsiteX25" fmla="*/ 933811 w 1555305"/>
                <a:gd name="connsiteY25" fmla="*/ 1322118 h 1600899"/>
                <a:gd name="connsiteX26" fmla="*/ 643879 w 1555305"/>
                <a:gd name="connsiteY26" fmla="*/ 1353341 h 1600899"/>
                <a:gd name="connsiteX27" fmla="*/ 403013 w 1555305"/>
                <a:gd name="connsiteY27" fmla="*/ 1313197 h 1600899"/>
                <a:gd name="connsiteX28" fmla="*/ 179989 w 1555305"/>
                <a:gd name="connsiteY28" fmla="*/ 1188303 h 1600899"/>
                <a:gd name="connsiteX29" fmla="*/ 59555 w 1555305"/>
                <a:gd name="connsiteY29" fmla="*/ 974200 h 1600899"/>
                <a:gd name="connsiteX30" fmla="*/ 6030 w 1555305"/>
                <a:gd name="connsiteY30" fmla="*/ 684268 h 1600899"/>
                <a:gd name="connsiteX31" fmla="*/ 95733 w 1555305"/>
                <a:gd name="connsiteY31" fmla="*/ 313468 h 1600899"/>
                <a:gd name="connsiteX32" fmla="*/ 298376 w 1555305"/>
                <a:gd name="connsiteY32" fmla="*/ 106366 h 1600899"/>
                <a:gd name="connsiteX33" fmla="*/ 541288 w 1555305"/>
                <a:gd name="connsiteY33" fmla="*/ 15195 h 1600899"/>
                <a:gd name="connsiteX34" fmla="*/ 822299 w 1555305"/>
                <a:gd name="connsiteY34" fmla="*/ 15195 h 1600899"/>
                <a:gd name="connsiteX35" fmla="*/ 1112231 w 1555305"/>
                <a:gd name="connsiteY35" fmla="*/ 104405 h 1600899"/>
                <a:gd name="connsiteX36" fmla="*/ 1357557 w 1555305"/>
                <a:gd name="connsiteY36" fmla="*/ 309587 h 1600899"/>
                <a:gd name="connsiteX37" fmla="*/ 1531516 w 1555305"/>
                <a:gd name="connsiteY37" fmla="*/ 679808 h 1600899"/>
                <a:gd name="connsiteX38" fmla="*/ 1500293 w 1555305"/>
                <a:gd name="connsiteY38" fmla="*/ 1027726 h 1600899"/>
                <a:gd name="connsiteX39" fmla="*/ 1362018 w 1555305"/>
                <a:gd name="connsiteY39" fmla="*/ 1277513 h 1600899"/>
                <a:gd name="connsiteX40" fmla="*/ 1125612 w 1555305"/>
                <a:gd name="connsiteY40" fmla="*/ 1487156 h 1600899"/>
                <a:gd name="connsiteX41" fmla="*/ 857983 w 1555305"/>
                <a:gd name="connsiteY41" fmla="*/ 1585287 h 1600899"/>
                <a:gd name="connsiteX42" fmla="*/ 572512 w 1555305"/>
                <a:gd name="connsiteY42" fmla="*/ 1580826 h 1600899"/>
                <a:gd name="connsiteX43" fmla="*/ 340566 w 1555305"/>
                <a:gd name="connsiteY43" fmla="*/ 1478235 h 1600899"/>
                <a:gd name="connsiteX44" fmla="*/ 340566 w 1555305"/>
                <a:gd name="connsiteY44" fmla="*/ 1478235 h 1600899"/>
                <a:gd name="connsiteX0" fmla="*/ 728629 w 1555305"/>
                <a:gd name="connsiteY0" fmla="*/ 563835 h 1600899"/>
                <a:gd name="connsiteX1" fmla="*/ 933811 w 1555305"/>
                <a:gd name="connsiteY1" fmla="*/ 621821 h 1600899"/>
                <a:gd name="connsiteX2" fmla="*/ 1000718 w 1555305"/>
                <a:gd name="connsiteY2" fmla="*/ 795780 h 1600899"/>
                <a:gd name="connsiteX3" fmla="*/ 831220 w 1555305"/>
                <a:gd name="connsiteY3" fmla="*/ 965279 h 1600899"/>
                <a:gd name="connsiteX4" fmla="*/ 545749 w 1555305"/>
                <a:gd name="connsiteY4" fmla="*/ 947437 h 1600899"/>
                <a:gd name="connsiteX5" fmla="*/ 376251 w 1555305"/>
                <a:gd name="connsiteY5" fmla="*/ 795780 h 1600899"/>
                <a:gd name="connsiteX6" fmla="*/ 376249 w 1555305"/>
                <a:gd name="connsiteY6" fmla="*/ 577217 h 1600899"/>
                <a:gd name="connsiteX7" fmla="*/ 505604 w 1555305"/>
                <a:gd name="connsiteY7" fmla="*/ 425560 h 1600899"/>
                <a:gd name="connsiteX8" fmla="*/ 742010 w 1555305"/>
                <a:gd name="connsiteY8" fmla="*/ 363113 h 1600899"/>
                <a:gd name="connsiteX9" fmla="*/ 982876 w 1555305"/>
                <a:gd name="connsiteY9" fmla="*/ 421099 h 1600899"/>
                <a:gd name="connsiteX10" fmla="*/ 1179138 w 1555305"/>
                <a:gd name="connsiteY10" fmla="*/ 666426 h 1600899"/>
                <a:gd name="connsiteX11" fmla="*/ 1130073 w 1555305"/>
                <a:gd name="connsiteY11" fmla="*/ 983121 h 1600899"/>
                <a:gd name="connsiteX12" fmla="*/ 866904 w 1555305"/>
                <a:gd name="connsiteY12" fmla="*/ 1143699 h 1600899"/>
                <a:gd name="connsiteX13" fmla="*/ 568051 w 1555305"/>
                <a:gd name="connsiteY13" fmla="*/ 1152619 h 1600899"/>
                <a:gd name="connsiteX14" fmla="*/ 318264 w 1555305"/>
                <a:gd name="connsiteY14" fmla="*/ 1041107 h 1600899"/>
                <a:gd name="connsiteX15" fmla="*/ 188910 w 1555305"/>
                <a:gd name="connsiteY15" fmla="*/ 822544 h 1600899"/>
                <a:gd name="connsiteX16" fmla="*/ 193370 w 1555305"/>
                <a:gd name="connsiteY16" fmla="*/ 545993 h 1600899"/>
                <a:gd name="connsiteX17" fmla="*/ 289455 w 1555305"/>
                <a:gd name="connsiteY17" fmla="*/ 372095 h 1600899"/>
                <a:gd name="connsiteX18" fmla="*/ 518986 w 1555305"/>
                <a:gd name="connsiteY18" fmla="*/ 224838 h 1600899"/>
                <a:gd name="connsiteX19" fmla="*/ 840141 w 1555305"/>
                <a:gd name="connsiteY19" fmla="*/ 211457 h 1600899"/>
                <a:gd name="connsiteX20" fmla="*/ 1116691 w 1555305"/>
                <a:gd name="connsiteY20" fmla="*/ 305127 h 1600899"/>
                <a:gd name="connsiteX21" fmla="*/ 1304032 w 1555305"/>
                <a:gd name="connsiteY21" fmla="*/ 532612 h 1600899"/>
                <a:gd name="connsiteX22" fmla="*/ 1357557 w 1555305"/>
                <a:gd name="connsiteY22" fmla="*/ 831464 h 1600899"/>
                <a:gd name="connsiteX23" fmla="*/ 1295111 w 1555305"/>
                <a:gd name="connsiteY23" fmla="*/ 1050028 h 1600899"/>
                <a:gd name="connsiteX24" fmla="*/ 1116691 w 1555305"/>
                <a:gd name="connsiteY24" fmla="*/ 1246290 h 1600899"/>
                <a:gd name="connsiteX25" fmla="*/ 933811 w 1555305"/>
                <a:gd name="connsiteY25" fmla="*/ 1322118 h 1600899"/>
                <a:gd name="connsiteX26" fmla="*/ 643879 w 1555305"/>
                <a:gd name="connsiteY26" fmla="*/ 1353341 h 1600899"/>
                <a:gd name="connsiteX27" fmla="*/ 403013 w 1555305"/>
                <a:gd name="connsiteY27" fmla="*/ 1313197 h 1600899"/>
                <a:gd name="connsiteX28" fmla="*/ 179989 w 1555305"/>
                <a:gd name="connsiteY28" fmla="*/ 1188303 h 1600899"/>
                <a:gd name="connsiteX29" fmla="*/ 59555 w 1555305"/>
                <a:gd name="connsiteY29" fmla="*/ 974200 h 1600899"/>
                <a:gd name="connsiteX30" fmla="*/ 6030 w 1555305"/>
                <a:gd name="connsiteY30" fmla="*/ 684268 h 1600899"/>
                <a:gd name="connsiteX31" fmla="*/ 95733 w 1555305"/>
                <a:gd name="connsiteY31" fmla="*/ 313468 h 1600899"/>
                <a:gd name="connsiteX32" fmla="*/ 298376 w 1555305"/>
                <a:gd name="connsiteY32" fmla="*/ 106366 h 1600899"/>
                <a:gd name="connsiteX33" fmla="*/ 541288 w 1555305"/>
                <a:gd name="connsiteY33" fmla="*/ 15195 h 1600899"/>
                <a:gd name="connsiteX34" fmla="*/ 822299 w 1555305"/>
                <a:gd name="connsiteY34" fmla="*/ 15195 h 1600899"/>
                <a:gd name="connsiteX35" fmla="*/ 1112231 w 1555305"/>
                <a:gd name="connsiteY35" fmla="*/ 104405 h 1600899"/>
                <a:gd name="connsiteX36" fmla="*/ 1357557 w 1555305"/>
                <a:gd name="connsiteY36" fmla="*/ 309587 h 1600899"/>
                <a:gd name="connsiteX37" fmla="*/ 1531516 w 1555305"/>
                <a:gd name="connsiteY37" fmla="*/ 679808 h 1600899"/>
                <a:gd name="connsiteX38" fmla="*/ 1500293 w 1555305"/>
                <a:gd name="connsiteY38" fmla="*/ 1027726 h 1600899"/>
                <a:gd name="connsiteX39" fmla="*/ 1362018 w 1555305"/>
                <a:gd name="connsiteY39" fmla="*/ 1277513 h 1600899"/>
                <a:gd name="connsiteX40" fmla="*/ 1125612 w 1555305"/>
                <a:gd name="connsiteY40" fmla="*/ 1487156 h 1600899"/>
                <a:gd name="connsiteX41" fmla="*/ 857983 w 1555305"/>
                <a:gd name="connsiteY41" fmla="*/ 1585287 h 1600899"/>
                <a:gd name="connsiteX42" fmla="*/ 572512 w 1555305"/>
                <a:gd name="connsiteY42" fmla="*/ 1580826 h 1600899"/>
                <a:gd name="connsiteX43" fmla="*/ 340566 w 1555305"/>
                <a:gd name="connsiteY43" fmla="*/ 1478235 h 1600899"/>
                <a:gd name="connsiteX44" fmla="*/ 340566 w 1555305"/>
                <a:gd name="connsiteY44" fmla="*/ 1478235 h 1600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55305" h="1600899">
                  <a:moveTo>
                    <a:pt x="728629" y="563835"/>
                  </a:moveTo>
                  <a:cubicBezTo>
                    <a:pt x="808546" y="573499"/>
                    <a:pt x="888463" y="583164"/>
                    <a:pt x="933811" y="621821"/>
                  </a:cubicBezTo>
                  <a:cubicBezTo>
                    <a:pt x="979159" y="660478"/>
                    <a:pt x="1017816" y="738537"/>
                    <a:pt x="1000718" y="795780"/>
                  </a:cubicBezTo>
                  <a:cubicBezTo>
                    <a:pt x="983620" y="853023"/>
                    <a:pt x="907048" y="940003"/>
                    <a:pt x="831220" y="965279"/>
                  </a:cubicBezTo>
                  <a:cubicBezTo>
                    <a:pt x="755392" y="990555"/>
                    <a:pt x="621577" y="975687"/>
                    <a:pt x="545749" y="947437"/>
                  </a:cubicBezTo>
                  <a:cubicBezTo>
                    <a:pt x="469921" y="919187"/>
                    <a:pt x="404501" y="857483"/>
                    <a:pt x="376251" y="795780"/>
                  </a:cubicBezTo>
                  <a:cubicBezTo>
                    <a:pt x="348001" y="734077"/>
                    <a:pt x="354690" y="638920"/>
                    <a:pt x="376249" y="577217"/>
                  </a:cubicBezTo>
                  <a:cubicBezTo>
                    <a:pt x="397808" y="515514"/>
                    <a:pt x="444644" y="461244"/>
                    <a:pt x="505604" y="425560"/>
                  </a:cubicBezTo>
                  <a:cubicBezTo>
                    <a:pt x="566564" y="389876"/>
                    <a:pt x="662465" y="363857"/>
                    <a:pt x="742010" y="363113"/>
                  </a:cubicBezTo>
                  <a:cubicBezTo>
                    <a:pt x="821555" y="362370"/>
                    <a:pt x="910021" y="370547"/>
                    <a:pt x="982876" y="421099"/>
                  </a:cubicBezTo>
                  <a:cubicBezTo>
                    <a:pt x="1055731" y="471651"/>
                    <a:pt x="1154605" y="572756"/>
                    <a:pt x="1179138" y="666426"/>
                  </a:cubicBezTo>
                  <a:cubicBezTo>
                    <a:pt x="1203671" y="760096"/>
                    <a:pt x="1182112" y="903576"/>
                    <a:pt x="1130073" y="983121"/>
                  </a:cubicBezTo>
                  <a:cubicBezTo>
                    <a:pt x="1078034" y="1062666"/>
                    <a:pt x="960574" y="1115449"/>
                    <a:pt x="866904" y="1143699"/>
                  </a:cubicBezTo>
                  <a:cubicBezTo>
                    <a:pt x="773234" y="1171949"/>
                    <a:pt x="659491" y="1169718"/>
                    <a:pt x="568051" y="1152619"/>
                  </a:cubicBezTo>
                  <a:cubicBezTo>
                    <a:pt x="476611" y="1135520"/>
                    <a:pt x="381454" y="1096119"/>
                    <a:pt x="318264" y="1041107"/>
                  </a:cubicBezTo>
                  <a:cubicBezTo>
                    <a:pt x="255074" y="986095"/>
                    <a:pt x="209726" y="905063"/>
                    <a:pt x="188910" y="822544"/>
                  </a:cubicBezTo>
                  <a:cubicBezTo>
                    <a:pt x="168094" y="740025"/>
                    <a:pt x="176613" y="621068"/>
                    <a:pt x="193370" y="545993"/>
                  </a:cubicBezTo>
                  <a:cubicBezTo>
                    <a:pt x="210127" y="470918"/>
                    <a:pt x="235186" y="425621"/>
                    <a:pt x="289455" y="372095"/>
                  </a:cubicBezTo>
                  <a:cubicBezTo>
                    <a:pt x="343724" y="318569"/>
                    <a:pt x="427205" y="251611"/>
                    <a:pt x="518986" y="224838"/>
                  </a:cubicBezTo>
                  <a:cubicBezTo>
                    <a:pt x="610767" y="198065"/>
                    <a:pt x="740523" y="198075"/>
                    <a:pt x="840141" y="211457"/>
                  </a:cubicBezTo>
                  <a:cubicBezTo>
                    <a:pt x="939759" y="224839"/>
                    <a:pt x="1039376" y="251601"/>
                    <a:pt x="1116691" y="305127"/>
                  </a:cubicBezTo>
                  <a:cubicBezTo>
                    <a:pt x="1194006" y="358653"/>
                    <a:pt x="1263888" y="444889"/>
                    <a:pt x="1304032" y="532612"/>
                  </a:cubicBezTo>
                  <a:cubicBezTo>
                    <a:pt x="1344176" y="620335"/>
                    <a:pt x="1359044" y="745228"/>
                    <a:pt x="1357557" y="831464"/>
                  </a:cubicBezTo>
                  <a:cubicBezTo>
                    <a:pt x="1356070" y="917700"/>
                    <a:pt x="1335255" y="980890"/>
                    <a:pt x="1295111" y="1050028"/>
                  </a:cubicBezTo>
                  <a:cubicBezTo>
                    <a:pt x="1254967" y="1119166"/>
                    <a:pt x="1176908" y="1200942"/>
                    <a:pt x="1116691" y="1246290"/>
                  </a:cubicBezTo>
                  <a:cubicBezTo>
                    <a:pt x="1056474" y="1291638"/>
                    <a:pt x="1012613" y="1304276"/>
                    <a:pt x="933811" y="1322118"/>
                  </a:cubicBezTo>
                  <a:cubicBezTo>
                    <a:pt x="855009" y="1339960"/>
                    <a:pt x="732345" y="1354828"/>
                    <a:pt x="643879" y="1353341"/>
                  </a:cubicBezTo>
                  <a:cubicBezTo>
                    <a:pt x="555413" y="1351854"/>
                    <a:pt x="480328" y="1340703"/>
                    <a:pt x="403013" y="1313197"/>
                  </a:cubicBezTo>
                  <a:cubicBezTo>
                    <a:pt x="325698" y="1285691"/>
                    <a:pt x="237232" y="1244802"/>
                    <a:pt x="179989" y="1188303"/>
                  </a:cubicBezTo>
                  <a:cubicBezTo>
                    <a:pt x="122746" y="1131804"/>
                    <a:pt x="88548" y="1058206"/>
                    <a:pt x="59555" y="974200"/>
                  </a:cubicBezTo>
                  <a:cubicBezTo>
                    <a:pt x="30562" y="890194"/>
                    <a:pt x="0" y="794390"/>
                    <a:pt x="6030" y="684268"/>
                  </a:cubicBezTo>
                  <a:cubicBezTo>
                    <a:pt x="12060" y="574146"/>
                    <a:pt x="47009" y="409785"/>
                    <a:pt x="95733" y="313468"/>
                  </a:cubicBezTo>
                  <a:cubicBezTo>
                    <a:pt x="144457" y="217151"/>
                    <a:pt x="224117" y="156078"/>
                    <a:pt x="298376" y="106366"/>
                  </a:cubicBezTo>
                  <a:cubicBezTo>
                    <a:pt x="372635" y="56654"/>
                    <a:pt x="453968" y="30390"/>
                    <a:pt x="541288" y="15195"/>
                  </a:cubicBezTo>
                  <a:cubicBezTo>
                    <a:pt x="628609" y="0"/>
                    <a:pt x="727142" y="327"/>
                    <a:pt x="822299" y="15195"/>
                  </a:cubicBezTo>
                  <a:cubicBezTo>
                    <a:pt x="917456" y="30063"/>
                    <a:pt x="1023021" y="55340"/>
                    <a:pt x="1112231" y="104405"/>
                  </a:cubicBezTo>
                  <a:cubicBezTo>
                    <a:pt x="1201441" y="153470"/>
                    <a:pt x="1287676" y="213686"/>
                    <a:pt x="1357557" y="309587"/>
                  </a:cubicBezTo>
                  <a:cubicBezTo>
                    <a:pt x="1427438" y="405488"/>
                    <a:pt x="1507727" y="560118"/>
                    <a:pt x="1531516" y="679808"/>
                  </a:cubicBezTo>
                  <a:cubicBezTo>
                    <a:pt x="1555305" y="799498"/>
                    <a:pt x="1528543" y="928109"/>
                    <a:pt x="1500293" y="1027726"/>
                  </a:cubicBezTo>
                  <a:cubicBezTo>
                    <a:pt x="1472043" y="1127343"/>
                    <a:pt x="1424465" y="1200941"/>
                    <a:pt x="1362018" y="1277513"/>
                  </a:cubicBezTo>
                  <a:cubicBezTo>
                    <a:pt x="1299571" y="1354085"/>
                    <a:pt x="1209618" y="1435860"/>
                    <a:pt x="1125612" y="1487156"/>
                  </a:cubicBezTo>
                  <a:cubicBezTo>
                    <a:pt x="1041606" y="1538452"/>
                    <a:pt x="950166" y="1569675"/>
                    <a:pt x="857983" y="1585287"/>
                  </a:cubicBezTo>
                  <a:cubicBezTo>
                    <a:pt x="765800" y="1600899"/>
                    <a:pt x="658748" y="1598668"/>
                    <a:pt x="572512" y="1580826"/>
                  </a:cubicBezTo>
                  <a:cubicBezTo>
                    <a:pt x="486276" y="1562984"/>
                    <a:pt x="379224" y="1495334"/>
                    <a:pt x="340566" y="1478235"/>
                  </a:cubicBezTo>
                  <a:lnTo>
                    <a:pt x="340566" y="1478235"/>
                  </a:lnTo>
                </a:path>
              </a:pathLst>
            </a:cu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 rot="3800360" flipV="1">
              <a:off x="552391" y="1711586"/>
              <a:ext cx="527081" cy="994688"/>
            </a:xfrm>
            <a:custGeom>
              <a:avLst/>
              <a:gdLst>
                <a:gd name="connsiteX0" fmla="*/ 527081 w 527081"/>
                <a:gd name="connsiteY0" fmla="*/ 994688 h 994688"/>
                <a:gd name="connsiteX1" fmla="*/ 357582 w 527081"/>
                <a:gd name="connsiteY1" fmla="*/ 878716 h 994688"/>
                <a:gd name="connsiteX2" fmla="*/ 241609 w 527081"/>
                <a:gd name="connsiteY2" fmla="*/ 749362 h 994688"/>
                <a:gd name="connsiteX3" fmla="*/ 139018 w 527081"/>
                <a:gd name="connsiteY3" fmla="*/ 602166 h 994688"/>
                <a:gd name="connsiteX4" fmla="*/ 49809 w 527081"/>
                <a:gd name="connsiteY4" fmla="*/ 414825 h 994688"/>
                <a:gd name="connsiteX5" fmla="*/ 5204 w 527081"/>
                <a:gd name="connsiteY5" fmla="*/ 182880 h 994688"/>
                <a:gd name="connsiteX6" fmla="*/ 18585 w 527081"/>
                <a:gd name="connsiteY6" fmla="*/ 0 h 994688"/>
                <a:gd name="connsiteX7" fmla="*/ 18585 w 527081"/>
                <a:gd name="connsiteY7" fmla="*/ 0 h 99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081" h="994688">
                  <a:moveTo>
                    <a:pt x="527081" y="994688"/>
                  </a:moveTo>
                  <a:cubicBezTo>
                    <a:pt x="466121" y="957146"/>
                    <a:pt x="405161" y="919604"/>
                    <a:pt x="357582" y="878716"/>
                  </a:cubicBezTo>
                  <a:cubicBezTo>
                    <a:pt x="310003" y="837828"/>
                    <a:pt x="278036" y="795454"/>
                    <a:pt x="241609" y="749362"/>
                  </a:cubicBezTo>
                  <a:cubicBezTo>
                    <a:pt x="205182" y="703270"/>
                    <a:pt x="170985" y="657922"/>
                    <a:pt x="139018" y="602166"/>
                  </a:cubicBezTo>
                  <a:cubicBezTo>
                    <a:pt x="107051" y="546410"/>
                    <a:pt x="72111" y="484706"/>
                    <a:pt x="49809" y="414825"/>
                  </a:cubicBezTo>
                  <a:cubicBezTo>
                    <a:pt x="27507" y="344944"/>
                    <a:pt x="10408" y="252018"/>
                    <a:pt x="5204" y="182880"/>
                  </a:cubicBezTo>
                  <a:cubicBezTo>
                    <a:pt x="0" y="113743"/>
                    <a:pt x="18585" y="0"/>
                    <a:pt x="18585" y="0"/>
                  </a:cubicBezTo>
                  <a:lnTo>
                    <a:pt x="18585" y="0"/>
                  </a:lnTo>
                </a:path>
              </a:pathLst>
            </a:cu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>
              <a:off x="1097280" y="2157984"/>
              <a:ext cx="316992" cy="4754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28480" y="2544736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H- -&gt; p</a:t>
              </a:r>
              <a:endParaRPr lang="en-US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927225" y="4184121"/>
            <a:ext cx="2255186" cy="1815150"/>
            <a:chOff x="1043510" y="260560"/>
            <a:chExt cx="2952410" cy="2376330"/>
          </a:xfrm>
        </p:grpSpPr>
        <p:grpSp>
          <p:nvGrpSpPr>
            <p:cNvPr id="37" name="Group 36"/>
            <p:cNvGrpSpPr/>
            <p:nvPr/>
          </p:nvGrpSpPr>
          <p:grpSpPr>
            <a:xfrm rot="5400000">
              <a:off x="2195670" y="836640"/>
              <a:ext cx="720100" cy="576080"/>
              <a:chOff x="1619590" y="1124680"/>
              <a:chExt cx="720100" cy="576080"/>
            </a:xfrm>
          </p:grpSpPr>
          <p:sp>
            <p:nvSpPr>
              <p:cNvPr id="49" name="Rounded Rectangle 48"/>
              <p:cNvSpPr/>
              <p:nvPr/>
            </p:nvSpPr>
            <p:spPr>
              <a:xfrm>
                <a:off x="161959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169160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176361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183562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190763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197964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205165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212366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219567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2267680" y="1124680"/>
                <a:ext cx="72010" cy="57608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Rounded Rectangle 37"/>
            <p:cNvSpPr/>
            <p:nvPr/>
          </p:nvSpPr>
          <p:spPr>
            <a:xfrm>
              <a:off x="1043510" y="1484730"/>
              <a:ext cx="2952410" cy="115216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2555720" y="620610"/>
              <a:ext cx="0" cy="100814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555720" y="1628750"/>
              <a:ext cx="0" cy="50407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115520" y="2060810"/>
              <a:ext cx="1440200" cy="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555720" y="2060810"/>
              <a:ext cx="1440200" cy="0"/>
            </a:xfrm>
            <a:prstGeom prst="line">
              <a:avLst/>
            </a:prstGeom>
            <a:ln w="635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174737" y="2132820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H- -&gt; p</a:t>
              </a:r>
              <a:endParaRPr lang="en-US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H="1">
              <a:off x="1331550" y="1916790"/>
              <a:ext cx="10081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2699740" y="1916790"/>
              <a:ext cx="10081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682764" y="1619468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059790" y="162875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79640" y="260560"/>
              <a:ext cx="1305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HV terminal</a:t>
              </a:r>
              <a:endParaRPr lang="en-US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794862" y="3807187"/>
            <a:ext cx="4219160" cy="1787581"/>
            <a:chOff x="1907630" y="2492870"/>
            <a:chExt cx="6747210" cy="2858670"/>
          </a:xfrm>
        </p:grpSpPr>
        <p:sp>
          <p:nvSpPr>
            <p:cNvPr id="60" name="TextBox 59"/>
            <p:cNvSpPr txBox="1"/>
            <p:nvPr/>
          </p:nvSpPr>
          <p:spPr>
            <a:xfrm>
              <a:off x="2372282" y="4077090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H-</a:t>
              </a:r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907630" y="4581160"/>
              <a:ext cx="1224170" cy="57608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131800" y="4581160"/>
              <a:ext cx="1944270" cy="576080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0070C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076070" y="4581160"/>
              <a:ext cx="1152160" cy="57608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436120" y="4077090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H0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347830" y="4077090"/>
              <a:ext cx="1624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Gas </a:t>
              </a:r>
              <a:r>
                <a:rPr lang="en-US" dirty="0" err="1" smtClean="0"/>
                <a:t>Neutraliser</a:t>
              </a:r>
              <a:endParaRPr lang="en-US" dirty="0"/>
            </a:p>
          </p:txBody>
        </p:sp>
        <p:sp>
          <p:nvSpPr>
            <p:cNvPr id="66" name="Arc 65"/>
            <p:cNvSpPr/>
            <p:nvPr/>
          </p:nvSpPr>
          <p:spPr>
            <a:xfrm rot="10800000">
              <a:off x="6156220" y="2492870"/>
              <a:ext cx="2498620" cy="24986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Arc 66"/>
            <p:cNvSpPr/>
            <p:nvPr/>
          </p:nvSpPr>
          <p:spPr>
            <a:xfrm rot="10800000">
              <a:off x="5940190" y="2852920"/>
              <a:ext cx="2498620" cy="24986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372250" y="4005080"/>
              <a:ext cx="776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 field</a:t>
              </a:r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111744" y="2265398"/>
            <a:ext cx="2024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dirty="0" smtClean="0"/>
              <a:t>Charge Exchange Injection</a:t>
            </a:r>
            <a:endParaRPr lang="en-GB" sz="1200" b="0" dirty="0"/>
          </a:p>
        </p:txBody>
      </p:sp>
      <p:sp>
        <p:nvSpPr>
          <p:cNvPr id="69" name="TextBox 68"/>
          <p:cNvSpPr txBox="1"/>
          <p:nvPr/>
        </p:nvSpPr>
        <p:spPr>
          <a:xfrm>
            <a:off x="4377599" y="2226191"/>
            <a:ext cx="2137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dirty="0" smtClean="0"/>
              <a:t>Charge Exchange Extraction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324632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5198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/>
              <a:t>Negative Ion Sources – Production Methods</a:t>
            </a:r>
            <a:endParaRPr lang="en-GB" sz="2000" b="0" dirty="0"/>
          </a:p>
        </p:txBody>
      </p:sp>
      <p:grpSp>
        <p:nvGrpSpPr>
          <p:cNvPr id="3" name="Group 2"/>
          <p:cNvGrpSpPr/>
          <p:nvPr/>
        </p:nvGrpSpPr>
        <p:grpSpPr>
          <a:xfrm>
            <a:off x="693436" y="1387240"/>
            <a:ext cx="6327373" cy="1317380"/>
            <a:chOff x="693436" y="1387240"/>
            <a:chExt cx="6327373" cy="1317380"/>
          </a:xfrm>
        </p:grpSpPr>
        <p:sp>
          <p:nvSpPr>
            <p:cNvPr id="9" name="Text Box 61"/>
            <p:cNvSpPr txBox="1">
              <a:spLocks noChangeArrowheads="1"/>
            </p:cNvSpPr>
            <p:nvPr/>
          </p:nvSpPr>
          <p:spPr bwMode="auto">
            <a:xfrm>
              <a:off x="1198252" y="1925158"/>
              <a:ext cx="5137150" cy="77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b="0" dirty="0"/>
                <a:t>AB + e </a:t>
              </a:r>
              <a:r>
                <a:rPr lang="en-US" altLang="en-US" sz="1800" b="0" dirty="0">
                  <a:ea typeface="Arial Unicode MS" pitchFamily="34" charset="-128"/>
                  <a:cs typeface="Arial Unicode MS" pitchFamily="34" charset="-128"/>
                </a:rPr>
                <a:t>→ A- + B		A + B → A- + B+	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800" dirty="0">
                  <a:ea typeface="Arial Unicode MS" pitchFamily="34" charset="-128"/>
                  <a:cs typeface="Arial Unicode MS" pitchFamily="34" charset="-128"/>
                </a:rPr>
                <a:t>AB* + e → A- + B</a:t>
              </a:r>
              <a:r>
                <a:rPr lang="en-US" altLang="en-US" sz="1800" b="0" dirty="0">
                  <a:ea typeface="Arial Unicode MS" pitchFamily="34" charset="-128"/>
                  <a:cs typeface="Arial Unicode MS" pitchFamily="34" charset="-128"/>
                </a:rPr>
                <a:t>		A+ + B → A- + B2+</a:t>
              </a:r>
              <a:endParaRPr lang="en-US" altLang="en-US" sz="180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93436" y="1387240"/>
              <a:ext cx="6327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0" dirty="0" smtClean="0"/>
                <a:t>Ions can be produced from a plasma with several processes</a:t>
              </a:r>
              <a:endParaRPr lang="en-GB" sz="1800" b="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12289" y="3018313"/>
            <a:ext cx="6363738" cy="2160058"/>
            <a:chOff x="797132" y="3197423"/>
            <a:chExt cx="6363738" cy="2160058"/>
          </a:xfrm>
        </p:grpSpPr>
        <p:sp>
          <p:nvSpPr>
            <p:cNvPr id="2" name="TextBox 1"/>
            <p:cNvSpPr txBox="1"/>
            <p:nvPr/>
          </p:nvSpPr>
          <p:spPr>
            <a:xfrm>
              <a:off x="797132" y="3197423"/>
              <a:ext cx="3942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0" dirty="0" smtClean="0"/>
                <a:t>Ions can be produced from a surface</a:t>
              </a:r>
              <a:endParaRPr lang="en-GB" sz="1800" b="0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635542" y="3310937"/>
              <a:ext cx="2525328" cy="2046544"/>
              <a:chOff x="428497" y="2060848"/>
              <a:chExt cx="4264996" cy="3456384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676636" y="2060848"/>
                <a:ext cx="1092121" cy="244827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2768775" y="2060848"/>
                <a:ext cx="0" cy="244827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428498" y="2564904"/>
                <a:ext cx="1030347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Material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e.g. LaB6</a:t>
                </a:r>
              </a:p>
              <a:p>
                <a:endParaRPr lang="en-US" dirty="0" smtClean="0"/>
              </a:p>
              <a:p>
                <a:r>
                  <a:rPr lang="en-US" dirty="0" smtClean="0">
                    <a:latin typeface="Symbol" pitchFamily="18" charset="2"/>
                  </a:rPr>
                  <a:t>F</a:t>
                </a:r>
                <a:r>
                  <a:rPr lang="en-US" dirty="0" smtClean="0"/>
                  <a:t>s=2.6V</a:t>
                </a:r>
                <a:endParaRPr lang="en-US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768775" y="2132856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768775" y="2348896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768775" y="2564920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768775" y="2780944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2768775" y="2996968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768775" y="3212992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2768775" y="3429016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2768775" y="3645040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768775" y="3861048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768775" y="4077088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768775" y="4293112"/>
                <a:ext cx="156000" cy="14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1520619" y="4653136"/>
                <a:ext cx="3172874" cy="518535"/>
              </a:xfrm>
              <a:custGeom>
                <a:avLst/>
                <a:gdLst>
                  <a:gd name="connsiteX0" fmla="*/ 0 w 2711355"/>
                  <a:gd name="connsiteY0" fmla="*/ 322997 h 739253"/>
                  <a:gd name="connsiteX1" fmla="*/ 764275 w 2711355"/>
                  <a:gd name="connsiteY1" fmla="*/ 363940 h 739253"/>
                  <a:gd name="connsiteX2" fmla="*/ 968991 w 2711355"/>
                  <a:gd name="connsiteY2" fmla="*/ 636896 h 739253"/>
                  <a:gd name="connsiteX3" fmla="*/ 1173708 w 2711355"/>
                  <a:gd name="connsiteY3" fmla="*/ 650543 h 739253"/>
                  <a:gd name="connsiteX4" fmla="*/ 1323833 w 2711355"/>
                  <a:gd name="connsiteY4" fmla="*/ 104633 h 739253"/>
                  <a:gd name="connsiteX5" fmla="*/ 2511188 w 2711355"/>
                  <a:gd name="connsiteY5" fmla="*/ 22746 h 739253"/>
                  <a:gd name="connsiteX6" fmla="*/ 2524836 w 2711355"/>
                  <a:gd name="connsiteY6" fmla="*/ 9099 h 739253"/>
                  <a:gd name="connsiteX0" fmla="*/ 0 w 2712784"/>
                  <a:gd name="connsiteY0" fmla="*/ 324128 h 732429"/>
                  <a:gd name="connsiteX1" fmla="*/ 764275 w 2712784"/>
                  <a:gd name="connsiteY1" fmla="*/ 365071 h 732429"/>
                  <a:gd name="connsiteX2" fmla="*/ 968991 w 2712784"/>
                  <a:gd name="connsiteY2" fmla="*/ 638027 h 732429"/>
                  <a:gd name="connsiteX3" fmla="*/ 1173708 w 2712784"/>
                  <a:gd name="connsiteY3" fmla="*/ 651674 h 732429"/>
                  <a:gd name="connsiteX4" fmla="*/ 1315259 w 2712784"/>
                  <a:gd name="connsiteY4" fmla="*/ 153495 h 732429"/>
                  <a:gd name="connsiteX5" fmla="*/ 2511188 w 2712784"/>
                  <a:gd name="connsiteY5" fmla="*/ 23877 h 732429"/>
                  <a:gd name="connsiteX6" fmla="*/ 2524836 w 2712784"/>
                  <a:gd name="connsiteY6" fmla="*/ 10230 h 732429"/>
                  <a:gd name="connsiteX0" fmla="*/ 0 w 2712784"/>
                  <a:gd name="connsiteY0" fmla="*/ 324128 h 738307"/>
                  <a:gd name="connsiteX1" fmla="*/ 764275 w 2712784"/>
                  <a:gd name="connsiteY1" fmla="*/ 365071 h 738307"/>
                  <a:gd name="connsiteX2" fmla="*/ 968991 w 2712784"/>
                  <a:gd name="connsiteY2" fmla="*/ 638027 h 738307"/>
                  <a:gd name="connsiteX3" fmla="*/ 1099234 w 2712784"/>
                  <a:gd name="connsiteY3" fmla="*/ 657552 h 738307"/>
                  <a:gd name="connsiteX4" fmla="*/ 1315259 w 2712784"/>
                  <a:gd name="connsiteY4" fmla="*/ 153495 h 738307"/>
                  <a:gd name="connsiteX5" fmla="*/ 2511188 w 2712784"/>
                  <a:gd name="connsiteY5" fmla="*/ 23877 h 738307"/>
                  <a:gd name="connsiteX6" fmla="*/ 2524836 w 2712784"/>
                  <a:gd name="connsiteY6" fmla="*/ 10230 h 738307"/>
                  <a:gd name="connsiteX0" fmla="*/ 0 w 2712784"/>
                  <a:gd name="connsiteY0" fmla="*/ 324128 h 729560"/>
                  <a:gd name="connsiteX1" fmla="*/ 764275 w 2712784"/>
                  <a:gd name="connsiteY1" fmla="*/ 365071 h 729560"/>
                  <a:gd name="connsiteX2" fmla="*/ 955218 w 2712784"/>
                  <a:gd name="connsiteY2" fmla="*/ 585544 h 729560"/>
                  <a:gd name="connsiteX3" fmla="*/ 1099234 w 2712784"/>
                  <a:gd name="connsiteY3" fmla="*/ 657552 h 729560"/>
                  <a:gd name="connsiteX4" fmla="*/ 1315259 w 2712784"/>
                  <a:gd name="connsiteY4" fmla="*/ 153495 h 729560"/>
                  <a:gd name="connsiteX5" fmla="*/ 2511188 w 2712784"/>
                  <a:gd name="connsiteY5" fmla="*/ 23877 h 729560"/>
                  <a:gd name="connsiteX6" fmla="*/ 2524836 w 2712784"/>
                  <a:gd name="connsiteY6" fmla="*/ 10230 h 729560"/>
                  <a:gd name="connsiteX0" fmla="*/ 0 w 2712784"/>
                  <a:gd name="connsiteY0" fmla="*/ 324128 h 729560"/>
                  <a:gd name="connsiteX1" fmla="*/ 764275 w 2712784"/>
                  <a:gd name="connsiteY1" fmla="*/ 365071 h 729560"/>
                  <a:gd name="connsiteX2" fmla="*/ 955218 w 2712784"/>
                  <a:gd name="connsiteY2" fmla="*/ 585544 h 729560"/>
                  <a:gd name="connsiteX3" fmla="*/ 1099234 w 2712784"/>
                  <a:gd name="connsiteY3" fmla="*/ 657552 h 729560"/>
                  <a:gd name="connsiteX4" fmla="*/ 1315259 w 2712784"/>
                  <a:gd name="connsiteY4" fmla="*/ 153495 h 729560"/>
                  <a:gd name="connsiteX5" fmla="*/ 2511188 w 2712784"/>
                  <a:gd name="connsiteY5" fmla="*/ 23877 h 729560"/>
                  <a:gd name="connsiteX6" fmla="*/ 2524836 w 2712784"/>
                  <a:gd name="connsiteY6" fmla="*/ 10230 h 729560"/>
                  <a:gd name="connsiteX0" fmla="*/ 0 w 2712784"/>
                  <a:gd name="connsiteY0" fmla="*/ 324128 h 729560"/>
                  <a:gd name="connsiteX1" fmla="*/ 764275 w 2712784"/>
                  <a:gd name="connsiteY1" fmla="*/ 365071 h 729560"/>
                  <a:gd name="connsiteX2" fmla="*/ 955218 w 2712784"/>
                  <a:gd name="connsiteY2" fmla="*/ 585544 h 729560"/>
                  <a:gd name="connsiteX3" fmla="*/ 1099234 w 2712784"/>
                  <a:gd name="connsiteY3" fmla="*/ 657552 h 729560"/>
                  <a:gd name="connsiteX4" fmla="*/ 1315259 w 2712784"/>
                  <a:gd name="connsiteY4" fmla="*/ 153495 h 729560"/>
                  <a:gd name="connsiteX5" fmla="*/ 2511188 w 2712784"/>
                  <a:gd name="connsiteY5" fmla="*/ 23877 h 729560"/>
                  <a:gd name="connsiteX6" fmla="*/ 2524836 w 2712784"/>
                  <a:gd name="connsiteY6" fmla="*/ 10230 h 729560"/>
                  <a:gd name="connsiteX0" fmla="*/ 0 w 2712784"/>
                  <a:gd name="connsiteY0" fmla="*/ 324128 h 729560"/>
                  <a:gd name="connsiteX1" fmla="*/ 764275 w 2712784"/>
                  <a:gd name="connsiteY1" fmla="*/ 365071 h 729560"/>
                  <a:gd name="connsiteX2" fmla="*/ 955218 w 2712784"/>
                  <a:gd name="connsiteY2" fmla="*/ 585544 h 729560"/>
                  <a:gd name="connsiteX3" fmla="*/ 1099234 w 2712784"/>
                  <a:gd name="connsiteY3" fmla="*/ 657552 h 729560"/>
                  <a:gd name="connsiteX4" fmla="*/ 1315259 w 2712784"/>
                  <a:gd name="connsiteY4" fmla="*/ 153495 h 729560"/>
                  <a:gd name="connsiteX5" fmla="*/ 2511188 w 2712784"/>
                  <a:gd name="connsiteY5" fmla="*/ 23877 h 729560"/>
                  <a:gd name="connsiteX6" fmla="*/ 2524836 w 2712784"/>
                  <a:gd name="connsiteY6" fmla="*/ 10230 h 729560"/>
                  <a:gd name="connsiteX0" fmla="*/ 0 w 2712784"/>
                  <a:gd name="connsiteY0" fmla="*/ 324128 h 648072"/>
                  <a:gd name="connsiteX1" fmla="*/ 764275 w 2712784"/>
                  <a:gd name="connsiteY1" fmla="*/ 365071 h 648072"/>
                  <a:gd name="connsiteX2" fmla="*/ 955218 w 2712784"/>
                  <a:gd name="connsiteY2" fmla="*/ 585544 h 648072"/>
                  <a:gd name="connsiteX3" fmla="*/ 1080120 w 2712784"/>
                  <a:gd name="connsiteY3" fmla="*/ 576064 h 648072"/>
                  <a:gd name="connsiteX4" fmla="*/ 1315259 w 2712784"/>
                  <a:gd name="connsiteY4" fmla="*/ 153495 h 648072"/>
                  <a:gd name="connsiteX5" fmla="*/ 2511188 w 2712784"/>
                  <a:gd name="connsiteY5" fmla="*/ 23877 h 648072"/>
                  <a:gd name="connsiteX6" fmla="*/ 2524836 w 2712784"/>
                  <a:gd name="connsiteY6" fmla="*/ 10230 h 648072"/>
                  <a:gd name="connsiteX0" fmla="*/ 0 w 2712784"/>
                  <a:gd name="connsiteY0" fmla="*/ 324128 h 634491"/>
                  <a:gd name="connsiteX1" fmla="*/ 764275 w 2712784"/>
                  <a:gd name="connsiteY1" fmla="*/ 365071 h 634491"/>
                  <a:gd name="connsiteX2" fmla="*/ 936104 w 2712784"/>
                  <a:gd name="connsiteY2" fmla="*/ 504056 h 634491"/>
                  <a:gd name="connsiteX3" fmla="*/ 1080120 w 2712784"/>
                  <a:gd name="connsiteY3" fmla="*/ 576064 h 634491"/>
                  <a:gd name="connsiteX4" fmla="*/ 1315259 w 2712784"/>
                  <a:gd name="connsiteY4" fmla="*/ 153495 h 634491"/>
                  <a:gd name="connsiteX5" fmla="*/ 2511188 w 2712784"/>
                  <a:gd name="connsiteY5" fmla="*/ 23877 h 634491"/>
                  <a:gd name="connsiteX6" fmla="*/ 2524836 w 2712784"/>
                  <a:gd name="connsiteY6" fmla="*/ 10230 h 634491"/>
                  <a:gd name="connsiteX0" fmla="*/ 0 w 2712784"/>
                  <a:gd name="connsiteY0" fmla="*/ 324128 h 562484"/>
                  <a:gd name="connsiteX1" fmla="*/ 764275 w 2712784"/>
                  <a:gd name="connsiteY1" fmla="*/ 365071 h 562484"/>
                  <a:gd name="connsiteX2" fmla="*/ 936104 w 2712784"/>
                  <a:gd name="connsiteY2" fmla="*/ 504056 h 562484"/>
                  <a:gd name="connsiteX3" fmla="*/ 1080120 w 2712784"/>
                  <a:gd name="connsiteY3" fmla="*/ 504057 h 562484"/>
                  <a:gd name="connsiteX4" fmla="*/ 1315259 w 2712784"/>
                  <a:gd name="connsiteY4" fmla="*/ 153495 h 562484"/>
                  <a:gd name="connsiteX5" fmla="*/ 2511188 w 2712784"/>
                  <a:gd name="connsiteY5" fmla="*/ 23877 h 562484"/>
                  <a:gd name="connsiteX6" fmla="*/ 2524836 w 2712784"/>
                  <a:gd name="connsiteY6" fmla="*/ 10230 h 562484"/>
                  <a:gd name="connsiteX0" fmla="*/ 0 w 2712784"/>
                  <a:gd name="connsiteY0" fmla="*/ 324128 h 538481"/>
                  <a:gd name="connsiteX1" fmla="*/ 764275 w 2712784"/>
                  <a:gd name="connsiteY1" fmla="*/ 365071 h 538481"/>
                  <a:gd name="connsiteX2" fmla="*/ 936104 w 2712784"/>
                  <a:gd name="connsiteY2" fmla="*/ 360040 h 538481"/>
                  <a:gd name="connsiteX3" fmla="*/ 1080120 w 2712784"/>
                  <a:gd name="connsiteY3" fmla="*/ 504057 h 538481"/>
                  <a:gd name="connsiteX4" fmla="*/ 1315259 w 2712784"/>
                  <a:gd name="connsiteY4" fmla="*/ 153495 h 538481"/>
                  <a:gd name="connsiteX5" fmla="*/ 2511188 w 2712784"/>
                  <a:gd name="connsiteY5" fmla="*/ 23877 h 538481"/>
                  <a:gd name="connsiteX6" fmla="*/ 2524836 w 2712784"/>
                  <a:gd name="connsiteY6" fmla="*/ 10230 h 538481"/>
                  <a:gd name="connsiteX0" fmla="*/ 0 w 2712784"/>
                  <a:gd name="connsiteY0" fmla="*/ 324128 h 394465"/>
                  <a:gd name="connsiteX1" fmla="*/ 764275 w 2712784"/>
                  <a:gd name="connsiteY1" fmla="*/ 365071 h 394465"/>
                  <a:gd name="connsiteX2" fmla="*/ 936104 w 2712784"/>
                  <a:gd name="connsiteY2" fmla="*/ 360040 h 394465"/>
                  <a:gd name="connsiteX3" fmla="*/ 1080120 w 2712784"/>
                  <a:gd name="connsiteY3" fmla="*/ 360041 h 394465"/>
                  <a:gd name="connsiteX4" fmla="*/ 1315259 w 2712784"/>
                  <a:gd name="connsiteY4" fmla="*/ 153495 h 394465"/>
                  <a:gd name="connsiteX5" fmla="*/ 2511188 w 2712784"/>
                  <a:gd name="connsiteY5" fmla="*/ 23877 h 394465"/>
                  <a:gd name="connsiteX6" fmla="*/ 2524836 w 2712784"/>
                  <a:gd name="connsiteY6" fmla="*/ 10230 h 394465"/>
                  <a:gd name="connsiteX0" fmla="*/ 0 w 2712784"/>
                  <a:gd name="connsiteY0" fmla="*/ 324128 h 394465"/>
                  <a:gd name="connsiteX1" fmla="*/ 764275 w 2712784"/>
                  <a:gd name="connsiteY1" fmla="*/ 365071 h 394465"/>
                  <a:gd name="connsiteX2" fmla="*/ 936104 w 2712784"/>
                  <a:gd name="connsiteY2" fmla="*/ 360040 h 394465"/>
                  <a:gd name="connsiteX3" fmla="*/ 1080120 w 2712784"/>
                  <a:gd name="connsiteY3" fmla="*/ 360041 h 394465"/>
                  <a:gd name="connsiteX4" fmla="*/ 1315259 w 2712784"/>
                  <a:gd name="connsiteY4" fmla="*/ 153495 h 394465"/>
                  <a:gd name="connsiteX5" fmla="*/ 2511188 w 2712784"/>
                  <a:gd name="connsiteY5" fmla="*/ 23877 h 394465"/>
                  <a:gd name="connsiteX6" fmla="*/ 2524836 w 2712784"/>
                  <a:gd name="connsiteY6" fmla="*/ 10230 h 394465"/>
                  <a:gd name="connsiteX0" fmla="*/ 0 w 2712784"/>
                  <a:gd name="connsiteY0" fmla="*/ 324128 h 510042"/>
                  <a:gd name="connsiteX1" fmla="*/ 792088 w 2712784"/>
                  <a:gd name="connsiteY1" fmla="*/ 504057 h 510042"/>
                  <a:gd name="connsiteX2" fmla="*/ 936104 w 2712784"/>
                  <a:gd name="connsiteY2" fmla="*/ 360040 h 510042"/>
                  <a:gd name="connsiteX3" fmla="*/ 1080120 w 2712784"/>
                  <a:gd name="connsiteY3" fmla="*/ 360041 h 510042"/>
                  <a:gd name="connsiteX4" fmla="*/ 1315259 w 2712784"/>
                  <a:gd name="connsiteY4" fmla="*/ 153495 h 510042"/>
                  <a:gd name="connsiteX5" fmla="*/ 2511188 w 2712784"/>
                  <a:gd name="connsiteY5" fmla="*/ 23877 h 510042"/>
                  <a:gd name="connsiteX6" fmla="*/ 2524836 w 2712784"/>
                  <a:gd name="connsiteY6" fmla="*/ 10230 h 510042"/>
                  <a:gd name="connsiteX0" fmla="*/ 132015 w 2844799"/>
                  <a:gd name="connsiteY0" fmla="*/ 324128 h 534044"/>
                  <a:gd name="connsiteX1" fmla="*/ 132015 w 2844799"/>
                  <a:gd name="connsiteY1" fmla="*/ 504056 h 534044"/>
                  <a:gd name="connsiteX2" fmla="*/ 924103 w 2844799"/>
                  <a:gd name="connsiteY2" fmla="*/ 504057 h 534044"/>
                  <a:gd name="connsiteX3" fmla="*/ 1068119 w 2844799"/>
                  <a:gd name="connsiteY3" fmla="*/ 360040 h 534044"/>
                  <a:gd name="connsiteX4" fmla="*/ 1212135 w 2844799"/>
                  <a:gd name="connsiteY4" fmla="*/ 360041 h 534044"/>
                  <a:gd name="connsiteX5" fmla="*/ 1447274 w 2844799"/>
                  <a:gd name="connsiteY5" fmla="*/ 153495 h 534044"/>
                  <a:gd name="connsiteX6" fmla="*/ 2643203 w 2844799"/>
                  <a:gd name="connsiteY6" fmla="*/ 23877 h 534044"/>
                  <a:gd name="connsiteX7" fmla="*/ 2656851 w 2844799"/>
                  <a:gd name="connsiteY7" fmla="*/ 10230 h 534044"/>
                  <a:gd name="connsiteX0" fmla="*/ 0 w 2928807"/>
                  <a:gd name="connsiteY0" fmla="*/ 504056 h 528060"/>
                  <a:gd name="connsiteX1" fmla="*/ 216023 w 2928807"/>
                  <a:gd name="connsiteY1" fmla="*/ 504056 h 528060"/>
                  <a:gd name="connsiteX2" fmla="*/ 1008111 w 2928807"/>
                  <a:gd name="connsiteY2" fmla="*/ 504057 h 528060"/>
                  <a:gd name="connsiteX3" fmla="*/ 1152127 w 2928807"/>
                  <a:gd name="connsiteY3" fmla="*/ 360040 h 528060"/>
                  <a:gd name="connsiteX4" fmla="*/ 1296143 w 2928807"/>
                  <a:gd name="connsiteY4" fmla="*/ 360041 h 528060"/>
                  <a:gd name="connsiteX5" fmla="*/ 1531282 w 2928807"/>
                  <a:gd name="connsiteY5" fmla="*/ 153495 h 528060"/>
                  <a:gd name="connsiteX6" fmla="*/ 2727211 w 2928807"/>
                  <a:gd name="connsiteY6" fmla="*/ 23877 h 528060"/>
                  <a:gd name="connsiteX7" fmla="*/ 2740859 w 2928807"/>
                  <a:gd name="connsiteY7" fmla="*/ 10230 h 528060"/>
                  <a:gd name="connsiteX0" fmla="*/ 0 w 2928807"/>
                  <a:gd name="connsiteY0" fmla="*/ 504056 h 516058"/>
                  <a:gd name="connsiteX1" fmla="*/ 216023 w 2928807"/>
                  <a:gd name="connsiteY1" fmla="*/ 504056 h 516058"/>
                  <a:gd name="connsiteX2" fmla="*/ 1008111 w 2928807"/>
                  <a:gd name="connsiteY2" fmla="*/ 504057 h 516058"/>
                  <a:gd name="connsiteX3" fmla="*/ 1152128 w 2928807"/>
                  <a:gd name="connsiteY3" fmla="*/ 432048 h 516058"/>
                  <a:gd name="connsiteX4" fmla="*/ 1296143 w 2928807"/>
                  <a:gd name="connsiteY4" fmla="*/ 360041 h 516058"/>
                  <a:gd name="connsiteX5" fmla="*/ 1531282 w 2928807"/>
                  <a:gd name="connsiteY5" fmla="*/ 153495 h 516058"/>
                  <a:gd name="connsiteX6" fmla="*/ 2727211 w 2928807"/>
                  <a:gd name="connsiteY6" fmla="*/ 23877 h 516058"/>
                  <a:gd name="connsiteX7" fmla="*/ 2740859 w 2928807"/>
                  <a:gd name="connsiteY7" fmla="*/ 10230 h 516058"/>
                  <a:gd name="connsiteX0" fmla="*/ 0 w 2928807"/>
                  <a:gd name="connsiteY0" fmla="*/ 504056 h 516058"/>
                  <a:gd name="connsiteX1" fmla="*/ 216023 w 2928807"/>
                  <a:gd name="connsiteY1" fmla="*/ 504056 h 516058"/>
                  <a:gd name="connsiteX2" fmla="*/ 1008111 w 2928807"/>
                  <a:gd name="connsiteY2" fmla="*/ 504057 h 516058"/>
                  <a:gd name="connsiteX3" fmla="*/ 1152128 w 2928807"/>
                  <a:gd name="connsiteY3" fmla="*/ 432048 h 516058"/>
                  <a:gd name="connsiteX4" fmla="*/ 1296143 w 2928807"/>
                  <a:gd name="connsiteY4" fmla="*/ 360041 h 516058"/>
                  <a:gd name="connsiteX5" fmla="*/ 1531282 w 2928807"/>
                  <a:gd name="connsiteY5" fmla="*/ 153495 h 516058"/>
                  <a:gd name="connsiteX6" fmla="*/ 2727211 w 2928807"/>
                  <a:gd name="connsiteY6" fmla="*/ 23877 h 516058"/>
                  <a:gd name="connsiteX7" fmla="*/ 2740859 w 2928807"/>
                  <a:gd name="connsiteY7" fmla="*/ 10230 h 516058"/>
                  <a:gd name="connsiteX0" fmla="*/ 0 w 2928807"/>
                  <a:gd name="connsiteY0" fmla="*/ 504056 h 528060"/>
                  <a:gd name="connsiteX1" fmla="*/ 216023 w 2928807"/>
                  <a:gd name="connsiteY1" fmla="*/ 504056 h 528060"/>
                  <a:gd name="connsiteX2" fmla="*/ 1008111 w 2928807"/>
                  <a:gd name="connsiteY2" fmla="*/ 504057 h 528060"/>
                  <a:gd name="connsiteX3" fmla="*/ 1152128 w 2928807"/>
                  <a:gd name="connsiteY3" fmla="*/ 360040 h 528060"/>
                  <a:gd name="connsiteX4" fmla="*/ 1296143 w 2928807"/>
                  <a:gd name="connsiteY4" fmla="*/ 360041 h 528060"/>
                  <a:gd name="connsiteX5" fmla="*/ 1531282 w 2928807"/>
                  <a:gd name="connsiteY5" fmla="*/ 153495 h 528060"/>
                  <a:gd name="connsiteX6" fmla="*/ 2727211 w 2928807"/>
                  <a:gd name="connsiteY6" fmla="*/ 23877 h 528060"/>
                  <a:gd name="connsiteX7" fmla="*/ 2740859 w 2928807"/>
                  <a:gd name="connsiteY7" fmla="*/ 10230 h 528060"/>
                  <a:gd name="connsiteX0" fmla="*/ 0 w 2928807"/>
                  <a:gd name="connsiteY0" fmla="*/ 504056 h 528060"/>
                  <a:gd name="connsiteX1" fmla="*/ 216023 w 2928807"/>
                  <a:gd name="connsiteY1" fmla="*/ 504056 h 528060"/>
                  <a:gd name="connsiteX2" fmla="*/ 1008111 w 2928807"/>
                  <a:gd name="connsiteY2" fmla="*/ 504057 h 528060"/>
                  <a:gd name="connsiteX3" fmla="*/ 1152128 w 2928807"/>
                  <a:gd name="connsiteY3" fmla="*/ 360040 h 528060"/>
                  <a:gd name="connsiteX4" fmla="*/ 1296143 w 2928807"/>
                  <a:gd name="connsiteY4" fmla="*/ 360041 h 528060"/>
                  <a:gd name="connsiteX5" fmla="*/ 1531282 w 2928807"/>
                  <a:gd name="connsiteY5" fmla="*/ 153495 h 528060"/>
                  <a:gd name="connsiteX6" fmla="*/ 2727211 w 2928807"/>
                  <a:gd name="connsiteY6" fmla="*/ 23877 h 528060"/>
                  <a:gd name="connsiteX7" fmla="*/ 2740859 w 2928807"/>
                  <a:gd name="connsiteY7" fmla="*/ 10230 h 528060"/>
                  <a:gd name="connsiteX0" fmla="*/ 0 w 2928807"/>
                  <a:gd name="connsiteY0" fmla="*/ 504056 h 528060"/>
                  <a:gd name="connsiteX1" fmla="*/ 216023 w 2928807"/>
                  <a:gd name="connsiteY1" fmla="*/ 504056 h 528060"/>
                  <a:gd name="connsiteX2" fmla="*/ 1008111 w 2928807"/>
                  <a:gd name="connsiteY2" fmla="*/ 504057 h 528060"/>
                  <a:gd name="connsiteX3" fmla="*/ 1152128 w 2928807"/>
                  <a:gd name="connsiteY3" fmla="*/ 360040 h 528060"/>
                  <a:gd name="connsiteX4" fmla="*/ 1296143 w 2928807"/>
                  <a:gd name="connsiteY4" fmla="*/ 360041 h 528060"/>
                  <a:gd name="connsiteX5" fmla="*/ 1531282 w 2928807"/>
                  <a:gd name="connsiteY5" fmla="*/ 153495 h 528060"/>
                  <a:gd name="connsiteX6" fmla="*/ 2727211 w 2928807"/>
                  <a:gd name="connsiteY6" fmla="*/ 23877 h 528060"/>
                  <a:gd name="connsiteX7" fmla="*/ 2740859 w 2928807"/>
                  <a:gd name="connsiteY7" fmla="*/ 10230 h 528060"/>
                  <a:gd name="connsiteX0" fmla="*/ 0 w 2928807"/>
                  <a:gd name="connsiteY0" fmla="*/ 504056 h 528060"/>
                  <a:gd name="connsiteX1" fmla="*/ 216023 w 2928807"/>
                  <a:gd name="connsiteY1" fmla="*/ 504056 h 528060"/>
                  <a:gd name="connsiteX2" fmla="*/ 1008111 w 2928807"/>
                  <a:gd name="connsiteY2" fmla="*/ 504057 h 528060"/>
                  <a:gd name="connsiteX3" fmla="*/ 1152128 w 2928807"/>
                  <a:gd name="connsiteY3" fmla="*/ 360040 h 528060"/>
                  <a:gd name="connsiteX4" fmla="*/ 1296143 w 2928807"/>
                  <a:gd name="connsiteY4" fmla="*/ 360041 h 528060"/>
                  <a:gd name="connsiteX5" fmla="*/ 1531282 w 2928807"/>
                  <a:gd name="connsiteY5" fmla="*/ 153495 h 528060"/>
                  <a:gd name="connsiteX6" fmla="*/ 2727211 w 2928807"/>
                  <a:gd name="connsiteY6" fmla="*/ 23877 h 528060"/>
                  <a:gd name="connsiteX7" fmla="*/ 2740859 w 2928807"/>
                  <a:gd name="connsiteY7" fmla="*/ 10230 h 528060"/>
                  <a:gd name="connsiteX0" fmla="*/ 0 w 2928807"/>
                  <a:gd name="connsiteY0" fmla="*/ 504056 h 528060"/>
                  <a:gd name="connsiteX1" fmla="*/ 216023 w 2928807"/>
                  <a:gd name="connsiteY1" fmla="*/ 504056 h 528060"/>
                  <a:gd name="connsiteX2" fmla="*/ 1008111 w 2928807"/>
                  <a:gd name="connsiteY2" fmla="*/ 504057 h 528060"/>
                  <a:gd name="connsiteX3" fmla="*/ 1152128 w 2928807"/>
                  <a:gd name="connsiteY3" fmla="*/ 360040 h 528060"/>
                  <a:gd name="connsiteX4" fmla="*/ 1296143 w 2928807"/>
                  <a:gd name="connsiteY4" fmla="*/ 360041 h 528060"/>
                  <a:gd name="connsiteX5" fmla="*/ 1531282 w 2928807"/>
                  <a:gd name="connsiteY5" fmla="*/ 153495 h 528060"/>
                  <a:gd name="connsiteX6" fmla="*/ 2727211 w 2928807"/>
                  <a:gd name="connsiteY6" fmla="*/ 23877 h 528060"/>
                  <a:gd name="connsiteX7" fmla="*/ 2740859 w 2928807"/>
                  <a:gd name="connsiteY7" fmla="*/ 10230 h 528060"/>
                  <a:gd name="connsiteX0" fmla="*/ 0 w 2928807"/>
                  <a:gd name="connsiteY0" fmla="*/ 504056 h 528060"/>
                  <a:gd name="connsiteX1" fmla="*/ 216023 w 2928807"/>
                  <a:gd name="connsiteY1" fmla="*/ 504056 h 528060"/>
                  <a:gd name="connsiteX2" fmla="*/ 1008111 w 2928807"/>
                  <a:gd name="connsiteY2" fmla="*/ 504057 h 528060"/>
                  <a:gd name="connsiteX3" fmla="*/ 1152128 w 2928807"/>
                  <a:gd name="connsiteY3" fmla="*/ 360040 h 528060"/>
                  <a:gd name="connsiteX4" fmla="*/ 1296143 w 2928807"/>
                  <a:gd name="connsiteY4" fmla="*/ 360041 h 528060"/>
                  <a:gd name="connsiteX5" fmla="*/ 1531282 w 2928807"/>
                  <a:gd name="connsiteY5" fmla="*/ 153495 h 528060"/>
                  <a:gd name="connsiteX6" fmla="*/ 2727211 w 2928807"/>
                  <a:gd name="connsiteY6" fmla="*/ 23877 h 528060"/>
                  <a:gd name="connsiteX7" fmla="*/ 2740859 w 2928807"/>
                  <a:gd name="connsiteY7" fmla="*/ 10230 h 528060"/>
                  <a:gd name="connsiteX0" fmla="*/ 0 w 2928807"/>
                  <a:gd name="connsiteY0" fmla="*/ 504056 h 516058"/>
                  <a:gd name="connsiteX1" fmla="*/ 216023 w 2928807"/>
                  <a:gd name="connsiteY1" fmla="*/ 504056 h 516058"/>
                  <a:gd name="connsiteX2" fmla="*/ 1008111 w 2928807"/>
                  <a:gd name="connsiteY2" fmla="*/ 504057 h 516058"/>
                  <a:gd name="connsiteX3" fmla="*/ 1152128 w 2928807"/>
                  <a:gd name="connsiteY3" fmla="*/ 432048 h 516058"/>
                  <a:gd name="connsiteX4" fmla="*/ 1296143 w 2928807"/>
                  <a:gd name="connsiteY4" fmla="*/ 360041 h 516058"/>
                  <a:gd name="connsiteX5" fmla="*/ 1531282 w 2928807"/>
                  <a:gd name="connsiteY5" fmla="*/ 153495 h 516058"/>
                  <a:gd name="connsiteX6" fmla="*/ 2727211 w 2928807"/>
                  <a:gd name="connsiteY6" fmla="*/ 23877 h 516058"/>
                  <a:gd name="connsiteX7" fmla="*/ 2740859 w 2928807"/>
                  <a:gd name="connsiteY7" fmla="*/ 10230 h 516058"/>
                  <a:gd name="connsiteX0" fmla="*/ 0 w 2928807"/>
                  <a:gd name="connsiteY0" fmla="*/ 504056 h 528060"/>
                  <a:gd name="connsiteX1" fmla="*/ 216023 w 2928807"/>
                  <a:gd name="connsiteY1" fmla="*/ 504056 h 528060"/>
                  <a:gd name="connsiteX2" fmla="*/ 1008111 w 2928807"/>
                  <a:gd name="connsiteY2" fmla="*/ 504057 h 528060"/>
                  <a:gd name="connsiteX3" fmla="*/ 1152128 w 2928807"/>
                  <a:gd name="connsiteY3" fmla="*/ 360040 h 528060"/>
                  <a:gd name="connsiteX4" fmla="*/ 1296143 w 2928807"/>
                  <a:gd name="connsiteY4" fmla="*/ 360041 h 528060"/>
                  <a:gd name="connsiteX5" fmla="*/ 1531282 w 2928807"/>
                  <a:gd name="connsiteY5" fmla="*/ 153495 h 528060"/>
                  <a:gd name="connsiteX6" fmla="*/ 2727211 w 2928807"/>
                  <a:gd name="connsiteY6" fmla="*/ 23877 h 528060"/>
                  <a:gd name="connsiteX7" fmla="*/ 2740859 w 2928807"/>
                  <a:gd name="connsiteY7" fmla="*/ 10230 h 528060"/>
                  <a:gd name="connsiteX0" fmla="*/ 0 w 2928807"/>
                  <a:gd name="connsiteY0" fmla="*/ 504056 h 526472"/>
                  <a:gd name="connsiteX1" fmla="*/ 216023 w 2928807"/>
                  <a:gd name="connsiteY1" fmla="*/ 504056 h 526472"/>
                  <a:gd name="connsiteX2" fmla="*/ 1008111 w 2928807"/>
                  <a:gd name="connsiteY2" fmla="*/ 504057 h 526472"/>
                  <a:gd name="connsiteX3" fmla="*/ 1161653 w 2928807"/>
                  <a:gd name="connsiteY3" fmla="*/ 369565 h 526472"/>
                  <a:gd name="connsiteX4" fmla="*/ 1296143 w 2928807"/>
                  <a:gd name="connsiteY4" fmla="*/ 360041 h 526472"/>
                  <a:gd name="connsiteX5" fmla="*/ 1531282 w 2928807"/>
                  <a:gd name="connsiteY5" fmla="*/ 153495 h 526472"/>
                  <a:gd name="connsiteX6" fmla="*/ 2727211 w 2928807"/>
                  <a:gd name="connsiteY6" fmla="*/ 23877 h 526472"/>
                  <a:gd name="connsiteX7" fmla="*/ 2740859 w 2928807"/>
                  <a:gd name="connsiteY7" fmla="*/ 10230 h 526472"/>
                  <a:gd name="connsiteX0" fmla="*/ 0 w 2928807"/>
                  <a:gd name="connsiteY0" fmla="*/ 504056 h 518535"/>
                  <a:gd name="connsiteX1" fmla="*/ 216023 w 2928807"/>
                  <a:gd name="connsiteY1" fmla="*/ 504056 h 518535"/>
                  <a:gd name="connsiteX2" fmla="*/ 1008111 w 2928807"/>
                  <a:gd name="connsiteY2" fmla="*/ 504057 h 518535"/>
                  <a:gd name="connsiteX3" fmla="*/ 1152128 w 2928807"/>
                  <a:gd name="connsiteY3" fmla="*/ 417190 h 518535"/>
                  <a:gd name="connsiteX4" fmla="*/ 1296143 w 2928807"/>
                  <a:gd name="connsiteY4" fmla="*/ 360041 h 518535"/>
                  <a:gd name="connsiteX5" fmla="*/ 1531282 w 2928807"/>
                  <a:gd name="connsiteY5" fmla="*/ 153495 h 518535"/>
                  <a:gd name="connsiteX6" fmla="*/ 2727211 w 2928807"/>
                  <a:gd name="connsiteY6" fmla="*/ 23877 h 518535"/>
                  <a:gd name="connsiteX7" fmla="*/ 2740859 w 2928807"/>
                  <a:gd name="connsiteY7" fmla="*/ 10230 h 518535"/>
                  <a:gd name="connsiteX0" fmla="*/ 0 w 2928807"/>
                  <a:gd name="connsiteY0" fmla="*/ 504056 h 518535"/>
                  <a:gd name="connsiteX1" fmla="*/ 216023 w 2928807"/>
                  <a:gd name="connsiteY1" fmla="*/ 504056 h 518535"/>
                  <a:gd name="connsiteX2" fmla="*/ 1008111 w 2928807"/>
                  <a:gd name="connsiteY2" fmla="*/ 504057 h 518535"/>
                  <a:gd name="connsiteX3" fmla="*/ 1152128 w 2928807"/>
                  <a:gd name="connsiteY3" fmla="*/ 417190 h 518535"/>
                  <a:gd name="connsiteX4" fmla="*/ 1286618 w 2928807"/>
                  <a:gd name="connsiteY4" fmla="*/ 393379 h 518535"/>
                  <a:gd name="connsiteX5" fmla="*/ 1531282 w 2928807"/>
                  <a:gd name="connsiteY5" fmla="*/ 153495 h 518535"/>
                  <a:gd name="connsiteX6" fmla="*/ 2727211 w 2928807"/>
                  <a:gd name="connsiteY6" fmla="*/ 23877 h 518535"/>
                  <a:gd name="connsiteX7" fmla="*/ 2740859 w 2928807"/>
                  <a:gd name="connsiteY7" fmla="*/ 10230 h 51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8807" h="518535">
                    <a:moveTo>
                      <a:pt x="0" y="504056"/>
                    </a:moveTo>
                    <a:cubicBezTo>
                      <a:pt x="724" y="505568"/>
                      <a:pt x="48005" y="504056"/>
                      <a:pt x="216023" y="504056"/>
                    </a:cubicBezTo>
                    <a:cubicBezTo>
                      <a:pt x="384041" y="504056"/>
                      <a:pt x="852094" y="518535"/>
                      <a:pt x="1008111" y="504057"/>
                    </a:cubicBezTo>
                    <a:cubicBezTo>
                      <a:pt x="1164128" y="489579"/>
                      <a:pt x="1105331" y="445686"/>
                      <a:pt x="1152128" y="417190"/>
                    </a:cubicBezTo>
                    <a:cubicBezTo>
                      <a:pt x="1224201" y="406234"/>
                      <a:pt x="1223426" y="437328"/>
                      <a:pt x="1286618" y="393379"/>
                    </a:cubicBezTo>
                    <a:cubicBezTo>
                      <a:pt x="1349810" y="349430"/>
                      <a:pt x="1291183" y="215079"/>
                      <a:pt x="1531282" y="153495"/>
                    </a:cubicBezTo>
                    <a:cubicBezTo>
                      <a:pt x="1771381" y="91911"/>
                      <a:pt x="2525615" y="47754"/>
                      <a:pt x="2727211" y="23877"/>
                    </a:cubicBezTo>
                    <a:cubicBezTo>
                      <a:pt x="2928807" y="0"/>
                      <a:pt x="2834118" y="9092"/>
                      <a:pt x="2740859" y="1023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 flipV="1">
                <a:off x="1442610" y="4653136"/>
                <a:ext cx="0" cy="86409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428497" y="4941168"/>
                <a:ext cx="8243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Energy</a:t>
                </a:r>
                <a:endParaRPr lang="en-US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181526" y="3627601"/>
              <a:ext cx="332506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0" dirty="0" smtClean="0"/>
                <a:t>A low work function material is heated, the thermally higher energy electrons can overlap the atoms on the surface. There is a probability a desorbed atom will be negatively charged.</a:t>
              </a:r>
              <a:endParaRPr lang="en-GB" sz="1600" b="0" dirty="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712289" y="5687270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/>
              <a:t>Passed through a charge exchange cell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0200" y="527643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/>
              <a:t>Method 2</a:t>
            </a:r>
            <a:endParaRPr lang="en-GB" sz="1800" b="0" dirty="0"/>
          </a:p>
        </p:txBody>
      </p:sp>
      <p:sp>
        <p:nvSpPr>
          <p:cNvPr id="31" name="TextBox 30"/>
          <p:cNvSpPr txBox="1"/>
          <p:nvPr/>
        </p:nvSpPr>
        <p:spPr>
          <a:xfrm>
            <a:off x="330200" y="104296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/>
              <a:t>Method 1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256579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" grpId="0"/>
      <p:bldP spid="3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5099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/>
              <a:t>Negative Ion Sources – Surface Production</a:t>
            </a:r>
            <a:endParaRPr lang="en-GB" sz="20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797132" y="1169875"/>
            <a:ext cx="6504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The highest intensity negative hydrogen ion sources are using surface production with a </a:t>
            </a:r>
            <a:r>
              <a:rPr lang="en-GB" sz="1800" b="0" dirty="0" err="1" smtClean="0"/>
              <a:t>cesiated</a:t>
            </a:r>
            <a:r>
              <a:rPr lang="en-GB" sz="1800" b="0" dirty="0" smtClean="0"/>
              <a:t> surface.</a:t>
            </a:r>
          </a:p>
          <a:p>
            <a:r>
              <a:rPr lang="en-GB" sz="1800" b="0" dirty="0" smtClean="0"/>
              <a:t>The following </a:t>
            </a:r>
            <a:r>
              <a:rPr lang="en-GB" sz="1800" dirty="0" smtClean="0"/>
              <a:t>approximate</a:t>
            </a:r>
            <a:r>
              <a:rPr lang="en-GB" sz="1800" b="0" dirty="0" smtClean="0"/>
              <a:t> formula gives the probability of negative in production.</a:t>
            </a:r>
            <a:endParaRPr lang="en-GB" sz="1800" b="0" dirty="0"/>
          </a:p>
        </p:txBody>
      </p:sp>
      <p:graphicFrame>
        <p:nvGraphicFramePr>
          <p:cNvPr id="4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004946"/>
              </p:ext>
            </p:extLst>
          </p:nvPr>
        </p:nvGraphicFramePr>
        <p:xfrm>
          <a:off x="2135370" y="2421188"/>
          <a:ext cx="3179579" cy="607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8" name="Equation" r:id="rId4" imgW="2082600" imgH="431640" progId="Equation.3">
                  <p:embed/>
                </p:oleObj>
              </mc:Choice>
              <mc:Fallback>
                <p:oleObj name="Equation" r:id="rId4" imgW="2082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370" y="2421188"/>
                        <a:ext cx="3179579" cy="60758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93889" y="3079758"/>
            <a:ext cx="308296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0" dirty="0" smtClean="0"/>
              <a:t>The source requires that hydrogen strikes the surface, and is then desorbed (thermally, or by ion bombardment) as a negative ion.</a:t>
            </a:r>
          </a:p>
          <a:p>
            <a:pPr>
              <a:spcAft>
                <a:spcPts val="1200"/>
              </a:spcAft>
            </a:pPr>
            <a:r>
              <a:rPr lang="en-GB" sz="1600" b="0" dirty="0" smtClean="0"/>
              <a:t>The </a:t>
            </a:r>
            <a:r>
              <a:rPr lang="en-GB" sz="1600" b="0" dirty="0" err="1" smtClean="0"/>
              <a:t>cesiated</a:t>
            </a:r>
            <a:r>
              <a:rPr lang="en-GB" sz="1600" b="0" dirty="0" smtClean="0"/>
              <a:t> surface is difficult to maintain in a stable situation.</a:t>
            </a:r>
          </a:p>
          <a:p>
            <a:pPr>
              <a:spcAft>
                <a:spcPts val="1200"/>
              </a:spcAft>
            </a:pPr>
            <a:r>
              <a:rPr lang="en-GB" sz="1600" b="0" dirty="0" smtClean="0"/>
              <a:t>The presence of heavy </a:t>
            </a:r>
            <a:r>
              <a:rPr lang="en-GB" sz="1600" b="0" dirty="0" err="1" smtClean="0"/>
              <a:t>cesium</a:t>
            </a:r>
            <a:r>
              <a:rPr lang="en-GB" sz="1600" b="0" dirty="0" smtClean="0"/>
              <a:t> causes sputtering.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3491" y="3185308"/>
            <a:ext cx="3488135" cy="26161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49379" y="5836958"/>
            <a:ext cx="2611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The plot shows the production probability for negative hydrogen, relative to neutral hydrogen, from a low work function surface.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24331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5099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/>
              <a:t>Negative Ion Sources – Surface Production</a:t>
            </a:r>
            <a:endParaRPr lang="en-GB" sz="2000" b="0" dirty="0"/>
          </a:p>
        </p:txBody>
      </p:sp>
      <p:sp>
        <p:nvSpPr>
          <p:cNvPr id="2" name="TextBox 1"/>
          <p:cNvSpPr txBox="1"/>
          <p:nvPr/>
        </p:nvSpPr>
        <p:spPr>
          <a:xfrm>
            <a:off x="797132" y="1257397"/>
            <a:ext cx="35351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0" dirty="0" smtClean="0"/>
              <a:t>Valid technique many types of ion source, a few examples given.</a:t>
            </a:r>
          </a:p>
          <a:p>
            <a:pPr>
              <a:spcAft>
                <a:spcPts val="1200"/>
              </a:spcAft>
            </a:pPr>
            <a:r>
              <a:rPr lang="en-GB" sz="1600" b="0" dirty="0" smtClean="0"/>
              <a:t>Power efficiencies H- production are much lower  1-10 mA/kW</a:t>
            </a:r>
            <a:endParaRPr lang="en-GB" sz="1600" b="0" dirty="0"/>
          </a:p>
        </p:txBody>
      </p:sp>
      <p:pic>
        <p:nvPicPr>
          <p:cNvPr id="33794" name="Picture 2" descr="http://linac2.home.cern.ch/linac2/seminar/fig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05" y="3476453"/>
            <a:ext cx="1998442" cy="306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361400" y="3034114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dirty="0"/>
              <a:t>Penning</a:t>
            </a:r>
            <a:endParaRPr lang="en-GB" sz="1800" dirty="0"/>
          </a:p>
        </p:txBody>
      </p:sp>
      <p:pic>
        <p:nvPicPr>
          <p:cNvPr id="33796" name="Picture 4" descr="http://linac2.home.cern.ch/linac2/seminar/fig1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106" y="1672896"/>
            <a:ext cx="2500997" cy="195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776332" y="1317001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dirty="0" smtClean="0"/>
              <a:t>Surface Convertor</a:t>
            </a: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1175" y="4181372"/>
            <a:ext cx="3115928" cy="209734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868117" y="3812040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dirty="0" smtClean="0"/>
              <a:t>RF – Low frequency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3673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4300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latin typeface="+mj-lt"/>
              </a:rPr>
              <a:t>Negative Ion Sources – Extraction</a:t>
            </a:r>
            <a:endParaRPr lang="en-GB" sz="2400" b="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742" y="1109274"/>
            <a:ext cx="695698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The </a:t>
            </a:r>
            <a:r>
              <a:rPr lang="en-GB" sz="1800" b="0" dirty="0"/>
              <a:t>negatively charged ions have a high cross section for de-ionization.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So the distance travelled is typically only a few millimetres.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Only the surfaces close to extraction </a:t>
            </a:r>
            <a:r>
              <a:rPr lang="en-GB" sz="1800" b="0" smtClean="0"/>
              <a:t>are useful.</a:t>
            </a:r>
            <a:endParaRPr lang="en-GB" sz="1800" b="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Extraction of negative ions also leads to extraction of electrons.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Quasi-Neutrality in plasmas leads to an equal positive and negative </a:t>
            </a:r>
            <a:r>
              <a:rPr lang="en-GB" sz="1800" b="0" dirty="0" smtClean="0"/>
              <a:t>density:</a:t>
            </a:r>
            <a:endParaRPr lang="en-GB" sz="1800" b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45"/>
          <a:stretch/>
        </p:blipFill>
        <p:spPr bwMode="auto">
          <a:xfrm>
            <a:off x="4518433" y="4401593"/>
            <a:ext cx="3071757" cy="24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64020" y="4072475"/>
            <a:ext cx="613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-45kV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093673" y="4052813"/>
            <a:ext cx="74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-25kV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833727" y="4045827"/>
            <a:ext cx="804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-35kV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62625" y="4045826"/>
            <a:ext cx="674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0kV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75384" y="4052813"/>
            <a:ext cx="418863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If </a:t>
            </a:r>
            <a:r>
              <a:rPr lang="en-GB" sz="1800" b="0" dirty="0"/>
              <a:t>most of the negative the charge is still electrons, </a:t>
            </a:r>
            <a:r>
              <a:rPr lang="en-GB" sz="1800" b="0" i="1" dirty="0"/>
              <a:t>J=</a:t>
            </a:r>
            <a:r>
              <a:rPr lang="en-GB" sz="1800" b="0" i="1" dirty="0" err="1"/>
              <a:t>nve</a:t>
            </a:r>
            <a:r>
              <a:rPr lang="en-GB" sz="1800" b="0" dirty="0"/>
              <a:t> =&gt; high current density of electrons for extraction.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i="1" dirty="0"/>
              <a:t>P = V x I </a:t>
            </a:r>
            <a:r>
              <a:rPr lang="en-GB" sz="1800" b="0" dirty="0"/>
              <a:t>means there can be a high power in the electron beam.</a:t>
            </a:r>
          </a:p>
          <a:p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54107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4233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latin typeface="+mj-lt"/>
              </a:rPr>
              <a:t>Negative Ion Sources – Transport</a:t>
            </a:r>
            <a:endParaRPr lang="en-GB" sz="2400" b="0" dirty="0">
              <a:latin typeface="+mj-lt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91" y="3029007"/>
            <a:ext cx="3697711" cy="285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2742" y="1243903"/>
            <a:ext cx="695698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The </a:t>
            </a:r>
            <a:r>
              <a:rPr lang="en-GB" sz="1800" b="0" dirty="0"/>
              <a:t>negatively charged ions </a:t>
            </a:r>
            <a:r>
              <a:rPr lang="en-GB" sz="1800" b="0" dirty="0" smtClean="0"/>
              <a:t>can easily be gas-stripped during beam transport.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Space charge compensation requires positive ions. These must come from the gas (and not from surfaces).</a:t>
            </a:r>
            <a:endParaRPr lang="en-GB" sz="1800" b="0" dirty="0"/>
          </a:p>
          <a:p>
            <a:endParaRPr lang="en-GB" sz="18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608836" y="5180128"/>
            <a:ext cx="2611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The plot shows the cross section for stripping of a H- ion, by an H</a:t>
            </a:r>
            <a:r>
              <a:rPr lang="en-GB" b="0" baseline="-25000" dirty="0" smtClean="0"/>
              <a:t>2</a:t>
            </a:r>
            <a:r>
              <a:rPr lang="en-GB" b="0" dirty="0" smtClean="0"/>
              <a:t> atom (which will be the typical composition of the residual gas).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99603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2754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latin typeface="+mj-lt"/>
              </a:rPr>
              <a:t>Other Ions  - Sources</a:t>
            </a:r>
            <a:endParaRPr lang="en-GB" sz="2400" b="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2742" y="1243903"/>
            <a:ext cx="695698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All atoms can be ionized, but to produce high intensities there are a few important points for the source.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The ion base material can be more difficult to enter into the source, and maintain a high pressure for a dense plasma.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As the ion mass increases, the particle density (not charge density) that can be extracted and transported reduces.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194948"/>
              </p:ext>
            </p:extLst>
          </p:nvPr>
        </p:nvGraphicFramePr>
        <p:xfrm>
          <a:off x="1619178" y="3613928"/>
          <a:ext cx="234315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9" name="Equation" r:id="rId4" imgW="1562040" imgH="495000" progId="Equation.3">
                  <p:embed/>
                </p:oleObj>
              </mc:Choice>
              <mc:Fallback>
                <p:oleObj name="Equation" r:id="rId4" imgW="156204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178" y="3613928"/>
                        <a:ext cx="2343150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>
          <a:xfrm>
            <a:off x="3385071" y="3643292"/>
            <a:ext cx="667165" cy="704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748291" y="3985403"/>
            <a:ext cx="487697" cy="385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359164" y="3713051"/>
            <a:ext cx="27495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Assuming the same extraction conditions,</a:t>
            </a:r>
          </a:p>
          <a:p>
            <a:r>
              <a:rPr lang="en-GB" b="0" dirty="0" smtClean="0"/>
              <a:t>Higher mass and higher charge lead to LESS particle current.</a:t>
            </a:r>
          </a:p>
          <a:p>
            <a:r>
              <a:rPr lang="en-GB" b="0" dirty="0" smtClean="0"/>
              <a:t>Note this is assuming all the particles are in 1 charge state.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78560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45637" y="1629569"/>
            <a:ext cx="6777935" cy="174625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The maximum current density that can be extracted from a plasma (in a parallel electrode case):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60749" y="308769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400" b="0" dirty="0">
                <a:solidFill>
                  <a:schemeClr val="tx1"/>
                </a:solidFill>
              </a:rPr>
              <a:t>Other Ions  - Sources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353988"/>
              </p:ext>
            </p:extLst>
          </p:nvPr>
        </p:nvGraphicFramePr>
        <p:xfrm>
          <a:off x="1110040" y="2452494"/>
          <a:ext cx="22669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44" name="Equation" r:id="rId3" imgW="1511300" imgH="469900" progId="Equation.3">
                  <p:embed/>
                </p:oleObj>
              </mc:Choice>
              <mc:Fallback>
                <p:oleObj name="Equation" r:id="rId3" imgW="15113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0040" y="2452494"/>
                        <a:ext cx="2266950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57302" y="3326802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/>
              <a:t>or</a:t>
            </a:r>
            <a:endParaRPr lang="en-GB" sz="1400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4628" y="2502694"/>
            <a:ext cx="4575643" cy="27407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11230" y="2869506"/>
            <a:ext cx="2259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/>
              <a:t>J</a:t>
            </a:r>
            <a:r>
              <a:rPr lang="en-GB" sz="1400" b="0" baseline="-25000" dirty="0" smtClean="0"/>
              <a:t>C-L</a:t>
            </a:r>
            <a:r>
              <a:rPr lang="en-GB" sz="1400" b="0" dirty="0" smtClean="0"/>
              <a:t>  @  6kV/mm at 100kV</a:t>
            </a:r>
          </a:p>
          <a:p>
            <a:r>
              <a:rPr lang="en-GB" sz="1400" b="0" dirty="0" smtClean="0"/>
              <a:t>For 1+ ions.</a:t>
            </a:r>
            <a:endParaRPr lang="en-GB" sz="1400" b="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652114" y="4522318"/>
            <a:ext cx="1306772" cy="872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03430" y="4504540"/>
            <a:ext cx="24689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/>
              <a:t>E</a:t>
            </a:r>
            <a:r>
              <a:rPr lang="en-GB" b="0" dirty="0" smtClean="0"/>
              <a:t>=Extraction Field, </a:t>
            </a:r>
            <a:r>
              <a:rPr lang="en-GB" b="0" i="1" dirty="0" smtClean="0"/>
              <a:t>V</a:t>
            </a:r>
            <a:r>
              <a:rPr lang="en-GB" b="0" dirty="0" smtClean="0"/>
              <a:t>=Extraction voltage</a:t>
            </a:r>
            <a:endParaRPr lang="en-GB" b="0" dirty="0"/>
          </a:p>
        </p:txBody>
      </p:sp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970692"/>
              </p:ext>
            </p:extLst>
          </p:nvPr>
        </p:nvGraphicFramePr>
        <p:xfrm>
          <a:off x="1127705" y="3664050"/>
          <a:ext cx="234315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45" name="Equation" r:id="rId6" imgW="1562040" imgH="495000" progId="Equation.3">
                  <p:embed/>
                </p:oleObj>
              </mc:Choice>
              <mc:Fallback>
                <p:oleObj name="Equation" r:id="rId6" imgW="156204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7705" y="3664050"/>
                        <a:ext cx="2343150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val 15"/>
          <p:cNvSpPr/>
          <p:nvPr/>
        </p:nvSpPr>
        <p:spPr>
          <a:xfrm>
            <a:off x="2256818" y="4035525"/>
            <a:ext cx="487697" cy="385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142659" y="5179414"/>
            <a:ext cx="27495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Assuming the same extraction conditions,</a:t>
            </a:r>
          </a:p>
          <a:p>
            <a:r>
              <a:rPr lang="en-GB" b="0" dirty="0" smtClean="0"/>
              <a:t>Higher mass and higher charge lead to LESS particle current.</a:t>
            </a:r>
          </a:p>
          <a:p>
            <a:r>
              <a:rPr lang="en-GB" b="0" dirty="0" smtClean="0"/>
              <a:t>Note this is assuming all the particles are in 1 charge state.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05599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Ion Sources - Basics</a:t>
            </a:r>
            <a:endParaRPr lang="en-GB" sz="2400" dirty="0"/>
          </a:p>
        </p:txBody>
      </p:sp>
      <p:pic>
        <p:nvPicPr>
          <p:cNvPr id="5" name="SourceAnimation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38338" y="1323975"/>
            <a:ext cx="5081587" cy="38115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03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3132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latin typeface="+mj-lt"/>
              </a:rPr>
              <a:t>Other Ions  - 1+ Sources</a:t>
            </a:r>
            <a:endParaRPr lang="en-GB" sz="2400" b="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2742" y="1243903"/>
            <a:ext cx="695698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For 1+ ions, a dense cool plasma is required.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Cathode discharge, Penning and RF sources do not have resonant electron heating, and therefore keep the plasma cool.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The source can be quite efficient, ions are less likely to be wasted in the wrong charge-state.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67029"/>
              </p:ext>
            </p:extLst>
          </p:nvPr>
        </p:nvGraphicFramePr>
        <p:xfrm>
          <a:off x="797132" y="3018791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Intensity</a:t>
                      </a:r>
                      <a:r>
                        <a:rPr lang="en-GB" baseline="0" dirty="0" smtClean="0"/>
                        <a:t> 1+ (mA)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Source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REF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Duopigatron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Wolf 2.3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PIG Sputter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Wolf Ch2.5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Wolf Ch2.5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PIG Sputter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Wolf Ch2.5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Kr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Wolf Ch2.5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PIG Sputter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Wolf Ch2.5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Xe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Wolf Ch2.7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34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3707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latin typeface="+mj-lt"/>
              </a:rPr>
              <a:t>Other Ions  - 1+ Acceleration</a:t>
            </a:r>
            <a:endParaRPr lang="en-GB" sz="2400" b="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668" y="1243903"/>
            <a:ext cx="695698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Low q ions are harder to accelerate and bend/focus, and therefore expensive to build.</a:t>
            </a:r>
            <a:br>
              <a:rPr lang="en-GB" sz="1800" b="0" dirty="0" smtClean="0"/>
            </a:br>
            <a:r>
              <a:rPr lang="en-GB" sz="1800" b="0" dirty="0" smtClean="0"/>
              <a:t>(E = q x V  ; </a:t>
            </a:r>
            <a:r>
              <a:rPr lang="en-GB" sz="1800" b="0" dirty="0" smtClean="0">
                <a:latin typeface="Symbol" panose="05050102010706020507" pitchFamily="18" charset="2"/>
              </a:rPr>
              <a:t>r</a:t>
            </a:r>
            <a:r>
              <a:rPr lang="en-GB" sz="1800" b="0" dirty="0" smtClean="0"/>
              <a:t> = p / </a:t>
            </a:r>
            <a:r>
              <a:rPr lang="en-GB" sz="1800" b="0" dirty="0" err="1" smtClean="0"/>
              <a:t>q</a:t>
            </a:r>
            <a:r>
              <a:rPr lang="en-GB" sz="1800" b="0" dirty="0" err="1"/>
              <a:t>B</a:t>
            </a:r>
            <a:r>
              <a:rPr lang="en-GB" sz="1800" b="0" dirty="0" smtClean="0"/>
              <a:t>).</a:t>
            </a:r>
            <a:endParaRPr lang="en-GB" sz="1800" b="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Converting them to high q (stripping) is: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Inefficient (usually produces many ions of the wrong state).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Requires thin foils at low energy (high powers deposited), or gas stripping (inefficient conversion rate).</a:t>
            </a:r>
          </a:p>
        </p:txBody>
      </p:sp>
    </p:spTree>
    <p:extLst>
      <p:ext uri="{BB962C8B-B14F-4D97-AF65-F5344CB8AC3E}">
        <p14:creationId xmlns:p14="http://schemas.microsoft.com/office/powerpoint/2010/main" val="282958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7132" y="595283"/>
            <a:ext cx="3132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latin typeface="+mj-lt"/>
              </a:rPr>
              <a:t>Other Ions  - q+ Sources</a:t>
            </a:r>
            <a:endParaRPr lang="en-GB" sz="2400" b="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2742" y="1243903"/>
            <a:ext cx="695698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So for cost and acceleration efficiency reasons =&gt; use more highly charged ions.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For low charge state ions (ionization potential &lt;100 eV) the same sources as 1+ are often used.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For highly charged ion, must move to high temperature plasma sources.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ECR: Resonant electron heating with good confinement leads to high electron temperatures.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EBIS (Electron Beam Ion Source): Ion trapped in a few </a:t>
            </a:r>
            <a:r>
              <a:rPr lang="en-GB" sz="1800" b="0" dirty="0" err="1" smtClean="0"/>
              <a:t>keV</a:t>
            </a:r>
            <a:r>
              <a:rPr lang="en-GB" sz="1800" b="0" dirty="0" smtClean="0"/>
              <a:t> high density electron beam, ionization up to electron beam energy.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/>
              <a:t>Laser Plasma: High power focused laser pulses (short in length) creates a dense hot plasma on a target surface, containing high charge states.</a:t>
            </a:r>
          </a:p>
        </p:txBody>
      </p:sp>
    </p:spTree>
    <p:extLst>
      <p:ext uri="{BB962C8B-B14F-4D97-AF65-F5344CB8AC3E}">
        <p14:creationId xmlns:p14="http://schemas.microsoft.com/office/powerpoint/2010/main" val="252355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140" y="209432"/>
            <a:ext cx="7886700" cy="78910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/>
              <a:t>Ion Source – ECR – High charge states</a:t>
            </a:r>
          </a:p>
        </p:txBody>
      </p:sp>
      <p:pic>
        <p:nvPicPr>
          <p:cNvPr id="38923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98537"/>
            <a:ext cx="4038600" cy="2289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5" name="Picture 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2030" y="3244849"/>
            <a:ext cx="3886200" cy="2134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457950" y="5797550"/>
            <a:ext cx="20574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0D7A9F77-4AE0-4C58-9B83-A1C6D15CC376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43</a:t>
            </a:fld>
            <a:endParaRPr lang="en-US" altLang="en-US" sz="14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68313" y="854074"/>
            <a:ext cx="3830637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Singly</a:t>
            </a:r>
            <a:r>
              <a:rPr lang="en-US" sz="1800" b="0" dirty="0">
                <a:solidFill>
                  <a:schemeClr val="tx1"/>
                </a:solidFill>
              </a:rPr>
              <a:t>, multiply and highly charged ions can be produced by these sources (although the source construction will influence this).</a:t>
            </a:r>
            <a:br>
              <a:rPr lang="en-US" sz="1800" b="0" dirty="0">
                <a:solidFill>
                  <a:schemeClr val="tx1"/>
                </a:solidFill>
              </a:rPr>
            </a:br>
            <a:r>
              <a:rPr lang="en-US" sz="1800" b="0" dirty="0" smtClean="0">
                <a:solidFill>
                  <a:schemeClr val="tx1"/>
                </a:solidFill>
              </a:rPr>
              <a:t>A </a:t>
            </a:r>
            <a:r>
              <a:rPr lang="en-US" sz="1800" b="0" dirty="0">
                <a:solidFill>
                  <a:schemeClr val="tx1"/>
                </a:solidFill>
                <a:sym typeface="Wingdings" pitchFamily="2" charset="2"/>
              </a:rPr>
              <a:t> A+  A2+  A3+  </a:t>
            </a:r>
            <a:r>
              <a:rPr lang="en-US" sz="1800" b="0" dirty="0" smtClean="0">
                <a:solidFill>
                  <a:schemeClr val="tx1"/>
                </a:solidFill>
                <a:sym typeface="Wingdings" pitchFamily="2" charset="2"/>
              </a:rPr>
              <a:t>AQ+ </a:t>
            </a:r>
            <a:r>
              <a:rPr lang="en-US" sz="1800" b="0" dirty="0">
                <a:solidFill>
                  <a:schemeClr val="tx1"/>
                </a:solidFill>
                <a:sym typeface="Wingdings" pitchFamily="2" charset="2"/>
              </a:rPr>
              <a:t/>
            </a:r>
            <a:br>
              <a:rPr lang="en-US" sz="1800" b="0" dirty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1800" b="0" dirty="0">
                <a:solidFill>
                  <a:schemeClr val="tx1"/>
                </a:solidFill>
                <a:sym typeface="Wingdings" pitchFamily="2" charset="2"/>
              </a:rPr>
              <a:t>Stepwise </a:t>
            </a:r>
            <a:r>
              <a:rPr lang="en-US" sz="1800" b="0" dirty="0" smtClean="0">
                <a:solidFill>
                  <a:schemeClr val="tx1"/>
                </a:solidFill>
                <a:sym typeface="Wingdings" pitchFamily="2" charset="2"/>
              </a:rPr>
              <a:t>ionization</a:t>
            </a:r>
            <a:r>
              <a:rPr lang="en-US" sz="1800" b="0" dirty="0">
                <a:solidFill>
                  <a:schemeClr val="tx1"/>
                </a:solidFill>
                <a:sym typeface="Wingdings" pitchFamily="2" charset="2"/>
              </a:rPr>
              <a:t>.</a:t>
            </a:r>
            <a:endParaRPr lang="en-US" sz="1800" b="0" dirty="0">
              <a:solidFill>
                <a:schemeClr val="tx1"/>
              </a:solidFill>
            </a:endParaRPr>
          </a:p>
          <a:p>
            <a:pPr marL="355600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tx1"/>
                </a:solidFill>
              </a:rPr>
              <a:t>Gaseous ions are easily made. Metallic ions come from an OVEN or from a compound gas (</a:t>
            </a:r>
            <a:r>
              <a:rPr lang="en-US" sz="1800" b="0" dirty="0" err="1">
                <a:solidFill>
                  <a:schemeClr val="tx1"/>
                </a:solidFill>
              </a:rPr>
              <a:t>e.g</a:t>
            </a:r>
            <a:r>
              <a:rPr lang="en-US" sz="1800" b="0" dirty="0">
                <a:solidFill>
                  <a:schemeClr val="tx1"/>
                </a:solidFill>
              </a:rPr>
              <a:t> UF6 for uranium</a:t>
            </a:r>
            <a:r>
              <a:rPr lang="en-US" sz="1800" b="0" dirty="0" smtClean="0">
                <a:solidFill>
                  <a:schemeClr val="tx1"/>
                </a:solidFill>
              </a:rPr>
              <a:t>).</a:t>
            </a:r>
            <a:endParaRPr lang="en-US" sz="1800" b="0" dirty="0">
              <a:solidFill>
                <a:schemeClr val="tx1"/>
              </a:solidFill>
            </a:endParaRPr>
          </a:p>
          <a:p>
            <a:pPr marL="355600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tx1"/>
                </a:solidFill>
              </a:rPr>
              <a:t>In the afterglow mode, the ion intensity increases AFTER switching off the micro-waves</a:t>
            </a:r>
            <a:r>
              <a:rPr lang="en-US" sz="1800" b="0" dirty="0" smtClean="0">
                <a:solidFill>
                  <a:schemeClr val="tx1"/>
                </a:solidFill>
              </a:rPr>
              <a:t>.</a:t>
            </a:r>
          </a:p>
          <a:p>
            <a:pPr marL="355600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High charge states requires low residual gas/</a:t>
            </a:r>
            <a:r>
              <a:rPr lang="en-US" sz="1800" b="0" dirty="0" err="1" smtClean="0">
                <a:solidFill>
                  <a:schemeClr val="tx1"/>
                </a:solidFill>
              </a:rPr>
              <a:t>vapour</a:t>
            </a:r>
            <a:r>
              <a:rPr lang="en-US" sz="1800" b="0" dirty="0" smtClean="0">
                <a:solidFill>
                  <a:schemeClr val="tx1"/>
                </a:solidFill>
              </a:rPr>
              <a:t> pressures to avoid recombination. Hence low ion densities.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38927" name="Line 15"/>
          <p:cNvSpPr>
            <a:spLocks noChangeShapeType="1"/>
          </p:cNvSpPr>
          <p:nvPr/>
        </p:nvSpPr>
        <p:spPr bwMode="auto">
          <a:xfrm>
            <a:off x="4042610" y="4176827"/>
            <a:ext cx="2415339" cy="1586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>
            <a:off x="3851275" y="1790699"/>
            <a:ext cx="5762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7" grpId="0" animBg="1"/>
      <p:bldP spid="3892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DCA40FF4-6F32-4B1B-B2C6-AB2145A6910C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44</a:t>
            </a:fld>
            <a:endParaRPr lang="en-US" altLang="en-US" sz="14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99"/>
          <a:stretch>
            <a:fillRect/>
          </a:stretch>
        </p:blipFill>
        <p:spPr bwMode="auto">
          <a:xfrm>
            <a:off x="4479809" y="3637231"/>
            <a:ext cx="3811587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928" y="1365049"/>
            <a:ext cx="3241675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40553" y="513489"/>
            <a:ext cx="7766050" cy="609600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2400" b="0" kern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Ion Source – ECR – High charge </a:t>
            </a:r>
            <a:r>
              <a:rPr lang="en-US" sz="2400" b="0" kern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states</a:t>
            </a:r>
            <a:endParaRPr lang="en-US" sz="2400" b="0" kern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79930" y="1260225"/>
            <a:ext cx="4442326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</a:rPr>
              <a:t>Plasma density increases with frequency and associated magnetic field. 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</a:rPr>
              <a:t>Example: VENUS source and Berkeley, Ca, uses superconducting solenoid and </a:t>
            </a:r>
            <a:r>
              <a:rPr lang="en-US" sz="1600" b="0" dirty="0" err="1">
                <a:solidFill>
                  <a:schemeClr val="tx1"/>
                </a:solidFill>
              </a:rPr>
              <a:t>sextapole</a:t>
            </a:r>
            <a:r>
              <a:rPr lang="en-US" sz="1600" b="0" dirty="0">
                <a:solidFill>
                  <a:schemeClr val="tx1"/>
                </a:solidFill>
              </a:rPr>
              <a:t> magnets.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600" b="0" dirty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297770"/>
              </p:ext>
            </p:extLst>
          </p:nvPr>
        </p:nvGraphicFramePr>
        <p:xfrm>
          <a:off x="1010669" y="2840545"/>
          <a:ext cx="2666181" cy="346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529"/>
                <a:gridCol w="856648"/>
                <a:gridCol w="12880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Charge State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Intensity (µA)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860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5.3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33+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874802" y="6110130"/>
            <a:ext cx="44165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Table from:</a:t>
            </a:r>
          </a:p>
          <a:p>
            <a:r>
              <a:rPr lang="en-GB" dirty="0" smtClean="0"/>
              <a:t>http</a:t>
            </a:r>
            <a:r>
              <a:rPr lang="en-GB" dirty="0"/>
              <a:t>://accelconf.web.cern.ch/AccelConf/ECRIS2012/papers/thxo02.pdf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/>
              <a:t>Summary</a:t>
            </a:r>
          </a:p>
        </p:txBody>
      </p:sp>
      <p:sp>
        <p:nvSpPr>
          <p:cNvPr id="2560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0D7A9F77-4AE0-4C58-9B83-A1C6D15CC376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45</a:t>
            </a:fld>
            <a:endParaRPr lang="en-US" altLang="en-US" sz="14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68313" y="1412875"/>
            <a:ext cx="6783092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The limitations of ion sources are varied.</a:t>
            </a:r>
          </a:p>
          <a:p>
            <a:pPr marL="812800" lvl="1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Protons are limited by the current density that can be extracted.</a:t>
            </a:r>
          </a:p>
          <a:p>
            <a:pPr marL="812800" lvl="1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Several limitations come together for H-</a:t>
            </a:r>
          </a:p>
          <a:p>
            <a:pPr marL="1270000" lvl="2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High power density required into the plasma.</a:t>
            </a:r>
          </a:p>
          <a:p>
            <a:pPr marL="1270000" lvl="2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H- ions do not easily survive in dense plasmas.</a:t>
            </a:r>
          </a:p>
          <a:p>
            <a:pPr marL="1270000" lvl="2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Electron extraction perturbs beam.</a:t>
            </a:r>
          </a:p>
          <a:p>
            <a:pPr marL="812800" lvl="1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For other ions, low charge state sources offer the best route to high ion intensities, but the acceleration is costly.</a:t>
            </a:r>
          </a:p>
          <a:p>
            <a:pPr marL="812800" lvl="1" indent="-355600" eaLnBrk="0" hangingPunc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98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Further Reading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28650" y="1825625"/>
            <a:ext cx="6745817" cy="43513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en-US" dirty="0" smtClean="0"/>
              <a:t>Handbook of Ion Source, B. Wolf, Boca Raton, FL: CRC Press, 1995</a:t>
            </a:r>
          </a:p>
          <a:p>
            <a:pPr algn="just">
              <a:defRPr/>
            </a:pPr>
            <a:r>
              <a:rPr lang="en-US" dirty="0" smtClean="0"/>
              <a:t>Ion Sources, Zhang Hua Shun, Berlin: Springer, 1999.</a:t>
            </a:r>
          </a:p>
          <a:p>
            <a:pPr>
              <a:defRPr/>
            </a:pPr>
            <a:r>
              <a:rPr lang="en-US" dirty="0" smtClean="0"/>
              <a:t>The Physics and Technology of Ion Source, I. G. Brown, New York, NY: Wiley, 1989 </a:t>
            </a:r>
          </a:p>
          <a:p>
            <a:pPr algn="just">
              <a:defRPr/>
            </a:pPr>
            <a:r>
              <a:rPr lang="en-US" dirty="0" smtClean="0"/>
              <a:t>Large Ion Beams: Fundamentals of Generation and Propagation, T. A .Forrester, New York, NY: Wiley, 1988</a:t>
            </a:r>
          </a:p>
          <a:p>
            <a:pPr algn="just">
              <a:defRPr/>
            </a:pPr>
            <a:r>
              <a:rPr lang="en-US" dirty="0" smtClean="0"/>
              <a:t>CAS – 5</a:t>
            </a:r>
            <a:r>
              <a:rPr lang="en-US" baseline="30000" dirty="0" smtClean="0"/>
              <a:t>th</a:t>
            </a:r>
            <a:r>
              <a:rPr lang="en-US" dirty="0" smtClean="0"/>
              <a:t> General School (CERN 94-01 ) and Cyclotrons, </a:t>
            </a:r>
            <a:r>
              <a:rPr lang="en-US" dirty="0" err="1" smtClean="0"/>
              <a:t>Linacs</a:t>
            </a:r>
            <a:r>
              <a:rPr lang="en-US" dirty="0" smtClean="0"/>
              <a:t>… (CERN-96-02 )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4035BEC6-EFD4-4B5B-ACCD-F9B6054AE83B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46</a:t>
            </a:fld>
            <a:endParaRPr lang="en-US" altLang="en-US" sz="14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350275" y="2983245"/>
            <a:ext cx="5294534" cy="131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defRPr/>
            </a:pP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Thank you for your attention.</a:t>
            </a:r>
            <a:endParaRPr lang="en-US" sz="2800" dirty="0">
              <a:solidFill>
                <a:schemeClr val="tx1"/>
              </a:solidFill>
            </a:endParaRP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95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C7A680BC-BAAD-465D-BD1A-95038F4A6897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48</a:t>
            </a:fld>
            <a:endParaRPr lang="en-US" altLang="en-US" sz="14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563637" y="1281666"/>
            <a:ext cx="2948243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Richardson-</a:t>
            </a:r>
            <a:r>
              <a:rPr lang="en-US" altLang="en-US" sz="16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Dushman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</a:p>
          <a:p>
            <a:pPr eaLnBrk="1" hangingPunct="1"/>
            <a:r>
              <a:rPr lang="en-US" alt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Magnetic field</a:t>
            </a:r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Diffusion rate</a:t>
            </a:r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Particle 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Kinetic Energy</a:t>
            </a:r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Electric 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</a:p>
          <a:p>
            <a:pPr eaLnBrk="1" hangingPunct="1"/>
            <a:r>
              <a:rPr lang="en-US" alt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Current 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</a:p>
          <a:p>
            <a:pPr eaLnBrk="1" hangingPunct="1"/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Particle Mass</a:t>
            </a:r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density</a:t>
            </a:r>
          </a:p>
          <a:p>
            <a:pPr eaLnBrk="1" hangingPunct="1"/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q: Charge</a:t>
            </a:r>
          </a:p>
          <a:p>
            <a:pPr eaLnBrk="1" hangingPunct="1"/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Q: Charge State</a:t>
            </a:r>
          </a:p>
          <a:p>
            <a:pPr eaLnBrk="1" hangingPunct="1"/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r: Radius</a:t>
            </a:r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Temperature</a:t>
            </a:r>
          </a:p>
          <a:p>
            <a:pPr eaLnBrk="1" hangingPunct="1"/>
            <a:r>
              <a:rPr lang="en-US" alt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U,V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Voltage</a:t>
            </a:r>
          </a:p>
          <a:p>
            <a:pPr eaLnBrk="1" hangingPunct="1"/>
            <a:r>
              <a:rPr lang="en-US" alt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Particle velocity</a:t>
            </a:r>
          </a:p>
          <a:p>
            <a:pPr eaLnBrk="1" hangingPunct="1"/>
            <a:r>
              <a:rPr lang="en-US" altLang="en-US" sz="1600" b="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en-US" sz="1600" b="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Particle drift velocity</a:t>
            </a:r>
          </a:p>
          <a:p>
            <a:pPr eaLnBrk="1" hangingPunct="1"/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Z: Distance along z-axis</a:t>
            </a:r>
          </a:p>
          <a:p>
            <a:pPr eaLnBrk="1" hangingPunct="1"/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4912651" y="1281665"/>
            <a:ext cx="2497671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0" i="1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Relativistic beta</a:t>
            </a:r>
          </a:p>
          <a:p>
            <a:pPr eaLnBrk="1" hangingPunct="1"/>
            <a:r>
              <a:rPr lang="en-US" altLang="en-US" sz="1600" b="0" i="1" dirty="0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Relativistic 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gamma</a:t>
            </a:r>
          </a:p>
          <a:p>
            <a:pPr eaLnBrk="1" hangingPunct="1"/>
            <a:r>
              <a:rPr lang="en-US" altLang="en-US" sz="1600" b="0" dirty="0">
                <a:latin typeface="Symbol" panose="05050102010706020507" pitchFamily="18" charset="2"/>
                <a:cs typeface="Times New Roman" panose="02020603050405020304" pitchFamily="18" charset="0"/>
              </a:rPr>
              <a:t>e</a:t>
            </a:r>
            <a:r>
              <a:rPr lang="en-US" altLang="en-US" sz="1600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Electrical Permittivity</a:t>
            </a:r>
          </a:p>
          <a:p>
            <a:pPr eaLnBrk="1" hangingPunct="1"/>
            <a:r>
              <a:rPr lang="en-US" altLang="en-US" sz="1600" b="0" i="1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en-US" sz="1600" b="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Work Function (Voltage)</a:t>
            </a:r>
          </a:p>
          <a:p>
            <a:pPr eaLnBrk="1" hangingPunct="1"/>
            <a:r>
              <a:rPr lang="en-US" altLang="en-US" sz="1600" b="0" i="1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Collision Frequency</a:t>
            </a:r>
          </a:p>
          <a:p>
            <a:pPr eaLnBrk="1" hangingPunct="1"/>
            <a:r>
              <a:rPr lang="en-US" altLang="en-US" sz="1600" b="0" i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r</a:t>
            </a:r>
            <a:r>
              <a:rPr lang="en-US" altLang="en-US" sz="1600" b="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Cyclotron Radius</a:t>
            </a:r>
          </a:p>
          <a:p>
            <a:pPr eaLnBrk="1" hangingPunct="1"/>
            <a:r>
              <a:rPr lang="en-US" altLang="en-US" sz="1600" b="0" i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w</a:t>
            </a:r>
            <a:r>
              <a:rPr lang="en-US" altLang="en-US" sz="1600" b="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Cyclotron </a:t>
            </a:r>
            <a:r>
              <a:rPr lang="en-US" alt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Ion Sources - Basics</a:t>
            </a:r>
            <a:endParaRPr lang="en-GB" sz="2400" dirty="0"/>
          </a:p>
        </p:txBody>
      </p:sp>
      <p:pic>
        <p:nvPicPr>
          <p:cNvPr id="5" name="DESYSourceRealPlasma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4088" y="1866900"/>
            <a:ext cx="4724400" cy="26574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62948" y="5184121"/>
            <a:ext cx="7848600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0850" indent="-450850" eaLnBrk="0" hangingPunct="0">
              <a:spcBef>
                <a:spcPct val="5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8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 plasma (for  protons or H-) from an RF source.</a:t>
            </a:r>
          </a:p>
          <a:p>
            <a:pPr marL="450850" indent="-450850" eaLnBrk="0" hangingPunct="0">
              <a:spcBef>
                <a:spcPct val="5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8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 plasma emits a pink light from an atomic transition. 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6376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60400" y="1655763"/>
            <a:ext cx="7162800" cy="3810000"/>
          </a:xfr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Ion Sources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Producing large number of ions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Extraction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Transporting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Protons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H-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Ions</a:t>
            </a:r>
          </a:p>
        </p:txBody>
      </p:sp>
    </p:spTree>
    <p:extLst>
      <p:ext uri="{BB962C8B-B14F-4D97-AF65-F5344CB8AC3E}">
        <p14:creationId xmlns:p14="http://schemas.microsoft.com/office/powerpoint/2010/main" val="2182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How do we assess intensity?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7551"/>
            <a:ext cx="7101329" cy="435133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Source and </a:t>
            </a:r>
            <a:r>
              <a:rPr lang="en-GB" sz="1800" dirty="0" err="1" smtClean="0"/>
              <a:t>Linac</a:t>
            </a:r>
            <a:r>
              <a:rPr lang="en-GB" sz="1800" dirty="0" smtClean="0"/>
              <a:t> experts usually think of beam intensity in electrical current terms.</a:t>
            </a:r>
          </a:p>
          <a:p>
            <a:r>
              <a:rPr lang="en-GB" sz="1800" dirty="0" smtClean="0"/>
              <a:t>High intensity beams for particle accelerators are of the order of 100mA = 6x10</a:t>
            </a:r>
            <a:r>
              <a:rPr lang="en-GB" sz="1800" baseline="30000" dirty="0" smtClean="0"/>
              <a:t>17</a:t>
            </a:r>
            <a:r>
              <a:rPr lang="en-GB" sz="1800" dirty="0" smtClean="0"/>
              <a:t> 1+ charges per second.</a:t>
            </a:r>
          </a:p>
          <a:p>
            <a:r>
              <a:rPr lang="en-GB" sz="1800" dirty="0" smtClean="0"/>
              <a:t>Multiply-charged ions have fewer ions for the same electrical current. Sometimes particle Amps are used (</a:t>
            </a:r>
            <a:r>
              <a:rPr lang="en-GB" sz="1800" dirty="0" err="1" smtClean="0"/>
              <a:t>pA</a:t>
            </a:r>
            <a:r>
              <a:rPr lang="en-GB" sz="1800" dirty="0" smtClean="0"/>
              <a:t>) where the electrical current is divided by the charge state.</a:t>
            </a:r>
          </a:p>
          <a:p>
            <a:r>
              <a:rPr lang="en-GB" sz="1800" dirty="0" smtClean="0"/>
              <a:t>When injecting into a synchrotron, the beam is only useful for a fraction of the synchrotron cycle.</a:t>
            </a:r>
          </a:p>
          <a:p>
            <a:r>
              <a:rPr lang="en-GB" sz="1800" dirty="0" smtClean="0"/>
              <a:t>The beam emittance is first formed at the ion source, and can be critical for some applications</a:t>
            </a:r>
            <a:r>
              <a:rPr lang="en-GB" sz="1800" dirty="0" smtClean="0"/>
              <a:t>.</a:t>
            </a:r>
          </a:p>
          <a:p>
            <a:r>
              <a:rPr lang="en-GB" sz="1800" dirty="0"/>
              <a:t>The minimum emittance of the source is limited by the aperture (</a:t>
            </a:r>
            <a:r>
              <a:rPr lang="en-GB" sz="1800" i="1" dirty="0"/>
              <a:t>r</a:t>
            </a:r>
            <a:r>
              <a:rPr lang="en-GB" sz="1800" dirty="0"/>
              <a:t>), and the ion temperature in the plasma (</a:t>
            </a:r>
            <a:r>
              <a:rPr lang="en-GB" sz="1800" i="1" dirty="0" err="1"/>
              <a:t>T</a:t>
            </a:r>
            <a:r>
              <a:rPr lang="en-GB" sz="1800" i="1" baseline="-25000" dirty="0" err="1"/>
              <a:t>i</a:t>
            </a:r>
            <a:r>
              <a:rPr lang="en-GB" sz="1800" dirty="0"/>
              <a:t>)</a:t>
            </a:r>
          </a:p>
          <a:p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5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363858"/>
              </p:ext>
            </p:extLst>
          </p:nvPr>
        </p:nvGraphicFramePr>
        <p:xfrm>
          <a:off x="3291902" y="5395751"/>
          <a:ext cx="11049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" name="Equation" r:id="rId3" imgW="736560" imgH="482400" progId="Equation.3">
                  <p:embed/>
                </p:oleObj>
              </mc:Choice>
              <mc:Fallback>
                <p:oleObj name="Equation" r:id="rId3" imgW="736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1902" y="5395751"/>
                        <a:ext cx="1104900" cy="71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0" y="5631415"/>
            <a:ext cx="2611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Smallest possible emittance from a plasma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8387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Plasma Density Limitations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6903366" cy="4351338"/>
          </a:xfrm>
        </p:spPr>
        <p:txBody>
          <a:bodyPr/>
          <a:lstStyle/>
          <a:p>
            <a:r>
              <a:rPr lang="en-GB" dirty="0"/>
              <a:t>Particle accelerators must work under vacuum, whereas ion sources need a gas (or a vapour).</a:t>
            </a:r>
          </a:p>
          <a:p>
            <a:r>
              <a:rPr lang="en-GB" dirty="0" smtClean="0"/>
              <a:t>For protons (or H-) we have to start with H2 gas.</a:t>
            </a:r>
            <a:endParaRPr lang="en-GB" dirty="0"/>
          </a:p>
          <a:p>
            <a:r>
              <a:rPr lang="en-GB" dirty="0" smtClean="0"/>
              <a:t>It is not very feasible to operate on ion source above 1mbar gas pressure and keep the following accelerator under vacuum.</a:t>
            </a:r>
            <a:endParaRPr lang="en-GB" dirty="0"/>
          </a:p>
          <a:p>
            <a:r>
              <a:rPr lang="en-GB" dirty="0" err="1" smtClean="0"/>
              <a:t>N</a:t>
            </a:r>
            <a:r>
              <a:rPr lang="en-GB" baseline="-25000" dirty="0" err="1" smtClean="0"/>
              <a:t>molecules</a:t>
            </a:r>
            <a:r>
              <a:rPr lang="en-GB" dirty="0" smtClean="0"/>
              <a:t> @1mbar = 2.7x10</a:t>
            </a:r>
            <a:r>
              <a:rPr lang="en-GB" baseline="30000" dirty="0" smtClean="0"/>
              <a:t>16</a:t>
            </a:r>
            <a:r>
              <a:rPr lang="en-GB" dirty="0" smtClean="0"/>
              <a:t> /cm</a:t>
            </a:r>
            <a:r>
              <a:rPr lang="en-GB" baseline="30000" dirty="0" smtClean="0"/>
              <a:t>3</a:t>
            </a:r>
            <a:r>
              <a:rPr lang="en-GB" dirty="0" smtClean="0"/>
              <a:t> </a:t>
            </a:r>
          </a:p>
          <a:p>
            <a:r>
              <a:rPr lang="en-GB" dirty="0" smtClean="0"/>
              <a:t>The plasma density is limited by many processes:</a:t>
            </a:r>
          </a:p>
          <a:p>
            <a:pPr lvl="1"/>
            <a:r>
              <a:rPr lang="en-GB" dirty="0" smtClean="0"/>
              <a:t>Increased plasma density leads to higher ion losses.</a:t>
            </a:r>
          </a:p>
          <a:p>
            <a:pPr lvl="1"/>
            <a:r>
              <a:rPr lang="en-GB" dirty="0" smtClean="0"/>
              <a:t>Increase plasma heating raises plasma temperature, increasing losses.</a:t>
            </a:r>
          </a:p>
          <a:p>
            <a:pPr lvl="1"/>
            <a:r>
              <a:rPr lang="en-GB" dirty="0" smtClean="0"/>
              <a:t>Increased plasma heating (electrons) can eventually reduce cross section for </a:t>
            </a:r>
            <a:r>
              <a:rPr lang="en-GB" smtClean="0"/>
              <a:t>ion production.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Plasma Density Limitations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6903366" cy="4351338"/>
          </a:xfrm>
        </p:spPr>
        <p:txBody>
          <a:bodyPr/>
          <a:lstStyle/>
          <a:p>
            <a:r>
              <a:rPr lang="en-GB" dirty="0" smtClean="0"/>
              <a:t>The plasma density is limited by many processes:</a:t>
            </a:r>
          </a:p>
          <a:p>
            <a:pPr lvl="1"/>
            <a:r>
              <a:rPr lang="en-GB" dirty="0" smtClean="0"/>
              <a:t>Increased plasma density leads to higher ion losses.</a:t>
            </a:r>
          </a:p>
          <a:p>
            <a:pPr lvl="1"/>
            <a:r>
              <a:rPr lang="en-GB" dirty="0" smtClean="0"/>
              <a:t>Increase plasma heating raises plasma temperature, increasing losses.</a:t>
            </a:r>
          </a:p>
          <a:p>
            <a:pPr lvl="1"/>
            <a:r>
              <a:rPr lang="en-GB" dirty="0" smtClean="0"/>
              <a:t>Increased plasma heating (electrons) can eventually reduce cross section for ion production.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13402" y="3987538"/>
            <a:ext cx="226243" cy="230014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573858" y="3572495"/>
            <a:ext cx="574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/>
              <a:t>Wall</a:t>
            </a:r>
            <a:endParaRPr lang="en-GB" sz="1600" b="0" dirty="0"/>
          </a:p>
        </p:txBody>
      </p:sp>
      <p:sp>
        <p:nvSpPr>
          <p:cNvPr id="7" name="Rectangle 6"/>
          <p:cNvSpPr/>
          <p:nvPr/>
        </p:nvSpPr>
        <p:spPr>
          <a:xfrm>
            <a:off x="1602557" y="3987538"/>
            <a:ext cx="2941163" cy="2300140"/>
          </a:xfrm>
          <a:prstGeom prst="rect">
            <a:avLst/>
          </a:prstGeom>
          <a:solidFill>
            <a:srgbClr val="FC50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/>
          <p:cNvGrpSpPr/>
          <p:nvPr/>
        </p:nvGrpSpPr>
        <p:grpSpPr>
          <a:xfrm>
            <a:off x="1845020" y="4461502"/>
            <a:ext cx="1576907" cy="1166300"/>
            <a:chOff x="1845020" y="4461502"/>
            <a:chExt cx="1576907" cy="1166300"/>
          </a:xfrm>
        </p:grpSpPr>
        <p:sp>
          <p:nvSpPr>
            <p:cNvPr id="8" name="Oval 7"/>
            <p:cNvSpPr/>
            <p:nvPr/>
          </p:nvSpPr>
          <p:spPr>
            <a:xfrm>
              <a:off x="2526381" y="4477732"/>
              <a:ext cx="226243" cy="115007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1875932" y="4779390"/>
              <a:ext cx="612742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836804" y="4461502"/>
              <a:ext cx="4892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i="1" dirty="0" smtClean="0"/>
                <a:t>n v</a:t>
              </a:r>
              <a:r>
                <a:rPr lang="en-GB" sz="1600" b="0" i="1" baseline="-25000" dirty="0" smtClean="0"/>
                <a:t>i</a:t>
              </a:r>
              <a:endParaRPr lang="en-GB" sz="1600" b="0" i="1" baseline="-250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866984" y="5233283"/>
              <a:ext cx="612742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845020" y="4894729"/>
              <a:ext cx="5341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i="1" dirty="0" smtClean="0"/>
                <a:t>n </a:t>
              </a:r>
              <a:r>
                <a:rPr lang="en-GB" sz="1600" b="0" i="1" dirty="0" err="1" smtClean="0"/>
                <a:t>v</a:t>
              </a:r>
              <a:r>
                <a:rPr lang="en-GB" sz="1600" b="0" i="1" baseline="-25000" dirty="0" err="1"/>
                <a:t>e</a:t>
              </a:r>
              <a:endParaRPr lang="en-GB" sz="1600" b="0" i="1" baseline="-250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 flipV="1">
              <a:off x="2774092" y="4800056"/>
              <a:ext cx="631597" cy="1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2774092" y="5233283"/>
              <a:ext cx="631597" cy="1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867463" y="4461502"/>
              <a:ext cx="4892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i="1" dirty="0" smtClean="0"/>
                <a:t>n v</a:t>
              </a:r>
              <a:r>
                <a:rPr lang="en-GB" sz="1600" b="0" i="1" baseline="-25000" dirty="0" smtClean="0"/>
                <a:t>i</a:t>
              </a:r>
              <a:endParaRPr lang="en-GB" sz="1600" b="0" i="1" baseline="-25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87806" y="4883490"/>
              <a:ext cx="5341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i="1" dirty="0" smtClean="0"/>
                <a:t>n </a:t>
              </a:r>
              <a:r>
                <a:rPr lang="en-GB" sz="1600" b="0" i="1" dirty="0" err="1" smtClean="0"/>
                <a:t>v</a:t>
              </a:r>
              <a:r>
                <a:rPr lang="en-GB" sz="1600" b="0" i="1" baseline="-25000" dirty="0" err="1"/>
                <a:t>e</a:t>
              </a:r>
              <a:endParaRPr lang="en-GB" sz="1600" b="0" i="1" baseline="-250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05417" y="4464463"/>
            <a:ext cx="756296" cy="1163339"/>
            <a:chOff x="4005417" y="4464463"/>
            <a:chExt cx="756296" cy="1163339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4036329" y="4782351"/>
              <a:ext cx="612742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4027381" y="5236244"/>
              <a:ext cx="612742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005417" y="4897690"/>
              <a:ext cx="5341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i="1" dirty="0" smtClean="0"/>
                <a:t>n </a:t>
              </a:r>
              <a:r>
                <a:rPr lang="en-GB" sz="1600" b="0" i="1" dirty="0" err="1" smtClean="0"/>
                <a:t>v</a:t>
              </a:r>
              <a:r>
                <a:rPr lang="en-GB" sz="1600" b="0" i="1" baseline="-25000" dirty="0" err="1"/>
                <a:t>e</a:t>
              </a:r>
              <a:endParaRPr lang="en-GB" sz="1600" b="0" i="1" baseline="-25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27860" y="4464463"/>
              <a:ext cx="4892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i="1" dirty="0" smtClean="0"/>
                <a:t>n v</a:t>
              </a:r>
              <a:r>
                <a:rPr lang="en-GB" sz="1600" b="0" i="1" baseline="-25000" dirty="0" smtClean="0"/>
                <a:t>i</a:t>
              </a:r>
              <a:endParaRPr lang="en-GB" sz="1600" b="0" i="1" baseline="-25000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4535470" y="4477732"/>
              <a:ext cx="226243" cy="115007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27803" y="5274020"/>
            <a:ext cx="2102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Unequal velocities not a problem</a:t>
            </a:r>
            <a:endParaRPr lang="en-GB" sz="1800" b="0" dirty="0"/>
          </a:p>
        </p:txBody>
      </p:sp>
      <p:sp>
        <p:nvSpPr>
          <p:cNvPr id="29" name="TextBox 28"/>
          <p:cNvSpPr txBox="1"/>
          <p:nvPr/>
        </p:nvSpPr>
        <p:spPr>
          <a:xfrm>
            <a:off x="5105481" y="4260445"/>
            <a:ext cx="2102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Unequal velocities (faster electrons), plasma charges to produce a positive potential in the plasma – ions are lost fast to the walls.</a:t>
            </a:r>
          </a:p>
        </p:txBody>
      </p:sp>
    </p:spTree>
    <p:extLst>
      <p:ext uri="{BB962C8B-B14F-4D97-AF65-F5344CB8AC3E}">
        <p14:creationId xmlns:p14="http://schemas.microsoft.com/office/powerpoint/2010/main" val="259172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35837</TotalTime>
  <Words>3197</Words>
  <Application>Microsoft Office PowerPoint</Application>
  <PresentationFormat>On-screen Show (4:3)</PresentationFormat>
  <Paragraphs>509</Paragraphs>
  <Slides>48</Slides>
  <Notes>15</Notes>
  <HiddenSlides>0</HiddenSlides>
  <MMClips>2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0" baseType="lpstr">
      <vt:lpstr>Arial Unicode MS</vt:lpstr>
      <vt:lpstr>Arial</vt:lpstr>
      <vt:lpstr>Calibri</vt:lpstr>
      <vt:lpstr>Calibri Light</vt:lpstr>
      <vt:lpstr>Cambria Math</vt:lpstr>
      <vt:lpstr>Courier New</vt:lpstr>
      <vt:lpstr>Symbol</vt:lpstr>
      <vt:lpstr>Times New Roman</vt:lpstr>
      <vt:lpstr>Wingdings</vt:lpstr>
      <vt:lpstr>Wingdings 3</vt:lpstr>
      <vt:lpstr>Office Theme</vt:lpstr>
      <vt:lpstr>Equation</vt:lpstr>
      <vt:lpstr>Ion Source and LEBT</vt:lpstr>
      <vt:lpstr>PowerPoint Presentation</vt:lpstr>
      <vt:lpstr>Ion Sources - Basics</vt:lpstr>
      <vt:lpstr>Ion Sources - Basics</vt:lpstr>
      <vt:lpstr>Ion Sources - Basics</vt:lpstr>
      <vt:lpstr>PowerPoint Presentation</vt:lpstr>
      <vt:lpstr>How do we assess intensity?</vt:lpstr>
      <vt:lpstr>Plasma Density Limitations</vt:lpstr>
      <vt:lpstr>Plasma Density Limitations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Ion Source – ECR – High charge states</vt:lpstr>
      <vt:lpstr>PowerPoint Presentation</vt:lpstr>
      <vt:lpstr>Summary</vt:lpstr>
      <vt:lpstr>Further Reading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</dc:title>
  <dc:creator>scrivens</dc:creator>
  <cp:lastModifiedBy>Richard Scrivens</cp:lastModifiedBy>
  <cp:revision>487</cp:revision>
  <cp:lastPrinted>2015-10-13T13:37:40Z</cp:lastPrinted>
  <dcterms:created xsi:type="dcterms:W3CDTF">2003-06-11T14:33:11Z</dcterms:created>
  <dcterms:modified xsi:type="dcterms:W3CDTF">2015-11-06T06:29:31Z</dcterms:modified>
</cp:coreProperties>
</file>