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.bin" ContentType="application/vnd.openxmlformats-officedocument.oleObject"/>
  <Override PartName="/ppt/notesSlides/notesSlide12.xml" ContentType="application/vnd.openxmlformats-officedocument.presentationml.notesSlide+xml"/>
  <Override PartName="/ppt/embeddings/oleObject2.bin" ContentType="application/vnd.openxmlformats-officedocument.oleObject"/>
  <Override PartName="/ppt/notesSlides/notesSlide13.xml" ContentType="application/vnd.openxmlformats-officedocument.presentationml.notesSlide+xml"/>
  <Override PartName="/ppt/embeddings/oleObject3.bin" ContentType="application/vnd.openxmlformats-officedocument.oleObject"/>
  <Override PartName="/ppt/notesSlides/notesSlide14.xml" ContentType="application/vnd.openxmlformats-officedocument.presentationml.notesSlide+xml"/>
  <Override PartName="/ppt/embeddings/oleObject4.bin" ContentType="application/vnd.openxmlformats-officedocument.oleObject"/>
  <Override PartName="/ppt/notesSlides/notesSlide15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16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embeddings/oleObject9.bin" ContentType="application/vnd.openxmlformats-officedocument.oleObject"/>
  <Override PartName="/ppt/notesSlides/notesSlide26.xml" ContentType="application/vnd.openxmlformats-officedocument.presentationml.notesSlide+xml"/>
  <Override PartName="/ppt/embeddings/oleObject10.bin" ContentType="application/vnd.openxmlformats-officedocument.oleObject"/>
  <Override PartName="/ppt/notesSlides/notesSlide27.xml" ContentType="application/vnd.openxmlformats-officedocument.presentationml.notesSlide+xml"/>
  <Override PartName="/ppt/embeddings/oleObject11.bin" ContentType="application/vnd.openxmlformats-officedocument.oleObject"/>
  <Override PartName="/ppt/notesSlides/notesSlide28.xml" ContentType="application/vnd.openxmlformats-officedocument.presentationml.notesSlide+xml"/>
  <Override PartName="/ppt/embeddings/oleObject12.bin" ContentType="application/vnd.openxmlformats-officedocument.oleObject"/>
  <Override PartName="/ppt/notesSlides/notesSlide29.xml" ContentType="application/vnd.openxmlformats-officedocument.presentationml.notesSlide+xml"/>
  <Override PartName="/ppt/embeddings/oleObject13.bin" ContentType="application/vnd.openxmlformats-officedocument.oleObject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33.xml" ContentType="application/vnd.openxmlformats-officedocument.presentationml.notesSlide+xml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notesSlides/notesSlide34.xml" ContentType="application/vnd.openxmlformats-officedocument.presentationml.notesSlide+xml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notesSlides/notesSlide35.xml" ContentType="application/vnd.openxmlformats-officedocument.presentationml.notesSlide+xml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notesSlides/notesSlide36.xml" ContentType="application/vnd.openxmlformats-officedocument.presentationml.notesSlide+xml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embeddings/oleObject47.bin" ContentType="application/vnd.openxmlformats-officedocument.oleObject"/>
  <Override PartName="/ppt/notesSlides/notesSlide40.xml" ContentType="application/vnd.openxmlformats-officedocument.presentationml.notesSlide+xml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notesSlides/notesSlide41.xml" ContentType="application/vnd.openxmlformats-officedocument.presentationml.notesSlide+xml"/>
  <Override PartName="/ppt/embeddings/oleObject50.bin" ContentType="application/vnd.openxmlformats-officedocument.oleObject"/>
  <Override PartName="/ppt/notesSlides/notesSlide42.xml" ContentType="application/vnd.openxmlformats-officedocument.presentationml.notesSlide+xml"/>
  <Override PartName="/ppt/embeddings/oleObject51.bin" ContentType="application/vnd.openxmlformats-officedocument.oleObject"/>
  <Override PartName="/ppt/notesSlides/notesSlide43.xml" ContentType="application/vnd.openxmlformats-officedocument.presentationml.notesSlide+xml"/>
  <Override PartName="/ppt/embeddings/oleObject52.bin" ContentType="application/vnd.openxmlformats-officedocument.oleObject"/>
  <Override PartName="/ppt/notesSlides/notesSlide44.xml" ContentType="application/vnd.openxmlformats-officedocument.presentationml.notesSlide+xml"/>
  <Override PartName="/ppt/embeddings/oleObject53.bin" ContentType="application/vnd.openxmlformats-officedocument.oleObject"/>
  <Override PartName="/ppt/notesSlides/notesSlide45.xml" ContentType="application/vnd.openxmlformats-officedocument.presentationml.notesSlide+xml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notesSlides/notesSlide46.xml" ContentType="application/vnd.openxmlformats-officedocument.presentationml.notesSlide+xml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embeddings/oleObject58.bin" ContentType="application/vnd.openxmlformats-officedocument.oleObject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embeddings/oleObject59.bin" ContentType="application/vnd.openxmlformats-officedocument.oleObject"/>
  <Override PartName="/ppt/notesSlides/notesSlide59.xml" ContentType="application/vnd.openxmlformats-officedocument.presentationml.notesSlide+xml"/>
  <Override PartName="/ppt/embeddings/oleObject60.bin" ContentType="application/vnd.openxmlformats-officedocument.oleObject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embeddings/oleObject61.bin" ContentType="application/vnd.openxmlformats-officedocument.oleObject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embeddings/oleObject64.bin" ContentType="application/vnd.openxmlformats-officedocument.oleObject"/>
  <Override PartName="/ppt/notesSlides/notesSlide85.xml" ContentType="application/vnd.openxmlformats-officedocument.presentationml.notesSlide+xml"/>
  <Override PartName="/ppt/embeddings/oleObject65.bin" ContentType="application/vnd.openxmlformats-officedocument.oleObject"/>
  <Override PartName="/ppt/notesSlides/notesSlide86.xml" ContentType="application/vnd.openxmlformats-officedocument.presentationml.notesSlide+xml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notesSlides/notesSlide87.xml" ContentType="application/vnd.openxmlformats-officedocument.presentationml.notesSlide+xml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embeddings/oleObject70.bin" ContentType="application/vnd.openxmlformats-officedocument.oleObject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embeddings/oleObject71.bin" ContentType="application/vnd.openxmlformats-officedocument.oleObject"/>
  <Override PartName="/ppt/notesSlides/notesSlide95.xml" ContentType="application/vnd.openxmlformats-officedocument.presentationml.notesSlide+xml"/>
  <Override PartName="/ppt/embeddings/oleObject72.bin" ContentType="application/vnd.openxmlformats-officedocument.oleObject"/>
  <Override PartName="/ppt/notesSlides/notesSlide96.xml" ContentType="application/vnd.openxmlformats-officedocument.presentationml.notesSlide+xml"/>
  <Override PartName="/ppt/embeddings/oleObject73.bin" ContentType="application/vnd.openxmlformats-officedocument.oleObject"/>
  <Override PartName="/ppt/notesSlides/notesSlide97.xml" ContentType="application/vnd.openxmlformats-officedocument.presentationml.notesSlide+xml"/>
  <Override PartName="/ppt/embeddings/oleObject74.bin" ContentType="application/vnd.openxmlformats-officedocument.oleObject"/>
  <Override PartName="/ppt/notesSlides/notesSlide98.xml" ContentType="application/vnd.openxmlformats-officedocument.presentationml.notesSlide+xml"/>
  <Override PartName="/ppt/embeddings/oleObject75.bin" ContentType="application/vnd.openxmlformats-officedocument.oleObject"/>
  <Override PartName="/ppt/notesSlides/notesSlide99.xml" ContentType="application/vnd.openxmlformats-officedocument.presentationml.notesSlide+xml"/>
  <Override PartName="/ppt/embeddings/oleObject76.bin" ContentType="application/vnd.openxmlformats-officedocument.oleObject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embeddings/oleObject77.bin" ContentType="application/vnd.openxmlformats-officedocument.oleObject"/>
  <Override PartName="/ppt/embeddings/oleObject78.bin" ContentType="application/vnd.openxmlformats-officedocument.oleObject"/>
  <Override PartName="/ppt/notesSlides/notesSlide108.xml" ContentType="application/vnd.openxmlformats-officedocument.presentationml.notesSlide+xml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notesSlides/notesSlide109.xml" ContentType="application/vnd.openxmlformats-officedocument.presentationml.notesSlide+xml"/>
  <Override PartName="/ppt/embeddings/oleObject82.bin" ContentType="application/vnd.openxmlformats-officedocument.oleObject"/>
  <Override PartName="/ppt/notesSlides/notesSlide110.xml" ContentType="application/vnd.openxmlformats-officedocument.presentationml.notesSlide+xml"/>
  <Override PartName="/ppt/embeddings/oleObject83.bin" ContentType="application/vnd.openxmlformats-officedocument.oleObject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embeddings/oleObject84.bin" ContentType="application/vnd.openxmlformats-officedocument.oleObject"/>
  <Override PartName="/ppt/notesSlides/notesSlide115.xml" ContentType="application/vnd.openxmlformats-officedocument.presentationml.notesSlide+xml"/>
  <Override PartName="/ppt/embeddings/oleObject85.bin" ContentType="application/vnd.openxmlformats-officedocument.oleObject"/>
  <Override PartName="/ppt/notesSlides/notesSlide116.xml" ContentType="application/vnd.openxmlformats-officedocument.presentationml.notesSlide+xml"/>
  <Override PartName="/ppt/embeddings/oleObject86.bin" ContentType="application/vnd.openxmlformats-officedocument.oleObject"/>
  <Override PartName="/ppt/embeddings/oleObject87.bin" ContentType="application/vnd.openxmlformats-officedocument.oleObject"/>
  <Override PartName="/ppt/notesSlides/notesSlide117.xml" ContentType="application/vnd.openxmlformats-officedocument.presentationml.notesSlide+xml"/>
  <Override PartName="/ppt/embeddings/oleObject88.bin" ContentType="application/vnd.openxmlformats-officedocument.oleObject"/>
  <Override PartName="/ppt/embeddings/oleObject89.bin" ContentType="application/vnd.openxmlformats-officedocument.oleObject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notesSlides/notesSlide121.xml" ContentType="application/vnd.openxmlformats-officedocument.presentationml.notesSlide+xml"/>
  <Override PartName="/ppt/embeddings/oleObject92.bin" ContentType="application/vnd.openxmlformats-officedocument.oleObject"/>
  <Override PartName="/ppt/embeddings/oleObject93.bin" ContentType="application/vnd.openxmlformats-officedocument.oleObject"/>
  <Override PartName="/ppt/embeddings/oleObject94.bin" ContentType="application/vnd.openxmlformats-officedocument.oleObject"/>
  <Override PartName="/ppt/embeddings/oleObject95.bin" ContentType="application/vnd.openxmlformats-officedocument.oleObject"/>
  <Override PartName="/ppt/notesSlides/notesSlide122.xml" ContentType="application/vnd.openxmlformats-officedocument.presentationml.notesSlide+xml"/>
  <Override PartName="/ppt/embeddings/oleObject96.bin" ContentType="application/vnd.openxmlformats-officedocument.oleObject"/>
  <Override PartName="/ppt/embeddings/oleObject97.bin" ContentType="application/vnd.openxmlformats-officedocument.oleObject"/>
  <Override PartName="/ppt/embeddings/oleObject98.bin" ContentType="application/vnd.openxmlformats-officedocument.oleObject"/>
  <Override PartName="/ppt/embeddings/oleObject99.bin" ContentType="application/vnd.openxmlformats-officedocument.oleObject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embeddings/oleObject100.bin" ContentType="application/vnd.openxmlformats-officedocument.oleObject"/>
  <Override PartName="/ppt/notesSlides/notesSlide133.xml" ContentType="application/vnd.openxmlformats-officedocument.presentationml.notesSlide+xml"/>
  <Override PartName="/ppt/embeddings/oleObject101.bin" ContentType="application/vnd.openxmlformats-officedocument.oleObject"/>
  <Override PartName="/ppt/notesSlides/notesSlide134.xml" ContentType="application/vnd.openxmlformats-officedocument.presentationml.notesSlide+xml"/>
  <Override PartName="/ppt/embeddings/oleObject102.bin" ContentType="application/vnd.openxmlformats-officedocument.oleObject"/>
  <Override PartName="/ppt/embeddings/oleObject103.bin" ContentType="application/vnd.openxmlformats-officedocument.oleObject"/>
  <Override PartName="/ppt/notesSlides/notesSlide135.xml" ContentType="application/vnd.openxmlformats-officedocument.presentationml.notesSlide+xml"/>
  <Override PartName="/ppt/embeddings/oleObject104.bin" ContentType="application/vnd.openxmlformats-officedocument.oleObject"/>
  <Override PartName="/ppt/embeddings/oleObject105.bin" ContentType="application/vnd.openxmlformats-officedocument.oleObject"/>
  <Override PartName="/ppt/notesSlides/notesSlide136.xml" ContentType="application/vnd.openxmlformats-officedocument.presentationml.notesSlide+xml"/>
  <Override PartName="/ppt/embeddings/oleObject106.bin" ContentType="application/vnd.openxmlformats-officedocument.oleObject"/>
  <Override PartName="/ppt/embeddings/oleObject107.bin" ContentType="application/vnd.openxmlformats-officedocument.oleObject"/>
  <Override PartName="/ppt/notesSlides/notesSlide137.xml" ContentType="application/vnd.openxmlformats-officedocument.presentationml.notesSlide+xml"/>
  <Override PartName="/ppt/embeddings/oleObject108.bin" ContentType="application/vnd.openxmlformats-officedocument.oleObject"/>
  <Override PartName="/ppt/embeddings/oleObject109.bin" ContentType="application/vnd.openxmlformats-officedocument.oleObject"/>
  <Override PartName="/ppt/notesSlides/notesSlide138.xml" ContentType="application/vnd.openxmlformats-officedocument.presentationml.notesSlide+xml"/>
  <Override PartName="/ppt/embeddings/oleObject110.bin" ContentType="application/vnd.openxmlformats-officedocument.oleObject"/>
  <Override PartName="/ppt/embeddings/oleObject111.bin" ContentType="application/vnd.openxmlformats-officedocument.oleObject"/>
  <Override PartName="/ppt/notesSlides/notesSlide139.xml" ContentType="application/vnd.openxmlformats-officedocument.presentationml.notesSlide+xml"/>
  <Override PartName="/ppt/embeddings/oleObject112.bin" ContentType="application/vnd.openxmlformats-officedocument.oleObject"/>
  <Override PartName="/ppt/embeddings/oleObject113.bin" ContentType="application/vnd.openxmlformats-officedocument.oleObject"/>
  <Override PartName="/ppt/notesSlides/notesSlide140.xml" ContentType="application/vnd.openxmlformats-officedocument.presentationml.notesSlide+xml"/>
  <Override PartName="/ppt/embeddings/oleObject114.bin" ContentType="application/vnd.openxmlformats-officedocument.oleObject"/>
  <Override PartName="/ppt/embeddings/oleObject115.bin" ContentType="application/vnd.openxmlformats-officedocument.oleObject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embeddings/oleObject116.bin" ContentType="application/vnd.openxmlformats-officedocument.oleObject"/>
  <Override PartName="/ppt/embeddings/oleObject117.bin" ContentType="application/vnd.openxmlformats-officedocument.oleObject"/>
  <Override PartName="/ppt/notesSlides/notesSlide146.xml" ContentType="application/vnd.openxmlformats-officedocument.presentationml.notesSlide+xml"/>
  <Override PartName="/ppt/embeddings/oleObject118.bin" ContentType="application/vnd.openxmlformats-officedocument.oleObject"/>
  <Override PartName="/ppt/embeddings/oleObject119.bin" ContentType="application/vnd.openxmlformats-officedocument.oleObject"/>
  <Override PartName="/ppt/notesSlides/notesSlide1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9"/>
  </p:notesMasterIdLst>
  <p:handoutMasterIdLst>
    <p:handoutMasterId r:id="rId150"/>
  </p:handoutMasterIdLst>
  <p:sldIdLst>
    <p:sldId id="256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58" r:id="rId11"/>
    <p:sldId id="299" r:id="rId12"/>
    <p:sldId id="300" r:id="rId13"/>
    <p:sldId id="301" r:id="rId14"/>
    <p:sldId id="302" r:id="rId15"/>
    <p:sldId id="303" r:id="rId16"/>
    <p:sldId id="304" r:id="rId17"/>
    <p:sldId id="261" r:id="rId18"/>
    <p:sldId id="305" r:id="rId19"/>
    <p:sldId id="306" r:id="rId20"/>
    <p:sldId id="307" r:id="rId21"/>
    <p:sldId id="308" r:id="rId22"/>
    <p:sldId id="309" r:id="rId23"/>
    <p:sldId id="310" r:id="rId24"/>
    <p:sldId id="262" r:id="rId25"/>
    <p:sldId id="311" r:id="rId26"/>
    <p:sldId id="312" r:id="rId27"/>
    <p:sldId id="313" r:id="rId28"/>
    <p:sldId id="314" r:id="rId29"/>
    <p:sldId id="315" r:id="rId30"/>
    <p:sldId id="259" r:id="rId31"/>
    <p:sldId id="316" r:id="rId32"/>
    <p:sldId id="317" r:id="rId33"/>
    <p:sldId id="318" r:id="rId34"/>
    <p:sldId id="325" r:id="rId35"/>
    <p:sldId id="319" r:id="rId36"/>
    <p:sldId id="324" r:id="rId37"/>
    <p:sldId id="263" r:id="rId38"/>
    <p:sldId id="326" r:id="rId39"/>
    <p:sldId id="327" r:id="rId40"/>
    <p:sldId id="328" r:id="rId41"/>
    <p:sldId id="260" r:id="rId42"/>
    <p:sldId id="329" r:id="rId43"/>
    <p:sldId id="330" r:id="rId44"/>
    <p:sldId id="331" r:id="rId45"/>
    <p:sldId id="332" r:id="rId46"/>
    <p:sldId id="333" r:id="rId47"/>
    <p:sldId id="264" r:id="rId48"/>
    <p:sldId id="334" r:id="rId49"/>
    <p:sldId id="335" r:id="rId50"/>
    <p:sldId id="265" r:id="rId51"/>
    <p:sldId id="336" r:id="rId52"/>
    <p:sldId id="266" r:id="rId53"/>
    <p:sldId id="267" r:id="rId54"/>
    <p:sldId id="268" r:id="rId55"/>
    <p:sldId id="269" r:id="rId56"/>
    <p:sldId id="338" r:id="rId57"/>
    <p:sldId id="339" r:id="rId58"/>
    <p:sldId id="340" r:id="rId59"/>
    <p:sldId id="341" r:id="rId60"/>
    <p:sldId id="406" r:id="rId61"/>
    <p:sldId id="407" r:id="rId62"/>
    <p:sldId id="408" r:id="rId63"/>
    <p:sldId id="270" r:id="rId64"/>
    <p:sldId id="342" r:id="rId65"/>
    <p:sldId id="271" r:id="rId66"/>
    <p:sldId id="343" r:id="rId67"/>
    <p:sldId id="344" r:id="rId68"/>
    <p:sldId id="345" r:id="rId69"/>
    <p:sldId id="346" r:id="rId70"/>
    <p:sldId id="287" r:id="rId71"/>
    <p:sldId id="347" r:id="rId72"/>
    <p:sldId id="348" r:id="rId73"/>
    <p:sldId id="349" r:id="rId74"/>
    <p:sldId id="350" r:id="rId75"/>
    <p:sldId id="272" r:id="rId76"/>
    <p:sldId id="351" r:id="rId77"/>
    <p:sldId id="352" r:id="rId78"/>
    <p:sldId id="353" r:id="rId79"/>
    <p:sldId id="354" r:id="rId80"/>
    <p:sldId id="355" r:id="rId81"/>
    <p:sldId id="409" r:id="rId82"/>
    <p:sldId id="410" r:id="rId83"/>
    <p:sldId id="411" r:id="rId84"/>
    <p:sldId id="412" r:id="rId85"/>
    <p:sldId id="413" r:id="rId86"/>
    <p:sldId id="417" r:id="rId87"/>
    <p:sldId id="418" r:id="rId88"/>
    <p:sldId id="289" r:id="rId89"/>
    <p:sldId id="357" r:id="rId90"/>
    <p:sldId id="356" r:id="rId91"/>
    <p:sldId id="290" r:id="rId92"/>
    <p:sldId id="358" r:id="rId93"/>
    <p:sldId id="286" r:id="rId94"/>
    <p:sldId id="359" r:id="rId95"/>
    <p:sldId id="360" r:id="rId96"/>
    <p:sldId id="361" r:id="rId97"/>
    <p:sldId id="362" r:id="rId98"/>
    <p:sldId id="363" r:id="rId99"/>
    <p:sldId id="419" r:id="rId100"/>
    <p:sldId id="279" r:id="rId101"/>
    <p:sldId id="364" r:id="rId102"/>
    <p:sldId id="365" r:id="rId103"/>
    <p:sldId id="366" r:id="rId104"/>
    <p:sldId id="403" r:id="rId105"/>
    <p:sldId id="405" r:id="rId106"/>
    <p:sldId id="273" r:id="rId107"/>
    <p:sldId id="367" r:id="rId108"/>
    <p:sldId id="368" r:id="rId109"/>
    <p:sldId id="369" r:id="rId110"/>
    <p:sldId id="275" r:id="rId111"/>
    <p:sldId id="281" r:id="rId112"/>
    <p:sldId id="370" r:id="rId113"/>
    <p:sldId id="371" r:id="rId114"/>
    <p:sldId id="372" r:id="rId115"/>
    <p:sldId id="373" r:id="rId116"/>
    <p:sldId id="374" r:id="rId117"/>
    <p:sldId id="375" r:id="rId118"/>
    <p:sldId id="282" r:id="rId119"/>
    <p:sldId id="376" r:id="rId120"/>
    <p:sldId id="377" r:id="rId121"/>
    <p:sldId id="378" r:id="rId122"/>
    <p:sldId id="379" r:id="rId123"/>
    <p:sldId id="285" r:id="rId124"/>
    <p:sldId id="380" r:id="rId125"/>
    <p:sldId id="381" r:id="rId126"/>
    <p:sldId id="382" r:id="rId127"/>
    <p:sldId id="283" r:id="rId128"/>
    <p:sldId id="383" r:id="rId129"/>
    <p:sldId id="384" r:id="rId130"/>
    <p:sldId id="385" r:id="rId131"/>
    <p:sldId id="277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278" r:id="rId142"/>
    <p:sldId id="395" r:id="rId143"/>
    <p:sldId id="396" r:id="rId144"/>
    <p:sldId id="398" r:id="rId145"/>
    <p:sldId id="400" r:id="rId146"/>
    <p:sldId id="401" r:id="rId147"/>
    <p:sldId id="284" r:id="rId148"/>
  </p:sldIdLst>
  <p:sldSz cx="9144000" cy="6858000" type="screen4x3"/>
  <p:notesSz cx="7038975" cy="9185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65FD6"/>
    <a:srgbClr val="FFE3BB"/>
    <a:srgbClr val="FFBE96"/>
    <a:srgbClr val="74A4FF"/>
    <a:srgbClr val="59DD4C"/>
    <a:srgbClr val="FF008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77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2832" y="-104"/>
      </p:cViewPr>
      <p:guideLst>
        <p:guide orient="horz" pos="2893"/>
        <p:guide pos="221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150" Type="http://schemas.openxmlformats.org/officeDocument/2006/relationships/handoutMaster" Target="handoutMasters/handoutMaster1.xml"/><Relationship Id="rId151" Type="http://schemas.openxmlformats.org/officeDocument/2006/relationships/printerSettings" Target="printerSettings/printerSettings1.bin"/><Relationship Id="rId152" Type="http://schemas.openxmlformats.org/officeDocument/2006/relationships/presProps" Target="presProps.xml"/><Relationship Id="rId153" Type="http://schemas.openxmlformats.org/officeDocument/2006/relationships/viewProps" Target="viewProps.xml"/><Relationship Id="rId154" Type="http://schemas.openxmlformats.org/officeDocument/2006/relationships/theme" Target="theme/theme1.xml"/><Relationship Id="rId155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3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3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8" Type="http://schemas.openxmlformats.org/officeDocument/2006/relationships/image" Target="../media/image17.emf"/><Relationship Id="rId9" Type="http://schemas.openxmlformats.org/officeDocument/2006/relationships/image" Target="../media/image13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8" Type="http://schemas.openxmlformats.org/officeDocument/2006/relationships/image" Target="../media/image17.emf"/><Relationship Id="rId9" Type="http://schemas.openxmlformats.org/officeDocument/2006/relationships/image" Target="../media/image13.emf"/><Relationship Id="rId10" Type="http://schemas.openxmlformats.org/officeDocument/2006/relationships/image" Target="../media/image19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Relationship Id="rId2" Type="http://schemas.openxmlformats.org/officeDocument/2006/relationships/image" Target="../media/image3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Relationship Id="rId2" Type="http://schemas.openxmlformats.org/officeDocument/2006/relationships/image" Target="../media/image4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Relationship Id="rId2" Type="http://schemas.openxmlformats.org/officeDocument/2006/relationships/image" Target="../media/image45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Relationship Id="rId2" Type="http://schemas.openxmlformats.org/officeDocument/2006/relationships/image" Target="../media/image53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Relationship Id="rId2" Type="http://schemas.openxmlformats.org/officeDocument/2006/relationships/image" Target="../media/image52.wmf"/><Relationship Id="rId3" Type="http://schemas.openxmlformats.org/officeDocument/2006/relationships/image" Target="../media/image53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Relationship Id="rId2" Type="http://schemas.openxmlformats.org/officeDocument/2006/relationships/image" Target="../media/image64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Relationship Id="rId2" Type="http://schemas.openxmlformats.org/officeDocument/2006/relationships/image" Target="../media/image6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Relationship Id="rId2" Type="http://schemas.openxmlformats.org/officeDocument/2006/relationships/image" Target="../media/image6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5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1" Type="http://schemas.openxmlformats.org/officeDocument/2006/relationships/image" Target="../media/image65.emf"/><Relationship Id="rId2" Type="http://schemas.openxmlformats.org/officeDocument/2006/relationships/image" Target="../media/image66.emf"/></Relationships>
</file>

<file path=ppt/drawings/_rels/vmlDrawing5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1" Type="http://schemas.openxmlformats.org/officeDocument/2006/relationships/image" Target="../media/image65.emf"/><Relationship Id="rId2" Type="http://schemas.openxmlformats.org/officeDocument/2006/relationships/image" Target="../media/image66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7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7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7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7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7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7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7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Relationship Id="rId2" Type="http://schemas.openxmlformats.org/officeDocument/2006/relationships/image" Target="../media/image73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Relationship Id="rId2" Type="http://schemas.openxmlformats.org/officeDocument/2006/relationships/image" Target="../media/image7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9388" y="0"/>
            <a:ext cx="30495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6488"/>
            <a:ext cx="304958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9388" y="8726488"/>
            <a:ext cx="30495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fld id="{EDF8CA56-97AE-AB4D-A7BC-B5E5836CC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474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9388" y="0"/>
            <a:ext cx="30495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8975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362450"/>
            <a:ext cx="51625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6488"/>
            <a:ext cx="304958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9388" y="8726488"/>
            <a:ext cx="304958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fld id="{E64F8647-6AE1-0345-83C1-52B877562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402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10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10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0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0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10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10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8.xml"/></Relationships>
</file>

<file path=ppt/notesSlides/_rels/notesSlide10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1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1.xml"/></Relationships>
</file>

<file path=ppt/notesSlides/_rels/notesSlide1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2.xml"/></Relationships>
</file>

<file path=ppt/notesSlides/_rels/notesSlide1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3.xml"/></Relationships>
</file>

<file path=ppt/notesSlides/_rels/notesSlide1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4.xml"/></Relationships>
</file>

<file path=ppt/notesSlides/_rels/notesSlide1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5.xml"/></Relationships>
</file>

<file path=ppt/notesSlides/_rels/notesSlide1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6.xml"/></Relationships>
</file>

<file path=ppt/notesSlides/_rels/notesSlide1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7.xml"/></Relationships>
</file>

<file path=ppt/notesSlides/_rels/notesSlide1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1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1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1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2.xml"/></Relationships>
</file>

<file path=ppt/notesSlides/_rels/notesSlide1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1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4.xml"/></Relationships>
</file>

<file path=ppt/notesSlides/_rels/notesSlide1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5.xml"/></Relationships>
</file>

<file path=ppt/notesSlides/_rels/notesSlide1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6.xml"/></Relationships>
</file>

<file path=ppt/notesSlides/_rels/notesSlide1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7.xml"/></Relationships>
</file>

<file path=ppt/notesSlides/_rels/notesSlide1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8.xml"/></Relationships>
</file>

<file path=ppt/notesSlides/_rels/notesSlide1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0.xml"/></Relationships>
</file>

<file path=ppt/notesSlides/_rels/notesSlide1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1.xml"/></Relationships>
</file>

<file path=ppt/notesSlides/_rels/notesSlide1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2.xml"/></Relationships>
</file>

<file path=ppt/notesSlides/_rels/notesSlide1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3.xml"/></Relationships>
</file>

<file path=ppt/notesSlides/_rels/notesSlide1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4.xml"/></Relationships>
</file>

<file path=ppt/notesSlides/_rels/notesSlide1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5.xml"/></Relationships>
</file>

<file path=ppt/notesSlides/_rels/notesSlide1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6.xml"/></Relationships>
</file>

<file path=ppt/notesSlides/_rels/notesSlide1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7.xml"/></Relationships>
</file>

<file path=ppt/notesSlides/_rels/notesSlide1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8.xml"/></Relationships>
</file>

<file path=ppt/notesSlides/_rels/notesSlide1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0.xml"/></Relationships>
</file>

<file path=ppt/notesSlides/_rels/notesSlide1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1.xml"/></Relationships>
</file>

<file path=ppt/notesSlides/_rels/notesSlide1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2.xml"/></Relationships>
</file>

<file path=ppt/notesSlides/_rels/notesSlide1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3.xml"/></Relationships>
</file>

<file path=ppt/notesSlides/_rels/notesSlide1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4.xml"/></Relationships>
</file>

<file path=ppt/notesSlides/_rels/notesSlide1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5.xml"/></Relationships>
</file>

<file path=ppt/notesSlides/_rels/notesSlide1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6.xml"/></Relationships>
</file>

<file path=ppt/notesSlides/_rels/notesSlide1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DCF57C3-FB58-DA41-BC50-F1093E831448}" type="slidenum">
              <a:rPr lang="en-US" sz="1200"/>
              <a:pPr eaLnBrk="1" hangingPunct="1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903AEA-494E-3343-887E-547D38F51452}" type="slidenum">
              <a:rPr lang="en-US" sz="1200"/>
              <a:pPr eaLnBrk="1" hangingPunct="1"/>
              <a:t>100</a:t>
            </a:fld>
            <a:endParaRPr lang="en-US" sz="1200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903AEA-494E-3343-887E-547D38F51452}" type="slidenum">
              <a:rPr lang="en-US" sz="1200"/>
              <a:pPr eaLnBrk="1" hangingPunct="1"/>
              <a:t>101</a:t>
            </a:fld>
            <a:endParaRPr lang="en-US" sz="1200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903AEA-494E-3343-887E-547D38F51452}" type="slidenum">
              <a:rPr lang="en-US" sz="1200"/>
              <a:pPr eaLnBrk="1" hangingPunct="1"/>
              <a:t>102</a:t>
            </a:fld>
            <a:endParaRPr lang="en-US" sz="1200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903AEA-494E-3343-887E-547D38F51452}" type="slidenum">
              <a:rPr lang="en-US" sz="1200"/>
              <a:pPr eaLnBrk="1" hangingPunct="1"/>
              <a:t>103</a:t>
            </a:fld>
            <a:endParaRPr lang="en-US" sz="1200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903AEA-494E-3343-887E-547D38F51452}" type="slidenum">
              <a:rPr lang="en-US" sz="1200"/>
              <a:pPr eaLnBrk="1" hangingPunct="1"/>
              <a:t>104</a:t>
            </a:fld>
            <a:endParaRPr lang="en-US" sz="1200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6903AEA-494E-3343-887E-547D38F51452}" type="slidenum">
              <a:rPr lang="en-US" sz="1200"/>
              <a:pPr eaLnBrk="1" hangingPunct="1"/>
              <a:t>105</a:t>
            </a:fld>
            <a:endParaRPr lang="en-US" sz="1200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8BA999D-D237-7D43-89E4-486EFA076D01}" type="slidenum">
              <a:rPr lang="en-US" sz="1200"/>
              <a:pPr eaLnBrk="1" hangingPunct="1"/>
              <a:t>106</a:t>
            </a:fld>
            <a:endParaRPr lang="en-US" sz="1200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8BA999D-D237-7D43-89E4-486EFA076D01}" type="slidenum">
              <a:rPr lang="en-US" sz="1200"/>
              <a:pPr eaLnBrk="1" hangingPunct="1"/>
              <a:t>107</a:t>
            </a:fld>
            <a:endParaRPr lang="en-US" sz="1200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8BA999D-D237-7D43-89E4-486EFA076D01}" type="slidenum">
              <a:rPr lang="en-US" sz="1200"/>
              <a:pPr eaLnBrk="1" hangingPunct="1"/>
              <a:t>108</a:t>
            </a:fld>
            <a:endParaRPr lang="en-US" sz="1200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938C40C-AE7B-AB41-BDCF-9D3D533E1D3D}" type="slidenum">
              <a:rPr lang="en-US" sz="1200"/>
              <a:pPr eaLnBrk="1" hangingPunct="1"/>
              <a:t>109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DCF57C3-FB58-DA41-BC50-F1093E831448}" type="slidenum">
              <a:rPr lang="en-US" sz="1200"/>
              <a:pPr eaLnBrk="1" hangingPunct="1"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4FEA9D4-6FCC-0F49-AD56-E23E0A7F30F4}" type="slidenum">
              <a:rPr lang="en-US" sz="1200"/>
              <a:pPr eaLnBrk="1" hangingPunct="1"/>
              <a:t>110</a:t>
            </a:fld>
            <a:endParaRPr lang="en-US" sz="1200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19428-8BAF-754E-AF72-4387602A02AD}" type="slidenum">
              <a:rPr lang="en-US" sz="1200"/>
              <a:pPr eaLnBrk="1" hangingPunct="1"/>
              <a:t>111</a:t>
            </a:fld>
            <a:endParaRPr lang="en-US" sz="1200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19428-8BAF-754E-AF72-4387602A02AD}" type="slidenum">
              <a:rPr lang="en-US" sz="1200"/>
              <a:pPr eaLnBrk="1" hangingPunct="1"/>
              <a:t>112</a:t>
            </a:fld>
            <a:endParaRPr lang="en-US" sz="1200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19428-8BAF-754E-AF72-4387602A02AD}" type="slidenum">
              <a:rPr lang="en-US" sz="1200"/>
              <a:pPr eaLnBrk="1" hangingPunct="1"/>
              <a:t>113</a:t>
            </a:fld>
            <a:endParaRPr lang="en-US" sz="1200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19428-8BAF-754E-AF72-4387602A02AD}" type="slidenum">
              <a:rPr lang="en-US" sz="1200"/>
              <a:pPr eaLnBrk="1" hangingPunct="1"/>
              <a:t>114</a:t>
            </a:fld>
            <a:endParaRPr lang="en-US" sz="1200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19428-8BAF-754E-AF72-4387602A02AD}" type="slidenum">
              <a:rPr lang="en-US" sz="1200"/>
              <a:pPr eaLnBrk="1" hangingPunct="1"/>
              <a:t>115</a:t>
            </a:fld>
            <a:endParaRPr lang="en-US" sz="1200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19428-8BAF-754E-AF72-4387602A02AD}" type="slidenum">
              <a:rPr lang="en-US" sz="1200"/>
              <a:pPr eaLnBrk="1" hangingPunct="1"/>
              <a:t>116</a:t>
            </a:fld>
            <a:endParaRPr lang="en-US" sz="1200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19428-8BAF-754E-AF72-4387602A02AD}" type="slidenum">
              <a:rPr lang="en-US" sz="1200"/>
              <a:pPr eaLnBrk="1" hangingPunct="1"/>
              <a:t>117</a:t>
            </a:fld>
            <a:endParaRPr lang="en-US" sz="1200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C4794EE-63E0-D64C-BA4A-A05687045CCA}" type="slidenum">
              <a:rPr lang="en-US" sz="1200"/>
              <a:pPr eaLnBrk="1" hangingPunct="1"/>
              <a:t>118</a:t>
            </a:fld>
            <a:endParaRPr lang="en-US" sz="1200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C4794EE-63E0-D64C-BA4A-A05687045CCA}" type="slidenum">
              <a:rPr lang="en-US" sz="1200"/>
              <a:pPr eaLnBrk="1" hangingPunct="1"/>
              <a:t>119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DCF57C3-FB58-DA41-BC50-F1093E831448}" type="slidenum">
              <a:rPr lang="en-US" sz="1200"/>
              <a:pPr eaLnBrk="1" hangingPunct="1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C4794EE-63E0-D64C-BA4A-A05687045CCA}" type="slidenum">
              <a:rPr lang="en-US" sz="1200"/>
              <a:pPr eaLnBrk="1" hangingPunct="1"/>
              <a:t>120</a:t>
            </a:fld>
            <a:endParaRPr lang="en-US" sz="1200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C4794EE-63E0-D64C-BA4A-A05687045CCA}" type="slidenum">
              <a:rPr lang="en-US" sz="1200"/>
              <a:pPr eaLnBrk="1" hangingPunct="1"/>
              <a:t>121</a:t>
            </a:fld>
            <a:endParaRPr lang="en-US" sz="1200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C4794EE-63E0-D64C-BA4A-A05687045CCA}" type="slidenum">
              <a:rPr lang="en-US" sz="1200"/>
              <a:pPr eaLnBrk="1" hangingPunct="1"/>
              <a:t>122</a:t>
            </a:fld>
            <a:endParaRPr lang="en-US" sz="1200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E204624-928C-0046-9008-440925F5A67C}" type="slidenum">
              <a:rPr lang="en-US" sz="1200"/>
              <a:pPr eaLnBrk="1" hangingPunct="1"/>
              <a:t>123</a:t>
            </a:fld>
            <a:endParaRPr lang="en-US" sz="1200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E204624-928C-0046-9008-440925F5A67C}" type="slidenum">
              <a:rPr lang="en-US" sz="1200"/>
              <a:pPr eaLnBrk="1" hangingPunct="1"/>
              <a:t>124</a:t>
            </a:fld>
            <a:endParaRPr lang="en-US" sz="1200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E204624-928C-0046-9008-440925F5A67C}" type="slidenum">
              <a:rPr lang="en-US" sz="1200"/>
              <a:pPr eaLnBrk="1" hangingPunct="1"/>
              <a:t>125</a:t>
            </a:fld>
            <a:endParaRPr lang="en-US" sz="1200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E204624-928C-0046-9008-440925F5A67C}" type="slidenum">
              <a:rPr lang="en-US" sz="1200"/>
              <a:pPr eaLnBrk="1" hangingPunct="1"/>
              <a:t>126</a:t>
            </a:fld>
            <a:endParaRPr lang="en-US" sz="1200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BE95628-0963-894C-8FD6-E51C98D985B1}" type="slidenum">
              <a:rPr lang="en-US" sz="1200"/>
              <a:pPr eaLnBrk="1" hangingPunct="1"/>
              <a:t>127</a:t>
            </a:fld>
            <a:endParaRPr lang="en-US" sz="1200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BE95628-0963-894C-8FD6-E51C98D985B1}" type="slidenum">
              <a:rPr lang="en-US" sz="1200"/>
              <a:pPr eaLnBrk="1" hangingPunct="1"/>
              <a:t>128</a:t>
            </a:fld>
            <a:endParaRPr lang="en-US" sz="1200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BE95628-0963-894C-8FD6-E51C98D985B1}" type="slidenum">
              <a:rPr lang="en-US" sz="1200"/>
              <a:pPr eaLnBrk="1" hangingPunct="1"/>
              <a:t>129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DCF57C3-FB58-DA41-BC50-F1093E831448}" type="slidenum">
              <a:rPr lang="en-US" sz="1200"/>
              <a:pPr eaLnBrk="1" hangingPunct="1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BE95628-0963-894C-8FD6-E51C98D985B1}" type="slidenum">
              <a:rPr lang="en-US" sz="1200"/>
              <a:pPr eaLnBrk="1" hangingPunct="1"/>
              <a:t>130</a:t>
            </a:fld>
            <a:endParaRPr lang="en-US" sz="1200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131</a:t>
            </a:fld>
            <a:endParaRPr lang="en-US" sz="1200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132</a:t>
            </a:fld>
            <a:endParaRPr lang="en-US" sz="1200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133</a:t>
            </a:fld>
            <a:endParaRPr lang="en-US" sz="1200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134</a:t>
            </a:fld>
            <a:endParaRPr lang="en-US" sz="1200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135</a:t>
            </a:fld>
            <a:endParaRPr lang="en-US" sz="1200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136</a:t>
            </a:fld>
            <a:endParaRPr lang="en-US" sz="1200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137</a:t>
            </a:fld>
            <a:endParaRPr lang="en-US" sz="1200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138</a:t>
            </a:fld>
            <a:endParaRPr lang="en-US" sz="1200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139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DCF57C3-FB58-DA41-BC50-F1093E831448}" type="slidenum">
              <a:rPr lang="en-US" sz="1200"/>
              <a:pPr eaLnBrk="1" hangingPunct="1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C268CE1-27A1-9843-B80E-CCC111D5F521}" type="slidenum">
              <a:rPr lang="en-US" sz="1200"/>
              <a:pPr eaLnBrk="1" hangingPunct="1"/>
              <a:t>140</a:t>
            </a:fld>
            <a:endParaRPr lang="en-US" sz="1200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A82B205-45D6-794F-B3D4-A603EDAAD9EE}" type="slidenum">
              <a:rPr lang="en-US" sz="1200"/>
              <a:pPr eaLnBrk="1" hangingPunct="1"/>
              <a:t>141</a:t>
            </a:fld>
            <a:endParaRPr lang="en-US" sz="1200"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A82B205-45D6-794F-B3D4-A603EDAAD9EE}" type="slidenum">
              <a:rPr lang="en-US" sz="1200"/>
              <a:pPr eaLnBrk="1" hangingPunct="1"/>
              <a:t>142</a:t>
            </a:fld>
            <a:endParaRPr lang="en-US" sz="1200"/>
          </a:p>
        </p:txBody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A82B205-45D6-794F-B3D4-A603EDAAD9EE}" type="slidenum">
              <a:rPr lang="en-US" sz="1200"/>
              <a:pPr eaLnBrk="1" hangingPunct="1"/>
              <a:t>143</a:t>
            </a:fld>
            <a:endParaRPr lang="en-US" sz="1200"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A82B205-45D6-794F-B3D4-A603EDAAD9EE}" type="slidenum">
              <a:rPr lang="en-US" sz="1200"/>
              <a:pPr eaLnBrk="1" hangingPunct="1"/>
              <a:t>144</a:t>
            </a:fld>
            <a:endParaRPr lang="en-US" sz="1200"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A82B205-45D6-794F-B3D4-A603EDAAD9EE}" type="slidenum">
              <a:rPr lang="en-US" sz="1200"/>
              <a:pPr eaLnBrk="1" hangingPunct="1"/>
              <a:t>145</a:t>
            </a:fld>
            <a:endParaRPr lang="en-US" sz="1200"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A82B205-45D6-794F-B3D4-A603EDAAD9EE}" type="slidenum">
              <a:rPr lang="en-US" sz="1200"/>
              <a:pPr eaLnBrk="1" hangingPunct="1"/>
              <a:t>146</a:t>
            </a:fld>
            <a:endParaRPr lang="en-US" sz="1200"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770CF80-7FEE-3249-85DA-3308D44EBD72}" type="slidenum">
              <a:rPr lang="en-US" sz="1200"/>
              <a:pPr eaLnBrk="1" hangingPunct="1"/>
              <a:t>147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DCF57C3-FB58-DA41-BC50-F1093E831448}" type="slidenum">
              <a:rPr lang="en-US" sz="1200"/>
              <a:pPr eaLnBrk="1" hangingPunct="1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DCF57C3-FB58-DA41-BC50-F1093E831448}" type="slidenum">
              <a:rPr lang="en-US" sz="1200"/>
              <a:pPr eaLnBrk="1" hangingPunct="1"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AC765E-D220-7445-83F6-322CB1D2F76A}" type="slidenum">
              <a:rPr lang="en-US" sz="1200"/>
              <a:pPr eaLnBrk="1" hangingPunct="1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AC765E-D220-7445-83F6-322CB1D2F76A}" type="slidenum">
              <a:rPr lang="en-US" sz="1200"/>
              <a:pPr eaLnBrk="1" hangingPunct="1"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AC765E-D220-7445-83F6-322CB1D2F76A}" type="slidenum">
              <a:rPr lang="en-US" sz="1200"/>
              <a:pPr eaLnBrk="1" hangingPunct="1"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AC765E-D220-7445-83F6-322CB1D2F76A}" type="slidenum">
              <a:rPr lang="en-US" sz="1200"/>
              <a:pPr eaLnBrk="1" hangingPunct="1"/>
              <a:t>20</a:t>
            </a:fld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AC765E-D220-7445-83F6-322CB1D2F76A}" type="slidenum">
              <a:rPr lang="en-US" sz="1200"/>
              <a:pPr eaLnBrk="1" hangingPunct="1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AC765E-D220-7445-83F6-322CB1D2F76A}" type="slidenum">
              <a:rPr lang="en-US" sz="1200"/>
              <a:pPr eaLnBrk="1" hangingPunct="1"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AC765E-D220-7445-83F6-322CB1D2F76A}" type="slidenum">
              <a:rPr lang="en-US" sz="1200"/>
              <a:pPr eaLnBrk="1" hangingPunct="1"/>
              <a:t>23</a:t>
            </a:fld>
            <a:endParaRPr 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E763957-1D39-7A47-9C0E-851A7821821A}" type="slidenum">
              <a:rPr lang="en-US" sz="1200"/>
              <a:pPr eaLnBrk="1" hangingPunct="1"/>
              <a:t>24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E763957-1D39-7A47-9C0E-851A7821821A}" type="slidenum">
              <a:rPr lang="en-US" sz="1200"/>
              <a:pPr eaLnBrk="1" hangingPunct="1"/>
              <a:t>25</a:t>
            </a:fld>
            <a:endParaRPr lang="en-US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E763957-1D39-7A47-9C0E-851A7821821A}" type="slidenum">
              <a:rPr lang="en-US" sz="1200"/>
              <a:pPr eaLnBrk="1" hangingPunct="1"/>
              <a:t>26</a:t>
            </a:fld>
            <a:endParaRPr lang="en-US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E763957-1D39-7A47-9C0E-851A7821821A}" type="slidenum">
              <a:rPr lang="en-US" sz="1200"/>
              <a:pPr eaLnBrk="1" hangingPunct="1"/>
              <a:t>27</a:t>
            </a:fld>
            <a:endParaRPr lang="en-US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E763957-1D39-7A47-9C0E-851A7821821A}" type="slidenum">
              <a:rPr lang="en-US" sz="1200"/>
              <a:pPr eaLnBrk="1" hangingPunct="1"/>
              <a:t>28</a:t>
            </a:fld>
            <a:endParaRPr lang="en-US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E763957-1D39-7A47-9C0E-851A7821821A}" type="slidenum">
              <a:rPr lang="en-US" sz="1200"/>
              <a:pPr eaLnBrk="1" hangingPunct="1"/>
              <a:t>29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8C583C-CA80-8144-A27D-66AA6FDE46C1}" type="slidenum">
              <a:rPr lang="en-US" sz="1200"/>
              <a:pPr eaLnBrk="1" hangingPunct="1"/>
              <a:t>30</a:t>
            </a:fld>
            <a:endParaRPr lang="en-US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8C583C-CA80-8144-A27D-66AA6FDE46C1}" type="slidenum">
              <a:rPr lang="en-US" sz="1200"/>
              <a:pPr eaLnBrk="1" hangingPunct="1"/>
              <a:t>31</a:t>
            </a:fld>
            <a:endParaRPr lang="en-U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8C583C-CA80-8144-A27D-66AA6FDE46C1}" type="slidenum">
              <a:rPr lang="en-US" sz="1200"/>
              <a:pPr eaLnBrk="1" hangingPunct="1"/>
              <a:t>32</a:t>
            </a:fld>
            <a:endParaRPr lang="en-US"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8C583C-CA80-8144-A27D-66AA6FDE46C1}" type="slidenum">
              <a:rPr lang="en-US" sz="1200"/>
              <a:pPr eaLnBrk="1" hangingPunct="1"/>
              <a:t>33</a:t>
            </a:fld>
            <a:endParaRPr lang="en-US"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8C583C-CA80-8144-A27D-66AA6FDE46C1}" type="slidenum">
              <a:rPr lang="en-US" sz="1200"/>
              <a:pPr eaLnBrk="1" hangingPunct="1"/>
              <a:t>34</a:t>
            </a:fld>
            <a:endParaRPr lang="en-US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8C583C-CA80-8144-A27D-66AA6FDE46C1}" type="slidenum">
              <a:rPr lang="en-US" sz="1200"/>
              <a:pPr eaLnBrk="1" hangingPunct="1"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8C583C-CA80-8144-A27D-66AA6FDE46C1}" type="slidenum">
              <a:rPr lang="en-US" sz="1200"/>
              <a:pPr eaLnBrk="1" hangingPunct="1"/>
              <a:t>36</a:t>
            </a:fld>
            <a:endParaRPr lang="en-US" sz="120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1B7DF2B-9E43-EF43-8094-2FD0653D6A08}" type="slidenum">
              <a:rPr lang="en-US" sz="1200"/>
              <a:pPr eaLnBrk="1" hangingPunct="1"/>
              <a:t>37</a:t>
            </a:fld>
            <a:endParaRPr lang="en-US" sz="120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1B7DF2B-9E43-EF43-8094-2FD0653D6A08}" type="slidenum">
              <a:rPr lang="en-US" sz="1200"/>
              <a:pPr eaLnBrk="1" hangingPunct="1"/>
              <a:t>38</a:t>
            </a:fld>
            <a:endParaRPr lang="en-US" sz="12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1B7DF2B-9E43-EF43-8094-2FD0653D6A08}" type="slidenum">
              <a:rPr lang="en-US" sz="1200"/>
              <a:pPr eaLnBrk="1" hangingPunct="1"/>
              <a:t>39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1B7DF2B-9E43-EF43-8094-2FD0653D6A08}" type="slidenum">
              <a:rPr lang="en-US" sz="1200"/>
              <a:pPr eaLnBrk="1" hangingPunct="1"/>
              <a:t>40</a:t>
            </a:fld>
            <a:endParaRPr lang="en-US" sz="120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4775A4C-928E-A245-A38F-2DB4377AF831}" type="slidenum">
              <a:rPr lang="en-US" sz="1200"/>
              <a:pPr eaLnBrk="1" hangingPunct="1"/>
              <a:t>41</a:t>
            </a:fld>
            <a:endParaRPr lang="en-US" sz="120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4775A4C-928E-A245-A38F-2DB4377AF831}" type="slidenum">
              <a:rPr lang="en-US" sz="1200"/>
              <a:pPr eaLnBrk="1" hangingPunct="1"/>
              <a:t>42</a:t>
            </a:fld>
            <a:endParaRPr lang="en-US" sz="120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4775A4C-928E-A245-A38F-2DB4377AF831}" type="slidenum">
              <a:rPr lang="en-US" sz="1200"/>
              <a:pPr eaLnBrk="1" hangingPunct="1"/>
              <a:t>43</a:t>
            </a:fld>
            <a:endParaRPr lang="en-US" sz="120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4775A4C-928E-A245-A38F-2DB4377AF831}" type="slidenum">
              <a:rPr lang="en-US" sz="1200"/>
              <a:pPr eaLnBrk="1" hangingPunct="1"/>
              <a:t>44</a:t>
            </a:fld>
            <a:endParaRPr lang="en-US" sz="120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4775A4C-928E-A245-A38F-2DB4377AF831}" type="slidenum">
              <a:rPr lang="en-US" sz="1200"/>
              <a:pPr eaLnBrk="1" hangingPunct="1"/>
              <a:t>45</a:t>
            </a:fld>
            <a:endParaRPr lang="en-US" sz="120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4775A4C-928E-A245-A38F-2DB4377AF831}" type="slidenum">
              <a:rPr lang="en-US" sz="1200"/>
              <a:pPr eaLnBrk="1" hangingPunct="1"/>
              <a:t>46</a:t>
            </a:fld>
            <a:endParaRPr lang="en-US" sz="120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1CDC0D4-82FA-524B-8821-4EF5FFCBB3DA}" type="slidenum">
              <a:rPr lang="en-US" sz="1200"/>
              <a:pPr eaLnBrk="1" hangingPunct="1"/>
              <a:t>47</a:t>
            </a:fld>
            <a:endParaRPr lang="en-US" sz="120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1CDC0D4-82FA-524B-8821-4EF5FFCBB3DA}" type="slidenum">
              <a:rPr lang="en-US" sz="1200"/>
              <a:pPr eaLnBrk="1" hangingPunct="1"/>
              <a:t>48</a:t>
            </a:fld>
            <a:endParaRPr lang="en-US" sz="120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1CDC0D4-82FA-524B-8821-4EF5FFCBB3DA}" type="slidenum">
              <a:rPr lang="en-US" sz="1200"/>
              <a:pPr eaLnBrk="1" hangingPunct="1"/>
              <a:t>49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0C941CF-221D-1E4C-97E5-203C040F6AB8}" type="slidenum">
              <a:rPr lang="en-US" sz="1200"/>
              <a:pPr eaLnBrk="1" hangingPunct="1"/>
              <a:t>50</a:t>
            </a:fld>
            <a:endParaRPr lang="en-US" sz="120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0C941CF-221D-1E4C-97E5-203C040F6AB8}" type="slidenum">
              <a:rPr lang="en-US" sz="1200"/>
              <a:pPr eaLnBrk="1" hangingPunct="1"/>
              <a:t>51</a:t>
            </a:fld>
            <a:endParaRPr lang="en-US" sz="120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97AF9F5-C87F-B745-B236-1D7D72340C01}" type="slidenum">
              <a:rPr lang="en-US" sz="1200"/>
              <a:pPr eaLnBrk="1" hangingPunct="1"/>
              <a:t>52</a:t>
            </a:fld>
            <a:endParaRPr lang="en-US" sz="120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E6D73C6-1DF3-2A49-9125-64CB544C05D1}" type="slidenum">
              <a:rPr lang="en-US" sz="1200"/>
              <a:pPr eaLnBrk="1" hangingPunct="1"/>
              <a:t>53</a:t>
            </a:fld>
            <a:endParaRPr lang="en-US" sz="120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4D201EC-AD1D-9E42-9A77-842528E5E4C3}" type="slidenum">
              <a:rPr lang="en-US" sz="1200"/>
              <a:pPr eaLnBrk="1" hangingPunct="1"/>
              <a:t>54</a:t>
            </a:fld>
            <a:endParaRPr lang="en-US" sz="120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55</a:t>
            </a:fld>
            <a:endParaRPr lang="en-US" sz="120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56</a:t>
            </a:fld>
            <a:endParaRPr lang="en-US" sz="120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57</a:t>
            </a:fld>
            <a:endParaRPr lang="en-US" sz="120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58</a:t>
            </a:fld>
            <a:endParaRPr lang="en-US" sz="120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59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60</a:t>
            </a:fld>
            <a:endParaRPr lang="en-US" sz="120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61</a:t>
            </a:fld>
            <a:endParaRPr lang="en-US" sz="120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7761D66-2770-4342-8C38-761FFF4F92AE}" type="slidenum">
              <a:rPr lang="en-US" sz="1200"/>
              <a:pPr eaLnBrk="1" hangingPunct="1"/>
              <a:t>62</a:t>
            </a:fld>
            <a:endParaRPr lang="en-US" sz="120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82672C3-61C7-CD42-B5B4-E4E591BF07FA}" type="slidenum">
              <a:rPr lang="en-US" sz="1200"/>
              <a:pPr eaLnBrk="1" hangingPunct="1"/>
              <a:t>63</a:t>
            </a:fld>
            <a:endParaRPr lang="en-US" sz="120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82672C3-61C7-CD42-B5B4-E4E591BF07FA}" type="slidenum">
              <a:rPr lang="en-US" sz="1200"/>
              <a:pPr eaLnBrk="1" hangingPunct="1"/>
              <a:t>64</a:t>
            </a:fld>
            <a:endParaRPr lang="en-US" sz="120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65</a:t>
            </a:fld>
            <a:endParaRPr lang="en-US" sz="120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66</a:t>
            </a:fld>
            <a:endParaRPr lang="en-US" sz="120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67</a:t>
            </a:fld>
            <a:endParaRPr lang="en-US" sz="120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68</a:t>
            </a:fld>
            <a:endParaRPr lang="en-US" sz="120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69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70</a:t>
            </a:fld>
            <a:endParaRPr lang="en-US" sz="120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71</a:t>
            </a:fld>
            <a:endParaRPr lang="en-US" sz="120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72</a:t>
            </a:fld>
            <a:endParaRPr lang="en-US" sz="120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73</a:t>
            </a:fld>
            <a:endParaRPr lang="en-US" sz="120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49C47F2-F42C-0A45-B47A-936DFB115659}" type="slidenum">
              <a:rPr lang="en-US" sz="1200"/>
              <a:pPr eaLnBrk="1" hangingPunct="1"/>
              <a:t>74</a:t>
            </a:fld>
            <a:endParaRPr lang="en-US" sz="120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75</a:t>
            </a:fld>
            <a:endParaRPr lang="en-US" sz="120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76</a:t>
            </a:fld>
            <a:endParaRPr lang="en-US" sz="120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77</a:t>
            </a:fld>
            <a:endParaRPr lang="en-US" sz="120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78</a:t>
            </a:fld>
            <a:endParaRPr lang="en-US" sz="120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79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80</a:t>
            </a:fld>
            <a:endParaRPr lang="en-US" sz="120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81</a:t>
            </a:fld>
            <a:endParaRPr lang="en-US" sz="120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82</a:t>
            </a:fld>
            <a:endParaRPr lang="en-US" sz="120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83</a:t>
            </a:fld>
            <a:endParaRPr lang="en-US" sz="120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84</a:t>
            </a:fld>
            <a:endParaRPr lang="en-US" sz="120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85</a:t>
            </a:fld>
            <a:endParaRPr lang="en-US" sz="120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86</a:t>
            </a:fld>
            <a:endParaRPr lang="en-US" sz="120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87</a:t>
            </a:fld>
            <a:endParaRPr lang="en-US" sz="120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88</a:t>
            </a:fld>
            <a:endParaRPr lang="en-US" sz="120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89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BC817F-221E-0A45-ACFE-B3ED29139A54}" type="slidenum">
              <a:rPr lang="en-US" sz="1200"/>
              <a:pPr eaLnBrk="1" hangingPunct="1"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90</a:t>
            </a:fld>
            <a:endParaRPr lang="en-US" sz="120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91</a:t>
            </a:fld>
            <a:endParaRPr lang="en-US" sz="120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A1AC8F4-8E6C-5C49-BFA1-91965A9D75EE}" type="slidenum">
              <a:rPr lang="en-US" sz="1200"/>
              <a:pPr eaLnBrk="1" hangingPunct="1"/>
              <a:t>92</a:t>
            </a:fld>
            <a:endParaRPr lang="en-US" sz="120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7A09B6-71F5-8C4A-AB7B-4C9522632B94}" type="slidenum">
              <a:rPr lang="en-US" sz="1200"/>
              <a:pPr eaLnBrk="1" hangingPunct="1"/>
              <a:t>93</a:t>
            </a:fld>
            <a:endParaRPr lang="en-US" sz="1200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7A09B6-71F5-8C4A-AB7B-4C9522632B94}" type="slidenum">
              <a:rPr lang="en-US" sz="1200"/>
              <a:pPr eaLnBrk="1" hangingPunct="1"/>
              <a:t>94</a:t>
            </a:fld>
            <a:endParaRPr lang="en-US" sz="120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7A09B6-71F5-8C4A-AB7B-4C9522632B94}" type="slidenum">
              <a:rPr lang="en-US" sz="1200"/>
              <a:pPr eaLnBrk="1" hangingPunct="1"/>
              <a:t>95</a:t>
            </a:fld>
            <a:endParaRPr lang="en-US" sz="1200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7A09B6-71F5-8C4A-AB7B-4C9522632B94}" type="slidenum">
              <a:rPr lang="en-US" sz="1200"/>
              <a:pPr eaLnBrk="1" hangingPunct="1"/>
              <a:t>96</a:t>
            </a:fld>
            <a:endParaRPr lang="en-US" sz="120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7A09B6-71F5-8C4A-AB7B-4C9522632B94}" type="slidenum">
              <a:rPr lang="en-US" sz="1200"/>
              <a:pPr eaLnBrk="1" hangingPunct="1"/>
              <a:t>97</a:t>
            </a:fld>
            <a:endParaRPr lang="en-US" sz="1200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7A09B6-71F5-8C4A-AB7B-4C9522632B94}" type="slidenum">
              <a:rPr lang="en-US" sz="1200"/>
              <a:pPr eaLnBrk="1" hangingPunct="1"/>
              <a:t>98</a:t>
            </a:fld>
            <a:endParaRPr lang="en-US" sz="1200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D7A09B6-71F5-8C4A-AB7B-4C9522632B94}" type="slidenum">
              <a:rPr lang="en-US" sz="1200"/>
              <a:pPr eaLnBrk="1" hangingPunct="1"/>
              <a:t>99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8F7E-CF5F-634E-BF69-87F6C82F8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7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51394-C79F-9B4B-9687-474E84BCF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8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A9DF8-1226-094E-B9FD-36701514F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9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44013-25C0-9742-8483-88639243E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3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A6EC8-F519-FA4E-9ED1-52C1B6935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9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9EB42-1971-8443-822A-371484178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0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DC43B-8871-2040-9C6C-24D54DD6D7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5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C84D0-EA7E-CF4F-8DB3-9C3686CA0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8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60FB-54C2-9247-B24F-0B072E755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6C33C-A5B1-1145-8706-BCC49D8B4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1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684DC-A330-3644-950B-D48892C14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5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Elias Métral, CERN Topical CAS on High Intensity Limitations, Geneva, 05/11/2015                                                                                            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8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2DDB0B-9AE2-6F4E-B5DA-C534BF567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1" r:id="rId1"/>
    <p:sldLayoutId id="2147484282" r:id="rId2"/>
    <p:sldLayoutId id="2147484283" r:id="rId3"/>
    <p:sldLayoutId id="2147484284" r:id="rId4"/>
    <p:sldLayoutId id="2147484285" r:id="rId5"/>
    <p:sldLayoutId id="2147484286" r:id="rId6"/>
    <p:sldLayoutId id="2147484287" r:id="rId7"/>
    <p:sldLayoutId id="2147484288" r:id="rId8"/>
    <p:sldLayoutId id="2147484289" r:id="rId9"/>
    <p:sldLayoutId id="2147484290" r:id="rId10"/>
    <p:sldLayoutId id="2147484280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3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3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Relationship Id="rId3" Type="http://schemas.openxmlformats.org/officeDocument/2006/relationships/image" Target="../media/image51.gif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7.xml"/><Relationship Id="rId4" Type="http://schemas.openxmlformats.org/officeDocument/2006/relationships/image" Target="../media/image54.png"/><Relationship Id="rId5" Type="http://schemas.openxmlformats.org/officeDocument/2006/relationships/oleObject" Target="../embeddings/oleObject77.bin"/><Relationship Id="rId6" Type="http://schemas.openxmlformats.org/officeDocument/2006/relationships/image" Target="../media/image52.wmf"/><Relationship Id="rId7" Type="http://schemas.openxmlformats.org/officeDocument/2006/relationships/oleObject" Target="../embeddings/oleObject78.bin"/><Relationship Id="rId8" Type="http://schemas.openxmlformats.org/officeDocument/2006/relationships/image" Target="../media/image53.wmf"/><Relationship Id="rId1" Type="http://schemas.openxmlformats.org/officeDocument/2006/relationships/vmlDrawing" Target="../drawings/vmlDrawing41.vml"/><Relationship Id="rId2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8.xml"/><Relationship Id="rId4" Type="http://schemas.openxmlformats.org/officeDocument/2006/relationships/image" Target="../media/image54.png"/><Relationship Id="rId5" Type="http://schemas.openxmlformats.org/officeDocument/2006/relationships/image" Target="../media/image56.png"/><Relationship Id="rId6" Type="http://schemas.openxmlformats.org/officeDocument/2006/relationships/oleObject" Target="../embeddings/oleObject79.bin"/><Relationship Id="rId7" Type="http://schemas.openxmlformats.org/officeDocument/2006/relationships/image" Target="../media/image55.wmf"/><Relationship Id="rId8" Type="http://schemas.openxmlformats.org/officeDocument/2006/relationships/oleObject" Target="../embeddings/oleObject80.bin"/><Relationship Id="rId9" Type="http://schemas.openxmlformats.org/officeDocument/2006/relationships/image" Target="../media/image52.wmf"/><Relationship Id="rId10" Type="http://schemas.openxmlformats.org/officeDocument/2006/relationships/oleObject" Target="../embeddings/oleObject81.bin"/><Relationship Id="rId11" Type="http://schemas.openxmlformats.org/officeDocument/2006/relationships/image" Target="../media/image53.wmf"/><Relationship Id="rId1" Type="http://schemas.openxmlformats.org/officeDocument/2006/relationships/vmlDrawing" Target="../drawings/vmlDrawing42.vml"/><Relationship Id="rId2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9.xml"/><Relationship Id="rId4" Type="http://schemas.openxmlformats.org/officeDocument/2006/relationships/image" Target="../media/image58.png"/><Relationship Id="rId5" Type="http://schemas.openxmlformats.org/officeDocument/2006/relationships/image" Target="../media/image59.gif"/><Relationship Id="rId6" Type="http://schemas.openxmlformats.org/officeDocument/2006/relationships/oleObject" Target="../embeddings/oleObject82.bin"/><Relationship Id="rId7" Type="http://schemas.openxmlformats.org/officeDocument/2006/relationships/image" Target="../media/image57.wmf"/><Relationship Id="rId1" Type="http://schemas.openxmlformats.org/officeDocument/2006/relationships/vmlDrawing" Target="../drawings/vmlDrawing4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0.xml"/><Relationship Id="rId4" Type="http://schemas.openxmlformats.org/officeDocument/2006/relationships/image" Target="../media/image61.png"/><Relationship Id="rId5" Type="http://schemas.openxmlformats.org/officeDocument/2006/relationships/image" Target="../media/image62.gif"/><Relationship Id="rId6" Type="http://schemas.openxmlformats.org/officeDocument/2006/relationships/oleObject" Target="../embeddings/oleObject83.bin"/><Relationship Id="rId7" Type="http://schemas.openxmlformats.org/officeDocument/2006/relationships/image" Target="../media/image60.wmf"/><Relationship Id="rId1" Type="http://schemas.openxmlformats.org/officeDocument/2006/relationships/vmlDrawing" Target="../drawings/vmlDrawing44.vml"/><Relationship Id="rId2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4.xml"/><Relationship Id="rId4" Type="http://schemas.openxmlformats.org/officeDocument/2006/relationships/oleObject" Target="../embeddings/oleObject84.bin"/><Relationship Id="rId5" Type="http://schemas.openxmlformats.org/officeDocument/2006/relationships/image" Target="../media/image63.emf"/><Relationship Id="rId1" Type="http://schemas.openxmlformats.org/officeDocument/2006/relationships/vmlDrawing" Target="../drawings/vmlDrawing45.vml"/><Relationship Id="rId2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5.xml"/><Relationship Id="rId4" Type="http://schemas.openxmlformats.org/officeDocument/2006/relationships/oleObject" Target="../embeddings/oleObject85.bin"/><Relationship Id="rId5" Type="http://schemas.openxmlformats.org/officeDocument/2006/relationships/image" Target="../media/image63.emf"/><Relationship Id="rId1" Type="http://schemas.openxmlformats.org/officeDocument/2006/relationships/vmlDrawing" Target="../drawings/vmlDrawing46.vml"/><Relationship Id="rId2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6.xml"/><Relationship Id="rId4" Type="http://schemas.openxmlformats.org/officeDocument/2006/relationships/oleObject" Target="../embeddings/oleObject86.bin"/><Relationship Id="rId5" Type="http://schemas.openxmlformats.org/officeDocument/2006/relationships/image" Target="../media/image63.emf"/><Relationship Id="rId6" Type="http://schemas.openxmlformats.org/officeDocument/2006/relationships/oleObject" Target="../embeddings/oleObject87.bin"/><Relationship Id="rId7" Type="http://schemas.openxmlformats.org/officeDocument/2006/relationships/image" Target="../media/image64.emf"/><Relationship Id="rId1" Type="http://schemas.openxmlformats.org/officeDocument/2006/relationships/vmlDrawing" Target="../drawings/vmlDrawing47.vml"/><Relationship Id="rId2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7.xml"/><Relationship Id="rId4" Type="http://schemas.openxmlformats.org/officeDocument/2006/relationships/oleObject" Target="../embeddings/oleObject88.bin"/><Relationship Id="rId5" Type="http://schemas.openxmlformats.org/officeDocument/2006/relationships/image" Target="../media/image63.emf"/><Relationship Id="rId6" Type="http://schemas.openxmlformats.org/officeDocument/2006/relationships/oleObject" Target="../embeddings/oleObject89.bin"/><Relationship Id="rId7" Type="http://schemas.openxmlformats.org/officeDocument/2006/relationships/image" Target="../media/image64.emf"/><Relationship Id="rId1" Type="http://schemas.openxmlformats.org/officeDocument/2006/relationships/vmlDrawing" Target="../drawings/vmlDrawing48.vml"/><Relationship Id="rId2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0.xml"/><Relationship Id="rId4" Type="http://schemas.openxmlformats.org/officeDocument/2006/relationships/oleObject" Target="../embeddings/oleObject90.bin"/><Relationship Id="rId5" Type="http://schemas.openxmlformats.org/officeDocument/2006/relationships/image" Target="../media/image65.emf"/><Relationship Id="rId6" Type="http://schemas.openxmlformats.org/officeDocument/2006/relationships/oleObject" Target="../embeddings/oleObject91.bin"/><Relationship Id="rId7" Type="http://schemas.openxmlformats.org/officeDocument/2006/relationships/image" Target="../media/image66.emf"/><Relationship Id="rId1" Type="http://schemas.openxmlformats.org/officeDocument/2006/relationships/vmlDrawing" Target="../drawings/vmlDrawing49.vml"/><Relationship Id="rId2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1.xml"/><Relationship Id="rId4" Type="http://schemas.openxmlformats.org/officeDocument/2006/relationships/oleObject" Target="../embeddings/oleObject92.bin"/><Relationship Id="rId5" Type="http://schemas.openxmlformats.org/officeDocument/2006/relationships/image" Target="../media/image65.emf"/><Relationship Id="rId6" Type="http://schemas.openxmlformats.org/officeDocument/2006/relationships/oleObject" Target="../embeddings/oleObject93.bin"/><Relationship Id="rId7" Type="http://schemas.openxmlformats.org/officeDocument/2006/relationships/image" Target="../media/image66.emf"/><Relationship Id="rId8" Type="http://schemas.openxmlformats.org/officeDocument/2006/relationships/oleObject" Target="../embeddings/oleObject94.bin"/><Relationship Id="rId9" Type="http://schemas.openxmlformats.org/officeDocument/2006/relationships/image" Target="../media/image67.emf"/><Relationship Id="rId10" Type="http://schemas.openxmlformats.org/officeDocument/2006/relationships/oleObject" Target="../embeddings/oleObject95.bin"/><Relationship Id="rId11" Type="http://schemas.openxmlformats.org/officeDocument/2006/relationships/image" Target="../media/image68.emf"/><Relationship Id="rId1" Type="http://schemas.openxmlformats.org/officeDocument/2006/relationships/vmlDrawing" Target="../drawings/vmlDrawing50.vml"/><Relationship Id="rId2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2.xml"/><Relationship Id="rId4" Type="http://schemas.openxmlformats.org/officeDocument/2006/relationships/oleObject" Target="../embeddings/oleObject96.bin"/><Relationship Id="rId5" Type="http://schemas.openxmlformats.org/officeDocument/2006/relationships/image" Target="../media/image65.emf"/><Relationship Id="rId6" Type="http://schemas.openxmlformats.org/officeDocument/2006/relationships/oleObject" Target="../embeddings/oleObject97.bin"/><Relationship Id="rId7" Type="http://schemas.openxmlformats.org/officeDocument/2006/relationships/image" Target="../media/image66.emf"/><Relationship Id="rId8" Type="http://schemas.openxmlformats.org/officeDocument/2006/relationships/oleObject" Target="../embeddings/oleObject98.bin"/><Relationship Id="rId9" Type="http://schemas.openxmlformats.org/officeDocument/2006/relationships/image" Target="../media/image67.emf"/><Relationship Id="rId10" Type="http://schemas.openxmlformats.org/officeDocument/2006/relationships/oleObject" Target="../embeddings/oleObject99.bin"/><Relationship Id="rId11" Type="http://schemas.openxmlformats.org/officeDocument/2006/relationships/image" Target="../media/image68.emf"/><Relationship Id="rId1" Type="http://schemas.openxmlformats.org/officeDocument/2006/relationships/vmlDrawing" Target="../drawings/vmlDrawing51.vml"/><Relationship Id="rId2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4.xml"/><Relationship Id="rId3" Type="http://schemas.openxmlformats.org/officeDocument/2006/relationships/image" Target="../media/image69.emf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5.xml"/><Relationship Id="rId3" Type="http://schemas.openxmlformats.org/officeDocument/2006/relationships/image" Target="../media/image69.emf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6.xml"/><Relationship Id="rId3" Type="http://schemas.openxmlformats.org/officeDocument/2006/relationships/image" Target="../media/image69.emf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8.xml"/><Relationship Id="rId3" Type="http://schemas.openxmlformats.org/officeDocument/2006/relationships/image" Target="../media/image70.emf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9.xml"/><Relationship Id="rId3" Type="http://schemas.openxmlformats.org/officeDocument/2006/relationships/image" Target="../media/image7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0.xml"/><Relationship Id="rId3" Type="http://schemas.openxmlformats.org/officeDocument/2006/relationships/image" Target="../media/image70.emf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1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2.xml"/><Relationship Id="rId4" Type="http://schemas.openxmlformats.org/officeDocument/2006/relationships/oleObject" Target="../embeddings/oleObject100.bin"/><Relationship Id="rId5" Type="http://schemas.openxmlformats.org/officeDocument/2006/relationships/image" Target="../media/image19.emf"/><Relationship Id="rId1" Type="http://schemas.openxmlformats.org/officeDocument/2006/relationships/vmlDrawing" Target="../drawings/vmlDrawing52.vml"/><Relationship Id="rId2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3.xml"/><Relationship Id="rId4" Type="http://schemas.openxmlformats.org/officeDocument/2006/relationships/oleObject" Target="../embeddings/oleObject101.bin"/><Relationship Id="rId5" Type="http://schemas.openxmlformats.org/officeDocument/2006/relationships/image" Target="../media/image19.emf"/><Relationship Id="rId1" Type="http://schemas.openxmlformats.org/officeDocument/2006/relationships/vmlDrawing" Target="../drawings/vmlDrawing53.vml"/><Relationship Id="rId2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4.xml"/><Relationship Id="rId4" Type="http://schemas.openxmlformats.org/officeDocument/2006/relationships/oleObject" Target="../embeddings/oleObject102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03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54.vml"/><Relationship Id="rId2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5.xml"/><Relationship Id="rId4" Type="http://schemas.openxmlformats.org/officeDocument/2006/relationships/oleObject" Target="../embeddings/oleObject104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05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55.vml"/><Relationship Id="rId2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6.xml"/><Relationship Id="rId4" Type="http://schemas.openxmlformats.org/officeDocument/2006/relationships/oleObject" Target="../embeddings/oleObject106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07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56.vml"/><Relationship Id="rId2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7.xml"/><Relationship Id="rId4" Type="http://schemas.openxmlformats.org/officeDocument/2006/relationships/oleObject" Target="../embeddings/oleObject108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09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57.vml"/><Relationship Id="rId2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8.xml"/><Relationship Id="rId4" Type="http://schemas.openxmlformats.org/officeDocument/2006/relationships/oleObject" Target="../embeddings/oleObject110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11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58.vml"/><Relationship Id="rId2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9.xml"/><Relationship Id="rId4" Type="http://schemas.openxmlformats.org/officeDocument/2006/relationships/oleObject" Target="../embeddings/oleObject112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13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59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0.xml"/><Relationship Id="rId4" Type="http://schemas.openxmlformats.org/officeDocument/2006/relationships/oleObject" Target="../embeddings/oleObject114.bin"/><Relationship Id="rId5" Type="http://schemas.openxmlformats.org/officeDocument/2006/relationships/image" Target="../media/image19.emf"/><Relationship Id="rId6" Type="http://schemas.openxmlformats.org/officeDocument/2006/relationships/oleObject" Target="../embeddings/oleObject115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60.vml"/><Relationship Id="rId2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3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4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5.xml"/><Relationship Id="rId4" Type="http://schemas.openxmlformats.org/officeDocument/2006/relationships/oleObject" Target="../embeddings/oleObject116.bin"/><Relationship Id="rId5" Type="http://schemas.openxmlformats.org/officeDocument/2006/relationships/image" Target="../media/image72.emf"/><Relationship Id="rId6" Type="http://schemas.openxmlformats.org/officeDocument/2006/relationships/oleObject" Target="../embeddings/oleObject117.bin"/><Relationship Id="rId7" Type="http://schemas.openxmlformats.org/officeDocument/2006/relationships/image" Target="../media/image73.emf"/><Relationship Id="rId1" Type="http://schemas.openxmlformats.org/officeDocument/2006/relationships/vmlDrawing" Target="../drawings/vmlDrawing61.vml"/><Relationship Id="rId2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6.xml"/><Relationship Id="rId4" Type="http://schemas.openxmlformats.org/officeDocument/2006/relationships/oleObject" Target="../embeddings/oleObject118.bin"/><Relationship Id="rId5" Type="http://schemas.openxmlformats.org/officeDocument/2006/relationships/image" Target="../media/image72.emf"/><Relationship Id="rId6" Type="http://schemas.openxmlformats.org/officeDocument/2006/relationships/oleObject" Target="../embeddings/oleObject119.bin"/><Relationship Id="rId7" Type="http://schemas.openxmlformats.org/officeDocument/2006/relationships/image" Target="../media/image73.emf"/><Relationship Id="rId1" Type="http://schemas.openxmlformats.org/officeDocument/2006/relationships/vmlDrawing" Target="../drawings/vmlDrawing62.vml"/><Relationship Id="rId2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-ps50.web.cern.ch/project-PS50/Document_proof/for-printer/cern2011-004.pdf" TargetMode="External"/><Relationship Id="rId4" Type="http://schemas.openxmlformats.org/officeDocument/2006/relationships/hyperlink" Target="http://cds.cern.ch/record/1517412/files/CERN-THESIS-2012-261_2.pdf" TargetMode="External"/><Relationship Id="rId5" Type="http://schemas.openxmlformats.org/officeDocument/2006/relationships/hyperlink" Target="http://cds.cern.ch/record/1644761/files/CERN-THESIS-2013-257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oleObject9.bin"/><Relationship Id="rId5" Type="http://schemas.openxmlformats.org/officeDocument/2006/relationships/image" Target="../media/image7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10.bin"/><Relationship Id="rId5" Type="http://schemas.openxmlformats.org/officeDocument/2006/relationships/image" Target="../media/image7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7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oleObject" Target="../embeddings/oleObject12.bin"/><Relationship Id="rId5" Type="http://schemas.openxmlformats.org/officeDocument/2006/relationships/image" Target="../media/image7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oleObject13.bin"/><Relationship Id="rId5" Type="http://schemas.openxmlformats.org/officeDocument/2006/relationships/image" Target="../media/image7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7.bin"/><Relationship Id="rId12" Type="http://schemas.openxmlformats.org/officeDocument/2006/relationships/image" Target="../media/image11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2.xml"/><Relationship Id="rId4" Type="http://schemas.openxmlformats.org/officeDocument/2006/relationships/image" Target="../media/image12.e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9.e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10.emf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1.bin"/><Relationship Id="rId12" Type="http://schemas.openxmlformats.org/officeDocument/2006/relationships/image" Target="../media/image11.emf"/><Relationship Id="rId13" Type="http://schemas.openxmlformats.org/officeDocument/2006/relationships/oleObject" Target="../embeddings/oleObject22.bin"/><Relationship Id="rId14" Type="http://schemas.openxmlformats.org/officeDocument/2006/relationships/image" Target="../media/image13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3.xml"/><Relationship Id="rId4" Type="http://schemas.openxmlformats.org/officeDocument/2006/relationships/image" Target="../media/image12.emf"/><Relationship Id="rId5" Type="http://schemas.openxmlformats.org/officeDocument/2006/relationships/oleObject" Target="../embeddings/oleObject18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19.bin"/><Relationship Id="rId8" Type="http://schemas.openxmlformats.org/officeDocument/2006/relationships/image" Target="../media/image9.emf"/><Relationship Id="rId9" Type="http://schemas.openxmlformats.org/officeDocument/2006/relationships/oleObject" Target="../embeddings/oleObject20.bin"/><Relationship Id="rId10" Type="http://schemas.openxmlformats.org/officeDocument/2006/relationships/image" Target="../media/image10.emf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6.bin"/><Relationship Id="rId12" Type="http://schemas.openxmlformats.org/officeDocument/2006/relationships/image" Target="../media/image11.emf"/><Relationship Id="rId13" Type="http://schemas.openxmlformats.org/officeDocument/2006/relationships/oleObject" Target="../embeddings/oleObject27.bin"/><Relationship Id="rId14" Type="http://schemas.openxmlformats.org/officeDocument/2006/relationships/image" Target="../media/image13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4.xml"/><Relationship Id="rId4" Type="http://schemas.openxmlformats.org/officeDocument/2006/relationships/image" Target="../media/image12.emf"/><Relationship Id="rId5" Type="http://schemas.openxmlformats.org/officeDocument/2006/relationships/oleObject" Target="../embeddings/oleObject23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24.bin"/><Relationship Id="rId8" Type="http://schemas.openxmlformats.org/officeDocument/2006/relationships/image" Target="../media/image9.emf"/><Relationship Id="rId9" Type="http://schemas.openxmlformats.org/officeDocument/2006/relationships/oleObject" Target="../embeddings/oleObject25.bin"/><Relationship Id="rId10" Type="http://schemas.openxmlformats.org/officeDocument/2006/relationships/image" Target="../media/image10.emf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emf"/><Relationship Id="rId20" Type="http://schemas.openxmlformats.org/officeDocument/2006/relationships/oleObject" Target="../embeddings/oleObject35.bin"/><Relationship Id="rId21" Type="http://schemas.openxmlformats.org/officeDocument/2006/relationships/image" Target="../media/image17.emf"/><Relationship Id="rId22" Type="http://schemas.openxmlformats.org/officeDocument/2006/relationships/oleObject" Target="../embeddings/oleObject36.bin"/><Relationship Id="rId23" Type="http://schemas.openxmlformats.org/officeDocument/2006/relationships/image" Target="../media/image13.emf"/><Relationship Id="rId10" Type="http://schemas.openxmlformats.org/officeDocument/2006/relationships/oleObject" Target="../embeddings/oleObject30.bin"/><Relationship Id="rId11" Type="http://schemas.openxmlformats.org/officeDocument/2006/relationships/image" Target="../media/image10.emf"/><Relationship Id="rId12" Type="http://schemas.openxmlformats.org/officeDocument/2006/relationships/oleObject" Target="../embeddings/oleObject31.bin"/><Relationship Id="rId13" Type="http://schemas.openxmlformats.org/officeDocument/2006/relationships/image" Target="../media/image11.emf"/><Relationship Id="rId14" Type="http://schemas.openxmlformats.org/officeDocument/2006/relationships/oleObject" Target="../embeddings/oleObject32.bin"/><Relationship Id="rId15" Type="http://schemas.openxmlformats.org/officeDocument/2006/relationships/image" Target="../media/image14.emf"/><Relationship Id="rId16" Type="http://schemas.openxmlformats.org/officeDocument/2006/relationships/oleObject" Target="../embeddings/oleObject33.bin"/><Relationship Id="rId17" Type="http://schemas.openxmlformats.org/officeDocument/2006/relationships/image" Target="../media/image15.emf"/><Relationship Id="rId18" Type="http://schemas.openxmlformats.org/officeDocument/2006/relationships/oleObject" Target="../embeddings/oleObject34.bin"/><Relationship Id="rId19" Type="http://schemas.openxmlformats.org/officeDocument/2006/relationships/image" Target="../media/image16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5.xml"/><Relationship Id="rId4" Type="http://schemas.openxmlformats.org/officeDocument/2006/relationships/image" Target="../media/image18.emf"/><Relationship Id="rId5" Type="http://schemas.openxmlformats.org/officeDocument/2006/relationships/image" Target="../media/image12.emf"/><Relationship Id="rId6" Type="http://schemas.openxmlformats.org/officeDocument/2006/relationships/oleObject" Target="../embeddings/oleObject28.bin"/><Relationship Id="rId7" Type="http://schemas.openxmlformats.org/officeDocument/2006/relationships/image" Target="../media/image8.emf"/><Relationship Id="rId8" Type="http://schemas.openxmlformats.org/officeDocument/2006/relationships/oleObject" Target="../embeddings/oleObject29.bin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emf"/><Relationship Id="rId20" Type="http://schemas.openxmlformats.org/officeDocument/2006/relationships/oleObject" Target="../embeddings/oleObject44.bin"/><Relationship Id="rId21" Type="http://schemas.openxmlformats.org/officeDocument/2006/relationships/image" Target="../media/image17.emf"/><Relationship Id="rId22" Type="http://schemas.openxmlformats.org/officeDocument/2006/relationships/oleObject" Target="../embeddings/oleObject45.bin"/><Relationship Id="rId23" Type="http://schemas.openxmlformats.org/officeDocument/2006/relationships/image" Target="../media/image13.emf"/><Relationship Id="rId24" Type="http://schemas.openxmlformats.org/officeDocument/2006/relationships/oleObject" Target="../embeddings/oleObject46.bin"/><Relationship Id="rId25" Type="http://schemas.openxmlformats.org/officeDocument/2006/relationships/image" Target="../media/image19.emf"/><Relationship Id="rId10" Type="http://schemas.openxmlformats.org/officeDocument/2006/relationships/oleObject" Target="../embeddings/oleObject39.bin"/><Relationship Id="rId11" Type="http://schemas.openxmlformats.org/officeDocument/2006/relationships/image" Target="../media/image10.emf"/><Relationship Id="rId12" Type="http://schemas.openxmlformats.org/officeDocument/2006/relationships/oleObject" Target="../embeddings/oleObject40.bin"/><Relationship Id="rId13" Type="http://schemas.openxmlformats.org/officeDocument/2006/relationships/image" Target="../media/image11.emf"/><Relationship Id="rId14" Type="http://schemas.openxmlformats.org/officeDocument/2006/relationships/oleObject" Target="../embeddings/oleObject41.bin"/><Relationship Id="rId15" Type="http://schemas.openxmlformats.org/officeDocument/2006/relationships/image" Target="../media/image14.emf"/><Relationship Id="rId16" Type="http://schemas.openxmlformats.org/officeDocument/2006/relationships/oleObject" Target="../embeddings/oleObject42.bin"/><Relationship Id="rId17" Type="http://schemas.openxmlformats.org/officeDocument/2006/relationships/image" Target="../media/image15.emf"/><Relationship Id="rId18" Type="http://schemas.openxmlformats.org/officeDocument/2006/relationships/oleObject" Target="../embeddings/oleObject43.bin"/><Relationship Id="rId19" Type="http://schemas.openxmlformats.org/officeDocument/2006/relationships/image" Target="../media/image16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6.xml"/><Relationship Id="rId4" Type="http://schemas.openxmlformats.org/officeDocument/2006/relationships/image" Target="../media/image18.emf"/><Relationship Id="rId5" Type="http://schemas.openxmlformats.org/officeDocument/2006/relationships/image" Target="../media/image12.emf"/><Relationship Id="rId6" Type="http://schemas.openxmlformats.org/officeDocument/2006/relationships/oleObject" Target="../embeddings/oleObject37.bin"/><Relationship Id="rId7" Type="http://schemas.openxmlformats.org/officeDocument/2006/relationships/image" Target="../media/image8.emf"/><Relationship Id="rId8" Type="http://schemas.openxmlformats.org/officeDocument/2006/relationships/oleObject" Target="../embeddings/oleObject38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4" Type="http://schemas.openxmlformats.org/officeDocument/2006/relationships/image" Target="../media/image20.emf"/><Relationship Id="rId5" Type="http://schemas.openxmlformats.org/officeDocument/2006/relationships/oleObject" Target="../embeddings/oleObject47.bin"/><Relationship Id="rId6" Type="http://schemas.openxmlformats.org/officeDocument/2006/relationships/image" Target="../media/image8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oleObject" Target="../embeddings/oleObject48.bin"/><Relationship Id="rId7" Type="http://schemas.openxmlformats.org/officeDocument/2006/relationships/image" Target="../media/image8.emf"/><Relationship Id="rId8" Type="http://schemas.openxmlformats.org/officeDocument/2006/relationships/oleObject" Target="../embeddings/oleObject49.bin"/><Relationship Id="rId9" Type="http://schemas.openxmlformats.org/officeDocument/2006/relationships/image" Target="../media/image9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4" Type="http://schemas.openxmlformats.org/officeDocument/2006/relationships/oleObject" Target="../embeddings/oleObject50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4" Type="http://schemas.openxmlformats.org/officeDocument/2006/relationships/oleObject" Target="../embeddings/oleObject51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4" Type="http://schemas.openxmlformats.org/officeDocument/2006/relationships/oleObject" Target="../embeddings/oleObject52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4" Type="http://schemas.openxmlformats.org/officeDocument/2006/relationships/oleObject" Target="../embeddings/oleObject53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4" Type="http://schemas.openxmlformats.org/officeDocument/2006/relationships/oleObject" Target="../embeddings/oleObject54.bin"/><Relationship Id="rId5" Type="http://schemas.openxmlformats.org/officeDocument/2006/relationships/image" Target="../media/image22.emf"/><Relationship Id="rId6" Type="http://schemas.openxmlformats.org/officeDocument/2006/relationships/oleObject" Target="../embeddings/oleObject55.bin"/><Relationship Id="rId7" Type="http://schemas.openxmlformats.org/officeDocument/2006/relationships/image" Target="../media/image23.e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4" Type="http://schemas.openxmlformats.org/officeDocument/2006/relationships/oleObject" Target="../embeddings/oleObject56.bin"/><Relationship Id="rId5" Type="http://schemas.openxmlformats.org/officeDocument/2006/relationships/image" Target="../media/image22.emf"/><Relationship Id="rId6" Type="http://schemas.openxmlformats.org/officeDocument/2006/relationships/oleObject" Target="../embeddings/oleObject57.bin"/><Relationship Id="rId7" Type="http://schemas.openxmlformats.org/officeDocument/2006/relationships/image" Target="../media/image23.e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5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gif"/><Relationship Id="rId5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28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29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4" Type="http://schemas.openxmlformats.org/officeDocument/2006/relationships/image" Target="../media/image31.emf"/><Relationship Id="rId5" Type="http://schemas.openxmlformats.org/officeDocument/2006/relationships/oleObject" Target="../embeddings/oleObject58.bin"/><Relationship Id="rId6" Type="http://schemas.openxmlformats.org/officeDocument/2006/relationships/image" Target="../media/image30.emf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4" Type="http://schemas.openxmlformats.org/officeDocument/2006/relationships/image" Target="../media/image33.emf"/><Relationship Id="rId5" Type="http://schemas.openxmlformats.org/officeDocument/2006/relationships/oleObject" Target="../embeddings/oleObject59.bin"/><Relationship Id="rId6" Type="http://schemas.openxmlformats.org/officeDocument/2006/relationships/image" Target="../media/image32.emf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4" Type="http://schemas.openxmlformats.org/officeDocument/2006/relationships/image" Target="../media/image33.emf"/><Relationship Id="rId5" Type="http://schemas.openxmlformats.org/officeDocument/2006/relationships/oleObject" Target="../embeddings/oleObject60.bin"/><Relationship Id="rId6" Type="http://schemas.openxmlformats.org/officeDocument/2006/relationships/image" Target="../media/image32.emf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29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35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4" Type="http://schemas.openxmlformats.org/officeDocument/2006/relationships/oleObject" Target="../embeddings/oleObject61.bin"/><Relationship Id="rId5" Type="http://schemas.openxmlformats.org/officeDocument/2006/relationships/image" Target="../media/image37.e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4" Type="http://schemas.openxmlformats.org/officeDocument/2006/relationships/image" Target="../media/image2.png"/><Relationship Id="rId5" Type="http://schemas.openxmlformats.org/officeDocument/2006/relationships/image" Target="../media/image40.png"/><Relationship Id="rId6" Type="http://schemas.openxmlformats.org/officeDocument/2006/relationships/image" Target="../media/image41.gif"/><Relationship Id="rId7" Type="http://schemas.openxmlformats.org/officeDocument/2006/relationships/oleObject" Target="../embeddings/oleObject62.bin"/><Relationship Id="rId8" Type="http://schemas.openxmlformats.org/officeDocument/2006/relationships/image" Target="../media/image38.emf"/><Relationship Id="rId9" Type="http://schemas.openxmlformats.org/officeDocument/2006/relationships/oleObject" Target="../embeddings/oleObject63.bin"/><Relationship Id="rId10" Type="http://schemas.openxmlformats.org/officeDocument/2006/relationships/image" Target="../media/image39.emf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42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4.xml"/><Relationship Id="rId4" Type="http://schemas.openxmlformats.org/officeDocument/2006/relationships/image" Target="../media/image43.emf"/><Relationship Id="rId5" Type="http://schemas.openxmlformats.org/officeDocument/2006/relationships/image" Target="../media/image42.png"/><Relationship Id="rId6" Type="http://schemas.openxmlformats.org/officeDocument/2006/relationships/oleObject" Target="../embeddings/oleObject64.bin"/><Relationship Id="rId7" Type="http://schemas.openxmlformats.org/officeDocument/2006/relationships/image" Target="../media/image44.emf"/><Relationship Id="rId1" Type="http://schemas.openxmlformats.org/officeDocument/2006/relationships/vmlDrawing" Target="../drawings/vmlDrawing30.vml"/><Relationship Id="rId2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5.xml"/><Relationship Id="rId4" Type="http://schemas.openxmlformats.org/officeDocument/2006/relationships/image" Target="../media/image43.emf"/><Relationship Id="rId5" Type="http://schemas.openxmlformats.org/officeDocument/2006/relationships/image" Target="../media/image42.png"/><Relationship Id="rId6" Type="http://schemas.openxmlformats.org/officeDocument/2006/relationships/oleObject" Target="../embeddings/oleObject65.bin"/><Relationship Id="rId7" Type="http://schemas.openxmlformats.org/officeDocument/2006/relationships/image" Target="../media/image44.emf"/><Relationship Id="rId1" Type="http://schemas.openxmlformats.org/officeDocument/2006/relationships/vmlDrawing" Target="../drawings/vmlDrawing31.vml"/><Relationship Id="rId2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6.xml"/><Relationship Id="rId4" Type="http://schemas.openxmlformats.org/officeDocument/2006/relationships/image" Target="../media/image43.emf"/><Relationship Id="rId5" Type="http://schemas.openxmlformats.org/officeDocument/2006/relationships/image" Target="../media/image42.png"/><Relationship Id="rId6" Type="http://schemas.openxmlformats.org/officeDocument/2006/relationships/oleObject" Target="../embeddings/oleObject66.bin"/><Relationship Id="rId7" Type="http://schemas.openxmlformats.org/officeDocument/2006/relationships/image" Target="../media/image44.emf"/><Relationship Id="rId8" Type="http://schemas.openxmlformats.org/officeDocument/2006/relationships/oleObject" Target="../embeddings/oleObject67.bin"/><Relationship Id="rId9" Type="http://schemas.openxmlformats.org/officeDocument/2006/relationships/image" Target="../media/image45.emf"/><Relationship Id="rId1" Type="http://schemas.openxmlformats.org/officeDocument/2006/relationships/vmlDrawing" Target="../drawings/vmlDrawing32.vml"/><Relationship Id="rId2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7.xml"/><Relationship Id="rId4" Type="http://schemas.openxmlformats.org/officeDocument/2006/relationships/image" Target="../media/image43.emf"/><Relationship Id="rId5" Type="http://schemas.openxmlformats.org/officeDocument/2006/relationships/image" Target="../media/image42.png"/><Relationship Id="rId6" Type="http://schemas.openxmlformats.org/officeDocument/2006/relationships/oleObject" Target="../embeddings/oleObject68.bin"/><Relationship Id="rId7" Type="http://schemas.openxmlformats.org/officeDocument/2006/relationships/image" Target="../media/image44.emf"/><Relationship Id="rId8" Type="http://schemas.openxmlformats.org/officeDocument/2006/relationships/oleObject" Target="../embeddings/oleObject69.bin"/><Relationship Id="rId9" Type="http://schemas.openxmlformats.org/officeDocument/2006/relationships/image" Target="../media/image45.emf"/><Relationship Id="rId1" Type="http://schemas.openxmlformats.org/officeDocument/2006/relationships/vmlDrawing" Target="../drawings/vmlDrawing33.vml"/><Relationship Id="rId2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4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0.xml"/><Relationship Id="rId4" Type="http://schemas.openxmlformats.org/officeDocument/2006/relationships/image" Target="../media/image46.emf"/><Relationship Id="rId5" Type="http://schemas.openxmlformats.org/officeDocument/2006/relationships/image" Target="../media/image48.emf"/><Relationship Id="rId6" Type="http://schemas.openxmlformats.org/officeDocument/2006/relationships/oleObject" Target="../embeddings/oleObject70.bin"/><Relationship Id="rId7" Type="http://schemas.openxmlformats.org/officeDocument/2006/relationships/image" Target="../media/image47.emf"/><Relationship Id="rId1" Type="http://schemas.openxmlformats.org/officeDocument/2006/relationships/vmlDrawing" Target="../drawings/vmlDrawing34.vml"/><Relationship Id="rId2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49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4.xml"/><Relationship Id="rId4" Type="http://schemas.openxmlformats.org/officeDocument/2006/relationships/oleObject" Target="../embeddings/oleObject71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35.vml"/><Relationship Id="rId2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5.xml"/><Relationship Id="rId4" Type="http://schemas.openxmlformats.org/officeDocument/2006/relationships/oleObject" Target="../embeddings/oleObject72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36.vml"/><Relationship Id="rId2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6.xml"/><Relationship Id="rId4" Type="http://schemas.openxmlformats.org/officeDocument/2006/relationships/oleObject" Target="../embeddings/oleObject73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37.vml"/><Relationship Id="rId2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7.xml"/><Relationship Id="rId4" Type="http://schemas.openxmlformats.org/officeDocument/2006/relationships/oleObject" Target="../embeddings/oleObject74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38.vml"/><Relationship Id="rId2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8.xml"/><Relationship Id="rId4" Type="http://schemas.openxmlformats.org/officeDocument/2006/relationships/oleObject" Target="../embeddings/oleObject75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39.vml"/><Relationship Id="rId2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9.xml"/><Relationship Id="rId4" Type="http://schemas.openxmlformats.org/officeDocument/2006/relationships/oleObject" Target="../embeddings/oleObject76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40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628800"/>
            <a:ext cx="6522651" cy="4852392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(1/3)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76200" y="981075"/>
            <a:ext cx="521588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Momentum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compaction factor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76200" y="836712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PS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76200" y="836712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the PS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even in the presence of the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jump, together with the change of the sign of both </a:t>
            </a: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chromaticities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when transition is crossed, a fast vertical single-bunch instability is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observed (with the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nTOF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bunch)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when no longitudinal </a:t>
            </a: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blow-up is applied before transition </a:t>
            </a:r>
          </a:p>
        </p:txBody>
      </p:sp>
    </p:spTree>
    <p:extLst>
      <p:ext uri="{BB962C8B-B14F-4D97-AF65-F5344CB8AC3E}">
        <p14:creationId xmlns:p14="http://schemas.microsoft.com/office/powerpoint/2010/main" val="294656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76200" y="836712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the PS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even in the presence of the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jump, together with the change of the sign of both </a:t>
            </a: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chromaticities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when transition is crossed, a fast vertical single-bunch instability is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observed (with the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nTOF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bunch)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when no longitudinal </a:t>
            </a: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blow-up is applied before transition </a:t>
            </a:r>
          </a:p>
        </p:txBody>
      </p:sp>
      <p:pic>
        <p:nvPicPr>
          <p:cNvPr id="501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21384"/>
            <a:ext cx="7431087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Text Box 13"/>
          <p:cNvSpPr txBox="1">
            <a:spLocks noChangeArrowheads="1"/>
          </p:cNvSpPr>
          <p:nvPr/>
        </p:nvSpPr>
        <p:spPr bwMode="auto">
          <a:xfrm>
            <a:off x="539750" y="2348359"/>
            <a:ext cx="2447925" cy="465138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>
                <a:solidFill>
                  <a:srgbClr val="339933"/>
                </a:solidFill>
                <a:sym typeface="Symbol" charset="0"/>
              </a:rPr>
              <a:t>,</a:t>
            </a:r>
            <a:r>
              <a:rPr lang="en-GB">
                <a:solidFill>
                  <a:srgbClr val="00FF00"/>
                </a:solidFill>
                <a:sym typeface="Symbol" charset="0"/>
              </a:rPr>
              <a:t> </a:t>
            </a:r>
            <a:r>
              <a:rPr lang="en-GB">
                <a:solidFill>
                  <a:srgbClr val="FF3300"/>
                </a:solidFill>
                <a:sym typeface="Symbol" charset="0"/>
              </a:rPr>
              <a:t>R,</a:t>
            </a:r>
            <a:r>
              <a:rPr lang="en-GB">
                <a:solidFill>
                  <a:srgbClr val="00FF00"/>
                </a:solidFill>
                <a:sym typeface="Symbol" charset="0"/>
              </a:rPr>
              <a:t> </a:t>
            </a:r>
            <a:r>
              <a:rPr lang="en-GB">
                <a:solidFill>
                  <a:schemeClr val="accent2"/>
                </a:solidFill>
                <a:sym typeface="Symbol" charset="0"/>
              </a:rPr>
              <a:t>V </a:t>
            </a:r>
            <a:r>
              <a:rPr lang="en-GB">
                <a:sym typeface="Symbol" charset="0"/>
              </a:rPr>
              <a:t>signals</a:t>
            </a:r>
          </a:p>
        </p:txBody>
      </p:sp>
      <p:sp>
        <p:nvSpPr>
          <p:cNvPr id="50183" name="Text Box 14"/>
          <p:cNvSpPr txBox="1">
            <a:spLocks noChangeArrowheads="1"/>
          </p:cNvSpPr>
          <p:nvPr/>
        </p:nvSpPr>
        <p:spPr bwMode="auto">
          <a:xfrm>
            <a:off x="6516688" y="5445572"/>
            <a:ext cx="2238375" cy="463550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>
                <a:solidFill>
                  <a:srgbClr val="000000"/>
                </a:solidFill>
              </a:rPr>
              <a:t>Time (10 ns/div)</a:t>
            </a:r>
          </a:p>
        </p:txBody>
      </p:sp>
      <p:sp>
        <p:nvSpPr>
          <p:cNvPr id="50184" name="Line 15"/>
          <p:cNvSpPr>
            <a:spLocks noChangeShapeType="1"/>
          </p:cNvSpPr>
          <p:nvPr/>
        </p:nvSpPr>
        <p:spPr bwMode="auto">
          <a:xfrm flipV="1">
            <a:off x="3708400" y="4940747"/>
            <a:ext cx="647700" cy="360362"/>
          </a:xfrm>
          <a:prstGeom prst="line">
            <a:avLst/>
          </a:prstGeom>
          <a:noFill/>
          <a:ln w="28575">
            <a:solidFill>
              <a:srgbClr val="74A4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50186" name="Text Box 14"/>
          <p:cNvSpPr txBox="1">
            <a:spLocks noChangeArrowheads="1"/>
          </p:cNvSpPr>
          <p:nvPr/>
        </p:nvSpPr>
        <p:spPr bwMode="auto">
          <a:xfrm>
            <a:off x="2124075" y="5085209"/>
            <a:ext cx="1595438" cy="463550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>
                <a:solidFill>
                  <a:srgbClr val="000000"/>
                </a:solidFill>
              </a:rPr>
              <a:t>~ 700 MHz</a:t>
            </a:r>
          </a:p>
        </p:txBody>
      </p:sp>
      <p:sp>
        <p:nvSpPr>
          <p:cNvPr id="34" name="AutoShape 20"/>
          <p:cNvSpPr>
            <a:spLocks noChangeArrowheads="1"/>
          </p:cNvSpPr>
          <p:nvPr/>
        </p:nvSpPr>
        <p:spPr bwMode="auto">
          <a:xfrm>
            <a:off x="971550" y="4267647"/>
            <a:ext cx="1828800" cy="457200"/>
          </a:xfrm>
          <a:prstGeom prst="wedgeEllipseCallout">
            <a:avLst>
              <a:gd name="adj1" fmla="val 63194"/>
              <a:gd name="adj2" fmla="val 2083"/>
            </a:avLst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1123950" y="4267647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2A004E"/>
                </a:solidFill>
                <a:latin typeface="Arial" charset="0"/>
              </a:rPr>
              <a:t>Head stable</a:t>
            </a:r>
          </a:p>
        </p:txBody>
      </p:sp>
      <p:sp>
        <p:nvSpPr>
          <p:cNvPr id="36" name="AutoShape 22"/>
          <p:cNvSpPr>
            <a:spLocks noChangeArrowheads="1"/>
          </p:cNvSpPr>
          <p:nvPr/>
        </p:nvSpPr>
        <p:spPr bwMode="auto">
          <a:xfrm>
            <a:off x="5364163" y="4077147"/>
            <a:ext cx="1905000" cy="457200"/>
          </a:xfrm>
          <a:prstGeom prst="wedgeEllipseCallout">
            <a:avLst>
              <a:gd name="adj1" fmla="val -60750"/>
              <a:gd name="adj2" fmla="val 59375"/>
            </a:avLst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5516563" y="4077147"/>
            <a:ext cx="182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2A004E"/>
                </a:solidFill>
                <a:latin typeface="Arial" charset="0"/>
              </a:rPr>
              <a:t>Tail unstable</a:t>
            </a:r>
          </a:p>
        </p:txBody>
      </p:sp>
    </p:spTree>
    <p:extLst>
      <p:ext uri="{BB962C8B-B14F-4D97-AF65-F5344CB8AC3E}">
        <p14:creationId xmlns:p14="http://schemas.microsoft.com/office/powerpoint/2010/main" val="46581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6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76200" y="836712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the PS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even in the presence of the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jump, together with the change of the sign of both </a:t>
            </a: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chromaticities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when transition is crossed, a fast vertical single-bunch instability is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observed (with the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nTOF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bunch)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when no longitudinal </a:t>
            </a: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blow-up is applied before transition </a:t>
            </a:r>
          </a:p>
        </p:txBody>
      </p:sp>
      <p:pic>
        <p:nvPicPr>
          <p:cNvPr id="501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21384"/>
            <a:ext cx="7431087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Text Box 13"/>
          <p:cNvSpPr txBox="1">
            <a:spLocks noChangeArrowheads="1"/>
          </p:cNvSpPr>
          <p:nvPr/>
        </p:nvSpPr>
        <p:spPr bwMode="auto">
          <a:xfrm>
            <a:off x="539750" y="2348359"/>
            <a:ext cx="2447925" cy="465138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>
                <a:solidFill>
                  <a:srgbClr val="339933"/>
                </a:solidFill>
                <a:sym typeface="Symbol" charset="0"/>
              </a:rPr>
              <a:t>,</a:t>
            </a:r>
            <a:r>
              <a:rPr lang="en-GB">
                <a:solidFill>
                  <a:srgbClr val="00FF00"/>
                </a:solidFill>
                <a:sym typeface="Symbol" charset="0"/>
              </a:rPr>
              <a:t> </a:t>
            </a:r>
            <a:r>
              <a:rPr lang="en-GB">
                <a:solidFill>
                  <a:srgbClr val="FF3300"/>
                </a:solidFill>
                <a:sym typeface="Symbol" charset="0"/>
              </a:rPr>
              <a:t>R,</a:t>
            </a:r>
            <a:r>
              <a:rPr lang="en-GB">
                <a:solidFill>
                  <a:srgbClr val="00FF00"/>
                </a:solidFill>
                <a:sym typeface="Symbol" charset="0"/>
              </a:rPr>
              <a:t> </a:t>
            </a:r>
            <a:r>
              <a:rPr lang="en-GB">
                <a:solidFill>
                  <a:schemeClr val="accent2"/>
                </a:solidFill>
                <a:sym typeface="Symbol" charset="0"/>
              </a:rPr>
              <a:t>V </a:t>
            </a:r>
            <a:r>
              <a:rPr lang="en-GB">
                <a:sym typeface="Symbol" charset="0"/>
              </a:rPr>
              <a:t>signals</a:t>
            </a:r>
          </a:p>
        </p:txBody>
      </p:sp>
      <p:sp>
        <p:nvSpPr>
          <p:cNvPr id="50183" name="Text Box 14"/>
          <p:cNvSpPr txBox="1">
            <a:spLocks noChangeArrowheads="1"/>
          </p:cNvSpPr>
          <p:nvPr/>
        </p:nvSpPr>
        <p:spPr bwMode="auto">
          <a:xfrm>
            <a:off x="6516688" y="5445572"/>
            <a:ext cx="2238375" cy="463550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>
                <a:solidFill>
                  <a:srgbClr val="000000"/>
                </a:solidFill>
              </a:rPr>
              <a:t>Time (10 ns/div)</a:t>
            </a:r>
          </a:p>
        </p:txBody>
      </p:sp>
      <p:sp>
        <p:nvSpPr>
          <p:cNvPr id="50184" name="Line 15"/>
          <p:cNvSpPr>
            <a:spLocks noChangeShapeType="1"/>
          </p:cNvSpPr>
          <p:nvPr/>
        </p:nvSpPr>
        <p:spPr bwMode="auto">
          <a:xfrm flipV="1">
            <a:off x="3708400" y="4940747"/>
            <a:ext cx="647700" cy="360362"/>
          </a:xfrm>
          <a:prstGeom prst="line">
            <a:avLst/>
          </a:prstGeom>
          <a:noFill/>
          <a:ln w="28575">
            <a:solidFill>
              <a:srgbClr val="74A4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57200" y="5996136"/>
            <a:ext cx="82296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000" b="1" dirty="0">
                <a:solidFill>
                  <a:srgbClr val="FF0080"/>
                </a:solidFill>
                <a:sym typeface="Mathematica1" pitchFamily="2" charset="2"/>
              </a:rPr>
              <a:t>=&gt; Instability suppressed by increasing the longitudinal </a:t>
            </a:r>
            <a:r>
              <a:rPr lang="en-US" sz="2000" b="1" dirty="0" err="1">
                <a:solidFill>
                  <a:srgbClr val="FF0080"/>
                </a:solidFill>
                <a:sym typeface="Mathematica1" pitchFamily="2" charset="2"/>
              </a:rPr>
              <a:t>emittance</a:t>
            </a:r>
            <a:endParaRPr lang="en-US" sz="2000" b="1" dirty="0">
              <a:solidFill>
                <a:srgbClr val="FF0080"/>
              </a:solidFill>
              <a:sym typeface="Mathematica1" pitchFamily="2" charset="2"/>
            </a:endParaRPr>
          </a:p>
        </p:txBody>
      </p:sp>
      <p:sp>
        <p:nvSpPr>
          <p:cNvPr id="50186" name="Text Box 14"/>
          <p:cNvSpPr txBox="1">
            <a:spLocks noChangeArrowheads="1"/>
          </p:cNvSpPr>
          <p:nvPr/>
        </p:nvSpPr>
        <p:spPr bwMode="auto">
          <a:xfrm>
            <a:off x="2124075" y="5085209"/>
            <a:ext cx="1595438" cy="463550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>
                <a:solidFill>
                  <a:srgbClr val="000000"/>
                </a:solidFill>
              </a:rPr>
              <a:t>~ 700 MHz</a:t>
            </a:r>
          </a:p>
        </p:txBody>
      </p:sp>
      <p:sp>
        <p:nvSpPr>
          <p:cNvPr id="34" name="AutoShape 20"/>
          <p:cNvSpPr>
            <a:spLocks noChangeArrowheads="1"/>
          </p:cNvSpPr>
          <p:nvPr/>
        </p:nvSpPr>
        <p:spPr bwMode="auto">
          <a:xfrm>
            <a:off x="971550" y="4267647"/>
            <a:ext cx="1828800" cy="457200"/>
          </a:xfrm>
          <a:prstGeom prst="wedgeEllipseCallout">
            <a:avLst>
              <a:gd name="adj1" fmla="val 63194"/>
              <a:gd name="adj2" fmla="val 2083"/>
            </a:avLst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1123950" y="4267647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2A004E"/>
                </a:solidFill>
                <a:latin typeface="Arial" charset="0"/>
              </a:rPr>
              <a:t>Head stable</a:t>
            </a:r>
          </a:p>
        </p:txBody>
      </p:sp>
      <p:sp>
        <p:nvSpPr>
          <p:cNvPr id="36" name="AutoShape 22"/>
          <p:cNvSpPr>
            <a:spLocks noChangeArrowheads="1"/>
          </p:cNvSpPr>
          <p:nvPr/>
        </p:nvSpPr>
        <p:spPr bwMode="auto">
          <a:xfrm>
            <a:off x="5364163" y="4077147"/>
            <a:ext cx="1905000" cy="457200"/>
          </a:xfrm>
          <a:prstGeom prst="wedgeEllipseCallout">
            <a:avLst>
              <a:gd name="adj1" fmla="val -60750"/>
              <a:gd name="adj2" fmla="val 59375"/>
            </a:avLst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5516563" y="4077147"/>
            <a:ext cx="182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2A004E"/>
                </a:solidFill>
                <a:latin typeface="Arial" charset="0"/>
              </a:rPr>
              <a:t>Tail unstable</a:t>
            </a:r>
          </a:p>
        </p:txBody>
      </p:sp>
    </p:spTree>
    <p:extLst>
      <p:ext uri="{BB962C8B-B14F-4D97-AF65-F5344CB8AC3E}">
        <p14:creationId xmlns:p14="http://schemas.microsoft.com/office/powerpoint/2010/main" val="734012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197296" y="836712"/>
            <a:ext cx="88392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>
              <a:buSzPct val="75000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=&gt; Similar observation on other beams (e.g. below with the beam for the Antiproton Decelerator) when the longitudinal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is too small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79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197296" y="836712"/>
            <a:ext cx="88392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>
              <a:buSzPct val="75000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=&gt; Similar observation on other beams (e.g. below with the beam for the Antiproton Decelerator) when the longitudinal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is too small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15" name="Picture 4" descr="AnimationBBUOnADIn200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4" y="1556792"/>
            <a:ext cx="8155122" cy="5040560"/>
          </a:xfrm>
          <a:prstGeom prst="rect">
            <a:avLst/>
          </a:prstGeom>
          <a:noFill/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724128" y="6381328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Rende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Steerenberg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866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the SPS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the SPS</a:t>
            </a:r>
          </a:p>
        </p:txBody>
      </p: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2330450"/>
            <a:ext cx="4524375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graphicFrame>
        <p:nvGraphicFramePr>
          <p:cNvPr id="54280" name="Object 5"/>
          <p:cNvGraphicFramePr>
            <a:graphicFrameLocks noChangeAspect="1"/>
          </p:cNvGraphicFramePr>
          <p:nvPr/>
        </p:nvGraphicFramePr>
        <p:xfrm>
          <a:off x="2024063" y="4910138"/>
          <a:ext cx="8747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09" name="Equation" r:id="rId5" imgW="7315200" imgH="4437246" progId="Equation.3">
                  <p:embed/>
                </p:oleObj>
              </mc:Choice>
              <mc:Fallback>
                <p:oleObj name="Equation" r:id="rId5" imgW="7315200" imgH="44372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3" y="4910138"/>
                        <a:ext cx="874712" cy="53181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Line 8"/>
          <p:cNvSpPr>
            <a:spLocks noChangeShapeType="1"/>
          </p:cNvSpPr>
          <p:nvPr/>
        </p:nvSpPr>
        <p:spPr bwMode="auto">
          <a:xfrm flipV="1">
            <a:off x="1295400" y="2014538"/>
            <a:ext cx="0" cy="3657600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54283" name="Object 9"/>
          <p:cNvGraphicFramePr>
            <a:graphicFrameLocks noChangeAspect="1"/>
          </p:cNvGraphicFramePr>
          <p:nvPr/>
        </p:nvGraphicFramePr>
        <p:xfrm>
          <a:off x="457200" y="1582738"/>
          <a:ext cx="34575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10" name="Equation" r:id="rId7" imgW="7322535" imgH="902175" progId="Equation.3">
                  <p:embed/>
                </p:oleObj>
              </mc:Choice>
              <mc:Fallback>
                <p:oleObj name="Equation" r:id="rId7" imgW="7322535" imgH="90217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82738"/>
                        <a:ext cx="3457575" cy="4254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38100">
                        <a:solidFill>
                          <a:srgbClr val="D60093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810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the SPS</a:t>
            </a:r>
          </a:p>
        </p:txBody>
      </p:sp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2330450"/>
            <a:ext cx="4524375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5427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19338"/>
            <a:ext cx="4572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graphicFrame>
        <p:nvGraphicFramePr>
          <p:cNvPr id="54279" name="Object 4"/>
          <p:cNvGraphicFramePr>
            <a:graphicFrameLocks noChangeAspect="1"/>
          </p:cNvGraphicFramePr>
          <p:nvPr/>
        </p:nvGraphicFramePr>
        <p:xfrm>
          <a:off x="6553200" y="4910138"/>
          <a:ext cx="1112838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67" name="Equation" r:id="rId6" imgW="7315200" imgH="3483788" progId="Equation.3">
                  <p:embed/>
                </p:oleObj>
              </mc:Choice>
              <mc:Fallback>
                <p:oleObj name="Equation" r:id="rId6" imgW="7315200" imgH="348378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910138"/>
                        <a:ext cx="1112838" cy="53181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0" name="Object 5"/>
          <p:cNvGraphicFramePr>
            <a:graphicFrameLocks noChangeAspect="1"/>
          </p:cNvGraphicFramePr>
          <p:nvPr/>
        </p:nvGraphicFramePr>
        <p:xfrm>
          <a:off x="2024063" y="4910138"/>
          <a:ext cx="8747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68" name="Equation" r:id="rId8" imgW="7315200" imgH="4437246" progId="Equation.3">
                  <p:embed/>
                </p:oleObj>
              </mc:Choice>
              <mc:Fallback>
                <p:oleObj name="Equation" r:id="rId8" imgW="7315200" imgH="44372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3" y="4910138"/>
                        <a:ext cx="874712" cy="53181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5436096" y="3690938"/>
            <a:ext cx="326206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Mathematica1" pitchFamily="2" charset="2"/>
              </a:rPr>
              <a:t> </a:t>
            </a:r>
            <a:r>
              <a:rPr lang="en-US" sz="1800" b="1" kern="0" dirty="0" smtClean="0">
                <a:solidFill>
                  <a:srgbClr val="FF0080"/>
                </a:solidFill>
                <a:latin typeface="Arial" charset="0"/>
                <a:sym typeface="Mathematica1" pitchFamily="2" charset="2"/>
              </a:rPr>
              <a:t>Instability (initially) </a:t>
            </a:r>
            <a:br>
              <a:rPr lang="en-US" sz="1800" b="1" kern="0" dirty="0" smtClean="0">
                <a:solidFill>
                  <a:srgbClr val="FF0080"/>
                </a:solidFill>
                <a:latin typeface="Arial" charset="0"/>
                <a:sym typeface="Mathematica1" pitchFamily="2" charset="2"/>
              </a:rPr>
            </a:br>
            <a:r>
              <a:rPr lang="en-US" sz="1800" b="1" kern="0" dirty="0" smtClean="0">
                <a:solidFill>
                  <a:srgbClr val="FF0080"/>
                </a:solidFill>
                <a:latin typeface="Arial" charset="0"/>
                <a:sym typeface="Mathematica1" pitchFamily="2" charset="2"/>
              </a:rPr>
              <a:t>suppressed by </a:t>
            </a:r>
            <a:r>
              <a:rPr lang="en-US" sz="1800" b="1" kern="0" dirty="0">
                <a:solidFill>
                  <a:srgbClr val="FF0080"/>
                </a:solidFill>
                <a:latin typeface="Arial" charset="0"/>
                <a:sym typeface="Mathematica1" pitchFamily="2" charset="2"/>
              </a:rPr>
              <a:t>increasing </a:t>
            </a:r>
            <a:br>
              <a:rPr lang="en-US" sz="1800" b="1" kern="0" dirty="0">
                <a:solidFill>
                  <a:srgbClr val="FF0080"/>
                </a:solidFill>
                <a:latin typeface="Arial" charset="0"/>
                <a:sym typeface="Mathematica1" pitchFamily="2" charset="2"/>
              </a:rPr>
            </a:br>
            <a:r>
              <a:rPr lang="en-US" sz="1800" b="1" kern="0" dirty="0">
                <a:solidFill>
                  <a:srgbClr val="FF0080"/>
                </a:solidFill>
                <a:latin typeface="Arial" charset="0"/>
                <a:sym typeface="Mathematica1" pitchFamily="2" charset="2"/>
              </a:rPr>
              <a:t>the chromaticity</a:t>
            </a:r>
          </a:p>
        </p:txBody>
      </p:sp>
      <p:sp>
        <p:nvSpPr>
          <p:cNvPr id="44" name="Line 8"/>
          <p:cNvSpPr>
            <a:spLocks noChangeShapeType="1"/>
          </p:cNvSpPr>
          <p:nvPr/>
        </p:nvSpPr>
        <p:spPr bwMode="auto">
          <a:xfrm flipV="1">
            <a:off x="1295400" y="2014538"/>
            <a:ext cx="0" cy="3657600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54283" name="Object 9"/>
          <p:cNvGraphicFramePr>
            <a:graphicFrameLocks noChangeAspect="1"/>
          </p:cNvGraphicFramePr>
          <p:nvPr/>
        </p:nvGraphicFramePr>
        <p:xfrm>
          <a:off x="457200" y="1582738"/>
          <a:ext cx="34575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69" name="Equation" r:id="rId10" imgW="7322535" imgH="902175" progId="Equation.3">
                  <p:embed/>
                </p:oleObj>
              </mc:Choice>
              <mc:Fallback>
                <p:oleObj name="Equation" r:id="rId10" imgW="7322535" imgH="90217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82738"/>
                        <a:ext cx="3457575" cy="42545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38100">
                        <a:solidFill>
                          <a:srgbClr val="D60093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2477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9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6324" name="Picture 28" descr="plot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61988"/>
            <a:ext cx="8953500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9" descr="SPSMeasurements_Anim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61988"/>
            <a:ext cx="8953500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762000" y="5762625"/>
            <a:ext cx="3082925" cy="409575"/>
          </a:xfrm>
          <a:prstGeom prst="rect">
            <a:avLst/>
          </a:prstGeom>
          <a:solidFill>
            <a:srgbClr val="FFCCFF"/>
          </a:solidFill>
          <a:ln w="12700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1</a:t>
            </a:r>
            <a:r>
              <a:rPr lang="en-US" sz="2000" b="1" kern="0" baseline="30000">
                <a:solidFill>
                  <a:srgbClr val="D60093"/>
                </a:solidFill>
                <a:latin typeface="Arial" charset="0"/>
              </a:rPr>
              <a:t>st</a:t>
            </a: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 trace (in red) = turn 2</a:t>
            </a: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3917950" y="5762625"/>
            <a:ext cx="2670175" cy="409575"/>
          </a:xfrm>
          <a:prstGeom prst="rect">
            <a:avLst/>
          </a:prstGeom>
          <a:solidFill>
            <a:srgbClr val="FFCCFF"/>
          </a:solidFill>
          <a:ln w="12700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Last trace = turn 150</a:t>
            </a:r>
          </a:p>
        </p:txBody>
      </p:sp>
      <p:sp>
        <p:nvSpPr>
          <p:cNvPr id="38" name="Text Box 32"/>
          <p:cNvSpPr txBox="1">
            <a:spLocks noChangeArrowheads="1"/>
          </p:cNvSpPr>
          <p:nvPr/>
        </p:nvSpPr>
        <p:spPr bwMode="auto">
          <a:xfrm>
            <a:off x="6664325" y="5762625"/>
            <a:ext cx="2327275" cy="409575"/>
          </a:xfrm>
          <a:prstGeom prst="rect">
            <a:avLst/>
          </a:prstGeom>
          <a:solidFill>
            <a:srgbClr val="FFCCFF"/>
          </a:solidFill>
          <a:ln w="12700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Every turn shown</a:t>
            </a:r>
          </a:p>
        </p:txBody>
      </p:sp>
      <p:graphicFrame>
        <p:nvGraphicFramePr>
          <p:cNvPr id="56329" name="Object 33"/>
          <p:cNvGraphicFramePr>
            <a:graphicFrameLocks noChangeAspect="1"/>
          </p:cNvGraphicFramePr>
          <p:nvPr/>
        </p:nvGraphicFramePr>
        <p:xfrm>
          <a:off x="7643813" y="763588"/>
          <a:ext cx="1271587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22" name="Equation" r:id="rId6" imgW="7328452" imgH="3054626" progId="Equation.3">
                  <p:embed/>
                </p:oleObj>
              </mc:Choice>
              <mc:Fallback>
                <p:oleObj name="Equation" r:id="rId6" imgW="7328452" imgH="305462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3813" y="763588"/>
                        <a:ext cx="1271587" cy="53181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AutoShape 34"/>
          <p:cNvSpPr>
            <a:spLocks noChangeArrowheads="1"/>
          </p:cNvSpPr>
          <p:nvPr/>
        </p:nvSpPr>
        <p:spPr bwMode="auto">
          <a:xfrm>
            <a:off x="838200" y="2338388"/>
            <a:ext cx="990600" cy="457200"/>
          </a:xfrm>
          <a:prstGeom prst="wedgeEllipseCallout">
            <a:avLst>
              <a:gd name="adj1" fmla="val 59616"/>
              <a:gd name="adj2" fmla="val 164236"/>
            </a:avLst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914400" y="2338388"/>
            <a:ext cx="838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2A004E"/>
                </a:solidFill>
                <a:latin typeface="Arial" charset="0"/>
              </a:rPr>
              <a:t>Head</a:t>
            </a:r>
          </a:p>
        </p:txBody>
      </p:sp>
      <p:sp>
        <p:nvSpPr>
          <p:cNvPr id="42" name="AutoShape 36"/>
          <p:cNvSpPr>
            <a:spLocks noChangeArrowheads="1"/>
          </p:cNvSpPr>
          <p:nvPr/>
        </p:nvSpPr>
        <p:spPr bwMode="auto">
          <a:xfrm>
            <a:off x="7162800" y="2338388"/>
            <a:ext cx="838200" cy="457200"/>
          </a:xfrm>
          <a:prstGeom prst="wedgeEllipseCallout">
            <a:avLst>
              <a:gd name="adj1" fmla="val -98676"/>
              <a:gd name="adj2" fmla="val 160764"/>
            </a:avLst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charset="0"/>
            </a:endParaRPr>
          </a:p>
        </p:txBody>
      </p:sp>
      <p:sp>
        <p:nvSpPr>
          <p:cNvPr id="43" name="Text Box 37"/>
          <p:cNvSpPr txBox="1">
            <a:spLocks noChangeArrowheads="1"/>
          </p:cNvSpPr>
          <p:nvPr/>
        </p:nvSpPr>
        <p:spPr bwMode="auto">
          <a:xfrm>
            <a:off x="7239000" y="2338388"/>
            <a:ext cx="685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2A004E"/>
                </a:solidFill>
                <a:latin typeface="Arial" charset="0"/>
              </a:rPr>
              <a:t>Tail</a:t>
            </a:r>
          </a:p>
        </p:txBody>
      </p:sp>
      <p:sp>
        <p:nvSpPr>
          <p:cNvPr id="44" name="Text Box 38"/>
          <p:cNvSpPr txBox="1">
            <a:spLocks noChangeArrowheads="1"/>
          </p:cNvSpPr>
          <p:nvPr/>
        </p:nvSpPr>
        <p:spPr bwMode="auto">
          <a:xfrm>
            <a:off x="1828800" y="746125"/>
            <a:ext cx="5486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00CCCC"/>
              </a:buClr>
              <a:buSzPct val="75000"/>
              <a:buFont typeface="Monotype Sorts" charset="2"/>
              <a:buNone/>
              <a:defRPr/>
            </a:pPr>
            <a:r>
              <a:rPr lang="en-US" sz="2000" b="1" kern="0" dirty="0">
                <a:solidFill>
                  <a:srgbClr val="0000FF"/>
                </a:solidFill>
                <a:latin typeface="Arial" charset="0"/>
                <a:sym typeface="Symbol" charset="2"/>
              </a:rPr>
              <a:t> </a:t>
            </a:r>
            <a:r>
              <a:rPr lang="en-US" sz="2000" b="1" kern="0" dirty="0">
                <a:solidFill>
                  <a:srgbClr val="FF0080"/>
                </a:solidFill>
                <a:latin typeface="Arial" charset="0"/>
              </a:rPr>
              <a:t>Travelling-wave pattern </a:t>
            </a:r>
            <a:r>
              <a:rPr lang="en-US" sz="2000" b="1" kern="0" dirty="0">
                <a:solidFill>
                  <a:srgbClr val="0000FF"/>
                </a:solidFill>
                <a:latin typeface="Arial" charset="0"/>
              </a:rPr>
              <a:t>along the bunch</a:t>
            </a:r>
            <a:r>
              <a:rPr lang="en-US" sz="1800" b="1" kern="0" dirty="0">
                <a:solidFill>
                  <a:srgbClr val="2A004E"/>
                </a:solidFill>
                <a:latin typeface="Arial" charset="0"/>
              </a:rPr>
              <a:t> </a:t>
            </a:r>
            <a:endParaRPr lang="en-US" sz="1800" b="1" kern="0" dirty="0">
              <a:solidFill>
                <a:srgbClr val="2A004E"/>
              </a:solidFill>
              <a:latin typeface="Arial" charset="0"/>
              <a:sym typeface="Mathematica1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76148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(1/3)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76200" y="981075"/>
            <a:ext cx="521588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Momentum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compaction factor</a:t>
            </a:r>
          </a:p>
        </p:txBody>
      </p:sp>
      <p:graphicFrame>
        <p:nvGraphicFramePr>
          <p:cNvPr id="17413" name="Object 1"/>
          <p:cNvGraphicFramePr>
            <a:graphicFrameLocks noChangeAspect="1"/>
          </p:cNvGraphicFramePr>
          <p:nvPr/>
        </p:nvGraphicFramePr>
        <p:xfrm>
          <a:off x="2771775" y="2120900"/>
          <a:ext cx="35163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41" name="Equation" r:id="rId4" imgW="1612900" imgH="368300" progId="Equation.3">
                  <p:embed/>
                </p:oleObj>
              </mc:Choice>
              <mc:Fallback>
                <p:oleObj name="Equation" r:id="rId4" imgW="16129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2120900"/>
                        <a:ext cx="3516313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460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(10/14)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8372" name="Picture 12" descr="plot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61988"/>
            <a:ext cx="8953500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3" descr="SPSMeasurements_Time180408_Anim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61988"/>
            <a:ext cx="8953500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762000" y="5762625"/>
            <a:ext cx="3082925" cy="409575"/>
          </a:xfrm>
          <a:prstGeom prst="rect">
            <a:avLst/>
          </a:prstGeom>
          <a:solidFill>
            <a:srgbClr val="FFCCFF"/>
          </a:solidFill>
          <a:ln w="12700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1</a:t>
            </a:r>
            <a:r>
              <a:rPr lang="en-US" sz="2000" b="1" kern="0" baseline="30000">
                <a:solidFill>
                  <a:srgbClr val="D60093"/>
                </a:solidFill>
                <a:latin typeface="Arial" charset="0"/>
              </a:rPr>
              <a:t>st</a:t>
            </a: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 trace (in red) = turn 2</a:t>
            </a: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3917950" y="5762625"/>
            <a:ext cx="2670175" cy="409575"/>
          </a:xfrm>
          <a:prstGeom prst="rect">
            <a:avLst/>
          </a:prstGeom>
          <a:solidFill>
            <a:srgbClr val="FFCCFF"/>
          </a:solidFill>
          <a:ln w="12700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Last trace = turn 150</a:t>
            </a:r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6664325" y="5762625"/>
            <a:ext cx="2327275" cy="409575"/>
          </a:xfrm>
          <a:prstGeom prst="rect">
            <a:avLst/>
          </a:prstGeom>
          <a:solidFill>
            <a:srgbClr val="FFCCFF"/>
          </a:solidFill>
          <a:ln w="12700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D60093"/>
                </a:solidFill>
                <a:latin typeface="Arial" charset="0"/>
              </a:rPr>
              <a:t>Every turn shown</a:t>
            </a:r>
          </a:p>
        </p:txBody>
      </p:sp>
      <p:graphicFrame>
        <p:nvGraphicFramePr>
          <p:cNvPr id="58377" name="Object 17"/>
          <p:cNvGraphicFramePr>
            <a:graphicFrameLocks noChangeAspect="1"/>
          </p:cNvGraphicFramePr>
          <p:nvPr/>
        </p:nvGraphicFramePr>
        <p:xfrm>
          <a:off x="7643813" y="763588"/>
          <a:ext cx="1271587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91" name="Equation" r:id="rId6" imgW="609336" imgH="253890" progId="Equation.3">
                  <p:embed/>
                </p:oleObj>
              </mc:Choice>
              <mc:Fallback>
                <p:oleObj name="Equation" r:id="rId6" imgW="609336" imgH="25389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3813" y="763588"/>
                        <a:ext cx="1271587" cy="53181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(11/14)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b="1" i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i="1" baseline="-25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was recently modified in the SPS to increase the TMCI intensity threshold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above the foreseen intensities for the future upgrade 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(11/14)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b="1" i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i="1" baseline="-25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was recently modified in the SPS to increase the TMCI intensity threshold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above the foreseen intensities for the future upgrade 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rough estimate of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for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machines made of simple FODO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cells: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294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(11/14)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b="1" i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i="1" baseline="-25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was recently modified in the SPS to increase the TMCI intensity threshold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above the foreseen intensities for the future upgrade 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rough estimate of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for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machines made of simple FODO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cells: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Approximating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machine radius by the bending radius,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61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(11/14)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b="1" i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i="1" baseline="-25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was recently modified in the SPS to increase the TMCI intensity threshold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above the foreseen intensities for the future upgrade 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rough estimate of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for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machines made of simple FODO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cells: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Approximating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machine radius by the bending radius,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lvl="1" algn="just">
              <a:buSzPct val="120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624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530448"/>
              </p:ext>
            </p:extLst>
          </p:nvPr>
        </p:nvGraphicFramePr>
        <p:xfrm>
          <a:off x="3854450" y="3068960"/>
          <a:ext cx="1473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3" name="Equation" r:id="rId4" imgW="533400" imgH="368300" progId="Equation.3">
                  <p:embed/>
                </p:oleObj>
              </mc:Choice>
              <mc:Fallback>
                <p:oleObj name="Equation" r:id="rId4" imgW="533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450" y="3068960"/>
                        <a:ext cx="1473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0718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(11/14)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b="1" i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i="1" baseline="-25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was recently modified in the SPS to increase the TMCI intensity threshold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above the foreseen intensities for the future upgrade 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rough estimate of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for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machines made of simple FODO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cells: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Approximating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machine radius by the bending radius,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lvl="1" algn="just">
              <a:buSzPct val="120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Inserting this in the definition of 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 smtClean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(and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then expressing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624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9153641"/>
              </p:ext>
            </p:extLst>
          </p:nvPr>
        </p:nvGraphicFramePr>
        <p:xfrm>
          <a:off x="3854450" y="3068960"/>
          <a:ext cx="1473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17" name="Equation" r:id="rId4" imgW="533400" imgH="368300" progId="Equation.3">
                  <p:embed/>
                </p:oleObj>
              </mc:Choice>
              <mc:Fallback>
                <p:oleObj name="Equation" r:id="rId4" imgW="533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450" y="3068960"/>
                        <a:ext cx="1473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5890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(11/14)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b="1" i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i="1" baseline="-25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was recently modified in the SPS to increase the TMCI intensity threshold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above the foreseen intensities for the future upgrade 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rough estimate of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for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machines made of simple FODO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cells: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Approximating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machine radius by the bending radius,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lvl="1" algn="just">
              <a:buSzPct val="120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Inserting this in the definition of 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 smtClean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(and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then expressing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624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615341"/>
              </p:ext>
            </p:extLst>
          </p:nvPr>
        </p:nvGraphicFramePr>
        <p:xfrm>
          <a:off x="3854450" y="3068960"/>
          <a:ext cx="1473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3" name="Equation" r:id="rId4" imgW="533400" imgH="368300" progId="Equation.3">
                  <p:embed/>
                </p:oleObj>
              </mc:Choice>
              <mc:Fallback>
                <p:oleObj name="Equation" r:id="rId4" imgW="533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450" y="3068960"/>
                        <a:ext cx="1473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714521"/>
              </p:ext>
            </p:extLst>
          </p:nvPr>
        </p:nvGraphicFramePr>
        <p:xfrm>
          <a:off x="3959225" y="4732660"/>
          <a:ext cx="1262063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4" name="Equation" r:id="rId6" imgW="457200" imgH="190500" progId="Equation.3">
                  <p:embed/>
                </p:oleObj>
              </mc:Choice>
              <mc:Fallback>
                <p:oleObj name="Equation" r:id="rId6" imgW="4572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9225" y="4732660"/>
                        <a:ext cx="1262063" cy="525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639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(11/14)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b="1" i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i="1" baseline="-25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was recently modified in the SPS to increase the TMCI intensity threshold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above the foreseen intensities for the future upgrade 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rough estimate of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for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machines made of simple FODO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cells: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Approximating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machine radius by the bending radius,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lvl="1" algn="just">
              <a:buSzPct val="120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Inserting this in the definition of 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 smtClean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(and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then expressing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yields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lvl="2" algn="just">
              <a:buSzPct val="120000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=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&gt; If one wants to modify </a:t>
            </a:r>
            <a:r>
              <a:rPr lang="en-US" sz="2000" b="1" i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, (increase or decrease its value) one should modify the horizontal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tune</a:t>
            </a: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624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261535"/>
              </p:ext>
            </p:extLst>
          </p:nvPr>
        </p:nvGraphicFramePr>
        <p:xfrm>
          <a:off x="3854450" y="3068960"/>
          <a:ext cx="1473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97" name="Equation" r:id="rId4" imgW="533400" imgH="368300" progId="Equation.3">
                  <p:embed/>
                </p:oleObj>
              </mc:Choice>
              <mc:Fallback>
                <p:oleObj name="Equation" r:id="rId4" imgW="533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450" y="3068960"/>
                        <a:ext cx="1473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249269"/>
              </p:ext>
            </p:extLst>
          </p:nvPr>
        </p:nvGraphicFramePr>
        <p:xfrm>
          <a:off x="3959225" y="4732660"/>
          <a:ext cx="1262063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98" name="Equation" r:id="rId6" imgW="457200" imgH="190500" progId="Equation.3">
                  <p:embed/>
                </p:oleObj>
              </mc:Choice>
              <mc:Fallback>
                <p:oleObj name="Equation" r:id="rId6" imgW="4572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9225" y="4732660"/>
                        <a:ext cx="1262063" cy="525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1266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90678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TMCI intensity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threshold with the old (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Q26) optics at injection: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~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1.7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10</a:t>
            </a:r>
            <a:r>
              <a:rPr lang="en-US" sz="2000" b="1" baseline="30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11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p/b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90678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TMCI intensity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threshold with the old (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Q26) optics at injection: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~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1.7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10</a:t>
            </a:r>
            <a:r>
              <a:rPr lang="en-US" sz="2000" b="1" baseline="30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11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p/b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Predictions going from Q26 to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the new (Q20) optics: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5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(1/3)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76200" y="981075"/>
            <a:ext cx="521588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Momentum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compaction factor</a:t>
            </a:r>
          </a:p>
        </p:txBody>
      </p:sp>
      <p:graphicFrame>
        <p:nvGraphicFramePr>
          <p:cNvPr id="17413" name="Object 1"/>
          <p:cNvGraphicFramePr>
            <a:graphicFrameLocks noChangeAspect="1"/>
          </p:cNvGraphicFramePr>
          <p:nvPr/>
        </p:nvGraphicFramePr>
        <p:xfrm>
          <a:off x="2771775" y="2120900"/>
          <a:ext cx="35163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65" name="Equation" r:id="rId4" imgW="1612900" imgH="368300" progId="Equation.3">
                  <p:embed/>
                </p:oleObj>
              </mc:Choice>
              <mc:Fallback>
                <p:oleObj name="Equation" r:id="rId4" imgW="16129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2120900"/>
                        <a:ext cx="3516313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23"/>
          <p:cNvSpPr>
            <a:spLocks noChangeArrowheads="1"/>
          </p:cNvSpPr>
          <p:nvPr/>
        </p:nvSpPr>
        <p:spPr bwMode="auto">
          <a:xfrm>
            <a:off x="395288" y="1557338"/>
            <a:ext cx="2640012" cy="792162"/>
          </a:xfrm>
          <a:prstGeom prst="wedgeEllipseCallout">
            <a:avLst>
              <a:gd name="adj1" fmla="val 86481"/>
              <a:gd name="adj2" fmla="val 20074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5" name="Text Box 24"/>
          <p:cNvSpPr txBox="1">
            <a:spLocks noChangeArrowheads="1"/>
          </p:cNvSpPr>
          <p:nvPr/>
        </p:nvSpPr>
        <p:spPr bwMode="auto">
          <a:xfrm>
            <a:off x="62388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Machine circumference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AutoShape 23"/>
          <p:cNvSpPr>
            <a:spLocks noChangeArrowheads="1"/>
          </p:cNvSpPr>
          <p:nvPr/>
        </p:nvSpPr>
        <p:spPr bwMode="auto">
          <a:xfrm>
            <a:off x="395288" y="2708275"/>
            <a:ext cx="2640012" cy="792163"/>
          </a:xfrm>
          <a:prstGeom prst="wedgeEllipseCallout">
            <a:avLst>
              <a:gd name="adj1" fmla="val 84343"/>
              <a:gd name="adj2" fmla="val -24468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7" name="Text Box 24"/>
          <p:cNvSpPr txBox="1">
            <a:spLocks noChangeArrowheads="1"/>
          </p:cNvSpPr>
          <p:nvPr/>
        </p:nvSpPr>
        <p:spPr bwMode="auto">
          <a:xfrm>
            <a:off x="62388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Beam momentum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9" name="AutoShape 23"/>
          <p:cNvSpPr>
            <a:spLocks noChangeArrowheads="1"/>
          </p:cNvSpPr>
          <p:nvPr/>
        </p:nvSpPr>
        <p:spPr bwMode="auto">
          <a:xfrm>
            <a:off x="6180138" y="1557338"/>
            <a:ext cx="2640012" cy="792162"/>
          </a:xfrm>
          <a:prstGeom prst="wedgeEllipseCallout">
            <a:avLst>
              <a:gd name="adj1" fmla="val -76551"/>
              <a:gd name="adj2" fmla="val 27199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0" name="Text Box 24"/>
          <p:cNvSpPr txBox="1">
            <a:spLocks noChangeArrowheads="1"/>
          </p:cNvSpPr>
          <p:nvPr/>
        </p:nvSpPr>
        <p:spPr bwMode="auto">
          <a:xfrm>
            <a:off x="640873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Horizontal dispersion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1" name="AutoShape 23"/>
          <p:cNvSpPr>
            <a:spLocks noChangeArrowheads="1"/>
          </p:cNvSpPr>
          <p:nvPr/>
        </p:nvSpPr>
        <p:spPr bwMode="auto">
          <a:xfrm>
            <a:off x="6180138" y="2708275"/>
            <a:ext cx="2640012" cy="792163"/>
          </a:xfrm>
          <a:prstGeom prst="wedgeEllipseCallout">
            <a:avLst>
              <a:gd name="adj1" fmla="val -76551"/>
              <a:gd name="adj2" fmla="val -22685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2" name="Text Box 24"/>
          <p:cNvSpPr txBox="1">
            <a:spLocks noChangeArrowheads="1"/>
          </p:cNvSpPr>
          <p:nvPr/>
        </p:nvSpPr>
        <p:spPr bwMode="auto">
          <a:xfrm>
            <a:off x="640873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Bending radius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00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90678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TMCI intensity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threshold with the old (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Q26) optics at injection: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~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1.7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10</a:t>
            </a:r>
            <a:r>
              <a:rPr lang="en-US" sz="2000" b="1" baseline="30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11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p/b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Predictions going from Q26 to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the new (Q20) optics: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Q26:               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645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776328"/>
              </p:ext>
            </p:extLst>
          </p:nvPr>
        </p:nvGraphicFramePr>
        <p:xfrm>
          <a:off x="1682750" y="2577405"/>
          <a:ext cx="4905375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45" name="Equation" r:id="rId4" imgW="1879600" imgH="215900" progId="Equation.3">
                  <p:embed/>
                </p:oleObj>
              </mc:Choice>
              <mc:Fallback>
                <p:oleObj name="Equation" r:id="rId4" imgW="18796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2577405"/>
                        <a:ext cx="4905375" cy="5635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062439"/>
              </p:ext>
            </p:extLst>
          </p:nvPr>
        </p:nvGraphicFramePr>
        <p:xfrm>
          <a:off x="7626350" y="2636961"/>
          <a:ext cx="10493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46" name="Equation" r:id="rId6" imgW="520700" imgH="190500" progId="Equation.3">
                  <p:embed/>
                </p:oleObj>
              </mc:Choice>
              <mc:Fallback>
                <p:oleObj name="Equation" r:id="rId6" imgW="5207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6350" y="2636961"/>
                        <a:ext cx="1049338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9208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90678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TMCI intensity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threshold with the old (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Q26) optics at injection: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~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1.7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10</a:t>
            </a:r>
            <a:r>
              <a:rPr lang="en-US" sz="2000" b="1" baseline="30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11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p/b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Predictions going from Q26 to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the new (Q20) optics: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Q26:               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Q20: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645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083399"/>
              </p:ext>
            </p:extLst>
          </p:nvPr>
        </p:nvGraphicFramePr>
        <p:xfrm>
          <a:off x="1682750" y="2577405"/>
          <a:ext cx="4905375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33" name="Equation" r:id="rId4" imgW="1879600" imgH="215900" progId="Equation.3">
                  <p:embed/>
                </p:oleObj>
              </mc:Choice>
              <mc:Fallback>
                <p:oleObj name="Equation" r:id="rId4" imgW="18796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2577405"/>
                        <a:ext cx="4905375" cy="5635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642735"/>
              </p:ext>
            </p:extLst>
          </p:nvPr>
        </p:nvGraphicFramePr>
        <p:xfrm>
          <a:off x="7626350" y="2636961"/>
          <a:ext cx="10493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34" name="Equation" r:id="rId6" imgW="520700" imgH="190500" progId="Equation.3">
                  <p:embed/>
                </p:oleObj>
              </mc:Choice>
              <mc:Fallback>
                <p:oleObj name="Equation" r:id="rId6" imgW="5207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6350" y="2636961"/>
                        <a:ext cx="1049338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927710"/>
              </p:ext>
            </p:extLst>
          </p:nvPr>
        </p:nvGraphicFramePr>
        <p:xfrm>
          <a:off x="7740650" y="3212976"/>
          <a:ext cx="8191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35" name="Equation" r:id="rId8" imgW="406400" imgH="190500" progId="Equation.3">
                  <p:embed/>
                </p:oleObj>
              </mc:Choice>
              <mc:Fallback>
                <p:oleObj name="Equation" r:id="rId8" imgW="406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3212976"/>
                        <a:ext cx="819150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145975"/>
              </p:ext>
            </p:extLst>
          </p:nvPr>
        </p:nvGraphicFramePr>
        <p:xfrm>
          <a:off x="1708150" y="3140968"/>
          <a:ext cx="48720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836" name="Equation" r:id="rId10" imgW="1866900" imgH="215900" progId="Equation.3">
                  <p:embed/>
                </p:oleObj>
              </mc:Choice>
              <mc:Fallback>
                <p:oleObj name="Equation" r:id="rId10" imgW="1866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8150" y="3140968"/>
                        <a:ext cx="4872038" cy="5635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5111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76200" y="1122363"/>
            <a:ext cx="90678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TMCI intensity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threshold with the old (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Q26) optics at injection: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~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1.7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10</a:t>
            </a:r>
            <a:r>
              <a:rPr lang="en-US" sz="2000" b="1" baseline="30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11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p/b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Predictions going from Q26 to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the new (Q20) optics: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Q26:               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Q20: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lvl="1" algn="just">
              <a:buSzPct val="120000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	=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A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gain of a factor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0.0362 / 0.0162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≈ 2.2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 the intensity threshold 	was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expected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645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757687"/>
              </p:ext>
            </p:extLst>
          </p:nvPr>
        </p:nvGraphicFramePr>
        <p:xfrm>
          <a:off x="1682750" y="2577405"/>
          <a:ext cx="4905375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57" name="Equation" r:id="rId4" imgW="1879600" imgH="215900" progId="Equation.3">
                  <p:embed/>
                </p:oleObj>
              </mc:Choice>
              <mc:Fallback>
                <p:oleObj name="Equation" r:id="rId4" imgW="18796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2577405"/>
                        <a:ext cx="4905375" cy="5635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201560"/>
              </p:ext>
            </p:extLst>
          </p:nvPr>
        </p:nvGraphicFramePr>
        <p:xfrm>
          <a:off x="7626350" y="2636961"/>
          <a:ext cx="10493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58" name="Equation" r:id="rId6" imgW="520700" imgH="190500" progId="Equation.3">
                  <p:embed/>
                </p:oleObj>
              </mc:Choice>
              <mc:Fallback>
                <p:oleObj name="Equation" r:id="rId6" imgW="5207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6350" y="2636961"/>
                        <a:ext cx="1049338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934864"/>
              </p:ext>
            </p:extLst>
          </p:nvPr>
        </p:nvGraphicFramePr>
        <p:xfrm>
          <a:off x="7740650" y="3212976"/>
          <a:ext cx="81915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59" name="Equation" r:id="rId8" imgW="406400" imgH="190500" progId="Equation.3">
                  <p:embed/>
                </p:oleObj>
              </mc:Choice>
              <mc:Fallback>
                <p:oleObj name="Equation" r:id="rId8" imgW="406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3212976"/>
                        <a:ext cx="819150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411454"/>
              </p:ext>
            </p:extLst>
          </p:nvPr>
        </p:nvGraphicFramePr>
        <p:xfrm>
          <a:off x="1708150" y="3140968"/>
          <a:ext cx="487203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60" name="Equation" r:id="rId10" imgW="1866900" imgH="215900" progId="Equation.3">
                  <p:embed/>
                </p:oleObj>
              </mc:Choice>
              <mc:Fallback>
                <p:oleObj name="Equation" r:id="rId10" imgW="1866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8150" y="3140968"/>
                        <a:ext cx="4872038" cy="5635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4694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(13/14)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Measurements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7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G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ood agreement with simple formula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(13/14)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861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18050"/>
            <a:ext cx="9109075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Measurements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7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G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ood agreement with simple formula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99864" y="5960313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27984" y="1988840"/>
            <a:ext cx="4608512" cy="41764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08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(13/14)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861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18050"/>
            <a:ext cx="9109075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Measurements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7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G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ood agreement with simple formula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99864" y="5960313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220072" y="5960313"/>
            <a:ext cx="3747592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Hannes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Bartosik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127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(13/14)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861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18050"/>
            <a:ext cx="9109075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Measurements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7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G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ood agreement with simple formula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7" name="AutoShape 23"/>
          <p:cNvSpPr>
            <a:spLocks noChangeArrowheads="1"/>
          </p:cNvSpPr>
          <p:nvPr/>
        </p:nvSpPr>
        <p:spPr bwMode="auto">
          <a:xfrm>
            <a:off x="5724078" y="1042283"/>
            <a:ext cx="2448322" cy="864096"/>
          </a:xfrm>
          <a:prstGeom prst="wedgeEllipseCallout">
            <a:avLst>
              <a:gd name="adj1" fmla="val -66694"/>
              <a:gd name="adj2" fmla="val 117354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5724475" y="1115184"/>
            <a:ext cx="24479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</a:rPr>
              <a:t>Gain of a factor </a:t>
            </a:r>
            <a:b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</a:rPr>
            </a:br>
            <a:r>
              <a:rPr lang="en-US" sz="2000" dirty="0" smtClean="0">
                <a:latin typeface="Arial" charset="0"/>
                <a:cs typeface="Arial" charset="0"/>
              </a:rPr>
              <a:t>4.5 / 1.7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</a:rPr>
              <a:t>≈ 2.6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99864" y="5960313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220072" y="5960313"/>
            <a:ext cx="3747592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Hannes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Bartosik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7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(14/14)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Very good agreement between measurements and simulations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(14/14)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Very good agreement between measurements and simulations </a:t>
            </a:r>
          </a:p>
        </p:txBody>
      </p:sp>
      <p:pic>
        <p:nvPicPr>
          <p:cNvPr id="6656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988840"/>
            <a:ext cx="9093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499992" y="1700808"/>
            <a:ext cx="4608512" cy="41764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771800" y="5240233"/>
            <a:ext cx="3747592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Hannes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Bartosik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13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(14/14)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Very good agreement between measurements and simulations </a:t>
            </a:r>
          </a:p>
        </p:txBody>
      </p:sp>
      <p:pic>
        <p:nvPicPr>
          <p:cNvPr id="6656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988840"/>
            <a:ext cx="9093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771800" y="5240233"/>
            <a:ext cx="3747592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Hannes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Bartosik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31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(1/3)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76200" y="981075"/>
            <a:ext cx="521588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Momentum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compaction factor</a:t>
            </a:r>
          </a:p>
        </p:txBody>
      </p:sp>
      <p:graphicFrame>
        <p:nvGraphicFramePr>
          <p:cNvPr id="17413" name="Object 1"/>
          <p:cNvGraphicFramePr>
            <a:graphicFrameLocks noChangeAspect="1"/>
          </p:cNvGraphicFramePr>
          <p:nvPr/>
        </p:nvGraphicFramePr>
        <p:xfrm>
          <a:off x="2771775" y="2120900"/>
          <a:ext cx="35163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89" name="Equation" r:id="rId4" imgW="1612900" imgH="368300" progId="Equation.3">
                  <p:embed/>
                </p:oleObj>
              </mc:Choice>
              <mc:Fallback>
                <p:oleObj name="Equation" r:id="rId4" imgW="16129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2120900"/>
                        <a:ext cx="3516313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23"/>
          <p:cNvSpPr>
            <a:spLocks noChangeArrowheads="1"/>
          </p:cNvSpPr>
          <p:nvPr/>
        </p:nvSpPr>
        <p:spPr bwMode="auto">
          <a:xfrm>
            <a:off x="395288" y="1557338"/>
            <a:ext cx="2640012" cy="792162"/>
          </a:xfrm>
          <a:prstGeom prst="wedgeEllipseCallout">
            <a:avLst>
              <a:gd name="adj1" fmla="val 86481"/>
              <a:gd name="adj2" fmla="val 20074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5" name="Text Box 24"/>
          <p:cNvSpPr txBox="1">
            <a:spLocks noChangeArrowheads="1"/>
          </p:cNvSpPr>
          <p:nvPr/>
        </p:nvSpPr>
        <p:spPr bwMode="auto">
          <a:xfrm>
            <a:off x="62388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Machine circumference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AutoShape 23"/>
          <p:cNvSpPr>
            <a:spLocks noChangeArrowheads="1"/>
          </p:cNvSpPr>
          <p:nvPr/>
        </p:nvSpPr>
        <p:spPr bwMode="auto">
          <a:xfrm>
            <a:off x="395288" y="2708275"/>
            <a:ext cx="2640012" cy="792163"/>
          </a:xfrm>
          <a:prstGeom prst="wedgeEllipseCallout">
            <a:avLst>
              <a:gd name="adj1" fmla="val 84343"/>
              <a:gd name="adj2" fmla="val -24468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7" name="Text Box 24"/>
          <p:cNvSpPr txBox="1">
            <a:spLocks noChangeArrowheads="1"/>
          </p:cNvSpPr>
          <p:nvPr/>
        </p:nvSpPr>
        <p:spPr bwMode="auto">
          <a:xfrm>
            <a:off x="62388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Beam momentum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9" name="AutoShape 23"/>
          <p:cNvSpPr>
            <a:spLocks noChangeArrowheads="1"/>
          </p:cNvSpPr>
          <p:nvPr/>
        </p:nvSpPr>
        <p:spPr bwMode="auto">
          <a:xfrm>
            <a:off x="6180138" y="1557338"/>
            <a:ext cx="2640012" cy="792162"/>
          </a:xfrm>
          <a:prstGeom prst="wedgeEllipseCallout">
            <a:avLst>
              <a:gd name="adj1" fmla="val -76551"/>
              <a:gd name="adj2" fmla="val 27199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0" name="Text Box 24"/>
          <p:cNvSpPr txBox="1">
            <a:spLocks noChangeArrowheads="1"/>
          </p:cNvSpPr>
          <p:nvPr/>
        </p:nvSpPr>
        <p:spPr bwMode="auto">
          <a:xfrm>
            <a:off x="640873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Horizontal dispersion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1" name="AutoShape 23"/>
          <p:cNvSpPr>
            <a:spLocks noChangeArrowheads="1"/>
          </p:cNvSpPr>
          <p:nvPr/>
        </p:nvSpPr>
        <p:spPr bwMode="auto">
          <a:xfrm>
            <a:off x="6180138" y="2708275"/>
            <a:ext cx="2640012" cy="792163"/>
          </a:xfrm>
          <a:prstGeom prst="wedgeEllipseCallout">
            <a:avLst>
              <a:gd name="adj1" fmla="val -76551"/>
              <a:gd name="adj2" fmla="val -22685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2" name="Text Box 24"/>
          <p:cNvSpPr txBox="1">
            <a:spLocks noChangeArrowheads="1"/>
          </p:cNvSpPr>
          <p:nvPr/>
        </p:nvSpPr>
        <p:spPr bwMode="auto">
          <a:xfrm>
            <a:off x="640873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Bending radius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3" name="Rectangle 2"/>
          <p:cNvSpPr txBox="1">
            <a:spLocks noChangeArrowheads="1"/>
          </p:cNvSpPr>
          <p:nvPr/>
        </p:nvSpPr>
        <p:spPr bwMode="auto">
          <a:xfrm>
            <a:off x="1258888" y="3683000"/>
            <a:ext cx="6697662" cy="609600"/>
          </a:xfrm>
          <a:prstGeom prst="rect">
            <a:avLst/>
          </a:prstGeom>
          <a:noFill/>
          <a:ln w="38100">
            <a:solidFill>
              <a:srgbClr val="FF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>
                <a:solidFill>
                  <a:schemeClr val="tx2"/>
                </a:solidFill>
              </a:rPr>
              <a:t>=&gt; Parameter coming from the accelerator lattice</a:t>
            </a:r>
          </a:p>
        </p:txBody>
      </p:sp>
    </p:spTree>
    <p:extLst>
      <p:ext uri="{BB962C8B-B14F-4D97-AF65-F5344CB8AC3E}">
        <p14:creationId xmlns:p14="http://schemas.microsoft.com/office/powerpoint/2010/main" val="235133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(14/14)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Very good agreement between measurements and simulations </a:t>
            </a:r>
          </a:p>
        </p:txBody>
      </p:sp>
      <p:pic>
        <p:nvPicPr>
          <p:cNvPr id="6656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988840"/>
            <a:ext cx="9093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-180528" y="5661248"/>
            <a:ext cx="906780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	=&gt; Intensity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threshold with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new (Q20) optics: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~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4.5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10</a:t>
            </a:r>
            <a:r>
              <a:rPr lang="en-US" sz="2000" b="1" baseline="30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11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p/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b</a:t>
            </a:r>
          </a:p>
          <a:p>
            <a:pPr algn="just"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	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771800" y="5240233"/>
            <a:ext cx="3747592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Courtesy of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Hannes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200" b="1" i="1" kern="0" dirty="0" err="1" smtClean="0">
                <a:latin typeface="Arial" pitchFamily="-109" charset="0"/>
                <a:ea typeface="Arial" pitchFamily="-109" charset="0"/>
                <a:cs typeface="Arial" pitchFamily="-109" charset="0"/>
              </a:rPr>
              <a:t>Bartosik</a:t>
            </a:r>
            <a:r>
              <a:rPr lang="en-US" sz="1200" b="1" i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et al.</a:t>
            </a:r>
            <a:r>
              <a:rPr lang="en-US" sz="1200" b="1" kern="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endParaRPr lang="en-US" sz="1200" b="1" kern="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00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460687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81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5893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5197588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05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2156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5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607005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57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524357"/>
              </p:ext>
            </p:extLst>
          </p:nvPr>
        </p:nvGraphicFramePr>
        <p:xfrm>
          <a:off x="3590925" y="2217489"/>
          <a:ext cx="2054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58" name="Equation" r:id="rId6" imgW="1003300" imgH="381000" progId="Equation.3">
                  <p:embed/>
                </p:oleObj>
              </mc:Choice>
              <mc:Fallback>
                <p:oleObj name="Equation" r:id="rId6" imgW="1003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17489"/>
                        <a:ext cx="2054225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2411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5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Transverse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Mode-Coupling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=&gt; With the 2 assumptions: 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          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Broad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-Band impedance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long-bunch regime 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i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effects of space charge and transverse feedback still under discussion…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)</a:t>
            </a:r>
            <a:endParaRPr lang="en-US" sz="2000" dirty="0">
              <a:solidFill>
                <a:srgbClr val="0000FF"/>
              </a:solidFill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069054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81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608133"/>
              </p:ext>
            </p:extLst>
          </p:nvPr>
        </p:nvGraphicFramePr>
        <p:xfrm>
          <a:off x="3590925" y="2217489"/>
          <a:ext cx="2054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82" name="Equation" r:id="rId6" imgW="1003300" imgH="381000" progId="Equation.3">
                  <p:embed/>
                </p:oleObj>
              </mc:Choice>
              <mc:Fallback>
                <p:oleObj name="Equation" r:id="rId6" imgW="1003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17489"/>
                        <a:ext cx="2054225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851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5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Transverse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Mode-Coupling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=&gt; With the 2 assumptions: 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          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Broad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-Band impedance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long-bunch regime 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i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effects of space charge and transverse feedback still under discussion…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)</a:t>
            </a:r>
            <a:endParaRPr lang="en-US" sz="2000" dirty="0">
              <a:solidFill>
                <a:srgbClr val="0000FF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15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 reduction</a:t>
            </a: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949821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5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670818"/>
              </p:ext>
            </p:extLst>
          </p:nvPr>
        </p:nvGraphicFramePr>
        <p:xfrm>
          <a:off x="3590925" y="2217489"/>
          <a:ext cx="2054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6" name="Equation" r:id="rId6" imgW="1003300" imgH="381000" progId="Equation.3">
                  <p:embed/>
                </p:oleObj>
              </mc:Choice>
              <mc:Fallback>
                <p:oleObj name="Equation" r:id="rId6" imgW="1003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17489"/>
                        <a:ext cx="2054225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295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5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Transverse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Mode-Coupling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=&gt; With the 2 assumptions: 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          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Broad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-Band impedance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long-bunch regime 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i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effects of space charge and transverse feedback still under discussion…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)</a:t>
            </a:r>
            <a:endParaRPr lang="en-US" sz="2000" dirty="0">
              <a:solidFill>
                <a:srgbClr val="0000FF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15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 reduction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PS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111592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29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149890"/>
              </p:ext>
            </p:extLst>
          </p:nvPr>
        </p:nvGraphicFramePr>
        <p:xfrm>
          <a:off x="3590925" y="2217489"/>
          <a:ext cx="2054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30" name="Equation" r:id="rId6" imgW="1003300" imgH="381000" progId="Equation.3">
                  <p:embed/>
                </p:oleObj>
              </mc:Choice>
              <mc:Fallback>
                <p:oleObj name="Equation" r:id="rId6" imgW="1003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17489"/>
                        <a:ext cx="2054225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528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5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Transverse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Mode-Coupling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=&gt; With the 2 assumptions: 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          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Broad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-Band impedance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long-bunch regime 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i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effects of space charge and transverse feedback still under discussion…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)</a:t>
            </a:r>
            <a:endParaRPr lang="en-US" sz="2000" dirty="0">
              <a:solidFill>
                <a:srgbClr val="0000FF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15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 reduction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PS)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|slip factor|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SPS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and/or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tune</a:t>
            </a: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441428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53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941275"/>
              </p:ext>
            </p:extLst>
          </p:nvPr>
        </p:nvGraphicFramePr>
        <p:xfrm>
          <a:off x="3590925" y="2217489"/>
          <a:ext cx="2054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54" name="Equation" r:id="rId6" imgW="1003300" imgH="381000" progId="Equation.3">
                  <p:embed/>
                </p:oleObj>
              </mc:Choice>
              <mc:Fallback>
                <p:oleObj name="Equation" r:id="rId6" imgW="1003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17489"/>
                        <a:ext cx="2054225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542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5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Transverse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Mode-Coupling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=&gt; With the 2 assumptions: 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          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Broad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-Band impedance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long-bunch regime 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i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effects of space charge and transverse feedback still under discussion…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)</a:t>
            </a:r>
            <a:endParaRPr lang="en-US" sz="2000" dirty="0">
              <a:solidFill>
                <a:srgbClr val="0000FF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15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 reduction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PS)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|slip factor|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SPS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and/or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tune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the chromatic frequency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(below or above transition)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570455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77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217866"/>
              </p:ext>
            </p:extLst>
          </p:nvPr>
        </p:nvGraphicFramePr>
        <p:xfrm>
          <a:off x="3590925" y="2217489"/>
          <a:ext cx="2054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78" name="Equation" r:id="rId6" imgW="1003300" imgH="381000" progId="Equation.3">
                  <p:embed/>
                </p:oleObj>
              </mc:Choice>
              <mc:Fallback>
                <p:oleObj name="Equation" r:id="rId6" imgW="1003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17489"/>
                        <a:ext cx="2054225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7857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(1/3)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76200" y="981075"/>
            <a:ext cx="521588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Momentum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compaction factor</a:t>
            </a:r>
          </a:p>
        </p:txBody>
      </p:sp>
      <p:graphicFrame>
        <p:nvGraphicFramePr>
          <p:cNvPr id="17413" name="Object 1"/>
          <p:cNvGraphicFramePr>
            <a:graphicFrameLocks noChangeAspect="1"/>
          </p:cNvGraphicFramePr>
          <p:nvPr/>
        </p:nvGraphicFramePr>
        <p:xfrm>
          <a:off x="2771775" y="2120900"/>
          <a:ext cx="35163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13" name="Equation" r:id="rId4" imgW="1612900" imgH="368300" progId="Equation.3">
                  <p:embed/>
                </p:oleObj>
              </mc:Choice>
              <mc:Fallback>
                <p:oleObj name="Equation" r:id="rId4" imgW="16129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2120900"/>
                        <a:ext cx="3516313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23"/>
          <p:cNvSpPr>
            <a:spLocks noChangeArrowheads="1"/>
          </p:cNvSpPr>
          <p:nvPr/>
        </p:nvSpPr>
        <p:spPr bwMode="auto">
          <a:xfrm>
            <a:off x="395288" y="1557338"/>
            <a:ext cx="2640012" cy="792162"/>
          </a:xfrm>
          <a:prstGeom prst="wedgeEllipseCallout">
            <a:avLst>
              <a:gd name="adj1" fmla="val 86481"/>
              <a:gd name="adj2" fmla="val 20074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5" name="Text Box 24"/>
          <p:cNvSpPr txBox="1">
            <a:spLocks noChangeArrowheads="1"/>
          </p:cNvSpPr>
          <p:nvPr/>
        </p:nvSpPr>
        <p:spPr bwMode="auto">
          <a:xfrm>
            <a:off x="62388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Machine circumference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AutoShape 23"/>
          <p:cNvSpPr>
            <a:spLocks noChangeArrowheads="1"/>
          </p:cNvSpPr>
          <p:nvPr/>
        </p:nvSpPr>
        <p:spPr bwMode="auto">
          <a:xfrm>
            <a:off x="395288" y="2708275"/>
            <a:ext cx="2640012" cy="792163"/>
          </a:xfrm>
          <a:prstGeom prst="wedgeEllipseCallout">
            <a:avLst>
              <a:gd name="adj1" fmla="val 84343"/>
              <a:gd name="adj2" fmla="val -24468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7" name="Text Box 24"/>
          <p:cNvSpPr txBox="1">
            <a:spLocks noChangeArrowheads="1"/>
          </p:cNvSpPr>
          <p:nvPr/>
        </p:nvSpPr>
        <p:spPr bwMode="auto">
          <a:xfrm>
            <a:off x="62388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Beam momentum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8" name="Rectangle 3"/>
          <p:cNvSpPr>
            <a:spLocks noChangeArrowheads="1"/>
          </p:cNvSpPr>
          <p:nvPr/>
        </p:nvSpPr>
        <p:spPr bwMode="auto">
          <a:xfrm>
            <a:off x="76200" y="5083175"/>
            <a:ext cx="89598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 most circular machines,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7419" name="AutoShape 23"/>
          <p:cNvSpPr>
            <a:spLocks noChangeArrowheads="1"/>
          </p:cNvSpPr>
          <p:nvPr/>
        </p:nvSpPr>
        <p:spPr bwMode="auto">
          <a:xfrm>
            <a:off x="6180138" y="1557338"/>
            <a:ext cx="2640012" cy="792162"/>
          </a:xfrm>
          <a:prstGeom prst="wedgeEllipseCallout">
            <a:avLst>
              <a:gd name="adj1" fmla="val -76551"/>
              <a:gd name="adj2" fmla="val 27199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0" name="Text Box 24"/>
          <p:cNvSpPr txBox="1">
            <a:spLocks noChangeArrowheads="1"/>
          </p:cNvSpPr>
          <p:nvPr/>
        </p:nvSpPr>
        <p:spPr bwMode="auto">
          <a:xfrm>
            <a:off x="640873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Horizontal dispersion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1" name="AutoShape 23"/>
          <p:cNvSpPr>
            <a:spLocks noChangeArrowheads="1"/>
          </p:cNvSpPr>
          <p:nvPr/>
        </p:nvSpPr>
        <p:spPr bwMode="auto">
          <a:xfrm>
            <a:off x="6180138" y="2708275"/>
            <a:ext cx="2640012" cy="792163"/>
          </a:xfrm>
          <a:prstGeom prst="wedgeEllipseCallout">
            <a:avLst>
              <a:gd name="adj1" fmla="val -76551"/>
              <a:gd name="adj2" fmla="val -22685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2" name="Text Box 24"/>
          <p:cNvSpPr txBox="1">
            <a:spLocks noChangeArrowheads="1"/>
          </p:cNvSpPr>
          <p:nvPr/>
        </p:nvSpPr>
        <p:spPr bwMode="auto">
          <a:xfrm>
            <a:off x="640873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Bending radius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3" name="Rectangle 2"/>
          <p:cNvSpPr txBox="1">
            <a:spLocks noChangeArrowheads="1"/>
          </p:cNvSpPr>
          <p:nvPr/>
        </p:nvSpPr>
        <p:spPr bwMode="auto">
          <a:xfrm>
            <a:off x="1258888" y="3683000"/>
            <a:ext cx="6697662" cy="609600"/>
          </a:xfrm>
          <a:prstGeom prst="rect">
            <a:avLst/>
          </a:prstGeom>
          <a:noFill/>
          <a:ln w="38100">
            <a:solidFill>
              <a:srgbClr val="FF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>
                <a:solidFill>
                  <a:schemeClr val="tx2"/>
                </a:solidFill>
              </a:rPr>
              <a:t>=&gt; Parameter coming from the accelerator lattice</a:t>
            </a:r>
          </a:p>
        </p:txBody>
      </p:sp>
    </p:spTree>
    <p:extLst>
      <p:ext uri="{BB962C8B-B14F-4D97-AF65-F5344CB8AC3E}">
        <p14:creationId xmlns:p14="http://schemas.microsoft.com/office/powerpoint/2010/main" val="1643066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(1/2)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Stability of synchrotron motion (when crossing transition):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Head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(when crossing transition): change the sign of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chromaticity (both planes) =&gt; Positive chromatic frequency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5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Transverse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Mode-Coupling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Instability =&gt; With the 2 assumptions: 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          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Broad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-Band impedance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long-bunch regime 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i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effects of space charge and transverse feedback still under discussion…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)</a:t>
            </a:r>
            <a:endParaRPr lang="en-US" sz="2000" dirty="0">
              <a:solidFill>
                <a:srgbClr val="0000FF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15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 reduction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emittance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PS)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|slip factor|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the SPS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and/or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tune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Increase the chromatic frequency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(below or above transition)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hromaticity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jump”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when transition needs to be crossed =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Not only the sign needs to be changed (for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Head-Tail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reason) but the shape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could be </a:t>
            </a: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optimised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(for TMCI reason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</a:t>
            </a: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614798"/>
              </p:ext>
            </p:extLst>
          </p:nvPr>
        </p:nvGraphicFramePr>
        <p:xfrm>
          <a:off x="7259638" y="766763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01" name="Equation" r:id="rId4" imgW="660400" imgH="190500" progId="Equation.3">
                  <p:embed/>
                </p:oleObj>
              </mc:Choice>
              <mc:Fallback>
                <p:oleObj name="Equation" r:id="rId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638" y="766763"/>
                        <a:ext cx="1273175" cy="36830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677922"/>
              </p:ext>
            </p:extLst>
          </p:nvPr>
        </p:nvGraphicFramePr>
        <p:xfrm>
          <a:off x="3590925" y="2217489"/>
          <a:ext cx="2054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02" name="Equation" r:id="rId6" imgW="1003300" imgH="381000" progId="Equation.3">
                  <p:embed/>
                </p:oleObj>
              </mc:Choice>
              <mc:Fallback>
                <p:oleObj name="Equation" r:id="rId6" imgW="10033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2217489"/>
                        <a:ext cx="2054225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8575" cmpd="sng">
                        <a:solidFill>
                          <a:srgbClr val="FF008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256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(2/2)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Increasing the |slip factor| also helps for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Mode-Coupling Instability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single-bunch electron cloud instability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(2/2)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Increasing the |slip factor| also helps for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Mode-Coupling Instability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single-bunch electron cloud instability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Attractive operation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of synchrotrons under an isochronous or quasi-isochronous condition to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(naturally) achieve very short bunches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674245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(2/2)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Increasing the |slip factor| also helps for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Mode-Coupling Instability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single-bunch electron cloud instability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Attractive operation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of synchrotrons under an isochronous or quasi-isochronous condition to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(naturally) achieve very short bunches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=&gt; Requires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388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(2/2)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Increasing the |slip factor| also helps for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Mode-Coupling Instability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single-bunch electron cloud instability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Attractive operation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of synchrotrons under an isochronous or quasi-isochronous condition to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(naturally) achieve very short bunches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=&gt; Requires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An accurate control of the first high-order component of the momentum compaction factor to provide the necessary momentum acceptance </a:t>
            </a: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952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(2/2)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Increasing the |slip factor| also helps for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Mode-Coupling Instability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single-bunch electron cloud instability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Attractive operation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of synchrotrons under an isochronous or quasi-isochronous condition to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(naturally) achieve very short bunches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=&gt; Requires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An accurate control of the first high-order component of the momentum compaction factor to provide the necessary momentum acceptance </a:t>
            </a: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300" dirty="0" smtClean="0"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652229"/>
              </p:ext>
            </p:extLst>
          </p:nvPr>
        </p:nvGraphicFramePr>
        <p:xfrm>
          <a:off x="436091" y="4663604"/>
          <a:ext cx="6080125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3" name="Equation" r:id="rId4" imgW="2286000" imgH="266700" progId="Equation.3">
                  <p:embed/>
                </p:oleObj>
              </mc:Choice>
              <mc:Fallback>
                <p:oleObj name="Equation" r:id="rId4" imgW="22860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6091" y="4663604"/>
                        <a:ext cx="6080125" cy="709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210866"/>
              </p:ext>
            </p:extLst>
          </p:nvPr>
        </p:nvGraphicFramePr>
        <p:xfrm>
          <a:off x="7236296" y="4763616"/>
          <a:ext cx="15668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4" name="Equation" r:id="rId6" imgW="584200" imgH="190500" progId="Equation.3">
                  <p:embed/>
                </p:oleObj>
              </mc:Choice>
              <mc:Fallback>
                <p:oleObj name="Equation" r:id="rId6" imgW="5842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236296" y="4763616"/>
                        <a:ext cx="1566862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737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CONCLUSION (2/2)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76200" y="765175"/>
            <a:ext cx="88392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Increasing the |slip factor| also helps for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Mode-Coupling Instability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and ii)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single-bunch electron cloud instability</a:t>
            </a:r>
          </a:p>
          <a:p>
            <a:pPr algn="just">
              <a:buSzPct val="75000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Wingdings" charset="2"/>
              <a:buChar char="u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Attractive operation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of synchrotrons under an isochronous or quasi-isochronous condition to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(naturally) achieve very short bunches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</a:t>
            </a:r>
          </a:p>
          <a:p>
            <a:pPr algn="just"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    =&gt; Requires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An accurate control of the first high-order component of the momentum compaction factor to provide the necessary momentum acceptance </a:t>
            </a: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endParaRPr lang="en-US" sz="300" dirty="0" smtClean="0">
              <a:latin typeface="Arial" charset="0"/>
              <a:cs typeface="Arial" charset="0"/>
              <a:sym typeface="Mathematica1" charset="0"/>
            </a:endParaRPr>
          </a:p>
          <a:p>
            <a:pPr marL="1257300" lvl="2" indent="-342900" algn="just">
              <a:buSzPct val="120000"/>
              <a:buFont typeface="Wingdings" charset="2"/>
              <a:buChar char="§"/>
              <a:tabLst>
                <a:tab pos="1146175" algn="l"/>
              </a:tabLst>
              <a:defRPr/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Effective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ways to damp all the collective instabilities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152485"/>
              </p:ext>
            </p:extLst>
          </p:nvPr>
        </p:nvGraphicFramePr>
        <p:xfrm>
          <a:off x="436091" y="4663604"/>
          <a:ext cx="6080125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7" name="Equation" r:id="rId4" imgW="2286000" imgH="266700" progId="Equation.3">
                  <p:embed/>
                </p:oleObj>
              </mc:Choice>
              <mc:Fallback>
                <p:oleObj name="Equation" r:id="rId4" imgW="22860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6091" y="4663604"/>
                        <a:ext cx="6080125" cy="709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964542"/>
              </p:ext>
            </p:extLst>
          </p:nvPr>
        </p:nvGraphicFramePr>
        <p:xfrm>
          <a:off x="7236296" y="4763616"/>
          <a:ext cx="15668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8" name="Equation" r:id="rId6" imgW="584200" imgH="190500" progId="Equation.3">
                  <p:embed/>
                </p:oleObj>
              </mc:Choice>
              <mc:Fallback>
                <p:oleObj name="Equation" r:id="rId6" imgW="5842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236296" y="4763616"/>
                        <a:ext cx="1566862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5939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REFERENCES</a:t>
            </a: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76200" y="981199"/>
            <a:ext cx="8839200" cy="273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E.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Métral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and D.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Möhl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, Transition Crossing, Volume I of "Fifty years of the CERN Proton Synchrotron”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, CERN–2011–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004, June 2011, p.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59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/>
            </a:r>
            <a:br>
              <a:rPr lang="en-US" sz="2000" dirty="0" smtClean="0">
                <a:latin typeface="Arial" charset="0"/>
                <a:cs typeface="Arial" charset="0"/>
                <a:sym typeface="Mathematica1" charset="0"/>
              </a:rPr>
            </a:b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1600" dirty="0">
                <a:latin typeface="Arial" charset="0"/>
                <a:cs typeface="Arial" charset="0"/>
                <a:sym typeface="Mathematica1" charset="0"/>
                <a:hlinkClick r:id="rId3"/>
              </a:rPr>
              <a:t>http://project-ps50.web.cern.ch/project-PS50/Document_proof/for-printer/cern2011-004.</a:t>
            </a:r>
            <a:r>
              <a:rPr lang="en-US" sz="1600" dirty="0" smtClean="0">
                <a:latin typeface="Arial" charset="0"/>
                <a:cs typeface="Arial" charset="0"/>
                <a:sym typeface="Mathematica1" charset="0"/>
                <a:hlinkClick r:id="rId3"/>
              </a:rPr>
              <a:t>pdf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</a:t>
            </a:r>
          </a:p>
          <a:p>
            <a:pPr algn="just">
              <a:buSzPct val="75000"/>
              <a:tabLst>
                <a:tab pos="1146175" algn="l"/>
              </a:tabLst>
            </a:pPr>
            <a:r>
              <a:rPr lang="en-US" sz="1600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1600" dirty="0" smtClean="0">
                <a:latin typeface="Arial" charset="0"/>
                <a:cs typeface="Arial" charset="0"/>
                <a:sym typeface="Mathematica1" charset="0"/>
              </a:rPr>
              <a:t>     </a:t>
            </a:r>
            <a:r>
              <a:rPr lang="en-US" sz="2000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and all the references therein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Detailed studies for the CERN PS =&gt; Sandra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Aumon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, High Intensity Beam Issues in the CERN PS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, CERN-THESIS-2012-261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/>
            </a:r>
            <a:br>
              <a:rPr lang="en-US" sz="2000" dirty="0" smtClean="0">
                <a:latin typeface="Arial" charset="0"/>
                <a:cs typeface="Arial" charset="0"/>
                <a:sym typeface="Mathematica1" charset="0"/>
              </a:rPr>
            </a:b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1600" dirty="0">
                <a:latin typeface="Arial" charset="0"/>
                <a:cs typeface="Arial" charset="0"/>
                <a:sym typeface="Mathematica1" charset="0"/>
                <a:hlinkClick r:id="rId4"/>
              </a:rPr>
              <a:t>http://cds.cern.ch/record/1517412/files/CERN-THESIS-2012-261_2.</a:t>
            </a:r>
            <a:r>
              <a:rPr lang="en-US" sz="1600" dirty="0" smtClean="0">
                <a:latin typeface="Arial" charset="0"/>
                <a:cs typeface="Arial" charset="0"/>
                <a:sym typeface="Mathematica1" charset="0"/>
                <a:hlinkClick r:id="rId4"/>
              </a:rPr>
              <a:t>pdf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.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br>
              <a:rPr lang="en-US" sz="2000" dirty="0" smtClean="0">
                <a:latin typeface="Arial" charset="0"/>
                <a:cs typeface="Arial" charset="0"/>
                <a:sym typeface="Mathematica1" charset="0"/>
              </a:rPr>
            </a:b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Supervisor: Simone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Gilardoni</a:t>
            </a: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Detailed studies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for the CERN SPS =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Hannes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Bartosik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, Beam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Dynamics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and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Optics Studies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for the LHC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Injectors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pgrade, CERN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-THESIS-2013-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25 </a:t>
            </a:r>
            <a:br>
              <a:rPr lang="en-US" sz="2000" dirty="0" smtClean="0">
                <a:latin typeface="Arial" charset="0"/>
                <a:cs typeface="Arial" charset="0"/>
                <a:sym typeface="Mathematica1" charset="0"/>
              </a:rPr>
            </a:b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1600" dirty="0">
                <a:latin typeface="Arial" charset="0"/>
                <a:cs typeface="Arial" charset="0"/>
                <a:sym typeface="Mathematica1" charset="0"/>
                <a:hlinkClick r:id="rId5"/>
              </a:rPr>
              <a:t>http://cds.cern.ch/record/1644761/files/CERN-THESIS-2013-257.</a:t>
            </a:r>
            <a:r>
              <a:rPr lang="en-US" sz="1600" dirty="0" smtClean="0">
                <a:latin typeface="Arial" charset="0"/>
                <a:cs typeface="Arial" charset="0"/>
                <a:sym typeface="Mathematica1" charset="0"/>
                <a:hlinkClick r:id="rId5"/>
              </a:rPr>
              <a:t>pdf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). </a:t>
            </a:r>
            <a:br>
              <a:rPr lang="en-US" sz="2000" dirty="0" smtClean="0">
                <a:latin typeface="Arial" charset="0"/>
                <a:cs typeface="Arial" charset="0"/>
                <a:sym typeface="Mathematica1" charset="0"/>
              </a:rPr>
            </a:b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Supervisor: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Yannis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Papaphilippou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(1/3)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76200" y="981075"/>
            <a:ext cx="521588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Momentum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compaction factor</a:t>
            </a:r>
          </a:p>
        </p:txBody>
      </p:sp>
      <p:graphicFrame>
        <p:nvGraphicFramePr>
          <p:cNvPr id="17413" name="Object 1"/>
          <p:cNvGraphicFramePr>
            <a:graphicFrameLocks noChangeAspect="1"/>
          </p:cNvGraphicFramePr>
          <p:nvPr/>
        </p:nvGraphicFramePr>
        <p:xfrm>
          <a:off x="2771775" y="2120900"/>
          <a:ext cx="35163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85" name="Equation" r:id="rId4" imgW="1612900" imgH="368300" progId="Equation.3">
                  <p:embed/>
                </p:oleObj>
              </mc:Choice>
              <mc:Fallback>
                <p:oleObj name="Equation" r:id="rId4" imgW="16129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2120900"/>
                        <a:ext cx="3516313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23"/>
          <p:cNvSpPr>
            <a:spLocks noChangeArrowheads="1"/>
          </p:cNvSpPr>
          <p:nvPr/>
        </p:nvSpPr>
        <p:spPr bwMode="auto">
          <a:xfrm>
            <a:off x="395288" y="1557338"/>
            <a:ext cx="2640012" cy="792162"/>
          </a:xfrm>
          <a:prstGeom prst="wedgeEllipseCallout">
            <a:avLst>
              <a:gd name="adj1" fmla="val 86481"/>
              <a:gd name="adj2" fmla="val 20074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5" name="Text Box 24"/>
          <p:cNvSpPr txBox="1">
            <a:spLocks noChangeArrowheads="1"/>
          </p:cNvSpPr>
          <p:nvPr/>
        </p:nvSpPr>
        <p:spPr bwMode="auto">
          <a:xfrm>
            <a:off x="62388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Machine circumference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AutoShape 23"/>
          <p:cNvSpPr>
            <a:spLocks noChangeArrowheads="1"/>
          </p:cNvSpPr>
          <p:nvPr/>
        </p:nvSpPr>
        <p:spPr bwMode="auto">
          <a:xfrm>
            <a:off x="395288" y="2708275"/>
            <a:ext cx="2640012" cy="792163"/>
          </a:xfrm>
          <a:prstGeom prst="wedgeEllipseCallout">
            <a:avLst>
              <a:gd name="adj1" fmla="val 84343"/>
              <a:gd name="adj2" fmla="val -24468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7" name="Text Box 24"/>
          <p:cNvSpPr txBox="1">
            <a:spLocks noChangeArrowheads="1"/>
          </p:cNvSpPr>
          <p:nvPr/>
        </p:nvSpPr>
        <p:spPr bwMode="auto">
          <a:xfrm>
            <a:off x="62388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Beam momentum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8" name="Rectangle 3"/>
          <p:cNvSpPr>
            <a:spLocks noChangeArrowheads="1"/>
          </p:cNvSpPr>
          <p:nvPr/>
        </p:nvSpPr>
        <p:spPr bwMode="auto">
          <a:xfrm>
            <a:off x="76200" y="5083175"/>
            <a:ext cx="89598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 most circular machines,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7419" name="AutoShape 23"/>
          <p:cNvSpPr>
            <a:spLocks noChangeArrowheads="1"/>
          </p:cNvSpPr>
          <p:nvPr/>
        </p:nvSpPr>
        <p:spPr bwMode="auto">
          <a:xfrm>
            <a:off x="6180138" y="1557338"/>
            <a:ext cx="2640012" cy="792162"/>
          </a:xfrm>
          <a:prstGeom prst="wedgeEllipseCallout">
            <a:avLst>
              <a:gd name="adj1" fmla="val -76551"/>
              <a:gd name="adj2" fmla="val 27199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0" name="Text Box 24"/>
          <p:cNvSpPr txBox="1">
            <a:spLocks noChangeArrowheads="1"/>
          </p:cNvSpPr>
          <p:nvPr/>
        </p:nvSpPr>
        <p:spPr bwMode="auto">
          <a:xfrm>
            <a:off x="640873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Horizontal dispersion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1" name="AutoShape 23"/>
          <p:cNvSpPr>
            <a:spLocks noChangeArrowheads="1"/>
          </p:cNvSpPr>
          <p:nvPr/>
        </p:nvSpPr>
        <p:spPr bwMode="auto">
          <a:xfrm>
            <a:off x="6180138" y="2708275"/>
            <a:ext cx="2640012" cy="792163"/>
          </a:xfrm>
          <a:prstGeom prst="wedgeEllipseCallout">
            <a:avLst>
              <a:gd name="adj1" fmla="val -76551"/>
              <a:gd name="adj2" fmla="val -22685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2" name="Text Box 24"/>
          <p:cNvSpPr txBox="1">
            <a:spLocks noChangeArrowheads="1"/>
          </p:cNvSpPr>
          <p:nvPr/>
        </p:nvSpPr>
        <p:spPr bwMode="auto">
          <a:xfrm>
            <a:off x="640873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Bending radius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3" name="Rectangle 2"/>
          <p:cNvSpPr txBox="1">
            <a:spLocks noChangeArrowheads="1"/>
          </p:cNvSpPr>
          <p:nvPr/>
        </p:nvSpPr>
        <p:spPr bwMode="auto">
          <a:xfrm>
            <a:off x="1258888" y="3683000"/>
            <a:ext cx="6697662" cy="609600"/>
          </a:xfrm>
          <a:prstGeom prst="rect">
            <a:avLst/>
          </a:prstGeom>
          <a:noFill/>
          <a:ln w="38100">
            <a:solidFill>
              <a:srgbClr val="FF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>
                <a:solidFill>
                  <a:schemeClr val="tx2"/>
                </a:solidFill>
              </a:rPr>
              <a:t>=&gt; Parameter coming from the accelerator lattice</a:t>
            </a:r>
          </a:p>
        </p:txBody>
      </p:sp>
      <p:graphicFrame>
        <p:nvGraphicFramePr>
          <p:cNvPr id="17424" name="Object 3"/>
          <p:cNvGraphicFramePr>
            <a:graphicFrameLocks noChangeAspect="1"/>
          </p:cNvGraphicFramePr>
          <p:nvPr/>
        </p:nvGraphicFramePr>
        <p:xfrm>
          <a:off x="7731125" y="4508500"/>
          <a:ext cx="130492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86" name="Equation" r:id="rId6" imgW="647700" imgH="381000" progId="Equation.3">
                  <p:embed/>
                </p:oleObj>
              </mc:Choice>
              <mc:Fallback>
                <p:oleObj name="Equation" r:id="rId6" imgW="6477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1125" y="4508500"/>
                        <a:ext cx="130492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AutoShape 23"/>
          <p:cNvSpPr>
            <a:spLocks noChangeArrowheads="1"/>
          </p:cNvSpPr>
          <p:nvPr/>
        </p:nvSpPr>
        <p:spPr bwMode="auto">
          <a:xfrm>
            <a:off x="4932363" y="4797425"/>
            <a:ext cx="2640012" cy="792163"/>
          </a:xfrm>
          <a:prstGeom prst="wedgeEllipseCallout">
            <a:avLst>
              <a:gd name="adj1" fmla="val 55278"/>
              <a:gd name="adj2" fmla="val -37259"/>
            </a:avLst>
          </a:prstGeom>
          <a:noFill/>
          <a:ln w="28575">
            <a:solidFill>
              <a:srgbClr val="FF008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6" name="Text Box 24"/>
          <p:cNvSpPr txBox="1">
            <a:spLocks noChangeArrowheads="1"/>
          </p:cNvSpPr>
          <p:nvPr/>
        </p:nvSpPr>
        <p:spPr bwMode="auto">
          <a:xfrm>
            <a:off x="5076825" y="497363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</a:rPr>
              <a:t>Gamma transition</a:t>
            </a:r>
            <a:endParaRPr lang="en-US" sz="2000" b="1" baseline="-25000" dirty="0">
              <a:solidFill>
                <a:srgbClr val="FF008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782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(1/3)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76200" y="981075"/>
            <a:ext cx="521588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Momentum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compaction factor</a:t>
            </a:r>
          </a:p>
        </p:txBody>
      </p:sp>
      <p:graphicFrame>
        <p:nvGraphicFramePr>
          <p:cNvPr id="17413" name="Object 1"/>
          <p:cNvGraphicFramePr>
            <a:graphicFrameLocks noChangeAspect="1"/>
          </p:cNvGraphicFramePr>
          <p:nvPr/>
        </p:nvGraphicFramePr>
        <p:xfrm>
          <a:off x="2771775" y="2120900"/>
          <a:ext cx="35163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09" name="Equation" r:id="rId4" imgW="1612900" imgH="368300" progId="Equation.3">
                  <p:embed/>
                </p:oleObj>
              </mc:Choice>
              <mc:Fallback>
                <p:oleObj name="Equation" r:id="rId4" imgW="16129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2120900"/>
                        <a:ext cx="3516313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23"/>
          <p:cNvSpPr>
            <a:spLocks noChangeArrowheads="1"/>
          </p:cNvSpPr>
          <p:nvPr/>
        </p:nvSpPr>
        <p:spPr bwMode="auto">
          <a:xfrm>
            <a:off x="395288" y="1557338"/>
            <a:ext cx="2640012" cy="792162"/>
          </a:xfrm>
          <a:prstGeom prst="wedgeEllipseCallout">
            <a:avLst>
              <a:gd name="adj1" fmla="val 86481"/>
              <a:gd name="adj2" fmla="val 20074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5" name="Text Box 24"/>
          <p:cNvSpPr txBox="1">
            <a:spLocks noChangeArrowheads="1"/>
          </p:cNvSpPr>
          <p:nvPr/>
        </p:nvSpPr>
        <p:spPr bwMode="auto">
          <a:xfrm>
            <a:off x="62388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Machine circumference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AutoShape 23"/>
          <p:cNvSpPr>
            <a:spLocks noChangeArrowheads="1"/>
          </p:cNvSpPr>
          <p:nvPr/>
        </p:nvSpPr>
        <p:spPr bwMode="auto">
          <a:xfrm>
            <a:off x="395288" y="2708275"/>
            <a:ext cx="2640012" cy="792163"/>
          </a:xfrm>
          <a:prstGeom prst="wedgeEllipseCallout">
            <a:avLst>
              <a:gd name="adj1" fmla="val 84343"/>
              <a:gd name="adj2" fmla="val -24468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17" name="Text Box 24"/>
          <p:cNvSpPr txBox="1">
            <a:spLocks noChangeArrowheads="1"/>
          </p:cNvSpPr>
          <p:nvPr/>
        </p:nvSpPr>
        <p:spPr bwMode="auto">
          <a:xfrm>
            <a:off x="62388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Beam momentum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18" name="Rectangle 3"/>
          <p:cNvSpPr>
            <a:spLocks noChangeArrowheads="1"/>
          </p:cNvSpPr>
          <p:nvPr/>
        </p:nvSpPr>
        <p:spPr bwMode="auto">
          <a:xfrm>
            <a:off x="76200" y="5083175"/>
            <a:ext cx="89598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 most circular machines,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However,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is also possible (e.g. CERN LEAR machine) =&gt; Called “Negative Momentum Compaction” (NMC) or “Imaginary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” lattice</a:t>
            </a:r>
          </a:p>
        </p:txBody>
      </p:sp>
      <p:sp>
        <p:nvSpPr>
          <p:cNvPr id="17419" name="AutoShape 23"/>
          <p:cNvSpPr>
            <a:spLocks noChangeArrowheads="1"/>
          </p:cNvSpPr>
          <p:nvPr/>
        </p:nvSpPr>
        <p:spPr bwMode="auto">
          <a:xfrm>
            <a:off x="6180138" y="1557338"/>
            <a:ext cx="2640012" cy="792162"/>
          </a:xfrm>
          <a:prstGeom prst="wedgeEllipseCallout">
            <a:avLst>
              <a:gd name="adj1" fmla="val -76551"/>
              <a:gd name="adj2" fmla="val 27199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0" name="Text Box 24"/>
          <p:cNvSpPr txBox="1">
            <a:spLocks noChangeArrowheads="1"/>
          </p:cNvSpPr>
          <p:nvPr/>
        </p:nvSpPr>
        <p:spPr bwMode="auto">
          <a:xfrm>
            <a:off x="6408738" y="1558925"/>
            <a:ext cx="236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Horizontal dispersion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1" name="AutoShape 23"/>
          <p:cNvSpPr>
            <a:spLocks noChangeArrowheads="1"/>
          </p:cNvSpPr>
          <p:nvPr/>
        </p:nvSpPr>
        <p:spPr bwMode="auto">
          <a:xfrm>
            <a:off x="6180138" y="2708275"/>
            <a:ext cx="2640012" cy="792163"/>
          </a:xfrm>
          <a:prstGeom prst="wedgeEllipseCallout">
            <a:avLst>
              <a:gd name="adj1" fmla="val -76551"/>
              <a:gd name="adj2" fmla="val -22685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2" name="Text Box 24"/>
          <p:cNvSpPr txBox="1">
            <a:spLocks noChangeArrowheads="1"/>
          </p:cNvSpPr>
          <p:nvPr/>
        </p:nvSpPr>
        <p:spPr bwMode="auto">
          <a:xfrm>
            <a:off x="6408738" y="288448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Bending radius</a:t>
            </a:r>
            <a:endParaRPr lang="en-US" sz="2000" b="1" baseline="-2500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7423" name="Rectangle 2"/>
          <p:cNvSpPr txBox="1">
            <a:spLocks noChangeArrowheads="1"/>
          </p:cNvSpPr>
          <p:nvPr/>
        </p:nvSpPr>
        <p:spPr bwMode="auto">
          <a:xfrm>
            <a:off x="1258888" y="3683000"/>
            <a:ext cx="6697662" cy="609600"/>
          </a:xfrm>
          <a:prstGeom prst="rect">
            <a:avLst/>
          </a:prstGeom>
          <a:noFill/>
          <a:ln w="38100">
            <a:solidFill>
              <a:srgbClr val="FF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>
                <a:solidFill>
                  <a:schemeClr val="tx2"/>
                </a:solidFill>
              </a:rPr>
              <a:t>=&gt; Parameter coming from the accelerator lattice</a:t>
            </a:r>
          </a:p>
        </p:txBody>
      </p:sp>
      <p:graphicFrame>
        <p:nvGraphicFramePr>
          <p:cNvPr id="17424" name="Object 3"/>
          <p:cNvGraphicFramePr>
            <a:graphicFrameLocks noChangeAspect="1"/>
          </p:cNvGraphicFramePr>
          <p:nvPr/>
        </p:nvGraphicFramePr>
        <p:xfrm>
          <a:off x="7731125" y="4508500"/>
          <a:ext cx="130492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10" name="Equation" r:id="rId6" imgW="647700" imgH="381000" progId="Equation.3">
                  <p:embed/>
                </p:oleObj>
              </mc:Choice>
              <mc:Fallback>
                <p:oleObj name="Equation" r:id="rId6" imgW="6477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1125" y="4508500"/>
                        <a:ext cx="130492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AutoShape 23"/>
          <p:cNvSpPr>
            <a:spLocks noChangeArrowheads="1"/>
          </p:cNvSpPr>
          <p:nvPr/>
        </p:nvSpPr>
        <p:spPr bwMode="auto">
          <a:xfrm>
            <a:off x="4932363" y="4797425"/>
            <a:ext cx="2640012" cy="792163"/>
          </a:xfrm>
          <a:prstGeom prst="wedgeEllipseCallout">
            <a:avLst>
              <a:gd name="adj1" fmla="val 55278"/>
              <a:gd name="adj2" fmla="val -37259"/>
            </a:avLst>
          </a:prstGeom>
          <a:noFill/>
          <a:ln w="28575">
            <a:solidFill>
              <a:srgbClr val="FF008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7426" name="Text Box 24"/>
          <p:cNvSpPr txBox="1">
            <a:spLocks noChangeArrowheads="1"/>
          </p:cNvSpPr>
          <p:nvPr/>
        </p:nvSpPr>
        <p:spPr bwMode="auto">
          <a:xfrm>
            <a:off x="5076825" y="4973638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</a:rPr>
              <a:t>Gamma transition</a:t>
            </a:r>
            <a:endParaRPr lang="en-US" sz="2000" b="1" baseline="-25000" dirty="0">
              <a:solidFill>
                <a:srgbClr val="FF008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99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(2/3)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6200" y="981075"/>
            <a:ext cx="8672264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Assume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(2/3)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6200" y="981075"/>
            <a:ext cx="8672264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Assume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dC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4427538" y="1628775"/>
            <a:ext cx="41052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0" lvl="1" algn="just">
              <a:buSzPct val="75000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81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(2/3)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6200" y="981075"/>
            <a:ext cx="8672264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Assume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dC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dv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308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energy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52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(2/3)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6200" y="981075"/>
            <a:ext cx="8672264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Assume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dC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dv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indent="-4572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4427538" y="1628775"/>
            <a:ext cx="41052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0" lvl="1" algn="just">
              <a:buSzPct val="75000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=&gt; What happens to the revolution frequency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= v / C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58206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(2/3)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6200" y="981075"/>
            <a:ext cx="8672264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Assume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dC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dv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indent="-4572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At (very) high energy,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v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≈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clight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and remains constant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Wingdings" charset="0"/>
                <a:cs typeface="Wingdings" charset="0"/>
                <a:sym typeface="Wingdings" charset="0"/>
              </a:rPr>
              <a:t>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4427538" y="1628775"/>
            <a:ext cx="41052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0" lvl="1" algn="just">
              <a:buSzPct val="75000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=&gt; What happens to the revolution frequency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= v / C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4354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(2/3)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6200" y="981075"/>
            <a:ext cx="8672264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Assume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dC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dv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indent="-4572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At (very) high energy,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v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≈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clight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and remains constant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Wingdings" charset="0"/>
                <a:cs typeface="Wingdings" charset="0"/>
                <a:sym typeface="Wingdings" charset="0"/>
              </a:rPr>
              <a:t>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At low energy,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v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increases faster than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C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i="1" dirty="0">
                <a:latin typeface="Wingdings" charset="0"/>
                <a:cs typeface="Wingdings" charset="0"/>
                <a:sym typeface="Wingdings" charset="0"/>
              </a:rPr>
              <a:t>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4427538" y="1628775"/>
            <a:ext cx="41052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0" lvl="1" algn="just">
              <a:buSzPct val="75000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=&gt; What happens to the revolution frequency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= v / C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1929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(2/3)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76200" y="981075"/>
            <a:ext cx="8672264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Assume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</a:t>
            </a:r>
          </a:p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dC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dp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dv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&gt; 0</a:t>
            </a: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indent="-4572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At (very) high energy,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v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≈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clight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and remains constant 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>
                <a:latin typeface="Wingdings" charset="0"/>
                <a:cs typeface="Wingdings" charset="0"/>
                <a:sym typeface="Wingdings" charset="0"/>
              </a:rPr>
              <a:t>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At low energy,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v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increases faster than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C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i="1" dirty="0" err="1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i="1" dirty="0">
                <a:latin typeface="Wingdings" charset="0"/>
                <a:cs typeface="Wingdings" charset="0"/>
                <a:sym typeface="Wingdings" charset="0"/>
              </a:rPr>
              <a:t>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i="1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4427538" y="1628775"/>
            <a:ext cx="41052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0" lvl="1" algn="just">
              <a:buSzPct val="75000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=&gt; What happens to the revolution frequency </a:t>
            </a:r>
            <a:r>
              <a:rPr lang="en-US" sz="2000" i="1" dirty="0" err="1" smtClean="0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sz="2000" i="1" baseline="-25000" dirty="0" err="1" smtClean="0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sz="2000" i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= v / C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?</a:t>
            </a:r>
          </a:p>
        </p:txBody>
      </p:sp>
      <p:sp>
        <p:nvSpPr>
          <p:cNvPr id="19462" name="Rectangle 2"/>
          <p:cNvSpPr txBox="1">
            <a:spLocks noChangeArrowheads="1"/>
          </p:cNvSpPr>
          <p:nvPr/>
        </p:nvSpPr>
        <p:spPr bwMode="auto">
          <a:xfrm>
            <a:off x="395411" y="4403725"/>
            <a:ext cx="8425061" cy="1762125"/>
          </a:xfrm>
          <a:prstGeom prst="rect">
            <a:avLst/>
          </a:prstGeom>
          <a:noFill/>
          <a:ln w="38100">
            <a:solidFill>
              <a:srgbClr val="FF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chemeClr val="tx2"/>
                </a:solidFill>
                <a:latin typeface="Arial" charset="0"/>
                <a:cs typeface="Arial" charset="0"/>
              </a:rPr>
              <a:t>There is an energy for which the velocity variation is compensated by the trajectory variation (i.e. </a:t>
            </a:r>
            <a:r>
              <a:rPr lang="en-US" b="1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d</a:t>
            </a:r>
            <a:r>
              <a:rPr lang="en-US" b="1" i="1" dirty="0" err="1">
                <a:latin typeface="Arial" charset="0"/>
                <a:cs typeface="Arial" charset="0"/>
                <a:sym typeface="Mathematica1" charset="0"/>
              </a:rPr>
              <a:t>f</a:t>
            </a:r>
            <a:r>
              <a:rPr lang="en-US" b="1" i="1" baseline="-25000" dirty="0" err="1">
                <a:latin typeface="Arial" charset="0"/>
                <a:cs typeface="Arial" charset="0"/>
                <a:sym typeface="Mathematica1" charset="0"/>
              </a:rPr>
              <a:t>rev</a:t>
            </a:r>
            <a:r>
              <a:rPr lang="en-US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Arial" charset="0"/>
                <a:cs typeface="Arial" charset="0"/>
              </a:rPr>
              <a:t>= 0): </a:t>
            </a:r>
            <a:br>
              <a:rPr lang="en-US" b="1" dirty="0">
                <a:solidFill>
                  <a:schemeClr val="tx2"/>
                </a:solidFill>
                <a:latin typeface="Arial" charset="0"/>
                <a:cs typeface="Arial" charset="0"/>
              </a:rPr>
            </a:br>
            <a:endParaRPr lang="en-US" b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/>
            <a:r>
              <a:rPr lang="en-US" b="1" dirty="0">
                <a:solidFill>
                  <a:schemeClr val="tx2"/>
                </a:solidFill>
                <a:latin typeface="Arial" charset="0"/>
                <a:cs typeface="Arial" charset="0"/>
              </a:rPr>
              <a:t>=&gt; </a:t>
            </a:r>
            <a:r>
              <a:rPr lang="en-US" b="1" dirty="0">
                <a:solidFill>
                  <a:srgbClr val="FF0080"/>
                </a:solidFill>
                <a:latin typeface="Arial" charset="0"/>
                <a:cs typeface="Arial" charset="0"/>
              </a:rPr>
              <a:t>TRANSITION ENERGY </a:t>
            </a:r>
          </a:p>
        </p:txBody>
      </p:sp>
    </p:spTree>
    <p:extLst>
      <p:ext uri="{BB962C8B-B14F-4D97-AF65-F5344CB8AC3E}">
        <p14:creationId xmlns:p14="http://schemas.microsoft.com/office/powerpoint/2010/main" val="139514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(3/3)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76200" y="981075"/>
            <a:ext cx="39909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Slip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factor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(3/3)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76200" y="981075"/>
            <a:ext cx="39909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Slip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factor</a:t>
            </a:r>
          </a:p>
        </p:txBody>
      </p:sp>
      <p:graphicFrame>
        <p:nvGraphicFramePr>
          <p:cNvPr id="215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292738"/>
              </p:ext>
            </p:extLst>
          </p:nvPr>
        </p:nvGraphicFramePr>
        <p:xfrm>
          <a:off x="2398713" y="1628775"/>
          <a:ext cx="44005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5" name="Equation" r:id="rId4" imgW="1879600" imgH="368300" progId="Equation.3">
                  <p:embed/>
                </p:oleObj>
              </mc:Choice>
              <mc:Fallback>
                <p:oleObj name="Equation" r:id="rId4" imgW="18796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713" y="1628775"/>
                        <a:ext cx="44005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9913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(3/3)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76200" y="981075"/>
            <a:ext cx="39909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Slip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factor</a:t>
            </a:r>
          </a:p>
        </p:txBody>
      </p:sp>
      <p:graphicFrame>
        <p:nvGraphicFramePr>
          <p:cNvPr id="215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203230"/>
              </p:ext>
            </p:extLst>
          </p:nvPr>
        </p:nvGraphicFramePr>
        <p:xfrm>
          <a:off x="2398713" y="1628775"/>
          <a:ext cx="44005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79" name="Equation" r:id="rId4" imgW="1879600" imgH="368300" progId="Equation.3">
                  <p:embed/>
                </p:oleObj>
              </mc:Choice>
              <mc:Fallback>
                <p:oleObj name="Equation" r:id="rId4" imgW="18796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713" y="1628775"/>
                        <a:ext cx="44005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AutoShape 23"/>
          <p:cNvSpPr>
            <a:spLocks noChangeArrowheads="1"/>
          </p:cNvSpPr>
          <p:nvPr/>
        </p:nvSpPr>
        <p:spPr bwMode="auto">
          <a:xfrm>
            <a:off x="5435600" y="2851844"/>
            <a:ext cx="3024188" cy="865188"/>
          </a:xfrm>
          <a:prstGeom prst="wedgeEllipseCallout">
            <a:avLst>
              <a:gd name="adj1" fmla="val -52251"/>
              <a:gd name="adj2" fmla="val -93882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512" name="Text Box 24"/>
          <p:cNvSpPr txBox="1">
            <a:spLocks noChangeArrowheads="1"/>
          </p:cNvSpPr>
          <p:nvPr/>
        </p:nvSpPr>
        <p:spPr bwMode="auto">
          <a:xfrm>
            <a:off x="5592763" y="2885182"/>
            <a:ext cx="27955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Relativistic mass factor of the beam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96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(3/3)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76200" y="981075"/>
            <a:ext cx="39909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Slip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factor</a:t>
            </a:r>
          </a:p>
        </p:txBody>
      </p:sp>
      <p:graphicFrame>
        <p:nvGraphicFramePr>
          <p:cNvPr id="215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216121"/>
              </p:ext>
            </p:extLst>
          </p:nvPr>
        </p:nvGraphicFramePr>
        <p:xfrm>
          <a:off x="2398713" y="1628775"/>
          <a:ext cx="44005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03" name="Equation" r:id="rId4" imgW="1879600" imgH="368300" progId="Equation.3">
                  <p:embed/>
                </p:oleObj>
              </mc:Choice>
              <mc:Fallback>
                <p:oleObj name="Equation" r:id="rId4" imgW="18796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713" y="1628775"/>
                        <a:ext cx="44005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76200" y="3642792"/>
            <a:ext cx="7735888" cy="209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l-GR" sz="2000" i="1" dirty="0">
                <a:latin typeface="Arial" charset="0"/>
                <a:cs typeface="Arial" charset="0"/>
                <a:sym typeface="Mathematica1" charset="0"/>
              </a:rPr>
              <a:t>η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below transition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21511" name="AutoShape 23"/>
          <p:cNvSpPr>
            <a:spLocks noChangeArrowheads="1"/>
          </p:cNvSpPr>
          <p:nvPr/>
        </p:nvSpPr>
        <p:spPr bwMode="auto">
          <a:xfrm>
            <a:off x="5435600" y="2851844"/>
            <a:ext cx="3024188" cy="865188"/>
          </a:xfrm>
          <a:prstGeom prst="wedgeEllipseCallout">
            <a:avLst>
              <a:gd name="adj1" fmla="val -52251"/>
              <a:gd name="adj2" fmla="val -93882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512" name="Text Box 24"/>
          <p:cNvSpPr txBox="1">
            <a:spLocks noChangeArrowheads="1"/>
          </p:cNvSpPr>
          <p:nvPr/>
        </p:nvSpPr>
        <p:spPr bwMode="auto">
          <a:xfrm>
            <a:off x="5592763" y="2885182"/>
            <a:ext cx="27955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Relativistic mass factor of the beam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560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(3/3)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76200" y="981075"/>
            <a:ext cx="39909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Slip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factor</a:t>
            </a:r>
          </a:p>
        </p:txBody>
      </p:sp>
      <p:graphicFrame>
        <p:nvGraphicFramePr>
          <p:cNvPr id="215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3410494"/>
              </p:ext>
            </p:extLst>
          </p:nvPr>
        </p:nvGraphicFramePr>
        <p:xfrm>
          <a:off x="2398713" y="1628775"/>
          <a:ext cx="44005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7" name="Equation" r:id="rId4" imgW="1879600" imgH="368300" progId="Equation.3">
                  <p:embed/>
                </p:oleObj>
              </mc:Choice>
              <mc:Fallback>
                <p:oleObj name="Equation" r:id="rId4" imgW="18796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713" y="1628775"/>
                        <a:ext cx="44005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76200" y="3642792"/>
            <a:ext cx="7735888" cy="209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l-GR" sz="2000" i="1" dirty="0">
                <a:latin typeface="Arial" charset="0"/>
                <a:cs typeface="Arial" charset="0"/>
                <a:sym typeface="Mathematica1" charset="0"/>
              </a:rPr>
              <a:t>η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below transition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l-GR" sz="2000" i="1" dirty="0">
                <a:latin typeface="Arial" charset="0"/>
                <a:cs typeface="Arial" charset="0"/>
                <a:sym typeface="Mathematica1" charset="0"/>
              </a:rPr>
              <a:t>η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= 0 at transition =&gt; Isochronous condition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21511" name="AutoShape 23"/>
          <p:cNvSpPr>
            <a:spLocks noChangeArrowheads="1"/>
          </p:cNvSpPr>
          <p:nvPr/>
        </p:nvSpPr>
        <p:spPr bwMode="auto">
          <a:xfrm>
            <a:off x="5435600" y="2851844"/>
            <a:ext cx="3024188" cy="865188"/>
          </a:xfrm>
          <a:prstGeom prst="wedgeEllipseCallout">
            <a:avLst>
              <a:gd name="adj1" fmla="val -52251"/>
              <a:gd name="adj2" fmla="val -93882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512" name="Text Box 24"/>
          <p:cNvSpPr txBox="1">
            <a:spLocks noChangeArrowheads="1"/>
          </p:cNvSpPr>
          <p:nvPr/>
        </p:nvSpPr>
        <p:spPr bwMode="auto">
          <a:xfrm>
            <a:off x="5592763" y="2885182"/>
            <a:ext cx="27955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Relativistic mass factor of the beam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341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TRANSITION ENERGY (3/3)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76200" y="981075"/>
            <a:ext cx="39909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Slip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factor</a:t>
            </a:r>
          </a:p>
        </p:txBody>
      </p:sp>
      <p:graphicFrame>
        <p:nvGraphicFramePr>
          <p:cNvPr id="215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86530"/>
              </p:ext>
            </p:extLst>
          </p:nvPr>
        </p:nvGraphicFramePr>
        <p:xfrm>
          <a:off x="2398713" y="1628775"/>
          <a:ext cx="44005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1" name="Equation" r:id="rId4" imgW="1879600" imgH="368300" progId="Equation.3">
                  <p:embed/>
                </p:oleObj>
              </mc:Choice>
              <mc:Fallback>
                <p:oleObj name="Equation" r:id="rId4" imgW="18796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713" y="1628775"/>
                        <a:ext cx="44005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76200" y="3642792"/>
            <a:ext cx="7735888" cy="209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lvl="1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l-GR" sz="2000" i="1" dirty="0">
                <a:latin typeface="Arial" charset="0"/>
                <a:cs typeface="Arial" charset="0"/>
                <a:sym typeface="Mathematica1" charset="0"/>
              </a:rPr>
              <a:t>η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below transition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l-GR" sz="2000" i="1" dirty="0">
                <a:latin typeface="Arial" charset="0"/>
                <a:cs typeface="Arial" charset="0"/>
                <a:sym typeface="Mathematica1" charset="0"/>
              </a:rPr>
              <a:t>η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= 0 at transition =&gt; Isochronous condition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l-GR" sz="2000" i="1" dirty="0">
                <a:latin typeface="Arial" charset="0"/>
                <a:cs typeface="Arial" charset="0"/>
                <a:sym typeface="Mathematica1" charset="0"/>
              </a:rPr>
              <a:t>η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&gt; 0 above transition</a:t>
            </a:r>
          </a:p>
          <a:p>
            <a:pPr marL="800100" lvl="2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21511" name="AutoShape 23"/>
          <p:cNvSpPr>
            <a:spLocks noChangeArrowheads="1"/>
          </p:cNvSpPr>
          <p:nvPr/>
        </p:nvSpPr>
        <p:spPr bwMode="auto">
          <a:xfrm>
            <a:off x="5435600" y="2851844"/>
            <a:ext cx="3024188" cy="865188"/>
          </a:xfrm>
          <a:prstGeom prst="wedgeEllipseCallout">
            <a:avLst>
              <a:gd name="adj1" fmla="val -52251"/>
              <a:gd name="adj2" fmla="val -93882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512" name="Text Box 24"/>
          <p:cNvSpPr txBox="1">
            <a:spLocks noChangeArrowheads="1"/>
          </p:cNvSpPr>
          <p:nvPr/>
        </p:nvSpPr>
        <p:spPr bwMode="auto">
          <a:xfrm>
            <a:off x="5592763" y="2885182"/>
            <a:ext cx="27955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Relativistic mass factor of the beam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750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energy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Longitudinal beam dynamics “far” below or above transition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440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 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(1/2)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(Bucket)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eparatrices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 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(1/2)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(Bucket)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eparatrices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</p:spTree>
    <p:extLst>
      <p:ext uri="{BB962C8B-B14F-4D97-AF65-F5344CB8AC3E}">
        <p14:creationId xmlns:p14="http://schemas.microsoft.com/office/powerpoint/2010/main" val="2167595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 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(1/2)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(Bucket)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eparatrices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  <p:pic>
        <p:nvPicPr>
          <p:cNvPr id="23559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338" y="1700213"/>
            <a:ext cx="4660901" cy="2922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650548"/>
              </p:ext>
            </p:extLst>
          </p:nvPr>
        </p:nvGraphicFramePr>
        <p:xfrm>
          <a:off x="282302" y="4962525"/>
          <a:ext cx="1049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29" name="Equation" r:id="rId5" imgW="495300" imgH="215900" progId="Equation.3">
                  <p:embed/>
                </p:oleObj>
              </mc:Choice>
              <mc:Fallback>
                <p:oleObj name="Equation" r:id="rId5" imgW="495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02" y="4962525"/>
                        <a:ext cx="1049338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168556"/>
              </p:ext>
            </p:extLst>
          </p:nvPr>
        </p:nvGraphicFramePr>
        <p:xfrm>
          <a:off x="1488629" y="4962525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30" name="Equation" r:id="rId7" imgW="571500" imgH="215900" progId="Equation.3">
                  <p:embed/>
                </p:oleObj>
              </mc:Choice>
              <mc:Fallback>
                <p:oleObj name="Equation" r:id="rId7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4962525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141588"/>
              </p:ext>
            </p:extLst>
          </p:nvPr>
        </p:nvGraphicFramePr>
        <p:xfrm>
          <a:off x="107504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31" name="Equation" r:id="rId9" imgW="571500" imgH="215900" progId="Equation.3">
                  <p:embed/>
                </p:oleObj>
              </mc:Choice>
              <mc:Fallback>
                <p:oleObj name="Equation" r:id="rId9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59DD4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828925"/>
              </p:ext>
            </p:extLst>
          </p:nvPr>
        </p:nvGraphicFramePr>
        <p:xfrm>
          <a:off x="1488629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32" name="Equation" r:id="rId11" imgW="571500" imgH="215900" progId="Equation.3">
                  <p:embed/>
                </p:oleObj>
              </mc:Choice>
              <mc:Fallback>
                <p:oleObj name="Equation" r:id="rId11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5424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 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(1/2)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(Bucket)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eparatrices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  <p:pic>
        <p:nvPicPr>
          <p:cNvPr id="23559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338" y="1700213"/>
            <a:ext cx="4660901" cy="2922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781197"/>
              </p:ext>
            </p:extLst>
          </p:nvPr>
        </p:nvGraphicFramePr>
        <p:xfrm>
          <a:off x="282302" y="4962525"/>
          <a:ext cx="1049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97" name="Equation" r:id="rId5" imgW="495300" imgH="215900" progId="Equation.3">
                  <p:embed/>
                </p:oleObj>
              </mc:Choice>
              <mc:Fallback>
                <p:oleObj name="Equation" r:id="rId5" imgW="495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02" y="4962525"/>
                        <a:ext cx="1049338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9690034"/>
              </p:ext>
            </p:extLst>
          </p:nvPr>
        </p:nvGraphicFramePr>
        <p:xfrm>
          <a:off x="1488629" y="4962525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98" name="Equation" r:id="rId7" imgW="571500" imgH="215900" progId="Equation.3">
                  <p:embed/>
                </p:oleObj>
              </mc:Choice>
              <mc:Fallback>
                <p:oleObj name="Equation" r:id="rId7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4962525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100771"/>
              </p:ext>
            </p:extLst>
          </p:nvPr>
        </p:nvGraphicFramePr>
        <p:xfrm>
          <a:off x="107504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99" name="Equation" r:id="rId9" imgW="571500" imgH="215900" progId="Equation.3">
                  <p:embed/>
                </p:oleObj>
              </mc:Choice>
              <mc:Fallback>
                <p:oleObj name="Equation" r:id="rId9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59DD4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849798"/>
              </p:ext>
            </p:extLst>
          </p:nvPr>
        </p:nvGraphicFramePr>
        <p:xfrm>
          <a:off x="1488629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00" name="Equation" r:id="rId11" imgW="571500" imgH="215900" progId="Equation.3">
                  <p:embed/>
                </p:oleObj>
              </mc:Choice>
              <mc:Fallback>
                <p:oleObj name="Equation" r:id="rId11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404677"/>
              </p:ext>
            </p:extLst>
          </p:nvPr>
        </p:nvGraphicFramePr>
        <p:xfrm>
          <a:off x="2927237" y="4868863"/>
          <a:ext cx="3084923" cy="86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01" name="Equation" r:id="rId13" imgW="1587500" imgH="444500" progId="Equation.3">
                  <p:embed/>
                </p:oleObj>
              </mc:Choice>
              <mc:Fallback>
                <p:oleObj name="Equation" r:id="rId13" imgW="1587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237" y="4868863"/>
                        <a:ext cx="3084923" cy="864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9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 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(1/2)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(Bucket)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eparatrices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  <p:sp>
        <p:nvSpPr>
          <p:cNvPr id="23558" name="Rectangle 3"/>
          <p:cNvSpPr>
            <a:spLocks noChangeArrowheads="1"/>
          </p:cNvSpPr>
          <p:nvPr/>
        </p:nvSpPr>
        <p:spPr bwMode="auto">
          <a:xfrm>
            <a:off x="6197600" y="1122363"/>
            <a:ext cx="24780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Above transition</a:t>
            </a:r>
          </a:p>
        </p:txBody>
      </p:sp>
      <p:pic>
        <p:nvPicPr>
          <p:cNvPr id="23559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338" y="1700213"/>
            <a:ext cx="4660901" cy="2922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698255"/>
              </p:ext>
            </p:extLst>
          </p:nvPr>
        </p:nvGraphicFramePr>
        <p:xfrm>
          <a:off x="282302" y="4962525"/>
          <a:ext cx="1049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65" name="Equation" r:id="rId5" imgW="495300" imgH="215900" progId="Equation.3">
                  <p:embed/>
                </p:oleObj>
              </mc:Choice>
              <mc:Fallback>
                <p:oleObj name="Equation" r:id="rId5" imgW="495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02" y="4962525"/>
                        <a:ext cx="1049338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063817"/>
              </p:ext>
            </p:extLst>
          </p:nvPr>
        </p:nvGraphicFramePr>
        <p:xfrm>
          <a:off x="1488629" y="4962525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66" name="Equation" r:id="rId7" imgW="571500" imgH="215900" progId="Equation.3">
                  <p:embed/>
                </p:oleObj>
              </mc:Choice>
              <mc:Fallback>
                <p:oleObj name="Equation" r:id="rId7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4962525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575258"/>
              </p:ext>
            </p:extLst>
          </p:nvPr>
        </p:nvGraphicFramePr>
        <p:xfrm>
          <a:off x="107504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67" name="Equation" r:id="rId9" imgW="571500" imgH="215900" progId="Equation.3">
                  <p:embed/>
                </p:oleObj>
              </mc:Choice>
              <mc:Fallback>
                <p:oleObj name="Equation" r:id="rId9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59DD4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2827210"/>
              </p:ext>
            </p:extLst>
          </p:nvPr>
        </p:nvGraphicFramePr>
        <p:xfrm>
          <a:off x="1488629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68" name="Equation" r:id="rId11" imgW="571500" imgH="215900" progId="Equation.3">
                  <p:embed/>
                </p:oleObj>
              </mc:Choice>
              <mc:Fallback>
                <p:oleObj name="Equation" r:id="rId11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048016"/>
              </p:ext>
            </p:extLst>
          </p:nvPr>
        </p:nvGraphicFramePr>
        <p:xfrm>
          <a:off x="2927237" y="4868863"/>
          <a:ext cx="3084923" cy="86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69" name="Equation" r:id="rId13" imgW="1587500" imgH="444500" progId="Equation.3">
                  <p:embed/>
                </p:oleObj>
              </mc:Choice>
              <mc:Fallback>
                <p:oleObj name="Equation" r:id="rId13" imgW="1587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237" y="4868863"/>
                        <a:ext cx="3084923" cy="864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709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 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(1/2)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(Bucket)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eparatrices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  <p:pic>
        <p:nvPicPr>
          <p:cNvPr id="23557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700213"/>
            <a:ext cx="4681537" cy="29162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3"/>
          <p:cNvSpPr>
            <a:spLocks noChangeArrowheads="1"/>
          </p:cNvSpPr>
          <p:nvPr/>
        </p:nvSpPr>
        <p:spPr bwMode="auto">
          <a:xfrm>
            <a:off x="6197600" y="1122363"/>
            <a:ext cx="24780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Above transition</a:t>
            </a:r>
          </a:p>
        </p:txBody>
      </p:sp>
      <p:pic>
        <p:nvPicPr>
          <p:cNvPr id="2355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338" y="1700213"/>
            <a:ext cx="4660901" cy="2922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282713"/>
              </p:ext>
            </p:extLst>
          </p:nvPr>
        </p:nvGraphicFramePr>
        <p:xfrm>
          <a:off x="282302" y="4962525"/>
          <a:ext cx="1049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97" name="Equation" r:id="rId6" imgW="495300" imgH="215900" progId="Equation.3">
                  <p:embed/>
                </p:oleObj>
              </mc:Choice>
              <mc:Fallback>
                <p:oleObj name="Equation" r:id="rId6" imgW="495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02" y="4962525"/>
                        <a:ext cx="1049338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457596"/>
              </p:ext>
            </p:extLst>
          </p:nvPr>
        </p:nvGraphicFramePr>
        <p:xfrm>
          <a:off x="1488629" y="4962525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98" name="Equation" r:id="rId8" imgW="571500" imgH="215900" progId="Equation.3">
                  <p:embed/>
                </p:oleObj>
              </mc:Choice>
              <mc:Fallback>
                <p:oleObj name="Equation" r:id="rId8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4962525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404230"/>
              </p:ext>
            </p:extLst>
          </p:nvPr>
        </p:nvGraphicFramePr>
        <p:xfrm>
          <a:off x="107504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99" name="Equation" r:id="rId10" imgW="571500" imgH="215900" progId="Equation.3">
                  <p:embed/>
                </p:oleObj>
              </mc:Choice>
              <mc:Fallback>
                <p:oleObj name="Equation" r:id="rId10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59DD4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474549"/>
              </p:ext>
            </p:extLst>
          </p:nvPr>
        </p:nvGraphicFramePr>
        <p:xfrm>
          <a:off x="1488629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0" name="Equation" r:id="rId12" imgW="571500" imgH="215900" progId="Equation.3">
                  <p:embed/>
                </p:oleObj>
              </mc:Choice>
              <mc:Fallback>
                <p:oleObj name="Equation" r:id="rId12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004498"/>
              </p:ext>
            </p:extLst>
          </p:nvPr>
        </p:nvGraphicFramePr>
        <p:xfrm>
          <a:off x="6178128" y="4962525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1" name="Equation" r:id="rId14" imgW="635000" imgH="215900" progId="Equation.3">
                  <p:embed/>
                </p:oleObj>
              </mc:Choice>
              <mc:Fallback>
                <p:oleObj name="Equation" r:id="rId14" imgW="63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128" y="4962525"/>
                        <a:ext cx="13462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488464"/>
              </p:ext>
            </p:extLst>
          </p:nvPr>
        </p:nvGraphicFramePr>
        <p:xfrm>
          <a:off x="7690296" y="4962525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2" name="Equation" r:id="rId16" imgW="635000" imgH="215900" progId="Equation.3">
                  <p:embed/>
                </p:oleObj>
              </mc:Choice>
              <mc:Fallback>
                <p:oleObj name="Equation" r:id="rId16" imgW="63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0296" y="4962525"/>
                        <a:ext cx="13462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9794667"/>
              </p:ext>
            </p:extLst>
          </p:nvPr>
        </p:nvGraphicFramePr>
        <p:xfrm>
          <a:off x="6178128" y="5564188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3" name="Equation" r:id="rId18" imgW="635000" imgH="215900" progId="Equation.3">
                  <p:embed/>
                </p:oleObj>
              </mc:Choice>
              <mc:Fallback>
                <p:oleObj name="Equation" r:id="rId18" imgW="63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128" y="5564188"/>
                        <a:ext cx="13462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59DD4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6636652"/>
              </p:ext>
            </p:extLst>
          </p:nvPr>
        </p:nvGraphicFramePr>
        <p:xfrm>
          <a:off x="7680771" y="55641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4" name="Equation" r:id="rId20" imgW="571500" imgH="215900" progId="Equation.3">
                  <p:embed/>
                </p:oleObj>
              </mc:Choice>
              <mc:Fallback>
                <p:oleObj name="Equation" r:id="rId20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0771" y="55641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648438"/>
              </p:ext>
            </p:extLst>
          </p:nvPr>
        </p:nvGraphicFramePr>
        <p:xfrm>
          <a:off x="2927237" y="4868863"/>
          <a:ext cx="3084923" cy="86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5" name="Equation" r:id="rId22" imgW="1587500" imgH="444500" progId="Equation.3">
                  <p:embed/>
                </p:oleObj>
              </mc:Choice>
              <mc:Fallback>
                <p:oleObj name="Equation" r:id="rId22" imgW="1587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237" y="4868863"/>
                        <a:ext cx="3084923" cy="864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011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 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(1/2)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(Bucket)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eparatrices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  <p:pic>
        <p:nvPicPr>
          <p:cNvPr id="23557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700213"/>
            <a:ext cx="4681537" cy="29162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3"/>
          <p:cNvSpPr>
            <a:spLocks noChangeArrowheads="1"/>
          </p:cNvSpPr>
          <p:nvPr/>
        </p:nvSpPr>
        <p:spPr bwMode="auto">
          <a:xfrm>
            <a:off x="6197600" y="1122363"/>
            <a:ext cx="24780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Above transition</a:t>
            </a:r>
          </a:p>
        </p:txBody>
      </p:sp>
      <p:pic>
        <p:nvPicPr>
          <p:cNvPr id="2355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338" y="1700213"/>
            <a:ext cx="4660901" cy="2922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534252"/>
              </p:ext>
            </p:extLst>
          </p:nvPr>
        </p:nvGraphicFramePr>
        <p:xfrm>
          <a:off x="282302" y="4962525"/>
          <a:ext cx="1049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1" name="Equation" r:id="rId6" imgW="495300" imgH="215900" progId="Equation.3">
                  <p:embed/>
                </p:oleObj>
              </mc:Choice>
              <mc:Fallback>
                <p:oleObj name="Equation" r:id="rId6" imgW="495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02" y="4962525"/>
                        <a:ext cx="1049338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471960"/>
              </p:ext>
            </p:extLst>
          </p:nvPr>
        </p:nvGraphicFramePr>
        <p:xfrm>
          <a:off x="1488629" y="4962525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2" name="Equation" r:id="rId8" imgW="571500" imgH="215900" progId="Equation.3">
                  <p:embed/>
                </p:oleObj>
              </mc:Choice>
              <mc:Fallback>
                <p:oleObj name="Equation" r:id="rId8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4962525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588100"/>
              </p:ext>
            </p:extLst>
          </p:nvPr>
        </p:nvGraphicFramePr>
        <p:xfrm>
          <a:off x="107504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3" name="Equation" r:id="rId10" imgW="571500" imgH="215900" progId="Equation.3">
                  <p:embed/>
                </p:oleObj>
              </mc:Choice>
              <mc:Fallback>
                <p:oleObj name="Equation" r:id="rId10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59DD4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280408"/>
              </p:ext>
            </p:extLst>
          </p:nvPr>
        </p:nvGraphicFramePr>
        <p:xfrm>
          <a:off x="1488629" y="55387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4" name="Equation" r:id="rId12" imgW="571500" imgH="215900" progId="Equation.3">
                  <p:embed/>
                </p:oleObj>
              </mc:Choice>
              <mc:Fallback>
                <p:oleObj name="Equation" r:id="rId12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629" y="55387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234325"/>
              </p:ext>
            </p:extLst>
          </p:nvPr>
        </p:nvGraphicFramePr>
        <p:xfrm>
          <a:off x="6178128" y="4962525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5" name="Equation" r:id="rId14" imgW="635000" imgH="215900" progId="Equation.3">
                  <p:embed/>
                </p:oleObj>
              </mc:Choice>
              <mc:Fallback>
                <p:oleObj name="Equation" r:id="rId14" imgW="63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128" y="4962525"/>
                        <a:ext cx="13462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242824"/>
              </p:ext>
            </p:extLst>
          </p:nvPr>
        </p:nvGraphicFramePr>
        <p:xfrm>
          <a:off x="7690296" y="4962525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6" name="Equation" r:id="rId16" imgW="635000" imgH="215900" progId="Equation.3">
                  <p:embed/>
                </p:oleObj>
              </mc:Choice>
              <mc:Fallback>
                <p:oleObj name="Equation" r:id="rId16" imgW="63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0296" y="4962525"/>
                        <a:ext cx="13462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188873"/>
              </p:ext>
            </p:extLst>
          </p:nvPr>
        </p:nvGraphicFramePr>
        <p:xfrm>
          <a:off x="6178128" y="5564188"/>
          <a:ext cx="1346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7" name="Equation" r:id="rId18" imgW="635000" imgH="215900" progId="Equation.3">
                  <p:embed/>
                </p:oleObj>
              </mc:Choice>
              <mc:Fallback>
                <p:oleObj name="Equation" r:id="rId18" imgW="63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128" y="5564188"/>
                        <a:ext cx="13462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59DD4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507"/>
              </p:ext>
            </p:extLst>
          </p:nvPr>
        </p:nvGraphicFramePr>
        <p:xfrm>
          <a:off x="7680771" y="5564188"/>
          <a:ext cx="121126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8" name="Equation" r:id="rId20" imgW="571500" imgH="215900" progId="Equation.3">
                  <p:embed/>
                </p:oleObj>
              </mc:Choice>
              <mc:Fallback>
                <p:oleObj name="Equation" r:id="rId20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0771" y="5564188"/>
                        <a:ext cx="1211262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810558"/>
              </p:ext>
            </p:extLst>
          </p:nvPr>
        </p:nvGraphicFramePr>
        <p:xfrm>
          <a:off x="2927237" y="4868863"/>
          <a:ext cx="3084923" cy="86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69" name="Equation" r:id="rId22" imgW="1587500" imgH="444500" progId="Equation.3">
                  <p:embed/>
                </p:oleObj>
              </mc:Choice>
              <mc:Fallback>
                <p:oleObj name="Equation" r:id="rId22" imgW="1587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237" y="4868863"/>
                        <a:ext cx="3084923" cy="864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470407"/>
              </p:ext>
            </p:extLst>
          </p:nvPr>
        </p:nvGraphicFramePr>
        <p:xfrm>
          <a:off x="3803650" y="5941020"/>
          <a:ext cx="12731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70" name="Equation" r:id="rId24" imgW="660400" imgH="190500" progId="Equation.3">
                  <p:embed/>
                </p:oleObj>
              </mc:Choice>
              <mc:Fallback>
                <p:oleObj name="Equation" r:id="rId24" imgW="6604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3650" y="5941020"/>
                        <a:ext cx="1273175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6915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(2/2)</a:t>
            </a:r>
          </a:p>
        </p:txBody>
      </p:sp>
      <p:sp>
        <p:nvSpPr>
          <p:cNvPr id="25608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Particle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rajectories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(2/2)</a:t>
            </a:r>
          </a:p>
        </p:txBody>
      </p:sp>
      <p:sp>
        <p:nvSpPr>
          <p:cNvPr id="25608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Particle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rajectories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</p:spTree>
    <p:extLst>
      <p:ext uri="{BB962C8B-B14F-4D97-AF65-F5344CB8AC3E}">
        <p14:creationId xmlns:p14="http://schemas.microsoft.com/office/powerpoint/2010/main" val="253404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(2/2)</a:t>
            </a:r>
          </a:p>
        </p:txBody>
      </p:sp>
      <p:pic>
        <p:nvPicPr>
          <p:cNvPr id="25604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2433638"/>
            <a:ext cx="4344987" cy="2724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6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273584"/>
              </p:ext>
            </p:extLst>
          </p:nvPr>
        </p:nvGraphicFramePr>
        <p:xfrm>
          <a:off x="2124075" y="1819672"/>
          <a:ext cx="1049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36" name="Equation" r:id="rId5" imgW="495300" imgH="215900" progId="Equation.3">
                  <p:embed/>
                </p:oleObj>
              </mc:Choice>
              <mc:Fallback>
                <p:oleObj name="Equation" r:id="rId5" imgW="495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819672"/>
                        <a:ext cx="104933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Particle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rajectories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</p:spTree>
    <p:extLst>
      <p:ext uri="{BB962C8B-B14F-4D97-AF65-F5344CB8AC3E}">
        <p14:creationId xmlns:p14="http://schemas.microsoft.com/office/powerpoint/2010/main" val="279085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energy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Longitudinal beam dynamics “far” below or above transition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crossing (with the example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of the CERN PS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machine)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94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LONGITUDINAL BEAM DYNAMICS</a:t>
            </a:r>
            <a:b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b="1">
                <a:latin typeface="Times New Roman" charset="0"/>
                <a:ea typeface="ＭＳ Ｐゴシック" charset="0"/>
                <a:cs typeface="ＭＳ Ｐゴシック" charset="0"/>
              </a:rPr>
              <a:t>“FAR” BELOW OR ABOVE TRANSITION (2/2)</a:t>
            </a:r>
          </a:p>
        </p:txBody>
      </p:sp>
      <p:pic>
        <p:nvPicPr>
          <p:cNvPr id="25604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2433638"/>
            <a:ext cx="4344987" cy="2724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650" y="2433638"/>
            <a:ext cx="4343400" cy="2724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6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792484"/>
              </p:ext>
            </p:extLst>
          </p:nvPr>
        </p:nvGraphicFramePr>
        <p:xfrm>
          <a:off x="2124075" y="1819672"/>
          <a:ext cx="1049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03" name="Equation" r:id="rId6" imgW="495300" imgH="215900" progId="Equation.3">
                  <p:embed/>
                </p:oleObj>
              </mc:Choice>
              <mc:Fallback>
                <p:oleObj name="Equation" r:id="rId6" imgW="495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819672"/>
                        <a:ext cx="104933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221919"/>
              </p:ext>
            </p:extLst>
          </p:nvPr>
        </p:nvGraphicFramePr>
        <p:xfrm>
          <a:off x="6588125" y="1819672"/>
          <a:ext cx="12112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04" name="Equation" r:id="rId8" imgW="571500" imgH="215900" progId="Equation.3">
                  <p:embed/>
                </p:oleObj>
              </mc:Choice>
              <mc:Fallback>
                <p:oleObj name="Equation" r:id="rId8" imgW="571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1819672"/>
                        <a:ext cx="121126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Rectangle 3"/>
          <p:cNvSpPr>
            <a:spLocks noChangeArrowheads="1"/>
          </p:cNvSpPr>
          <p:nvPr/>
        </p:nvSpPr>
        <p:spPr bwMode="auto">
          <a:xfrm>
            <a:off x="76200" y="1122363"/>
            <a:ext cx="514387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Particle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rajectories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Below transition</a:t>
            </a:r>
          </a:p>
        </p:txBody>
      </p:sp>
    </p:spTree>
    <p:extLst>
      <p:ext uri="{BB962C8B-B14F-4D97-AF65-F5344CB8AC3E}">
        <p14:creationId xmlns:p14="http://schemas.microsoft.com/office/powerpoint/2010/main" val="1679767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Far”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below or above transition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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condition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</p:txBody>
      </p:sp>
      <p:graphicFrame>
        <p:nvGraphicFramePr>
          <p:cNvPr id="276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030477"/>
              </p:ext>
            </p:extLst>
          </p:nvPr>
        </p:nvGraphicFramePr>
        <p:xfrm>
          <a:off x="7191375" y="881063"/>
          <a:ext cx="198913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22" name="Equation" r:id="rId4" imgW="850900" imgH="381000" progId="Equation.3">
                  <p:embed/>
                </p:oleObj>
              </mc:Choice>
              <mc:Fallback>
                <p:oleObj name="Equation" r:id="rId4" imgW="850900" imgH="381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75" y="881063"/>
                        <a:ext cx="198913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Far”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below or above transition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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condition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Close”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to transition, the </a:t>
            </a:r>
            <a:r>
              <a:rPr lang="en-US" sz="2000" dirty="0" err="1"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 condition is not </a:t>
            </a:r>
            <a:r>
              <a:rPr lang="en-US" sz="2000" dirty="0" smtClean="0">
                <a:latin typeface="Arial" charset="0"/>
                <a:cs typeface="Arial" charset="0"/>
                <a:sym typeface="Wingdings" charset="0"/>
              </a:rPr>
              <a:t>satisfied =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&gt;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Non-adiabatic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synchrotron motion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</p:txBody>
      </p:sp>
      <p:graphicFrame>
        <p:nvGraphicFramePr>
          <p:cNvPr id="276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880820"/>
              </p:ext>
            </p:extLst>
          </p:nvPr>
        </p:nvGraphicFramePr>
        <p:xfrm>
          <a:off x="7191375" y="881063"/>
          <a:ext cx="198913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6" name="Equation" r:id="rId4" imgW="850900" imgH="381000" progId="Equation.3">
                  <p:embed/>
                </p:oleObj>
              </mc:Choice>
              <mc:Fallback>
                <p:oleObj name="Equation" r:id="rId4" imgW="8509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75" y="881063"/>
                        <a:ext cx="198913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0289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Far”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below or above transition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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condition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Close”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to transition, the </a:t>
            </a:r>
            <a:r>
              <a:rPr lang="en-US" sz="2000" dirty="0" err="1"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 condition is not </a:t>
            </a:r>
            <a:r>
              <a:rPr lang="en-US" sz="2000" dirty="0" smtClean="0">
                <a:latin typeface="Arial" charset="0"/>
                <a:cs typeface="Arial" charset="0"/>
                <a:sym typeface="Wingdings" charset="0"/>
              </a:rPr>
              <a:t>satisfied =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&gt;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Non-adiabatic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synchrotron motion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When the time is close enough to transition, the particle will not be able to catch up with the rapid modification of the bucket shape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</p:txBody>
      </p:sp>
      <p:graphicFrame>
        <p:nvGraphicFramePr>
          <p:cNvPr id="276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476647"/>
              </p:ext>
            </p:extLst>
          </p:nvPr>
        </p:nvGraphicFramePr>
        <p:xfrm>
          <a:off x="7191375" y="881063"/>
          <a:ext cx="198913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0" name="Equation" r:id="rId4" imgW="850900" imgH="381000" progId="Equation.3">
                  <p:embed/>
                </p:oleObj>
              </mc:Choice>
              <mc:Fallback>
                <p:oleObj name="Equation" r:id="rId4" imgW="8509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75" y="881063"/>
                        <a:ext cx="198913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5276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Far”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below or above transition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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condition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Close”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to transition, the </a:t>
            </a:r>
            <a:r>
              <a:rPr lang="en-US" sz="2000" dirty="0" err="1"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 condition is not </a:t>
            </a:r>
            <a:r>
              <a:rPr lang="en-US" sz="2000" dirty="0" smtClean="0">
                <a:latin typeface="Arial" charset="0"/>
                <a:cs typeface="Arial" charset="0"/>
                <a:sym typeface="Wingdings" charset="0"/>
              </a:rPr>
              <a:t>satisfied =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&gt;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Non-adiabatic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synchrotron motion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When the time is close enough to transition, the particle will not be able to catch up with the rapid modification of the bucket shape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Nonadiabatic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time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276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461921"/>
              </p:ext>
            </p:extLst>
          </p:nvPr>
        </p:nvGraphicFramePr>
        <p:xfrm>
          <a:off x="7191375" y="881063"/>
          <a:ext cx="198913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4" name="Equation" r:id="rId4" imgW="850900" imgH="381000" progId="Equation.3">
                  <p:embed/>
                </p:oleObj>
              </mc:Choice>
              <mc:Fallback>
                <p:oleObj name="Equation" r:id="rId4" imgW="8509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75" y="881063"/>
                        <a:ext cx="198913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5974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Far”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below or above transition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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condition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Close”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to transition, the </a:t>
            </a:r>
            <a:r>
              <a:rPr lang="en-US" sz="2000" dirty="0" err="1"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 condition is not </a:t>
            </a:r>
            <a:r>
              <a:rPr lang="en-US" sz="2000" dirty="0" smtClean="0">
                <a:latin typeface="Arial" charset="0"/>
                <a:cs typeface="Arial" charset="0"/>
                <a:sym typeface="Wingdings" charset="0"/>
              </a:rPr>
              <a:t>satisfied =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&gt;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Non-adiabatic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synchrotron motion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When the time is close enough to transition, the particle will not be able to catch up with the rapid modification of the bucket shape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Nonadiabatic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time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276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310347"/>
              </p:ext>
            </p:extLst>
          </p:nvPr>
        </p:nvGraphicFramePr>
        <p:xfrm>
          <a:off x="7191375" y="881063"/>
          <a:ext cx="198913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19" name="Equation" r:id="rId4" imgW="850900" imgH="381000" progId="Equation.3">
                  <p:embed/>
                </p:oleObj>
              </mc:Choice>
              <mc:Fallback>
                <p:oleObj name="Equation" r:id="rId4" imgW="8509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75" y="881063"/>
                        <a:ext cx="198913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544252"/>
              </p:ext>
            </p:extLst>
          </p:nvPr>
        </p:nvGraphicFramePr>
        <p:xfrm>
          <a:off x="1057275" y="4437112"/>
          <a:ext cx="5159375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0" name="Equation" r:id="rId6" imgW="1663700" imgH="469900" progId="Equation.3">
                  <p:embed/>
                </p:oleObj>
              </mc:Choice>
              <mc:Fallback>
                <p:oleObj name="Equation" r:id="rId6" imgW="16637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4437112"/>
                        <a:ext cx="5159375" cy="145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75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Far”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below or above transition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 </a:t>
            </a:r>
            <a:r>
              <a:rPr lang="en-US" sz="2000" b="1" dirty="0" err="1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condition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“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Close” 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to transition, the </a:t>
            </a:r>
            <a:r>
              <a:rPr lang="en-US" sz="2000" dirty="0" err="1">
                <a:latin typeface="Arial" charset="0"/>
                <a:cs typeface="Arial" charset="0"/>
                <a:sym typeface="Wingdings" charset="0"/>
              </a:rPr>
              <a:t>adiabaticity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 condition is not </a:t>
            </a:r>
            <a:r>
              <a:rPr lang="en-US" sz="2000" dirty="0" smtClean="0">
                <a:latin typeface="Arial" charset="0"/>
                <a:cs typeface="Arial" charset="0"/>
                <a:sym typeface="Wingdings" charset="0"/>
              </a:rPr>
              <a:t>satisfied =</a:t>
            </a: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&gt;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Non-adiabatic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synchrotron motion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Wingdings" charset="0"/>
              </a:rPr>
              <a:t>When the time is close enough to transition, the particle will not be able to catch up with the rapid modification of the bucket shape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Wingdings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Nonadiabatic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Wingdings" charset="0"/>
              </a:rPr>
              <a:t>time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276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427443"/>
              </p:ext>
            </p:extLst>
          </p:nvPr>
        </p:nvGraphicFramePr>
        <p:xfrm>
          <a:off x="7191375" y="881063"/>
          <a:ext cx="1989137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43" name="Equation" r:id="rId4" imgW="850900" imgH="381000" progId="Equation.3">
                  <p:embed/>
                </p:oleObj>
              </mc:Choice>
              <mc:Fallback>
                <p:oleObj name="Equation" r:id="rId4" imgW="8509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75" y="881063"/>
                        <a:ext cx="1989137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87438"/>
              </p:ext>
            </p:extLst>
          </p:nvPr>
        </p:nvGraphicFramePr>
        <p:xfrm>
          <a:off x="1057275" y="4437112"/>
          <a:ext cx="5159375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44" name="Equation" r:id="rId6" imgW="1663700" imgH="469900" progId="Equation.3">
                  <p:embed/>
                </p:oleObj>
              </mc:Choice>
              <mc:Fallback>
                <p:oleObj name="Equation" r:id="rId6" imgW="16637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4437112"/>
                        <a:ext cx="5159375" cy="145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AutoShape 23"/>
          <p:cNvSpPr>
            <a:spLocks noChangeArrowheads="1"/>
          </p:cNvSpPr>
          <p:nvPr/>
        </p:nvSpPr>
        <p:spPr bwMode="auto">
          <a:xfrm>
            <a:off x="6156325" y="5229275"/>
            <a:ext cx="2736850" cy="1081087"/>
          </a:xfrm>
          <a:prstGeom prst="wedgeEllipseCallout">
            <a:avLst>
              <a:gd name="adj1" fmla="val -60398"/>
              <a:gd name="adj2" fmla="val -44829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6169025" y="5300712"/>
            <a:ext cx="27955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~ 2 </a:t>
            </a:r>
            <a:r>
              <a:rPr lang="en-US" sz="2000" b="1" dirty="0" err="1">
                <a:solidFill>
                  <a:srgbClr val="3366FF"/>
                </a:solidFill>
                <a:latin typeface="Arial" charset="0"/>
                <a:cs typeface="Arial" charset="0"/>
              </a:rPr>
              <a:t>ms</a:t>
            </a:r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 for the </a:t>
            </a:r>
            <a:b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</a:br>
            <a:r>
              <a:rPr lang="en-US" sz="2000" b="1" dirty="0" err="1">
                <a:solidFill>
                  <a:srgbClr val="3366FF"/>
                </a:solidFill>
                <a:latin typeface="Arial" charset="0"/>
                <a:cs typeface="Arial" charset="0"/>
              </a:rPr>
              <a:t>nTOF</a:t>
            </a:r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 bunch in the CERN PS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65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(2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76200" y="980728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nTOF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bunch in the CERN PS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(2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76200" y="980728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nTOF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bunch in the CERN PS</a:t>
            </a:r>
          </a:p>
        </p:txBody>
      </p:sp>
      <p:pic>
        <p:nvPicPr>
          <p:cNvPr id="29701" name="Picture 10" descr="Screen Shot 2015-09-29 at 11.06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1628775"/>
            <a:ext cx="6464300" cy="481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943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(2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76200" y="980728"/>
            <a:ext cx="8839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err="1">
                <a:latin typeface="Arial" charset="0"/>
                <a:cs typeface="Arial" charset="0"/>
                <a:sym typeface="Mathematica1" charset="0"/>
              </a:rPr>
              <a:t>nTOF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bunch in the CERN PS</a:t>
            </a:r>
          </a:p>
        </p:txBody>
      </p:sp>
      <p:pic>
        <p:nvPicPr>
          <p:cNvPr id="29701" name="Picture 10" descr="Screen Shot 2015-09-29 at 11.06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1628775"/>
            <a:ext cx="6464300" cy="481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AutoShape 23"/>
          <p:cNvSpPr>
            <a:spLocks noChangeArrowheads="1"/>
          </p:cNvSpPr>
          <p:nvPr/>
        </p:nvSpPr>
        <p:spPr bwMode="auto">
          <a:xfrm>
            <a:off x="7524750" y="4005263"/>
            <a:ext cx="1584325" cy="576262"/>
          </a:xfrm>
          <a:prstGeom prst="wedgeEllipseCallout">
            <a:avLst>
              <a:gd name="adj1" fmla="val -47903"/>
              <a:gd name="adj2" fmla="val -67736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9703" name="Text Box 24"/>
          <p:cNvSpPr txBox="1">
            <a:spLocks noChangeArrowheads="1"/>
          </p:cNvSpPr>
          <p:nvPr/>
        </p:nvSpPr>
        <p:spPr bwMode="auto">
          <a:xfrm>
            <a:off x="7537450" y="4076700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</a:rPr>
              <a:t>=&gt; </a:t>
            </a:r>
            <a:r>
              <a:rPr lang="en-US" sz="2000" b="1" i="1">
                <a:solidFill>
                  <a:srgbClr val="3366FF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>
                <a:solidFill>
                  <a:srgbClr val="3366FF"/>
                </a:solidFill>
                <a:latin typeface="Arial" charset="0"/>
                <a:cs typeface="Arial" charset="0"/>
                <a:sym typeface="Mathematica1" charset="0"/>
              </a:rPr>
              <a:t>t </a:t>
            </a:r>
            <a:r>
              <a:rPr lang="en-US" sz="2000" b="1">
                <a:solidFill>
                  <a:srgbClr val="3366FF"/>
                </a:solidFill>
                <a:latin typeface="Arial" charset="0"/>
                <a:cs typeface="Arial" charset="0"/>
                <a:sym typeface="Mathematica1" charset="0"/>
              </a:rPr>
              <a:t>≈ 6.1</a:t>
            </a:r>
            <a:endParaRPr lang="en-US" sz="2000" b="1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02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energy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Longitudinal beam dynamics “far” below or above transition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crossing (with the example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of the CERN PS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machine)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Transverse (slow) head-tail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6" name="Picture 5" descr="Screen Shot 2015-10-06 at 12.43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356992"/>
            <a:ext cx="3672408" cy="147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2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(3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5" y="620688"/>
            <a:ext cx="5554663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(3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5" y="620688"/>
            <a:ext cx="5554663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nimation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05064"/>
            <a:ext cx="45720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AnimationAngleTiltedEllipse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45720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657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(4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mismatch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(due to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longitudinal Space Charge)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STATIC</a:t>
            </a:r>
          </a:p>
        </p:txBody>
      </p:sp>
      <p:pic>
        <p:nvPicPr>
          <p:cNvPr id="3379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1772816"/>
            <a:ext cx="76057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Longitudinal mismatch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(due to the longitudinal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Space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harge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IN DYNAMIC (i.e. crossing transition)</a:t>
            </a:r>
          </a:p>
        </p:txBody>
      </p:sp>
      <p:pic>
        <p:nvPicPr>
          <p:cNvPr id="3584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44675"/>
            <a:ext cx="7212013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(6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Longitudinal mismatch (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due to the inductive part of the longitudinal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Broad-Band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): IN DYNAMIC (i.e. crossing transition)</a:t>
            </a:r>
          </a:p>
        </p:txBody>
      </p:sp>
      <p:pic>
        <p:nvPicPr>
          <p:cNvPr id="3789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1916113"/>
            <a:ext cx="708660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789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009129"/>
              </p:ext>
            </p:extLst>
          </p:nvPr>
        </p:nvGraphicFramePr>
        <p:xfrm>
          <a:off x="7289800" y="1845072"/>
          <a:ext cx="18907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8" name="Equation" r:id="rId5" imgW="889000" imgH="203200" progId="Equation.3">
                  <p:embed/>
                </p:oleObj>
              </mc:Choice>
              <mc:Fallback>
                <p:oleObj name="Equation" r:id="rId5" imgW="889000" imgH="203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9800" y="1845072"/>
                        <a:ext cx="1890712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(7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Remedies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(7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Remedies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Avoid crossing transition in the design phase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058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(7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Remedies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Avoid crossing transition in the design phase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transition crossing cannot be avoided,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altLang="ja-JP" sz="2000" b="1" i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altLang="ja-JP" sz="2000" b="1" i="1" baseline="-25000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altLang="ja-JP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jump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”</a:t>
            </a:r>
            <a:r>
              <a:rPr lang="en-US" altLang="ja-JP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is the only (known) method to overcome all the intensity </a:t>
            </a:r>
            <a:r>
              <a:rPr lang="en-US" altLang="ja-JP" sz="2000" dirty="0" smtClean="0">
                <a:latin typeface="Arial" charset="0"/>
                <a:cs typeface="Arial" charset="0"/>
                <a:sym typeface="Mathematica1" charset="0"/>
              </a:rPr>
              <a:t>limitations =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&gt; Artificial increase of the transition crossing speed by means of fast pulsed </a:t>
            </a:r>
            <a:r>
              <a:rPr lang="en-US" altLang="ja-JP" sz="2000" dirty="0" err="1">
                <a:latin typeface="Arial" charset="0"/>
                <a:cs typeface="Arial" charset="0"/>
                <a:sym typeface="Mathematica1" charset="0"/>
              </a:rPr>
              <a:t>quadrupoles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 (at non zero dispersion locations)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47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(7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Remedies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Avoid crossing transition in the design phase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transition crossing cannot be avoided,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altLang="ja-JP" sz="2000" b="1" i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altLang="ja-JP" sz="2000" b="1" i="1" baseline="-25000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altLang="ja-JP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jump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”</a:t>
            </a:r>
            <a:r>
              <a:rPr lang="en-US" altLang="ja-JP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is the only (known) method to overcome all the intensity </a:t>
            </a:r>
            <a:r>
              <a:rPr lang="en-US" altLang="ja-JP" sz="2000" dirty="0" smtClean="0">
                <a:latin typeface="Arial" charset="0"/>
                <a:cs typeface="Arial" charset="0"/>
                <a:sym typeface="Mathematica1" charset="0"/>
              </a:rPr>
              <a:t>limitations =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&gt; Artificial increase of the transition crossing speed by means of fast pulsed </a:t>
            </a:r>
            <a:r>
              <a:rPr lang="en-US" altLang="ja-JP" sz="2000" dirty="0" err="1">
                <a:latin typeface="Arial" charset="0"/>
                <a:cs typeface="Arial" charset="0"/>
                <a:sym typeface="Mathematica1" charset="0"/>
              </a:rPr>
              <a:t>quadrupoles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 (at non zero dispersion locations)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3994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710136"/>
            <a:ext cx="44259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94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613618"/>
              </p:ext>
            </p:extLst>
          </p:nvPr>
        </p:nvGraphicFramePr>
        <p:xfrm>
          <a:off x="3635375" y="3573611"/>
          <a:ext cx="116998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72" name="Equation" r:id="rId5" imgW="609600" imgH="203200" progId="Equation.3">
                  <p:embed/>
                </p:oleObj>
              </mc:Choice>
              <mc:Fallback>
                <p:oleObj name="Equation" r:id="rId5" imgW="609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3573611"/>
                        <a:ext cx="1169988" cy="3905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281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(7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/9)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Remedies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Avoid crossing transition in the design phase =&gt; </a:t>
            </a:r>
            <a:r>
              <a:rPr lang="en-US" sz="2000" i="1" dirty="0">
                <a:latin typeface="Arial" charset="0"/>
                <a:cs typeface="Arial" charset="0"/>
                <a:sym typeface="Mathematica1" charset="0"/>
              </a:rPr>
              <a:t>α</a:t>
            </a:r>
            <a:r>
              <a:rPr lang="en-US" sz="2000" i="1" baseline="-25000" dirty="0">
                <a:latin typeface="Arial" charset="0"/>
                <a:cs typeface="Arial" charset="0"/>
                <a:sym typeface="Mathematica1" charset="0"/>
              </a:rPr>
              <a:t>p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 &lt; 0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transition crossing cannot be avoided,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“</a:t>
            </a:r>
            <a:r>
              <a:rPr lang="en-US" altLang="ja-JP" sz="2000" b="1" i="1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altLang="ja-JP" sz="2000" b="1" i="1" baseline="-25000" dirty="0" err="1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altLang="ja-JP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jump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”</a:t>
            </a:r>
            <a:r>
              <a:rPr lang="en-US" altLang="ja-JP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is the only (known) method to overcome all the intensity </a:t>
            </a:r>
            <a:r>
              <a:rPr lang="en-US" altLang="ja-JP" sz="2000" dirty="0" smtClean="0">
                <a:latin typeface="Arial" charset="0"/>
                <a:cs typeface="Arial" charset="0"/>
                <a:sym typeface="Mathematica1" charset="0"/>
              </a:rPr>
              <a:t>limitations =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&gt; Artificial increase of the transition crossing speed by means of fast pulsed </a:t>
            </a:r>
            <a:r>
              <a:rPr lang="en-US" altLang="ja-JP" sz="2000" dirty="0" err="1">
                <a:latin typeface="Arial" charset="0"/>
                <a:cs typeface="Arial" charset="0"/>
                <a:sym typeface="Mathematica1" charset="0"/>
              </a:rPr>
              <a:t>quadrupoles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 (at non zero dispersion locations)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3994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710136"/>
            <a:ext cx="44259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94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078445"/>
              </p:ext>
            </p:extLst>
          </p:nvPr>
        </p:nvGraphicFramePr>
        <p:xfrm>
          <a:off x="3635375" y="3573611"/>
          <a:ext cx="116998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00" name="Equation" r:id="rId5" imgW="609600" imgH="203200" progId="Equation.3">
                  <p:embed/>
                </p:oleObj>
              </mc:Choice>
              <mc:Fallback>
                <p:oleObj name="Equation" r:id="rId5" imgW="609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3573611"/>
                        <a:ext cx="1169988" cy="3905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AutoShape 23"/>
          <p:cNvSpPr>
            <a:spLocks noChangeArrowheads="1"/>
          </p:cNvSpPr>
          <p:nvPr/>
        </p:nvSpPr>
        <p:spPr bwMode="auto">
          <a:xfrm>
            <a:off x="5508625" y="4221311"/>
            <a:ext cx="2808288" cy="1728788"/>
          </a:xfrm>
          <a:prstGeom prst="wedgeEllipseCallout">
            <a:avLst>
              <a:gd name="adj1" fmla="val -86083"/>
              <a:gd name="adj2" fmla="val -32421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5724525" y="4510236"/>
            <a:ext cx="244792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Effective crossing speed ~ 50 times faster with the </a:t>
            </a:r>
            <a:r>
              <a:rPr lang="en-US" sz="2000" b="1" i="1" dirty="0" err="1">
                <a:solidFill>
                  <a:srgbClr val="3366FF"/>
                </a:solidFill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sz="2000" b="1" i="1" baseline="-25000" dirty="0" err="1">
                <a:solidFill>
                  <a:srgbClr val="3366FF"/>
                </a:solidFill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 jump </a:t>
            </a:r>
          </a:p>
        </p:txBody>
      </p:sp>
    </p:spTree>
    <p:extLst>
      <p:ext uri="{BB962C8B-B14F-4D97-AF65-F5344CB8AC3E}">
        <p14:creationId xmlns:p14="http://schemas.microsoft.com/office/powerpoint/2010/main" val="3904420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energy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Longitudinal beam dynamics “far” below or above transition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crossing (with the example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of the CERN PS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machine)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Transverse (slow) head-tail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(vertical)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single-bunch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90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(8/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9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6200" y="836712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Asymmetric or symmetric </a:t>
            </a:r>
            <a:r>
              <a:rPr lang="en-US" altLang="ja-JP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altLang="ja-JP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altLang="ja-JP" sz="2000" dirty="0" smtClean="0">
                <a:latin typeface="Arial" charset="0"/>
                <a:cs typeface="Arial" charset="0"/>
                <a:sym typeface="Mathematica1" charset="0"/>
              </a:rPr>
              <a:t>jump?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110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(8/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9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6200" y="836712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Asymmetric or symmetric </a:t>
            </a:r>
            <a:r>
              <a:rPr lang="en-US" altLang="ja-JP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altLang="ja-JP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altLang="ja-JP" sz="2000" dirty="0" smtClean="0">
                <a:latin typeface="Arial" charset="0"/>
                <a:cs typeface="Arial" charset="0"/>
                <a:sym typeface="Mathematica1" charset="0"/>
              </a:rPr>
              <a:t>jump?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340768"/>
            <a:ext cx="6740513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893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(8/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9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6200" y="836712"/>
            <a:ext cx="883920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Asymmetric or symmetric </a:t>
            </a:r>
            <a:r>
              <a:rPr lang="en-US" altLang="ja-JP" sz="2000" i="1" dirty="0" err="1">
                <a:latin typeface="Arial" charset="0"/>
                <a:cs typeface="Arial" charset="0"/>
                <a:sym typeface="Mathematica1" charset="0"/>
              </a:rPr>
              <a:t>γ</a:t>
            </a:r>
            <a:r>
              <a:rPr lang="en-US" altLang="ja-JP" sz="2000" i="1" baseline="-25000" dirty="0" err="1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altLang="ja-JP" sz="2000" dirty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altLang="ja-JP" sz="2000" dirty="0" smtClean="0">
                <a:latin typeface="Arial" charset="0"/>
                <a:cs typeface="Arial" charset="0"/>
                <a:sym typeface="Mathematica1" charset="0"/>
              </a:rPr>
              <a:t>jump?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340768"/>
            <a:ext cx="6740513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801" y="4077072"/>
            <a:ext cx="4064704" cy="252027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173348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(9/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9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198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844675"/>
            <a:ext cx="46466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TRANSITION CROSSING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(9/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9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198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844675"/>
            <a:ext cx="46466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781" y="1838325"/>
            <a:ext cx="46577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988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(1/2)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1122362"/>
            <a:ext cx="8839200" cy="573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sign of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chromaticity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which is equal to ~ -1 for an uncorrected machine like the PS) is not changed (in both transverse planes) above transition, a (single-bunch) head-tail instability may develop </a:t>
            </a: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(1/2)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1122362"/>
            <a:ext cx="8839200" cy="573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sign of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chromaticity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which is equal to ~ -1 for an uncorrected machine like the PS) is not changed (in both transverse planes) above transition, a (single-bunch) head-tail instability may develop </a:t>
            </a: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This instability can be damped through Landau damping using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octupoles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, which introduce some amplitude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detunings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. This method was first used in the past to stabilize the PS beams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204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(1/2)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1122362"/>
            <a:ext cx="8839200" cy="573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sign of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chromaticity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which is equal to ~ -1 for an uncorrected machine like the PS) is not changed (in both transverse planes) above transition, a (single-bunch) head-tail instability may develop </a:t>
            </a: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This instability can be damped through Landau damping using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octupoles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, which introduce some amplitude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detunings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. This method was first used in the past to stabilize the PS beams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However, the better method of changing the sign of the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chromaticities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(and keeping them to small positive values) by acting on the optics with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sextupoles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was then adopted, and it has become a routine operation at the CERN PS for many years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 smtClean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944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(1/2)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1122362"/>
            <a:ext cx="8839200" cy="573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sign of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chromaticity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which is equal to ~ -1 for an uncorrected machine like the PS) is not changed (in both transverse planes) above transition, a (single-bunch) head-tail instability may develop </a:t>
            </a: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This instability can be damped through Landau damping using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octupoles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, which introduce some amplitude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detunings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. This method was first used in the past to stabilize the PS beams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However, the better method of changing the sign of the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chromaticities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(and keeping them to small positive values) by acting on the optics with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sextupoles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was then adopted, and it has become a routine operation at the CERN PS for many years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 smtClean="0">
              <a:latin typeface="Arial" charset="0"/>
              <a:cs typeface="Arial" charset="0"/>
              <a:sym typeface="Mathematica1" charset="0"/>
            </a:endParaRPr>
          </a:p>
          <a:p>
            <a:pPr lvl="3" algn="just">
              <a:buSzPct val="120000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The chromatic frequency should be (slightly) positive to avoid the head-tail mode 0 (most critical) from developing 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569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(1/2)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1122362"/>
            <a:ext cx="8839200" cy="573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If the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sign of the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chromaticity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which is equal to ~ -1 for an uncorrected machine like the PS) is not changed (in both transverse planes) above transition, a (single-bunch) head-tail instability may develop </a:t>
            </a:r>
          </a:p>
          <a:p>
            <a:pPr marL="800100" lvl="1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This instability can be damped through Landau damping using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octupoles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, which introduce some amplitude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detunings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. This method was first used in the past to stabilize the PS beams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However, the better method of changing the sign of the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chromaticities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(and keeping them to small positive values) by acting on the optics with </a:t>
            </a: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sextupoles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was then adopted, and it has become a routine operation at the CERN PS for many years </a:t>
            </a: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1000" dirty="0" smtClean="0">
              <a:latin typeface="Arial" charset="0"/>
              <a:cs typeface="Arial" charset="0"/>
              <a:sym typeface="Mathematica1" charset="0"/>
            </a:endParaRPr>
          </a:p>
          <a:p>
            <a:pPr lvl="3" algn="just">
              <a:buSzPct val="120000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=&gt;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The chromatic frequency should be (slightly) positive to avoid the head-tail mode 0 (most critical) from developing 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  <p:graphicFrame>
        <p:nvGraphicFramePr>
          <p:cNvPr id="4403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068240"/>
              </p:ext>
            </p:extLst>
          </p:nvPr>
        </p:nvGraphicFramePr>
        <p:xfrm>
          <a:off x="6156176" y="5889897"/>
          <a:ext cx="163830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91" name="Equation" r:id="rId4" imgW="800100" imgH="381000" progId="Equation.3">
                  <p:embed/>
                </p:oleObj>
              </mc:Choice>
              <mc:Fallback>
                <p:oleObj name="Equation" r:id="rId4" imgW="8001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5889897"/>
                        <a:ext cx="1638300" cy="7794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>
          <a:xfrm>
            <a:off x="7362428" y="5877272"/>
            <a:ext cx="360040" cy="432048"/>
          </a:xfrm>
          <a:prstGeom prst="ellipse">
            <a:avLst/>
          </a:prstGeom>
          <a:noFill/>
          <a:ln w="28575" cmpd="sng">
            <a:solidFill>
              <a:srgbClr val="FF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41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energy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Longitudinal beam dynamics “far” below or above transition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crossing (with the example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of the CERN PS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machine)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Transverse (slow) head-tail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(vertical)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single-bunch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Crossing transition in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CERN PS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344" y="4149080"/>
            <a:ext cx="356113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978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(2/2)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transverse (slow) head-tail instability observed in the CERN PS at injection (below transition)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01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(2/2)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transverse (slow) head-tail instability observed in the CERN PS at injection (below transition)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Consecutive traces at a pick-up superimposed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032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(2/2)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transverse (slow) head-tail instability observed in the CERN PS at injection (below transition)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Consecutive traces at a pick-up superimposed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Standing-wave patterns with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4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nodes</a:t>
            </a:r>
            <a:r>
              <a:rPr lang="en-US" sz="2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(called “mode 4”)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37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(2/2)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transverse (slow) head-tail instability observed in the CERN PS at injection (below transition)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Consecutive traces at a pick-up superimposed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Standing-wave patterns with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4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nodes</a:t>
            </a:r>
            <a:r>
              <a:rPr lang="en-US" sz="2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(called “mode 4”)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5" name="Picture 4" descr="Screen Shot 2015-10-06 at 12.43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338842"/>
            <a:ext cx="3996708" cy="1610438"/>
          </a:xfrm>
          <a:prstGeom prst="rect">
            <a:avLst/>
          </a:prstGeom>
        </p:spPr>
      </p:pic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308720" y="2996952"/>
            <a:ext cx="2255168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ctr">
              <a:tabLst>
                <a:tab pos="1146175" algn="l"/>
              </a:tabLst>
            </a:pP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Measurements </a:t>
            </a:r>
          </a:p>
        </p:txBody>
      </p:sp>
    </p:spTree>
    <p:extLst>
      <p:ext uri="{BB962C8B-B14F-4D97-AF65-F5344CB8AC3E}">
        <p14:creationId xmlns:p14="http://schemas.microsoft.com/office/powerpoint/2010/main" val="92960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TRANSVERSE (SLOW)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HEAD-TAIL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INSTABILITY (2/2)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76200" y="908720"/>
            <a:ext cx="8839200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transverse (slow) head-tail instability observed in the CERN PS at injection (below transition)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Consecutive traces at a pick-up superimposed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 smtClean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Standing-wave patterns with</a:t>
            </a:r>
            <a:r>
              <a:rPr lang="en-US" sz="2000" b="1" dirty="0" smtClean="0"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4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nodes</a:t>
            </a:r>
            <a:r>
              <a:rPr lang="en-US" sz="2000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(called “mode 4”)</a:t>
            </a:r>
          </a:p>
          <a:p>
            <a:pPr marL="342900" indent="-342900" algn="just"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5" name="Picture 4" descr="Screen Shot 2015-10-06 at 12.43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338842"/>
            <a:ext cx="3996708" cy="1610438"/>
          </a:xfrm>
          <a:prstGeom prst="rect">
            <a:avLst/>
          </a:prstGeom>
        </p:spPr>
      </p:pic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308720" y="2996952"/>
            <a:ext cx="2255168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ctr">
              <a:tabLst>
                <a:tab pos="1146175" algn="l"/>
              </a:tabLst>
            </a:pP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Measurements </a:t>
            </a: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067944" y="2996952"/>
            <a:ext cx="5184576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ctr">
              <a:tabLst>
                <a:tab pos="1146175" algn="l"/>
              </a:tabLst>
            </a:pP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Analytical prediction </a:t>
            </a:r>
            <a:b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</a:br>
            <a:r>
              <a:rPr lang="en-US" sz="1600" dirty="0" smtClean="0">
                <a:latin typeface="Arial" charset="0"/>
                <a:cs typeface="Arial" charset="0"/>
                <a:sym typeface="Mathematica1" charset="0"/>
              </a:rPr>
              <a:t>(for a bunch going through the </a:t>
            </a:r>
            <a:r>
              <a:rPr lang="en-US" sz="1600" dirty="0" err="1" smtClean="0">
                <a:latin typeface="Arial" charset="0"/>
                <a:cs typeface="Arial" charset="0"/>
                <a:sym typeface="Mathematica1" charset="0"/>
              </a:rPr>
              <a:t>centre</a:t>
            </a:r>
            <a:r>
              <a:rPr lang="en-US" sz="1600" dirty="0" smtClean="0">
                <a:latin typeface="Arial" charset="0"/>
                <a:cs typeface="Arial" charset="0"/>
                <a:sym typeface="Mathematica1" charset="0"/>
              </a:rPr>
              <a:t> of the pick-up)</a:t>
            </a:r>
          </a:p>
        </p:txBody>
      </p:sp>
      <p:pic>
        <p:nvPicPr>
          <p:cNvPr id="13" name="Picture 22" descr="plot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17033"/>
            <a:ext cx="4543567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3" descr="Animation_m-2q4Alone_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17033"/>
            <a:ext cx="4543567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497451"/>
              </p:ext>
            </p:extLst>
          </p:nvPr>
        </p:nvGraphicFramePr>
        <p:xfrm>
          <a:off x="5559661" y="3717032"/>
          <a:ext cx="135255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23" name="Equation" r:id="rId7" imgW="660400" imgH="177800" progId="Equation.3">
                  <p:embed/>
                </p:oleObj>
              </mc:Choice>
              <mc:Fallback>
                <p:oleObj name="Equation" r:id="rId7" imgW="6604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9661" y="3717032"/>
                        <a:ext cx="1352550" cy="363537"/>
                      </a:xfrm>
                      <a:prstGeom prst="rect">
                        <a:avLst/>
                      </a:prstGeom>
                      <a:solidFill>
                        <a:srgbClr val="FFE3BB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134512"/>
              </p:ext>
            </p:extLst>
          </p:nvPr>
        </p:nvGraphicFramePr>
        <p:xfrm>
          <a:off x="8276654" y="4835177"/>
          <a:ext cx="83185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24" name="Equation" r:id="rId9" imgW="406400" imgH="368300" progId="Equation.3">
                  <p:embed/>
                </p:oleObj>
              </mc:Choice>
              <mc:Fallback>
                <p:oleObj name="Equation" r:id="rId9" imgW="406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6654" y="4835177"/>
                        <a:ext cx="831850" cy="754063"/>
                      </a:xfrm>
                      <a:prstGeom prst="rect">
                        <a:avLst/>
                      </a:prstGeom>
                      <a:solidFill>
                        <a:srgbClr val="FFE3BB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390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25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simple formula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is obtained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from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5 seemingly diverse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formalisms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in the absence of space charge and transverse feedback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),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assuming 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) a Broad-Band impedance and ii) the long-bunch regime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25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simple formula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is obtained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from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5 seemingly diverse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formalisms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in the absence of space charge and transverse feedback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),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assuming 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) a Broad-Band impedance and ii) the long-bunch regime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Coasting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-Beam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approach with peak values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94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25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simple formula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is obtained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from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5 seemingly diverse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formalisms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in the absence of space charge and transverse feedback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),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assuming 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) a Broad-Band impedance and ii) the long-bunch regime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Coasting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-Beam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approach with peak values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Blow-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61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25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simple formula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is obtained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from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5 seemingly diverse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formalisms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in the absence of space charge and transverse feedback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),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assuming 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) a Broad-Band impedance and ii) the long-bunch regime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Coasting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-Beam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approach with peak values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Blow-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Beam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Break-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19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25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simple formula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is obtained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from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5 seemingly diverse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formalisms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in the absence of space charge and transverse feedback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),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assuming 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) a Broad-Band impedance and ii) the long-bunch regime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Coasting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-Beam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approach with peak values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Blow-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Beam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Break-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Post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Head-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ail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89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energy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Longitudinal beam dynamics “far” below or above transition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crossing (with the example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of the CERN PS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machine)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Transverse (slow) head-tail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(vertical)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single-bunch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Crossing transition in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CERN PS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Injecting just above transition in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CERN SPS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2" name="Picture 1" descr="Screen Shot 2015-11-04 at 12.27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844" y="4581128"/>
            <a:ext cx="2700660" cy="198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67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(1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76200" y="1122363"/>
            <a:ext cx="8839200" cy="425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simple formula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is obtained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from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5 seemingly diverse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formalisms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(</a:t>
            </a: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in the absence of space charge and transverse feedback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),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assuming </a:t>
            </a:r>
            <a:r>
              <a:rPr lang="en-US" sz="2000" b="1" dirty="0" err="1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) a Broad-Band impedance and ii) the long-bunch regime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: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Coasting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-Beam 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approach with peak values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Blow-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Beam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Break-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U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Post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Head-</a:t>
            </a: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ail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Transverse Mode-Coupling Instability (TMCI)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72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1122363"/>
            <a:ext cx="8888288" cy="12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TMCI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198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1122363"/>
            <a:ext cx="8888288" cy="12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TMCI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7" y="1772816"/>
            <a:ext cx="4429125" cy="4724400"/>
          </a:xfrm>
          <a:prstGeom prst="rect">
            <a:avLst/>
          </a:prstGeom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63688" y="6248345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endParaRPr lang="en-US" sz="1200" b="1" kern="0" dirty="0">
              <a:solidFill>
                <a:schemeClr val="bg1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4437112"/>
            <a:ext cx="0" cy="1008112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83568" y="4581128"/>
            <a:ext cx="26642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Q</a:t>
            </a:r>
            <a:r>
              <a:rPr lang="en-US" sz="2000" b="1" i="1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(Synchrotron tune</a:t>
            </a:r>
            <a:r>
              <a:rPr lang="en-US" sz="20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29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1122363"/>
            <a:ext cx="8888288" cy="12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TMCI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2562733"/>
            <a:ext cx="4896544" cy="3026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7" y="1772816"/>
            <a:ext cx="4429125" cy="4724400"/>
          </a:xfrm>
          <a:prstGeom prst="rect">
            <a:avLst/>
          </a:prstGeom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63688" y="6248345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endParaRPr lang="en-US" sz="1200" b="1" kern="0" dirty="0">
              <a:solidFill>
                <a:schemeClr val="bg1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4437112"/>
            <a:ext cx="0" cy="1008112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83568" y="4581128"/>
            <a:ext cx="26642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Q</a:t>
            </a:r>
            <a:r>
              <a:rPr lang="en-US" sz="2000" b="1" i="1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(Synchrotron tune</a:t>
            </a:r>
            <a:r>
              <a:rPr lang="en-US" sz="20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273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1122363"/>
            <a:ext cx="8888288" cy="12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TMCI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562733"/>
            <a:ext cx="4896544" cy="3026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7" y="1772816"/>
            <a:ext cx="4429125" cy="4724400"/>
          </a:xfrm>
          <a:prstGeom prst="rect">
            <a:avLst/>
          </a:prstGeom>
        </p:spPr>
      </p:pic>
      <p:sp>
        <p:nvSpPr>
          <p:cNvPr id="8" name="AutoShape 23"/>
          <p:cNvSpPr>
            <a:spLocks noChangeArrowheads="1"/>
          </p:cNvSpPr>
          <p:nvPr/>
        </p:nvSpPr>
        <p:spPr bwMode="auto">
          <a:xfrm>
            <a:off x="5724128" y="1556792"/>
            <a:ext cx="1368152" cy="936104"/>
          </a:xfrm>
          <a:prstGeom prst="wedgeEllipseCallout">
            <a:avLst>
              <a:gd name="adj1" fmla="val -124374"/>
              <a:gd name="adj2" fmla="val 164298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951943"/>
              </p:ext>
            </p:extLst>
          </p:nvPr>
        </p:nvGraphicFramePr>
        <p:xfrm>
          <a:off x="5724128" y="1556792"/>
          <a:ext cx="1300162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72" name="Equation" r:id="rId6" imgW="635000" imgH="368300" progId="Equation.3">
                  <p:embed/>
                </p:oleObj>
              </mc:Choice>
              <mc:Fallback>
                <p:oleObj name="Equation" r:id="rId6" imgW="635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556792"/>
                        <a:ext cx="1300162" cy="75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63688" y="6248345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endParaRPr lang="en-US" sz="1200" b="1" kern="0" dirty="0">
              <a:solidFill>
                <a:schemeClr val="bg1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4437112"/>
            <a:ext cx="0" cy="1008112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83568" y="4581128"/>
            <a:ext cx="26642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Q</a:t>
            </a:r>
            <a:r>
              <a:rPr lang="en-US" sz="2000" b="1" i="1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(Synchrotron tune</a:t>
            </a:r>
            <a:r>
              <a:rPr lang="en-US" sz="20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267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1122363"/>
            <a:ext cx="8888288" cy="12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TMCI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562733"/>
            <a:ext cx="4896544" cy="3026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7" y="1772816"/>
            <a:ext cx="4429125" cy="4724400"/>
          </a:xfrm>
          <a:prstGeom prst="rect">
            <a:avLst/>
          </a:prstGeom>
        </p:spPr>
      </p:pic>
      <p:sp>
        <p:nvSpPr>
          <p:cNvPr id="8" name="AutoShape 23"/>
          <p:cNvSpPr>
            <a:spLocks noChangeArrowheads="1"/>
          </p:cNvSpPr>
          <p:nvPr/>
        </p:nvSpPr>
        <p:spPr bwMode="auto">
          <a:xfrm>
            <a:off x="5724128" y="1556792"/>
            <a:ext cx="1368152" cy="936104"/>
          </a:xfrm>
          <a:prstGeom prst="wedgeEllipseCallout">
            <a:avLst>
              <a:gd name="adj1" fmla="val -124374"/>
              <a:gd name="adj2" fmla="val 164298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6943494"/>
              </p:ext>
            </p:extLst>
          </p:nvPr>
        </p:nvGraphicFramePr>
        <p:xfrm>
          <a:off x="5724128" y="1556792"/>
          <a:ext cx="1300162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996" name="Equation" r:id="rId6" imgW="635000" imgH="368300" progId="Equation.3">
                  <p:embed/>
                </p:oleObj>
              </mc:Choice>
              <mc:Fallback>
                <p:oleObj name="Equation" r:id="rId6" imgW="635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556792"/>
                        <a:ext cx="1300162" cy="75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63688" y="6248345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endParaRPr lang="en-US" sz="1200" b="1" kern="0" dirty="0">
              <a:solidFill>
                <a:schemeClr val="bg1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2699296" y="1123652"/>
            <a:ext cx="2952824" cy="505148"/>
          </a:xfrm>
          <a:prstGeom prst="wedgeEllipseCallout">
            <a:avLst>
              <a:gd name="adj1" fmla="val 66563"/>
              <a:gd name="adj2" fmla="val 66392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2856459" y="1156990"/>
            <a:ext cx="27955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Synchrotron period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auto">
          <a:xfrm>
            <a:off x="7367165" y="1636092"/>
            <a:ext cx="1728688" cy="784796"/>
          </a:xfrm>
          <a:prstGeom prst="wedgeEllipseCallout">
            <a:avLst>
              <a:gd name="adj1" fmla="val -87716"/>
              <a:gd name="adj2" fmla="val 5707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7092280" y="1669430"/>
            <a:ext cx="23271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Instability </a:t>
            </a:r>
            <a:b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rise-time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4437112"/>
            <a:ext cx="0" cy="1008112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83568" y="4581128"/>
            <a:ext cx="26642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Q</a:t>
            </a:r>
            <a:r>
              <a:rPr lang="en-US" sz="2000" b="1" i="1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(Synchrotron tune</a:t>
            </a:r>
            <a:r>
              <a:rPr lang="en-US" sz="20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676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1122363"/>
            <a:ext cx="8888288" cy="12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TMCI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562733"/>
            <a:ext cx="4896544" cy="3026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7" y="1772816"/>
            <a:ext cx="4429125" cy="4724400"/>
          </a:xfrm>
          <a:prstGeom prst="rect">
            <a:avLst/>
          </a:prstGeom>
        </p:spPr>
      </p:pic>
      <p:sp>
        <p:nvSpPr>
          <p:cNvPr id="8" name="AutoShape 23"/>
          <p:cNvSpPr>
            <a:spLocks noChangeArrowheads="1"/>
          </p:cNvSpPr>
          <p:nvPr/>
        </p:nvSpPr>
        <p:spPr bwMode="auto">
          <a:xfrm>
            <a:off x="5724128" y="1556792"/>
            <a:ext cx="1368152" cy="936104"/>
          </a:xfrm>
          <a:prstGeom prst="wedgeEllipseCallout">
            <a:avLst>
              <a:gd name="adj1" fmla="val -124374"/>
              <a:gd name="adj2" fmla="val 164298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587012"/>
              </p:ext>
            </p:extLst>
          </p:nvPr>
        </p:nvGraphicFramePr>
        <p:xfrm>
          <a:off x="5724128" y="1556792"/>
          <a:ext cx="1300162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Equation" r:id="rId6" imgW="635000" imgH="368300" progId="Equation.3">
                  <p:embed/>
                </p:oleObj>
              </mc:Choice>
              <mc:Fallback>
                <p:oleObj name="Equation" r:id="rId6" imgW="635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556792"/>
                        <a:ext cx="1300162" cy="75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63688" y="6248345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endParaRPr lang="en-US" sz="1200" b="1" kern="0" dirty="0">
              <a:solidFill>
                <a:schemeClr val="bg1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graphicFrame>
        <p:nvGraphicFramePr>
          <p:cNvPr id="1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098171"/>
              </p:ext>
            </p:extLst>
          </p:nvPr>
        </p:nvGraphicFramePr>
        <p:xfrm>
          <a:off x="5631309" y="692696"/>
          <a:ext cx="3405187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Equation" r:id="rId8" imgW="1663700" imgH="304800" progId="Equation.3">
                  <p:embed/>
                </p:oleObj>
              </mc:Choice>
              <mc:Fallback>
                <p:oleObj name="Equation" r:id="rId8" imgW="16637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1309" y="692696"/>
                        <a:ext cx="3405187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2699296" y="1123652"/>
            <a:ext cx="2952824" cy="505148"/>
          </a:xfrm>
          <a:prstGeom prst="wedgeEllipseCallout">
            <a:avLst>
              <a:gd name="adj1" fmla="val 66563"/>
              <a:gd name="adj2" fmla="val 66392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2856459" y="1156990"/>
            <a:ext cx="27955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Synchrotron period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auto">
          <a:xfrm>
            <a:off x="7367165" y="1636092"/>
            <a:ext cx="1728688" cy="784796"/>
          </a:xfrm>
          <a:prstGeom prst="wedgeEllipseCallout">
            <a:avLst>
              <a:gd name="adj1" fmla="val -87716"/>
              <a:gd name="adj2" fmla="val 5707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7092280" y="1669430"/>
            <a:ext cx="23271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Instability </a:t>
            </a:r>
            <a:b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rise-time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4437112"/>
            <a:ext cx="0" cy="1008112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83568" y="4581128"/>
            <a:ext cx="26642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Q</a:t>
            </a:r>
            <a:r>
              <a:rPr lang="en-US" sz="2000" b="1" i="1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(Synchrotron tune</a:t>
            </a:r>
            <a:r>
              <a:rPr lang="en-US" sz="20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33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(VERTICAL) 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(2/14)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6200" y="1122363"/>
            <a:ext cx="8888288" cy="12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Example of TMCI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562733"/>
            <a:ext cx="4896544" cy="3026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7" y="1772816"/>
            <a:ext cx="4429125" cy="4724400"/>
          </a:xfrm>
          <a:prstGeom prst="rect">
            <a:avLst/>
          </a:prstGeom>
        </p:spPr>
      </p:pic>
      <p:sp>
        <p:nvSpPr>
          <p:cNvPr id="8" name="AutoShape 23"/>
          <p:cNvSpPr>
            <a:spLocks noChangeArrowheads="1"/>
          </p:cNvSpPr>
          <p:nvPr/>
        </p:nvSpPr>
        <p:spPr bwMode="auto">
          <a:xfrm>
            <a:off x="5724128" y="1556792"/>
            <a:ext cx="1368152" cy="936104"/>
          </a:xfrm>
          <a:prstGeom prst="wedgeEllipseCallout">
            <a:avLst>
              <a:gd name="adj1" fmla="val -124374"/>
              <a:gd name="adj2" fmla="val 164298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4366384"/>
              </p:ext>
            </p:extLst>
          </p:nvPr>
        </p:nvGraphicFramePr>
        <p:xfrm>
          <a:off x="5724128" y="1556792"/>
          <a:ext cx="1300162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Equation" r:id="rId6" imgW="635000" imgH="368300" progId="Equation.3">
                  <p:embed/>
                </p:oleObj>
              </mc:Choice>
              <mc:Fallback>
                <p:oleObj name="Equation" r:id="rId6" imgW="635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556792"/>
                        <a:ext cx="1300162" cy="75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63688" y="6248345"/>
            <a:ext cx="3424064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 kern="0" dirty="0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Courtesy of Benoit </a:t>
            </a:r>
            <a:r>
              <a:rPr lang="en-US" sz="1200" b="1" i="1" kern="0" dirty="0" err="1" smtClean="0">
                <a:solidFill>
                  <a:schemeClr val="bg1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Salvant</a:t>
            </a:r>
            <a:endParaRPr lang="en-US" sz="1200" b="1" kern="0" dirty="0">
              <a:solidFill>
                <a:schemeClr val="bg1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graphicFrame>
        <p:nvGraphicFramePr>
          <p:cNvPr id="1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402894"/>
              </p:ext>
            </p:extLst>
          </p:nvPr>
        </p:nvGraphicFramePr>
        <p:xfrm>
          <a:off x="5631309" y="692696"/>
          <a:ext cx="3405187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Equation" r:id="rId8" imgW="1663700" imgH="304800" progId="Equation.3">
                  <p:embed/>
                </p:oleObj>
              </mc:Choice>
              <mc:Fallback>
                <p:oleObj name="Equation" r:id="rId8" imgW="16637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1309" y="692696"/>
                        <a:ext cx="3405187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2699296" y="1123652"/>
            <a:ext cx="2952824" cy="505148"/>
          </a:xfrm>
          <a:prstGeom prst="wedgeEllipseCallout">
            <a:avLst>
              <a:gd name="adj1" fmla="val 66563"/>
              <a:gd name="adj2" fmla="val 66392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2856459" y="1156990"/>
            <a:ext cx="27955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Synchrotron period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auto">
          <a:xfrm>
            <a:off x="7367165" y="1636092"/>
            <a:ext cx="1728688" cy="784796"/>
          </a:xfrm>
          <a:prstGeom prst="wedgeEllipseCallout">
            <a:avLst>
              <a:gd name="adj1" fmla="val -87716"/>
              <a:gd name="adj2" fmla="val 5707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7092280" y="1669430"/>
            <a:ext cx="23271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Instability </a:t>
            </a:r>
            <a:b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rise-time</a:t>
            </a:r>
            <a:endParaRPr lang="en-US" sz="2000" b="1" baseline="-25000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4437112"/>
            <a:ext cx="0" cy="1008112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683568" y="4581128"/>
            <a:ext cx="26642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Q</a:t>
            </a:r>
            <a:r>
              <a:rPr lang="en-US" sz="2000" b="1" i="1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(Synchrotron tune</a:t>
            </a:r>
            <a:r>
              <a:rPr lang="en-US" sz="20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AutoShape 23"/>
          <p:cNvSpPr>
            <a:spLocks noChangeArrowheads="1"/>
          </p:cNvSpPr>
          <p:nvPr/>
        </p:nvSpPr>
        <p:spPr bwMode="auto">
          <a:xfrm>
            <a:off x="5004048" y="5805264"/>
            <a:ext cx="3960440" cy="576064"/>
          </a:xfrm>
          <a:prstGeom prst="wedgeEllipseCallout">
            <a:avLst>
              <a:gd name="adj1" fmla="val -96433"/>
              <a:gd name="adj2" fmla="val -160390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5076056" y="5882174"/>
            <a:ext cx="39112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i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Q</a:t>
            </a:r>
            <a:r>
              <a:rPr lang="en-US" sz="2000" b="1" i="1" baseline="-25000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s</a:t>
            </a:r>
            <a:r>
              <a:rPr lang="en-US" sz="2000" b="1" dirty="0" smtClean="0">
                <a:solidFill>
                  <a:srgbClr val="3366F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b="1" dirty="0" smtClean="0">
                <a:solidFill>
                  <a:srgbClr val="3366FF"/>
                </a:solidFill>
                <a:latin typeface="Arial" charset="0"/>
                <a:cs typeface="Arial" charset="0"/>
                <a:sym typeface="Wingdings"/>
              </a:rPr>
              <a:t>0 approaching transition</a:t>
            </a:r>
            <a:endParaRPr lang="en-US" sz="2000" b="1" dirty="0">
              <a:solidFill>
                <a:srgbClr val="3366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24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6200" y="1052736"/>
            <a:ext cx="88392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0000"/>
              <a:buFont typeface="Wingdings" charset="2"/>
              <a:buChar char="u"/>
              <a:tabLst>
                <a:tab pos="1146175" algn="l"/>
              </a:tabLst>
            </a:pP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1</a:t>
            </a:r>
            <a:r>
              <a:rPr lang="en-US" sz="2000" baseline="30000" dirty="0" smtClean="0">
                <a:latin typeface="Arial" charset="0"/>
                <a:cs typeface="Arial" charset="0"/>
                <a:sym typeface="Mathematica1" charset="0"/>
              </a:rPr>
              <a:t>st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assumption: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Broad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-Band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6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 descr="ResonatorImpedance_TQ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329753"/>
            <a:ext cx="4464496" cy="275543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6200" y="1052736"/>
            <a:ext cx="88392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0000"/>
              <a:buFont typeface="Wingdings" charset="2"/>
              <a:buChar char="u"/>
              <a:tabLst>
                <a:tab pos="1146175" algn="l"/>
              </a:tabLst>
            </a:pP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1</a:t>
            </a:r>
            <a:r>
              <a:rPr lang="en-US" sz="2000" baseline="30000" dirty="0" smtClean="0">
                <a:latin typeface="Arial" charset="0"/>
                <a:cs typeface="Arial" charset="0"/>
                <a:sym typeface="Mathematica1" charset="0"/>
              </a:rPr>
              <a:t>st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assumption: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Broad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-Band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827707" y="3645024"/>
            <a:ext cx="1440160" cy="936104"/>
          </a:xfrm>
          <a:prstGeom prst="wedgeEllipseCallout">
            <a:avLst>
              <a:gd name="adj1" fmla="val 33596"/>
              <a:gd name="adj2" fmla="val -90565"/>
            </a:avLst>
          </a:prstGeom>
          <a:solidFill>
            <a:srgbClr val="FFFFFF"/>
          </a:solidFill>
          <a:ln w="28575">
            <a:solidFill>
              <a:srgbClr val="59DD4C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683568" y="3789337"/>
            <a:ext cx="18003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59DD4C"/>
                </a:solidFill>
                <a:latin typeface="Arial" charset="0"/>
                <a:cs typeface="Arial" charset="0"/>
              </a:rPr>
              <a:t>Imaginary part</a:t>
            </a:r>
            <a:endParaRPr lang="en-US" sz="2000" b="1" dirty="0">
              <a:solidFill>
                <a:srgbClr val="59DD4C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auto">
          <a:xfrm>
            <a:off x="2915814" y="1844824"/>
            <a:ext cx="1440161" cy="576064"/>
          </a:xfrm>
          <a:prstGeom prst="wedgeEllipseCallout">
            <a:avLst>
              <a:gd name="adj1" fmla="val -47029"/>
              <a:gd name="adj2" fmla="val 100502"/>
            </a:avLst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2771676" y="1917129"/>
            <a:ext cx="18003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Real part</a:t>
            </a:r>
            <a:endParaRPr lang="en-US" sz="20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70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52400"/>
            <a:ext cx="9683751" cy="609600"/>
          </a:xfrm>
        </p:spPr>
        <p:txBody>
          <a:bodyPr/>
          <a:lstStyle/>
          <a:p>
            <a:pPr eaLnBrk="1" hangingPunct="1"/>
            <a:r>
              <a:rPr lang="en-US" sz="3800" b="1">
                <a:latin typeface="Times New Roman" charset="0"/>
                <a:ea typeface="ＭＳ Ｐゴシック" charset="0"/>
                <a:cs typeface="ＭＳ Ｐゴシック" charset="0"/>
              </a:rPr>
              <a:t>(SOME) EFFECTS NEAR TRANSITION</a:t>
            </a:r>
          </a:p>
        </p:txBody>
      </p:sp>
      <p:sp>
        <p:nvSpPr>
          <p:cNvPr id="15364" name="Rectangle 12"/>
          <p:cNvSpPr>
            <a:spLocks noChangeArrowheads="1"/>
          </p:cNvSpPr>
          <p:nvPr/>
        </p:nvSpPr>
        <p:spPr bwMode="auto">
          <a:xfrm>
            <a:off x="3352800" y="1027113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Font typeface="Wingdings" charset="0"/>
              <a:buNone/>
              <a:tabLst>
                <a:tab pos="2117725" algn="l"/>
              </a:tabLst>
            </a:pPr>
            <a:r>
              <a:rPr lang="en-US">
                <a:cs typeface="Times New Roman" charset="0"/>
                <a:sym typeface="Math1" charset="0"/>
              </a:rPr>
              <a:t>E. Métral (CERN)</a:t>
            </a:r>
            <a:endParaRPr lang="en-GB">
              <a:cs typeface="Times New Roman" charset="0"/>
              <a:sym typeface="Math1" charset="0"/>
            </a:endParaRP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6200" y="1700213"/>
            <a:ext cx="88392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energy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Longitudinal beam dynamics “far” below or above transition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Transition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crossing (with the example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of the CERN PS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machine)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Transverse (slow) head-tail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b="1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Fast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(vertical)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single-bunch instability</a:t>
            </a: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Crossing transition in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CERN PS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800100" lvl="1" indent="-342900" algn="just">
              <a:buSzPct val="120000"/>
              <a:buFont typeface="Wingdings" charset="0"/>
              <a:buChar char="§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Injecting just above transition in the 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CERN SPS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  <a:sym typeface="Mathematica1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127915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 descr="ResonatorImpedance_TQ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2329753"/>
            <a:ext cx="4464496" cy="2755431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6" y="2339879"/>
            <a:ext cx="4392488" cy="2745305"/>
          </a:xfrm>
          <a:prstGeom prst="rect">
            <a:avLst/>
          </a:prstGeo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6200" y="1052736"/>
            <a:ext cx="88392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0000"/>
              <a:buFont typeface="Wingdings" charset="2"/>
              <a:buChar char="u"/>
              <a:tabLst>
                <a:tab pos="1146175" algn="l"/>
              </a:tabLst>
            </a:pPr>
            <a:r>
              <a:rPr lang="en-US" sz="2000" dirty="0" err="1" smtClean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) 1</a:t>
            </a:r>
            <a:r>
              <a:rPr lang="en-US" sz="2000" baseline="30000" dirty="0" smtClean="0">
                <a:latin typeface="Arial" charset="0"/>
                <a:cs typeface="Arial" charset="0"/>
                <a:sym typeface="Mathematica1" charset="0"/>
              </a:rPr>
              <a:t>st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assumption: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Broad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-Band 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impedance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0" name="AutoShape 23"/>
          <p:cNvSpPr>
            <a:spLocks noChangeArrowheads="1"/>
          </p:cNvSpPr>
          <p:nvPr/>
        </p:nvSpPr>
        <p:spPr bwMode="auto">
          <a:xfrm>
            <a:off x="4427984" y="5445697"/>
            <a:ext cx="1728043" cy="791615"/>
          </a:xfrm>
          <a:prstGeom prst="wedgeEllipseCallout">
            <a:avLst>
              <a:gd name="adj1" fmla="val 34098"/>
              <a:gd name="adj2" fmla="val -274044"/>
            </a:avLst>
          </a:prstGeom>
          <a:noFill/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1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742706"/>
              </p:ext>
            </p:extLst>
          </p:nvPr>
        </p:nvGraphicFramePr>
        <p:xfrm>
          <a:off x="4637088" y="5445125"/>
          <a:ext cx="1222375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09" name="Equation" r:id="rId6" imgW="596900" imgH="368300" progId="Equation.3">
                  <p:embed/>
                </p:oleObj>
              </mc:Choice>
              <mc:Fallback>
                <p:oleObj name="Equation" r:id="rId6" imgW="5969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088" y="5445125"/>
                        <a:ext cx="1222375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827707" y="3645024"/>
            <a:ext cx="1440160" cy="936104"/>
          </a:xfrm>
          <a:prstGeom prst="wedgeEllipseCallout">
            <a:avLst>
              <a:gd name="adj1" fmla="val 33596"/>
              <a:gd name="adj2" fmla="val -90565"/>
            </a:avLst>
          </a:prstGeom>
          <a:solidFill>
            <a:srgbClr val="FFFFFF"/>
          </a:solidFill>
          <a:ln w="28575">
            <a:solidFill>
              <a:srgbClr val="59DD4C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683568" y="3789337"/>
            <a:ext cx="18003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59DD4C"/>
                </a:solidFill>
                <a:latin typeface="Arial" charset="0"/>
                <a:cs typeface="Arial" charset="0"/>
              </a:rPr>
              <a:t>Imaginary part</a:t>
            </a:r>
            <a:endParaRPr lang="en-US" sz="2000" b="1" dirty="0">
              <a:solidFill>
                <a:srgbClr val="59DD4C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auto">
          <a:xfrm>
            <a:off x="2915814" y="1844824"/>
            <a:ext cx="1440161" cy="576064"/>
          </a:xfrm>
          <a:prstGeom prst="wedgeEllipseCallout">
            <a:avLst>
              <a:gd name="adj1" fmla="val -47029"/>
              <a:gd name="adj2" fmla="val 100502"/>
            </a:avLst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 sz="2000" b="1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2771676" y="1917129"/>
            <a:ext cx="18003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Real part</a:t>
            </a:r>
            <a:endParaRPr lang="en-US" sz="20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602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6200" y="1052737"/>
            <a:ext cx="593596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0000"/>
              <a:buFont typeface="Wingdings" charset="2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i) 2</a:t>
            </a:r>
            <a:r>
              <a:rPr lang="en-US" sz="2000" baseline="30000" dirty="0" smtClean="0">
                <a:latin typeface="Arial" charset="0"/>
                <a:cs typeface="Arial" charset="0"/>
                <a:sym typeface="Mathematica1" charset="0"/>
              </a:rPr>
              <a:t>nd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assumption: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ong-bunch regime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636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76200" y="1052737"/>
            <a:ext cx="593596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0000"/>
              <a:buFont typeface="Wingdings" charset="2"/>
              <a:buChar char="u"/>
              <a:tabLst>
                <a:tab pos="1146175" algn="l"/>
              </a:tabLst>
            </a:pPr>
            <a:r>
              <a:rPr lang="en-US" sz="2000" dirty="0">
                <a:latin typeface="Arial" charset="0"/>
                <a:cs typeface="Arial" charset="0"/>
                <a:sym typeface="Mathematica1" charset="0"/>
              </a:rPr>
              <a:t>i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i) 2</a:t>
            </a:r>
            <a:r>
              <a:rPr lang="en-US" sz="2000" baseline="30000" dirty="0" smtClean="0">
                <a:latin typeface="Arial" charset="0"/>
                <a:cs typeface="Arial" charset="0"/>
                <a:sym typeface="Mathematica1" charset="0"/>
              </a:rPr>
              <a:t>nd</a:t>
            </a: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 assumption: </a:t>
            </a:r>
            <a:r>
              <a:rPr lang="en-US" sz="2000" b="1" dirty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l</a:t>
            </a:r>
            <a:r>
              <a:rPr lang="en-US" sz="2000" b="1" dirty="0" smtClean="0">
                <a:solidFill>
                  <a:srgbClr val="FF0080"/>
                </a:solidFill>
                <a:latin typeface="Arial" charset="0"/>
                <a:cs typeface="Arial" charset="0"/>
                <a:sym typeface="Mathematica1" charset="0"/>
              </a:rPr>
              <a:t>ong-bunch regime</a:t>
            </a:r>
            <a:endParaRPr lang="en-US" sz="2000" b="1" dirty="0">
              <a:solidFill>
                <a:srgbClr val="FF008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0" y="1484784"/>
            <a:ext cx="7721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0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6200" y="1122363"/>
            <a:ext cx="5863952" cy="5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formula (with the 2 assumptions):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81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864460"/>
              </p:ext>
            </p:extLst>
          </p:nvPr>
        </p:nvGraphicFramePr>
        <p:xfrm>
          <a:off x="755576" y="2133600"/>
          <a:ext cx="480695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56" name="Equation" r:id="rId4" imgW="1841500" imgH="444500" progId="Equation.3">
                  <p:embed/>
                </p:oleObj>
              </mc:Choice>
              <mc:Fallback>
                <p:oleObj name="Equation" r:id="rId4" imgW="1841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133600"/>
                        <a:ext cx="4806950" cy="1162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6200" y="1122363"/>
            <a:ext cx="5863952" cy="5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formula (with the 2 assumptions):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000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81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604164"/>
              </p:ext>
            </p:extLst>
          </p:nvPr>
        </p:nvGraphicFramePr>
        <p:xfrm>
          <a:off x="755576" y="2133600"/>
          <a:ext cx="480695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80" name="Equation" r:id="rId4" imgW="1841500" imgH="444500" progId="Equation.3">
                  <p:embed/>
                </p:oleObj>
              </mc:Choice>
              <mc:Fallback>
                <p:oleObj name="Equation" r:id="rId4" imgW="1841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133600"/>
                        <a:ext cx="4806950" cy="1162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 bwMode="auto">
          <a:xfrm>
            <a:off x="1907704" y="2174875"/>
            <a:ext cx="748184" cy="1166813"/>
          </a:xfrm>
          <a:prstGeom prst="rect">
            <a:avLst/>
          </a:prstGeom>
          <a:noFill/>
          <a:ln w="28575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0" y="3875088"/>
            <a:ext cx="3657600" cy="1905000"/>
          </a:xfrm>
          <a:prstGeom prst="wedgeEllipseCallout">
            <a:avLst>
              <a:gd name="adj1" fmla="val 10291"/>
              <a:gd name="adj2" fmla="val -82033"/>
            </a:avLst>
          </a:prstGeom>
          <a:solidFill>
            <a:srgbClr val="FFFFFF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-76200" y="4075113"/>
            <a:ext cx="3810000" cy="1631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D60093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Try to decrease the impedance and/or increase the resonance frequency =&gt; Impedance reduction campaign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6200" y="1122363"/>
            <a:ext cx="5863952" cy="5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formula (with the 2 assumptions):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365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81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52319"/>
              </p:ext>
            </p:extLst>
          </p:nvPr>
        </p:nvGraphicFramePr>
        <p:xfrm>
          <a:off x="755576" y="2133600"/>
          <a:ext cx="480695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4" name="Equation" r:id="rId4" imgW="1841500" imgH="444500" progId="Equation.3">
                  <p:embed/>
                </p:oleObj>
              </mc:Choice>
              <mc:Fallback>
                <p:oleObj name="Equation" r:id="rId4" imgW="1841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133600"/>
                        <a:ext cx="4806950" cy="1162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 bwMode="auto">
          <a:xfrm>
            <a:off x="1907704" y="2174875"/>
            <a:ext cx="748184" cy="1166813"/>
          </a:xfrm>
          <a:prstGeom prst="rect">
            <a:avLst/>
          </a:prstGeom>
          <a:noFill/>
          <a:ln w="28575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700338" y="2174875"/>
            <a:ext cx="1008062" cy="1166813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0" y="3875088"/>
            <a:ext cx="3657600" cy="1905000"/>
          </a:xfrm>
          <a:prstGeom prst="wedgeEllipseCallout">
            <a:avLst>
              <a:gd name="adj1" fmla="val 10291"/>
              <a:gd name="adj2" fmla="val -82033"/>
            </a:avLst>
          </a:prstGeom>
          <a:solidFill>
            <a:srgbClr val="FFFFFF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-76200" y="4075113"/>
            <a:ext cx="3810000" cy="1631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D60093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Try to decrease the impedance and/or increase the resonance frequency =&gt; Impedance reduction campaign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6200" y="1122363"/>
            <a:ext cx="5863952" cy="5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formula (with the 2 assumptions):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3473896" y="4704904"/>
            <a:ext cx="5562600" cy="1820440"/>
          </a:xfrm>
          <a:prstGeom prst="wedgeEllipseCallout">
            <a:avLst>
              <a:gd name="adj1" fmla="val -53131"/>
              <a:gd name="adj2" fmla="val -134044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688704" y="4861496"/>
            <a:ext cx="5257800" cy="163121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Change the optics to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increase </a:t>
            </a:r>
            <a:b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the </a:t>
            </a:r>
            <a:r>
              <a:rPr lang="en-US" sz="2000" b="1" kern="0" dirty="0" err="1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betatron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tune (decrease the beta function at critical impedances) and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/or go further away from transition =&gt; New optics needed</a:t>
            </a:r>
          </a:p>
        </p:txBody>
      </p:sp>
    </p:spTree>
    <p:extLst>
      <p:ext uri="{BB962C8B-B14F-4D97-AF65-F5344CB8AC3E}">
        <p14:creationId xmlns:p14="http://schemas.microsoft.com/office/powerpoint/2010/main" val="38221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81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8710728"/>
              </p:ext>
            </p:extLst>
          </p:nvPr>
        </p:nvGraphicFramePr>
        <p:xfrm>
          <a:off x="755576" y="2133600"/>
          <a:ext cx="480695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8" name="Equation" r:id="rId4" imgW="1841500" imgH="444500" progId="Equation.3">
                  <p:embed/>
                </p:oleObj>
              </mc:Choice>
              <mc:Fallback>
                <p:oleObj name="Equation" r:id="rId4" imgW="1841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133600"/>
                        <a:ext cx="4806950" cy="1162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 bwMode="auto">
          <a:xfrm>
            <a:off x="1907704" y="2174875"/>
            <a:ext cx="748184" cy="1166813"/>
          </a:xfrm>
          <a:prstGeom prst="rect">
            <a:avLst/>
          </a:prstGeom>
          <a:noFill/>
          <a:ln w="28575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700338" y="2174875"/>
            <a:ext cx="1008062" cy="1166813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765550" y="2174875"/>
            <a:ext cx="374650" cy="1166813"/>
          </a:xfrm>
          <a:prstGeom prst="rect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0" y="3875088"/>
            <a:ext cx="3657600" cy="1905000"/>
          </a:xfrm>
          <a:prstGeom prst="wedgeEllipseCallout">
            <a:avLst>
              <a:gd name="adj1" fmla="val 10291"/>
              <a:gd name="adj2" fmla="val -82033"/>
            </a:avLst>
          </a:prstGeom>
          <a:solidFill>
            <a:srgbClr val="FFFFFF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-76200" y="4075113"/>
            <a:ext cx="3810000" cy="1631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D60093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Try to decrease the impedance and/or increase the resonance frequency =&gt; Impedance reduction campaign</a:t>
            </a:r>
          </a:p>
        </p:txBody>
      </p: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6019800" y="3265488"/>
            <a:ext cx="2971800" cy="1371600"/>
          </a:xfrm>
          <a:prstGeom prst="wedgeEllipseCallout">
            <a:avLst>
              <a:gd name="adj1" fmla="val -119865"/>
              <a:gd name="adj2" fmla="val -60853"/>
            </a:avLst>
          </a:prstGeom>
          <a:solidFill>
            <a:srgbClr val="FFFFFF"/>
          </a:solidFill>
          <a:ln w="28575">
            <a:solidFill>
              <a:srgbClr val="008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943600" y="3417888"/>
            <a:ext cx="3200400" cy="1016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Increase the beam longitudinal </a:t>
            </a:r>
            <a:r>
              <a:rPr lang="en-US" sz="2000" b="1" kern="0" dirty="0" err="1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emittance</a:t>
            </a:r>
            <a:r>
              <a:rPr lang="en-US" sz="2000" b="1" kern="0" dirty="0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 (when possible)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6200" y="1122363"/>
            <a:ext cx="5863952" cy="5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formula (with the 2 assumptions):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3473896" y="4704904"/>
            <a:ext cx="5562600" cy="1820440"/>
          </a:xfrm>
          <a:prstGeom prst="wedgeEllipseCallout">
            <a:avLst>
              <a:gd name="adj1" fmla="val -53131"/>
              <a:gd name="adj2" fmla="val -134044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688704" y="4861496"/>
            <a:ext cx="5257800" cy="163121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Change the optics to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increase </a:t>
            </a:r>
            <a:b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the </a:t>
            </a:r>
            <a:r>
              <a:rPr lang="en-US" sz="2000" b="1" kern="0" dirty="0" err="1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betatron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tune (decrease the beta function at critical impedances) and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/or go further away from transition =&gt; New optics needed</a:t>
            </a:r>
          </a:p>
        </p:txBody>
      </p:sp>
    </p:spTree>
    <p:extLst>
      <p:ext uri="{BB962C8B-B14F-4D97-AF65-F5344CB8AC3E}">
        <p14:creationId xmlns:p14="http://schemas.microsoft.com/office/powerpoint/2010/main" val="97873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81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866814"/>
              </p:ext>
            </p:extLst>
          </p:nvPr>
        </p:nvGraphicFramePr>
        <p:xfrm>
          <a:off x="755576" y="2133600"/>
          <a:ext cx="480695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52" name="Equation" r:id="rId4" imgW="1841500" imgH="444500" progId="Equation.3">
                  <p:embed/>
                </p:oleObj>
              </mc:Choice>
              <mc:Fallback>
                <p:oleObj name="Equation" r:id="rId4" imgW="1841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133600"/>
                        <a:ext cx="4806950" cy="1162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 bwMode="auto">
          <a:xfrm>
            <a:off x="1907704" y="2174875"/>
            <a:ext cx="748184" cy="1166813"/>
          </a:xfrm>
          <a:prstGeom prst="rect">
            <a:avLst/>
          </a:prstGeom>
          <a:noFill/>
          <a:ln w="28575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700338" y="2174875"/>
            <a:ext cx="1008062" cy="1166813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765550" y="2174875"/>
            <a:ext cx="374650" cy="1166813"/>
          </a:xfrm>
          <a:prstGeom prst="rect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211639" y="2174875"/>
            <a:ext cx="1368474" cy="1166813"/>
          </a:xfrm>
          <a:prstGeom prst="rect">
            <a:avLst/>
          </a:prstGeom>
          <a:noFill/>
          <a:ln w="28575" cap="flat" cmpd="sng" algn="ctr">
            <a:solidFill>
              <a:srgbClr val="50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0" y="3875088"/>
            <a:ext cx="3657600" cy="1905000"/>
          </a:xfrm>
          <a:prstGeom prst="wedgeEllipseCallout">
            <a:avLst>
              <a:gd name="adj1" fmla="val 10291"/>
              <a:gd name="adj2" fmla="val -82033"/>
            </a:avLst>
          </a:prstGeom>
          <a:solidFill>
            <a:srgbClr val="FFFFFF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-76200" y="4075113"/>
            <a:ext cx="3810000" cy="1631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D60093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Try to decrease the impedance and/or increase the resonance frequency =&gt; Impedance reduction campaign</a:t>
            </a:r>
          </a:p>
        </p:txBody>
      </p: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6019800" y="3265488"/>
            <a:ext cx="2971800" cy="1371600"/>
          </a:xfrm>
          <a:prstGeom prst="wedgeEllipseCallout">
            <a:avLst>
              <a:gd name="adj1" fmla="val -119865"/>
              <a:gd name="adj2" fmla="val -60853"/>
            </a:avLst>
          </a:prstGeom>
          <a:solidFill>
            <a:srgbClr val="FFFFFF"/>
          </a:solidFill>
          <a:ln w="28575">
            <a:solidFill>
              <a:srgbClr val="008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943600" y="3417888"/>
            <a:ext cx="3200400" cy="1016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Increase the beam longitudinal </a:t>
            </a:r>
            <a:r>
              <a:rPr lang="en-US" sz="2000" b="1" kern="0" dirty="0" err="1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emittance</a:t>
            </a:r>
            <a:r>
              <a:rPr lang="en-US" sz="2000" b="1" kern="0" dirty="0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 (when possible)</a:t>
            </a:r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5943600" y="979488"/>
            <a:ext cx="3048000" cy="1905000"/>
          </a:xfrm>
          <a:prstGeom prst="wedgeEllipseCallout">
            <a:avLst>
              <a:gd name="adj1" fmla="val -69204"/>
              <a:gd name="adj2" fmla="val 23994"/>
            </a:avLst>
          </a:prstGeom>
          <a:solidFill>
            <a:srgbClr val="FFFFFF"/>
          </a:solidFill>
          <a:ln w="28575">
            <a:solidFill>
              <a:srgbClr val="50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5867400" y="1030288"/>
            <a:ext cx="3200400" cy="193899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- Increase the </a:t>
            </a:r>
            <a:b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chromatic frequency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- Chromaticity jump in case transition has </a:t>
            </a:r>
            <a:b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to be crossed</a:t>
            </a:r>
            <a:b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endParaRPr lang="en-US" sz="2000" b="1" kern="0" dirty="0">
              <a:solidFill>
                <a:srgbClr val="965FD6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6200" y="1122363"/>
            <a:ext cx="5863952" cy="5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formula (with the 2 assumptions):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473896" y="4704904"/>
            <a:ext cx="5562600" cy="1820440"/>
          </a:xfrm>
          <a:prstGeom prst="wedgeEllipseCallout">
            <a:avLst>
              <a:gd name="adj1" fmla="val -53131"/>
              <a:gd name="adj2" fmla="val -134044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3688704" y="4861496"/>
            <a:ext cx="5257800" cy="163121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Change the optics to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increase </a:t>
            </a:r>
            <a:b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the </a:t>
            </a:r>
            <a:r>
              <a:rPr lang="en-US" sz="2000" b="1" kern="0" dirty="0" err="1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betatron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tune (decrease the beta function at critical impedances) and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/or go further away from transition =&gt; New optics needed</a:t>
            </a:r>
          </a:p>
        </p:txBody>
      </p:sp>
    </p:spTree>
    <p:extLst>
      <p:ext uri="{BB962C8B-B14F-4D97-AF65-F5344CB8AC3E}">
        <p14:creationId xmlns:p14="http://schemas.microsoft.com/office/powerpoint/2010/main" val="1928167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9144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/>
              <a:t>Elias Métral, CERN Topical CAS on High Intensity Limitations, Geneva, 05/11/2015                                                                                             </a:t>
            </a:r>
            <a:endParaRPr lang="en-US" sz="12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FAST (VERTICAL) SINGLE-BUNCH INSTABILITY 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400" b="1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400" b="1" dirty="0" smtClean="0">
                <a:latin typeface="Times New Roman" charset="0"/>
                <a:ea typeface="ＭＳ Ｐゴシック" charset="0"/>
                <a:cs typeface="ＭＳ Ｐゴシック" charset="0"/>
              </a:rPr>
              <a:t>/14)</a:t>
            </a:r>
            <a:endParaRPr lang="en-US" sz="2400" b="1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81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673170"/>
              </p:ext>
            </p:extLst>
          </p:nvPr>
        </p:nvGraphicFramePr>
        <p:xfrm>
          <a:off x="755576" y="2133600"/>
          <a:ext cx="480695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83" name="Equation" r:id="rId4" imgW="1841500" imgH="444500" progId="Equation.3">
                  <p:embed/>
                </p:oleObj>
              </mc:Choice>
              <mc:Fallback>
                <p:oleObj name="Equation" r:id="rId4" imgW="1841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133600"/>
                        <a:ext cx="4806950" cy="1162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 bwMode="auto">
          <a:xfrm>
            <a:off x="1907704" y="2174875"/>
            <a:ext cx="748184" cy="1166813"/>
          </a:xfrm>
          <a:prstGeom prst="rect">
            <a:avLst/>
          </a:prstGeom>
          <a:noFill/>
          <a:ln w="28575" cap="flat" cmpd="sng" algn="ctr">
            <a:solidFill>
              <a:srgbClr val="D6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700338" y="2174875"/>
            <a:ext cx="1008062" cy="1166813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765550" y="2174875"/>
            <a:ext cx="374650" cy="1166813"/>
          </a:xfrm>
          <a:prstGeom prst="rect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211639" y="2174875"/>
            <a:ext cx="1368474" cy="1166813"/>
          </a:xfrm>
          <a:prstGeom prst="rect">
            <a:avLst/>
          </a:prstGeom>
          <a:noFill/>
          <a:ln w="28575" cap="flat" cmpd="sng" algn="ctr">
            <a:solidFill>
              <a:srgbClr val="5000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CCCC"/>
              </a:buClr>
              <a:buSzPct val="75000"/>
              <a:buFont typeface="Monotype Sorts" pitchFamily="-106" charset="2"/>
              <a:buNone/>
              <a:defRPr/>
            </a:pPr>
            <a:endParaRPr lang="en-US" b="1" kern="0" dirty="0">
              <a:solidFill>
                <a:srgbClr val="D60093"/>
              </a:solidFill>
              <a:latin typeface="Arial" pitchFamily="-106" charset="0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0" y="3875088"/>
            <a:ext cx="3657600" cy="1905000"/>
          </a:xfrm>
          <a:prstGeom prst="wedgeEllipseCallout">
            <a:avLst>
              <a:gd name="adj1" fmla="val 10291"/>
              <a:gd name="adj2" fmla="val -82033"/>
            </a:avLst>
          </a:prstGeom>
          <a:solidFill>
            <a:srgbClr val="FFFFFF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-76200" y="4075113"/>
            <a:ext cx="3810000" cy="1631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D60093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Try to decrease the impedance and/or increase the resonance frequency =&gt; Impedance reduction campaign</a:t>
            </a:r>
          </a:p>
        </p:txBody>
      </p: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6019800" y="3265488"/>
            <a:ext cx="2971800" cy="1371600"/>
          </a:xfrm>
          <a:prstGeom prst="wedgeEllipseCallout">
            <a:avLst>
              <a:gd name="adj1" fmla="val -119865"/>
              <a:gd name="adj2" fmla="val -60853"/>
            </a:avLst>
          </a:prstGeom>
          <a:solidFill>
            <a:srgbClr val="FFFFFF"/>
          </a:solidFill>
          <a:ln w="28575">
            <a:solidFill>
              <a:srgbClr val="008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943600" y="3417888"/>
            <a:ext cx="3200400" cy="1016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Increase the beam longitudinal </a:t>
            </a:r>
            <a:r>
              <a:rPr lang="en-US" sz="2000" b="1" kern="0" dirty="0" err="1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emittance</a:t>
            </a:r>
            <a:r>
              <a:rPr lang="en-US" sz="2000" b="1" kern="0" dirty="0">
                <a:solidFill>
                  <a:srgbClr val="008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 (when possible)</a:t>
            </a:r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5943600" y="979488"/>
            <a:ext cx="3048000" cy="1905000"/>
          </a:xfrm>
          <a:prstGeom prst="wedgeEllipseCallout">
            <a:avLst>
              <a:gd name="adj1" fmla="val -69204"/>
              <a:gd name="adj2" fmla="val 23994"/>
            </a:avLst>
          </a:prstGeom>
          <a:solidFill>
            <a:srgbClr val="FFFFFF"/>
          </a:solidFill>
          <a:ln w="28575">
            <a:solidFill>
              <a:srgbClr val="50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5867400" y="1030288"/>
            <a:ext cx="3200400" cy="193899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- Increase the </a:t>
            </a:r>
            <a:b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chromatic frequency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- Chromaticity jump in case transition has </a:t>
            </a:r>
            <a:b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to be crossed</a:t>
            </a:r>
            <a:br>
              <a:rPr lang="en-US" sz="2000" b="1" kern="0" dirty="0">
                <a:solidFill>
                  <a:srgbClr val="965FD6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endParaRPr lang="en-US" sz="2000" b="1" kern="0" dirty="0">
              <a:solidFill>
                <a:srgbClr val="965FD6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6200" y="1122363"/>
            <a:ext cx="5863952" cy="5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just">
              <a:buSzPct val="75000"/>
              <a:buFont typeface="Monotype Sorts" charset="0"/>
              <a:buChar char="u"/>
              <a:tabLst>
                <a:tab pos="1146175" algn="l"/>
              </a:tabLst>
            </a:pPr>
            <a:r>
              <a:rPr lang="en-US" sz="2000" dirty="0" smtClean="0">
                <a:latin typeface="Arial" charset="0"/>
                <a:cs typeface="Arial" charset="0"/>
                <a:sym typeface="Mathematica1" charset="0"/>
              </a:rPr>
              <a:t>Simple formula (with the 2 assumptions):</a:t>
            </a:r>
            <a:endParaRPr lang="en-US" sz="2000" dirty="0">
              <a:latin typeface="Arial" charset="0"/>
              <a:cs typeface="Arial" charset="0"/>
              <a:sym typeface="Mathematica1" charset="0"/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473896" y="4704904"/>
            <a:ext cx="5562600" cy="1820440"/>
          </a:xfrm>
          <a:prstGeom prst="wedgeEllipseCallout">
            <a:avLst>
              <a:gd name="adj1" fmla="val -53131"/>
              <a:gd name="adj2" fmla="val -134044"/>
            </a:avLst>
          </a:prstGeom>
          <a:solidFill>
            <a:srgbClr val="FFFFFF"/>
          </a:solidFill>
          <a:ln w="28575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kern="0">
              <a:solidFill>
                <a:srgbClr val="2A004E"/>
              </a:solidFill>
              <a:latin typeface="Arial" pitchFamily="-109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3688704" y="4861496"/>
            <a:ext cx="5257800" cy="163121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Change the optics to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increase </a:t>
            </a:r>
            <a:b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</a:b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the </a:t>
            </a:r>
            <a:r>
              <a:rPr lang="en-US" sz="2000" b="1" kern="0" dirty="0" err="1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betatron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2000" b="1" kern="0" dirty="0" smtClean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tune (decrease the beta function at critical impedances) and</a:t>
            </a:r>
            <a:r>
              <a:rPr lang="en-US" sz="2000" b="1" kern="0" dirty="0">
                <a:solidFill>
                  <a:srgbClr val="3366FF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/or go further away from transition =&gt; New optics needed</a:t>
            </a: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79512" y="6090915"/>
            <a:ext cx="3119264" cy="43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>
              <a:buSzPct val="75000"/>
              <a:tabLst>
                <a:tab pos="1146175" algn="l"/>
              </a:tabLst>
            </a:pPr>
            <a:r>
              <a:rPr lang="en-US" sz="2000" dirty="0" smtClean="0">
                <a:solidFill>
                  <a:srgbClr val="800000"/>
                </a:solidFill>
                <a:latin typeface="Arial" charset="0"/>
                <a:cs typeface="Arial" charset="0"/>
                <a:sym typeface="Mathematica1" charset="0"/>
              </a:rPr>
              <a:t>* </a:t>
            </a:r>
            <a:r>
              <a:rPr lang="en-US" sz="2000" i="1" dirty="0" smtClean="0">
                <a:solidFill>
                  <a:srgbClr val="800000"/>
                </a:solidFill>
                <a:latin typeface="Arial" charset="0"/>
                <a:cs typeface="Arial" charset="0"/>
                <a:sym typeface="Mathematica1" charset="0"/>
              </a:rPr>
              <a:t>No dependence on Q</a:t>
            </a:r>
            <a:r>
              <a:rPr lang="en-US" sz="2000" i="1" baseline="-25000" dirty="0" smtClean="0">
                <a:solidFill>
                  <a:srgbClr val="800000"/>
                </a:solidFill>
                <a:latin typeface="Arial" charset="0"/>
                <a:cs typeface="Arial" charset="0"/>
                <a:sym typeface="Mathematica1" charset="0"/>
              </a:rPr>
              <a:t>s</a:t>
            </a:r>
            <a:r>
              <a:rPr lang="en-US" sz="2000" i="1" dirty="0" smtClean="0">
                <a:solidFill>
                  <a:srgbClr val="800000"/>
                </a:solidFill>
                <a:latin typeface="Arial" charset="0"/>
                <a:cs typeface="Arial" charset="0"/>
                <a:sym typeface="Mathematica1" charset="0"/>
              </a:rPr>
              <a:t>!</a:t>
            </a:r>
            <a:endParaRPr lang="en-US" sz="2000" i="1" dirty="0">
              <a:solidFill>
                <a:srgbClr val="800000"/>
              </a:solidFill>
              <a:latin typeface="Arial" charset="0"/>
              <a:cs typeface="Arial" charset="0"/>
              <a:sym typeface="Mathematica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883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8416</TotalTime>
  <Words>9011</Words>
  <Application>Microsoft Macintosh PowerPoint</Application>
  <PresentationFormat>On-screen Show (4:3)</PresentationFormat>
  <Paragraphs>1118</Paragraphs>
  <Slides>147</Slides>
  <Notes>147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147</vt:i4>
      </vt:variant>
    </vt:vector>
  </HeadingPairs>
  <TitlesOfParts>
    <vt:vector size="149" baseType="lpstr">
      <vt:lpstr>Default Design</vt:lpstr>
      <vt:lpstr>Equation</vt:lpstr>
      <vt:lpstr>(SOME) EFFECTS NEAR TRANSITION</vt:lpstr>
      <vt:lpstr>(SOME) EFFECTS NEAR TRANSITION</vt:lpstr>
      <vt:lpstr>(SOME) EFFECTS NEAR TRANSITION</vt:lpstr>
      <vt:lpstr>(SOME) EFFECTS NEAR TRANSITION</vt:lpstr>
      <vt:lpstr>(SOME) EFFECTS NEAR TRANSITION</vt:lpstr>
      <vt:lpstr>(SOME) EFFECTS NEAR TRANSITION</vt:lpstr>
      <vt:lpstr>(SOME) EFFECTS NEAR TRANSITION</vt:lpstr>
      <vt:lpstr>(SOME) EFFECTS NEAR TRANSITION</vt:lpstr>
      <vt:lpstr>(SOME) EFFECTS NEAR TRANSITION</vt:lpstr>
      <vt:lpstr>TRANSITION ENERGY (1/3)</vt:lpstr>
      <vt:lpstr>TRANSITION ENERGY (1/3)</vt:lpstr>
      <vt:lpstr>TRANSITION ENERGY (1/3)</vt:lpstr>
      <vt:lpstr>TRANSITION ENERGY (1/3)</vt:lpstr>
      <vt:lpstr>TRANSITION ENERGY (1/3)</vt:lpstr>
      <vt:lpstr>TRANSITION ENERGY (1/3)</vt:lpstr>
      <vt:lpstr>TRANSITION ENERGY (1/3)</vt:lpstr>
      <vt:lpstr>TRANSITION ENERGY (2/3)</vt:lpstr>
      <vt:lpstr>TRANSITION ENERGY (2/3)</vt:lpstr>
      <vt:lpstr>TRANSITION ENERGY (2/3)</vt:lpstr>
      <vt:lpstr>TRANSITION ENERGY (2/3)</vt:lpstr>
      <vt:lpstr>TRANSITION ENERGY (2/3)</vt:lpstr>
      <vt:lpstr>TRANSITION ENERGY (2/3)</vt:lpstr>
      <vt:lpstr>TRANSITION ENERGY (2/3)</vt:lpstr>
      <vt:lpstr>TRANSITION ENERGY (3/3)</vt:lpstr>
      <vt:lpstr>TRANSITION ENERGY (3/3)</vt:lpstr>
      <vt:lpstr>TRANSITION ENERGY (3/3)</vt:lpstr>
      <vt:lpstr>TRANSITION ENERGY (3/3)</vt:lpstr>
      <vt:lpstr>TRANSITION ENERGY (3/3)</vt:lpstr>
      <vt:lpstr>TRANSITION ENERGY (3/3)</vt:lpstr>
      <vt:lpstr>LONGITUDINAL BEAM DYNAMICS  “FAR” BELOW OR ABOVE TRANSITION (1/2)</vt:lpstr>
      <vt:lpstr>LONGITUDINAL BEAM DYNAMICS  “FAR” BELOW OR ABOVE TRANSITION (1/2)</vt:lpstr>
      <vt:lpstr>LONGITUDINAL BEAM DYNAMICS  “FAR” BELOW OR ABOVE TRANSITION (1/2)</vt:lpstr>
      <vt:lpstr>LONGITUDINAL BEAM DYNAMICS  “FAR” BELOW OR ABOVE TRANSITION (1/2)</vt:lpstr>
      <vt:lpstr>LONGITUDINAL BEAM DYNAMICS  “FAR” BELOW OR ABOVE TRANSITION (1/2)</vt:lpstr>
      <vt:lpstr>LONGITUDINAL BEAM DYNAMICS  “FAR” BELOW OR ABOVE TRANSITION (1/2)</vt:lpstr>
      <vt:lpstr>LONGITUDINAL BEAM DYNAMICS  “FAR” BELOW OR ABOVE TRANSITION (1/2)</vt:lpstr>
      <vt:lpstr>LONGITUDINAL BEAM DYNAMICS “FAR” BELOW OR ABOVE TRANSITION (2/2)</vt:lpstr>
      <vt:lpstr>LONGITUDINAL BEAM DYNAMICS “FAR” BELOW OR ABOVE TRANSITION (2/2)</vt:lpstr>
      <vt:lpstr>LONGITUDINAL BEAM DYNAMICS “FAR” BELOW OR ABOVE TRANSITION (2/2)</vt:lpstr>
      <vt:lpstr>LONGITUDINAL BEAM DYNAMICS “FAR” BELOW OR ABOVE TRANSITION (2/2)</vt:lpstr>
      <vt:lpstr>TRANSITION CROSSING (1/9)</vt:lpstr>
      <vt:lpstr>TRANSITION CROSSING (1/9)</vt:lpstr>
      <vt:lpstr>TRANSITION CROSSING (1/9)</vt:lpstr>
      <vt:lpstr>TRANSITION CROSSING (1/9)</vt:lpstr>
      <vt:lpstr>TRANSITION CROSSING (1/9)</vt:lpstr>
      <vt:lpstr>TRANSITION CROSSING (1/9)</vt:lpstr>
      <vt:lpstr>TRANSITION CROSSING (2/9)</vt:lpstr>
      <vt:lpstr>TRANSITION CROSSING (2/9)</vt:lpstr>
      <vt:lpstr>TRANSITION CROSSING (2/9)</vt:lpstr>
      <vt:lpstr>TRANSITION CROSSING (3/9)</vt:lpstr>
      <vt:lpstr>TRANSITION CROSSING (3/9)</vt:lpstr>
      <vt:lpstr>TRANSITION CROSSING (4/9)</vt:lpstr>
      <vt:lpstr>TRANSITION CROSSING (5/9)</vt:lpstr>
      <vt:lpstr>TRANSITION CROSSING (6/9)</vt:lpstr>
      <vt:lpstr>TRANSITION CROSSING (7/9)</vt:lpstr>
      <vt:lpstr>TRANSITION CROSSING (7/9)</vt:lpstr>
      <vt:lpstr>TRANSITION CROSSING (7/9)</vt:lpstr>
      <vt:lpstr>TRANSITION CROSSING (7/9)</vt:lpstr>
      <vt:lpstr>TRANSITION CROSSING (7/9)</vt:lpstr>
      <vt:lpstr>TRANSITION CROSSING (8/9)</vt:lpstr>
      <vt:lpstr>TRANSITION CROSSING (8/9)</vt:lpstr>
      <vt:lpstr>TRANSITION CROSSING (8/9)</vt:lpstr>
      <vt:lpstr>TRANSITION CROSSING (9/9)</vt:lpstr>
      <vt:lpstr>TRANSITION CROSSING (9/9)</vt:lpstr>
      <vt:lpstr>TRANSVERSE (SLOW) HEAD-TAIL INSTABILITY (1/2)</vt:lpstr>
      <vt:lpstr>TRANSVERSE (SLOW) HEAD-TAIL INSTABILITY (1/2)</vt:lpstr>
      <vt:lpstr>TRANSVERSE (SLOW) HEAD-TAIL INSTABILITY (1/2)</vt:lpstr>
      <vt:lpstr>TRANSVERSE (SLOW) HEAD-TAIL INSTABILITY (1/2)</vt:lpstr>
      <vt:lpstr>TRANSVERSE (SLOW) HEAD-TAIL INSTABILITY (1/2)</vt:lpstr>
      <vt:lpstr>TRANSVERSE (SLOW) HEAD-TAIL INSTABILITY (2/2)</vt:lpstr>
      <vt:lpstr>TRANSVERSE (SLOW) HEAD-TAIL INSTABILITY (2/2)</vt:lpstr>
      <vt:lpstr>TRANSVERSE (SLOW) HEAD-TAIL INSTABILITY (2/2)</vt:lpstr>
      <vt:lpstr>TRANSVERSE (SLOW) HEAD-TAIL INSTABILITY (2/2)</vt:lpstr>
      <vt:lpstr>TRANSVERSE (SLOW) HEAD-TAIL INSTABILITY (2/2)</vt:lpstr>
      <vt:lpstr>FAST (VERTICAL) SINGLE-BUNCH INSTABILITY (1/14)</vt:lpstr>
      <vt:lpstr>FAST (VERTICAL) SINGLE-BUNCH INSTABILITY (1/14)</vt:lpstr>
      <vt:lpstr>FAST (VERTICAL) SINGLE-BUNCH INSTABILITY (1/14)</vt:lpstr>
      <vt:lpstr>FAST (VERTICAL) SINGLE-BUNCH INSTABILITY (1/14)</vt:lpstr>
      <vt:lpstr>FAST (VERTICAL) SINGLE-BUNCH INSTABILITY (1/14)</vt:lpstr>
      <vt:lpstr>FAST (VERTICAL) SINGLE-BUNCH INSTABILITY (1/14)</vt:lpstr>
      <vt:lpstr>FAST (VERTICAL) SINGLE-BUNCH INSTABILITY (2/14)</vt:lpstr>
      <vt:lpstr>FAST (VERTICAL) SINGLE-BUNCH INSTABILITY (2/14)</vt:lpstr>
      <vt:lpstr>FAST (VERTICAL) SINGLE-BUNCH INSTABILITY (2/14)</vt:lpstr>
      <vt:lpstr>FAST (VERTICAL) SINGLE-BUNCH INSTABILITY (2/14)</vt:lpstr>
      <vt:lpstr>FAST (VERTICAL) SINGLE-BUNCH INSTABILITY (2/14)</vt:lpstr>
      <vt:lpstr>FAST (VERTICAL) SINGLE-BUNCH INSTABILITY (2/14)</vt:lpstr>
      <vt:lpstr>FAST (VERTICAL) SINGLE-BUNCH INSTABILITY (2/14)</vt:lpstr>
      <vt:lpstr>FAST (VERTICAL) SINGLE-BUNCH INSTABILITY (3/14)</vt:lpstr>
      <vt:lpstr>FAST (VERTICAL) SINGLE-BUNCH INSTABILITY (3/14)</vt:lpstr>
      <vt:lpstr>FAST (VERTICAL) SINGLE-BUNCH INSTABILITY (3/14)</vt:lpstr>
      <vt:lpstr>FAST (VERTICAL) SINGLE-BUNCH INSTABILITY (4/14)</vt:lpstr>
      <vt:lpstr>FAST (VERTICAL) SINGLE-BUNCH INSTABILITY (4/14)</vt:lpstr>
      <vt:lpstr>FAST (VERTICAL) SINGLE-BUNCH INSTABILITY (5/14)</vt:lpstr>
      <vt:lpstr>FAST (VERTICAL) SINGLE-BUNCH INSTABILITY (5/14)</vt:lpstr>
      <vt:lpstr>FAST (VERTICAL) SINGLE-BUNCH INSTABILITY (5/14)</vt:lpstr>
      <vt:lpstr>FAST (VERTICAL) SINGLE-BUNCH INSTABILITY (5/14)</vt:lpstr>
      <vt:lpstr>FAST (VERTICAL) SINGLE-BUNCH INSTABILITY (5/14)</vt:lpstr>
      <vt:lpstr>FAST (VERTICAL) SINGLE-BUNCH INSTABILITY (5/14)</vt:lpstr>
      <vt:lpstr>FAST (VERTICAL) SINGLE-BUNCH INSTABILITY (5/14)</vt:lpstr>
      <vt:lpstr>FAST (VERTICAL) SINGLE-BUNCH INSTABILITY (6/14)</vt:lpstr>
      <vt:lpstr>FAST (VERTICAL) SINGLE-BUNCH INSTABILITY (6/14)</vt:lpstr>
      <vt:lpstr>FAST (VERTICAL) SINGLE-BUNCH INSTABILITY (6/14)</vt:lpstr>
      <vt:lpstr>FAST (VERTICAL) SINGLE-BUNCH INSTABILITY (6/14)</vt:lpstr>
      <vt:lpstr>FAST (VERTICAL) SINGLE-BUNCH INSTABILITY (7/14)</vt:lpstr>
      <vt:lpstr>FAST (VERTICAL) SINGLE-BUNCH INSTABILITY (7/14)</vt:lpstr>
      <vt:lpstr>FAST (VERTICAL) SINGLE-BUNCH INSTABILITY (8/14)</vt:lpstr>
      <vt:lpstr>FAST (VERTICAL) SINGLE-BUNCH INSTABILITY (8/14)</vt:lpstr>
      <vt:lpstr>FAST (VERTICAL) SINGLE-BUNCH INSTABILITY (8/14)</vt:lpstr>
      <vt:lpstr>FAST (VERTICAL) SINGLE-BUNCH INSTABILITY (9/14)</vt:lpstr>
      <vt:lpstr>FAST (VERTICAL) SINGLE-BUNCH INSTABILITY (10/14)</vt:lpstr>
      <vt:lpstr>FAST (VERTICAL) SINGLE-BUNCH INSTABILITY (11/14)</vt:lpstr>
      <vt:lpstr>FAST (VERTICAL) SINGLE-BUNCH INSTABILITY (11/14)</vt:lpstr>
      <vt:lpstr>FAST (VERTICAL) SINGLE-BUNCH INSTABILITY (11/14)</vt:lpstr>
      <vt:lpstr>FAST (VERTICAL) SINGLE-BUNCH INSTABILITY (11/14)</vt:lpstr>
      <vt:lpstr>FAST (VERTICAL) SINGLE-BUNCH INSTABILITY (11/14)</vt:lpstr>
      <vt:lpstr>FAST (VERTICAL) SINGLE-BUNCH INSTABILITY (11/14)</vt:lpstr>
      <vt:lpstr>FAST (VERTICAL) SINGLE-BUNCH INSTABILITY (11/14)</vt:lpstr>
      <vt:lpstr>FAST (VERTICAL) SINGLE-BUNCH INSTABILITY (12/14)</vt:lpstr>
      <vt:lpstr>FAST (VERTICAL) SINGLE-BUNCH INSTABILITY (12/14)</vt:lpstr>
      <vt:lpstr>FAST (VERTICAL) SINGLE-BUNCH INSTABILITY (12/14)</vt:lpstr>
      <vt:lpstr>FAST (VERTICAL) SINGLE-BUNCH INSTABILITY (12/14)</vt:lpstr>
      <vt:lpstr>FAST (VERTICAL) SINGLE-BUNCH INSTABILITY (12/14)</vt:lpstr>
      <vt:lpstr>FAST (VERTICAL) SINGLE-BUNCH INSTABILITY (13/14)</vt:lpstr>
      <vt:lpstr>FAST (VERTICAL) SINGLE-BUNCH INSTABILITY (13/14)</vt:lpstr>
      <vt:lpstr>FAST (VERTICAL) SINGLE-BUNCH INSTABILITY (13/14)</vt:lpstr>
      <vt:lpstr>FAST (VERTICAL) SINGLE-BUNCH INSTABILITY (13/14)</vt:lpstr>
      <vt:lpstr>FAST (VERTICAL) SINGLE-BUNCH INSTABILITY (14/14)</vt:lpstr>
      <vt:lpstr>FAST (VERTICAL) SINGLE-BUNCH INSTABILITY (14/14)</vt:lpstr>
      <vt:lpstr>FAST (VERTICAL) SINGLE-BUNCH INSTABILITY (14/14)</vt:lpstr>
      <vt:lpstr>FAST (VERTICAL) SINGLE-BUNCH INSTABILITY (14/14)</vt:lpstr>
      <vt:lpstr>CONCLUSION (1/2)</vt:lpstr>
      <vt:lpstr>CONCLUSION (1/2)</vt:lpstr>
      <vt:lpstr>CONCLUSION (1/2)</vt:lpstr>
      <vt:lpstr>CONCLUSION (1/2)</vt:lpstr>
      <vt:lpstr>CONCLUSION (1/2)</vt:lpstr>
      <vt:lpstr>CONCLUSION (1/2)</vt:lpstr>
      <vt:lpstr>CONCLUSION (1/2)</vt:lpstr>
      <vt:lpstr>CONCLUSION (1/2)</vt:lpstr>
      <vt:lpstr>CONCLUSION (1/2)</vt:lpstr>
      <vt:lpstr>CONCLUSION (1/2)</vt:lpstr>
      <vt:lpstr>CONCLUSION (2/2)</vt:lpstr>
      <vt:lpstr>CONCLUSION (2/2)</vt:lpstr>
      <vt:lpstr>CONCLUSION (2/2)</vt:lpstr>
      <vt:lpstr>CONCLUSION (2/2)</vt:lpstr>
      <vt:lpstr>CONCLUSION (2/2)</vt:lpstr>
      <vt:lpstr>CONCLUSION (2/2)</vt:lpstr>
      <vt:lpstr>REFERENCES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Stability of the longitudinal coherent modes</dc:title>
  <dc:creator>E Metral</dc:creator>
  <cp:lastModifiedBy>ELIAS METRAL</cp:lastModifiedBy>
  <cp:revision>714</cp:revision>
  <cp:lastPrinted>2009-09-21T20:58:47Z</cp:lastPrinted>
  <dcterms:created xsi:type="dcterms:W3CDTF">2003-01-29T16:53:25Z</dcterms:created>
  <dcterms:modified xsi:type="dcterms:W3CDTF">2015-11-04T11:31:54Z</dcterms:modified>
</cp:coreProperties>
</file>