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mov" ContentType="video/quicktime"/>
  <Default Extension="rels" ContentType="application/vnd.openxmlformats-package.relationships+xml"/>
  <Default Extension="xml" ContentType="application/xml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3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4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63"/>
  </p:notesMasterIdLst>
  <p:sldIdLst>
    <p:sldId id="258" r:id="rId2"/>
    <p:sldId id="1034" r:id="rId3"/>
    <p:sldId id="1035" r:id="rId4"/>
    <p:sldId id="1001" r:id="rId5"/>
    <p:sldId id="1003" r:id="rId6"/>
    <p:sldId id="1004" r:id="rId7"/>
    <p:sldId id="1009" r:id="rId8"/>
    <p:sldId id="1010" r:id="rId9"/>
    <p:sldId id="1013" r:id="rId10"/>
    <p:sldId id="1014" r:id="rId11"/>
    <p:sldId id="1018" r:id="rId12"/>
    <p:sldId id="1021" r:id="rId13"/>
    <p:sldId id="1022" r:id="rId14"/>
    <p:sldId id="1023" r:id="rId15"/>
    <p:sldId id="1024" r:id="rId16"/>
    <p:sldId id="1025" r:id="rId17"/>
    <p:sldId id="1036" r:id="rId18"/>
    <p:sldId id="1002" r:id="rId19"/>
    <p:sldId id="901" r:id="rId20"/>
    <p:sldId id="902" r:id="rId21"/>
    <p:sldId id="903" r:id="rId22"/>
    <p:sldId id="904" r:id="rId23"/>
    <p:sldId id="905" r:id="rId24"/>
    <p:sldId id="911" r:id="rId25"/>
    <p:sldId id="1028" r:id="rId26"/>
    <p:sldId id="1031" r:id="rId27"/>
    <p:sldId id="1030" r:id="rId28"/>
    <p:sldId id="1029" r:id="rId29"/>
    <p:sldId id="1032" r:id="rId30"/>
    <p:sldId id="1033" r:id="rId31"/>
    <p:sldId id="1037" r:id="rId32"/>
    <p:sldId id="858" r:id="rId33"/>
    <p:sldId id="872" r:id="rId34"/>
    <p:sldId id="873" r:id="rId35"/>
    <p:sldId id="874" r:id="rId36"/>
    <p:sldId id="875" r:id="rId37"/>
    <p:sldId id="876" r:id="rId38"/>
    <p:sldId id="976" r:id="rId39"/>
    <p:sldId id="931" r:id="rId40"/>
    <p:sldId id="932" r:id="rId41"/>
    <p:sldId id="967" r:id="rId42"/>
    <p:sldId id="1038" r:id="rId43"/>
    <p:sldId id="891" r:id="rId44"/>
    <p:sldId id="964" r:id="rId45"/>
    <p:sldId id="889" r:id="rId46"/>
    <p:sldId id="996" r:id="rId47"/>
    <p:sldId id="1039" r:id="rId48"/>
    <p:sldId id="998" r:id="rId49"/>
    <p:sldId id="999" r:id="rId50"/>
    <p:sldId id="908" r:id="rId51"/>
    <p:sldId id="920" r:id="rId52"/>
    <p:sldId id="991" r:id="rId53"/>
    <p:sldId id="898" r:id="rId54"/>
    <p:sldId id="900" r:id="rId55"/>
    <p:sldId id="892" r:id="rId56"/>
    <p:sldId id="877" r:id="rId57"/>
    <p:sldId id="878" r:id="rId58"/>
    <p:sldId id="879" r:id="rId59"/>
    <p:sldId id="880" r:id="rId60"/>
    <p:sldId id="881" r:id="rId61"/>
    <p:sldId id="919" r:id="rId6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64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0000"/>
    <a:srgbClr val="ED7D31"/>
    <a:srgbClr val="70AD47"/>
    <a:srgbClr val="5B9BD5"/>
    <a:srgbClr val="7030A0"/>
    <a:srgbClr val="507E32"/>
    <a:srgbClr val="FFFFFF"/>
    <a:srgbClr val="282828"/>
    <a:srgbClr val="C55A11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29" d="100"/>
          <a:sy n="129" d="100"/>
        </p:scale>
        <p:origin x="288" y="120"/>
      </p:cViewPr>
      <p:guideLst>
        <p:guide orient="horz" pos="2364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D72CB5-BA9E-4169-B738-294668C4FB29}" type="datetimeFigureOut">
              <a:rPr lang="en-GB" smtClean="0"/>
              <a:t>09/11/2015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C0567C-1BAA-43FC-B4E8-7C1C2D493E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56607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Perhaps other way round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56919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</a:rPr>
              <a:t>changing with energy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6963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</a:rPr>
              <a:t>changing with energy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52770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C7EE16-46FA-427B-88C4-2223B8193BA6}" type="slidenum">
              <a:rPr lang="en-US" smtClean="0">
                <a:solidFill>
                  <a:prstClr val="black"/>
                </a:solidFill>
              </a:rPr>
              <a:pPr/>
              <a:t>39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009268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Perhaps other way round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42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78204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30391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1585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Perhaps other way round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39303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Perhaps other way round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74307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35987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Perhaps other way round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89816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</a:rPr>
              <a:t>changing with energy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04008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</a:rPr>
              <a:t>changing with energy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2831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</a:rPr>
              <a:t>changing with energy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1957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</a:rPr>
              <a:t>changing with energy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6538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884162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162627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610815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87266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F36EA-4B7F-49C3-A579-2F7917F89403}" type="datetime1">
              <a:rPr lang="en-GB" smtClean="0"/>
              <a:t>09/11/2015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Numerical Methods II - Kevin Li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89153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000" y="720000"/>
            <a:ext cx="8280000" cy="5220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EBD08-5D4E-447C-836C-FFB61F025E4A}" type="datetime1">
              <a:rPr lang="en-GB" smtClean="0"/>
              <a:t>09/11/2015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Numerical Methods II - Kevin Li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57509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E8833-C895-4743-BC5D-0A2ECC833501}" type="datetime1">
              <a:rPr lang="en-GB" smtClean="0"/>
              <a:t>09/11/2015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Numerical Methods II - Kevin Li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77323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39071-7E10-4319-9EA7-07ED7AA3B0C6}" type="datetime1">
              <a:rPr lang="en-GB" smtClean="0"/>
              <a:t>09/11/2015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Numerical Methods II - Kevin Li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47470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72000" y="6138000"/>
            <a:ext cx="648000" cy="648000"/>
          </a:xfrm>
          <a:prstGeom prst="rect">
            <a:avLst/>
          </a:prstGeom>
          <a:solidFill>
            <a:srgbClr val="1042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Arrow Connector 7"/>
          <p:cNvCxnSpPr/>
          <p:nvPr userDrawn="1"/>
        </p:nvCxnSpPr>
        <p:spPr>
          <a:xfrm>
            <a:off x="432000" y="6462000"/>
            <a:ext cx="8280000" cy="0"/>
          </a:xfrm>
          <a:prstGeom prst="straightConnector1">
            <a:avLst/>
          </a:prstGeom>
          <a:ln w="28575">
            <a:solidFill>
              <a:srgbClr val="104282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32000" y="0"/>
            <a:ext cx="8280000" cy="54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2000" y="720000"/>
            <a:ext cx="8280000" cy="522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000" y="6570000"/>
            <a:ext cx="1800000" cy="288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BBECD0-075B-467E-BC4F-40357F8A34FA}" type="datetime1">
              <a:rPr lang="en-GB" smtClean="0"/>
              <a:t>09/11/2015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32000" y="6570000"/>
            <a:ext cx="3600000" cy="288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Numerical Methods II - Kevin Li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44000" y="6570000"/>
            <a:ext cx="1800000" cy="288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A1AA69-EDB9-4143-818B-2B18FE6932EA}" type="slidenum">
              <a:rPr lang="en-GB" smtClean="0"/>
              <a:t>‹#›</a:t>
            </a:fld>
            <a:endParaRPr lang="en-GB"/>
          </a:p>
        </p:txBody>
      </p:sp>
      <p:pic>
        <p:nvPicPr>
          <p:cNvPr id="1026" name="Picture 2" descr="http://cas.web.cern.ch/cas/CASlogo.jpg"/>
          <p:cNvPicPr>
            <a:picLocks noChangeAspect="1" noChangeArrowheads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4400" y="72000"/>
            <a:ext cx="957780" cy="61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00" y="6210000"/>
            <a:ext cx="576000" cy="57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4232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685" r:id="rId5"/>
    <p:sldLayoutId id="2147483686" r:id="rId6"/>
    <p:sldLayoutId id="2147483690" r:id="rId7"/>
    <p:sldLayoutId id="2147483691" r:id="rId8"/>
  </p:sldLayoutIdLst>
  <p:timing>
    <p:tnLst>
      <p:par>
        <p:cTn id="1" dur="indefinite" restart="never" nodeType="tmRoot"/>
      </p:par>
    </p:tnLst>
  </p:timing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rgbClr val="10428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tags" Target="../tags/tag9.xml"/><Relationship Id="rId7" Type="http://schemas.openxmlformats.org/officeDocument/2006/relationships/notesSlide" Target="../notesSlides/notesSlide4.xml"/><Relationship Id="rId12" Type="http://schemas.openxmlformats.org/officeDocument/2006/relationships/image" Target="../media/image29.png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8.png"/><Relationship Id="rId5" Type="http://schemas.openxmlformats.org/officeDocument/2006/relationships/video" Target="../media/media2.mov"/><Relationship Id="rId10" Type="http://schemas.openxmlformats.org/officeDocument/2006/relationships/image" Target="../media/image9.png"/><Relationship Id="rId4" Type="http://schemas.microsoft.com/office/2007/relationships/media" Target="../media/media2.mov"/><Relationship Id="rId9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32.png"/><Relationship Id="rId3" Type="http://schemas.openxmlformats.org/officeDocument/2006/relationships/tags" Target="../tags/tag12.xml"/><Relationship Id="rId7" Type="http://schemas.openxmlformats.org/officeDocument/2006/relationships/slideLayout" Target="../slideLayouts/slideLayout6.xml"/><Relationship Id="rId12" Type="http://schemas.openxmlformats.org/officeDocument/2006/relationships/image" Target="../media/image31.png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tags" Target="../tags/tag15.xml"/><Relationship Id="rId11" Type="http://schemas.openxmlformats.org/officeDocument/2006/relationships/image" Target="../media/image30.png"/><Relationship Id="rId5" Type="http://schemas.openxmlformats.org/officeDocument/2006/relationships/tags" Target="../tags/tag14.xml"/><Relationship Id="rId10" Type="http://schemas.openxmlformats.org/officeDocument/2006/relationships/image" Target="../media/image9.png"/><Relationship Id="rId4" Type="http://schemas.openxmlformats.org/officeDocument/2006/relationships/tags" Target="../tags/tag13.xml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tags" Target="../tags/tag20.xml"/><Relationship Id="rId7" Type="http://schemas.openxmlformats.org/officeDocument/2006/relationships/slideLayout" Target="../slideLayouts/slideLayout6.xml"/><Relationship Id="rId12" Type="http://schemas.openxmlformats.org/officeDocument/2006/relationships/image" Target="../media/image33.png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video" Target="../media/media3.wmv"/><Relationship Id="rId11" Type="http://schemas.openxmlformats.org/officeDocument/2006/relationships/image" Target="../media/image32.png"/><Relationship Id="rId5" Type="http://schemas.microsoft.com/office/2007/relationships/media" Target="../media/media3.wmv"/><Relationship Id="rId10" Type="http://schemas.openxmlformats.org/officeDocument/2006/relationships/image" Target="../media/image9.png"/><Relationship Id="rId4" Type="http://schemas.openxmlformats.org/officeDocument/2006/relationships/tags" Target="../tags/tag21.xml"/><Relationship Id="rId9" Type="http://schemas.openxmlformats.org/officeDocument/2006/relationships/image" Target="../media/image8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tags" Target="../tags/tag24.xml"/><Relationship Id="rId7" Type="http://schemas.openxmlformats.org/officeDocument/2006/relationships/slideLayout" Target="../slideLayouts/slideLayout6.xml"/><Relationship Id="rId12" Type="http://schemas.openxmlformats.org/officeDocument/2006/relationships/image" Target="../media/image34.png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video" Target="../media/media4.wmv"/><Relationship Id="rId11" Type="http://schemas.openxmlformats.org/officeDocument/2006/relationships/image" Target="../media/image32.png"/><Relationship Id="rId5" Type="http://schemas.microsoft.com/office/2007/relationships/media" Target="../media/media4.wmv"/><Relationship Id="rId10" Type="http://schemas.openxmlformats.org/officeDocument/2006/relationships/image" Target="../media/image9.png"/><Relationship Id="rId4" Type="http://schemas.openxmlformats.org/officeDocument/2006/relationships/tags" Target="../tags/tag25.xml"/><Relationship Id="rId9" Type="http://schemas.openxmlformats.org/officeDocument/2006/relationships/image" Target="../media/image8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tags" Target="../tags/tag28.xml"/><Relationship Id="rId7" Type="http://schemas.openxmlformats.org/officeDocument/2006/relationships/slideLayout" Target="../slideLayouts/slideLayout6.xml"/><Relationship Id="rId12" Type="http://schemas.openxmlformats.org/officeDocument/2006/relationships/image" Target="../media/image35.png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6" Type="http://schemas.openxmlformats.org/officeDocument/2006/relationships/video" Target="../media/media5.wmv"/><Relationship Id="rId11" Type="http://schemas.openxmlformats.org/officeDocument/2006/relationships/image" Target="../media/image32.png"/><Relationship Id="rId5" Type="http://schemas.microsoft.com/office/2007/relationships/media" Target="../media/media5.wmv"/><Relationship Id="rId10" Type="http://schemas.openxmlformats.org/officeDocument/2006/relationships/image" Target="../media/image9.png"/><Relationship Id="rId4" Type="http://schemas.openxmlformats.org/officeDocument/2006/relationships/tags" Target="../tags/tag29.xml"/><Relationship Id="rId9" Type="http://schemas.openxmlformats.org/officeDocument/2006/relationships/image" Target="../media/image8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37.png"/><Relationship Id="rId3" Type="http://schemas.openxmlformats.org/officeDocument/2006/relationships/tags" Target="../tags/tag32.xml"/><Relationship Id="rId7" Type="http://schemas.openxmlformats.org/officeDocument/2006/relationships/slideLayout" Target="../slideLayouts/slideLayout6.xml"/><Relationship Id="rId12" Type="http://schemas.openxmlformats.org/officeDocument/2006/relationships/image" Target="../media/image36.png"/><Relationship Id="rId2" Type="http://schemas.openxmlformats.org/officeDocument/2006/relationships/tags" Target="../tags/tag31.xml"/><Relationship Id="rId1" Type="http://schemas.openxmlformats.org/officeDocument/2006/relationships/tags" Target="../tags/tag30.xml"/><Relationship Id="rId6" Type="http://schemas.openxmlformats.org/officeDocument/2006/relationships/tags" Target="../tags/tag35.xml"/><Relationship Id="rId11" Type="http://schemas.openxmlformats.org/officeDocument/2006/relationships/image" Target="../media/image10.png"/><Relationship Id="rId5" Type="http://schemas.openxmlformats.org/officeDocument/2006/relationships/tags" Target="../tags/tag34.xml"/><Relationship Id="rId10" Type="http://schemas.openxmlformats.org/officeDocument/2006/relationships/image" Target="../media/image9.png"/><Relationship Id="rId4" Type="http://schemas.openxmlformats.org/officeDocument/2006/relationships/tags" Target="../tags/tag33.xml"/><Relationship Id="rId9" Type="http://schemas.openxmlformats.org/officeDocument/2006/relationships/image" Target="../media/image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tags" Target="../tags/tag40.xml"/><Relationship Id="rId7" Type="http://schemas.openxmlformats.org/officeDocument/2006/relationships/image" Target="../media/image38.png"/><Relationship Id="rId2" Type="http://schemas.openxmlformats.org/officeDocument/2006/relationships/tags" Target="../tags/tag39.xml"/><Relationship Id="rId1" Type="http://schemas.openxmlformats.org/officeDocument/2006/relationships/tags" Target="../tags/tag38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tags" Target="../tags/tag43.xml"/><Relationship Id="rId7" Type="http://schemas.openxmlformats.org/officeDocument/2006/relationships/image" Target="../media/image39.png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tags" Target="../tags/tag46.xml"/><Relationship Id="rId7" Type="http://schemas.openxmlformats.org/officeDocument/2006/relationships/image" Target="../media/image30.png"/><Relationship Id="rId2" Type="http://schemas.openxmlformats.org/officeDocument/2006/relationships/tags" Target="../tags/tag45.xml"/><Relationship Id="rId1" Type="http://schemas.openxmlformats.org/officeDocument/2006/relationships/tags" Target="../tags/tag44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42.png"/><Relationship Id="rId5" Type="http://schemas.openxmlformats.org/officeDocument/2006/relationships/tags" Target="../tags/tag48.xml"/><Relationship Id="rId10" Type="http://schemas.openxmlformats.org/officeDocument/2006/relationships/image" Target="../media/image41.png"/><Relationship Id="rId4" Type="http://schemas.openxmlformats.org/officeDocument/2006/relationships/tags" Target="../tags/tag47.xml"/><Relationship Id="rId9" Type="http://schemas.openxmlformats.org/officeDocument/2006/relationships/image" Target="../media/image4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6" Type="http://schemas.openxmlformats.org/officeDocument/2006/relationships/image" Target="../media/image43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44.png"/><Relationship Id="rId2" Type="http://schemas.openxmlformats.org/officeDocument/2006/relationships/tags" Target="../tags/tag52.xml"/><Relationship Id="rId1" Type="http://schemas.openxmlformats.org/officeDocument/2006/relationships/tags" Target="../tags/tag51.xml"/><Relationship Id="rId6" Type="http://schemas.openxmlformats.org/officeDocument/2006/relationships/image" Target="../media/image43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6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1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5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1.png"/><Relationship Id="rId5" Type="http://schemas.openxmlformats.org/officeDocument/2006/relationships/image" Target="../media/image62.png"/><Relationship Id="rId4" Type="http://schemas.openxmlformats.org/officeDocument/2006/relationships/image" Target="../media/image6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tags" Target="../tags/tag3.xml"/><Relationship Id="rId7" Type="http://schemas.openxmlformats.org/officeDocument/2006/relationships/image" Target="../media/image8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7.png"/><Relationship Id="rId5" Type="http://schemas.openxmlformats.org/officeDocument/2006/relationships/slideLayout" Target="../slideLayouts/slideLayout6.xml"/><Relationship Id="rId4" Type="http://schemas.openxmlformats.org/officeDocument/2006/relationships/tags" Target="../tags/tag4.xml"/><Relationship Id="rId9" Type="http://schemas.openxmlformats.org/officeDocument/2006/relationships/image" Target="../media/image10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1.png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8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3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8.png"/><Relationship Id="rId5" Type="http://schemas.openxmlformats.org/officeDocument/2006/relationships/image" Target="../media/image77.png"/><Relationship Id="rId4" Type="http://schemas.openxmlformats.org/officeDocument/2006/relationships/image" Target="../media/image7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5.xml"/><Relationship Id="rId4" Type="http://schemas.openxmlformats.org/officeDocument/2006/relationships/image" Target="../media/image12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0.png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5808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4000"/>
            <a:ext cx="9144000" cy="574052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0000" y="736981"/>
            <a:ext cx="4320000" cy="538403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9" name="Rectangle 8"/>
          <p:cNvSpPr/>
          <p:nvPr/>
        </p:nvSpPr>
        <p:spPr>
          <a:xfrm>
            <a:off x="432000" y="736980"/>
            <a:ext cx="4247999" cy="2808000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When the two modes merge a fast coherent instability arises – the transverse mode coupling instability (TMCI) which often is a hard intensity limit in many machines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Dipole wakes – TMCI above threshold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089B2-BF08-48CF-BA3E-CD34AAF294B0}" type="datetime1">
              <a:rPr lang="en-GB" smtClean="0"/>
              <a:t>09/11/2015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Numerical Methods II - Kevin Li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10</a:t>
            </a:fld>
            <a:endParaRPr lang="en-GB"/>
          </a:p>
        </p:txBody>
      </p:sp>
      <p:sp>
        <p:nvSpPr>
          <p:cNvPr id="10" name="Right Arrow 9"/>
          <p:cNvSpPr/>
          <p:nvPr/>
        </p:nvSpPr>
        <p:spPr>
          <a:xfrm>
            <a:off x="6547932" y="973667"/>
            <a:ext cx="753534" cy="177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ight Arrow 10"/>
          <p:cNvSpPr/>
          <p:nvPr/>
        </p:nvSpPr>
        <p:spPr>
          <a:xfrm flipH="1">
            <a:off x="7502333" y="973667"/>
            <a:ext cx="753534" cy="177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5868003" y="1126190"/>
            <a:ext cx="8435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accent1"/>
                </a:solidFill>
              </a:rPr>
              <a:t>Mode A</a:t>
            </a:r>
            <a:endParaRPr lang="en-GB" sz="1600" dirty="0">
              <a:solidFill>
                <a:schemeClr val="accent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903470" y="1126190"/>
            <a:ext cx="8370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accent1"/>
                </a:solidFill>
              </a:rPr>
              <a:t>Mode B</a:t>
            </a:r>
            <a:endParaRPr lang="en-GB" sz="16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7363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/>
        </p:blipFill>
        <p:spPr>
          <a:xfrm>
            <a:off x="4628657" y="2880000"/>
            <a:ext cx="4320000" cy="3240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cxnSp>
        <p:nvCxnSpPr>
          <p:cNvPr id="20" name="Straight Arrow Connector 19"/>
          <p:cNvCxnSpPr/>
          <p:nvPr/>
        </p:nvCxnSpPr>
        <p:spPr>
          <a:xfrm>
            <a:off x="7478486" y="2880000"/>
            <a:ext cx="0" cy="3240000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  <a:effectLst>
            <a:glow rad="101600">
              <a:srgbClr val="FFC000">
                <a:alpha val="6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6664705" y="6120000"/>
            <a:ext cx="1627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TMCI threshold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Raising the TMCI threshold – SPS Q20 optics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simulations we have the possibility to perform scans of variables, e.g. we can run 100 simulations in parallel changing the beam intensity</a:t>
            </a:r>
          </a:p>
          <a:p>
            <a:r>
              <a:rPr lang="en-US" dirty="0" smtClean="0"/>
              <a:t>We can then perform a spectral analysis of each simulation…</a:t>
            </a:r>
          </a:p>
          <a:p>
            <a:r>
              <a:rPr lang="en-US" dirty="0" smtClean="0"/>
              <a:t>… and stack all obtained plot behind one another to obtain…</a:t>
            </a:r>
          </a:p>
          <a:p>
            <a:r>
              <a:rPr lang="en-US" dirty="0" smtClean="0"/>
              <a:t>… the typical visualization plots of TMCI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820DB-C32D-4625-85AE-C93A6807BD46}" type="datetime1">
              <a:rPr lang="en-GB" smtClean="0"/>
              <a:t>09/11/2015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Numerical Methods II - Kevin Li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11</a:t>
            </a:fld>
            <a:endParaRPr lang="en-GB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/>
        </p:blipFill>
        <p:spPr>
          <a:xfrm>
            <a:off x="195343" y="2880000"/>
            <a:ext cx="4320000" cy="3240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cxnSp>
        <p:nvCxnSpPr>
          <p:cNvPr id="18" name="Straight Arrow Connector 17"/>
          <p:cNvCxnSpPr/>
          <p:nvPr/>
        </p:nvCxnSpPr>
        <p:spPr>
          <a:xfrm>
            <a:off x="2939143" y="2880000"/>
            <a:ext cx="0" cy="3240000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  <a:effectLst>
            <a:glow rad="101600">
              <a:srgbClr val="FFC000">
                <a:alpha val="6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125362" y="6120000"/>
            <a:ext cx="1627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TMCI threshold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0000" y="2971799"/>
            <a:ext cx="1968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2"/>
                </a:solidFill>
              </a:rPr>
              <a:t>Q 26 – </a:t>
            </a:r>
            <a:r>
              <a:rPr lang="en-US" b="1" dirty="0">
                <a:solidFill>
                  <a:schemeClr val="bg2"/>
                </a:solidFill>
              </a:rPr>
              <a:t>Qs</a:t>
            </a:r>
            <a:r>
              <a:rPr lang="en-US" b="1" dirty="0" smtClean="0">
                <a:solidFill>
                  <a:schemeClr val="bg2"/>
                </a:solidFill>
              </a:rPr>
              <a:t> = 0.0059</a:t>
            </a:r>
            <a:endParaRPr lang="en-GB" b="1" dirty="0">
              <a:solidFill>
                <a:schemeClr val="bg2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153739" y="2971799"/>
            <a:ext cx="1851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2"/>
                </a:solidFill>
              </a:rPr>
              <a:t>Q 20 – Qs = 0.017</a:t>
            </a:r>
            <a:endParaRPr lang="en-GB" b="1" dirty="0">
              <a:solidFill>
                <a:schemeClr val="bg2"/>
              </a:solidFill>
            </a:endParaRPr>
          </a:p>
        </p:txBody>
      </p:sp>
      <p:sp>
        <p:nvSpPr>
          <p:cNvPr id="8" name="Left Brace 7"/>
          <p:cNvSpPr/>
          <p:nvPr/>
        </p:nvSpPr>
        <p:spPr>
          <a:xfrm>
            <a:off x="4905314" y="2971799"/>
            <a:ext cx="71219" cy="431802"/>
          </a:xfrm>
          <a:prstGeom prst="leftBrace">
            <a:avLst>
              <a:gd name="adj1" fmla="val 67529"/>
              <a:gd name="adj2" fmla="val 50000"/>
            </a:avLst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Left Brace 15"/>
          <p:cNvSpPr/>
          <p:nvPr/>
        </p:nvSpPr>
        <p:spPr>
          <a:xfrm>
            <a:off x="468729" y="2971799"/>
            <a:ext cx="71219" cy="431802"/>
          </a:xfrm>
          <a:prstGeom prst="leftBrace">
            <a:avLst>
              <a:gd name="adj1" fmla="val 67529"/>
              <a:gd name="adj2" fmla="val 50000"/>
            </a:avLst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132464" y="2849146"/>
            <a:ext cx="4074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C00000"/>
                </a:solidFill>
              </a:rPr>
              <a:t>Qs</a:t>
            </a:r>
            <a:endParaRPr lang="en-GB" sz="1600" b="1" dirty="0">
              <a:solidFill>
                <a:srgbClr val="C0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561935" y="2849146"/>
            <a:ext cx="4074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C00000"/>
                </a:solidFill>
              </a:rPr>
              <a:t>Qs</a:t>
            </a:r>
            <a:endParaRPr lang="en-GB" sz="1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1381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4000"/>
            <a:ext cx="9144000" cy="5740526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84001"/>
            <a:ext cx="9144000" cy="5740526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Dipole wakes – </a:t>
            </a:r>
            <a:r>
              <a:rPr lang="en-US" dirty="0" err="1"/>
              <a:t>h</a:t>
            </a:r>
            <a:r>
              <a:rPr lang="en-US" dirty="0" err="1" smtClean="0"/>
              <a:t>eadtail</a:t>
            </a:r>
            <a:r>
              <a:rPr lang="en-US" dirty="0" smtClean="0"/>
              <a:t> modes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</p:spPr>
        <p:txBody>
          <a:bodyPr/>
          <a:lstStyle/>
          <a:p>
            <a:r>
              <a:rPr lang="en-US" dirty="0" smtClean="0"/>
              <a:t>As soon as </a:t>
            </a:r>
            <a:r>
              <a:rPr lang="en-US" dirty="0" smtClean="0">
                <a:solidFill>
                  <a:srgbClr val="C00000"/>
                </a:solidFill>
              </a:rPr>
              <a:t>chromaticity is non-zero</a:t>
            </a:r>
            <a:r>
              <a:rPr lang="en-US" dirty="0" smtClean="0"/>
              <a:t>, another ‘resonant’ condition can be met as particles now ‘synchronize’ their </a:t>
            </a:r>
            <a:r>
              <a:rPr lang="en-US" dirty="0" err="1" smtClean="0"/>
              <a:t>betatron</a:t>
            </a:r>
            <a:r>
              <a:rPr lang="en-US" dirty="0" smtClean="0"/>
              <a:t> motion with the synchrotron motion</a:t>
            </a:r>
          </a:p>
          <a:p>
            <a:r>
              <a:rPr lang="en-US" dirty="0" err="1" smtClean="0">
                <a:solidFill>
                  <a:srgbClr val="C00000"/>
                </a:solidFill>
                <a:sym typeface="Wingdings" panose="05000000000000000000" pitchFamily="2" charset="2"/>
              </a:rPr>
              <a:t>Headtail</a:t>
            </a:r>
            <a:r>
              <a:rPr lang="en-US" dirty="0" smtClean="0">
                <a:solidFill>
                  <a:srgbClr val="C00000"/>
                </a:solidFill>
                <a:sym typeface="Wingdings" panose="05000000000000000000" pitchFamily="2" charset="2"/>
              </a:rPr>
              <a:t> modes arise</a:t>
            </a:r>
            <a:r>
              <a:rPr lang="en-US" dirty="0" smtClean="0">
                <a:sym typeface="Wingdings" panose="05000000000000000000" pitchFamily="2" charset="2"/>
              </a:rPr>
              <a:t> – the order of the respective mode depends on the chromaticity together with the impedance and bunch spectrum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D07C3-AD98-459B-A629-868C80B03136}" type="datetime1">
              <a:rPr lang="en-GB" smtClean="0"/>
              <a:t>09/11/2015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Numerical Methods II - Kevin Li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3004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Dipole wakes – </a:t>
            </a:r>
            <a:r>
              <a:rPr lang="en-US" dirty="0" err="1"/>
              <a:t>h</a:t>
            </a:r>
            <a:r>
              <a:rPr lang="en-US" dirty="0" err="1" smtClean="0"/>
              <a:t>eadtail</a:t>
            </a:r>
            <a:r>
              <a:rPr lang="en-US" dirty="0" smtClean="0"/>
              <a:t> modes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4538B-30F9-40A1-B03D-1B0557203D2E}" type="datetime1">
              <a:rPr lang="en-GB" smtClean="0"/>
              <a:t>09/11/2015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Numerical Methods II - Kevin Li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13</a:t>
            </a:fld>
            <a:endParaRPr lang="en-GB"/>
          </a:p>
        </p:txBody>
      </p:sp>
      <p:pic>
        <p:nvPicPr>
          <p:cNvPr id="3" name="wake_dipole_headtail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684000"/>
            <a:ext cx="9144000" cy="574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0910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4000"/>
            <a:ext cx="9144000" cy="574052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Dipole wakes – </a:t>
            </a:r>
            <a:r>
              <a:rPr lang="en-US" dirty="0" err="1"/>
              <a:t>h</a:t>
            </a:r>
            <a:r>
              <a:rPr lang="en-US" dirty="0" err="1" smtClean="0"/>
              <a:t>eadtail</a:t>
            </a:r>
            <a:r>
              <a:rPr lang="en-US" dirty="0" smtClean="0"/>
              <a:t> modes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B72A0-EDD7-4831-88C6-19893D13E3F2}" type="datetime1">
              <a:rPr lang="en-GB" smtClean="0"/>
              <a:t>09/11/2015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Numerical Methods II - Kevin Li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14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0000" y="736981"/>
            <a:ext cx="4320000" cy="538403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52452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11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211" r="48912" b="1"/>
          <a:stretch/>
        </p:blipFill>
        <p:spPr>
          <a:xfrm>
            <a:off x="4788000" y="3962400"/>
            <a:ext cx="3924000" cy="2135765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 r="48704"/>
          <a:stretch/>
        </p:blipFill>
        <p:spPr>
          <a:xfrm>
            <a:off x="432000" y="3962000"/>
            <a:ext cx="3924000" cy="213616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</a:t>
            </a:r>
            <a:r>
              <a:rPr lang="en-US" dirty="0" err="1" smtClean="0"/>
              <a:t>Headtail</a:t>
            </a:r>
            <a:r>
              <a:rPr lang="en-US" dirty="0" smtClean="0"/>
              <a:t> modes in the LHC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A8B1D-3A92-4D02-8A64-004E0E8F226C}" type="datetime1">
              <a:rPr lang="en-GB" smtClean="0"/>
              <a:t>09/11/2015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Numerical Methods II - Kevin Li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15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1381664" y="2515381"/>
            <a:ext cx="24622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Lower </a:t>
            </a:r>
            <a:r>
              <a:rPr lang="en-US" dirty="0" err="1" smtClean="0"/>
              <a:t>chroma</a:t>
            </a:r>
            <a:r>
              <a:rPr lang="en-US" dirty="0" smtClean="0"/>
              <a:t> – mode 2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5718829" y="2515381"/>
            <a:ext cx="2508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Higher </a:t>
            </a:r>
            <a:r>
              <a:rPr lang="en-US" dirty="0" err="1" smtClean="0"/>
              <a:t>chroma</a:t>
            </a:r>
            <a:r>
              <a:rPr lang="en-US" dirty="0" smtClean="0"/>
              <a:t> – mode 3</a:t>
            </a:r>
            <a:endParaRPr lang="en-GB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92280" y="722000"/>
            <a:ext cx="3919720" cy="32400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2000" y="722000"/>
            <a:ext cx="3919720" cy="3240000"/>
          </a:xfrm>
          <a:prstGeom prst="rect">
            <a:avLst/>
          </a:prstGeom>
        </p:spPr>
      </p:pic>
      <p:sp>
        <p:nvSpPr>
          <p:cNvPr id="16" name="Trapezoid 15"/>
          <p:cNvSpPr/>
          <p:nvPr/>
        </p:nvSpPr>
        <p:spPr>
          <a:xfrm>
            <a:off x="976629" y="2884713"/>
            <a:ext cx="3290571" cy="1055515"/>
          </a:xfrm>
          <a:prstGeom prst="trapezoid">
            <a:avLst>
              <a:gd name="adj" fmla="val 66346"/>
            </a:avLst>
          </a:prstGeom>
          <a:solidFill>
            <a:srgbClr val="5B9BD5">
              <a:alpha val="30196"/>
            </a:srgb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rapezoid 16"/>
          <p:cNvSpPr/>
          <p:nvPr/>
        </p:nvSpPr>
        <p:spPr>
          <a:xfrm>
            <a:off x="5341800" y="2884713"/>
            <a:ext cx="3290571" cy="1055513"/>
          </a:xfrm>
          <a:prstGeom prst="trapezoid">
            <a:avLst>
              <a:gd name="adj" fmla="val 97115"/>
            </a:avLst>
          </a:prstGeom>
          <a:solidFill>
            <a:srgbClr val="5B9BD5">
              <a:alpha val="30196"/>
            </a:srgb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2492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 of part 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400" dirty="0" smtClean="0"/>
              <a:t>Numerical methods allow us</a:t>
            </a:r>
          </a:p>
          <a:p>
            <a:pPr lvl="1">
              <a:lnSpc>
                <a:spcPct val="150000"/>
              </a:lnSpc>
            </a:pPr>
            <a:r>
              <a:rPr lang="en-US" sz="2000" dirty="0"/>
              <a:t>to study conditions not realizable in a machine</a:t>
            </a:r>
            <a:endParaRPr lang="en-GB" sz="2000" dirty="0"/>
          </a:p>
          <a:p>
            <a:pPr lvl="1">
              <a:lnSpc>
                <a:spcPct val="150000"/>
              </a:lnSpc>
            </a:pPr>
            <a:r>
              <a:rPr lang="en-US" sz="2000" dirty="0" smtClean="0"/>
              <a:t>to disentangle effects</a:t>
            </a:r>
          </a:p>
          <a:p>
            <a:pPr lvl="1">
              <a:lnSpc>
                <a:spcPct val="150000"/>
              </a:lnSpc>
            </a:pPr>
            <a:r>
              <a:rPr lang="en-US" sz="2000" dirty="0"/>
              <a:t>to use unprecedented analysis </a:t>
            </a:r>
            <a:r>
              <a:rPr lang="en-US" sz="2000" dirty="0" smtClean="0"/>
              <a:t>tools</a:t>
            </a:r>
          </a:p>
          <a:p>
            <a:pPr>
              <a:lnSpc>
                <a:spcPct val="150000"/>
              </a:lnSpc>
            </a:pPr>
            <a:r>
              <a:rPr lang="en-US" sz="2300" dirty="0" err="1" smtClean="0"/>
              <a:t>Macroparticle</a:t>
            </a:r>
            <a:r>
              <a:rPr lang="en-US" sz="2300" dirty="0" smtClean="0"/>
              <a:t> models </a:t>
            </a:r>
            <a:r>
              <a:rPr lang="en-US" sz="2300" dirty="0" smtClean="0">
                <a:solidFill>
                  <a:srgbClr val="C00000"/>
                </a:solidFill>
              </a:rPr>
              <a:t>closely resemble real systems</a:t>
            </a:r>
            <a:r>
              <a:rPr lang="en-US" sz="2300" dirty="0" smtClean="0"/>
              <a:t> and are relatively </a:t>
            </a:r>
            <a:r>
              <a:rPr lang="en-US" sz="2300" dirty="0" smtClean="0">
                <a:solidFill>
                  <a:srgbClr val="C00000"/>
                </a:solidFill>
              </a:rPr>
              <a:t>easy to implement</a:t>
            </a:r>
          </a:p>
          <a:p>
            <a:pPr>
              <a:lnSpc>
                <a:spcPct val="150000"/>
              </a:lnSpc>
            </a:pPr>
            <a:r>
              <a:rPr lang="en-US" sz="2300" dirty="0" smtClean="0"/>
              <a:t>We have learned how to </a:t>
            </a:r>
            <a:r>
              <a:rPr lang="en-US" sz="2300" dirty="0" smtClean="0">
                <a:solidFill>
                  <a:srgbClr val="C00000"/>
                </a:solidFill>
              </a:rPr>
              <a:t>model and implement </a:t>
            </a:r>
            <a:r>
              <a:rPr lang="en-US" sz="2300" dirty="0" err="1" smtClean="0">
                <a:solidFill>
                  <a:srgbClr val="C00000"/>
                </a:solidFill>
              </a:rPr>
              <a:t>macroparticle</a:t>
            </a:r>
            <a:r>
              <a:rPr lang="en-US" sz="2300" dirty="0" smtClean="0">
                <a:solidFill>
                  <a:srgbClr val="C00000"/>
                </a:solidFill>
              </a:rPr>
              <a:t> simulations</a:t>
            </a:r>
            <a:r>
              <a:rPr lang="en-US" sz="2300" dirty="0" smtClean="0"/>
              <a:t> to study </a:t>
            </a:r>
            <a:r>
              <a:rPr lang="en-US" sz="2300" dirty="0" smtClean="0">
                <a:solidFill>
                  <a:srgbClr val="C00000"/>
                </a:solidFill>
              </a:rPr>
              <a:t>intensity effects</a:t>
            </a:r>
            <a:r>
              <a:rPr lang="en-US" sz="2300" dirty="0" smtClean="0"/>
              <a:t> in </a:t>
            </a:r>
            <a:r>
              <a:rPr lang="en-US" sz="2300" dirty="0" smtClean="0">
                <a:solidFill>
                  <a:srgbClr val="C00000"/>
                </a:solidFill>
              </a:rPr>
              <a:t>circular accelerators</a:t>
            </a:r>
            <a:endParaRPr lang="en-US" sz="2300" dirty="0">
              <a:solidFill>
                <a:srgbClr val="C00000"/>
              </a:solidFill>
            </a:endParaRPr>
          </a:p>
          <a:p>
            <a:pPr lvl="1">
              <a:lnSpc>
                <a:spcPct val="150000"/>
              </a:lnSpc>
            </a:pPr>
            <a:endParaRPr lang="en-US" sz="20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C877F-A12B-4B16-85DE-F7C22F9B90FB}" type="datetime1">
              <a:rPr lang="en-GB" smtClean="0"/>
              <a:t>09/11/2015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Numerical Methods II - Kevin Li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8779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000" y="2827867"/>
            <a:ext cx="8280000" cy="3112133"/>
          </a:xfrm>
        </p:spPr>
        <p:txBody>
          <a:bodyPr numCol="2">
            <a:normAutofit/>
          </a:bodyPr>
          <a:lstStyle/>
          <a:p>
            <a:r>
              <a:rPr lang="en-US" sz="2400" dirty="0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Part 1 – numerical modelling</a:t>
            </a:r>
          </a:p>
          <a:p>
            <a:pPr lvl="1"/>
            <a:r>
              <a:rPr lang="en-US" sz="2000" dirty="0" err="1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Initialisation</a:t>
            </a:r>
            <a:endParaRPr lang="en-US" sz="2000" dirty="0" smtClean="0">
              <a:solidFill>
                <a:schemeClr val="tx1">
                  <a:lumMod val="25000"/>
                  <a:lumOff val="75000"/>
                </a:schemeClr>
              </a:solidFill>
            </a:endParaRPr>
          </a:p>
          <a:p>
            <a:pPr lvl="1"/>
            <a:r>
              <a:rPr lang="en-US" sz="2000" dirty="0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Simple tracking</a:t>
            </a:r>
          </a:p>
          <a:p>
            <a:pPr lvl="1"/>
            <a:r>
              <a:rPr lang="en-US" sz="2000" dirty="0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Chromaticity and detuning</a:t>
            </a:r>
          </a:p>
          <a:p>
            <a:pPr lvl="1"/>
            <a:r>
              <a:rPr lang="en-US" sz="2000" dirty="0" err="1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Wakefields</a:t>
            </a:r>
            <a:r>
              <a:rPr lang="en-US" sz="2000" dirty="0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 with examples</a:t>
            </a:r>
          </a:p>
          <a:p>
            <a:pPr lvl="2"/>
            <a:r>
              <a:rPr lang="en-US" sz="1700" dirty="0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Constant wakes</a:t>
            </a:r>
          </a:p>
          <a:p>
            <a:pPr lvl="2"/>
            <a:r>
              <a:rPr lang="en-US" sz="1700" dirty="0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Dipole wakes</a:t>
            </a:r>
          </a:p>
          <a:p>
            <a:pPr lvl="2"/>
            <a:r>
              <a:rPr lang="en-US" sz="1700" dirty="0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TMCI &amp; </a:t>
            </a:r>
            <a:r>
              <a:rPr lang="en-US" sz="1700" dirty="0" err="1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headtail</a:t>
            </a:r>
            <a:r>
              <a:rPr lang="en-US" sz="1700" dirty="0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 modes</a:t>
            </a:r>
          </a:p>
          <a:p>
            <a:pPr marL="342900" lvl="1" indent="0">
              <a:buNone/>
            </a:pPr>
            <a:endParaRPr lang="en-US" dirty="0" smtClean="0"/>
          </a:p>
          <a:p>
            <a:r>
              <a:rPr lang="en-US" sz="2400" dirty="0">
                <a:solidFill>
                  <a:schemeClr val="tx1">
                    <a:lumMod val="25000"/>
                    <a:lumOff val="75000"/>
                  </a:schemeClr>
                </a:solidFill>
              </a:rPr>
              <a:t>Part </a:t>
            </a:r>
            <a:r>
              <a:rPr lang="en-US" sz="2400" dirty="0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2 – electron cloud</a:t>
            </a:r>
          </a:p>
          <a:p>
            <a:pPr lvl="1"/>
            <a:r>
              <a:rPr lang="en-US" sz="2000" dirty="0" smtClean="0"/>
              <a:t>Modelling of e-cloud </a:t>
            </a:r>
            <a:r>
              <a:rPr lang="en-US" sz="2000" dirty="0"/>
              <a:t>interactions</a:t>
            </a:r>
            <a:endParaRPr lang="en-US" sz="2000" dirty="0" smtClean="0"/>
          </a:p>
          <a:p>
            <a:pPr lvl="1"/>
            <a:r>
              <a:rPr lang="en-US" sz="2000" dirty="0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PIC </a:t>
            </a:r>
            <a:r>
              <a:rPr lang="en-US" sz="2000" dirty="0">
                <a:solidFill>
                  <a:schemeClr val="tx1">
                    <a:lumMod val="25000"/>
                    <a:lumOff val="75000"/>
                  </a:schemeClr>
                </a:solidFill>
              </a:rPr>
              <a:t>solvers</a:t>
            </a:r>
          </a:p>
          <a:p>
            <a:pPr lvl="1"/>
            <a:r>
              <a:rPr lang="en-US" sz="2000" dirty="0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Application for e-cloud instabilities</a:t>
            </a:r>
            <a:endParaRPr lang="en-US" dirty="0">
              <a:solidFill>
                <a:schemeClr val="tx1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411F2-6366-43D0-9B91-9DAD3F92E2F3}" type="datetime1">
              <a:rPr lang="en-GB" smtClean="0"/>
              <a:t>09/11/2015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Numerical Methods II - Kevin Li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17</a:t>
            </a:fld>
            <a:endParaRPr lang="en-GB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32000" y="729000"/>
            <a:ext cx="8280000" cy="2511000"/>
          </a:xfrm>
          <a:prstGeom prst="rect">
            <a:avLst/>
          </a:prstGeom>
        </p:spPr>
        <p:txBody>
          <a:bodyPr vert="horz" lIns="91440" tIns="45720" rIns="91440" bIns="45720" numCol="1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Introduction to </a:t>
            </a:r>
            <a:r>
              <a:rPr lang="en-US" sz="2400" dirty="0" err="1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macroparticle</a:t>
            </a:r>
            <a:r>
              <a:rPr lang="en-US" sz="2400" dirty="0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 models –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implementations, applications and examples</a:t>
            </a:r>
            <a:endParaRPr lang="en-US" sz="2000" dirty="0">
              <a:solidFill>
                <a:schemeClr val="tx1">
                  <a:lumMod val="25000"/>
                  <a:lumOff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10603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971"/>
    </mc:Choice>
    <mc:Fallback>
      <p:transition spd="slow" advTm="2971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Accelerator beam system - </a:t>
            </a:r>
            <a:r>
              <a:rPr lang="en-US" dirty="0" err="1" smtClean="0"/>
              <a:t>wakefields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0" y="899999"/>
            <a:ext cx="4140000" cy="5458467"/>
          </a:xfrm>
        </p:spPr>
        <p:txBody>
          <a:bodyPr>
            <a:normAutofit/>
          </a:bodyPr>
          <a:lstStyle/>
          <a:p>
            <a:r>
              <a:rPr lang="en-US" sz="1800" dirty="0" smtClean="0"/>
              <a:t>Our first ‘real’ collective interaction from impedances</a:t>
            </a:r>
            <a:endParaRPr lang="en-US" sz="1600" dirty="0" smtClean="0">
              <a:sym typeface="Wingdings" panose="05000000000000000000" pitchFamily="2" charset="2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ED96A-20C1-481D-BD4A-009A1BCFAF23}" type="datetime1">
              <a:rPr lang="en-GB" smtClean="0"/>
              <a:t>09/11/2015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Numerical Methods II - Kevin Li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18</a:t>
            </a:fld>
            <a:endParaRPr lang="en-GB"/>
          </a:p>
        </p:txBody>
      </p:sp>
      <p:sp>
        <p:nvSpPr>
          <p:cNvPr id="19" name="Oval 18"/>
          <p:cNvSpPr/>
          <p:nvPr/>
        </p:nvSpPr>
        <p:spPr>
          <a:xfrm>
            <a:off x="432000" y="1988643"/>
            <a:ext cx="3600000" cy="1440000"/>
          </a:xfrm>
          <a:prstGeom prst="ellipse">
            <a:avLst/>
          </a:prstGeom>
          <a:noFill/>
          <a:ln w="28575">
            <a:solidFill>
              <a:schemeClr val="tx2">
                <a:lumMod val="75000"/>
              </a:schemeClr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  <p:sp>
        <p:nvSpPr>
          <p:cNvPr id="20" name="Oval 19"/>
          <p:cNvSpPr/>
          <p:nvPr/>
        </p:nvSpPr>
        <p:spPr>
          <a:xfrm rot="1062647">
            <a:off x="714665" y="3113834"/>
            <a:ext cx="468000" cy="180000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" name="Straight Arrow Connector 20"/>
          <p:cNvCxnSpPr/>
          <p:nvPr/>
        </p:nvCxnSpPr>
        <p:spPr>
          <a:xfrm flipV="1">
            <a:off x="943471" y="2825750"/>
            <a:ext cx="0" cy="387352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943471" y="3213102"/>
            <a:ext cx="395627" cy="14114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>
            <a:off x="680383" y="3213103"/>
            <a:ext cx="263093" cy="219147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783" y="3429000"/>
            <a:ext cx="89600" cy="8000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813" y="2757180"/>
            <a:ext cx="83200" cy="114133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099" y="3429000"/>
            <a:ext cx="75733" cy="80000"/>
          </a:xfrm>
          <a:prstGeom prst="rect">
            <a:avLst/>
          </a:prstGeom>
        </p:spPr>
      </p:pic>
      <p:sp>
        <p:nvSpPr>
          <p:cNvPr id="27" name="Rounded Rectangle 26"/>
          <p:cNvSpPr/>
          <p:nvPr/>
        </p:nvSpPr>
        <p:spPr>
          <a:xfrm>
            <a:off x="3295928" y="3180642"/>
            <a:ext cx="144000" cy="14400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Arc 27"/>
          <p:cNvSpPr/>
          <p:nvPr/>
        </p:nvSpPr>
        <p:spPr>
          <a:xfrm>
            <a:off x="776470" y="2022664"/>
            <a:ext cx="3255530" cy="1368000"/>
          </a:xfrm>
          <a:prstGeom prst="arc">
            <a:avLst>
              <a:gd name="adj1" fmla="val 20278531"/>
              <a:gd name="adj2" fmla="val 1703125"/>
            </a:avLst>
          </a:prstGeom>
          <a:ln w="57150">
            <a:solidFill>
              <a:srgbClr val="7030A0"/>
            </a:solidFill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  <p:sp>
        <p:nvSpPr>
          <p:cNvPr id="29" name="Rounded Rectangle 28"/>
          <p:cNvSpPr/>
          <p:nvPr/>
        </p:nvSpPr>
        <p:spPr>
          <a:xfrm>
            <a:off x="3462870" y="2133607"/>
            <a:ext cx="144000" cy="14400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0" name="mke-s-2.mov">
            <a:hlinkClick r:id="" action="ppaction://media"/>
          </p:cNvPr>
          <p:cNvPicPr>
            <a:picLocks noChangeAspect="1"/>
          </p:cNvPicPr>
          <p:nvPr>
            <a:videoFile r:link="rId5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1504545" y="3536467"/>
            <a:ext cx="6134910" cy="2880000"/>
          </a:xfrm>
          <a:prstGeom prst="rect">
            <a:avLst/>
          </a:prstGeom>
        </p:spPr>
      </p:pic>
      <p:sp>
        <p:nvSpPr>
          <p:cNvPr id="32" name="Freeform 31"/>
          <p:cNvSpPr/>
          <p:nvPr/>
        </p:nvSpPr>
        <p:spPr>
          <a:xfrm>
            <a:off x="3361265" y="1583266"/>
            <a:ext cx="1372415" cy="2396065"/>
          </a:xfrm>
          <a:custGeom>
            <a:avLst/>
            <a:gdLst>
              <a:gd name="connsiteX0" fmla="*/ 0 w 1193800"/>
              <a:gd name="connsiteY0" fmla="*/ 143934 h 2235200"/>
              <a:gd name="connsiteX1" fmla="*/ 1193800 w 1193800"/>
              <a:gd name="connsiteY1" fmla="*/ 0 h 2235200"/>
              <a:gd name="connsiteX2" fmla="*/ 1193800 w 1193800"/>
              <a:gd name="connsiteY2" fmla="*/ 2235200 h 2235200"/>
              <a:gd name="connsiteX3" fmla="*/ 0 w 1193800"/>
              <a:gd name="connsiteY3" fmla="*/ 143934 h 2235200"/>
              <a:gd name="connsiteX0" fmla="*/ 0 w 1363134"/>
              <a:gd name="connsiteY0" fmla="*/ 1236134 h 2235200"/>
              <a:gd name="connsiteX1" fmla="*/ 1363134 w 1363134"/>
              <a:gd name="connsiteY1" fmla="*/ 0 h 2235200"/>
              <a:gd name="connsiteX2" fmla="*/ 1363134 w 1363134"/>
              <a:gd name="connsiteY2" fmla="*/ 2235200 h 2235200"/>
              <a:gd name="connsiteX3" fmla="*/ 0 w 1363134"/>
              <a:gd name="connsiteY3" fmla="*/ 1236134 h 2235200"/>
              <a:gd name="connsiteX0" fmla="*/ 0 w 1363134"/>
              <a:gd name="connsiteY0" fmla="*/ 1566334 h 2565400"/>
              <a:gd name="connsiteX1" fmla="*/ 1363134 w 1363134"/>
              <a:gd name="connsiteY1" fmla="*/ 0 h 2565400"/>
              <a:gd name="connsiteX2" fmla="*/ 1363134 w 1363134"/>
              <a:gd name="connsiteY2" fmla="*/ 2565400 h 2565400"/>
              <a:gd name="connsiteX3" fmla="*/ 0 w 1363134"/>
              <a:gd name="connsiteY3" fmla="*/ 1566334 h 2565400"/>
              <a:gd name="connsiteX0" fmla="*/ 0 w 1388534"/>
              <a:gd name="connsiteY0" fmla="*/ 1566334 h 2421466"/>
              <a:gd name="connsiteX1" fmla="*/ 1363134 w 1388534"/>
              <a:gd name="connsiteY1" fmla="*/ 0 h 2421466"/>
              <a:gd name="connsiteX2" fmla="*/ 1388534 w 1388534"/>
              <a:gd name="connsiteY2" fmla="*/ 2421466 h 2421466"/>
              <a:gd name="connsiteX3" fmla="*/ 0 w 1388534"/>
              <a:gd name="connsiteY3" fmla="*/ 1566334 h 2421466"/>
              <a:gd name="connsiteX0" fmla="*/ 0 w 1388534"/>
              <a:gd name="connsiteY0" fmla="*/ 1701800 h 2556932"/>
              <a:gd name="connsiteX1" fmla="*/ 1371601 w 1388534"/>
              <a:gd name="connsiteY1" fmla="*/ 0 h 2556932"/>
              <a:gd name="connsiteX2" fmla="*/ 1388534 w 1388534"/>
              <a:gd name="connsiteY2" fmla="*/ 2556932 h 2556932"/>
              <a:gd name="connsiteX3" fmla="*/ 0 w 1388534"/>
              <a:gd name="connsiteY3" fmla="*/ 1701800 h 2556932"/>
              <a:gd name="connsiteX0" fmla="*/ 0 w 1380068"/>
              <a:gd name="connsiteY0" fmla="*/ 1701800 h 2421465"/>
              <a:gd name="connsiteX1" fmla="*/ 1371601 w 1380068"/>
              <a:gd name="connsiteY1" fmla="*/ 0 h 2421465"/>
              <a:gd name="connsiteX2" fmla="*/ 1380068 w 1380068"/>
              <a:gd name="connsiteY2" fmla="*/ 2421465 h 2421465"/>
              <a:gd name="connsiteX3" fmla="*/ 0 w 1380068"/>
              <a:gd name="connsiteY3" fmla="*/ 1701800 h 2421465"/>
              <a:gd name="connsiteX0" fmla="*/ 0 w 1372415"/>
              <a:gd name="connsiteY0" fmla="*/ 1701800 h 2421465"/>
              <a:gd name="connsiteX1" fmla="*/ 1371601 w 1372415"/>
              <a:gd name="connsiteY1" fmla="*/ 0 h 2421465"/>
              <a:gd name="connsiteX2" fmla="*/ 1371602 w 1372415"/>
              <a:gd name="connsiteY2" fmla="*/ 2421465 h 2421465"/>
              <a:gd name="connsiteX3" fmla="*/ 0 w 1372415"/>
              <a:gd name="connsiteY3" fmla="*/ 1701800 h 2421465"/>
              <a:gd name="connsiteX0" fmla="*/ 0 w 1372415"/>
              <a:gd name="connsiteY0" fmla="*/ 1676400 h 2396065"/>
              <a:gd name="connsiteX1" fmla="*/ 1371601 w 1372415"/>
              <a:gd name="connsiteY1" fmla="*/ 0 h 2396065"/>
              <a:gd name="connsiteX2" fmla="*/ 1371602 w 1372415"/>
              <a:gd name="connsiteY2" fmla="*/ 2396065 h 2396065"/>
              <a:gd name="connsiteX3" fmla="*/ 0 w 1372415"/>
              <a:gd name="connsiteY3" fmla="*/ 1676400 h 2396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72415" h="2396065">
                <a:moveTo>
                  <a:pt x="0" y="1676400"/>
                </a:moveTo>
                <a:lnTo>
                  <a:pt x="1371601" y="0"/>
                </a:lnTo>
                <a:cubicBezTo>
                  <a:pt x="1374423" y="807155"/>
                  <a:pt x="1368780" y="1588910"/>
                  <a:pt x="1371602" y="2396065"/>
                </a:cubicBezTo>
                <a:lnTo>
                  <a:pt x="0" y="1676400"/>
                </a:lnTo>
                <a:close/>
              </a:path>
            </a:pathLst>
          </a:custGeom>
          <a:solidFill>
            <a:srgbClr val="C55A11">
              <a:alpha val="20000"/>
            </a:srgb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1" name="Picture 30" descr="MKE_internalcircuit.bmp"/>
          <p:cNvPicPr>
            <a:picLocks noChangeAspect="1"/>
          </p:cNvPicPr>
          <p:nvPr/>
        </p:nvPicPr>
        <p:blipFill>
          <a:blip r:embed="rId12" cstate="print"/>
          <a:srcRect l="15670" r="16710"/>
          <a:stretch>
            <a:fillRect/>
          </a:stretch>
        </p:blipFill>
        <p:spPr>
          <a:xfrm>
            <a:off x="4726712" y="1548000"/>
            <a:ext cx="3341104" cy="2448000"/>
          </a:xfrm>
          <a:prstGeom prst="rect">
            <a:avLst/>
          </a:prstGeom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4280522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8393"/>
    </mc:Choice>
    <mc:Fallback xmlns="">
      <p:transition spd="slow" advTm="4839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900" fill="hold"/>
                                        <p:tgtEl>
                                          <p:spTgt spid="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30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</p:childTnLst>
        </p:cTn>
      </p:par>
    </p:tnLst>
  </p:timing>
  <p:extLst mod="1">
    <p:ext uri="{E180D4A7-C9FB-4DFB-919C-405C955672EB}">
      <p14:showEvtLst xmlns:p14="http://schemas.microsoft.com/office/powerpoint/2010/main">
        <p14:playEvt time="0" objId="30"/>
        <p14:stopEvt time="48393" objId="30"/>
      </p14:showEvtLst>
    </p:ext>
  </p:extLs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Accelerator beam system – electron clouds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0" y="899999"/>
            <a:ext cx="4140000" cy="5458467"/>
          </a:xfrm>
        </p:spPr>
        <p:txBody>
          <a:bodyPr>
            <a:normAutofit/>
          </a:bodyPr>
          <a:lstStyle/>
          <a:p>
            <a:r>
              <a:rPr lang="en-US" sz="1800" dirty="0" smtClean="0"/>
              <a:t>Two stream collective interaction – much more </a:t>
            </a:r>
            <a:r>
              <a:rPr lang="en-US" sz="1800" dirty="0" smtClean="0"/>
              <a:t>involved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C6092-08D4-46B8-A640-F55E880BA9ED}" type="datetime1">
              <a:rPr lang="en-GB" smtClean="0"/>
              <a:t>09/11/2015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Numerical Methods II - Kevin Li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19</a:t>
            </a:fld>
            <a:endParaRPr lang="en-GB"/>
          </a:p>
        </p:txBody>
      </p:sp>
      <p:sp>
        <p:nvSpPr>
          <p:cNvPr id="19" name="Oval 18"/>
          <p:cNvSpPr/>
          <p:nvPr/>
        </p:nvSpPr>
        <p:spPr>
          <a:xfrm>
            <a:off x="432000" y="1988643"/>
            <a:ext cx="3600000" cy="1440000"/>
          </a:xfrm>
          <a:prstGeom prst="ellipse">
            <a:avLst/>
          </a:prstGeom>
          <a:noFill/>
          <a:ln w="28575">
            <a:solidFill>
              <a:schemeClr val="tx2">
                <a:lumMod val="75000"/>
              </a:schemeClr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  <p:sp>
        <p:nvSpPr>
          <p:cNvPr id="20" name="Oval 19"/>
          <p:cNvSpPr/>
          <p:nvPr/>
        </p:nvSpPr>
        <p:spPr>
          <a:xfrm rot="1062647">
            <a:off x="714665" y="3113834"/>
            <a:ext cx="468000" cy="180000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" name="Straight Arrow Connector 20"/>
          <p:cNvCxnSpPr/>
          <p:nvPr/>
        </p:nvCxnSpPr>
        <p:spPr>
          <a:xfrm flipV="1">
            <a:off x="943471" y="2825750"/>
            <a:ext cx="0" cy="387352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943471" y="3213102"/>
            <a:ext cx="395627" cy="14114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>
            <a:off x="680383" y="3213103"/>
            <a:ext cx="263093" cy="219147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783" y="3429000"/>
            <a:ext cx="89600" cy="8000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813" y="2757180"/>
            <a:ext cx="83200" cy="114133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099" y="3429000"/>
            <a:ext cx="75733" cy="80000"/>
          </a:xfrm>
          <a:prstGeom prst="rect">
            <a:avLst/>
          </a:prstGeom>
        </p:spPr>
      </p:pic>
      <p:sp>
        <p:nvSpPr>
          <p:cNvPr id="28" name="Arc 27"/>
          <p:cNvSpPr/>
          <p:nvPr/>
        </p:nvSpPr>
        <p:spPr>
          <a:xfrm>
            <a:off x="776470" y="2022664"/>
            <a:ext cx="3255530" cy="1368000"/>
          </a:xfrm>
          <a:prstGeom prst="arc">
            <a:avLst>
              <a:gd name="adj1" fmla="val 20278531"/>
              <a:gd name="adj2" fmla="val 1703125"/>
            </a:avLst>
          </a:prstGeom>
          <a:ln w="57150">
            <a:solidFill>
              <a:srgbClr val="7030A0"/>
            </a:solidFill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  <p:sp>
        <p:nvSpPr>
          <p:cNvPr id="31" name="Cloud 30"/>
          <p:cNvSpPr/>
          <p:nvPr/>
        </p:nvSpPr>
        <p:spPr>
          <a:xfrm>
            <a:off x="1855151" y="3296729"/>
            <a:ext cx="446315" cy="212271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32" name="Cloud 31"/>
          <p:cNvSpPr/>
          <p:nvPr/>
        </p:nvSpPr>
        <p:spPr>
          <a:xfrm>
            <a:off x="368601" y="2317408"/>
            <a:ext cx="446315" cy="212271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33" name="Cloud 32"/>
          <p:cNvSpPr/>
          <p:nvPr/>
        </p:nvSpPr>
        <p:spPr>
          <a:xfrm>
            <a:off x="1673219" y="1888006"/>
            <a:ext cx="446315" cy="212271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34" name="Cloud 33"/>
          <p:cNvSpPr/>
          <p:nvPr/>
        </p:nvSpPr>
        <p:spPr>
          <a:xfrm>
            <a:off x="3239712" y="2078388"/>
            <a:ext cx="446315" cy="212271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2" name="Freeform 11"/>
          <p:cNvSpPr/>
          <p:nvPr/>
        </p:nvSpPr>
        <p:spPr>
          <a:xfrm>
            <a:off x="3361266" y="1744133"/>
            <a:ext cx="1338548" cy="2599266"/>
          </a:xfrm>
          <a:custGeom>
            <a:avLst/>
            <a:gdLst>
              <a:gd name="connsiteX0" fmla="*/ 0 w 1193800"/>
              <a:gd name="connsiteY0" fmla="*/ 143934 h 2235200"/>
              <a:gd name="connsiteX1" fmla="*/ 1193800 w 1193800"/>
              <a:gd name="connsiteY1" fmla="*/ 0 h 2235200"/>
              <a:gd name="connsiteX2" fmla="*/ 1193800 w 1193800"/>
              <a:gd name="connsiteY2" fmla="*/ 2235200 h 2235200"/>
              <a:gd name="connsiteX3" fmla="*/ 0 w 1193800"/>
              <a:gd name="connsiteY3" fmla="*/ 143934 h 2235200"/>
              <a:gd name="connsiteX0" fmla="*/ 0 w 1363134"/>
              <a:gd name="connsiteY0" fmla="*/ 1236134 h 2235200"/>
              <a:gd name="connsiteX1" fmla="*/ 1363134 w 1363134"/>
              <a:gd name="connsiteY1" fmla="*/ 0 h 2235200"/>
              <a:gd name="connsiteX2" fmla="*/ 1363134 w 1363134"/>
              <a:gd name="connsiteY2" fmla="*/ 2235200 h 2235200"/>
              <a:gd name="connsiteX3" fmla="*/ 0 w 1363134"/>
              <a:gd name="connsiteY3" fmla="*/ 1236134 h 2235200"/>
              <a:gd name="connsiteX0" fmla="*/ 0 w 1363134"/>
              <a:gd name="connsiteY0" fmla="*/ 1566334 h 2565400"/>
              <a:gd name="connsiteX1" fmla="*/ 1363134 w 1363134"/>
              <a:gd name="connsiteY1" fmla="*/ 0 h 2565400"/>
              <a:gd name="connsiteX2" fmla="*/ 1363134 w 1363134"/>
              <a:gd name="connsiteY2" fmla="*/ 2565400 h 2565400"/>
              <a:gd name="connsiteX3" fmla="*/ 0 w 1363134"/>
              <a:gd name="connsiteY3" fmla="*/ 1566334 h 2565400"/>
              <a:gd name="connsiteX0" fmla="*/ 0 w 1388534"/>
              <a:gd name="connsiteY0" fmla="*/ 1566334 h 2421466"/>
              <a:gd name="connsiteX1" fmla="*/ 1363134 w 1388534"/>
              <a:gd name="connsiteY1" fmla="*/ 0 h 2421466"/>
              <a:gd name="connsiteX2" fmla="*/ 1388534 w 1388534"/>
              <a:gd name="connsiteY2" fmla="*/ 2421466 h 2421466"/>
              <a:gd name="connsiteX3" fmla="*/ 0 w 1388534"/>
              <a:gd name="connsiteY3" fmla="*/ 1566334 h 2421466"/>
              <a:gd name="connsiteX0" fmla="*/ 0 w 1388534"/>
              <a:gd name="connsiteY0" fmla="*/ 1532467 h 2387599"/>
              <a:gd name="connsiteX1" fmla="*/ 1337734 w 1388534"/>
              <a:gd name="connsiteY1" fmla="*/ 0 h 2387599"/>
              <a:gd name="connsiteX2" fmla="*/ 1388534 w 1388534"/>
              <a:gd name="connsiteY2" fmla="*/ 2387599 h 2387599"/>
              <a:gd name="connsiteX3" fmla="*/ 0 w 1388534"/>
              <a:gd name="connsiteY3" fmla="*/ 1532467 h 2387599"/>
              <a:gd name="connsiteX0" fmla="*/ 0 w 1337734"/>
              <a:gd name="connsiteY0" fmla="*/ 1532467 h 2607732"/>
              <a:gd name="connsiteX1" fmla="*/ 1337734 w 1337734"/>
              <a:gd name="connsiteY1" fmla="*/ 0 h 2607732"/>
              <a:gd name="connsiteX2" fmla="*/ 1329267 w 1337734"/>
              <a:gd name="connsiteY2" fmla="*/ 2607732 h 2607732"/>
              <a:gd name="connsiteX3" fmla="*/ 0 w 1337734"/>
              <a:gd name="connsiteY3" fmla="*/ 1532467 h 2607732"/>
              <a:gd name="connsiteX0" fmla="*/ 0 w 1337734"/>
              <a:gd name="connsiteY0" fmla="*/ 1498600 h 2573865"/>
              <a:gd name="connsiteX1" fmla="*/ 1337734 w 1337734"/>
              <a:gd name="connsiteY1" fmla="*/ 0 h 2573865"/>
              <a:gd name="connsiteX2" fmla="*/ 1329267 w 1337734"/>
              <a:gd name="connsiteY2" fmla="*/ 2573865 h 2573865"/>
              <a:gd name="connsiteX3" fmla="*/ 0 w 1337734"/>
              <a:gd name="connsiteY3" fmla="*/ 1498600 h 2573865"/>
              <a:gd name="connsiteX0" fmla="*/ 0 w 1330081"/>
              <a:gd name="connsiteY0" fmla="*/ 1507067 h 2582332"/>
              <a:gd name="connsiteX1" fmla="*/ 1329268 w 1330081"/>
              <a:gd name="connsiteY1" fmla="*/ 0 h 2582332"/>
              <a:gd name="connsiteX2" fmla="*/ 1329267 w 1330081"/>
              <a:gd name="connsiteY2" fmla="*/ 2582332 h 2582332"/>
              <a:gd name="connsiteX3" fmla="*/ 0 w 1330081"/>
              <a:gd name="connsiteY3" fmla="*/ 1507067 h 2582332"/>
              <a:gd name="connsiteX0" fmla="*/ 0 w 1329511"/>
              <a:gd name="connsiteY0" fmla="*/ 1515534 h 2590799"/>
              <a:gd name="connsiteX1" fmla="*/ 1312334 w 1329511"/>
              <a:gd name="connsiteY1" fmla="*/ 0 h 2590799"/>
              <a:gd name="connsiteX2" fmla="*/ 1329267 w 1329511"/>
              <a:gd name="connsiteY2" fmla="*/ 2590799 h 2590799"/>
              <a:gd name="connsiteX3" fmla="*/ 0 w 1329511"/>
              <a:gd name="connsiteY3" fmla="*/ 1515534 h 2590799"/>
              <a:gd name="connsiteX0" fmla="*/ 0 w 1329511"/>
              <a:gd name="connsiteY0" fmla="*/ 1515534 h 2624666"/>
              <a:gd name="connsiteX1" fmla="*/ 1312334 w 1329511"/>
              <a:gd name="connsiteY1" fmla="*/ 0 h 2624666"/>
              <a:gd name="connsiteX2" fmla="*/ 1329267 w 1329511"/>
              <a:gd name="connsiteY2" fmla="*/ 2624666 h 2624666"/>
              <a:gd name="connsiteX3" fmla="*/ 0 w 1329511"/>
              <a:gd name="connsiteY3" fmla="*/ 1515534 h 2624666"/>
              <a:gd name="connsiteX0" fmla="*/ 0 w 1337915"/>
              <a:gd name="connsiteY0" fmla="*/ 1515534 h 2607733"/>
              <a:gd name="connsiteX1" fmla="*/ 1312334 w 1337915"/>
              <a:gd name="connsiteY1" fmla="*/ 0 h 2607733"/>
              <a:gd name="connsiteX2" fmla="*/ 1337734 w 1337915"/>
              <a:gd name="connsiteY2" fmla="*/ 2607733 h 2607733"/>
              <a:gd name="connsiteX3" fmla="*/ 0 w 1337915"/>
              <a:gd name="connsiteY3" fmla="*/ 1515534 h 2607733"/>
              <a:gd name="connsiteX0" fmla="*/ 0 w 1337915"/>
              <a:gd name="connsiteY0" fmla="*/ 1515534 h 2599266"/>
              <a:gd name="connsiteX1" fmla="*/ 1312334 w 1337915"/>
              <a:gd name="connsiteY1" fmla="*/ 0 h 2599266"/>
              <a:gd name="connsiteX2" fmla="*/ 1337734 w 1337915"/>
              <a:gd name="connsiteY2" fmla="*/ 2599266 h 2599266"/>
              <a:gd name="connsiteX3" fmla="*/ 0 w 1337915"/>
              <a:gd name="connsiteY3" fmla="*/ 1515534 h 2599266"/>
              <a:gd name="connsiteX0" fmla="*/ 0 w 1338548"/>
              <a:gd name="connsiteY0" fmla="*/ 1515534 h 2599266"/>
              <a:gd name="connsiteX1" fmla="*/ 1337734 w 1338548"/>
              <a:gd name="connsiteY1" fmla="*/ 0 h 2599266"/>
              <a:gd name="connsiteX2" fmla="*/ 1337734 w 1338548"/>
              <a:gd name="connsiteY2" fmla="*/ 2599266 h 2599266"/>
              <a:gd name="connsiteX3" fmla="*/ 0 w 1338548"/>
              <a:gd name="connsiteY3" fmla="*/ 1515534 h 2599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38548" h="2599266">
                <a:moveTo>
                  <a:pt x="0" y="1515534"/>
                </a:moveTo>
                <a:lnTo>
                  <a:pt x="1337734" y="0"/>
                </a:lnTo>
                <a:cubicBezTo>
                  <a:pt x="1334912" y="869244"/>
                  <a:pt x="1340556" y="1730022"/>
                  <a:pt x="1337734" y="2599266"/>
                </a:cubicBezTo>
                <a:lnTo>
                  <a:pt x="0" y="1515534"/>
                </a:lnTo>
                <a:close/>
              </a:path>
            </a:pathLst>
          </a:custGeom>
          <a:solidFill>
            <a:srgbClr val="5B9BD5">
              <a:alpha val="30196"/>
            </a:srgbClr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Cloud 29"/>
          <p:cNvSpPr/>
          <p:nvPr/>
        </p:nvSpPr>
        <p:spPr>
          <a:xfrm>
            <a:off x="3065885" y="3170682"/>
            <a:ext cx="446315" cy="212271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grpSp>
        <p:nvGrpSpPr>
          <p:cNvPr id="10" name="Group 9"/>
          <p:cNvGrpSpPr/>
          <p:nvPr/>
        </p:nvGrpSpPr>
        <p:grpSpPr>
          <a:xfrm>
            <a:off x="4680000" y="1730346"/>
            <a:ext cx="4216400" cy="2633134"/>
            <a:chOff x="4680000" y="1730346"/>
            <a:chExt cx="4216400" cy="2633134"/>
          </a:xfrm>
          <a:effectLst>
            <a:glow rad="101600">
              <a:schemeClr val="accent1">
                <a:satMod val="175000"/>
                <a:alpha val="40000"/>
              </a:schemeClr>
            </a:glow>
          </a:effectLst>
        </p:grpSpPr>
        <p:sp>
          <p:nvSpPr>
            <p:cNvPr id="7" name="Rectangle 6"/>
            <p:cNvSpPr/>
            <p:nvPr/>
          </p:nvSpPr>
          <p:spPr>
            <a:xfrm>
              <a:off x="4680000" y="1730346"/>
              <a:ext cx="4216400" cy="263313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Oval 34"/>
            <p:cNvSpPr/>
            <p:nvPr/>
          </p:nvSpPr>
          <p:spPr>
            <a:xfrm>
              <a:off x="5207540" y="2777341"/>
              <a:ext cx="833179" cy="320453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6" name="Straight Arrow Connector 35"/>
            <p:cNvCxnSpPr/>
            <p:nvPr/>
          </p:nvCxnSpPr>
          <p:spPr>
            <a:xfrm flipV="1">
              <a:off x="5622516" y="2108563"/>
              <a:ext cx="0" cy="1636146"/>
            </a:xfrm>
            <a:prstGeom prst="straightConnector1">
              <a:avLst/>
            </a:prstGeom>
            <a:ln w="12700">
              <a:solidFill>
                <a:srgbClr val="C0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5079938" y="2937568"/>
              <a:ext cx="3530601" cy="0"/>
            </a:xfrm>
            <a:prstGeom prst="line">
              <a:avLst/>
            </a:prstGeom>
            <a:ln w="285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/>
            <p:nvPr/>
          </p:nvCxnSpPr>
          <p:spPr>
            <a:xfrm rot="600000" flipV="1">
              <a:off x="5622516" y="2108563"/>
              <a:ext cx="0" cy="1636146"/>
            </a:xfrm>
            <a:prstGeom prst="straightConnector1">
              <a:avLst/>
            </a:prstGeom>
            <a:ln w="12700">
              <a:solidFill>
                <a:srgbClr val="C0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/>
            <p:cNvCxnSpPr/>
            <p:nvPr/>
          </p:nvCxnSpPr>
          <p:spPr>
            <a:xfrm rot="21000000" flipV="1">
              <a:off x="5622516" y="2108563"/>
              <a:ext cx="0" cy="1636146"/>
            </a:xfrm>
            <a:prstGeom prst="straightConnector1">
              <a:avLst/>
            </a:prstGeom>
            <a:ln w="12700">
              <a:solidFill>
                <a:srgbClr val="C0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Cloud 39"/>
            <p:cNvSpPr/>
            <p:nvPr/>
          </p:nvSpPr>
          <p:spPr>
            <a:xfrm>
              <a:off x="5695556" y="2396283"/>
              <a:ext cx="2980597" cy="1080212"/>
            </a:xfrm>
            <a:prstGeom prst="cloud">
              <a:avLst/>
            </a:prstGeom>
            <a:solidFill>
              <a:srgbClr val="5B9BD5">
                <a:alpha val="69804"/>
              </a:srgbClr>
            </a:solidFill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41" name="Picture 40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50063" y="1852579"/>
              <a:ext cx="187429" cy="245333"/>
            </a:xfrm>
            <a:prstGeom prst="rect">
              <a:avLst/>
            </a:prstGeom>
          </p:spPr>
        </p:pic>
        <p:cxnSp>
          <p:nvCxnSpPr>
            <p:cNvPr id="42" name="Straight Arrow Connector 41"/>
            <p:cNvCxnSpPr/>
            <p:nvPr/>
          </p:nvCxnSpPr>
          <p:spPr>
            <a:xfrm flipV="1">
              <a:off x="6736855" y="2108563"/>
              <a:ext cx="0" cy="1636146"/>
            </a:xfrm>
            <a:prstGeom prst="straightConnector1">
              <a:avLst/>
            </a:prstGeom>
            <a:ln w="12700">
              <a:solidFill>
                <a:schemeClr val="accent5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/>
            <p:nvPr/>
          </p:nvCxnSpPr>
          <p:spPr>
            <a:xfrm rot="600000" flipV="1">
              <a:off x="6736855" y="2108563"/>
              <a:ext cx="0" cy="1636146"/>
            </a:xfrm>
            <a:prstGeom prst="straightConnector1">
              <a:avLst/>
            </a:prstGeom>
            <a:ln w="12700">
              <a:solidFill>
                <a:schemeClr val="accent5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/>
            <p:nvPr/>
          </p:nvCxnSpPr>
          <p:spPr>
            <a:xfrm rot="21000000" flipV="1">
              <a:off x="6736855" y="2108563"/>
              <a:ext cx="0" cy="1636146"/>
            </a:xfrm>
            <a:prstGeom prst="straightConnector1">
              <a:avLst/>
            </a:prstGeom>
            <a:ln w="12700">
              <a:solidFill>
                <a:schemeClr val="accent5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5" name="Picture 44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92139" y="1852579"/>
              <a:ext cx="187429" cy="245333"/>
            </a:xfrm>
            <a:prstGeom prst="rect">
              <a:avLst/>
            </a:prstGeom>
          </p:spPr>
        </p:pic>
        <p:cxnSp>
          <p:nvCxnSpPr>
            <p:cNvPr id="46" name="Straight Arrow Connector 45"/>
            <p:cNvCxnSpPr/>
            <p:nvPr/>
          </p:nvCxnSpPr>
          <p:spPr>
            <a:xfrm>
              <a:off x="5079938" y="4031228"/>
              <a:ext cx="1301418" cy="0"/>
            </a:xfrm>
            <a:prstGeom prst="straightConnector1">
              <a:avLst/>
            </a:prstGeom>
            <a:ln w="38100" cmpd="dbl">
              <a:solidFill>
                <a:srgbClr val="C00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3" name="Picture 12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749" y="3800852"/>
            <a:ext cx="3946972" cy="2221714"/>
          </a:xfrm>
          <a:prstGeom prst="rect">
            <a:avLst/>
          </a:prstGeom>
        </p:spPr>
      </p:pic>
      <p:sp>
        <p:nvSpPr>
          <p:cNvPr id="48" name="Rectangle 47"/>
          <p:cNvSpPr/>
          <p:nvPr/>
        </p:nvSpPr>
        <p:spPr>
          <a:xfrm>
            <a:off x="836858" y="4146187"/>
            <a:ext cx="2880176" cy="609437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ectangle 48"/>
          <p:cNvSpPr/>
          <p:nvPr/>
        </p:nvSpPr>
        <p:spPr>
          <a:xfrm>
            <a:off x="836858" y="4781025"/>
            <a:ext cx="2880176" cy="609437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5442506" y="5068459"/>
            <a:ext cx="345389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Approximations here: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The beam is </a:t>
            </a:r>
            <a:r>
              <a:rPr lang="en-US" sz="1400" dirty="0" smtClean="0">
                <a:solidFill>
                  <a:srgbClr val="C00000"/>
                </a:solidFill>
              </a:rPr>
              <a:t>ultra-relativistic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The electron velocity is </a:t>
            </a:r>
            <a:r>
              <a:rPr lang="en-US" sz="1400" dirty="0" smtClean="0">
                <a:solidFill>
                  <a:srgbClr val="C00000"/>
                </a:solidFill>
              </a:rPr>
              <a:t>well below 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The electron cloud has a </a:t>
            </a:r>
            <a:r>
              <a:rPr lang="en-US" sz="1400" dirty="0" smtClean="0">
                <a:solidFill>
                  <a:srgbClr val="C00000"/>
                </a:solidFill>
              </a:rPr>
              <a:t>low aspect ratio</a:t>
            </a:r>
            <a:endParaRPr lang="en-GB" sz="1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1032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Numerical Methods </a:t>
            </a:r>
            <a:r>
              <a:rPr lang="en-US" dirty="0" smtClean="0"/>
              <a:t>II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2520000"/>
          </a:xfrm>
        </p:spPr>
        <p:txBody>
          <a:bodyPr>
            <a:normAutofit/>
          </a:bodyPr>
          <a:lstStyle/>
          <a:p>
            <a:r>
              <a:rPr lang="en-US" dirty="0" smtClean="0"/>
              <a:t>Kevin Li</a:t>
            </a:r>
          </a:p>
          <a:p>
            <a:endParaRPr lang="en-US" dirty="0"/>
          </a:p>
          <a:p>
            <a:endParaRPr lang="en-US" dirty="0" smtClean="0"/>
          </a:p>
          <a:p>
            <a:pPr algn="l"/>
            <a:r>
              <a:rPr lang="en-US" dirty="0" smtClean="0"/>
              <a:t>With acknowledgements to:</a:t>
            </a:r>
          </a:p>
          <a:p>
            <a:pPr algn="l"/>
            <a:r>
              <a:rPr lang="en-US" dirty="0" smtClean="0"/>
              <a:t>H. Bartosik, X. </a:t>
            </a:r>
            <a:r>
              <a:rPr lang="en-US" dirty="0" err="1" smtClean="0"/>
              <a:t>Buffat</a:t>
            </a:r>
            <a:r>
              <a:rPr lang="en-US" dirty="0" smtClean="0"/>
              <a:t>, L.R. Carver, S. Hegglin, G. Iadarola, L. Mether,       E. Metral, N. </a:t>
            </a:r>
            <a:r>
              <a:rPr lang="en-US" dirty="0" err="1" smtClean="0"/>
              <a:t>Mounet</a:t>
            </a:r>
            <a:r>
              <a:rPr lang="en-US" dirty="0" smtClean="0"/>
              <a:t>, A. Oeftiger, A. Romano, G. Rumolo, B. Salvant,  M. Schenk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06/11/2015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Numerical Methods I - Kevin Li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87762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0450"/>
    </mc:Choice>
    <mc:Fallback>
      <p:transition spd="slow" advTm="6045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3" name="Content Placeholder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83724230"/>
              </p:ext>
            </p:extLst>
          </p:nvPr>
        </p:nvGraphicFramePr>
        <p:xfrm>
          <a:off x="4680000" y="920775"/>
          <a:ext cx="2828570" cy="2072640"/>
        </p:xfrm>
        <a:graphic>
          <a:graphicData uri="http://schemas.openxmlformats.org/drawingml/2006/table">
            <a:tbl>
              <a:tblPr firstRow="1" bandRow="1" bandCol="1">
                <a:tableStyleId>{69012ECD-51FC-41F1-AA8D-1B2483CD663E}</a:tableStyleId>
              </a:tblPr>
              <a:tblGrid>
                <a:gridCol w="565714"/>
                <a:gridCol w="565714"/>
                <a:gridCol w="565714"/>
                <a:gridCol w="565714"/>
                <a:gridCol w="565714"/>
              </a:tblGrid>
              <a:tr h="15000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count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x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x’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y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y’</a:t>
                      </a:r>
                      <a:endParaRPr lang="en-GB" sz="1100" b="1" dirty="0"/>
                    </a:p>
                  </a:txBody>
                  <a:tcPr/>
                </a:tc>
              </a:tr>
              <a:tr h="15000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…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…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…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…</a:t>
                      </a:r>
                      <a:endParaRPr lang="en-GB" sz="1100" b="1" dirty="0"/>
                    </a:p>
                  </a:txBody>
                  <a:tcPr/>
                </a:tc>
              </a:tr>
              <a:tr h="15000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…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…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smtClean="0"/>
                        <a:t>…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…</a:t>
                      </a:r>
                      <a:endParaRPr lang="en-GB" sz="1100" b="1" dirty="0"/>
                    </a:p>
                  </a:txBody>
                  <a:tcPr/>
                </a:tc>
              </a:tr>
              <a:tr h="15000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2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…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…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smtClean="0"/>
                        <a:t>…</a:t>
                      </a:r>
                      <a:endParaRPr lang="en-GB" sz="11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smtClean="0"/>
                        <a:t>…</a:t>
                      </a:r>
                      <a:endParaRPr lang="en-GB" sz="1100" b="1"/>
                    </a:p>
                  </a:txBody>
                  <a:tcPr/>
                </a:tc>
              </a:tr>
              <a:tr h="15000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3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…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…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smtClean="0"/>
                        <a:t>…</a:t>
                      </a:r>
                      <a:endParaRPr lang="en-GB" sz="11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smtClean="0"/>
                        <a:t>…</a:t>
                      </a:r>
                      <a:endParaRPr lang="en-GB" sz="1100" b="1"/>
                    </a:p>
                  </a:txBody>
                  <a:tcPr/>
                </a:tc>
              </a:tr>
              <a:tr h="15000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4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…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…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smtClean="0"/>
                        <a:t>…</a:t>
                      </a:r>
                      <a:endParaRPr lang="en-GB" sz="11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smtClean="0"/>
                        <a:t>…</a:t>
                      </a:r>
                      <a:endParaRPr lang="en-GB" sz="1100" b="1"/>
                    </a:p>
                  </a:txBody>
                  <a:tcPr/>
                </a:tc>
              </a:tr>
              <a:tr h="15000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5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…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…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…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…</a:t>
                      </a:r>
                      <a:endParaRPr lang="en-GB" sz="1100" b="1" dirty="0"/>
                    </a:p>
                  </a:txBody>
                  <a:tcPr/>
                </a:tc>
              </a:tr>
              <a:tr h="15000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6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…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…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smtClean="0"/>
                        <a:t>…</a:t>
                      </a:r>
                      <a:endParaRPr lang="en-GB" sz="11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…</a:t>
                      </a:r>
                      <a:endParaRPr lang="en-GB" sz="11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4" name="Rectangle 43"/>
          <p:cNvSpPr/>
          <p:nvPr/>
        </p:nvSpPr>
        <p:spPr>
          <a:xfrm>
            <a:off x="4680000" y="920775"/>
            <a:ext cx="2828570" cy="2089033"/>
          </a:xfrm>
          <a:prstGeom prst="rect">
            <a:avLst/>
          </a:prstGeom>
          <a:gradFill flip="none" rotWithShape="1">
            <a:gsLst>
              <a:gs pos="5000">
                <a:srgbClr val="FFFFFF"/>
              </a:gs>
              <a:gs pos="0">
                <a:schemeClr val="bg1"/>
              </a:gs>
              <a:gs pos="30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Accelerator beam system – electron clouds</a:t>
            </a:r>
            <a:endParaRPr lang="en-GB" dirty="0"/>
          </a:p>
        </p:txBody>
      </p:sp>
      <p:graphicFrame>
        <p:nvGraphicFramePr>
          <p:cNvPr id="11" name="Content Placeholder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17287657"/>
              </p:ext>
            </p:extLst>
          </p:nvPr>
        </p:nvGraphicFramePr>
        <p:xfrm>
          <a:off x="4680000" y="4190041"/>
          <a:ext cx="3959998" cy="2072640"/>
        </p:xfrm>
        <a:graphic>
          <a:graphicData uri="http://schemas.openxmlformats.org/drawingml/2006/table">
            <a:tbl>
              <a:tblPr firstRow="1" bandRow="1" bandCol="1">
                <a:tableStyleId>{17292A2E-F333-43FB-9621-5CBBE7FDCDCB}</a:tableStyleId>
              </a:tblPr>
              <a:tblGrid>
                <a:gridCol w="565714"/>
                <a:gridCol w="565714"/>
                <a:gridCol w="565714"/>
                <a:gridCol w="565714"/>
                <a:gridCol w="565714"/>
                <a:gridCol w="565714"/>
                <a:gridCol w="565714"/>
              </a:tblGrid>
              <a:tr h="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count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x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x’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y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y’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z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delta</a:t>
                      </a:r>
                      <a:endParaRPr lang="en-GB" sz="1100" b="1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…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…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…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…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…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…</a:t>
                      </a:r>
                      <a:endParaRPr lang="en-GB" sz="1100" b="1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…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…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smtClean="0"/>
                        <a:t>…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…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…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…</a:t>
                      </a:r>
                      <a:endParaRPr lang="en-GB" sz="1100" b="1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2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…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…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smtClean="0"/>
                        <a:t>…</a:t>
                      </a:r>
                      <a:endParaRPr lang="en-GB" sz="11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smtClean="0"/>
                        <a:t>…</a:t>
                      </a:r>
                      <a:endParaRPr lang="en-GB" sz="11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…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…</a:t>
                      </a:r>
                      <a:endParaRPr lang="en-GB" sz="1100" b="1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3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…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…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smtClean="0"/>
                        <a:t>…</a:t>
                      </a:r>
                      <a:endParaRPr lang="en-GB" sz="11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smtClean="0"/>
                        <a:t>…</a:t>
                      </a:r>
                      <a:endParaRPr lang="en-GB" sz="11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…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…</a:t>
                      </a:r>
                      <a:endParaRPr lang="en-GB" sz="1100" b="1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4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…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…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smtClean="0"/>
                        <a:t>…</a:t>
                      </a:r>
                      <a:endParaRPr lang="en-GB" sz="11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smtClean="0"/>
                        <a:t>…</a:t>
                      </a:r>
                      <a:endParaRPr lang="en-GB" sz="11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…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…</a:t>
                      </a:r>
                      <a:endParaRPr lang="en-GB" sz="1100" b="1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5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…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…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…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…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…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…</a:t>
                      </a:r>
                      <a:endParaRPr lang="en-GB" sz="1100" b="1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6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…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…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smtClean="0"/>
                        <a:t>…</a:t>
                      </a:r>
                      <a:endParaRPr lang="en-GB" sz="11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smtClean="0"/>
                        <a:t>…</a:t>
                      </a:r>
                      <a:endParaRPr lang="en-GB" sz="11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…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…</a:t>
                      </a:r>
                      <a:endParaRPr lang="en-GB" sz="11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Numerical Methods II - Kevin Li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20</a:t>
            </a:fld>
            <a:endParaRPr lang="en-GB"/>
          </a:p>
        </p:txBody>
      </p:sp>
      <p:sp>
        <p:nvSpPr>
          <p:cNvPr id="18" name="Oval 17"/>
          <p:cNvSpPr/>
          <p:nvPr/>
        </p:nvSpPr>
        <p:spPr>
          <a:xfrm>
            <a:off x="587251" y="1582446"/>
            <a:ext cx="833179" cy="320453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1002227" y="913668"/>
            <a:ext cx="0" cy="1636146"/>
          </a:xfrm>
          <a:prstGeom prst="straightConnector1">
            <a:avLst/>
          </a:prstGeom>
          <a:ln w="12700"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4680000" y="4190041"/>
            <a:ext cx="3964558" cy="2072640"/>
          </a:xfrm>
          <a:prstGeom prst="rect">
            <a:avLst/>
          </a:prstGeom>
          <a:gradFill flip="none" rotWithShape="1">
            <a:gsLst>
              <a:gs pos="5000">
                <a:srgbClr val="FFFFFF"/>
              </a:gs>
              <a:gs pos="0">
                <a:schemeClr val="bg1"/>
              </a:gs>
              <a:gs pos="30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0" name="Straight Connector 29"/>
          <p:cNvCxnSpPr/>
          <p:nvPr/>
        </p:nvCxnSpPr>
        <p:spPr>
          <a:xfrm>
            <a:off x="459649" y="1742673"/>
            <a:ext cx="3530601" cy="0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rot="600000" flipV="1">
            <a:off x="1002227" y="913668"/>
            <a:ext cx="0" cy="1636146"/>
          </a:xfrm>
          <a:prstGeom prst="straightConnector1">
            <a:avLst/>
          </a:prstGeom>
          <a:ln w="12700"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rot="-600000" flipV="1">
            <a:off x="1002227" y="913668"/>
            <a:ext cx="0" cy="1636146"/>
          </a:xfrm>
          <a:prstGeom prst="straightConnector1">
            <a:avLst/>
          </a:prstGeom>
          <a:ln w="12700"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Cloud 40"/>
          <p:cNvSpPr/>
          <p:nvPr/>
        </p:nvSpPr>
        <p:spPr>
          <a:xfrm>
            <a:off x="1075267" y="1201388"/>
            <a:ext cx="2980597" cy="1080212"/>
          </a:xfrm>
          <a:prstGeom prst="cloud">
            <a:avLst/>
          </a:prstGeom>
          <a:solidFill>
            <a:srgbClr val="5B9BD5">
              <a:alpha val="69804"/>
            </a:srgbClr>
          </a:solidFill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2" name="Picture 5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9774" y="657684"/>
            <a:ext cx="187429" cy="245333"/>
          </a:xfrm>
          <a:prstGeom prst="rect">
            <a:avLst/>
          </a:prstGeom>
        </p:spPr>
      </p:pic>
      <p:cxnSp>
        <p:nvCxnSpPr>
          <p:cNvPr id="53" name="Straight Arrow Connector 52"/>
          <p:cNvCxnSpPr/>
          <p:nvPr/>
        </p:nvCxnSpPr>
        <p:spPr>
          <a:xfrm flipV="1">
            <a:off x="2116566" y="913668"/>
            <a:ext cx="0" cy="1636146"/>
          </a:xfrm>
          <a:prstGeom prst="straightConnector1">
            <a:avLst/>
          </a:prstGeom>
          <a:ln w="12700">
            <a:solidFill>
              <a:schemeClr val="accent5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rot="600000" flipV="1">
            <a:off x="2116566" y="913668"/>
            <a:ext cx="0" cy="1636146"/>
          </a:xfrm>
          <a:prstGeom prst="straightConnector1">
            <a:avLst/>
          </a:prstGeom>
          <a:ln w="12700">
            <a:solidFill>
              <a:schemeClr val="accent5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 rot="-600000" flipV="1">
            <a:off x="2116566" y="913668"/>
            <a:ext cx="0" cy="1636146"/>
          </a:xfrm>
          <a:prstGeom prst="straightConnector1">
            <a:avLst/>
          </a:prstGeom>
          <a:ln w="12700">
            <a:solidFill>
              <a:schemeClr val="accent5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9" name="Picture 58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1850" y="657684"/>
            <a:ext cx="187429" cy="245333"/>
          </a:xfrm>
          <a:prstGeom prst="rect">
            <a:avLst/>
          </a:prstGeom>
        </p:spPr>
      </p:pic>
      <p:cxnSp>
        <p:nvCxnSpPr>
          <p:cNvPr id="60" name="Straight Arrow Connector 59"/>
          <p:cNvCxnSpPr/>
          <p:nvPr/>
        </p:nvCxnSpPr>
        <p:spPr>
          <a:xfrm>
            <a:off x="459649" y="2836333"/>
            <a:ext cx="1301418" cy="0"/>
          </a:xfrm>
          <a:prstGeom prst="straightConnector1">
            <a:avLst/>
          </a:prstGeom>
          <a:ln w="38100" cmpd="dbl">
            <a:solidFill>
              <a:srgbClr val="C0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Content Placeholder 2"/>
          <p:cNvSpPr txBox="1">
            <a:spLocks/>
          </p:cNvSpPr>
          <p:nvPr/>
        </p:nvSpPr>
        <p:spPr>
          <a:xfrm>
            <a:off x="432000" y="3740059"/>
            <a:ext cx="4140000" cy="22910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>
                <a:solidFill>
                  <a:srgbClr val="C00000"/>
                </a:solidFill>
              </a:rPr>
              <a:t>Two </a:t>
            </a:r>
            <a:r>
              <a:rPr lang="en-US" sz="2000" dirty="0" err="1" smtClean="0">
                <a:solidFill>
                  <a:srgbClr val="C00000"/>
                </a:solidFill>
              </a:rPr>
              <a:t>macroparticle</a:t>
            </a:r>
            <a:r>
              <a:rPr lang="en-US" sz="2000" dirty="0" smtClean="0">
                <a:solidFill>
                  <a:srgbClr val="C00000"/>
                </a:solidFill>
              </a:rPr>
              <a:t> systems</a:t>
            </a:r>
            <a:r>
              <a:rPr lang="en-US" sz="2000" dirty="0" smtClean="0"/>
              <a:t> now need to be solved simultaneously</a:t>
            </a:r>
          </a:p>
          <a:p>
            <a:r>
              <a:rPr lang="en-US" sz="2000" dirty="0" smtClean="0">
                <a:sym typeface="Wingdings" panose="05000000000000000000" pitchFamily="2" charset="2"/>
              </a:rPr>
              <a:t>The electric field evaluation usually is the </a:t>
            </a:r>
            <a:r>
              <a:rPr lang="en-US" sz="2000" dirty="0" smtClean="0">
                <a:solidFill>
                  <a:srgbClr val="C00000"/>
                </a:solidFill>
                <a:sym typeface="Wingdings" panose="05000000000000000000" pitchFamily="2" charset="2"/>
              </a:rPr>
              <a:t>most time-consuming</a:t>
            </a:r>
            <a:r>
              <a:rPr lang="en-US" sz="2000" dirty="0" smtClean="0">
                <a:sym typeface="Wingdings" panose="05000000000000000000" pitchFamily="2" charset="2"/>
              </a:rPr>
              <a:t> step and should be done </a:t>
            </a:r>
            <a:r>
              <a:rPr lang="en-US" sz="2000" dirty="0" smtClean="0">
                <a:solidFill>
                  <a:srgbClr val="C00000"/>
                </a:solidFill>
                <a:sym typeface="Wingdings" panose="05000000000000000000" pitchFamily="2" charset="2"/>
              </a:rPr>
              <a:t>efficiently</a:t>
            </a:r>
          </a:p>
          <a:p>
            <a:r>
              <a:rPr lang="en-US" sz="2000" dirty="0" smtClean="0">
                <a:sym typeface="Wingdings" panose="05000000000000000000" pitchFamily="2" charset="2"/>
              </a:rPr>
              <a:t>Keep track of </a:t>
            </a:r>
            <a:r>
              <a:rPr lang="en-US" sz="2000" dirty="0" err="1" smtClean="0">
                <a:sym typeface="Wingdings" panose="05000000000000000000" pitchFamily="2" charset="2"/>
              </a:rPr>
              <a:t>macroparticle</a:t>
            </a:r>
            <a:r>
              <a:rPr lang="en-US" sz="2000" dirty="0" smtClean="0">
                <a:sym typeface="Wingdings" panose="05000000000000000000" pitchFamily="2" charset="2"/>
              </a:rPr>
              <a:t> systems and fields</a:t>
            </a:r>
          </a:p>
          <a:p>
            <a:endParaRPr lang="en-US" sz="1700" dirty="0" smtClean="0">
              <a:sym typeface="Wingdings" panose="05000000000000000000" pitchFamily="2" charset="2"/>
            </a:endParaRPr>
          </a:p>
        </p:txBody>
      </p:sp>
      <p:graphicFrame>
        <p:nvGraphicFramePr>
          <p:cNvPr id="42" name="Content Placeholder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45718998"/>
              </p:ext>
            </p:extLst>
          </p:nvPr>
        </p:nvGraphicFramePr>
        <p:xfrm>
          <a:off x="6840000" y="2021459"/>
          <a:ext cx="2262856" cy="2072640"/>
        </p:xfrm>
        <a:graphic>
          <a:graphicData uri="http://schemas.openxmlformats.org/drawingml/2006/table">
            <a:tbl>
              <a:tblPr firstRow="1" bandRow="1" bandCol="1">
                <a:tableStyleId>{72833802-FEF1-4C79-8D5D-14CF1EAF98D9}</a:tableStyleId>
              </a:tblPr>
              <a:tblGrid>
                <a:gridCol w="565714"/>
                <a:gridCol w="565714"/>
                <a:gridCol w="565714"/>
                <a:gridCol w="565714"/>
              </a:tblGrid>
              <a:tr h="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count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x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y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phi</a:t>
                      </a:r>
                      <a:endParaRPr lang="en-GB" sz="1100" b="1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…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…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…</a:t>
                      </a:r>
                      <a:endParaRPr lang="en-GB" sz="1100" b="1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…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…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…</a:t>
                      </a:r>
                      <a:endParaRPr lang="en-GB" sz="1100" b="1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2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…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…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smtClean="0"/>
                        <a:t>…</a:t>
                      </a:r>
                      <a:endParaRPr lang="en-GB" sz="1100" b="1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3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…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…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smtClean="0"/>
                        <a:t>…</a:t>
                      </a:r>
                      <a:endParaRPr lang="en-GB" sz="1100" b="1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4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…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…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smtClean="0"/>
                        <a:t>…</a:t>
                      </a:r>
                      <a:endParaRPr lang="en-GB" sz="1100" b="1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5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…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…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…</a:t>
                      </a:r>
                      <a:endParaRPr lang="en-GB" sz="1100" b="1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6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…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…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…</a:t>
                      </a:r>
                      <a:endParaRPr lang="en-GB" sz="11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5" name="Rectangle 44"/>
          <p:cNvSpPr/>
          <p:nvPr/>
        </p:nvSpPr>
        <p:spPr>
          <a:xfrm>
            <a:off x="6840000" y="2021459"/>
            <a:ext cx="2262856" cy="2072640"/>
          </a:xfrm>
          <a:prstGeom prst="rect">
            <a:avLst/>
          </a:prstGeom>
          <a:gradFill flip="none" rotWithShape="1">
            <a:gsLst>
              <a:gs pos="5000">
                <a:srgbClr val="FFFFFF"/>
              </a:gs>
              <a:gs pos="0">
                <a:schemeClr val="bg1"/>
              </a:gs>
              <a:gs pos="30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46" name="Content Placeholder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67718483"/>
              </p:ext>
            </p:extLst>
          </p:nvPr>
        </p:nvGraphicFramePr>
        <p:xfrm>
          <a:off x="5760000" y="3105750"/>
          <a:ext cx="2262856" cy="2072640"/>
        </p:xfrm>
        <a:graphic>
          <a:graphicData uri="http://schemas.openxmlformats.org/drawingml/2006/table">
            <a:tbl>
              <a:tblPr firstRow="1" bandRow="1" bandCol="1">
                <a:tableStyleId>{5A111915-BE36-4E01-A7E5-04B1672EAD32}</a:tableStyleId>
              </a:tblPr>
              <a:tblGrid>
                <a:gridCol w="565714"/>
                <a:gridCol w="565714"/>
                <a:gridCol w="565714"/>
                <a:gridCol w="565714"/>
              </a:tblGrid>
              <a:tr h="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count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x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y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phi</a:t>
                      </a:r>
                      <a:endParaRPr lang="en-GB" sz="1100" b="1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…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…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…</a:t>
                      </a:r>
                      <a:endParaRPr lang="en-GB" sz="1100" b="1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…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…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smtClean="0"/>
                        <a:t>…</a:t>
                      </a:r>
                      <a:endParaRPr lang="en-GB" sz="1100" b="1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2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…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…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smtClean="0"/>
                        <a:t>…</a:t>
                      </a:r>
                      <a:endParaRPr lang="en-GB" sz="1100" b="1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3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…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…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smtClean="0"/>
                        <a:t>…</a:t>
                      </a:r>
                      <a:endParaRPr lang="en-GB" sz="1100" b="1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4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…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…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smtClean="0"/>
                        <a:t>…</a:t>
                      </a:r>
                      <a:endParaRPr lang="en-GB" sz="1100" b="1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5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…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…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…</a:t>
                      </a:r>
                      <a:endParaRPr lang="en-GB" sz="1100" b="1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6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…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…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…</a:t>
                      </a:r>
                      <a:endParaRPr lang="en-GB" sz="11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7" name="Rectangle 46"/>
          <p:cNvSpPr/>
          <p:nvPr/>
        </p:nvSpPr>
        <p:spPr>
          <a:xfrm>
            <a:off x="5760000" y="3105750"/>
            <a:ext cx="2262856" cy="2072640"/>
          </a:xfrm>
          <a:prstGeom prst="rect">
            <a:avLst/>
          </a:prstGeom>
          <a:gradFill flip="none" rotWithShape="1">
            <a:gsLst>
              <a:gs pos="5000">
                <a:srgbClr val="FFFFFF"/>
              </a:gs>
              <a:gs pos="0">
                <a:schemeClr val="bg1"/>
              </a:gs>
              <a:gs pos="30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4788000" y="2376000"/>
            <a:ext cx="4031998" cy="646331"/>
          </a:xfrm>
          <a:prstGeom prst="rect">
            <a:avLst/>
          </a:prstGeom>
          <a:solidFill>
            <a:schemeClr val="bg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dirty="0" smtClean="0"/>
              <a:t>More memory, more computation steps – overall more challenging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9F3BC-824A-44FB-97CE-93A75C033AF8}" type="datetime1">
              <a:rPr lang="en-GB" smtClean="0"/>
              <a:t>09/11/2015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0944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13" grpId="0" animBg="1"/>
      <p:bldP spid="45" grpId="0" animBg="1"/>
      <p:bldP spid="47" grpId="0" animBg="1"/>
      <p:bldP spid="1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Electron clouds in a drift section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0" y="899999"/>
            <a:ext cx="4140000" cy="5458467"/>
          </a:xfrm>
        </p:spPr>
        <p:txBody>
          <a:bodyPr>
            <a:normAutofit/>
          </a:bodyPr>
          <a:lstStyle/>
          <a:p>
            <a:r>
              <a:rPr lang="en-US" sz="1800" dirty="0" smtClean="0"/>
              <a:t>Two stream collective interaction – much more involved</a:t>
            </a:r>
          </a:p>
          <a:p>
            <a:endParaRPr lang="en-US" sz="1800" dirty="0" smtClean="0">
              <a:sym typeface="Wingdings" panose="05000000000000000000" pitchFamily="2" charset="2"/>
            </a:endParaRPr>
          </a:p>
          <a:p>
            <a:endParaRPr lang="en-US" sz="1800" dirty="0">
              <a:sym typeface="Wingdings" panose="05000000000000000000" pitchFamily="2" charset="2"/>
            </a:endParaRPr>
          </a:p>
          <a:p>
            <a:endParaRPr lang="en-US" sz="1800" dirty="0" smtClean="0">
              <a:sym typeface="Wingdings" panose="05000000000000000000" pitchFamily="2" charset="2"/>
            </a:endParaRPr>
          </a:p>
          <a:p>
            <a:endParaRPr lang="en-US" sz="1800" dirty="0">
              <a:sym typeface="Wingdings" panose="05000000000000000000" pitchFamily="2" charset="2"/>
            </a:endParaRPr>
          </a:p>
          <a:p>
            <a:endParaRPr lang="en-US" sz="1800" dirty="0" smtClean="0">
              <a:sym typeface="Wingdings" panose="05000000000000000000" pitchFamily="2" charset="2"/>
            </a:endParaRPr>
          </a:p>
          <a:p>
            <a:endParaRPr lang="en-US" sz="1800" dirty="0">
              <a:sym typeface="Wingdings" panose="05000000000000000000" pitchFamily="2" charset="2"/>
            </a:endParaRPr>
          </a:p>
          <a:p>
            <a:endParaRPr lang="en-US" sz="1800" dirty="0" smtClean="0">
              <a:sym typeface="Wingdings" panose="05000000000000000000" pitchFamily="2" charset="2"/>
            </a:endParaRPr>
          </a:p>
          <a:p>
            <a:endParaRPr lang="en-US" sz="1800" dirty="0">
              <a:sym typeface="Wingdings" panose="05000000000000000000" pitchFamily="2" charset="2"/>
            </a:endParaRPr>
          </a:p>
          <a:p>
            <a:endParaRPr lang="en-US" sz="1800" dirty="0" smtClean="0">
              <a:sym typeface="Wingdings" panose="05000000000000000000" pitchFamily="2" charset="2"/>
            </a:endParaRPr>
          </a:p>
          <a:p>
            <a:endParaRPr lang="en-US" sz="1800" dirty="0">
              <a:sym typeface="Wingdings" panose="05000000000000000000" pitchFamily="2" charset="2"/>
            </a:endParaRPr>
          </a:p>
          <a:p>
            <a:endParaRPr lang="en-US" sz="1800" dirty="0" smtClean="0">
              <a:sym typeface="Wingdings" panose="05000000000000000000" pitchFamily="2" charset="2"/>
            </a:endParaRPr>
          </a:p>
          <a:p>
            <a:r>
              <a:rPr lang="en-US" sz="1800" dirty="0" smtClean="0">
                <a:sym typeface="Wingdings" panose="05000000000000000000" pitchFamily="2" charset="2"/>
              </a:rPr>
              <a:t>Beam passage leads to a </a:t>
            </a:r>
            <a:r>
              <a:rPr lang="en-US" sz="1800" dirty="0" smtClean="0">
                <a:solidFill>
                  <a:srgbClr val="C00000"/>
                </a:solidFill>
                <a:sym typeface="Wingdings" panose="05000000000000000000" pitchFamily="2" charset="2"/>
              </a:rPr>
              <a:t>pinch of the cloud</a:t>
            </a:r>
            <a:r>
              <a:rPr lang="en-US" sz="1800" dirty="0" smtClean="0">
                <a:sym typeface="Wingdings" panose="05000000000000000000" pitchFamily="2" charset="2"/>
              </a:rPr>
              <a:t> which in turn acts back on the beam – differently each turn</a:t>
            </a:r>
            <a:endParaRPr lang="en-US" sz="1800" dirty="0">
              <a:sym typeface="Wingdings" panose="05000000000000000000" pitchFamily="2" charset="2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18485-CDE8-401C-8E97-0E8E40EF4BBE}" type="datetime1">
              <a:rPr lang="en-GB" smtClean="0"/>
              <a:t>09/11/2015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Numerical Methods II - Kevin Li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21</a:t>
            </a:fld>
            <a:endParaRPr lang="en-GB"/>
          </a:p>
        </p:txBody>
      </p:sp>
      <p:sp>
        <p:nvSpPr>
          <p:cNvPr id="19" name="Oval 18"/>
          <p:cNvSpPr/>
          <p:nvPr/>
        </p:nvSpPr>
        <p:spPr>
          <a:xfrm>
            <a:off x="432000" y="1988643"/>
            <a:ext cx="3600000" cy="1440000"/>
          </a:xfrm>
          <a:prstGeom prst="ellipse">
            <a:avLst/>
          </a:prstGeom>
          <a:noFill/>
          <a:ln w="28575">
            <a:solidFill>
              <a:schemeClr val="tx2">
                <a:lumMod val="75000"/>
              </a:schemeClr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  <p:sp>
        <p:nvSpPr>
          <p:cNvPr id="20" name="Oval 19"/>
          <p:cNvSpPr/>
          <p:nvPr/>
        </p:nvSpPr>
        <p:spPr>
          <a:xfrm rot="1062647">
            <a:off x="714665" y="3113834"/>
            <a:ext cx="468000" cy="180000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" name="Straight Arrow Connector 20"/>
          <p:cNvCxnSpPr/>
          <p:nvPr/>
        </p:nvCxnSpPr>
        <p:spPr>
          <a:xfrm flipV="1">
            <a:off x="943471" y="2825750"/>
            <a:ext cx="0" cy="387352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943471" y="3213102"/>
            <a:ext cx="395627" cy="14114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>
            <a:off x="680383" y="3213103"/>
            <a:ext cx="263093" cy="219147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783" y="3429000"/>
            <a:ext cx="89600" cy="8000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813" y="2757180"/>
            <a:ext cx="83200" cy="114133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099" y="3429000"/>
            <a:ext cx="75733" cy="80000"/>
          </a:xfrm>
          <a:prstGeom prst="rect">
            <a:avLst/>
          </a:prstGeom>
        </p:spPr>
      </p:pic>
      <p:sp>
        <p:nvSpPr>
          <p:cNvPr id="28" name="Arc 27"/>
          <p:cNvSpPr/>
          <p:nvPr/>
        </p:nvSpPr>
        <p:spPr>
          <a:xfrm>
            <a:off x="776470" y="2022664"/>
            <a:ext cx="3255530" cy="1368000"/>
          </a:xfrm>
          <a:prstGeom prst="arc">
            <a:avLst>
              <a:gd name="adj1" fmla="val 20278531"/>
              <a:gd name="adj2" fmla="val 1703125"/>
            </a:avLst>
          </a:prstGeom>
          <a:ln w="57150">
            <a:solidFill>
              <a:srgbClr val="7030A0"/>
            </a:solidFill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  <p:sp>
        <p:nvSpPr>
          <p:cNvPr id="31" name="Cloud 30"/>
          <p:cNvSpPr/>
          <p:nvPr/>
        </p:nvSpPr>
        <p:spPr>
          <a:xfrm>
            <a:off x="1855151" y="3296729"/>
            <a:ext cx="446315" cy="212271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32" name="Cloud 31"/>
          <p:cNvSpPr/>
          <p:nvPr/>
        </p:nvSpPr>
        <p:spPr>
          <a:xfrm>
            <a:off x="368601" y="2317408"/>
            <a:ext cx="446315" cy="212271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33" name="Cloud 32"/>
          <p:cNvSpPr/>
          <p:nvPr/>
        </p:nvSpPr>
        <p:spPr>
          <a:xfrm>
            <a:off x="1673219" y="1888006"/>
            <a:ext cx="446315" cy="212271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34" name="Cloud 33"/>
          <p:cNvSpPr/>
          <p:nvPr/>
        </p:nvSpPr>
        <p:spPr>
          <a:xfrm>
            <a:off x="3239712" y="2078388"/>
            <a:ext cx="446315" cy="212271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2" name="Freeform 11"/>
          <p:cNvSpPr/>
          <p:nvPr/>
        </p:nvSpPr>
        <p:spPr>
          <a:xfrm>
            <a:off x="3361265" y="1659464"/>
            <a:ext cx="1346445" cy="3547533"/>
          </a:xfrm>
          <a:custGeom>
            <a:avLst/>
            <a:gdLst>
              <a:gd name="connsiteX0" fmla="*/ 0 w 1193800"/>
              <a:gd name="connsiteY0" fmla="*/ 143934 h 2235200"/>
              <a:gd name="connsiteX1" fmla="*/ 1193800 w 1193800"/>
              <a:gd name="connsiteY1" fmla="*/ 0 h 2235200"/>
              <a:gd name="connsiteX2" fmla="*/ 1193800 w 1193800"/>
              <a:gd name="connsiteY2" fmla="*/ 2235200 h 2235200"/>
              <a:gd name="connsiteX3" fmla="*/ 0 w 1193800"/>
              <a:gd name="connsiteY3" fmla="*/ 143934 h 2235200"/>
              <a:gd name="connsiteX0" fmla="*/ 0 w 1363134"/>
              <a:gd name="connsiteY0" fmla="*/ 1236134 h 2235200"/>
              <a:gd name="connsiteX1" fmla="*/ 1363134 w 1363134"/>
              <a:gd name="connsiteY1" fmla="*/ 0 h 2235200"/>
              <a:gd name="connsiteX2" fmla="*/ 1363134 w 1363134"/>
              <a:gd name="connsiteY2" fmla="*/ 2235200 h 2235200"/>
              <a:gd name="connsiteX3" fmla="*/ 0 w 1363134"/>
              <a:gd name="connsiteY3" fmla="*/ 1236134 h 2235200"/>
              <a:gd name="connsiteX0" fmla="*/ 0 w 1363134"/>
              <a:gd name="connsiteY0" fmla="*/ 1566334 h 2565400"/>
              <a:gd name="connsiteX1" fmla="*/ 1363134 w 1363134"/>
              <a:gd name="connsiteY1" fmla="*/ 0 h 2565400"/>
              <a:gd name="connsiteX2" fmla="*/ 1363134 w 1363134"/>
              <a:gd name="connsiteY2" fmla="*/ 2565400 h 2565400"/>
              <a:gd name="connsiteX3" fmla="*/ 0 w 1363134"/>
              <a:gd name="connsiteY3" fmla="*/ 1566334 h 2565400"/>
              <a:gd name="connsiteX0" fmla="*/ 0 w 1388534"/>
              <a:gd name="connsiteY0" fmla="*/ 1566334 h 2421466"/>
              <a:gd name="connsiteX1" fmla="*/ 1363134 w 1388534"/>
              <a:gd name="connsiteY1" fmla="*/ 0 h 2421466"/>
              <a:gd name="connsiteX2" fmla="*/ 1388534 w 1388534"/>
              <a:gd name="connsiteY2" fmla="*/ 2421466 h 2421466"/>
              <a:gd name="connsiteX3" fmla="*/ 0 w 1388534"/>
              <a:gd name="connsiteY3" fmla="*/ 1566334 h 2421466"/>
              <a:gd name="connsiteX0" fmla="*/ 0 w 1388534"/>
              <a:gd name="connsiteY0" fmla="*/ 1532467 h 2387599"/>
              <a:gd name="connsiteX1" fmla="*/ 1337734 w 1388534"/>
              <a:gd name="connsiteY1" fmla="*/ 0 h 2387599"/>
              <a:gd name="connsiteX2" fmla="*/ 1388534 w 1388534"/>
              <a:gd name="connsiteY2" fmla="*/ 2387599 h 2387599"/>
              <a:gd name="connsiteX3" fmla="*/ 0 w 1388534"/>
              <a:gd name="connsiteY3" fmla="*/ 1532467 h 2387599"/>
              <a:gd name="connsiteX0" fmla="*/ 0 w 1337734"/>
              <a:gd name="connsiteY0" fmla="*/ 1532467 h 2607732"/>
              <a:gd name="connsiteX1" fmla="*/ 1337734 w 1337734"/>
              <a:gd name="connsiteY1" fmla="*/ 0 h 2607732"/>
              <a:gd name="connsiteX2" fmla="*/ 1329267 w 1337734"/>
              <a:gd name="connsiteY2" fmla="*/ 2607732 h 2607732"/>
              <a:gd name="connsiteX3" fmla="*/ 0 w 1337734"/>
              <a:gd name="connsiteY3" fmla="*/ 1532467 h 2607732"/>
              <a:gd name="connsiteX0" fmla="*/ 0 w 1337734"/>
              <a:gd name="connsiteY0" fmla="*/ 1498600 h 2573865"/>
              <a:gd name="connsiteX1" fmla="*/ 1337734 w 1337734"/>
              <a:gd name="connsiteY1" fmla="*/ 0 h 2573865"/>
              <a:gd name="connsiteX2" fmla="*/ 1329267 w 1337734"/>
              <a:gd name="connsiteY2" fmla="*/ 2573865 h 2573865"/>
              <a:gd name="connsiteX3" fmla="*/ 0 w 1337734"/>
              <a:gd name="connsiteY3" fmla="*/ 1498600 h 2573865"/>
              <a:gd name="connsiteX0" fmla="*/ 0 w 1330081"/>
              <a:gd name="connsiteY0" fmla="*/ 1507067 h 2582332"/>
              <a:gd name="connsiteX1" fmla="*/ 1329268 w 1330081"/>
              <a:gd name="connsiteY1" fmla="*/ 0 h 2582332"/>
              <a:gd name="connsiteX2" fmla="*/ 1329267 w 1330081"/>
              <a:gd name="connsiteY2" fmla="*/ 2582332 h 2582332"/>
              <a:gd name="connsiteX3" fmla="*/ 0 w 1330081"/>
              <a:gd name="connsiteY3" fmla="*/ 1507067 h 2582332"/>
              <a:gd name="connsiteX0" fmla="*/ 0 w 1329511"/>
              <a:gd name="connsiteY0" fmla="*/ 1515534 h 2590799"/>
              <a:gd name="connsiteX1" fmla="*/ 1312334 w 1329511"/>
              <a:gd name="connsiteY1" fmla="*/ 0 h 2590799"/>
              <a:gd name="connsiteX2" fmla="*/ 1329267 w 1329511"/>
              <a:gd name="connsiteY2" fmla="*/ 2590799 h 2590799"/>
              <a:gd name="connsiteX3" fmla="*/ 0 w 1329511"/>
              <a:gd name="connsiteY3" fmla="*/ 1515534 h 2590799"/>
              <a:gd name="connsiteX0" fmla="*/ 0 w 1329511"/>
              <a:gd name="connsiteY0" fmla="*/ 1515534 h 2624666"/>
              <a:gd name="connsiteX1" fmla="*/ 1312334 w 1329511"/>
              <a:gd name="connsiteY1" fmla="*/ 0 h 2624666"/>
              <a:gd name="connsiteX2" fmla="*/ 1329267 w 1329511"/>
              <a:gd name="connsiteY2" fmla="*/ 2624666 h 2624666"/>
              <a:gd name="connsiteX3" fmla="*/ 0 w 1329511"/>
              <a:gd name="connsiteY3" fmla="*/ 1515534 h 2624666"/>
              <a:gd name="connsiteX0" fmla="*/ 0 w 1337915"/>
              <a:gd name="connsiteY0" fmla="*/ 1515534 h 2607733"/>
              <a:gd name="connsiteX1" fmla="*/ 1312334 w 1337915"/>
              <a:gd name="connsiteY1" fmla="*/ 0 h 2607733"/>
              <a:gd name="connsiteX2" fmla="*/ 1337734 w 1337915"/>
              <a:gd name="connsiteY2" fmla="*/ 2607733 h 2607733"/>
              <a:gd name="connsiteX3" fmla="*/ 0 w 1337915"/>
              <a:gd name="connsiteY3" fmla="*/ 1515534 h 2607733"/>
              <a:gd name="connsiteX0" fmla="*/ 0 w 1337915"/>
              <a:gd name="connsiteY0" fmla="*/ 1515534 h 2599266"/>
              <a:gd name="connsiteX1" fmla="*/ 1312334 w 1337915"/>
              <a:gd name="connsiteY1" fmla="*/ 0 h 2599266"/>
              <a:gd name="connsiteX2" fmla="*/ 1337734 w 1337915"/>
              <a:gd name="connsiteY2" fmla="*/ 2599266 h 2599266"/>
              <a:gd name="connsiteX3" fmla="*/ 0 w 1337915"/>
              <a:gd name="connsiteY3" fmla="*/ 1515534 h 2599266"/>
              <a:gd name="connsiteX0" fmla="*/ 0 w 1338548"/>
              <a:gd name="connsiteY0" fmla="*/ 1515534 h 2599266"/>
              <a:gd name="connsiteX1" fmla="*/ 1337734 w 1338548"/>
              <a:gd name="connsiteY1" fmla="*/ 0 h 2599266"/>
              <a:gd name="connsiteX2" fmla="*/ 1337734 w 1338548"/>
              <a:gd name="connsiteY2" fmla="*/ 2599266 h 2599266"/>
              <a:gd name="connsiteX3" fmla="*/ 0 w 1338548"/>
              <a:gd name="connsiteY3" fmla="*/ 1515534 h 2599266"/>
              <a:gd name="connsiteX0" fmla="*/ 0 w 1346576"/>
              <a:gd name="connsiteY0" fmla="*/ 1515534 h 3640666"/>
              <a:gd name="connsiteX1" fmla="*/ 1337734 w 1346576"/>
              <a:gd name="connsiteY1" fmla="*/ 0 h 3640666"/>
              <a:gd name="connsiteX2" fmla="*/ 1346201 w 1346576"/>
              <a:gd name="connsiteY2" fmla="*/ 3640666 h 3640666"/>
              <a:gd name="connsiteX3" fmla="*/ 0 w 1346576"/>
              <a:gd name="connsiteY3" fmla="*/ 1515534 h 3640666"/>
              <a:gd name="connsiteX0" fmla="*/ 0 w 1346576"/>
              <a:gd name="connsiteY0" fmla="*/ 1515534 h 3615266"/>
              <a:gd name="connsiteX1" fmla="*/ 1337734 w 1346576"/>
              <a:gd name="connsiteY1" fmla="*/ 0 h 3615266"/>
              <a:gd name="connsiteX2" fmla="*/ 1346201 w 1346576"/>
              <a:gd name="connsiteY2" fmla="*/ 3615266 h 3615266"/>
              <a:gd name="connsiteX3" fmla="*/ 0 w 1346576"/>
              <a:gd name="connsiteY3" fmla="*/ 1515534 h 3615266"/>
              <a:gd name="connsiteX0" fmla="*/ 0 w 1346576"/>
              <a:gd name="connsiteY0" fmla="*/ 1515534 h 3598333"/>
              <a:gd name="connsiteX1" fmla="*/ 1337734 w 1346576"/>
              <a:gd name="connsiteY1" fmla="*/ 0 h 3598333"/>
              <a:gd name="connsiteX2" fmla="*/ 1346201 w 1346576"/>
              <a:gd name="connsiteY2" fmla="*/ 3598333 h 3598333"/>
              <a:gd name="connsiteX3" fmla="*/ 0 w 1346576"/>
              <a:gd name="connsiteY3" fmla="*/ 1515534 h 3598333"/>
              <a:gd name="connsiteX0" fmla="*/ 0 w 1354912"/>
              <a:gd name="connsiteY0" fmla="*/ 1515534 h 3581400"/>
              <a:gd name="connsiteX1" fmla="*/ 1337734 w 1354912"/>
              <a:gd name="connsiteY1" fmla="*/ 0 h 3581400"/>
              <a:gd name="connsiteX2" fmla="*/ 1354668 w 1354912"/>
              <a:gd name="connsiteY2" fmla="*/ 3581400 h 3581400"/>
              <a:gd name="connsiteX3" fmla="*/ 0 w 1354912"/>
              <a:gd name="connsiteY3" fmla="*/ 1515534 h 3581400"/>
              <a:gd name="connsiteX0" fmla="*/ 0 w 1354849"/>
              <a:gd name="connsiteY0" fmla="*/ 1600201 h 3666067"/>
              <a:gd name="connsiteX1" fmla="*/ 1329267 w 1354849"/>
              <a:gd name="connsiteY1" fmla="*/ 0 h 3666067"/>
              <a:gd name="connsiteX2" fmla="*/ 1354668 w 1354849"/>
              <a:gd name="connsiteY2" fmla="*/ 3666067 h 3666067"/>
              <a:gd name="connsiteX3" fmla="*/ 0 w 1354849"/>
              <a:gd name="connsiteY3" fmla="*/ 1600201 h 3666067"/>
              <a:gd name="connsiteX0" fmla="*/ 0 w 1354849"/>
              <a:gd name="connsiteY0" fmla="*/ 1600201 h 3556000"/>
              <a:gd name="connsiteX1" fmla="*/ 1329267 w 1354849"/>
              <a:gd name="connsiteY1" fmla="*/ 0 h 3556000"/>
              <a:gd name="connsiteX2" fmla="*/ 1354668 w 1354849"/>
              <a:gd name="connsiteY2" fmla="*/ 3556000 h 3556000"/>
              <a:gd name="connsiteX3" fmla="*/ 0 w 1354849"/>
              <a:gd name="connsiteY3" fmla="*/ 1600201 h 3556000"/>
              <a:gd name="connsiteX0" fmla="*/ 0 w 1330082"/>
              <a:gd name="connsiteY0" fmla="*/ 1600201 h 3530600"/>
              <a:gd name="connsiteX1" fmla="*/ 1329267 w 1330082"/>
              <a:gd name="connsiteY1" fmla="*/ 0 h 3530600"/>
              <a:gd name="connsiteX2" fmla="*/ 1329268 w 1330082"/>
              <a:gd name="connsiteY2" fmla="*/ 3530600 h 3530600"/>
              <a:gd name="connsiteX3" fmla="*/ 0 w 1330082"/>
              <a:gd name="connsiteY3" fmla="*/ 1600201 h 3530600"/>
              <a:gd name="connsiteX0" fmla="*/ 0 w 1346445"/>
              <a:gd name="connsiteY0" fmla="*/ 1600201 h 3547533"/>
              <a:gd name="connsiteX1" fmla="*/ 1329267 w 1346445"/>
              <a:gd name="connsiteY1" fmla="*/ 0 h 3547533"/>
              <a:gd name="connsiteX2" fmla="*/ 1346201 w 1346445"/>
              <a:gd name="connsiteY2" fmla="*/ 3547533 h 3547533"/>
              <a:gd name="connsiteX3" fmla="*/ 0 w 1346445"/>
              <a:gd name="connsiteY3" fmla="*/ 1600201 h 3547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46445" h="3547533">
                <a:moveTo>
                  <a:pt x="0" y="1600201"/>
                </a:moveTo>
                <a:lnTo>
                  <a:pt x="1329267" y="0"/>
                </a:lnTo>
                <a:cubicBezTo>
                  <a:pt x="1326445" y="869244"/>
                  <a:pt x="1349023" y="2678289"/>
                  <a:pt x="1346201" y="3547533"/>
                </a:cubicBezTo>
                <a:lnTo>
                  <a:pt x="0" y="1600201"/>
                </a:lnTo>
                <a:close/>
              </a:path>
            </a:pathLst>
          </a:custGeom>
          <a:solidFill>
            <a:srgbClr val="5B9BD5">
              <a:alpha val="30196"/>
            </a:srgbClr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Cloud 29"/>
          <p:cNvSpPr/>
          <p:nvPr/>
        </p:nvSpPr>
        <p:spPr>
          <a:xfrm>
            <a:off x="3065885" y="3170682"/>
            <a:ext cx="446315" cy="212271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pic>
        <p:nvPicPr>
          <p:cNvPr id="13" name="Picture 12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749" y="3800852"/>
            <a:ext cx="3946972" cy="2221714"/>
          </a:xfrm>
          <a:prstGeom prst="rect">
            <a:avLst/>
          </a:prstGeom>
        </p:spPr>
      </p:pic>
      <p:sp>
        <p:nvSpPr>
          <p:cNvPr id="48" name="Rectangle 47"/>
          <p:cNvSpPr/>
          <p:nvPr/>
        </p:nvSpPr>
        <p:spPr>
          <a:xfrm>
            <a:off x="836858" y="4146187"/>
            <a:ext cx="2880176" cy="609437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ectangle 48"/>
          <p:cNvSpPr/>
          <p:nvPr/>
        </p:nvSpPr>
        <p:spPr>
          <a:xfrm>
            <a:off x="836858" y="4781025"/>
            <a:ext cx="2880176" cy="609437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7" name="pinch_drift">
            <a:hlinkClick r:id="" action="ppaction://media"/>
          </p:cNvPr>
          <p:cNvPicPr>
            <a:picLocks noChangeAspect="1"/>
          </p:cNvPicPr>
          <p:nvPr>
            <a:vide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4680000" y="1620000"/>
            <a:ext cx="3600000" cy="3600000"/>
          </a:xfrm>
          <a:prstGeom prst="rect">
            <a:avLst/>
          </a:prstGeom>
          <a:ln>
            <a:solidFill>
              <a:schemeClr val="tx1"/>
            </a:solidFill>
          </a:ln>
          <a:effectLst/>
        </p:spPr>
      </p:pic>
    </p:spTree>
    <p:extLst>
      <p:ext uri="{BB962C8B-B14F-4D97-AF65-F5344CB8AC3E}">
        <p14:creationId xmlns:p14="http://schemas.microsoft.com/office/powerpoint/2010/main" val="2595370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375" fill="hold"/>
                                        <p:tgtEl>
                                          <p:spTgt spid="4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4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video>
              <p:cMediaNode vol="80000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47"/>
                </p:tgtEl>
              </p:cMediaNode>
            </p:vide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Electron clouds in a bending magnet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0" y="899999"/>
            <a:ext cx="4140000" cy="5458467"/>
          </a:xfrm>
        </p:spPr>
        <p:txBody>
          <a:bodyPr>
            <a:normAutofit/>
          </a:bodyPr>
          <a:lstStyle/>
          <a:p>
            <a:r>
              <a:rPr lang="en-US" sz="1800" dirty="0"/>
              <a:t>Two stream collective interaction – much more involved</a:t>
            </a:r>
          </a:p>
          <a:p>
            <a:endParaRPr lang="en-US" sz="1800" dirty="0">
              <a:sym typeface="Wingdings" panose="05000000000000000000" pitchFamily="2" charset="2"/>
            </a:endParaRPr>
          </a:p>
          <a:p>
            <a:endParaRPr lang="en-US" sz="1800" dirty="0">
              <a:sym typeface="Wingdings" panose="05000000000000000000" pitchFamily="2" charset="2"/>
            </a:endParaRPr>
          </a:p>
          <a:p>
            <a:endParaRPr lang="en-US" sz="1800" dirty="0">
              <a:sym typeface="Wingdings" panose="05000000000000000000" pitchFamily="2" charset="2"/>
            </a:endParaRPr>
          </a:p>
          <a:p>
            <a:endParaRPr lang="en-US" sz="1800" dirty="0">
              <a:sym typeface="Wingdings" panose="05000000000000000000" pitchFamily="2" charset="2"/>
            </a:endParaRPr>
          </a:p>
          <a:p>
            <a:endParaRPr lang="en-US" sz="1800" dirty="0">
              <a:sym typeface="Wingdings" panose="05000000000000000000" pitchFamily="2" charset="2"/>
            </a:endParaRPr>
          </a:p>
          <a:p>
            <a:endParaRPr lang="en-US" sz="1800" dirty="0">
              <a:sym typeface="Wingdings" panose="05000000000000000000" pitchFamily="2" charset="2"/>
            </a:endParaRPr>
          </a:p>
          <a:p>
            <a:endParaRPr lang="en-US" sz="1800" dirty="0">
              <a:sym typeface="Wingdings" panose="05000000000000000000" pitchFamily="2" charset="2"/>
            </a:endParaRPr>
          </a:p>
          <a:p>
            <a:endParaRPr lang="en-US" sz="1800" dirty="0">
              <a:sym typeface="Wingdings" panose="05000000000000000000" pitchFamily="2" charset="2"/>
            </a:endParaRPr>
          </a:p>
          <a:p>
            <a:endParaRPr lang="en-US" sz="1800" dirty="0">
              <a:sym typeface="Wingdings" panose="05000000000000000000" pitchFamily="2" charset="2"/>
            </a:endParaRPr>
          </a:p>
          <a:p>
            <a:endParaRPr lang="en-US" sz="1800" dirty="0">
              <a:sym typeface="Wingdings" panose="05000000000000000000" pitchFamily="2" charset="2"/>
            </a:endParaRPr>
          </a:p>
          <a:p>
            <a:endParaRPr lang="en-US" sz="1800" dirty="0">
              <a:sym typeface="Wingdings" panose="05000000000000000000" pitchFamily="2" charset="2"/>
            </a:endParaRPr>
          </a:p>
          <a:p>
            <a:r>
              <a:rPr lang="en-US" sz="1800" dirty="0">
                <a:sym typeface="Wingdings" panose="05000000000000000000" pitchFamily="2" charset="2"/>
              </a:rPr>
              <a:t>Beam passage leads to a </a:t>
            </a:r>
            <a:r>
              <a:rPr lang="en-US" sz="1800" dirty="0">
                <a:solidFill>
                  <a:srgbClr val="C00000"/>
                </a:solidFill>
                <a:sym typeface="Wingdings" panose="05000000000000000000" pitchFamily="2" charset="2"/>
              </a:rPr>
              <a:t>pinch of the cloud</a:t>
            </a:r>
            <a:r>
              <a:rPr lang="en-US" sz="1800" dirty="0">
                <a:sym typeface="Wingdings" panose="05000000000000000000" pitchFamily="2" charset="2"/>
              </a:rPr>
              <a:t> which in turn acts back on the beam – differently each turn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F29AE-61F1-41A8-A0CC-242A06BB48FB}" type="datetime1">
              <a:rPr lang="en-GB" smtClean="0"/>
              <a:t>09/11/2015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Numerical Methods II - Kevin Li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22</a:t>
            </a:fld>
            <a:endParaRPr lang="en-GB"/>
          </a:p>
        </p:txBody>
      </p:sp>
      <p:sp>
        <p:nvSpPr>
          <p:cNvPr id="19" name="Oval 18"/>
          <p:cNvSpPr/>
          <p:nvPr/>
        </p:nvSpPr>
        <p:spPr>
          <a:xfrm>
            <a:off x="432000" y="1988643"/>
            <a:ext cx="3600000" cy="1440000"/>
          </a:xfrm>
          <a:prstGeom prst="ellipse">
            <a:avLst/>
          </a:prstGeom>
          <a:noFill/>
          <a:ln w="28575">
            <a:solidFill>
              <a:schemeClr val="tx2">
                <a:lumMod val="75000"/>
              </a:schemeClr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  <p:sp>
        <p:nvSpPr>
          <p:cNvPr id="20" name="Oval 19"/>
          <p:cNvSpPr/>
          <p:nvPr/>
        </p:nvSpPr>
        <p:spPr>
          <a:xfrm rot="1062647">
            <a:off x="714665" y="3113834"/>
            <a:ext cx="468000" cy="180000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" name="Straight Arrow Connector 20"/>
          <p:cNvCxnSpPr/>
          <p:nvPr/>
        </p:nvCxnSpPr>
        <p:spPr>
          <a:xfrm flipV="1">
            <a:off x="943471" y="2825750"/>
            <a:ext cx="0" cy="387352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943471" y="3213102"/>
            <a:ext cx="395627" cy="14114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>
            <a:off x="680383" y="3213103"/>
            <a:ext cx="263093" cy="219147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783" y="3429000"/>
            <a:ext cx="89600" cy="8000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813" y="2757180"/>
            <a:ext cx="83200" cy="114133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099" y="3429000"/>
            <a:ext cx="75733" cy="80000"/>
          </a:xfrm>
          <a:prstGeom prst="rect">
            <a:avLst/>
          </a:prstGeom>
        </p:spPr>
      </p:pic>
      <p:sp>
        <p:nvSpPr>
          <p:cNvPr id="28" name="Arc 27"/>
          <p:cNvSpPr/>
          <p:nvPr/>
        </p:nvSpPr>
        <p:spPr>
          <a:xfrm>
            <a:off x="776470" y="2022664"/>
            <a:ext cx="3255530" cy="1368000"/>
          </a:xfrm>
          <a:prstGeom prst="arc">
            <a:avLst>
              <a:gd name="adj1" fmla="val 20278531"/>
              <a:gd name="adj2" fmla="val 1703125"/>
            </a:avLst>
          </a:prstGeom>
          <a:ln w="57150">
            <a:solidFill>
              <a:srgbClr val="7030A0"/>
            </a:solidFill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  <p:sp>
        <p:nvSpPr>
          <p:cNvPr id="31" name="Cloud 30"/>
          <p:cNvSpPr/>
          <p:nvPr/>
        </p:nvSpPr>
        <p:spPr>
          <a:xfrm>
            <a:off x="1855151" y="3296729"/>
            <a:ext cx="446315" cy="212271"/>
          </a:xfrm>
          <a:prstGeom prst="cloud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32" name="Cloud 31"/>
          <p:cNvSpPr/>
          <p:nvPr/>
        </p:nvSpPr>
        <p:spPr>
          <a:xfrm>
            <a:off x="368601" y="2317408"/>
            <a:ext cx="446315" cy="212271"/>
          </a:xfrm>
          <a:prstGeom prst="cloud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33" name="Cloud 32"/>
          <p:cNvSpPr/>
          <p:nvPr/>
        </p:nvSpPr>
        <p:spPr>
          <a:xfrm>
            <a:off x="1673219" y="1888006"/>
            <a:ext cx="446315" cy="212271"/>
          </a:xfrm>
          <a:prstGeom prst="cloud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9" name="Freeform 28"/>
          <p:cNvSpPr/>
          <p:nvPr/>
        </p:nvSpPr>
        <p:spPr>
          <a:xfrm>
            <a:off x="3361265" y="1659464"/>
            <a:ext cx="1346445" cy="3547533"/>
          </a:xfrm>
          <a:custGeom>
            <a:avLst/>
            <a:gdLst>
              <a:gd name="connsiteX0" fmla="*/ 0 w 1193800"/>
              <a:gd name="connsiteY0" fmla="*/ 143934 h 2235200"/>
              <a:gd name="connsiteX1" fmla="*/ 1193800 w 1193800"/>
              <a:gd name="connsiteY1" fmla="*/ 0 h 2235200"/>
              <a:gd name="connsiteX2" fmla="*/ 1193800 w 1193800"/>
              <a:gd name="connsiteY2" fmla="*/ 2235200 h 2235200"/>
              <a:gd name="connsiteX3" fmla="*/ 0 w 1193800"/>
              <a:gd name="connsiteY3" fmla="*/ 143934 h 2235200"/>
              <a:gd name="connsiteX0" fmla="*/ 0 w 1363134"/>
              <a:gd name="connsiteY0" fmla="*/ 1236134 h 2235200"/>
              <a:gd name="connsiteX1" fmla="*/ 1363134 w 1363134"/>
              <a:gd name="connsiteY1" fmla="*/ 0 h 2235200"/>
              <a:gd name="connsiteX2" fmla="*/ 1363134 w 1363134"/>
              <a:gd name="connsiteY2" fmla="*/ 2235200 h 2235200"/>
              <a:gd name="connsiteX3" fmla="*/ 0 w 1363134"/>
              <a:gd name="connsiteY3" fmla="*/ 1236134 h 2235200"/>
              <a:gd name="connsiteX0" fmla="*/ 0 w 1363134"/>
              <a:gd name="connsiteY0" fmla="*/ 1566334 h 2565400"/>
              <a:gd name="connsiteX1" fmla="*/ 1363134 w 1363134"/>
              <a:gd name="connsiteY1" fmla="*/ 0 h 2565400"/>
              <a:gd name="connsiteX2" fmla="*/ 1363134 w 1363134"/>
              <a:gd name="connsiteY2" fmla="*/ 2565400 h 2565400"/>
              <a:gd name="connsiteX3" fmla="*/ 0 w 1363134"/>
              <a:gd name="connsiteY3" fmla="*/ 1566334 h 2565400"/>
              <a:gd name="connsiteX0" fmla="*/ 0 w 1388534"/>
              <a:gd name="connsiteY0" fmla="*/ 1566334 h 2421466"/>
              <a:gd name="connsiteX1" fmla="*/ 1363134 w 1388534"/>
              <a:gd name="connsiteY1" fmla="*/ 0 h 2421466"/>
              <a:gd name="connsiteX2" fmla="*/ 1388534 w 1388534"/>
              <a:gd name="connsiteY2" fmla="*/ 2421466 h 2421466"/>
              <a:gd name="connsiteX3" fmla="*/ 0 w 1388534"/>
              <a:gd name="connsiteY3" fmla="*/ 1566334 h 2421466"/>
              <a:gd name="connsiteX0" fmla="*/ 0 w 1388534"/>
              <a:gd name="connsiteY0" fmla="*/ 1532467 h 2387599"/>
              <a:gd name="connsiteX1" fmla="*/ 1337734 w 1388534"/>
              <a:gd name="connsiteY1" fmla="*/ 0 h 2387599"/>
              <a:gd name="connsiteX2" fmla="*/ 1388534 w 1388534"/>
              <a:gd name="connsiteY2" fmla="*/ 2387599 h 2387599"/>
              <a:gd name="connsiteX3" fmla="*/ 0 w 1388534"/>
              <a:gd name="connsiteY3" fmla="*/ 1532467 h 2387599"/>
              <a:gd name="connsiteX0" fmla="*/ 0 w 1337734"/>
              <a:gd name="connsiteY0" fmla="*/ 1532467 h 2607732"/>
              <a:gd name="connsiteX1" fmla="*/ 1337734 w 1337734"/>
              <a:gd name="connsiteY1" fmla="*/ 0 h 2607732"/>
              <a:gd name="connsiteX2" fmla="*/ 1329267 w 1337734"/>
              <a:gd name="connsiteY2" fmla="*/ 2607732 h 2607732"/>
              <a:gd name="connsiteX3" fmla="*/ 0 w 1337734"/>
              <a:gd name="connsiteY3" fmla="*/ 1532467 h 2607732"/>
              <a:gd name="connsiteX0" fmla="*/ 0 w 1337734"/>
              <a:gd name="connsiteY0" fmla="*/ 1498600 h 2573865"/>
              <a:gd name="connsiteX1" fmla="*/ 1337734 w 1337734"/>
              <a:gd name="connsiteY1" fmla="*/ 0 h 2573865"/>
              <a:gd name="connsiteX2" fmla="*/ 1329267 w 1337734"/>
              <a:gd name="connsiteY2" fmla="*/ 2573865 h 2573865"/>
              <a:gd name="connsiteX3" fmla="*/ 0 w 1337734"/>
              <a:gd name="connsiteY3" fmla="*/ 1498600 h 2573865"/>
              <a:gd name="connsiteX0" fmla="*/ 0 w 1330081"/>
              <a:gd name="connsiteY0" fmla="*/ 1507067 h 2582332"/>
              <a:gd name="connsiteX1" fmla="*/ 1329268 w 1330081"/>
              <a:gd name="connsiteY1" fmla="*/ 0 h 2582332"/>
              <a:gd name="connsiteX2" fmla="*/ 1329267 w 1330081"/>
              <a:gd name="connsiteY2" fmla="*/ 2582332 h 2582332"/>
              <a:gd name="connsiteX3" fmla="*/ 0 w 1330081"/>
              <a:gd name="connsiteY3" fmla="*/ 1507067 h 2582332"/>
              <a:gd name="connsiteX0" fmla="*/ 0 w 1329511"/>
              <a:gd name="connsiteY0" fmla="*/ 1515534 h 2590799"/>
              <a:gd name="connsiteX1" fmla="*/ 1312334 w 1329511"/>
              <a:gd name="connsiteY1" fmla="*/ 0 h 2590799"/>
              <a:gd name="connsiteX2" fmla="*/ 1329267 w 1329511"/>
              <a:gd name="connsiteY2" fmla="*/ 2590799 h 2590799"/>
              <a:gd name="connsiteX3" fmla="*/ 0 w 1329511"/>
              <a:gd name="connsiteY3" fmla="*/ 1515534 h 2590799"/>
              <a:gd name="connsiteX0" fmla="*/ 0 w 1329511"/>
              <a:gd name="connsiteY0" fmla="*/ 1515534 h 2624666"/>
              <a:gd name="connsiteX1" fmla="*/ 1312334 w 1329511"/>
              <a:gd name="connsiteY1" fmla="*/ 0 h 2624666"/>
              <a:gd name="connsiteX2" fmla="*/ 1329267 w 1329511"/>
              <a:gd name="connsiteY2" fmla="*/ 2624666 h 2624666"/>
              <a:gd name="connsiteX3" fmla="*/ 0 w 1329511"/>
              <a:gd name="connsiteY3" fmla="*/ 1515534 h 2624666"/>
              <a:gd name="connsiteX0" fmla="*/ 0 w 1337915"/>
              <a:gd name="connsiteY0" fmla="*/ 1515534 h 2607733"/>
              <a:gd name="connsiteX1" fmla="*/ 1312334 w 1337915"/>
              <a:gd name="connsiteY1" fmla="*/ 0 h 2607733"/>
              <a:gd name="connsiteX2" fmla="*/ 1337734 w 1337915"/>
              <a:gd name="connsiteY2" fmla="*/ 2607733 h 2607733"/>
              <a:gd name="connsiteX3" fmla="*/ 0 w 1337915"/>
              <a:gd name="connsiteY3" fmla="*/ 1515534 h 2607733"/>
              <a:gd name="connsiteX0" fmla="*/ 0 w 1337915"/>
              <a:gd name="connsiteY0" fmla="*/ 1515534 h 2599266"/>
              <a:gd name="connsiteX1" fmla="*/ 1312334 w 1337915"/>
              <a:gd name="connsiteY1" fmla="*/ 0 h 2599266"/>
              <a:gd name="connsiteX2" fmla="*/ 1337734 w 1337915"/>
              <a:gd name="connsiteY2" fmla="*/ 2599266 h 2599266"/>
              <a:gd name="connsiteX3" fmla="*/ 0 w 1337915"/>
              <a:gd name="connsiteY3" fmla="*/ 1515534 h 2599266"/>
              <a:gd name="connsiteX0" fmla="*/ 0 w 1338548"/>
              <a:gd name="connsiteY0" fmla="*/ 1515534 h 2599266"/>
              <a:gd name="connsiteX1" fmla="*/ 1337734 w 1338548"/>
              <a:gd name="connsiteY1" fmla="*/ 0 h 2599266"/>
              <a:gd name="connsiteX2" fmla="*/ 1337734 w 1338548"/>
              <a:gd name="connsiteY2" fmla="*/ 2599266 h 2599266"/>
              <a:gd name="connsiteX3" fmla="*/ 0 w 1338548"/>
              <a:gd name="connsiteY3" fmla="*/ 1515534 h 2599266"/>
              <a:gd name="connsiteX0" fmla="*/ 0 w 1346576"/>
              <a:gd name="connsiteY0" fmla="*/ 1515534 h 3640666"/>
              <a:gd name="connsiteX1" fmla="*/ 1337734 w 1346576"/>
              <a:gd name="connsiteY1" fmla="*/ 0 h 3640666"/>
              <a:gd name="connsiteX2" fmla="*/ 1346201 w 1346576"/>
              <a:gd name="connsiteY2" fmla="*/ 3640666 h 3640666"/>
              <a:gd name="connsiteX3" fmla="*/ 0 w 1346576"/>
              <a:gd name="connsiteY3" fmla="*/ 1515534 h 3640666"/>
              <a:gd name="connsiteX0" fmla="*/ 0 w 1346576"/>
              <a:gd name="connsiteY0" fmla="*/ 1515534 h 3615266"/>
              <a:gd name="connsiteX1" fmla="*/ 1337734 w 1346576"/>
              <a:gd name="connsiteY1" fmla="*/ 0 h 3615266"/>
              <a:gd name="connsiteX2" fmla="*/ 1346201 w 1346576"/>
              <a:gd name="connsiteY2" fmla="*/ 3615266 h 3615266"/>
              <a:gd name="connsiteX3" fmla="*/ 0 w 1346576"/>
              <a:gd name="connsiteY3" fmla="*/ 1515534 h 3615266"/>
              <a:gd name="connsiteX0" fmla="*/ 0 w 1346576"/>
              <a:gd name="connsiteY0" fmla="*/ 1515534 h 3598333"/>
              <a:gd name="connsiteX1" fmla="*/ 1337734 w 1346576"/>
              <a:gd name="connsiteY1" fmla="*/ 0 h 3598333"/>
              <a:gd name="connsiteX2" fmla="*/ 1346201 w 1346576"/>
              <a:gd name="connsiteY2" fmla="*/ 3598333 h 3598333"/>
              <a:gd name="connsiteX3" fmla="*/ 0 w 1346576"/>
              <a:gd name="connsiteY3" fmla="*/ 1515534 h 3598333"/>
              <a:gd name="connsiteX0" fmla="*/ 0 w 1354912"/>
              <a:gd name="connsiteY0" fmla="*/ 1515534 h 3581400"/>
              <a:gd name="connsiteX1" fmla="*/ 1337734 w 1354912"/>
              <a:gd name="connsiteY1" fmla="*/ 0 h 3581400"/>
              <a:gd name="connsiteX2" fmla="*/ 1354668 w 1354912"/>
              <a:gd name="connsiteY2" fmla="*/ 3581400 h 3581400"/>
              <a:gd name="connsiteX3" fmla="*/ 0 w 1354912"/>
              <a:gd name="connsiteY3" fmla="*/ 1515534 h 3581400"/>
              <a:gd name="connsiteX0" fmla="*/ 0 w 1354849"/>
              <a:gd name="connsiteY0" fmla="*/ 1600201 h 3666067"/>
              <a:gd name="connsiteX1" fmla="*/ 1329267 w 1354849"/>
              <a:gd name="connsiteY1" fmla="*/ 0 h 3666067"/>
              <a:gd name="connsiteX2" fmla="*/ 1354668 w 1354849"/>
              <a:gd name="connsiteY2" fmla="*/ 3666067 h 3666067"/>
              <a:gd name="connsiteX3" fmla="*/ 0 w 1354849"/>
              <a:gd name="connsiteY3" fmla="*/ 1600201 h 3666067"/>
              <a:gd name="connsiteX0" fmla="*/ 0 w 1354849"/>
              <a:gd name="connsiteY0" fmla="*/ 1600201 h 3556000"/>
              <a:gd name="connsiteX1" fmla="*/ 1329267 w 1354849"/>
              <a:gd name="connsiteY1" fmla="*/ 0 h 3556000"/>
              <a:gd name="connsiteX2" fmla="*/ 1354668 w 1354849"/>
              <a:gd name="connsiteY2" fmla="*/ 3556000 h 3556000"/>
              <a:gd name="connsiteX3" fmla="*/ 0 w 1354849"/>
              <a:gd name="connsiteY3" fmla="*/ 1600201 h 3556000"/>
              <a:gd name="connsiteX0" fmla="*/ 0 w 1330082"/>
              <a:gd name="connsiteY0" fmla="*/ 1600201 h 3530600"/>
              <a:gd name="connsiteX1" fmla="*/ 1329267 w 1330082"/>
              <a:gd name="connsiteY1" fmla="*/ 0 h 3530600"/>
              <a:gd name="connsiteX2" fmla="*/ 1329268 w 1330082"/>
              <a:gd name="connsiteY2" fmla="*/ 3530600 h 3530600"/>
              <a:gd name="connsiteX3" fmla="*/ 0 w 1330082"/>
              <a:gd name="connsiteY3" fmla="*/ 1600201 h 3530600"/>
              <a:gd name="connsiteX0" fmla="*/ 0 w 1346445"/>
              <a:gd name="connsiteY0" fmla="*/ 1600201 h 3547533"/>
              <a:gd name="connsiteX1" fmla="*/ 1329267 w 1346445"/>
              <a:gd name="connsiteY1" fmla="*/ 0 h 3547533"/>
              <a:gd name="connsiteX2" fmla="*/ 1346201 w 1346445"/>
              <a:gd name="connsiteY2" fmla="*/ 3547533 h 3547533"/>
              <a:gd name="connsiteX3" fmla="*/ 0 w 1346445"/>
              <a:gd name="connsiteY3" fmla="*/ 1600201 h 3547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46445" h="3547533">
                <a:moveTo>
                  <a:pt x="0" y="1600201"/>
                </a:moveTo>
                <a:lnTo>
                  <a:pt x="1329267" y="0"/>
                </a:lnTo>
                <a:cubicBezTo>
                  <a:pt x="1326445" y="869244"/>
                  <a:pt x="1349023" y="2678289"/>
                  <a:pt x="1346201" y="3547533"/>
                </a:cubicBezTo>
                <a:lnTo>
                  <a:pt x="0" y="1600201"/>
                </a:lnTo>
                <a:close/>
              </a:path>
            </a:pathLst>
          </a:custGeom>
          <a:solidFill>
            <a:srgbClr val="70AD47">
              <a:alpha val="30196"/>
            </a:srgbClr>
          </a:solidFill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Cloud 33"/>
          <p:cNvSpPr/>
          <p:nvPr/>
        </p:nvSpPr>
        <p:spPr>
          <a:xfrm>
            <a:off x="3239712" y="2078388"/>
            <a:ext cx="446315" cy="212271"/>
          </a:xfrm>
          <a:prstGeom prst="cloud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30" name="Cloud 29"/>
          <p:cNvSpPr/>
          <p:nvPr/>
        </p:nvSpPr>
        <p:spPr>
          <a:xfrm>
            <a:off x="3065885" y="3170682"/>
            <a:ext cx="446315" cy="212271"/>
          </a:xfrm>
          <a:prstGeom prst="cloud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pic>
        <p:nvPicPr>
          <p:cNvPr id="13" name="Picture 12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749" y="3800852"/>
            <a:ext cx="3946972" cy="2221714"/>
          </a:xfrm>
          <a:prstGeom prst="rect">
            <a:avLst/>
          </a:prstGeom>
        </p:spPr>
      </p:pic>
      <p:sp>
        <p:nvSpPr>
          <p:cNvPr id="48" name="Rectangle 47"/>
          <p:cNvSpPr/>
          <p:nvPr/>
        </p:nvSpPr>
        <p:spPr>
          <a:xfrm>
            <a:off x="836858" y="4146187"/>
            <a:ext cx="2880176" cy="609437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ectangle 48"/>
          <p:cNvSpPr/>
          <p:nvPr/>
        </p:nvSpPr>
        <p:spPr>
          <a:xfrm>
            <a:off x="836858" y="4781025"/>
            <a:ext cx="2880176" cy="609437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7" name="pinch_dipole">
            <a:hlinkClick r:id="" action="ppaction://media"/>
          </p:cNvPr>
          <p:cNvPicPr>
            <a:picLocks noChangeAspect="1"/>
          </p:cNvPicPr>
          <p:nvPr>
            <a:vide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4680000" y="1620000"/>
            <a:ext cx="3600000" cy="3600000"/>
          </a:xfrm>
          <a:prstGeom prst="rect">
            <a:avLst/>
          </a:prstGeom>
          <a:ln>
            <a:solidFill>
              <a:schemeClr val="tx1"/>
            </a:solidFill>
          </a:ln>
          <a:effectLst/>
        </p:spPr>
      </p:pic>
    </p:spTree>
    <p:extLst>
      <p:ext uri="{BB962C8B-B14F-4D97-AF65-F5344CB8AC3E}">
        <p14:creationId xmlns:p14="http://schemas.microsoft.com/office/powerpoint/2010/main" val="3972590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375" fill="hold"/>
                                        <p:tgtEl>
                                          <p:spTgt spid="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video>
              <p:cMediaNode vol="80000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27"/>
                </p:tgtEl>
              </p:cMediaNode>
            </p:vide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Electron clouds in a quadrupole magnet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0" y="899999"/>
            <a:ext cx="4140000" cy="5458467"/>
          </a:xfrm>
        </p:spPr>
        <p:txBody>
          <a:bodyPr>
            <a:normAutofit/>
          </a:bodyPr>
          <a:lstStyle/>
          <a:p>
            <a:r>
              <a:rPr lang="en-US" sz="1800" dirty="0"/>
              <a:t>Two stream collective interaction – much more involved</a:t>
            </a:r>
          </a:p>
          <a:p>
            <a:endParaRPr lang="en-US" sz="1800" dirty="0">
              <a:sym typeface="Wingdings" panose="05000000000000000000" pitchFamily="2" charset="2"/>
            </a:endParaRPr>
          </a:p>
          <a:p>
            <a:endParaRPr lang="en-US" sz="1800" dirty="0">
              <a:sym typeface="Wingdings" panose="05000000000000000000" pitchFamily="2" charset="2"/>
            </a:endParaRPr>
          </a:p>
          <a:p>
            <a:endParaRPr lang="en-US" sz="1800" dirty="0">
              <a:sym typeface="Wingdings" panose="05000000000000000000" pitchFamily="2" charset="2"/>
            </a:endParaRPr>
          </a:p>
          <a:p>
            <a:endParaRPr lang="en-US" sz="1800" dirty="0">
              <a:sym typeface="Wingdings" panose="05000000000000000000" pitchFamily="2" charset="2"/>
            </a:endParaRPr>
          </a:p>
          <a:p>
            <a:endParaRPr lang="en-US" sz="1800" dirty="0">
              <a:sym typeface="Wingdings" panose="05000000000000000000" pitchFamily="2" charset="2"/>
            </a:endParaRPr>
          </a:p>
          <a:p>
            <a:endParaRPr lang="en-US" sz="1800" dirty="0">
              <a:sym typeface="Wingdings" panose="05000000000000000000" pitchFamily="2" charset="2"/>
            </a:endParaRPr>
          </a:p>
          <a:p>
            <a:endParaRPr lang="en-US" sz="1800" dirty="0">
              <a:sym typeface="Wingdings" panose="05000000000000000000" pitchFamily="2" charset="2"/>
            </a:endParaRPr>
          </a:p>
          <a:p>
            <a:endParaRPr lang="en-US" sz="1800" dirty="0">
              <a:sym typeface="Wingdings" panose="05000000000000000000" pitchFamily="2" charset="2"/>
            </a:endParaRPr>
          </a:p>
          <a:p>
            <a:endParaRPr lang="en-US" sz="1800" dirty="0">
              <a:sym typeface="Wingdings" panose="05000000000000000000" pitchFamily="2" charset="2"/>
            </a:endParaRPr>
          </a:p>
          <a:p>
            <a:endParaRPr lang="en-US" sz="1800" dirty="0">
              <a:sym typeface="Wingdings" panose="05000000000000000000" pitchFamily="2" charset="2"/>
            </a:endParaRPr>
          </a:p>
          <a:p>
            <a:endParaRPr lang="en-US" sz="1800" dirty="0">
              <a:sym typeface="Wingdings" panose="05000000000000000000" pitchFamily="2" charset="2"/>
            </a:endParaRPr>
          </a:p>
          <a:p>
            <a:r>
              <a:rPr lang="en-US" sz="1800" dirty="0">
                <a:sym typeface="Wingdings" panose="05000000000000000000" pitchFamily="2" charset="2"/>
              </a:rPr>
              <a:t>Beam passage leads to a </a:t>
            </a:r>
            <a:r>
              <a:rPr lang="en-US" sz="1800" dirty="0">
                <a:solidFill>
                  <a:srgbClr val="C00000"/>
                </a:solidFill>
                <a:sym typeface="Wingdings" panose="05000000000000000000" pitchFamily="2" charset="2"/>
              </a:rPr>
              <a:t>pinch of the cloud</a:t>
            </a:r>
            <a:r>
              <a:rPr lang="en-US" sz="1800" dirty="0">
                <a:sym typeface="Wingdings" panose="05000000000000000000" pitchFamily="2" charset="2"/>
              </a:rPr>
              <a:t> which in turn acts back on the beam – differently each turn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9588F-2D6D-421A-BC20-60FD2C61E533}" type="datetime1">
              <a:rPr lang="en-GB" smtClean="0"/>
              <a:t>09/11/2015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Numerical Methods II - Kevin Li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23</a:t>
            </a:fld>
            <a:endParaRPr lang="en-GB"/>
          </a:p>
        </p:txBody>
      </p:sp>
      <p:sp>
        <p:nvSpPr>
          <p:cNvPr id="19" name="Oval 18"/>
          <p:cNvSpPr/>
          <p:nvPr/>
        </p:nvSpPr>
        <p:spPr>
          <a:xfrm>
            <a:off x="432000" y="1988643"/>
            <a:ext cx="3600000" cy="1440000"/>
          </a:xfrm>
          <a:prstGeom prst="ellipse">
            <a:avLst/>
          </a:prstGeom>
          <a:noFill/>
          <a:ln w="28575">
            <a:solidFill>
              <a:schemeClr val="tx2">
                <a:lumMod val="75000"/>
              </a:schemeClr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  <p:sp>
        <p:nvSpPr>
          <p:cNvPr id="20" name="Oval 19"/>
          <p:cNvSpPr/>
          <p:nvPr/>
        </p:nvSpPr>
        <p:spPr>
          <a:xfrm rot="1062647">
            <a:off x="714665" y="3113834"/>
            <a:ext cx="468000" cy="180000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" name="Straight Arrow Connector 20"/>
          <p:cNvCxnSpPr/>
          <p:nvPr/>
        </p:nvCxnSpPr>
        <p:spPr>
          <a:xfrm flipV="1">
            <a:off x="943471" y="2825750"/>
            <a:ext cx="0" cy="387352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943471" y="3213102"/>
            <a:ext cx="395627" cy="14114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>
            <a:off x="680383" y="3213103"/>
            <a:ext cx="263093" cy="219147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783" y="3429000"/>
            <a:ext cx="89600" cy="8000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813" y="2757180"/>
            <a:ext cx="83200" cy="114133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099" y="3429000"/>
            <a:ext cx="75733" cy="80000"/>
          </a:xfrm>
          <a:prstGeom prst="rect">
            <a:avLst/>
          </a:prstGeom>
        </p:spPr>
      </p:pic>
      <p:sp>
        <p:nvSpPr>
          <p:cNvPr id="28" name="Arc 27"/>
          <p:cNvSpPr/>
          <p:nvPr/>
        </p:nvSpPr>
        <p:spPr>
          <a:xfrm>
            <a:off x="776470" y="2022664"/>
            <a:ext cx="3255530" cy="1368000"/>
          </a:xfrm>
          <a:prstGeom prst="arc">
            <a:avLst>
              <a:gd name="adj1" fmla="val 20278531"/>
              <a:gd name="adj2" fmla="val 1703125"/>
            </a:avLst>
          </a:prstGeom>
          <a:ln w="57150">
            <a:solidFill>
              <a:srgbClr val="7030A0"/>
            </a:solidFill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  <p:sp>
        <p:nvSpPr>
          <p:cNvPr id="31" name="Cloud 30"/>
          <p:cNvSpPr/>
          <p:nvPr/>
        </p:nvSpPr>
        <p:spPr>
          <a:xfrm>
            <a:off x="1855151" y="3296729"/>
            <a:ext cx="446315" cy="212271"/>
          </a:xfrm>
          <a:prstGeom prst="cloud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32" name="Cloud 31"/>
          <p:cNvSpPr/>
          <p:nvPr/>
        </p:nvSpPr>
        <p:spPr>
          <a:xfrm>
            <a:off x="368601" y="2317408"/>
            <a:ext cx="446315" cy="212271"/>
          </a:xfrm>
          <a:prstGeom prst="cloud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33" name="Cloud 32"/>
          <p:cNvSpPr/>
          <p:nvPr/>
        </p:nvSpPr>
        <p:spPr>
          <a:xfrm>
            <a:off x="1673219" y="1888006"/>
            <a:ext cx="446315" cy="212271"/>
          </a:xfrm>
          <a:prstGeom prst="cloud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34" name="Cloud 33"/>
          <p:cNvSpPr/>
          <p:nvPr/>
        </p:nvSpPr>
        <p:spPr>
          <a:xfrm>
            <a:off x="3239712" y="2078388"/>
            <a:ext cx="446315" cy="212271"/>
          </a:xfrm>
          <a:prstGeom prst="cloud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9" name="Freeform 28"/>
          <p:cNvSpPr/>
          <p:nvPr/>
        </p:nvSpPr>
        <p:spPr>
          <a:xfrm>
            <a:off x="3361265" y="1659464"/>
            <a:ext cx="1346445" cy="3547533"/>
          </a:xfrm>
          <a:custGeom>
            <a:avLst/>
            <a:gdLst>
              <a:gd name="connsiteX0" fmla="*/ 0 w 1193800"/>
              <a:gd name="connsiteY0" fmla="*/ 143934 h 2235200"/>
              <a:gd name="connsiteX1" fmla="*/ 1193800 w 1193800"/>
              <a:gd name="connsiteY1" fmla="*/ 0 h 2235200"/>
              <a:gd name="connsiteX2" fmla="*/ 1193800 w 1193800"/>
              <a:gd name="connsiteY2" fmla="*/ 2235200 h 2235200"/>
              <a:gd name="connsiteX3" fmla="*/ 0 w 1193800"/>
              <a:gd name="connsiteY3" fmla="*/ 143934 h 2235200"/>
              <a:gd name="connsiteX0" fmla="*/ 0 w 1363134"/>
              <a:gd name="connsiteY0" fmla="*/ 1236134 h 2235200"/>
              <a:gd name="connsiteX1" fmla="*/ 1363134 w 1363134"/>
              <a:gd name="connsiteY1" fmla="*/ 0 h 2235200"/>
              <a:gd name="connsiteX2" fmla="*/ 1363134 w 1363134"/>
              <a:gd name="connsiteY2" fmla="*/ 2235200 h 2235200"/>
              <a:gd name="connsiteX3" fmla="*/ 0 w 1363134"/>
              <a:gd name="connsiteY3" fmla="*/ 1236134 h 2235200"/>
              <a:gd name="connsiteX0" fmla="*/ 0 w 1363134"/>
              <a:gd name="connsiteY0" fmla="*/ 1566334 h 2565400"/>
              <a:gd name="connsiteX1" fmla="*/ 1363134 w 1363134"/>
              <a:gd name="connsiteY1" fmla="*/ 0 h 2565400"/>
              <a:gd name="connsiteX2" fmla="*/ 1363134 w 1363134"/>
              <a:gd name="connsiteY2" fmla="*/ 2565400 h 2565400"/>
              <a:gd name="connsiteX3" fmla="*/ 0 w 1363134"/>
              <a:gd name="connsiteY3" fmla="*/ 1566334 h 2565400"/>
              <a:gd name="connsiteX0" fmla="*/ 0 w 1388534"/>
              <a:gd name="connsiteY0" fmla="*/ 1566334 h 2421466"/>
              <a:gd name="connsiteX1" fmla="*/ 1363134 w 1388534"/>
              <a:gd name="connsiteY1" fmla="*/ 0 h 2421466"/>
              <a:gd name="connsiteX2" fmla="*/ 1388534 w 1388534"/>
              <a:gd name="connsiteY2" fmla="*/ 2421466 h 2421466"/>
              <a:gd name="connsiteX3" fmla="*/ 0 w 1388534"/>
              <a:gd name="connsiteY3" fmla="*/ 1566334 h 2421466"/>
              <a:gd name="connsiteX0" fmla="*/ 0 w 1388534"/>
              <a:gd name="connsiteY0" fmla="*/ 1532467 h 2387599"/>
              <a:gd name="connsiteX1" fmla="*/ 1337734 w 1388534"/>
              <a:gd name="connsiteY1" fmla="*/ 0 h 2387599"/>
              <a:gd name="connsiteX2" fmla="*/ 1388534 w 1388534"/>
              <a:gd name="connsiteY2" fmla="*/ 2387599 h 2387599"/>
              <a:gd name="connsiteX3" fmla="*/ 0 w 1388534"/>
              <a:gd name="connsiteY3" fmla="*/ 1532467 h 2387599"/>
              <a:gd name="connsiteX0" fmla="*/ 0 w 1337734"/>
              <a:gd name="connsiteY0" fmla="*/ 1532467 h 2607732"/>
              <a:gd name="connsiteX1" fmla="*/ 1337734 w 1337734"/>
              <a:gd name="connsiteY1" fmla="*/ 0 h 2607732"/>
              <a:gd name="connsiteX2" fmla="*/ 1329267 w 1337734"/>
              <a:gd name="connsiteY2" fmla="*/ 2607732 h 2607732"/>
              <a:gd name="connsiteX3" fmla="*/ 0 w 1337734"/>
              <a:gd name="connsiteY3" fmla="*/ 1532467 h 2607732"/>
              <a:gd name="connsiteX0" fmla="*/ 0 w 1337734"/>
              <a:gd name="connsiteY0" fmla="*/ 1498600 h 2573865"/>
              <a:gd name="connsiteX1" fmla="*/ 1337734 w 1337734"/>
              <a:gd name="connsiteY1" fmla="*/ 0 h 2573865"/>
              <a:gd name="connsiteX2" fmla="*/ 1329267 w 1337734"/>
              <a:gd name="connsiteY2" fmla="*/ 2573865 h 2573865"/>
              <a:gd name="connsiteX3" fmla="*/ 0 w 1337734"/>
              <a:gd name="connsiteY3" fmla="*/ 1498600 h 2573865"/>
              <a:gd name="connsiteX0" fmla="*/ 0 w 1330081"/>
              <a:gd name="connsiteY0" fmla="*/ 1507067 h 2582332"/>
              <a:gd name="connsiteX1" fmla="*/ 1329268 w 1330081"/>
              <a:gd name="connsiteY1" fmla="*/ 0 h 2582332"/>
              <a:gd name="connsiteX2" fmla="*/ 1329267 w 1330081"/>
              <a:gd name="connsiteY2" fmla="*/ 2582332 h 2582332"/>
              <a:gd name="connsiteX3" fmla="*/ 0 w 1330081"/>
              <a:gd name="connsiteY3" fmla="*/ 1507067 h 2582332"/>
              <a:gd name="connsiteX0" fmla="*/ 0 w 1329511"/>
              <a:gd name="connsiteY0" fmla="*/ 1515534 h 2590799"/>
              <a:gd name="connsiteX1" fmla="*/ 1312334 w 1329511"/>
              <a:gd name="connsiteY1" fmla="*/ 0 h 2590799"/>
              <a:gd name="connsiteX2" fmla="*/ 1329267 w 1329511"/>
              <a:gd name="connsiteY2" fmla="*/ 2590799 h 2590799"/>
              <a:gd name="connsiteX3" fmla="*/ 0 w 1329511"/>
              <a:gd name="connsiteY3" fmla="*/ 1515534 h 2590799"/>
              <a:gd name="connsiteX0" fmla="*/ 0 w 1329511"/>
              <a:gd name="connsiteY0" fmla="*/ 1515534 h 2624666"/>
              <a:gd name="connsiteX1" fmla="*/ 1312334 w 1329511"/>
              <a:gd name="connsiteY1" fmla="*/ 0 h 2624666"/>
              <a:gd name="connsiteX2" fmla="*/ 1329267 w 1329511"/>
              <a:gd name="connsiteY2" fmla="*/ 2624666 h 2624666"/>
              <a:gd name="connsiteX3" fmla="*/ 0 w 1329511"/>
              <a:gd name="connsiteY3" fmla="*/ 1515534 h 2624666"/>
              <a:gd name="connsiteX0" fmla="*/ 0 w 1337915"/>
              <a:gd name="connsiteY0" fmla="*/ 1515534 h 2607733"/>
              <a:gd name="connsiteX1" fmla="*/ 1312334 w 1337915"/>
              <a:gd name="connsiteY1" fmla="*/ 0 h 2607733"/>
              <a:gd name="connsiteX2" fmla="*/ 1337734 w 1337915"/>
              <a:gd name="connsiteY2" fmla="*/ 2607733 h 2607733"/>
              <a:gd name="connsiteX3" fmla="*/ 0 w 1337915"/>
              <a:gd name="connsiteY3" fmla="*/ 1515534 h 2607733"/>
              <a:gd name="connsiteX0" fmla="*/ 0 w 1337915"/>
              <a:gd name="connsiteY0" fmla="*/ 1515534 h 2599266"/>
              <a:gd name="connsiteX1" fmla="*/ 1312334 w 1337915"/>
              <a:gd name="connsiteY1" fmla="*/ 0 h 2599266"/>
              <a:gd name="connsiteX2" fmla="*/ 1337734 w 1337915"/>
              <a:gd name="connsiteY2" fmla="*/ 2599266 h 2599266"/>
              <a:gd name="connsiteX3" fmla="*/ 0 w 1337915"/>
              <a:gd name="connsiteY3" fmla="*/ 1515534 h 2599266"/>
              <a:gd name="connsiteX0" fmla="*/ 0 w 1338548"/>
              <a:gd name="connsiteY0" fmla="*/ 1515534 h 2599266"/>
              <a:gd name="connsiteX1" fmla="*/ 1337734 w 1338548"/>
              <a:gd name="connsiteY1" fmla="*/ 0 h 2599266"/>
              <a:gd name="connsiteX2" fmla="*/ 1337734 w 1338548"/>
              <a:gd name="connsiteY2" fmla="*/ 2599266 h 2599266"/>
              <a:gd name="connsiteX3" fmla="*/ 0 w 1338548"/>
              <a:gd name="connsiteY3" fmla="*/ 1515534 h 2599266"/>
              <a:gd name="connsiteX0" fmla="*/ 0 w 1346576"/>
              <a:gd name="connsiteY0" fmla="*/ 1515534 h 3640666"/>
              <a:gd name="connsiteX1" fmla="*/ 1337734 w 1346576"/>
              <a:gd name="connsiteY1" fmla="*/ 0 h 3640666"/>
              <a:gd name="connsiteX2" fmla="*/ 1346201 w 1346576"/>
              <a:gd name="connsiteY2" fmla="*/ 3640666 h 3640666"/>
              <a:gd name="connsiteX3" fmla="*/ 0 w 1346576"/>
              <a:gd name="connsiteY3" fmla="*/ 1515534 h 3640666"/>
              <a:gd name="connsiteX0" fmla="*/ 0 w 1346576"/>
              <a:gd name="connsiteY0" fmla="*/ 1515534 h 3615266"/>
              <a:gd name="connsiteX1" fmla="*/ 1337734 w 1346576"/>
              <a:gd name="connsiteY1" fmla="*/ 0 h 3615266"/>
              <a:gd name="connsiteX2" fmla="*/ 1346201 w 1346576"/>
              <a:gd name="connsiteY2" fmla="*/ 3615266 h 3615266"/>
              <a:gd name="connsiteX3" fmla="*/ 0 w 1346576"/>
              <a:gd name="connsiteY3" fmla="*/ 1515534 h 3615266"/>
              <a:gd name="connsiteX0" fmla="*/ 0 w 1346576"/>
              <a:gd name="connsiteY0" fmla="*/ 1515534 h 3598333"/>
              <a:gd name="connsiteX1" fmla="*/ 1337734 w 1346576"/>
              <a:gd name="connsiteY1" fmla="*/ 0 h 3598333"/>
              <a:gd name="connsiteX2" fmla="*/ 1346201 w 1346576"/>
              <a:gd name="connsiteY2" fmla="*/ 3598333 h 3598333"/>
              <a:gd name="connsiteX3" fmla="*/ 0 w 1346576"/>
              <a:gd name="connsiteY3" fmla="*/ 1515534 h 3598333"/>
              <a:gd name="connsiteX0" fmla="*/ 0 w 1354912"/>
              <a:gd name="connsiteY0" fmla="*/ 1515534 h 3581400"/>
              <a:gd name="connsiteX1" fmla="*/ 1337734 w 1354912"/>
              <a:gd name="connsiteY1" fmla="*/ 0 h 3581400"/>
              <a:gd name="connsiteX2" fmla="*/ 1354668 w 1354912"/>
              <a:gd name="connsiteY2" fmla="*/ 3581400 h 3581400"/>
              <a:gd name="connsiteX3" fmla="*/ 0 w 1354912"/>
              <a:gd name="connsiteY3" fmla="*/ 1515534 h 3581400"/>
              <a:gd name="connsiteX0" fmla="*/ 0 w 1354849"/>
              <a:gd name="connsiteY0" fmla="*/ 1600201 h 3666067"/>
              <a:gd name="connsiteX1" fmla="*/ 1329267 w 1354849"/>
              <a:gd name="connsiteY1" fmla="*/ 0 h 3666067"/>
              <a:gd name="connsiteX2" fmla="*/ 1354668 w 1354849"/>
              <a:gd name="connsiteY2" fmla="*/ 3666067 h 3666067"/>
              <a:gd name="connsiteX3" fmla="*/ 0 w 1354849"/>
              <a:gd name="connsiteY3" fmla="*/ 1600201 h 3666067"/>
              <a:gd name="connsiteX0" fmla="*/ 0 w 1354849"/>
              <a:gd name="connsiteY0" fmla="*/ 1600201 h 3556000"/>
              <a:gd name="connsiteX1" fmla="*/ 1329267 w 1354849"/>
              <a:gd name="connsiteY1" fmla="*/ 0 h 3556000"/>
              <a:gd name="connsiteX2" fmla="*/ 1354668 w 1354849"/>
              <a:gd name="connsiteY2" fmla="*/ 3556000 h 3556000"/>
              <a:gd name="connsiteX3" fmla="*/ 0 w 1354849"/>
              <a:gd name="connsiteY3" fmla="*/ 1600201 h 3556000"/>
              <a:gd name="connsiteX0" fmla="*/ 0 w 1330082"/>
              <a:gd name="connsiteY0" fmla="*/ 1600201 h 3530600"/>
              <a:gd name="connsiteX1" fmla="*/ 1329267 w 1330082"/>
              <a:gd name="connsiteY1" fmla="*/ 0 h 3530600"/>
              <a:gd name="connsiteX2" fmla="*/ 1329268 w 1330082"/>
              <a:gd name="connsiteY2" fmla="*/ 3530600 h 3530600"/>
              <a:gd name="connsiteX3" fmla="*/ 0 w 1330082"/>
              <a:gd name="connsiteY3" fmla="*/ 1600201 h 3530600"/>
              <a:gd name="connsiteX0" fmla="*/ 0 w 1346445"/>
              <a:gd name="connsiteY0" fmla="*/ 1600201 h 3547533"/>
              <a:gd name="connsiteX1" fmla="*/ 1329267 w 1346445"/>
              <a:gd name="connsiteY1" fmla="*/ 0 h 3547533"/>
              <a:gd name="connsiteX2" fmla="*/ 1346201 w 1346445"/>
              <a:gd name="connsiteY2" fmla="*/ 3547533 h 3547533"/>
              <a:gd name="connsiteX3" fmla="*/ 0 w 1346445"/>
              <a:gd name="connsiteY3" fmla="*/ 1600201 h 3547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46445" h="3547533">
                <a:moveTo>
                  <a:pt x="0" y="1600201"/>
                </a:moveTo>
                <a:lnTo>
                  <a:pt x="1329267" y="0"/>
                </a:lnTo>
                <a:cubicBezTo>
                  <a:pt x="1326445" y="869244"/>
                  <a:pt x="1349023" y="2678289"/>
                  <a:pt x="1346201" y="3547533"/>
                </a:cubicBezTo>
                <a:lnTo>
                  <a:pt x="0" y="1600201"/>
                </a:lnTo>
                <a:close/>
              </a:path>
            </a:pathLst>
          </a:custGeom>
          <a:solidFill>
            <a:srgbClr val="ED7D31">
              <a:alpha val="30196"/>
            </a:srgbClr>
          </a:solidFill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Cloud 29"/>
          <p:cNvSpPr/>
          <p:nvPr/>
        </p:nvSpPr>
        <p:spPr>
          <a:xfrm>
            <a:off x="3065885" y="3170682"/>
            <a:ext cx="446315" cy="212271"/>
          </a:xfrm>
          <a:prstGeom prst="cloud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pic>
        <p:nvPicPr>
          <p:cNvPr id="13" name="Picture 12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749" y="3800852"/>
            <a:ext cx="3946972" cy="2221714"/>
          </a:xfrm>
          <a:prstGeom prst="rect">
            <a:avLst/>
          </a:prstGeom>
        </p:spPr>
      </p:pic>
      <p:sp>
        <p:nvSpPr>
          <p:cNvPr id="48" name="Rectangle 47"/>
          <p:cNvSpPr/>
          <p:nvPr/>
        </p:nvSpPr>
        <p:spPr>
          <a:xfrm>
            <a:off x="836858" y="4146187"/>
            <a:ext cx="2880176" cy="609437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ectangle 48"/>
          <p:cNvSpPr/>
          <p:nvPr/>
        </p:nvSpPr>
        <p:spPr>
          <a:xfrm>
            <a:off x="836858" y="4781025"/>
            <a:ext cx="2880176" cy="609437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7" name="pinch_quad">
            <a:hlinkClick r:id="" action="ppaction://media"/>
          </p:cNvPr>
          <p:cNvPicPr>
            <a:picLocks noChangeAspect="1"/>
          </p:cNvPicPr>
          <p:nvPr>
            <a:vide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4680000" y="1620000"/>
            <a:ext cx="3600000" cy="3600000"/>
          </a:xfrm>
          <a:prstGeom prst="rect">
            <a:avLst/>
          </a:prstGeom>
          <a:ln>
            <a:solidFill>
              <a:schemeClr val="tx1"/>
            </a:solidFill>
          </a:ln>
          <a:effectLst/>
        </p:spPr>
      </p:pic>
    </p:spTree>
    <p:extLst>
      <p:ext uri="{BB962C8B-B14F-4D97-AF65-F5344CB8AC3E}">
        <p14:creationId xmlns:p14="http://schemas.microsoft.com/office/powerpoint/2010/main" val="945828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375" fill="hold"/>
                                        <p:tgtEl>
                                          <p:spTgt spid="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2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Oval 39"/>
          <p:cNvSpPr/>
          <p:nvPr/>
        </p:nvSpPr>
        <p:spPr>
          <a:xfrm>
            <a:off x="396000" y="3450339"/>
            <a:ext cx="3600000" cy="1440000"/>
          </a:xfrm>
          <a:prstGeom prst="ellipse">
            <a:avLst/>
          </a:prstGeom>
          <a:noFill/>
          <a:ln w="28575">
            <a:solidFill>
              <a:schemeClr val="tx2">
                <a:lumMod val="75000"/>
              </a:schemeClr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  <p:sp>
        <p:nvSpPr>
          <p:cNvPr id="42" name="Arc 41"/>
          <p:cNvSpPr/>
          <p:nvPr/>
        </p:nvSpPr>
        <p:spPr>
          <a:xfrm>
            <a:off x="342000" y="3396339"/>
            <a:ext cx="3708000" cy="1548000"/>
          </a:xfrm>
          <a:prstGeom prst="arc">
            <a:avLst>
              <a:gd name="adj1" fmla="val 1537139"/>
              <a:gd name="adj2" fmla="val 1445308"/>
            </a:avLst>
          </a:prstGeom>
          <a:ln w="38100">
            <a:solidFill>
              <a:srgbClr val="7030A0"/>
            </a:solidFill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  <p:sp>
        <p:nvSpPr>
          <p:cNvPr id="44" name="Arc 43"/>
          <p:cNvSpPr/>
          <p:nvPr/>
        </p:nvSpPr>
        <p:spPr>
          <a:xfrm>
            <a:off x="450000" y="3504339"/>
            <a:ext cx="3492000" cy="1332000"/>
          </a:xfrm>
          <a:prstGeom prst="arc">
            <a:avLst>
              <a:gd name="adj1" fmla="val 1515820"/>
              <a:gd name="adj2" fmla="val 1207788"/>
            </a:avLst>
          </a:prstGeom>
          <a:ln w="38100">
            <a:solidFill>
              <a:schemeClr val="accent6">
                <a:lumMod val="75000"/>
              </a:schemeClr>
            </a:solidFill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sz="1350">
              <a:solidFill>
                <a:srgbClr val="C00000"/>
              </a:solidFill>
            </a:endParaRPr>
          </a:p>
        </p:txBody>
      </p:sp>
      <p:sp>
        <p:nvSpPr>
          <p:cNvPr id="47" name="Oval 46"/>
          <p:cNvSpPr/>
          <p:nvPr/>
        </p:nvSpPr>
        <p:spPr>
          <a:xfrm rot="1062647">
            <a:off x="714665" y="4553173"/>
            <a:ext cx="468000" cy="180000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8" name="Straight Arrow Connector 47"/>
          <p:cNvCxnSpPr/>
          <p:nvPr/>
        </p:nvCxnSpPr>
        <p:spPr>
          <a:xfrm flipV="1">
            <a:off x="943471" y="4265089"/>
            <a:ext cx="0" cy="387352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>
            <a:off x="943471" y="4652441"/>
            <a:ext cx="395627" cy="14114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 flipH="1">
            <a:off x="680383" y="4652442"/>
            <a:ext cx="263093" cy="219147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2" name="Picture 5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783" y="4868339"/>
            <a:ext cx="89600" cy="80000"/>
          </a:xfrm>
          <a:prstGeom prst="rect">
            <a:avLst/>
          </a:prstGeom>
        </p:spPr>
      </p:pic>
      <p:pic>
        <p:nvPicPr>
          <p:cNvPr id="53" name="Picture 5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813" y="4196519"/>
            <a:ext cx="83200" cy="114133"/>
          </a:xfrm>
          <a:prstGeom prst="rect">
            <a:avLst/>
          </a:prstGeom>
        </p:spPr>
      </p:pic>
      <p:pic>
        <p:nvPicPr>
          <p:cNvPr id="60" name="Picture 59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099" y="4868339"/>
            <a:ext cx="75733" cy="8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Accelerator-beam system – e-cloud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52000" y="3456000"/>
            <a:ext cx="3960000" cy="2880000"/>
          </a:xfrm>
        </p:spPr>
        <p:txBody>
          <a:bodyPr>
            <a:normAutofit/>
          </a:bodyPr>
          <a:lstStyle/>
          <a:p>
            <a:r>
              <a:rPr lang="en-US" sz="1800" dirty="0" smtClean="0"/>
              <a:t>Basic loop of tracking with wake fields:</a:t>
            </a:r>
          </a:p>
          <a:p>
            <a:pPr lvl="1"/>
            <a:r>
              <a:rPr lang="en-US" sz="1600" dirty="0">
                <a:sym typeface="Wingdings" panose="05000000000000000000" pitchFamily="2" charset="2"/>
              </a:rPr>
              <a:t>Transport </a:t>
            </a:r>
            <a:r>
              <a:rPr lang="en-US" sz="1600" dirty="0" smtClean="0">
                <a:sym typeface="Wingdings" panose="05000000000000000000" pitchFamily="2" charset="2"/>
              </a:rPr>
              <a:t>beam along segment to interaction point</a:t>
            </a:r>
          </a:p>
          <a:p>
            <a:pPr lvl="1"/>
            <a:r>
              <a:rPr lang="en-US" sz="1600" dirty="0" smtClean="0">
                <a:sym typeface="Wingdings" panose="05000000000000000000" pitchFamily="2" charset="2"/>
              </a:rPr>
              <a:t>Perform </a:t>
            </a:r>
            <a:r>
              <a:rPr lang="en-US" sz="1600" dirty="0" smtClean="0">
                <a:solidFill>
                  <a:srgbClr val="C00000"/>
                </a:solidFill>
                <a:sym typeface="Wingdings" panose="05000000000000000000" pitchFamily="2" charset="2"/>
              </a:rPr>
              <a:t>e-cloud interaction </a:t>
            </a:r>
            <a:r>
              <a:rPr lang="en-US" sz="1600" dirty="0" smtClean="0">
                <a:sym typeface="Wingdings" panose="05000000000000000000" pitchFamily="2" charset="2"/>
              </a:rPr>
              <a:t>– requires electric fields </a:t>
            </a:r>
            <a:r>
              <a:rPr lang="en-US" sz="1600" dirty="0" smtClean="0">
                <a:sym typeface="Wingdings" panose="05000000000000000000" pitchFamily="2" charset="2"/>
              </a:rPr>
              <a:t>from </a:t>
            </a:r>
            <a:r>
              <a:rPr lang="en-US" sz="1600" dirty="0" err="1" smtClean="0">
                <a:sym typeface="Wingdings" panose="05000000000000000000" pitchFamily="2" charset="2"/>
              </a:rPr>
              <a:t>macroparticle</a:t>
            </a:r>
            <a:r>
              <a:rPr lang="en-US" sz="1600" dirty="0" smtClean="0">
                <a:sym typeface="Wingdings" panose="05000000000000000000" pitchFamily="2" charset="2"/>
              </a:rPr>
              <a:t> distributions</a:t>
            </a:r>
          </a:p>
          <a:p>
            <a:pPr lvl="1"/>
            <a:r>
              <a:rPr lang="en-US" sz="1600" dirty="0" smtClean="0">
                <a:sym typeface="Wingdings" panose="05000000000000000000" pitchFamily="2" charset="2"/>
              </a:rPr>
              <a:t>Electric field computation in this case conveniently handled with </a:t>
            </a:r>
            <a:r>
              <a:rPr lang="en-US" sz="1600" dirty="0" smtClean="0">
                <a:solidFill>
                  <a:srgbClr val="C00000"/>
                </a:solidFill>
                <a:sym typeface="Wingdings" panose="05000000000000000000" pitchFamily="2" charset="2"/>
              </a:rPr>
              <a:t>Particle-In-Cell</a:t>
            </a:r>
            <a:r>
              <a:rPr lang="en-US" sz="1600" dirty="0" smtClean="0">
                <a:sym typeface="Wingdings" panose="05000000000000000000" pitchFamily="2" charset="2"/>
              </a:rPr>
              <a:t> algorithm</a:t>
            </a:r>
          </a:p>
          <a:p>
            <a:pPr marL="342900" lvl="1" indent="0">
              <a:buNone/>
            </a:pPr>
            <a:endParaRPr lang="en-US" sz="1600" dirty="0" smtClean="0">
              <a:sym typeface="Wingdings" panose="05000000000000000000" pitchFamily="2" charset="2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EE955-291F-4731-8157-EE19A4F22ECE}" type="datetime1">
              <a:rPr lang="en-GB" smtClean="0"/>
              <a:t>09/11/2015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Numerical Methods II - Kevin Li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24</a:t>
            </a:fld>
            <a:endParaRPr lang="en-GB"/>
          </a:p>
        </p:txBody>
      </p:sp>
      <p:sp>
        <p:nvSpPr>
          <p:cNvPr id="55" name="Cloud 54"/>
          <p:cNvSpPr/>
          <p:nvPr/>
        </p:nvSpPr>
        <p:spPr>
          <a:xfrm>
            <a:off x="1855151" y="4761467"/>
            <a:ext cx="446315" cy="212271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56" name="Cloud 55"/>
          <p:cNvSpPr/>
          <p:nvPr/>
        </p:nvSpPr>
        <p:spPr>
          <a:xfrm>
            <a:off x="368601" y="3782146"/>
            <a:ext cx="446315" cy="212271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57" name="Cloud 56"/>
          <p:cNvSpPr/>
          <p:nvPr/>
        </p:nvSpPr>
        <p:spPr>
          <a:xfrm>
            <a:off x="1673219" y="3352744"/>
            <a:ext cx="446315" cy="212271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58" name="Cloud 57"/>
          <p:cNvSpPr/>
          <p:nvPr/>
        </p:nvSpPr>
        <p:spPr>
          <a:xfrm>
            <a:off x="3239712" y="3543126"/>
            <a:ext cx="446315" cy="212271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59" name="Cloud 58"/>
          <p:cNvSpPr/>
          <p:nvPr/>
        </p:nvSpPr>
        <p:spPr>
          <a:xfrm>
            <a:off x="3061889" y="4611408"/>
            <a:ext cx="446315" cy="212271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pic>
        <p:nvPicPr>
          <p:cNvPr id="61" name="Picture 60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717" y="838664"/>
            <a:ext cx="2535782" cy="1645705"/>
          </a:xfrm>
          <a:prstGeom prst="rect">
            <a:avLst/>
          </a:prstGeom>
        </p:spPr>
      </p:pic>
      <p:sp>
        <p:nvSpPr>
          <p:cNvPr id="62" name="Rectangle 61"/>
          <p:cNvSpPr/>
          <p:nvPr/>
        </p:nvSpPr>
        <p:spPr>
          <a:xfrm>
            <a:off x="720000" y="792000"/>
            <a:ext cx="2700000" cy="648000"/>
          </a:xfrm>
          <a:prstGeom prst="rect">
            <a:avLst/>
          </a:prstGeom>
          <a:noFill/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Rectangle 62"/>
          <p:cNvSpPr/>
          <p:nvPr/>
        </p:nvSpPr>
        <p:spPr>
          <a:xfrm>
            <a:off x="720000" y="1452731"/>
            <a:ext cx="2700000" cy="648000"/>
          </a:xfrm>
          <a:prstGeom prst="rect">
            <a:avLst/>
          </a:prstGeom>
          <a:noFill/>
          <a:ln w="190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720000" y="2121597"/>
            <a:ext cx="2700000" cy="432000"/>
          </a:xfrm>
          <a:prstGeom prst="rect">
            <a:avLst/>
          </a:prstGeom>
          <a:noFill/>
          <a:ln w="190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Rectangle 69"/>
          <p:cNvSpPr/>
          <p:nvPr/>
        </p:nvSpPr>
        <p:spPr>
          <a:xfrm>
            <a:off x="720000" y="2121597"/>
            <a:ext cx="2700000" cy="432000"/>
          </a:xfrm>
          <a:prstGeom prst="rect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8" name="Group 7"/>
          <p:cNvGrpSpPr/>
          <p:nvPr/>
        </p:nvGrpSpPr>
        <p:grpSpPr>
          <a:xfrm>
            <a:off x="720000" y="2232000"/>
            <a:ext cx="6951081" cy="990749"/>
            <a:chOff x="720000" y="2121596"/>
            <a:chExt cx="6951081" cy="990749"/>
          </a:xfrm>
        </p:grpSpPr>
        <p:pic>
          <p:nvPicPr>
            <p:cNvPr id="65" name="Picture 64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0000" y="2121596"/>
              <a:ext cx="2500113" cy="549943"/>
            </a:xfrm>
            <a:prstGeom prst="rect">
              <a:avLst/>
            </a:prstGeom>
          </p:spPr>
        </p:pic>
        <p:pic>
          <p:nvPicPr>
            <p:cNvPr id="66" name="Picture 65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91997" y="2121596"/>
              <a:ext cx="3279084" cy="682972"/>
            </a:xfrm>
            <a:prstGeom prst="rect">
              <a:avLst/>
            </a:prstGeom>
          </p:spPr>
        </p:pic>
        <p:sp>
          <p:nvSpPr>
            <p:cNvPr id="67" name="TextBox 66"/>
            <p:cNvSpPr txBox="1"/>
            <p:nvPr/>
          </p:nvSpPr>
          <p:spPr>
            <a:xfrm>
              <a:off x="2502066" y="2804568"/>
              <a:ext cx="2641600" cy="307777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/>
                <a:t>Particles in/fields from slice </a:t>
              </a:r>
              <a:r>
                <a:rPr lang="en-US" sz="1400" dirty="0" err="1" smtClean="0"/>
                <a:t>i</a:t>
              </a:r>
              <a:endParaRPr lang="en-GB" sz="1400" dirty="0"/>
            </a:p>
          </p:txBody>
        </p:sp>
        <p:cxnSp>
          <p:nvCxnSpPr>
            <p:cNvPr id="68" name="Elbow Connector 67"/>
            <p:cNvCxnSpPr>
              <a:stCxn id="65" idx="2"/>
              <a:endCxn id="67" idx="1"/>
            </p:cNvCxnSpPr>
            <p:nvPr/>
          </p:nvCxnSpPr>
          <p:spPr>
            <a:xfrm rot="16200000" flipH="1">
              <a:off x="2092602" y="2548993"/>
              <a:ext cx="286918" cy="532009"/>
            </a:xfrm>
            <a:prstGeom prst="bentConnector2">
              <a:avLst/>
            </a:prstGeom>
            <a:ln w="12700">
              <a:tailEnd type="triangle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69" name="Elbow Connector 68"/>
            <p:cNvCxnSpPr>
              <a:stCxn id="66" idx="2"/>
              <a:endCxn id="67" idx="3"/>
            </p:cNvCxnSpPr>
            <p:nvPr/>
          </p:nvCxnSpPr>
          <p:spPr>
            <a:xfrm rot="5400000">
              <a:off x="5510659" y="2437576"/>
              <a:ext cx="153889" cy="887873"/>
            </a:xfrm>
            <a:prstGeom prst="bentConnector2">
              <a:avLst/>
            </a:prstGeom>
            <a:ln w="12700">
              <a:tailEnd type="triangle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16492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752000" y="720000"/>
            <a:ext cx="4140000" cy="5220000"/>
          </a:xfrm>
        </p:spPr>
        <p:txBody>
          <a:bodyPr>
            <a:noAutofit/>
          </a:bodyPr>
          <a:lstStyle/>
          <a:p>
            <a:r>
              <a:rPr lang="en-US" sz="1800" dirty="0"/>
              <a:t>PIC stands for </a:t>
            </a:r>
            <a:r>
              <a:rPr lang="en-US" sz="1800" dirty="0">
                <a:solidFill>
                  <a:srgbClr val="C00000"/>
                </a:solidFill>
              </a:rPr>
              <a:t>Particle-In-Cell</a:t>
            </a:r>
          </a:p>
          <a:p>
            <a:r>
              <a:rPr lang="en-US" sz="1800" dirty="0"/>
              <a:t>We use this method to compute </a:t>
            </a:r>
            <a:r>
              <a:rPr lang="en-US" sz="1800" dirty="0">
                <a:solidFill>
                  <a:srgbClr val="C00000"/>
                </a:solidFill>
              </a:rPr>
              <a:t>fields generated by particles</a:t>
            </a:r>
            <a:r>
              <a:rPr lang="en-US" sz="1800" dirty="0"/>
              <a:t> to solve e.g. the Poisson equation</a:t>
            </a:r>
          </a:p>
          <a:p>
            <a:r>
              <a:rPr lang="en-US" sz="1800" dirty="0"/>
              <a:t>Electron motion occurs at the time scale of a slice of a bunch length </a:t>
            </a:r>
            <a:r>
              <a:rPr lang="en-US" sz="1800" dirty="0">
                <a:sym typeface="Wingdings" panose="05000000000000000000" pitchFamily="2" charset="2"/>
              </a:rPr>
              <a:t> track single slices through the e-cloud and </a:t>
            </a:r>
            <a:r>
              <a:rPr lang="en-US" sz="1800" dirty="0">
                <a:solidFill>
                  <a:srgbClr val="C00000"/>
                </a:solidFill>
                <a:sym typeface="Wingdings" panose="05000000000000000000" pitchFamily="2" charset="2"/>
              </a:rPr>
              <a:t>apply integrated </a:t>
            </a:r>
            <a:r>
              <a:rPr lang="en-US" sz="1800" dirty="0" smtClean="0">
                <a:solidFill>
                  <a:srgbClr val="C00000"/>
                </a:solidFill>
                <a:sym typeface="Wingdings" panose="05000000000000000000" pitchFamily="2" charset="2"/>
              </a:rPr>
              <a:t>kicks</a:t>
            </a:r>
            <a:endParaRPr lang="en-US" sz="1500" dirty="0">
              <a:solidFill>
                <a:srgbClr val="C00000"/>
              </a:solidFill>
              <a:sym typeface="Wingdings" panose="05000000000000000000" pitchFamily="2" charset="2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E-cloud beam system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Numerical Methods II - Kevin Li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25</a:t>
            </a:fld>
            <a:endParaRPr lang="en-GB"/>
          </a:p>
        </p:txBody>
      </p:sp>
      <p:sp>
        <p:nvSpPr>
          <p:cNvPr id="18" name="Oval 17"/>
          <p:cNvSpPr/>
          <p:nvPr/>
        </p:nvSpPr>
        <p:spPr>
          <a:xfrm>
            <a:off x="587251" y="1575748"/>
            <a:ext cx="2580203" cy="320453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0" name="Straight Connector 29"/>
          <p:cNvCxnSpPr/>
          <p:nvPr/>
        </p:nvCxnSpPr>
        <p:spPr>
          <a:xfrm>
            <a:off x="459649" y="1735974"/>
            <a:ext cx="3530601" cy="0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Cloud 40"/>
          <p:cNvSpPr/>
          <p:nvPr/>
        </p:nvSpPr>
        <p:spPr>
          <a:xfrm>
            <a:off x="3372961" y="1195868"/>
            <a:ext cx="682903" cy="1080212"/>
          </a:xfrm>
          <a:prstGeom prst="cloud">
            <a:avLst/>
          </a:prstGeom>
          <a:solidFill>
            <a:srgbClr val="5B9BD5">
              <a:alpha val="69804"/>
            </a:srgbClr>
          </a:solidFill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2" name="Picture 5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8042" y="657684"/>
            <a:ext cx="187429" cy="245333"/>
          </a:xfrm>
          <a:prstGeom prst="rect">
            <a:avLst/>
          </a:prstGeom>
        </p:spPr>
      </p:pic>
      <p:cxnSp>
        <p:nvCxnSpPr>
          <p:cNvPr id="53" name="Straight Arrow Connector 52"/>
          <p:cNvCxnSpPr/>
          <p:nvPr/>
        </p:nvCxnSpPr>
        <p:spPr>
          <a:xfrm flipV="1">
            <a:off x="3714412" y="917901"/>
            <a:ext cx="0" cy="1636146"/>
          </a:xfrm>
          <a:prstGeom prst="straightConnector1">
            <a:avLst/>
          </a:prstGeom>
          <a:ln w="12700">
            <a:solidFill>
              <a:schemeClr val="accent5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rot="600000" flipV="1">
            <a:off x="3714412" y="917901"/>
            <a:ext cx="0" cy="1636146"/>
          </a:xfrm>
          <a:prstGeom prst="straightConnector1">
            <a:avLst/>
          </a:prstGeom>
          <a:ln w="12700">
            <a:solidFill>
              <a:schemeClr val="accent5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 rot="-600000" flipV="1">
            <a:off x="3714412" y="917901"/>
            <a:ext cx="0" cy="1636146"/>
          </a:xfrm>
          <a:prstGeom prst="straightConnector1">
            <a:avLst/>
          </a:prstGeom>
          <a:ln w="12700">
            <a:solidFill>
              <a:schemeClr val="accent5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9" name="Picture 58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3584" y="657684"/>
            <a:ext cx="187429" cy="245333"/>
          </a:xfrm>
          <a:prstGeom prst="rect">
            <a:avLst/>
          </a:prstGeom>
        </p:spPr>
      </p:pic>
      <p:sp>
        <p:nvSpPr>
          <p:cNvPr id="38" name="Content Placeholder 2"/>
          <p:cNvSpPr txBox="1">
            <a:spLocks/>
          </p:cNvSpPr>
          <p:nvPr/>
        </p:nvSpPr>
        <p:spPr>
          <a:xfrm>
            <a:off x="4752000" y="720000"/>
            <a:ext cx="3960000" cy="522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795866" y="1379865"/>
            <a:ext cx="90000" cy="72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Rectangle 41"/>
          <p:cNvSpPr/>
          <p:nvPr/>
        </p:nvSpPr>
        <p:spPr>
          <a:xfrm>
            <a:off x="1057710" y="1379865"/>
            <a:ext cx="90000" cy="72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Rectangle 44"/>
          <p:cNvSpPr/>
          <p:nvPr/>
        </p:nvSpPr>
        <p:spPr>
          <a:xfrm>
            <a:off x="1581398" y="1379865"/>
            <a:ext cx="90000" cy="72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 45"/>
          <p:cNvSpPr/>
          <p:nvPr/>
        </p:nvSpPr>
        <p:spPr>
          <a:xfrm>
            <a:off x="1843242" y="1379865"/>
            <a:ext cx="90000" cy="72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 46"/>
          <p:cNvSpPr/>
          <p:nvPr/>
        </p:nvSpPr>
        <p:spPr>
          <a:xfrm>
            <a:off x="2890621" y="1379865"/>
            <a:ext cx="90000" cy="72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 47"/>
          <p:cNvSpPr/>
          <p:nvPr/>
        </p:nvSpPr>
        <p:spPr>
          <a:xfrm>
            <a:off x="1319554" y="1379865"/>
            <a:ext cx="90000" cy="72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ectangle 48"/>
          <p:cNvSpPr/>
          <p:nvPr/>
        </p:nvSpPr>
        <p:spPr>
          <a:xfrm>
            <a:off x="2628774" y="1379865"/>
            <a:ext cx="90000" cy="72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Rectangle 49"/>
          <p:cNvSpPr/>
          <p:nvPr/>
        </p:nvSpPr>
        <p:spPr>
          <a:xfrm>
            <a:off x="2105086" y="1379865"/>
            <a:ext cx="90000" cy="72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Rectangle 55"/>
          <p:cNvSpPr/>
          <p:nvPr/>
        </p:nvSpPr>
        <p:spPr>
          <a:xfrm>
            <a:off x="2366930" y="1379865"/>
            <a:ext cx="90000" cy="72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1877352" y="917901"/>
            <a:ext cx="0" cy="1636146"/>
          </a:xfrm>
          <a:prstGeom prst="straightConnector1">
            <a:avLst/>
          </a:prstGeom>
          <a:ln w="12700"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rot="600000" flipV="1">
            <a:off x="1877352" y="917901"/>
            <a:ext cx="0" cy="1636146"/>
          </a:xfrm>
          <a:prstGeom prst="straightConnector1">
            <a:avLst/>
          </a:prstGeom>
          <a:ln w="12700"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rot="-600000" flipV="1">
            <a:off x="1877352" y="917901"/>
            <a:ext cx="0" cy="1636146"/>
          </a:xfrm>
          <a:prstGeom prst="straightConnector1">
            <a:avLst/>
          </a:prstGeom>
          <a:ln w="12700"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Date Placeholder 3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EC287-2AA0-460E-83A7-A1DFBDBF723E}" type="datetime1">
              <a:rPr lang="en-GB" smtClean="0"/>
              <a:t>09/11/2015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9236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752000" y="720000"/>
            <a:ext cx="4140000" cy="5220000"/>
          </a:xfrm>
        </p:spPr>
        <p:txBody>
          <a:bodyPr>
            <a:noAutofit/>
          </a:bodyPr>
          <a:lstStyle/>
          <a:p>
            <a:r>
              <a:rPr lang="en-US" sz="1800" dirty="0"/>
              <a:t>PIC stands for </a:t>
            </a:r>
            <a:r>
              <a:rPr lang="en-US" sz="1800" dirty="0">
                <a:solidFill>
                  <a:srgbClr val="C00000"/>
                </a:solidFill>
              </a:rPr>
              <a:t>Particle-In-Cell</a:t>
            </a:r>
          </a:p>
          <a:p>
            <a:r>
              <a:rPr lang="en-US" sz="1800" dirty="0"/>
              <a:t>We use this method to compute </a:t>
            </a:r>
            <a:r>
              <a:rPr lang="en-US" sz="1800" dirty="0">
                <a:solidFill>
                  <a:srgbClr val="C00000"/>
                </a:solidFill>
              </a:rPr>
              <a:t>fields generated by particles</a:t>
            </a:r>
            <a:r>
              <a:rPr lang="en-US" sz="1800" dirty="0"/>
              <a:t> to solve e.g. the Poisson equation</a:t>
            </a:r>
          </a:p>
          <a:p>
            <a:r>
              <a:rPr lang="en-US" sz="1800" dirty="0"/>
              <a:t>Electron motion occurs at the time scale of a slice of a bunch length </a:t>
            </a:r>
            <a:r>
              <a:rPr lang="en-US" sz="1800" dirty="0">
                <a:sym typeface="Wingdings" panose="05000000000000000000" pitchFamily="2" charset="2"/>
              </a:rPr>
              <a:t> track single slices through the e-cloud and </a:t>
            </a:r>
            <a:r>
              <a:rPr lang="en-US" sz="1800" dirty="0">
                <a:solidFill>
                  <a:srgbClr val="C00000"/>
                </a:solidFill>
                <a:sym typeface="Wingdings" panose="05000000000000000000" pitchFamily="2" charset="2"/>
              </a:rPr>
              <a:t>apply integrated kicks</a:t>
            </a:r>
            <a:endParaRPr lang="en-US" sz="1500" dirty="0">
              <a:solidFill>
                <a:srgbClr val="C00000"/>
              </a:solidFill>
              <a:sym typeface="Wingdings" panose="05000000000000000000" pitchFamily="2" charset="2"/>
            </a:endParaRPr>
          </a:p>
          <a:p>
            <a:pPr lvl="1"/>
            <a:r>
              <a:rPr lang="en-US" sz="1600" dirty="0">
                <a:solidFill>
                  <a:srgbClr val="C00000"/>
                </a:solidFill>
                <a:sym typeface="Wingdings" panose="05000000000000000000" pitchFamily="2" charset="2"/>
              </a:rPr>
              <a:t>Compute electric fields</a:t>
            </a:r>
            <a:r>
              <a:rPr lang="en-US" sz="1600" dirty="0">
                <a:sym typeface="Wingdings" panose="05000000000000000000" pitchFamily="2" charset="2"/>
              </a:rPr>
              <a:t> from one slice and from e-cloud</a:t>
            </a:r>
          </a:p>
          <a:p>
            <a:pPr lvl="1"/>
            <a:r>
              <a:rPr lang="en-US" sz="1600" dirty="0">
                <a:solidFill>
                  <a:srgbClr val="C00000"/>
                </a:solidFill>
                <a:sym typeface="Wingdings" panose="05000000000000000000" pitchFamily="2" charset="2"/>
              </a:rPr>
              <a:t>Apply kicks</a:t>
            </a:r>
            <a:r>
              <a:rPr lang="en-US" sz="1600" dirty="0">
                <a:sym typeface="Wingdings" panose="05000000000000000000" pitchFamily="2" charset="2"/>
              </a:rPr>
              <a:t> to </a:t>
            </a:r>
            <a:r>
              <a:rPr lang="en-US" sz="1600" dirty="0" smtClean="0">
                <a:sym typeface="Wingdings" panose="05000000000000000000" pitchFamily="2" charset="2"/>
              </a:rPr>
              <a:t>protons</a:t>
            </a:r>
            <a:endParaRPr lang="en-US" sz="1600" dirty="0">
              <a:sym typeface="Wingdings" panose="05000000000000000000" pitchFamily="2" charset="2"/>
            </a:endParaRPr>
          </a:p>
          <a:p>
            <a:pPr lvl="1"/>
            <a:r>
              <a:rPr lang="en-US" sz="1600" dirty="0" smtClean="0">
                <a:solidFill>
                  <a:srgbClr val="C00000"/>
                </a:solidFill>
              </a:rPr>
              <a:t>Advance electrons </a:t>
            </a:r>
            <a:r>
              <a:rPr lang="en-US" sz="1600" dirty="0"/>
              <a:t>by one slice length – this is a </a:t>
            </a:r>
            <a:r>
              <a:rPr lang="en-US" sz="1600" dirty="0">
                <a:solidFill>
                  <a:srgbClr val="C00000"/>
                </a:solidFill>
              </a:rPr>
              <a:t>multi-scale dynamics</a:t>
            </a:r>
            <a:r>
              <a:rPr lang="en-US" sz="1600" dirty="0"/>
              <a:t> </a:t>
            </a:r>
            <a:r>
              <a:rPr lang="en-US" sz="1600" dirty="0" smtClean="0"/>
              <a:t>problem (fast </a:t>
            </a:r>
            <a:r>
              <a:rPr lang="en-US" sz="1600" dirty="0"/>
              <a:t>cyclotron motion superposed to slower guiding center drift</a:t>
            </a:r>
            <a:r>
              <a:rPr lang="en-US" sz="1600" dirty="0" smtClean="0"/>
              <a:t>) </a:t>
            </a:r>
            <a:r>
              <a:rPr lang="en-US" sz="1600" dirty="0" smtClean="0">
                <a:sym typeface="Wingdings" panose="05000000000000000000" pitchFamily="2" charset="2"/>
              </a:rPr>
              <a:t> </a:t>
            </a:r>
            <a:r>
              <a:rPr lang="en-US" sz="1600" dirty="0" smtClean="0">
                <a:solidFill>
                  <a:srgbClr val="C00000"/>
                </a:solidFill>
                <a:sym typeface="Wingdings" panose="05000000000000000000" pitchFamily="2" charset="2"/>
              </a:rPr>
              <a:t>Boris algorithm</a:t>
            </a:r>
            <a:r>
              <a:rPr lang="en-US" sz="1600" dirty="0" smtClean="0">
                <a:sym typeface="Wingdings" panose="05000000000000000000" pitchFamily="2" charset="2"/>
              </a:rPr>
              <a:t> for tracking (per </a:t>
            </a:r>
            <a:r>
              <a:rPr lang="en-US" sz="1600" dirty="0" err="1" smtClean="0">
                <a:sym typeface="Wingdings" panose="05000000000000000000" pitchFamily="2" charset="2"/>
              </a:rPr>
              <a:t>macroparticle</a:t>
            </a:r>
            <a:r>
              <a:rPr lang="en-US" sz="1600" dirty="0" smtClean="0">
                <a:sym typeface="Wingdings" panose="05000000000000000000" pitchFamily="2" charset="2"/>
              </a:rPr>
              <a:t>)</a:t>
            </a:r>
            <a:endParaRPr lang="en-US" sz="1300" dirty="0"/>
          </a:p>
          <a:p>
            <a:pPr lvl="1"/>
            <a:r>
              <a:rPr lang="en-US" sz="1600" dirty="0" smtClean="0"/>
              <a:t>Track </a:t>
            </a:r>
            <a:r>
              <a:rPr lang="en-US" sz="1600" dirty="0">
                <a:solidFill>
                  <a:srgbClr val="C00000"/>
                </a:solidFill>
              </a:rPr>
              <a:t>next slice</a:t>
            </a:r>
            <a:r>
              <a:rPr lang="en-US" sz="1600" dirty="0"/>
              <a:t> through e-cloud</a:t>
            </a:r>
          </a:p>
        </p:txBody>
      </p:sp>
      <p:sp>
        <p:nvSpPr>
          <p:cNvPr id="57" name="Rectangle 56"/>
          <p:cNvSpPr/>
          <p:nvPr/>
        </p:nvSpPr>
        <p:spPr>
          <a:xfrm>
            <a:off x="4941200" y="2952000"/>
            <a:ext cx="3960000" cy="504000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E-cloud beam system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Numerical Methods II - Kevin Li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26</a:t>
            </a:fld>
            <a:endParaRPr lang="en-GB"/>
          </a:p>
        </p:txBody>
      </p:sp>
      <p:sp>
        <p:nvSpPr>
          <p:cNvPr id="18" name="Oval 17"/>
          <p:cNvSpPr/>
          <p:nvPr/>
        </p:nvSpPr>
        <p:spPr>
          <a:xfrm>
            <a:off x="587251" y="1575748"/>
            <a:ext cx="2580203" cy="320453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0" name="Straight Connector 29"/>
          <p:cNvCxnSpPr/>
          <p:nvPr/>
        </p:nvCxnSpPr>
        <p:spPr>
          <a:xfrm>
            <a:off x="459649" y="1735974"/>
            <a:ext cx="3530601" cy="0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Cloud 40"/>
          <p:cNvSpPr/>
          <p:nvPr/>
        </p:nvSpPr>
        <p:spPr>
          <a:xfrm>
            <a:off x="3372961" y="1195868"/>
            <a:ext cx="682903" cy="1080212"/>
          </a:xfrm>
          <a:prstGeom prst="cloud">
            <a:avLst/>
          </a:prstGeom>
          <a:solidFill>
            <a:srgbClr val="5B9BD5">
              <a:alpha val="69804"/>
            </a:srgbClr>
          </a:solidFill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2" name="Picture 5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8042" y="657684"/>
            <a:ext cx="187429" cy="245333"/>
          </a:xfrm>
          <a:prstGeom prst="rect">
            <a:avLst/>
          </a:prstGeom>
        </p:spPr>
      </p:pic>
      <p:cxnSp>
        <p:nvCxnSpPr>
          <p:cNvPr id="53" name="Straight Arrow Connector 52"/>
          <p:cNvCxnSpPr/>
          <p:nvPr/>
        </p:nvCxnSpPr>
        <p:spPr>
          <a:xfrm flipV="1">
            <a:off x="3714412" y="917901"/>
            <a:ext cx="0" cy="1636146"/>
          </a:xfrm>
          <a:prstGeom prst="straightConnector1">
            <a:avLst/>
          </a:prstGeom>
          <a:ln w="12700">
            <a:solidFill>
              <a:schemeClr val="accent5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rot="600000" flipV="1">
            <a:off x="3714412" y="917901"/>
            <a:ext cx="0" cy="1636146"/>
          </a:xfrm>
          <a:prstGeom prst="straightConnector1">
            <a:avLst/>
          </a:prstGeom>
          <a:ln w="12700">
            <a:solidFill>
              <a:schemeClr val="accent5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 rot="-600000" flipV="1">
            <a:off x="3714412" y="917901"/>
            <a:ext cx="0" cy="1636146"/>
          </a:xfrm>
          <a:prstGeom prst="straightConnector1">
            <a:avLst/>
          </a:prstGeom>
          <a:ln w="12700">
            <a:solidFill>
              <a:schemeClr val="accent5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9" name="Picture 58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3584" y="657684"/>
            <a:ext cx="187429" cy="245333"/>
          </a:xfrm>
          <a:prstGeom prst="rect">
            <a:avLst/>
          </a:prstGeom>
        </p:spPr>
      </p:pic>
      <p:sp>
        <p:nvSpPr>
          <p:cNvPr id="38" name="Content Placeholder 2"/>
          <p:cNvSpPr txBox="1">
            <a:spLocks/>
          </p:cNvSpPr>
          <p:nvPr/>
        </p:nvSpPr>
        <p:spPr>
          <a:xfrm>
            <a:off x="4752000" y="720000"/>
            <a:ext cx="3960000" cy="522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795866" y="1379865"/>
            <a:ext cx="90000" cy="72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Rectangle 41"/>
          <p:cNvSpPr/>
          <p:nvPr/>
        </p:nvSpPr>
        <p:spPr>
          <a:xfrm>
            <a:off x="1057710" y="1379865"/>
            <a:ext cx="90000" cy="72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Rectangle 44"/>
          <p:cNvSpPr/>
          <p:nvPr/>
        </p:nvSpPr>
        <p:spPr>
          <a:xfrm>
            <a:off x="1581398" y="1379865"/>
            <a:ext cx="90000" cy="72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 45"/>
          <p:cNvSpPr/>
          <p:nvPr/>
        </p:nvSpPr>
        <p:spPr>
          <a:xfrm>
            <a:off x="1843242" y="1379865"/>
            <a:ext cx="90000" cy="72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 46"/>
          <p:cNvSpPr/>
          <p:nvPr/>
        </p:nvSpPr>
        <p:spPr>
          <a:xfrm>
            <a:off x="2890621" y="1379865"/>
            <a:ext cx="90000" cy="72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 47"/>
          <p:cNvSpPr/>
          <p:nvPr/>
        </p:nvSpPr>
        <p:spPr>
          <a:xfrm>
            <a:off x="1319554" y="1379865"/>
            <a:ext cx="90000" cy="72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ectangle 48"/>
          <p:cNvSpPr/>
          <p:nvPr/>
        </p:nvSpPr>
        <p:spPr>
          <a:xfrm>
            <a:off x="2628774" y="1379865"/>
            <a:ext cx="90000" cy="72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Rectangle 49"/>
          <p:cNvSpPr/>
          <p:nvPr/>
        </p:nvSpPr>
        <p:spPr>
          <a:xfrm>
            <a:off x="2105086" y="1379865"/>
            <a:ext cx="90000" cy="72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Rectangle 55"/>
          <p:cNvSpPr/>
          <p:nvPr/>
        </p:nvSpPr>
        <p:spPr>
          <a:xfrm>
            <a:off x="2366930" y="1379865"/>
            <a:ext cx="90000" cy="72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1877352" y="917901"/>
            <a:ext cx="0" cy="1636146"/>
          </a:xfrm>
          <a:prstGeom prst="straightConnector1">
            <a:avLst/>
          </a:prstGeom>
          <a:ln w="12700"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rot="600000" flipV="1">
            <a:off x="1877352" y="917901"/>
            <a:ext cx="0" cy="1636146"/>
          </a:xfrm>
          <a:prstGeom prst="straightConnector1">
            <a:avLst/>
          </a:prstGeom>
          <a:ln w="12700"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rot="-600000" flipV="1">
            <a:off x="1877352" y="917901"/>
            <a:ext cx="0" cy="1636146"/>
          </a:xfrm>
          <a:prstGeom prst="straightConnector1">
            <a:avLst/>
          </a:prstGeom>
          <a:ln w="12700"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ectangle 57"/>
          <p:cNvSpPr/>
          <p:nvPr/>
        </p:nvSpPr>
        <p:spPr>
          <a:xfrm>
            <a:off x="288000" y="3492000"/>
            <a:ext cx="3960000" cy="1944000"/>
          </a:xfrm>
          <a:prstGeom prst="rect">
            <a:avLst/>
          </a:prstGeom>
          <a:noFill/>
          <a:ln w="285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3" name="Picture 62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749" y="3600000"/>
            <a:ext cx="2720914" cy="176640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24866-BB89-459B-B07E-40943BB1C878}" type="datetime1">
              <a:rPr lang="en-GB" smtClean="0"/>
              <a:t>09/11/2015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162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752000" y="720000"/>
            <a:ext cx="4140000" cy="5220000"/>
          </a:xfrm>
        </p:spPr>
        <p:txBody>
          <a:bodyPr>
            <a:noAutofit/>
          </a:bodyPr>
          <a:lstStyle/>
          <a:p>
            <a:r>
              <a:rPr lang="en-US" sz="1800" dirty="0"/>
              <a:t>PIC stands for </a:t>
            </a:r>
            <a:r>
              <a:rPr lang="en-US" sz="1800" dirty="0">
                <a:solidFill>
                  <a:srgbClr val="C00000"/>
                </a:solidFill>
              </a:rPr>
              <a:t>Particle-In-Cell</a:t>
            </a:r>
          </a:p>
          <a:p>
            <a:r>
              <a:rPr lang="en-US" sz="1800" dirty="0"/>
              <a:t>We use this method to compute </a:t>
            </a:r>
            <a:r>
              <a:rPr lang="en-US" sz="1800" dirty="0">
                <a:solidFill>
                  <a:srgbClr val="C00000"/>
                </a:solidFill>
              </a:rPr>
              <a:t>fields generated by particles</a:t>
            </a:r>
            <a:r>
              <a:rPr lang="en-US" sz="1800" dirty="0"/>
              <a:t> to solve e.g. the Poisson equation</a:t>
            </a:r>
          </a:p>
          <a:p>
            <a:r>
              <a:rPr lang="en-US" sz="1800" dirty="0"/>
              <a:t>Electron motion occurs at the time scale of a slice of a bunch length </a:t>
            </a:r>
            <a:r>
              <a:rPr lang="en-US" sz="1800" dirty="0">
                <a:sym typeface="Wingdings" panose="05000000000000000000" pitchFamily="2" charset="2"/>
              </a:rPr>
              <a:t> track single slices through the e-cloud and </a:t>
            </a:r>
            <a:r>
              <a:rPr lang="en-US" sz="1800" dirty="0">
                <a:solidFill>
                  <a:srgbClr val="C00000"/>
                </a:solidFill>
                <a:sym typeface="Wingdings" panose="05000000000000000000" pitchFamily="2" charset="2"/>
              </a:rPr>
              <a:t>apply integrated kicks</a:t>
            </a:r>
            <a:endParaRPr lang="en-US" sz="1500" dirty="0">
              <a:solidFill>
                <a:srgbClr val="C00000"/>
              </a:solidFill>
              <a:sym typeface="Wingdings" panose="05000000000000000000" pitchFamily="2" charset="2"/>
            </a:endParaRPr>
          </a:p>
          <a:p>
            <a:pPr lvl="1"/>
            <a:r>
              <a:rPr lang="en-US" sz="1600" dirty="0">
                <a:solidFill>
                  <a:srgbClr val="C00000"/>
                </a:solidFill>
                <a:sym typeface="Wingdings" panose="05000000000000000000" pitchFamily="2" charset="2"/>
              </a:rPr>
              <a:t>Compute electric fields</a:t>
            </a:r>
            <a:r>
              <a:rPr lang="en-US" sz="1600" dirty="0">
                <a:sym typeface="Wingdings" panose="05000000000000000000" pitchFamily="2" charset="2"/>
              </a:rPr>
              <a:t> from one slice and from e-cloud</a:t>
            </a:r>
          </a:p>
          <a:p>
            <a:pPr lvl="1"/>
            <a:r>
              <a:rPr lang="en-US" sz="1600" dirty="0">
                <a:solidFill>
                  <a:srgbClr val="C00000"/>
                </a:solidFill>
                <a:sym typeface="Wingdings" panose="05000000000000000000" pitchFamily="2" charset="2"/>
              </a:rPr>
              <a:t>Apply kicks</a:t>
            </a:r>
            <a:r>
              <a:rPr lang="en-US" sz="1600" dirty="0">
                <a:sym typeface="Wingdings" panose="05000000000000000000" pitchFamily="2" charset="2"/>
              </a:rPr>
              <a:t> to </a:t>
            </a:r>
            <a:r>
              <a:rPr lang="en-US" sz="1600" dirty="0" smtClean="0">
                <a:sym typeface="Wingdings" panose="05000000000000000000" pitchFamily="2" charset="2"/>
              </a:rPr>
              <a:t>protons</a:t>
            </a:r>
            <a:endParaRPr lang="en-US" sz="1600" dirty="0">
              <a:sym typeface="Wingdings" panose="05000000000000000000" pitchFamily="2" charset="2"/>
            </a:endParaRPr>
          </a:p>
          <a:p>
            <a:pPr lvl="1"/>
            <a:r>
              <a:rPr lang="en-US" sz="1600" dirty="0" smtClean="0">
                <a:solidFill>
                  <a:srgbClr val="C00000"/>
                </a:solidFill>
              </a:rPr>
              <a:t>Advance electrons </a:t>
            </a:r>
            <a:r>
              <a:rPr lang="en-US" sz="1600" dirty="0"/>
              <a:t>by one slice length – this is a </a:t>
            </a:r>
            <a:r>
              <a:rPr lang="en-US" sz="1600" dirty="0">
                <a:solidFill>
                  <a:srgbClr val="C00000"/>
                </a:solidFill>
              </a:rPr>
              <a:t>multi-scale dynamics</a:t>
            </a:r>
            <a:r>
              <a:rPr lang="en-US" sz="1600" dirty="0"/>
              <a:t> </a:t>
            </a:r>
            <a:r>
              <a:rPr lang="en-US" sz="1600" dirty="0" smtClean="0"/>
              <a:t>problem (fast </a:t>
            </a:r>
            <a:r>
              <a:rPr lang="en-US" sz="1600" dirty="0"/>
              <a:t>cyclotron motion superposed to slower guiding center drift</a:t>
            </a:r>
            <a:r>
              <a:rPr lang="en-US" sz="1600" dirty="0" smtClean="0"/>
              <a:t>) </a:t>
            </a:r>
            <a:r>
              <a:rPr lang="en-US" sz="1600" dirty="0" smtClean="0">
                <a:sym typeface="Wingdings" panose="05000000000000000000" pitchFamily="2" charset="2"/>
              </a:rPr>
              <a:t> </a:t>
            </a:r>
            <a:r>
              <a:rPr lang="en-US" sz="1600" dirty="0" smtClean="0">
                <a:solidFill>
                  <a:srgbClr val="C00000"/>
                </a:solidFill>
                <a:sym typeface="Wingdings" panose="05000000000000000000" pitchFamily="2" charset="2"/>
              </a:rPr>
              <a:t>Boris algorithm</a:t>
            </a:r>
            <a:r>
              <a:rPr lang="en-US" sz="1600" dirty="0" smtClean="0">
                <a:sym typeface="Wingdings" panose="05000000000000000000" pitchFamily="2" charset="2"/>
              </a:rPr>
              <a:t> for tracking (per </a:t>
            </a:r>
            <a:r>
              <a:rPr lang="en-US" sz="1600" dirty="0" err="1" smtClean="0">
                <a:sym typeface="Wingdings" panose="05000000000000000000" pitchFamily="2" charset="2"/>
              </a:rPr>
              <a:t>macroparticle</a:t>
            </a:r>
            <a:r>
              <a:rPr lang="en-US" sz="1600" dirty="0" smtClean="0">
                <a:sym typeface="Wingdings" panose="05000000000000000000" pitchFamily="2" charset="2"/>
              </a:rPr>
              <a:t>)</a:t>
            </a:r>
            <a:endParaRPr lang="en-US" sz="1300" dirty="0"/>
          </a:p>
          <a:p>
            <a:pPr lvl="1"/>
            <a:r>
              <a:rPr lang="en-US" sz="1600" dirty="0" smtClean="0"/>
              <a:t>Track </a:t>
            </a:r>
            <a:r>
              <a:rPr lang="en-US" sz="1600" dirty="0">
                <a:solidFill>
                  <a:srgbClr val="C00000"/>
                </a:solidFill>
              </a:rPr>
              <a:t>next slice</a:t>
            </a:r>
            <a:r>
              <a:rPr lang="en-US" sz="1600" dirty="0"/>
              <a:t> through e-cloud</a:t>
            </a:r>
          </a:p>
        </p:txBody>
      </p:sp>
      <p:sp>
        <p:nvSpPr>
          <p:cNvPr id="57" name="Rectangle 56"/>
          <p:cNvSpPr/>
          <p:nvPr/>
        </p:nvSpPr>
        <p:spPr>
          <a:xfrm>
            <a:off x="4941200" y="3456000"/>
            <a:ext cx="3960000" cy="288000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E-cloud beam system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Numerical Methods II - Kevin Li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27</a:t>
            </a:fld>
            <a:endParaRPr lang="en-GB"/>
          </a:p>
        </p:txBody>
      </p:sp>
      <p:sp>
        <p:nvSpPr>
          <p:cNvPr id="18" name="Oval 17"/>
          <p:cNvSpPr/>
          <p:nvPr/>
        </p:nvSpPr>
        <p:spPr>
          <a:xfrm>
            <a:off x="587251" y="1575748"/>
            <a:ext cx="2580203" cy="320453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0" name="Straight Connector 29"/>
          <p:cNvCxnSpPr/>
          <p:nvPr/>
        </p:nvCxnSpPr>
        <p:spPr>
          <a:xfrm>
            <a:off x="459649" y="1735974"/>
            <a:ext cx="3530601" cy="0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Cloud 40"/>
          <p:cNvSpPr/>
          <p:nvPr/>
        </p:nvSpPr>
        <p:spPr>
          <a:xfrm>
            <a:off x="3372961" y="1195868"/>
            <a:ext cx="682903" cy="1080212"/>
          </a:xfrm>
          <a:prstGeom prst="cloud">
            <a:avLst/>
          </a:prstGeom>
          <a:solidFill>
            <a:srgbClr val="5B9BD5">
              <a:alpha val="69804"/>
            </a:srgbClr>
          </a:solidFill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2" name="Picture 5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8042" y="657684"/>
            <a:ext cx="187429" cy="245333"/>
          </a:xfrm>
          <a:prstGeom prst="rect">
            <a:avLst/>
          </a:prstGeom>
        </p:spPr>
      </p:pic>
      <p:cxnSp>
        <p:nvCxnSpPr>
          <p:cNvPr id="53" name="Straight Arrow Connector 52"/>
          <p:cNvCxnSpPr/>
          <p:nvPr/>
        </p:nvCxnSpPr>
        <p:spPr>
          <a:xfrm flipV="1">
            <a:off x="3714412" y="917901"/>
            <a:ext cx="0" cy="1636146"/>
          </a:xfrm>
          <a:prstGeom prst="straightConnector1">
            <a:avLst/>
          </a:prstGeom>
          <a:ln w="12700">
            <a:solidFill>
              <a:schemeClr val="accent5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rot="600000" flipV="1">
            <a:off x="3714412" y="917901"/>
            <a:ext cx="0" cy="1636146"/>
          </a:xfrm>
          <a:prstGeom prst="straightConnector1">
            <a:avLst/>
          </a:prstGeom>
          <a:ln w="12700">
            <a:solidFill>
              <a:schemeClr val="accent5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 rot="-600000" flipV="1">
            <a:off x="3714412" y="917901"/>
            <a:ext cx="0" cy="1636146"/>
          </a:xfrm>
          <a:prstGeom prst="straightConnector1">
            <a:avLst/>
          </a:prstGeom>
          <a:ln w="12700">
            <a:solidFill>
              <a:schemeClr val="accent5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9" name="Picture 58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3584" y="657684"/>
            <a:ext cx="187429" cy="245333"/>
          </a:xfrm>
          <a:prstGeom prst="rect">
            <a:avLst/>
          </a:prstGeom>
        </p:spPr>
      </p:pic>
      <p:sp>
        <p:nvSpPr>
          <p:cNvPr id="38" name="Content Placeholder 2"/>
          <p:cNvSpPr txBox="1">
            <a:spLocks/>
          </p:cNvSpPr>
          <p:nvPr/>
        </p:nvSpPr>
        <p:spPr>
          <a:xfrm>
            <a:off x="4752000" y="720000"/>
            <a:ext cx="3960000" cy="522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795866" y="1379865"/>
            <a:ext cx="90000" cy="72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Rectangle 41"/>
          <p:cNvSpPr/>
          <p:nvPr/>
        </p:nvSpPr>
        <p:spPr>
          <a:xfrm>
            <a:off x="1057710" y="1379865"/>
            <a:ext cx="90000" cy="72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Rectangle 44"/>
          <p:cNvSpPr/>
          <p:nvPr/>
        </p:nvSpPr>
        <p:spPr>
          <a:xfrm>
            <a:off x="1581398" y="1379865"/>
            <a:ext cx="90000" cy="72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 45"/>
          <p:cNvSpPr/>
          <p:nvPr/>
        </p:nvSpPr>
        <p:spPr>
          <a:xfrm>
            <a:off x="1843242" y="1379865"/>
            <a:ext cx="90000" cy="72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 46"/>
          <p:cNvSpPr/>
          <p:nvPr/>
        </p:nvSpPr>
        <p:spPr>
          <a:xfrm>
            <a:off x="2890621" y="1379865"/>
            <a:ext cx="90000" cy="72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 47"/>
          <p:cNvSpPr/>
          <p:nvPr/>
        </p:nvSpPr>
        <p:spPr>
          <a:xfrm>
            <a:off x="1319554" y="1379865"/>
            <a:ext cx="90000" cy="72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ectangle 48"/>
          <p:cNvSpPr/>
          <p:nvPr/>
        </p:nvSpPr>
        <p:spPr>
          <a:xfrm>
            <a:off x="2628774" y="1379865"/>
            <a:ext cx="90000" cy="72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Rectangle 49"/>
          <p:cNvSpPr/>
          <p:nvPr/>
        </p:nvSpPr>
        <p:spPr>
          <a:xfrm>
            <a:off x="2105086" y="1379865"/>
            <a:ext cx="90000" cy="72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Rectangle 55"/>
          <p:cNvSpPr/>
          <p:nvPr/>
        </p:nvSpPr>
        <p:spPr>
          <a:xfrm>
            <a:off x="2366930" y="1379865"/>
            <a:ext cx="90000" cy="72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1877352" y="917901"/>
            <a:ext cx="0" cy="1636146"/>
          </a:xfrm>
          <a:prstGeom prst="straightConnector1">
            <a:avLst/>
          </a:prstGeom>
          <a:ln w="12700"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rot="600000" flipV="1">
            <a:off x="1877352" y="917901"/>
            <a:ext cx="0" cy="1636146"/>
          </a:xfrm>
          <a:prstGeom prst="straightConnector1">
            <a:avLst/>
          </a:prstGeom>
          <a:ln w="12700"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rot="-600000" flipV="1">
            <a:off x="1877352" y="917901"/>
            <a:ext cx="0" cy="1636146"/>
          </a:xfrm>
          <a:prstGeom prst="straightConnector1">
            <a:avLst/>
          </a:prstGeom>
          <a:ln w="12700"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ectangle 57"/>
          <p:cNvSpPr/>
          <p:nvPr/>
        </p:nvSpPr>
        <p:spPr>
          <a:xfrm>
            <a:off x="288000" y="3492000"/>
            <a:ext cx="3960000" cy="1080000"/>
          </a:xfrm>
          <a:prstGeom prst="rect">
            <a:avLst/>
          </a:prstGeom>
          <a:noFill/>
          <a:ln w="285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2" name="Picture 6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002" y="3600000"/>
            <a:ext cx="3225600" cy="875276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7307B-465C-4696-91A7-64D08E60087A}" type="datetime1">
              <a:rPr lang="en-GB" smtClean="0"/>
              <a:t>09/11/2015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4645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752000" y="720000"/>
            <a:ext cx="4140000" cy="5220000"/>
          </a:xfrm>
        </p:spPr>
        <p:txBody>
          <a:bodyPr>
            <a:noAutofit/>
          </a:bodyPr>
          <a:lstStyle/>
          <a:p>
            <a:r>
              <a:rPr lang="en-US" sz="1800" dirty="0"/>
              <a:t>PIC stands for </a:t>
            </a:r>
            <a:r>
              <a:rPr lang="en-US" sz="1800" dirty="0">
                <a:solidFill>
                  <a:srgbClr val="C00000"/>
                </a:solidFill>
              </a:rPr>
              <a:t>Particle-In-Cell</a:t>
            </a:r>
          </a:p>
          <a:p>
            <a:r>
              <a:rPr lang="en-US" sz="1800" dirty="0"/>
              <a:t>We use this method to compute </a:t>
            </a:r>
            <a:r>
              <a:rPr lang="en-US" sz="1800" dirty="0">
                <a:solidFill>
                  <a:srgbClr val="C00000"/>
                </a:solidFill>
              </a:rPr>
              <a:t>fields generated by particles</a:t>
            </a:r>
            <a:r>
              <a:rPr lang="en-US" sz="1800" dirty="0"/>
              <a:t> to solve e.g. the Poisson equation</a:t>
            </a:r>
          </a:p>
          <a:p>
            <a:r>
              <a:rPr lang="en-US" sz="1800" dirty="0"/>
              <a:t>Electron motion occurs at the time scale of a slice of a bunch length </a:t>
            </a:r>
            <a:r>
              <a:rPr lang="en-US" sz="1800" dirty="0">
                <a:sym typeface="Wingdings" panose="05000000000000000000" pitchFamily="2" charset="2"/>
              </a:rPr>
              <a:t> track single slices through the e-cloud and </a:t>
            </a:r>
            <a:r>
              <a:rPr lang="en-US" sz="1800" dirty="0">
                <a:solidFill>
                  <a:srgbClr val="C00000"/>
                </a:solidFill>
                <a:sym typeface="Wingdings" panose="05000000000000000000" pitchFamily="2" charset="2"/>
              </a:rPr>
              <a:t>apply integrated kicks</a:t>
            </a:r>
            <a:endParaRPr lang="en-US" sz="1500" dirty="0">
              <a:solidFill>
                <a:srgbClr val="C00000"/>
              </a:solidFill>
              <a:sym typeface="Wingdings" panose="05000000000000000000" pitchFamily="2" charset="2"/>
            </a:endParaRPr>
          </a:p>
          <a:p>
            <a:pPr lvl="1"/>
            <a:r>
              <a:rPr lang="en-US" sz="1600" dirty="0">
                <a:solidFill>
                  <a:srgbClr val="C00000"/>
                </a:solidFill>
                <a:sym typeface="Wingdings" panose="05000000000000000000" pitchFamily="2" charset="2"/>
              </a:rPr>
              <a:t>Compute electric fields</a:t>
            </a:r>
            <a:r>
              <a:rPr lang="en-US" sz="1600" dirty="0">
                <a:sym typeface="Wingdings" panose="05000000000000000000" pitchFamily="2" charset="2"/>
              </a:rPr>
              <a:t> from one slice and from e-cloud</a:t>
            </a:r>
          </a:p>
          <a:p>
            <a:pPr lvl="1"/>
            <a:r>
              <a:rPr lang="en-US" sz="1600" dirty="0">
                <a:solidFill>
                  <a:srgbClr val="C00000"/>
                </a:solidFill>
                <a:sym typeface="Wingdings" panose="05000000000000000000" pitchFamily="2" charset="2"/>
              </a:rPr>
              <a:t>Apply kicks</a:t>
            </a:r>
            <a:r>
              <a:rPr lang="en-US" sz="1600" dirty="0">
                <a:sym typeface="Wingdings" panose="05000000000000000000" pitchFamily="2" charset="2"/>
              </a:rPr>
              <a:t> to </a:t>
            </a:r>
            <a:r>
              <a:rPr lang="en-US" sz="1600" dirty="0" smtClean="0">
                <a:sym typeface="Wingdings" panose="05000000000000000000" pitchFamily="2" charset="2"/>
              </a:rPr>
              <a:t>protons</a:t>
            </a:r>
            <a:endParaRPr lang="en-US" sz="1600" dirty="0">
              <a:sym typeface="Wingdings" panose="05000000000000000000" pitchFamily="2" charset="2"/>
            </a:endParaRPr>
          </a:p>
          <a:p>
            <a:pPr lvl="1"/>
            <a:r>
              <a:rPr lang="en-US" sz="1600" dirty="0" smtClean="0">
                <a:solidFill>
                  <a:srgbClr val="C00000"/>
                </a:solidFill>
              </a:rPr>
              <a:t>Advance electrons </a:t>
            </a:r>
            <a:r>
              <a:rPr lang="en-US" sz="1600" dirty="0"/>
              <a:t>by one slice length – this is a </a:t>
            </a:r>
            <a:r>
              <a:rPr lang="en-US" sz="1600" dirty="0">
                <a:solidFill>
                  <a:srgbClr val="C00000"/>
                </a:solidFill>
              </a:rPr>
              <a:t>multi-scale dynamics</a:t>
            </a:r>
            <a:r>
              <a:rPr lang="en-US" sz="1600" dirty="0"/>
              <a:t> </a:t>
            </a:r>
            <a:r>
              <a:rPr lang="en-US" sz="1600" dirty="0" smtClean="0"/>
              <a:t>problem (fast </a:t>
            </a:r>
            <a:r>
              <a:rPr lang="en-US" sz="1600" dirty="0"/>
              <a:t>cyclotron motion superposed to slower guiding center drift</a:t>
            </a:r>
            <a:r>
              <a:rPr lang="en-US" sz="1600" dirty="0" smtClean="0"/>
              <a:t>) </a:t>
            </a:r>
            <a:r>
              <a:rPr lang="en-US" sz="1600" dirty="0" smtClean="0">
                <a:sym typeface="Wingdings" panose="05000000000000000000" pitchFamily="2" charset="2"/>
              </a:rPr>
              <a:t> </a:t>
            </a:r>
            <a:r>
              <a:rPr lang="en-US" sz="1600" dirty="0" smtClean="0">
                <a:solidFill>
                  <a:srgbClr val="C00000"/>
                </a:solidFill>
                <a:sym typeface="Wingdings" panose="05000000000000000000" pitchFamily="2" charset="2"/>
              </a:rPr>
              <a:t>Boris algorithm</a:t>
            </a:r>
            <a:r>
              <a:rPr lang="en-US" sz="1600" dirty="0" smtClean="0">
                <a:sym typeface="Wingdings" panose="05000000000000000000" pitchFamily="2" charset="2"/>
              </a:rPr>
              <a:t> for tracking (per </a:t>
            </a:r>
            <a:r>
              <a:rPr lang="en-US" sz="1600" dirty="0" err="1" smtClean="0">
                <a:sym typeface="Wingdings" panose="05000000000000000000" pitchFamily="2" charset="2"/>
              </a:rPr>
              <a:t>macroparticle</a:t>
            </a:r>
            <a:r>
              <a:rPr lang="en-US" sz="1600" dirty="0" smtClean="0">
                <a:sym typeface="Wingdings" panose="05000000000000000000" pitchFamily="2" charset="2"/>
              </a:rPr>
              <a:t>)</a:t>
            </a:r>
            <a:endParaRPr lang="en-US" sz="1300" dirty="0"/>
          </a:p>
          <a:p>
            <a:pPr lvl="1"/>
            <a:r>
              <a:rPr lang="en-US" sz="1600" dirty="0" smtClean="0"/>
              <a:t>Track </a:t>
            </a:r>
            <a:r>
              <a:rPr lang="en-US" sz="1600" dirty="0">
                <a:solidFill>
                  <a:srgbClr val="C00000"/>
                </a:solidFill>
              </a:rPr>
              <a:t>next slice</a:t>
            </a:r>
            <a:r>
              <a:rPr lang="en-US" sz="1600" dirty="0"/>
              <a:t> through e-cloud</a:t>
            </a:r>
          </a:p>
        </p:txBody>
      </p:sp>
      <p:sp>
        <p:nvSpPr>
          <p:cNvPr id="57" name="Rectangle 56"/>
          <p:cNvSpPr/>
          <p:nvPr/>
        </p:nvSpPr>
        <p:spPr>
          <a:xfrm>
            <a:off x="4941200" y="3733264"/>
            <a:ext cx="3960000" cy="1152000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E-cloud beam system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Numerical Methods II - Kevin Li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28</a:t>
            </a:fld>
            <a:endParaRPr lang="en-GB"/>
          </a:p>
        </p:txBody>
      </p:sp>
      <p:sp>
        <p:nvSpPr>
          <p:cNvPr id="18" name="Oval 17"/>
          <p:cNvSpPr/>
          <p:nvPr/>
        </p:nvSpPr>
        <p:spPr>
          <a:xfrm>
            <a:off x="587251" y="1575748"/>
            <a:ext cx="2580203" cy="320453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0" name="Straight Connector 29"/>
          <p:cNvCxnSpPr/>
          <p:nvPr/>
        </p:nvCxnSpPr>
        <p:spPr>
          <a:xfrm>
            <a:off x="459649" y="1735974"/>
            <a:ext cx="3530601" cy="0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Cloud 40"/>
          <p:cNvSpPr/>
          <p:nvPr/>
        </p:nvSpPr>
        <p:spPr>
          <a:xfrm>
            <a:off x="3372961" y="1195868"/>
            <a:ext cx="682903" cy="1080212"/>
          </a:xfrm>
          <a:prstGeom prst="cloud">
            <a:avLst/>
          </a:prstGeom>
          <a:solidFill>
            <a:srgbClr val="5B9BD5">
              <a:alpha val="69804"/>
            </a:srgbClr>
          </a:solidFill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2" name="Picture 5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8042" y="657684"/>
            <a:ext cx="187429" cy="245333"/>
          </a:xfrm>
          <a:prstGeom prst="rect">
            <a:avLst/>
          </a:prstGeom>
        </p:spPr>
      </p:pic>
      <p:cxnSp>
        <p:nvCxnSpPr>
          <p:cNvPr id="53" name="Straight Arrow Connector 52"/>
          <p:cNvCxnSpPr/>
          <p:nvPr/>
        </p:nvCxnSpPr>
        <p:spPr>
          <a:xfrm flipV="1">
            <a:off x="3714412" y="917901"/>
            <a:ext cx="0" cy="1636146"/>
          </a:xfrm>
          <a:prstGeom prst="straightConnector1">
            <a:avLst/>
          </a:prstGeom>
          <a:ln w="12700">
            <a:solidFill>
              <a:schemeClr val="accent5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rot="600000" flipV="1">
            <a:off x="3714412" y="917901"/>
            <a:ext cx="0" cy="1636146"/>
          </a:xfrm>
          <a:prstGeom prst="straightConnector1">
            <a:avLst/>
          </a:prstGeom>
          <a:ln w="12700">
            <a:solidFill>
              <a:schemeClr val="accent5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 rot="-600000" flipV="1">
            <a:off x="3714412" y="917901"/>
            <a:ext cx="0" cy="1636146"/>
          </a:xfrm>
          <a:prstGeom prst="straightConnector1">
            <a:avLst/>
          </a:prstGeom>
          <a:ln w="12700">
            <a:solidFill>
              <a:schemeClr val="accent5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9" name="Picture 58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3584" y="657684"/>
            <a:ext cx="187429" cy="245333"/>
          </a:xfrm>
          <a:prstGeom prst="rect">
            <a:avLst/>
          </a:prstGeom>
        </p:spPr>
      </p:pic>
      <p:sp>
        <p:nvSpPr>
          <p:cNvPr id="38" name="Content Placeholder 2"/>
          <p:cNvSpPr txBox="1">
            <a:spLocks/>
          </p:cNvSpPr>
          <p:nvPr/>
        </p:nvSpPr>
        <p:spPr>
          <a:xfrm>
            <a:off x="4752000" y="720000"/>
            <a:ext cx="3960000" cy="522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795866" y="1379865"/>
            <a:ext cx="90000" cy="72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Rectangle 41"/>
          <p:cNvSpPr/>
          <p:nvPr/>
        </p:nvSpPr>
        <p:spPr>
          <a:xfrm>
            <a:off x="1057710" y="1379865"/>
            <a:ext cx="90000" cy="72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Rectangle 44"/>
          <p:cNvSpPr/>
          <p:nvPr/>
        </p:nvSpPr>
        <p:spPr>
          <a:xfrm>
            <a:off x="1581398" y="1379865"/>
            <a:ext cx="90000" cy="72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 45"/>
          <p:cNvSpPr/>
          <p:nvPr/>
        </p:nvSpPr>
        <p:spPr>
          <a:xfrm>
            <a:off x="1843242" y="1379865"/>
            <a:ext cx="90000" cy="72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 46"/>
          <p:cNvSpPr/>
          <p:nvPr/>
        </p:nvSpPr>
        <p:spPr>
          <a:xfrm>
            <a:off x="2890621" y="1379865"/>
            <a:ext cx="90000" cy="72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 47"/>
          <p:cNvSpPr/>
          <p:nvPr/>
        </p:nvSpPr>
        <p:spPr>
          <a:xfrm>
            <a:off x="1319554" y="1379865"/>
            <a:ext cx="90000" cy="72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ectangle 48"/>
          <p:cNvSpPr/>
          <p:nvPr/>
        </p:nvSpPr>
        <p:spPr>
          <a:xfrm>
            <a:off x="2628774" y="1379865"/>
            <a:ext cx="90000" cy="72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Rectangle 49"/>
          <p:cNvSpPr/>
          <p:nvPr/>
        </p:nvSpPr>
        <p:spPr>
          <a:xfrm>
            <a:off x="2105086" y="1379865"/>
            <a:ext cx="90000" cy="72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Rectangle 55"/>
          <p:cNvSpPr/>
          <p:nvPr/>
        </p:nvSpPr>
        <p:spPr>
          <a:xfrm>
            <a:off x="2366930" y="1379865"/>
            <a:ext cx="90000" cy="72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1877352" y="917901"/>
            <a:ext cx="0" cy="1636146"/>
          </a:xfrm>
          <a:prstGeom prst="straightConnector1">
            <a:avLst/>
          </a:prstGeom>
          <a:ln w="12700"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rot="600000" flipV="1">
            <a:off x="1877352" y="917901"/>
            <a:ext cx="0" cy="1636146"/>
          </a:xfrm>
          <a:prstGeom prst="straightConnector1">
            <a:avLst/>
          </a:prstGeom>
          <a:ln w="12700"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rot="-600000" flipV="1">
            <a:off x="1877352" y="917901"/>
            <a:ext cx="0" cy="1636146"/>
          </a:xfrm>
          <a:prstGeom prst="straightConnector1">
            <a:avLst/>
          </a:prstGeom>
          <a:ln w="12700"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3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002" y="2736000"/>
            <a:ext cx="1651200" cy="834133"/>
          </a:xfrm>
          <a:prstGeom prst="rect">
            <a:avLst/>
          </a:prstGeom>
        </p:spPr>
      </p:pic>
      <p:sp>
        <p:nvSpPr>
          <p:cNvPr id="31" name="Rectangle 30"/>
          <p:cNvSpPr/>
          <p:nvPr/>
        </p:nvSpPr>
        <p:spPr>
          <a:xfrm>
            <a:off x="720000" y="5904000"/>
            <a:ext cx="7920000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lnSpc>
                <a:spcPct val="120000"/>
              </a:lnSpc>
            </a:pPr>
            <a:r>
              <a:rPr lang="en-US" sz="1400" dirty="0" smtClean="0">
                <a:solidFill>
                  <a:schemeClr val="tx2"/>
                </a:solidFill>
                <a:latin typeface="Calibri" pitchFamily="34" charset="0"/>
              </a:rPr>
              <a:t>C</a:t>
            </a:r>
            <a:r>
              <a:rPr lang="en-US" sz="1400" dirty="0">
                <a:solidFill>
                  <a:schemeClr val="tx2"/>
                </a:solidFill>
                <a:latin typeface="Calibri" pitchFamily="34" charset="0"/>
              </a:rPr>
              <a:t>. </a:t>
            </a:r>
            <a:r>
              <a:rPr lang="en-US" sz="1400" dirty="0" err="1">
                <a:solidFill>
                  <a:schemeClr val="tx2"/>
                </a:solidFill>
                <a:latin typeface="Calibri" pitchFamily="34" charset="0"/>
              </a:rPr>
              <a:t>Birdsall</a:t>
            </a:r>
            <a:r>
              <a:rPr lang="en-US" sz="1400" dirty="0">
                <a:solidFill>
                  <a:schemeClr val="tx2"/>
                </a:solidFill>
                <a:latin typeface="Calibri" pitchFamily="34" charset="0"/>
              </a:rPr>
              <a:t> and A. Langdon, </a:t>
            </a:r>
            <a:r>
              <a:rPr lang="en-US" sz="1400" i="1" dirty="0">
                <a:solidFill>
                  <a:schemeClr val="tx2"/>
                </a:solidFill>
                <a:latin typeface="Calibri" pitchFamily="34" charset="0"/>
              </a:rPr>
              <a:t>Plasma Physics Via Computer </a:t>
            </a:r>
            <a:r>
              <a:rPr lang="en-US" sz="1400" i="1" dirty="0" smtClean="0">
                <a:solidFill>
                  <a:schemeClr val="tx2"/>
                </a:solidFill>
                <a:latin typeface="Calibri" pitchFamily="34" charset="0"/>
              </a:rPr>
              <a:t>Simulation</a:t>
            </a:r>
            <a:r>
              <a:rPr lang="en-US" sz="1400" dirty="0" smtClean="0">
                <a:solidFill>
                  <a:schemeClr val="tx2"/>
                </a:solidFill>
                <a:latin typeface="Calibri" pitchFamily="34" charset="0"/>
              </a:rPr>
              <a:t> (McGraw-Hill</a:t>
            </a:r>
            <a:r>
              <a:rPr lang="en-US" sz="1400" dirty="0">
                <a:solidFill>
                  <a:schemeClr val="tx2"/>
                </a:solidFill>
                <a:latin typeface="Calibri" pitchFamily="34" charset="0"/>
              </a:rPr>
              <a:t>, Inc., New York, 1985</a:t>
            </a:r>
            <a:r>
              <a:rPr lang="en-US" sz="1400" dirty="0" smtClean="0">
                <a:solidFill>
                  <a:schemeClr val="tx2"/>
                </a:solidFill>
                <a:latin typeface="Calibri" pitchFamily="34" charset="0"/>
              </a:rPr>
              <a:t>)</a:t>
            </a:r>
          </a:p>
          <a:p>
            <a:pPr marL="0" lvl="1">
              <a:lnSpc>
                <a:spcPct val="120000"/>
              </a:lnSpc>
            </a:pPr>
            <a:r>
              <a:rPr lang="en-US" sz="1400" dirty="0" smtClean="0">
                <a:solidFill>
                  <a:schemeClr val="tx2"/>
                </a:solidFill>
                <a:latin typeface="Calibri" pitchFamily="34" charset="0"/>
              </a:rPr>
              <a:t>Hong Qin et al. , </a:t>
            </a:r>
            <a:r>
              <a:rPr lang="en-US" sz="1400" i="1" dirty="0">
                <a:solidFill>
                  <a:schemeClr val="tx2"/>
                </a:solidFill>
                <a:latin typeface="Calibri" pitchFamily="34" charset="0"/>
              </a:rPr>
              <a:t>Why is Boris algorithm so good</a:t>
            </a:r>
            <a:r>
              <a:rPr lang="en-US" sz="1400" i="1" dirty="0" smtClean="0">
                <a:solidFill>
                  <a:schemeClr val="tx2"/>
                </a:solidFill>
                <a:latin typeface="Calibri" pitchFamily="34" charset="0"/>
              </a:rPr>
              <a:t>?</a:t>
            </a:r>
            <a:r>
              <a:rPr lang="en-US" sz="1400" dirty="0" smtClean="0">
                <a:solidFill>
                  <a:schemeClr val="tx2"/>
                </a:solidFill>
                <a:latin typeface="Calibri" pitchFamily="34" charset="0"/>
              </a:rPr>
              <a:t>, Physics </a:t>
            </a:r>
            <a:r>
              <a:rPr lang="en-US" sz="1400" dirty="0">
                <a:solidFill>
                  <a:schemeClr val="tx2"/>
                </a:solidFill>
                <a:latin typeface="Calibri" pitchFamily="34" charset="0"/>
              </a:rPr>
              <a:t>of Plasmas </a:t>
            </a:r>
            <a:r>
              <a:rPr lang="en-US" sz="1400" dirty="0" smtClean="0">
                <a:solidFill>
                  <a:schemeClr val="tx2"/>
                </a:solidFill>
                <a:latin typeface="Calibri" pitchFamily="34" charset="0"/>
              </a:rPr>
              <a:t>20</a:t>
            </a:r>
            <a:r>
              <a:rPr lang="en-US" sz="1400" dirty="0">
                <a:solidFill>
                  <a:schemeClr val="tx2"/>
                </a:solidFill>
                <a:latin typeface="Calibri" pitchFamily="34" charset="0"/>
              </a:rPr>
              <a:t>, 084503 (2013</a:t>
            </a:r>
            <a:r>
              <a:rPr lang="en-US" sz="1400" dirty="0" smtClean="0">
                <a:solidFill>
                  <a:schemeClr val="tx2"/>
                </a:solidFill>
                <a:latin typeface="Calibri" pitchFamily="34" charset="0"/>
              </a:rPr>
              <a:t>)</a:t>
            </a:r>
            <a:endParaRPr lang="en-US" sz="1400" dirty="0">
              <a:solidFill>
                <a:schemeClr val="tx2"/>
              </a:solidFill>
              <a:latin typeface="Calibri" pitchFamily="34" charset="0"/>
            </a:endParaRPr>
          </a:p>
        </p:txBody>
      </p:sp>
      <p:pic>
        <p:nvPicPr>
          <p:cNvPr id="26" name="Picture 25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000" y="3699600"/>
            <a:ext cx="3345067" cy="814933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001" y="4644000"/>
            <a:ext cx="2744534" cy="1256534"/>
          </a:xfrm>
          <a:prstGeom prst="rect">
            <a:avLst/>
          </a:prstGeom>
        </p:spPr>
      </p:pic>
      <p:sp>
        <p:nvSpPr>
          <p:cNvPr id="34" name="Rectangle 33"/>
          <p:cNvSpPr/>
          <p:nvPr/>
        </p:nvSpPr>
        <p:spPr>
          <a:xfrm>
            <a:off x="288000" y="2702131"/>
            <a:ext cx="3960000" cy="900000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Rectangle 57"/>
          <p:cNvSpPr/>
          <p:nvPr/>
        </p:nvSpPr>
        <p:spPr>
          <a:xfrm>
            <a:off x="288000" y="3655065"/>
            <a:ext cx="3960000" cy="900000"/>
          </a:xfrm>
          <a:prstGeom prst="rect">
            <a:avLst/>
          </a:prstGeom>
          <a:noFill/>
          <a:ln w="285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 60"/>
          <p:cNvSpPr/>
          <p:nvPr/>
        </p:nvSpPr>
        <p:spPr>
          <a:xfrm>
            <a:off x="288000" y="4608000"/>
            <a:ext cx="3960000" cy="1332000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3DEC4-AC01-4DD1-80A2-17988662B172}" type="datetime1">
              <a:rPr lang="en-GB" smtClean="0"/>
              <a:t>09/11/2015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39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752000" y="720000"/>
            <a:ext cx="4140000" cy="5220000"/>
          </a:xfrm>
        </p:spPr>
        <p:txBody>
          <a:bodyPr>
            <a:noAutofit/>
          </a:bodyPr>
          <a:lstStyle/>
          <a:p>
            <a:r>
              <a:rPr lang="en-US" sz="1800" dirty="0"/>
              <a:t>PIC stands for </a:t>
            </a:r>
            <a:r>
              <a:rPr lang="en-US" sz="1800" dirty="0">
                <a:solidFill>
                  <a:srgbClr val="C00000"/>
                </a:solidFill>
              </a:rPr>
              <a:t>Particle-In-Cell</a:t>
            </a:r>
          </a:p>
          <a:p>
            <a:r>
              <a:rPr lang="en-US" sz="1800" dirty="0"/>
              <a:t>We use this method to compute </a:t>
            </a:r>
            <a:r>
              <a:rPr lang="en-US" sz="1800" dirty="0">
                <a:solidFill>
                  <a:srgbClr val="C00000"/>
                </a:solidFill>
              </a:rPr>
              <a:t>fields generated by particles</a:t>
            </a:r>
            <a:r>
              <a:rPr lang="en-US" sz="1800" dirty="0"/>
              <a:t> to solve e.g. the Poisson equation</a:t>
            </a:r>
          </a:p>
          <a:p>
            <a:r>
              <a:rPr lang="en-US" sz="1800" dirty="0"/>
              <a:t>Electron motion occurs at the time scale of a slice of a bunch length </a:t>
            </a:r>
            <a:r>
              <a:rPr lang="en-US" sz="1800" dirty="0">
                <a:sym typeface="Wingdings" panose="05000000000000000000" pitchFamily="2" charset="2"/>
              </a:rPr>
              <a:t> track single slices through the e-cloud and </a:t>
            </a:r>
            <a:r>
              <a:rPr lang="en-US" sz="1800" dirty="0">
                <a:solidFill>
                  <a:srgbClr val="C00000"/>
                </a:solidFill>
                <a:sym typeface="Wingdings" panose="05000000000000000000" pitchFamily="2" charset="2"/>
              </a:rPr>
              <a:t>apply integrated kicks</a:t>
            </a:r>
            <a:endParaRPr lang="en-US" sz="1500" dirty="0">
              <a:solidFill>
                <a:srgbClr val="C00000"/>
              </a:solidFill>
              <a:sym typeface="Wingdings" panose="05000000000000000000" pitchFamily="2" charset="2"/>
            </a:endParaRPr>
          </a:p>
          <a:p>
            <a:pPr lvl="1"/>
            <a:r>
              <a:rPr lang="en-US" sz="1600" dirty="0">
                <a:solidFill>
                  <a:srgbClr val="C00000"/>
                </a:solidFill>
                <a:sym typeface="Wingdings" panose="05000000000000000000" pitchFamily="2" charset="2"/>
              </a:rPr>
              <a:t>Compute electric fields</a:t>
            </a:r>
            <a:r>
              <a:rPr lang="en-US" sz="1600" dirty="0">
                <a:sym typeface="Wingdings" panose="05000000000000000000" pitchFamily="2" charset="2"/>
              </a:rPr>
              <a:t> from one slice and from e-cloud</a:t>
            </a:r>
          </a:p>
          <a:p>
            <a:pPr lvl="1"/>
            <a:r>
              <a:rPr lang="en-US" sz="1600" dirty="0">
                <a:solidFill>
                  <a:srgbClr val="C00000"/>
                </a:solidFill>
                <a:sym typeface="Wingdings" panose="05000000000000000000" pitchFamily="2" charset="2"/>
              </a:rPr>
              <a:t>Apply kicks</a:t>
            </a:r>
            <a:r>
              <a:rPr lang="en-US" sz="1600" dirty="0">
                <a:sym typeface="Wingdings" panose="05000000000000000000" pitchFamily="2" charset="2"/>
              </a:rPr>
              <a:t> to </a:t>
            </a:r>
            <a:r>
              <a:rPr lang="en-US" sz="1600" dirty="0" smtClean="0">
                <a:sym typeface="Wingdings" panose="05000000000000000000" pitchFamily="2" charset="2"/>
              </a:rPr>
              <a:t>protons</a:t>
            </a:r>
            <a:endParaRPr lang="en-US" sz="1600" dirty="0">
              <a:sym typeface="Wingdings" panose="05000000000000000000" pitchFamily="2" charset="2"/>
            </a:endParaRPr>
          </a:p>
          <a:p>
            <a:pPr lvl="1"/>
            <a:r>
              <a:rPr lang="en-US" sz="1600" dirty="0" smtClean="0">
                <a:solidFill>
                  <a:srgbClr val="C00000"/>
                </a:solidFill>
              </a:rPr>
              <a:t>Advance electrons </a:t>
            </a:r>
            <a:r>
              <a:rPr lang="en-US" sz="1600" dirty="0"/>
              <a:t>by one slice length – this is a </a:t>
            </a:r>
            <a:r>
              <a:rPr lang="en-US" sz="1600" dirty="0">
                <a:solidFill>
                  <a:srgbClr val="C00000"/>
                </a:solidFill>
              </a:rPr>
              <a:t>multi-scale dynamics</a:t>
            </a:r>
            <a:r>
              <a:rPr lang="en-US" sz="1600" dirty="0"/>
              <a:t> </a:t>
            </a:r>
            <a:r>
              <a:rPr lang="en-US" sz="1600" dirty="0" smtClean="0"/>
              <a:t>problem (fast </a:t>
            </a:r>
            <a:r>
              <a:rPr lang="en-US" sz="1600" dirty="0"/>
              <a:t>cyclotron motion superposed to slower guiding center drift</a:t>
            </a:r>
            <a:r>
              <a:rPr lang="en-US" sz="1600" dirty="0" smtClean="0"/>
              <a:t>) </a:t>
            </a:r>
            <a:r>
              <a:rPr lang="en-US" sz="1600" dirty="0" smtClean="0">
                <a:sym typeface="Wingdings" panose="05000000000000000000" pitchFamily="2" charset="2"/>
              </a:rPr>
              <a:t> </a:t>
            </a:r>
            <a:r>
              <a:rPr lang="en-US" sz="1600" dirty="0" smtClean="0">
                <a:solidFill>
                  <a:srgbClr val="C00000"/>
                </a:solidFill>
                <a:sym typeface="Wingdings" panose="05000000000000000000" pitchFamily="2" charset="2"/>
              </a:rPr>
              <a:t>Boris algorithm</a:t>
            </a:r>
            <a:r>
              <a:rPr lang="en-US" sz="1600" dirty="0" smtClean="0">
                <a:sym typeface="Wingdings" panose="05000000000000000000" pitchFamily="2" charset="2"/>
              </a:rPr>
              <a:t> for tracking (per </a:t>
            </a:r>
            <a:r>
              <a:rPr lang="en-US" sz="1600" dirty="0" err="1" smtClean="0">
                <a:sym typeface="Wingdings" panose="05000000000000000000" pitchFamily="2" charset="2"/>
              </a:rPr>
              <a:t>macroparticle</a:t>
            </a:r>
            <a:r>
              <a:rPr lang="en-US" sz="1600" dirty="0" smtClean="0">
                <a:sym typeface="Wingdings" panose="05000000000000000000" pitchFamily="2" charset="2"/>
              </a:rPr>
              <a:t>)</a:t>
            </a:r>
            <a:endParaRPr lang="en-US" sz="1300" dirty="0"/>
          </a:p>
          <a:p>
            <a:pPr lvl="1"/>
            <a:r>
              <a:rPr lang="en-US" sz="1600" dirty="0" smtClean="0"/>
              <a:t>Track </a:t>
            </a:r>
            <a:r>
              <a:rPr lang="en-US" sz="1600" dirty="0">
                <a:solidFill>
                  <a:srgbClr val="C00000"/>
                </a:solidFill>
              </a:rPr>
              <a:t>next slice</a:t>
            </a:r>
            <a:r>
              <a:rPr lang="en-US" sz="1600" dirty="0"/>
              <a:t> through e-cloud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E-cloud beam system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Numerical Methods II - Kevin Li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29</a:t>
            </a:fld>
            <a:endParaRPr lang="en-GB"/>
          </a:p>
        </p:txBody>
      </p:sp>
      <p:sp>
        <p:nvSpPr>
          <p:cNvPr id="18" name="Oval 17"/>
          <p:cNvSpPr/>
          <p:nvPr/>
        </p:nvSpPr>
        <p:spPr>
          <a:xfrm>
            <a:off x="587251" y="1575748"/>
            <a:ext cx="2580203" cy="320453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0" name="Straight Connector 29"/>
          <p:cNvCxnSpPr/>
          <p:nvPr/>
        </p:nvCxnSpPr>
        <p:spPr>
          <a:xfrm>
            <a:off x="459649" y="1735974"/>
            <a:ext cx="3530601" cy="0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Cloud 40"/>
          <p:cNvSpPr/>
          <p:nvPr/>
        </p:nvSpPr>
        <p:spPr>
          <a:xfrm>
            <a:off x="3372961" y="1195868"/>
            <a:ext cx="682903" cy="1080212"/>
          </a:xfrm>
          <a:prstGeom prst="cloud">
            <a:avLst/>
          </a:prstGeom>
          <a:solidFill>
            <a:srgbClr val="5B9BD5">
              <a:alpha val="69804"/>
            </a:srgbClr>
          </a:solidFill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2" name="Picture 5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8042" y="657684"/>
            <a:ext cx="187429" cy="245333"/>
          </a:xfrm>
          <a:prstGeom prst="rect">
            <a:avLst/>
          </a:prstGeom>
        </p:spPr>
      </p:pic>
      <p:cxnSp>
        <p:nvCxnSpPr>
          <p:cNvPr id="53" name="Straight Arrow Connector 52"/>
          <p:cNvCxnSpPr/>
          <p:nvPr/>
        </p:nvCxnSpPr>
        <p:spPr>
          <a:xfrm flipV="1">
            <a:off x="3714412" y="917901"/>
            <a:ext cx="0" cy="1636146"/>
          </a:xfrm>
          <a:prstGeom prst="straightConnector1">
            <a:avLst/>
          </a:prstGeom>
          <a:ln w="12700">
            <a:solidFill>
              <a:schemeClr val="accent5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rot="600000" flipV="1">
            <a:off x="3714412" y="917901"/>
            <a:ext cx="0" cy="1636146"/>
          </a:xfrm>
          <a:prstGeom prst="straightConnector1">
            <a:avLst/>
          </a:prstGeom>
          <a:ln w="12700">
            <a:solidFill>
              <a:schemeClr val="accent5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 rot="-600000" flipV="1">
            <a:off x="3714412" y="917901"/>
            <a:ext cx="0" cy="1636146"/>
          </a:xfrm>
          <a:prstGeom prst="straightConnector1">
            <a:avLst/>
          </a:prstGeom>
          <a:ln w="12700">
            <a:solidFill>
              <a:schemeClr val="accent5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9" name="Picture 58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3584" y="657684"/>
            <a:ext cx="187429" cy="245333"/>
          </a:xfrm>
          <a:prstGeom prst="rect">
            <a:avLst/>
          </a:prstGeom>
        </p:spPr>
      </p:pic>
      <p:sp>
        <p:nvSpPr>
          <p:cNvPr id="38" name="Content Placeholder 2"/>
          <p:cNvSpPr txBox="1">
            <a:spLocks/>
          </p:cNvSpPr>
          <p:nvPr/>
        </p:nvSpPr>
        <p:spPr>
          <a:xfrm>
            <a:off x="4752000" y="720000"/>
            <a:ext cx="3960000" cy="522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795866" y="1379865"/>
            <a:ext cx="90000" cy="72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Rectangle 41"/>
          <p:cNvSpPr/>
          <p:nvPr/>
        </p:nvSpPr>
        <p:spPr>
          <a:xfrm>
            <a:off x="1057710" y="1379865"/>
            <a:ext cx="90000" cy="72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Rectangle 44"/>
          <p:cNvSpPr/>
          <p:nvPr/>
        </p:nvSpPr>
        <p:spPr>
          <a:xfrm>
            <a:off x="1581398" y="1379865"/>
            <a:ext cx="90000" cy="72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 45"/>
          <p:cNvSpPr/>
          <p:nvPr/>
        </p:nvSpPr>
        <p:spPr>
          <a:xfrm>
            <a:off x="1843242" y="1379865"/>
            <a:ext cx="90000" cy="72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 46"/>
          <p:cNvSpPr/>
          <p:nvPr/>
        </p:nvSpPr>
        <p:spPr>
          <a:xfrm>
            <a:off x="2890621" y="1379865"/>
            <a:ext cx="90000" cy="72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 47"/>
          <p:cNvSpPr/>
          <p:nvPr/>
        </p:nvSpPr>
        <p:spPr>
          <a:xfrm>
            <a:off x="1319554" y="1379865"/>
            <a:ext cx="90000" cy="72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ectangle 48"/>
          <p:cNvSpPr/>
          <p:nvPr/>
        </p:nvSpPr>
        <p:spPr>
          <a:xfrm>
            <a:off x="2628774" y="1379865"/>
            <a:ext cx="90000" cy="72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Rectangle 49"/>
          <p:cNvSpPr/>
          <p:nvPr/>
        </p:nvSpPr>
        <p:spPr>
          <a:xfrm>
            <a:off x="2105086" y="1379865"/>
            <a:ext cx="90000" cy="72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Rectangle 55"/>
          <p:cNvSpPr/>
          <p:nvPr/>
        </p:nvSpPr>
        <p:spPr>
          <a:xfrm>
            <a:off x="2366930" y="1379865"/>
            <a:ext cx="90000" cy="72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1877352" y="917901"/>
            <a:ext cx="0" cy="1636146"/>
          </a:xfrm>
          <a:prstGeom prst="straightConnector1">
            <a:avLst/>
          </a:prstGeom>
          <a:ln w="12700"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rot="600000" flipV="1">
            <a:off x="1877352" y="917901"/>
            <a:ext cx="0" cy="1636146"/>
          </a:xfrm>
          <a:prstGeom prst="straightConnector1">
            <a:avLst/>
          </a:prstGeom>
          <a:ln w="12700"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rot="-600000" flipV="1">
            <a:off x="1877352" y="917901"/>
            <a:ext cx="0" cy="1636146"/>
          </a:xfrm>
          <a:prstGeom prst="straightConnector1">
            <a:avLst/>
          </a:prstGeom>
          <a:ln w="12700"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Picture 3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73" y="3125356"/>
            <a:ext cx="5040000" cy="292494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7" name="Rectangle 36"/>
          <p:cNvSpPr/>
          <p:nvPr/>
        </p:nvSpPr>
        <p:spPr>
          <a:xfrm>
            <a:off x="5349902" y="5618299"/>
            <a:ext cx="2160000" cy="43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E-cloud at slice index</a:t>
            </a:r>
            <a:endParaRPr lang="en-GB" sz="1600" dirty="0">
              <a:solidFill>
                <a:schemeClr val="tx1"/>
              </a:solidFill>
            </a:endParaRPr>
          </a:p>
        </p:txBody>
      </p:sp>
      <p:cxnSp>
        <p:nvCxnSpPr>
          <p:cNvPr id="43" name="Straight Arrow Connector 42"/>
          <p:cNvCxnSpPr/>
          <p:nvPr/>
        </p:nvCxnSpPr>
        <p:spPr>
          <a:xfrm>
            <a:off x="2822466" y="1944000"/>
            <a:ext cx="0" cy="3600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>
            <a:off x="982201" y="1944000"/>
            <a:ext cx="0" cy="360000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>
            <a:off x="1510128" y="1944000"/>
            <a:ext cx="0" cy="360000"/>
          </a:xfrm>
          <a:prstGeom prst="straightConnector1">
            <a:avLst/>
          </a:prstGeom>
          <a:ln>
            <a:solidFill>
              <a:srgbClr val="2580B9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0" name="Rectangle 59"/>
          <p:cNvSpPr/>
          <p:nvPr/>
        </p:nvSpPr>
        <p:spPr>
          <a:xfrm>
            <a:off x="730201" y="2325619"/>
            <a:ext cx="504000" cy="216000"/>
          </a:xfrm>
          <a:prstGeom prst="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n</a:t>
            </a:r>
            <a:r>
              <a:rPr lang="en-US" sz="1600" dirty="0" smtClean="0">
                <a:solidFill>
                  <a:schemeClr val="tx1"/>
                </a:solidFill>
              </a:rPr>
              <a:t>-1</a:t>
            </a:r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1393662" y="2331066"/>
            <a:ext cx="216000" cy="216000"/>
          </a:xfrm>
          <a:prstGeom prst="rect">
            <a:avLst/>
          </a:prstGeom>
          <a:solidFill>
            <a:schemeClr val="bg1"/>
          </a:solidFill>
          <a:ln>
            <a:solidFill>
              <a:srgbClr val="2580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 smtClean="0">
                <a:solidFill>
                  <a:schemeClr val="tx1"/>
                </a:solidFill>
              </a:rPr>
              <a:t>i</a:t>
            </a:r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2706004" y="2325619"/>
            <a:ext cx="216000" cy="216000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1</a:t>
            </a:r>
            <a:endParaRPr lang="en-GB" sz="1600" dirty="0">
              <a:solidFill>
                <a:schemeClr val="tx1"/>
              </a:solidFill>
            </a:endParaRPr>
          </a:p>
        </p:txBody>
      </p:sp>
      <p:cxnSp>
        <p:nvCxnSpPr>
          <p:cNvPr id="64" name="Elbow Connector 63"/>
          <p:cNvCxnSpPr/>
          <p:nvPr/>
        </p:nvCxnSpPr>
        <p:spPr>
          <a:xfrm rot="16200000" flipV="1">
            <a:off x="1420128" y="2635041"/>
            <a:ext cx="1188000" cy="1008000"/>
          </a:xfrm>
          <a:prstGeom prst="bentConnector3">
            <a:avLst>
              <a:gd name="adj1" fmla="val 72784"/>
            </a:avLst>
          </a:prstGeom>
          <a:ln w="19050">
            <a:solidFill>
              <a:srgbClr val="2580B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Elbow Connector 64"/>
          <p:cNvCxnSpPr/>
          <p:nvPr/>
        </p:nvCxnSpPr>
        <p:spPr>
          <a:xfrm rot="5400000" flipH="1" flipV="1">
            <a:off x="1410004" y="2332967"/>
            <a:ext cx="1188000" cy="1620000"/>
          </a:xfrm>
          <a:prstGeom prst="bentConnector3">
            <a:avLst>
              <a:gd name="adj1" fmla="val 82338"/>
            </a:avLst>
          </a:prstGeom>
          <a:ln w="1905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Elbow Connector 65"/>
          <p:cNvCxnSpPr/>
          <p:nvPr/>
        </p:nvCxnSpPr>
        <p:spPr>
          <a:xfrm rot="16200000" flipV="1">
            <a:off x="2260201" y="1268303"/>
            <a:ext cx="1188000" cy="3744000"/>
          </a:xfrm>
          <a:prstGeom prst="bentConnector3">
            <a:avLst>
              <a:gd name="adj1" fmla="val 63095"/>
            </a:avLst>
          </a:prstGeom>
          <a:ln w="1905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/>
          <p:nvPr/>
        </p:nvCxnSpPr>
        <p:spPr>
          <a:xfrm>
            <a:off x="885866" y="6206067"/>
            <a:ext cx="4237507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5123373" y="6140872"/>
            <a:ext cx="2535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t</a:t>
            </a:r>
            <a:endParaRPr lang="en-GB" sz="1600" b="1" dirty="0"/>
          </a:p>
        </p:txBody>
      </p:sp>
      <p:sp>
        <p:nvSpPr>
          <p:cNvPr id="69" name="Rectangle 68"/>
          <p:cNvSpPr/>
          <p:nvPr/>
        </p:nvSpPr>
        <p:spPr>
          <a:xfrm>
            <a:off x="5148000" y="4860000"/>
            <a:ext cx="3744000" cy="288000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Rectangle 69"/>
          <p:cNvSpPr/>
          <p:nvPr/>
        </p:nvSpPr>
        <p:spPr>
          <a:xfrm>
            <a:off x="148202" y="978915"/>
            <a:ext cx="1260000" cy="216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Slice index</a:t>
            </a:r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36D01-58F4-4E59-8FFC-EB76712E463F}" type="datetime1">
              <a:rPr lang="en-GB" smtClean="0"/>
              <a:t>09/11/2015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1759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000" y="2827867"/>
            <a:ext cx="8280000" cy="3112133"/>
          </a:xfrm>
        </p:spPr>
        <p:txBody>
          <a:bodyPr numCol="2">
            <a:normAutofit/>
          </a:bodyPr>
          <a:lstStyle/>
          <a:p>
            <a:r>
              <a:rPr lang="en-US" sz="2400" dirty="0" smtClean="0"/>
              <a:t>Part 1 – numerical modelling</a:t>
            </a:r>
          </a:p>
          <a:p>
            <a:pPr lvl="1"/>
            <a:r>
              <a:rPr lang="en-US" sz="2000" dirty="0" err="1" smtClean="0"/>
              <a:t>Initialisation</a:t>
            </a:r>
            <a:endParaRPr lang="en-US" sz="2000" dirty="0" smtClean="0"/>
          </a:p>
          <a:p>
            <a:pPr lvl="1"/>
            <a:r>
              <a:rPr lang="en-US" sz="2000" dirty="0" smtClean="0"/>
              <a:t>Simple tracking</a:t>
            </a:r>
          </a:p>
          <a:p>
            <a:pPr lvl="1"/>
            <a:r>
              <a:rPr lang="en-US" sz="2000" dirty="0" smtClean="0"/>
              <a:t>Chromaticity and detuning</a:t>
            </a:r>
          </a:p>
          <a:p>
            <a:pPr lvl="1"/>
            <a:r>
              <a:rPr lang="en-US" sz="2000" dirty="0" err="1" smtClean="0"/>
              <a:t>Wakefields</a:t>
            </a:r>
            <a:r>
              <a:rPr lang="en-US" sz="2000" dirty="0" smtClean="0"/>
              <a:t> with examples</a:t>
            </a:r>
          </a:p>
          <a:p>
            <a:pPr lvl="2"/>
            <a:r>
              <a:rPr lang="en-US" sz="1700" dirty="0" smtClean="0"/>
              <a:t>Constant wakes</a:t>
            </a:r>
          </a:p>
          <a:p>
            <a:pPr lvl="2"/>
            <a:r>
              <a:rPr lang="en-US" sz="1700" dirty="0" smtClean="0"/>
              <a:t>Dipole wakes</a:t>
            </a:r>
          </a:p>
          <a:p>
            <a:pPr lvl="2"/>
            <a:r>
              <a:rPr lang="en-US" sz="1700" dirty="0" smtClean="0"/>
              <a:t>TMCI &amp; </a:t>
            </a:r>
            <a:r>
              <a:rPr lang="en-US" sz="1700" dirty="0" err="1" smtClean="0"/>
              <a:t>headtail</a:t>
            </a:r>
            <a:r>
              <a:rPr lang="en-US" sz="1700" dirty="0" smtClean="0"/>
              <a:t> modes</a:t>
            </a:r>
          </a:p>
          <a:p>
            <a:pPr marL="342900" lvl="1" indent="0">
              <a:buNone/>
            </a:pPr>
            <a:endParaRPr lang="en-US" dirty="0" smtClean="0"/>
          </a:p>
          <a:p>
            <a:r>
              <a:rPr lang="en-US" sz="2400" dirty="0"/>
              <a:t>Part </a:t>
            </a:r>
            <a:r>
              <a:rPr lang="en-US" sz="2400" dirty="0" smtClean="0"/>
              <a:t>2 – electron cloud</a:t>
            </a:r>
          </a:p>
          <a:p>
            <a:pPr lvl="1"/>
            <a:r>
              <a:rPr lang="en-US" sz="2000" dirty="0" smtClean="0"/>
              <a:t>Modelling of e-cloud </a:t>
            </a:r>
            <a:r>
              <a:rPr lang="en-US" sz="2000" dirty="0"/>
              <a:t>interactions</a:t>
            </a:r>
            <a:endParaRPr lang="en-US" sz="2000" dirty="0" smtClean="0"/>
          </a:p>
          <a:p>
            <a:pPr lvl="1"/>
            <a:r>
              <a:rPr lang="en-US" sz="2000" dirty="0" smtClean="0"/>
              <a:t>PIC </a:t>
            </a:r>
            <a:r>
              <a:rPr lang="en-US" sz="2000" dirty="0"/>
              <a:t>solvers</a:t>
            </a:r>
          </a:p>
          <a:p>
            <a:pPr lvl="1"/>
            <a:r>
              <a:rPr lang="en-US" sz="2000" dirty="0" smtClean="0"/>
              <a:t>Application for e-cloud instabilities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06/11/2015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Numerical Methods I - Kevin Li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3</a:t>
            </a:fld>
            <a:endParaRPr lang="en-GB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32000" y="729000"/>
            <a:ext cx="8280000" cy="2511000"/>
          </a:xfrm>
          <a:prstGeom prst="rect">
            <a:avLst/>
          </a:prstGeom>
        </p:spPr>
        <p:txBody>
          <a:bodyPr vert="horz" lIns="91440" tIns="45720" rIns="91440" bIns="45720" numCol="1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 smtClean="0"/>
              <a:t>Introduction to </a:t>
            </a:r>
            <a:r>
              <a:rPr lang="en-US" sz="2400" dirty="0" err="1" smtClean="0"/>
              <a:t>macroparticle</a:t>
            </a:r>
            <a:r>
              <a:rPr lang="en-US" sz="2400" dirty="0" smtClean="0"/>
              <a:t> models –</a:t>
            </a:r>
          </a:p>
          <a:p>
            <a:pPr marL="0" indent="0">
              <a:buNone/>
            </a:pPr>
            <a:r>
              <a:rPr lang="en-US" sz="2400" dirty="0" smtClean="0"/>
              <a:t>implementations, applications and examples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6587917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2586"/>
    </mc:Choice>
    <mc:Fallback>
      <p:transition spd="slow" advTm="52586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 57"/>
          <p:cNvSpPr/>
          <p:nvPr/>
        </p:nvSpPr>
        <p:spPr>
          <a:xfrm>
            <a:off x="148202" y="978915"/>
            <a:ext cx="1260000" cy="216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Slice index</a:t>
            </a:r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752000" y="720000"/>
            <a:ext cx="4140000" cy="5220000"/>
          </a:xfrm>
        </p:spPr>
        <p:txBody>
          <a:bodyPr>
            <a:noAutofit/>
          </a:bodyPr>
          <a:lstStyle/>
          <a:p>
            <a:r>
              <a:rPr lang="en-US" sz="1800" dirty="0"/>
              <a:t>PIC stands for </a:t>
            </a:r>
            <a:r>
              <a:rPr lang="en-US" sz="1800" dirty="0">
                <a:solidFill>
                  <a:srgbClr val="C00000"/>
                </a:solidFill>
              </a:rPr>
              <a:t>Particle-In-Cell</a:t>
            </a:r>
          </a:p>
          <a:p>
            <a:r>
              <a:rPr lang="en-US" sz="1800" dirty="0"/>
              <a:t>We use this method to compute </a:t>
            </a:r>
            <a:r>
              <a:rPr lang="en-US" sz="1800" dirty="0">
                <a:solidFill>
                  <a:srgbClr val="C00000"/>
                </a:solidFill>
              </a:rPr>
              <a:t>fields generated by particles</a:t>
            </a:r>
            <a:r>
              <a:rPr lang="en-US" sz="1800" dirty="0"/>
              <a:t> to solve e.g. the Poisson equation</a:t>
            </a:r>
          </a:p>
          <a:p>
            <a:r>
              <a:rPr lang="en-US" sz="1800" dirty="0"/>
              <a:t>Electron motion occurs at the time scale of a slice of a bunch length </a:t>
            </a:r>
            <a:r>
              <a:rPr lang="en-US" sz="1800" dirty="0">
                <a:sym typeface="Wingdings" panose="05000000000000000000" pitchFamily="2" charset="2"/>
              </a:rPr>
              <a:t> track single slices through the e-cloud and </a:t>
            </a:r>
            <a:r>
              <a:rPr lang="en-US" sz="1800" dirty="0">
                <a:solidFill>
                  <a:srgbClr val="C00000"/>
                </a:solidFill>
                <a:sym typeface="Wingdings" panose="05000000000000000000" pitchFamily="2" charset="2"/>
              </a:rPr>
              <a:t>apply integrated kicks</a:t>
            </a:r>
            <a:endParaRPr lang="en-US" sz="1500" dirty="0">
              <a:solidFill>
                <a:srgbClr val="C00000"/>
              </a:solidFill>
              <a:sym typeface="Wingdings" panose="05000000000000000000" pitchFamily="2" charset="2"/>
            </a:endParaRPr>
          </a:p>
          <a:p>
            <a:pPr lvl="1"/>
            <a:r>
              <a:rPr lang="en-US" sz="1600" dirty="0">
                <a:solidFill>
                  <a:srgbClr val="C00000"/>
                </a:solidFill>
                <a:sym typeface="Wingdings" panose="05000000000000000000" pitchFamily="2" charset="2"/>
              </a:rPr>
              <a:t>Compute electric fields</a:t>
            </a:r>
            <a:r>
              <a:rPr lang="en-US" sz="1600" dirty="0">
                <a:sym typeface="Wingdings" panose="05000000000000000000" pitchFamily="2" charset="2"/>
              </a:rPr>
              <a:t> from one slice and from e-cloud</a:t>
            </a:r>
          </a:p>
          <a:p>
            <a:pPr lvl="1"/>
            <a:r>
              <a:rPr lang="en-US" sz="1600" dirty="0">
                <a:solidFill>
                  <a:srgbClr val="C00000"/>
                </a:solidFill>
                <a:sym typeface="Wingdings" panose="05000000000000000000" pitchFamily="2" charset="2"/>
              </a:rPr>
              <a:t>Apply kicks</a:t>
            </a:r>
            <a:r>
              <a:rPr lang="en-US" sz="1600" dirty="0">
                <a:sym typeface="Wingdings" panose="05000000000000000000" pitchFamily="2" charset="2"/>
              </a:rPr>
              <a:t> to </a:t>
            </a:r>
            <a:r>
              <a:rPr lang="en-US" sz="1600" dirty="0" smtClean="0">
                <a:sym typeface="Wingdings" panose="05000000000000000000" pitchFamily="2" charset="2"/>
              </a:rPr>
              <a:t>protons</a:t>
            </a:r>
            <a:endParaRPr lang="en-US" sz="1600" dirty="0">
              <a:sym typeface="Wingdings" panose="05000000000000000000" pitchFamily="2" charset="2"/>
            </a:endParaRPr>
          </a:p>
          <a:p>
            <a:pPr lvl="1"/>
            <a:r>
              <a:rPr lang="en-US" sz="1600" dirty="0" smtClean="0">
                <a:solidFill>
                  <a:srgbClr val="C00000"/>
                </a:solidFill>
              </a:rPr>
              <a:t>Advance electrons </a:t>
            </a:r>
            <a:r>
              <a:rPr lang="en-US" sz="1600" dirty="0"/>
              <a:t>by one slice length – this is a </a:t>
            </a:r>
            <a:r>
              <a:rPr lang="en-US" sz="1600" dirty="0">
                <a:solidFill>
                  <a:srgbClr val="C00000"/>
                </a:solidFill>
              </a:rPr>
              <a:t>multi-scale dynamics</a:t>
            </a:r>
            <a:r>
              <a:rPr lang="en-US" sz="1600" dirty="0"/>
              <a:t> </a:t>
            </a:r>
            <a:r>
              <a:rPr lang="en-US" sz="1600" dirty="0" smtClean="0"/>
              <a:t>problem (fast </a:t>
            </a:r>
            <a:r>
              <a:rPr lang="en-US" sz="1600" dirty="0"/>
              <a:t>cyclotron motion superposed to slower guiding center drift</a:t>
            </a:r>
            <a:r>
              <a:rPr lang="en-US" sz="1600" dirty="0" smtClean="0"/>
              <a:t>) </a:t>
            </a:r>
            <a:r>
              <a:rPr lang="en-US" sz="1600" dirty="0" smtClean="0">
                <a:sym typeface="Wingdings" panose="05000000000000000000" pitchFamily="2" charset="2"/>
              </a:rPr>
              <a:t> </a:t>
            </a:r>
            <a:r>
              <a:rPr lang="en-US" sz="1600" dirty="0" smtClean="0">
                <a:solidFill>
                  <a:srgbClr val="C00000"/>
                </a:solidFill>
                <a:sym typeface="Wingdings" panose="05000000000000000000" pitchFamily="2" charset="2"/>
              </a:rPr>
              <a:t>Boris algorithm</a:t>
            </a:r>
            <a:r>
              <a:rPr lang="en-US" sz="1600" dirty="0" smtClean="0">
                <a:sym typeface="Wingdings" panose="05000000000000000000" pitchFamily="2" charset="2"/>
              </a:rPr>
              <a:t> for tracking (per </a:t>
            </a:r>
            <a:r>
              <a:rPr lang="en-US" sz="1600" dirty="0" err="1" smtClean="0">
                <a:sym typeface="Wingdings" panose="05000000000000000000" pitchFamily="2" charset="2"/>
              </a:rPr>
              <a:t>macroparticle</a:t>
            </a:r>
            <a:r>
              <a:rPr lang="en-US" sz="1600" dirty="0" smtClean="0">
                <a:sym typeface="Wingdings" panose="05000000000000000000" pitchFamily="2" charset="2"/>
              </a:rPr>
              <a:t>)</a:t>
            </a:r>
            <a:endParaRPr lang="en-US" sz="1300" dirty="0"/>
          </a:p>
          <a:p>
            <a:pPr lvl="1"/>
            <a:r>
              <a:rPr lang="en-US" sz="1600" dirty="0" smtClean="0"/>
              <a:t>Track </a:t>
            </a:r>
            <a:r>
              <a:rPr lang="en-US" sz="1600" dirty="0">
                <a:solidFill>
                  <a:srgbClr val="C00000"/>
                </a:solidFill>
              </a:rPr>
              <a:t>next slice</a:t>
            </a:r>
            <a:r>
              <a:rPr lang="en-US" sz="1600" dirty="0"/>
              <a:t> through e-cloud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E-cloud beam system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Numerical Methods II - Kevin Li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30</a:t>
            </a:fld>
            <a:endParaRPr lang="en-GB"/>
          </a:p>
        </p:txBody>
      </p:sp>
      <p:sp>
        <p:nvSpPr>
          <p:cNvPr id="18" name="Oval 17"/>
          <p:cNvSpPr/>
          <p:nvPr/>
        </p:nvSpPr>
        <p:spPr>
          <a:xfrm>
            <a:off x="587251" y="1575748"/>
            <a:ext cx="2580203" cy="320453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0" name="Straight Connector 29"/>
          <p:cNvCxnSpPr/>
          <p:nvPr/>
        </p:nvCxnSpPr>
        <p:spPr>
          <a:xfrm>
            <a:off x="459649" y="1735974"/>
            <a:ext cx="3530601" cy="0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Cloud 40"/>
          <p:cNvSpPr/>
          <p:nvPr/>
        </p:nvSpPr>
        <p:spPr>
          <a:xfrm>
            <a:off x="3372961" y="1195868"/>
            <a:ext cx="682903" cy="1080212"/>
          </a:xfrm>
          <a:prstGeom prst="cloud">
            <a:avLst/>
          </a:prstGeom>
          <a:solidFill>
            <a:srgbClr val="5B9BD5">
              <a:alpha val="69804"/>
            </a:srgbClr>
          </a:solidFill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2" name="Picture 5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8042" y="657684"/>
            <a:ext cx="187429" cy="245333"/>
          </a:xfrm>
          <a:prstGeom prst="rect">
            <a:avLst/>
          </a:prstGeom>
        </p:spPr>
      </p:pic>
      <p:cxnSp>
        <p:nvCxnSpPr>
          <p:cNvPr id="53" name="Straight Arrow Connector 52"/>
          <p:cNvCxnSpPr/>
          <p:nvPr/>
        </p:nvCxnSpPr>
        <p:spPr>
          <a:xfrm flipV="1">
            <a:off x="3714412" y="917901"/>
            <a:ext cx="0" cy="1636146"/>
          </a:xfrm>
          <a:prstGeom prst="straightConnector1">
            <a:avLst/>
          </a:prstGeom>
          <a:ln w="12700">
            <a:solidFill>
              <a:schemeClr val="accent5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rot="600000" flipV="1">
            <a:off x="3714412" y="917901"/>
            <a:ext cx="0" cy="1636146"/>
          </a:xfrm>
          <a:prstGeom prst="straightConnector1">
            <a:avLst/>
          </a:prstGeom>
          <a:ln w="12700">
            <a:solidFill>
              <a:schemeClr val="accent5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 rot="-600000" flipV="1">
            <a:off x="3714412" y="917901"/>
            <a:ext cx="0" cy="1636146"/>
          </a:xfrm>
          <a:prstGeom prst="straightConnector1">
            <a:avLst/>
          </a:prstGeom>
          <a:ln w="12700">
            <a:solidFill>
              <a:schemeClr val="accent5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9" name="Picture 58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3584" y="657684"/>
            <a:ext cx="187429" cy="245333"/>
          </a:xfrm>
          <a:prstGeom prst="rect">
            <a:avLst/>
          </a:prstGeom>
        </p:spPr>
      </p:pic>
      <p:sp>
        <p:nvSpPr>
          <p:cNvPr id="38" name="Content Placeholder 2"/>
          <p:cNvSpPr txBox="1">
            <a:spLocks/>
          </p:cNvSpPr>
          <p:nvPr/>
        </p:nvSpPr>
        <p:spPr>
          <a:xfrm>
            <a:off x="4752000" y="720000"/>
            <a:ext cx="3960000" cy="522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795866" y="1379865"/>
            <a:ext cx="90000" cy="72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Rectangle 41"/>
          <p:cNvSpPr/>
          <p:nvPr/>
        </p:nvSpPr>
        <p:spPr>
          <a:xfrm>
            <a:off x="1057710" y="1379865"/>
            <a:ext cx="90000" cy="72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Rectangle 44"/>
          <p:cNvSpPr/>
          <p:nvPr/>
        </p:nvSpPr>
        <p:spPr>
          <a:xfrm>
            <a:off x="1581398" y="1379865"/>
            <a:ext cx="90000" cy="72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 45"/>
          <p:cNvSpPr/>
          <p:nvPr/>
        </p:nvSpPr>
        <p:spPr>
          <a:xfrm>
            <a:off x="1843242" y="1379865"/>
            <a:ext cx="90000" cy="72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 46"/>
          <p:cNvSpPr/>
          <p:nvPr/>
        </p:nvSpPr>
        <p:spPr>
          <a:xfrm>
            <a:off x="2890621" y="1379865"/>
            <a:ext cx="90000" cy="72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 47"/>
          <p:cNvSpPr/>
          <p:nvPr/>
        </p:nvSpPr>
        <p:spPr>
          <a:xfrm>
            <a:off x="1319554" y="1379865"/>
            <a:ext cx="90000" cy="72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ectangle 48"/>
          <p:cNvSpPr/>
          <p:nvPr/>
        </p:nvSpPr>
        <p:spPr>
          <a:xfrm>
            <a:off x="2628774" y="1379865"/>
            <a:ext cx="90000" cy="72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Rectangle 49"/>
          <p:cNvSpPr/>
          <p:nvPr/>
        </p:nvSpPr>
        <p:spPr>
          <a:xfrm>
            <a:off x="2105086" y="1379865"/>
            <a:ext cx="90000" cy="72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Rectangle 55"/>
          <p:cNvSpPr/>
          <p:nvPr/>
        </p:nvSpPr>
        <p:spPr>
          <a:xfrm>
            <a:off x="2366930" y="1379865"/>
            <a:ext cx="90000" cy="72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1877352" y="917901"/>
            <a:ext cx="0" cy="1636146"/>
          </a:xfrm>
          <a:prstGeom prst="straightConnector1">
            <a:avLst/>
          </a:prstGeom>
          <a:ln w="12700"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rot="600000" flipV="1">
            <a:off x="1877352" y="917901"/>
            <a:ext cx="0" cy="1636146"/>
          </a:xfrm>
          <a:prstGeom prst="straightConnector1">
            <a:avLst/>
          </a:prstGeom>
          <a:ln w="12700"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rot="-600000" flipV="1">
            <a:off x="1877352" y="917901"/>
            <a:ext cx="0" cy="1636146"/>
          </a:xfrm>
          <a:prstGeom prst="straightConnector1">
            <a:avLst/>
          </a:prstGeom>
          <a:ln w="12700"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Picture 3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73" y="3125356"/>
            <a:ext cx="5040000" cy="292494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7" name="Rectangle 36"/>
          <p:cNvSpPr/>
          <p:nvPr/>
        </p:nvSpPr>
        <p:spPr>
          <a:xfrm>
            <a:off x="5349902" y="5618299"/>
            <a:ext cx="2160000" cy="43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E-cloud at slice index</a:t>
            </a:r>
            <a:endParaRPr lang="en-GB" sz="1600" dirty="0">
              <a:solidFill>
                <a:schemeClr val="tx1"/>
              </a:solidFill>
            </a:endParaRPr>
          </a:p>
        </p:txBody>
      </p:sp>
      <p:cxnSp>
        <p:nvCxnSpPr>
          <p:cNvPr id="43" name="Straight Arrow Connector 42"/>
          <p:cNvCxnSpPr/>
          <p:nvPr/>
        </p:nvCxnSpPr>
        <p:spPr>
          <a:xfrm>
            <a:off x="2822466" y="1944000"/>
            <a:ext cx="0" cy="3600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>
            <a:off x="982201" y="1944000"/>
            <a:ext cx="0" cy="360000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>
            <a:off x="1510128" y="1944000"/>
            <a:ext cx="0" cy="360000"/>
          </a:xfrm>
          <a:prstGeom prst="straightConnector1">
            <a:avLst/>
          </a:prstGeom>
          <a:ln>
            <a:solidFill>
              <a:srgbClr val="2580B9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0" name="Rectangle 59"/>
          <p:cNvSpPr/>
          <p:nvPr/>
        </p:nvSpPr>
        <p:spPr>
          <a:xfrm>
            <a:off x="730201" y="2325619"/>
            <a:ext cx="504000" cy="216000"/>
          </a:xfrm>
          <a:prstGeom prst="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n</a:t>
            </a:r>
            <a:r>
              <a:rPr lang="en-US" sz="1600" dirty="0" smtClean="0">
                <a:solidFill>
                  <a:schemeClr val="tx1"/>
                </a:solidFill>
              </a:rPr>
              <a:t>-1</a:t>
            </a:r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1393662" y="2331066"/>
            <a:ext cx="216000" cy="216000"/>
          </a:xfrm>
          <a:prstGeom prst="rect">
            <a:avLst/>
          </a:prstGeom>
          <a:solidFill>
            <a:schemeClr val="bg1"/>
          </a:solidFill>
          <a:ln>
            <a:solidFill>
              <a:srgbClr val="2580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 smtClean="0">
                <a:solidFill>
                  <a:schemeClr val="tx1"/>
                </a:solidFill>
              </a:rPr>
              <a:t>i</a:t>
            </a:r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2706004" y="2325619"/>
            <a:ext cx="216000" cy="216000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1</a:t>
            </a:r>
            <a:endParaRPr lang="en-GB" sz="1600" dirty="0">
              <a:solidFill>
                <a:schemeClr val="tx1"/>
              </a:solidFill>
            </a:endParaRPr>
          </a:p>
        </p:txBody>
      </p:sp>
      <p:cxnSp>
        <p:nvCxnSpPr>
          <p:cNvPr id="64" name="Elbow Connector 63"/>
          <p:cNvCxnSpPr/>
          <p:nvPr/>
        </p:nvCxnSpPr>
        <p:spPr>
          <a:xfrm rot="16200000" flipV="1">
            <a:off x="1420128" y="2635041"/>
            <a:ext cx="1188000" cy="1008000"/>
          </a:xfrm>
          <a:prstGeom prst="bentConnector3">
            <a:avLst>
              <a:gd name="adj1" fmla="val 72784"/>
            </a:avLst>
          </a:prstGeom>
          <a:ln w="19050">
            <a:solidFill>
              <a:srgbClr val="2580B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Elbow Connector 64"/>
          <p:cNvCxnSpPr/>
          <p:nvPr/>
        </p:nvCxnSpPr>
        <p:spPr>
          <a:xfrm rot="5400000" flipH="1" flipV="1">
            <a:off x="1410004" y="2332967"/>
            <a:ext cx="1188000" cy="1620000"/>
          </a:xfrm>
          <a:prstGeom prst="bentConnector3">
            <a:avLst>
              <a:gd name="adj1" fmla="val 82338"/>
            </a:avLst>
          </a:prstGeom>
          <a:ln w="1905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Elbow Connector 65"/>
          <p:cNvCxnSpPr/>
          <p:nvPr/>
        </p:nvCxnSpPr>
        <p:spPr>
          <a:xfrm rot="16200000" flipV="1">
            <a:off x="2260201" y="1268303"/>
            <a:ext cx="1188000" cy="3744000"/>
          </a:xfrm>
          <a:prstGeom prst="bentConnector3">
            <a:avLst>
              <a:gd name="adj1" fmla="val 63095"/>
            </a:avLst>
          </a:prstGeom>
          <a:ln w="1905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/>
          <p:nvPr/>
        </p:nvCxnSpPr>
        <p:spPr>
          <a:xfrm>
            <a:off x="885866" y="6206067"/>
            <a:ext cx="4237507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5123373" y="6140872"/>
            <a:ext cx="2535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t</a:t>
            </a:r>
            <a:endParaRPr lang="en-GB" sz="1600" b="1" dirty="0"/>
          </a:p>
        </p:txBody>
      </p:sp>
      <p:sp>
        <p:nvSpPr>
          <p:cNvPr id="69" name="Rectangle 68"/>
          <p:cNvSpPr/>
          <p:nvPr/>
        </p:nvSpPr>
        <p:spPr>
          <a:xfrm>
            <a:off x="5148000" y="4860000"/>
            <a:ext cx="3744000" cy="288000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7" name="Picture 5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1130830"/>
            <a:ext cx="7920000" cy="459634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81EDC-F6DA-4336-B9D5-253F1B098670}" type="datetime1">
              <a:rPr lang="en-GB" smtClean="0"/>
              <a:t>09/11/2015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8799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000" y="2827867"/>
            <a:ext cx="8280000" cy="3112133"/>
          </a:xfrm>
        </p:spPr>
        <p:txBody>
          <a:bodyPr numCol="2">
            <a:normAutofit/>
          </a:bodyPr>
          <a:lstStyle/>
          <a:p>
            <a:r>
              <a:rPr lang="en-US" sz="2400" dirty="0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Part 1 – numerical modelling</a:t>
            </a:r>
          </a:p>
          <a:p>
            <a:pPr lvl="1"/>
            <a:r>
              <a:rPr lang="en-US" sz="2000" dirty="0" err="1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Initialisation</a:t>
            </a:r>
            <a:endParaRPr lang="en-US" sz="2000" dirty="0" smtClean="0">
              <a:solidFill>
                <a:schemeClr val="tx1">
                  <a:lumMod val="25000"/>
                  <a:lumOff val="75000"/>
                </a:schemeClr>
              </a:solidFill>
            </a:endParaRPr>
          </a:p>
          <a:p>
            <a:pPr lvl="1"/>
            <a:r>
              <a:rPr lang="en-US" sz="2000" dirty="0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Simple tracking</a:t>
            </a:r>
          </a:p>
          <a:p>
            <a:pPr lvl="1"/>
            <a:r>
              <a:rPr lang="en-US" sz="2000" dirty="0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Chromaticity and detuning</a:t>
            </a:r>
          </a:p>
          <a:p>
            <a:pPr lvl="1"/>
            <a:r>
              <a:rPr lang="en-US" sz="2000" dirty="0" err="1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Wakefields</a:t>
            </a:r>
            <a:r>
              <a:rPr lang="en-US" sz="2000" dirty="0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 with examples</a:t>
            </a:r>
          </a:p>
          <a:p>
            <a:pPr lvl="2"/>
            <a:r>
              <a:rPr lang="en-US" sz="1700" dirty="0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Constant wakes</a:t>
            </a:r>
          </a:p>
          <a:p>
            <a:pPr lvl="2"/>
            <a:r>
              <a:rPr lang="en-US" sz="1700" dirty="0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Dipole wakes</a:t>
            </a:r>
          </a:p>
          <a:p>
            <a:pPr lvl="2"/>
            <a:r>
              <a:rPr lang="en-US" sz="1700" dirty="0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TMCI &amp; </a:t>
            </a:r>
            <a:r>
              <a:rPr lang="en-US" sz="1700" dirty="0" err="1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headtail</a:t>
            </a:r>
            <a:r>
              <a:rPr lang="en-US" sz="1700" dirty="0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 modes</a:t>
            </a:r>
          </a:p>
          <a:p>
            <a:pPr marL="342900" lvl="1" indent="0">
              <a:buNone/>
            </a:pPr>
            <a:endParaRPr lang="en-US" dirty="0" smtClean="0"/>
          </a:p>
          <a:p>
            <a:r>
              <a:rPr lang="en-US" sz="2400" dirty="0">
                <a:solidFill>
                  <a:schemeClr val="tx1">
                    <a:lumMod val="25000"/>
                    <a:lumOff val="75000"/>
                  </a:schemeClr>
                </a:solidFill>
              </a:rPr>
              <a:t>Part </a:t>
            </a:r>
            <a:r>
              <a:rPr lang="en-US" sz="2400" dirty="0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2 – electron cloud</a:t>
            </a:r>
          </a:p>
          <a:p>
            <a:pPr lvl="1"/>
            <a:r>
              <a:rPr lang="en-US" sz="2000" dirty="0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Modelling of e-cloud </a:t>
            </a:r>
            <a:r>
              <a:rPr lang="en-US" sz="2000" dirty="0">
                <a:solidFill>
                  <a:schemeClr val="tx1">
                    <a:lumMod val="25000"/>
                    <a:lumOff val="75000"/>
                  </a:schemeClr>
                </a:solidFill>
              </a:rPr>
              <a:t>interactions</a:t>
            </a:r>
            <a:endParaRPr lang="en-US" sz="2000" dirty="0" smtClean="0">
              <a:solidFill>
                <a:schemeClr val="tx1">
                  <a:lumMod val="25000"/>
                  <a:lumOff val="75000"/>
                </a:schemeClr>
              </a:solidFill>
            </a:endParaRPr>
          </a:p>
          <a:p>
            <a:pPr lvl="1"/>
            <a:r>
              <a:rPr lang="en-US" sz="2000" dirty="0" smtClean="0"/>
              <a:t>PIC </a:t>
            </a:r>
            <a:r>
              <a:rPr lang="en-US" sz="2000" dirty="0"/>
              <a:t>solvers</a:t>
            </a:r>
          </a:p>
          <a:p>
            <a:pPr lvl="1"/>
            <a:r>
              <a:rPr lang="en-US" sz="2000" dirty="0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Application for e-cloud instabilities</a:t>
            </a:r>
            <a:endParaRPr lang="en-US" dirty="0">
              <a:solidFill>
                <a:schemeClr val="tx1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411F2-6366-43D0-9B91-9DAD3F92E2F3}" type="datetime1">
              <a:rPr lang="en-GB" smtClean="0"/>
              <a:t>09/11/2015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Numerical Methods II - Kevin Li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31</a:t>
            </a:fld>
            <a:endParaRPr lang="en-GB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32000" y="729000"/>
            <a:ext cx="8280000" cy="2511000"/>
          </a:xfrm>
          <a:prstGeom prst="rect">
            <a:avLst/>
          </a:prstGeom>
        </p:spPr>
        <p:txBody>
          <a:bodyPr vert="horz" lIns="91440" tIns="45720" rIns="91440" bIns="45720" numCol="1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Introduction to </a:t>
            </a:r>
            <a:r>
              <a:rPr lang="en-US" sz="2400" dirty="0" err="1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macroparticle</a:t>
            </a:r>
            <a:r>
              <a:rPr lang="en-US" sz="2400" dirty="0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 models –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implementations, applications and examples</a:t>
            </a:r>
            <a:endParaRPr lang="en-US" sz="2000" dirty="0">
              <a:solidFill>
                <a:schemeClr val="tx1">
                  <a:lumMod val="25000"/>
                  <a:lumOff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90651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971"/>
    </mc:Choice>
    <mc:Fallback>
      <p:transition spd="slow" advTm="2971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 solvers in brief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32000" y="720000"/>
            <a:ext cx="8280000" cy="5040000"/>
          </a:xfrm>
        </p:spPr>
        <p:txBody>
          <a:bodyPr/>
          <a:lstStyle/>
          <a:p>
            <a:pPr marL="171450" lvl="1">
              <a:lnSpc>
                <a:spcPct val="100000"/>
              </a:lnSpc>
              <a:spcBef>
                <a:spcPts val="750"/>
              </a:spcBef>
            </a:pPr>
            <a:r>
              <a:rPr lang="en-US" dirty="0">
                <a:latin typeface="Calibri" pitchFamily="34" charset="0"/>
              </a:rPr>
              <a:t>In many of our codes, </a:t>
            </a:r>
            <a:r>
              <a:rPr lang="en-US" dirty="0">
                <a:solidFill>
                  <a:srgbClr val="C00000"/>
                </a:solidFill>
                <a:latin typeface="Calibri" pitchFamily="34" charset="0"/>
              </a:rPr>
              <a:t>Particle in Cell (PIC)</a:t>
            </a:r>
            <a:r>
              <a:rPr lang="en-US" dirty="0">
                <a:latin typeface="Calibri" pitchFamily="34" charset="0"/>
              </a:rPr>
              <a:t> algorithms are used to compute the </a:t>
            </a:r>
            <a:r>
              <a:rPr lang="en-US" dirty="0" smtClean="0">
                <a:solidFill>
                  <a:srgbClr val="C00000"/>
                </a:solidFill>
                <a:latin typeface="Calibri" pitchFamily="34" charset="0"/>
              </a:rPr>
              <a:t>electric </a:t>
            </a:r>
            <a:r>
              <a:rPr lang="en-US" dirty="0">
                <a:solidFill>
                  <a:srgbClr val="C00000"/>
                </a:solidFill>
                <a:latin typeface="Calibri" pitchFamily="34" charset="0"/>
              </a:rPr>
              <a:t>f</a:t>
            </a:r>
            <a:r>
              <a:rPr lang="en-US" dirty="0" smtClean="0">
                <a:solidFill>
                  <a:srgbClr val="C00000"/>
                </a:solidFill>
                <a:latin typeface="Calibri" pitchFamily="34" charset="0"/>
              </a:rPr>
              <a:t>ield</a:t>
            </a:r>
            <a:r>
              <a:rPr lang="en-US" dirty="0" smtClean="0">
                <a:latin typeface="Calibri" pitchFamily="34" charset="0"/>
              </a:rPr>
              <a:t> </a:t>
            </a:r>
            <a:r>
              <a:rPr lang="en-US" dirty="0">
                <a:latin typeface="Calibri" pitchFamily="34" charset="0"/>
              </a:rPr>
              <a:t>generated by a </a:t>
            </a:r>
            <a:r>
              <a:rPr lang="en-US" dirty="0">
                <a:solidFill>
                  <a:srgbClr val="C00000"/>
                </a:solidFill>
                <a:latin typeface="Calibri" pitchFamily="34" charset="0"/>
              </a:rPr>
              <a:t>set of charged particles</a:t>
            </a:r>
            <a:r>
              <a:rPr lang="en-US" dirty="0">
                <a:latin typeface="Calibri" pitchFamily="34" charset="0"/>
              </a:rPr>
              <a:t> in a </a:t>
            </a:r>
            <a:r>
              <a:rPr lang="en-US" dirty="0">
                <a:solidFill>
                  <a:srgbClr val="C00000"/>
                </a:solidFill>
                <a:latin typeface="Calibri" pitchFamily="34" charset="0"/>
              </a:rPr>
              <a:t>set of discrete points</a:t>
            </a:r>
            <a:r>
              <a:rPr lang="en-US" dirty="0">
                <a:latin typeface="Calibri" pitchFamily="34" charset="0"/>
              </a:rPr>
              <a:t> (can be the locations of the particles themselves, or of another set of </a:t>
            </a:r>
            <a:r>
              <a:rPr lang="en-US" dirty="0" smtClean="0">
                <a:latin typeface="Calibri" pitchFamily="34" charset="0"/>
              </a:rPr>
              <a:t>particles)</a:t>
            </a:r>
          </a:p>
          <a:p>
            <a:pPr marL="171450" lvl="1">
              <a:lnSpc>
                <a:spcPct val="100000"/>
              </a:lnSpc>
              <a:spcBef>
                <a:spcPts val="750"/>
              </a:spcBef>
            </a:pPr>
            <a:r>
              <a:rPr lang="en-US" dirty="0" smtClean="0">
                <a:latin typeface="Calibri" pitchFamily="34" charset="0"/>
              </a:rPr>
              <a:t>The solution typically consists of </a:t>
            </a:r>
            <a:r>
              <a:rPr lang="en-US" dirty="0" smtClean="0">
                <a:solidFill>
                  <a:srgbClr val="C00000"/>
                </a:solidFill>
                <a:latin typeface="Calibri" pitchFamily="34" charset="0"/>
                <a:sym typeface="Wingdings" panose="05000000000000000000" pitchFamily="2" charset="2"/>
              </a:rPr>
              <a:t>4 </a:t>
            </a:r>
            <a:r>
              <a:rPr lang="en-US" dirty="0">
                <a:solidFill>
                  <a:srgbClr val="C00000"/>
                </a:solidFill>
                <a:latin typeface="Calibri" pitchFamily="34" charset="0"/>
                <a:sym typeface="Wingdings" panose="05000000000000000000" pitchFamily="2" charset="2"/>
              </a:rPr>
              <a:t>stages</a:t>
            </a:r>
            <a:r>
              <a:rPr lang="en-US" dirty="0">
                <a:latin typeface="Calibri" pitchFamily="34" charset="0"/>
                <a:sym typeface="Wingdings" panose="05000000000000000000" pitchFamily="2" charset="2"/>
              </a:rPr>
              <a:t>:</a:t>
            </a:r>
          </a:p>
          <a:p>
            <a:pPr marL="685800" lvl="2" indent="-342900">
              <a:lnSpc>
                <a:spcPct val="100000"/>
              </a:lnSpc>
              <a:spcAft>
                <a:spcPts val="600"/>
              </a:spcAft>
              <a:buClr>
                <a:schemeClr val="tx2"/>
              </a:buClr>
              <a:buFont typeface="+mj-lt"/>
              <a:buAutoNum type="arabicPeriod"/>
            </a:pPr>
            <a:r>
              <a:rPr lang="en-US" sz="1600" dirty="0">
                <a:solidFill>
                  <a:srgbClr val="C00000"/>
                </a:solidFill>
                <a:latin typeface="Calibri" pitchFamily="34" charset="0"/>
                <a:sym typeface="Wingdings" panose="05000000000000000000" pitchFamily="2" charset="2"/>
              </a:rPr>
              <a:t>Charge scatter</a:t>
            </a:r>
            <a:r>
              <a:rPr lang="en-US" sz="1600" dirty="0">
                <a:latin typeface="Calibri" pitchFamily="34" charset="0"/>
                <a:sym typeface="Wingdings" panose="05000000000000000000" pitchFamily="2" charset="2"/>
              </a:rPr>
              <a:t> from </a:t>
            </a:r>
            <a:r>
              <a:rPr lang="en-US" sz="1600" dirty="0" err="1">
                <a:latin typeface="Calibri" pitchFamily="34" charset="0"/>
                <a:sym typeface="Wingdings" panose="05000000000000000000" pitchFamily="2" charset="2"/>
              </a:rPr>
              <a:t>macroparticles</a:t>
            </a:r>
            <a:r>
              <a:rPr lang="en-US" sz="1600" dirty="0">
                <a:latin typeface="Calibri" pitchFamily="34" charset="0"/>
                <a:sym typeface="Wingdings" panose="05000000000000000000" pitchFamily="2" charset="2"/>
              </a:rPr>
              <a:t> (MPs) to </a:t>
            </a:r>
            <a:r>
              <a:rPr lang="en-US" sz="1600" dirty="0" smtClean="0">
                <a:latin typeface="Calibri" pitchFamily="34" charset="0"/>
                <a:sym typeface="Wingdings" panose="05000000000000000000" pitchFamily="2" charset="2"/>
              </a:rPr>
              <a:t>grid (reduction of </a:t>
            </a:r>
            <a:r>
              <a:rPr lang="en-US" sz="1600" dirty="0" err="1" smtClean="0">
                <a:latin typeface="Calibri" pitchFamily="34" charset="0"/>
                <a:sym typeface="Wingdings" panose="05000000000000000000" pitchFamily="2" charset="2"/>
              </a:rPr>
              <a:t>macroparticles</a:t>
            </a:r>
            <a:r>
              <a:rPr lang="en-US" sz="1600" dirty="0" smtClean="0">
                <a:latin typeface="Calibri" pitchFamily="34" charset="0"/>
                <a:sym typeface="Wingdings" panose="05000000000000000000" pitchFamily="2" charset="2"/>
              </a:rPr>
              <a:t>)</a:t>
            </a:r>
            <a:endParaRPr lang="en-US" sz="1600" dirty="0">
              <a:latin typeface="Calibri" pitchFamily="34" charset="0"/>
              <a:sym typeface="Wingdings" panose="05000000000000000000" pitchFamily="2" charset="2"/>
            </a:endParaRPr>
          </a:p>
          <a:p>
            <a:pPr marL="685800" lvl="2" indent="-342900">
              <a:lnSpc>
                <a:spcPct val="100000"/>
              </a:lnSpc>
              <a:spcAft>
                <a:spcPts val="600"/>
              </a:spcAft>
              <a:buClr>
                <a:schemeClr val="tx2"/>
              </a:buClr>
              <a:buFont typeface="+mj-lt"/>
              <a:buAutoNum type="arabicPeriod"/>
            </a:pPr>
            <a:r>
              <a:rPr lang="en-US" sz="1600" dirty="0">
                <a:latin typeface="Calibri" pitchFamily="34" charset="0"/>
                <a:sym typeface="Wingdings" panose="05000000000000000000" pitchFamily="2" charset="2"/>
              </a:rPr>
              <a:t>Calculation of the </a:t>
            </a:r>
            <a:r>
              <a:rPr lang="en-US" sz="1600" dirty="0">
                <a:solidFill>
                  <a:srgbClr val="C00000"/>
                </a:solidFill>
                <a:latin typeface="Calibri" pitchFamily="34" charset="0"/>
                <a:sym typeface="Wingdings" panose="05000000000000000000" pitchFamily="2" charset="2"/>
              </a:rPr>
              <a:t>electrostatic potential at the nodes</a:t>
            </a:r>
            <a:r>
              <a:rPr lang="en-US" sz="1600" dirty="0">
                <a:latin typeface="Calibri" pitchFamily="34" charset="0"/>
                <a:sym typeface="Wingdings" panose="05000000000000000000" pitchFamily="2" charset="2"/>
              </a:rPr>
              <a:t> </a:t>
            </a:r>
          </a:p>
          <a:p>
            <a:pPr marL="685800" lvl="2" indent="-342900">
              <a:lnSpc>
                <a:spcPct val="100000"/>
              </a:lnSpc>
              <a:spcAft>
                <a:spcPts val="600"/>
              </a:spcAft>
              <a:buClr>
                <a:schemeClr val="tx2"/>
              </a:buClr>
              <a:buFont typeface="+mj-lt"/>
              <a:buAutoNum type="arabicPeriod"/>
            </a:pPr>
            <a:r>
              <a:rPr lang="en-US" sz="1600" dirty="0">
                <a:latin typeface="Calibri" pitchFamily="34" charset="0"/>
                <a:sym typeface="Wingdings" panose="05000000000000000000" pitchFamily="2" charset="2"/>
              </a:rPr>
              <a:t>Calculation of the </a:t>
            </a:r>
            <a:r>
              <a:rPr lang="en-US" sz="1600" dirty="0">
                <a:solidFill>
                  <a:srgbClr val="C00000"/>
                </a:solidFill>
                <a:latin typeface="Calibri" pitchFamily="34" charset="0"/>
                <a:sym typeface="Wingdings" panose="05000000000000000000" pitchFamily="2" charset="2"/>
              </a:rPr>
              <a:t>electric field at the nodes</a:t>
            </a:r>
            <a:r>
              <a:rPr lang="en-US" sz="1600" dirty="0">
                <a:latin typeface="Calibri" pitchFamily="34" charset="0"/>
                <a:sym typeface="Wingdings" panose="05000000000000000000" pitchFamily="2" charset="2"/>
              </a:rPr>
              <a:t> (gradient evaluation)</a:t>
            </a:r>
          </a:p>
          <a:p>
            <a:pPr marL="685800" lvl="2" indent="-342900">
              <a:lnSpc>
                <a:spcPct val="100000"/>
              </a:lnSpc>
              <a:spcAft>
                <a:spcPts val="600"/>
              </a:spcAft>
              <a:buClr>
                <a:schemeClr val="tx2"/>
              </a:buClr>
              <a:buFont typeface="+mj-lt"/>
              <a:buAutoNum type="arabicPeriod"/>
            </a:pPr>
            <a:r>
              <a:rPr lang="en-US" sz="1600" dirty="0">
                <a:solidFill>
                  <a:srgbClr val="C00000"/>
                </a:solidFill>
                <a:latin typeface="Calibri" pitchFamily="34" charset="0"/>
                <a:sym typeface="Wingdings" panose="05000000000000000000" pitchFamily="2" charset="2"/>
              </a:rPr>
              <a:t>Field gather</a:t>
            </a:r>
            <a:r>
              <a:rPr lang="en-US" sz="1600" dirty="0">
                <a:latin typeface="Calibri" pitchFamily="34" charset="0"/>
                <a:sym typeface="Wingdings" panose="05000000000000000000" pitchFamily="2" charset="2"/>
              </a:rPr>
              <a:t> from grid to </a:t>
            </a:r>
            <a:r>
              <a:rPr lang="en-US" sz="1600" dirty="0" smtClean="0">
                <a:latin typeface="Calibri" pitchFamily="34" charset="0"/>
                <a:sym typeface="Wingdings" panose="05000000000000000000" pitchFamily="2" charset="2"/>
              </a:rPr>
              <a:t>MPs</a:t>
            </a:r>
            <a:endParaRPr lang="en-US" sz="1600" dirty="0">
              <a:latin typeface="Calibri" pitchFamily="34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0BD59-8530-440F-A527-03CDB342CF89}" type="datetime1">
              <a:rPr lang="en-GB" smtClean="0"/>
              <a:t>09/11/2015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Numerical Methods II - Kevin Li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7770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 solvers in brief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32000" y="720000"/>
            <a:ext cx="8280000" cy="5040000"/>
          </a:xfrm>
        </p:spPr>
        <p:txBody>
          <a:bodyPr/>
          <a:lstStyle/>
          <a:p>
            <a:pPr marL="171450" lvl="1">
              <a:lnSpc>
                <a:spcPct val="100000"/>
              </a:lnSpc>
              <a:spcBef>
                <a:spcPts val="750"/>
              </a:spcBef>
            </a:pPr>
            <a:r>
              <a:rPr lang="en-US" dirty="0" smtClean="0">
                <a:latin typeface="Calibri" pitchFamily="34" charset="0"/>
              </a:rPr>
              <a:t>The solution typically consists of </a:t>
            </a:r>
            <a:r>
              <a:rPr lang="en-US" dirty="0" smtClean="0">
                <a:solidFill>
                  <a:srgbClr val="C00000"/>
                </a:solidFill>
                <a:latin typeface="Calibri" pitchFamily="34" charset="0"/>
                <a:sym typeface="Wingdings" panose="05000000000000000000" pitchFamily="2" charset="2"/>
              </a:rPr>
              <a:t>4 </a:t>
            </a:r>
            <a:r>
              <a:rPr lang="en-US" dirty="0">
                <a:solidFill>
                  <a:srgbClr val="C00000"/>
                </a:solidFill>
                <a:latin typeface="Calibri" pitchFamily="34" charset="0"/>
                <a:sym typeface="Wingdings" panose="05000000000000000000" pitchFamily="2" charset="2"/>
              </a:rPr>
              <a:t>stages</a:t>
            </a:r>
            <a:r>
              <a:rPr lang="en-US" dirty="0">
                <a:latin typeface="Calibri" pitchFamily="34" charset="0"/>
                <a:sym typeface="Wingdings" panose="05000000000000000000" pitchFamily="2" charset="2"/>
              </a:rPr>
              <a:t>:</a:t>
            </a:r>
          </a:p>
          <a:p>
            <a:pPr marL="685800" lvl="2" indent="-342900">
              <a:lnSpc>
                <a:spcPct val="100000"/>
              </a:lnSpc>
              <a:spcAft>
                <a:spcPts val="600"/>
              </a:spcAft>
              <a:buClr>
                <a:schemeClr val="tx2"/>
              </a:buClr>
              <a:buFont typeface="+mj-lt"/>
              <a:buAutoNum type="arabicPeriod"/>
            </a:pPr>
            <a:r>
              <a:rPr lang="en-US" sz="1600" dirty="0">
                <a:solidFill>
                  <a:srgbClr val="C00000"/>
                </a:solidFill>
                <a:latin typeface="Calibri" pitchFamily="34" charset="0"/>
                <a:sym typeface="Wingdings" panose="05000000000000000000" pitchFamily="2" charset="2"/>
              </a:rPr>
              <a:t>Charge scatter</a:t>
            </a:r>
            <a:r>
              <a:rPr lang="en-US" sz="1600" dirty="0">
                <a:latin typeface="Calibri" pitchFamily="34" charset="0"/>
                <a:sym typeface="Wingdings" panose="05000000000000000000" pitchFamily="2" charset="2"/>
              </a:rPr>
              <a:t> from </a:t>
            </a:r>
            <a:r>
              <a:rPr lang="en-US" sz="1600" dirty="0" err="1">
                <a:latin typeface="Calibri" pitchFamily="34" charset="0"/>
                <a:sym typeface="Wingdings" panose="05000000000000000000" pitchFamily="2" charset="2"/>
              </a:rPr>
              <a:t>macroparticles</a:t>
            </a:r>
            <a:r>
              <a:rPr lang="en-US" sz="1600" dirty="0">
                <a:latin typeface="Calibri" pitchFamily="34" charset="0"/>
                <a:sym typeface="Wingdings" panose="05000000000000000000" pitchFamily="2" charset="2"/>
              </a:rPr>
              <a:t> (MPs) to </a:t>
            </a:r>
            <a:r>
              <a:rPr lang="en-US" sz="1600" dirty="0" smtClean="0">
                <a:latin typeface="Calibri" pitchFamily="34" charset="0"/>
                <a:sym typeface="Wingdings" panose="05000000000000000000" pitchFamily="2" charset="2"/>
              </a:rPr>
              <a:t>grid (reduction of </a:t>
            </a:r>
            <a:r>
              <a:rPr lang="en-US" sz="1600" dirty="0" err="1" smtClean="0">
                <a:latin typeface="Calibri" pitchFamily="34" charset="0"/>
                <a:sym typeface="Wingdings" panose="05000000000000000000" pitchFamily="2" charset="2"/>
              </a:rPr>
              <a:t>macroparticles</a:t>
            </a:r>
            <a:r>
              <a:rPr lang="en-US" sz="1600" dirty="0" smtClean="0">
                <a:latin typeface="Calibri" pitchFamily="34" charset="0"/>
                <a:sym typeface="Wingdings" panose="05000000000000000000" pitchFamily="2" charset="2"/>
              </a:rPr>
              <a:t>)</a:t>
            </a:r>
            <a:endParaRPr lang="en-US" sz="1600" dirty="0">
              <a:latin typeface="Calibri" pitchFamily="34" charset="0"/>
              <a:sym typeface="Wingdings" panose="05000000000000000000" pitchFamily="2" charset="2"/>
            </a:endParaRPr>
          </a:p>
          <a:p>
            <a:pPr marL="685800" lvl="2" indent="-342900">
              <a:lnSpc>
                <a:spcPct val="100000"/>
              </a:lnSpc>
              <a:spcAft>
                <a:spcPts val="600"/>
              </a:spcAft>
              <a:buClr>
                <a:schemeClr val="tx2"/>
              </a:buClr>
              <a:buFont typeface="+mj-lt"/>
              <a:buAutoNum type="arabicPeriod"/>
            </a:pPr>
            <a:r>
              <a:rPr lang="en-US" sz="1600" dirty="0">
                <a:latin typeface="Calibri" pitchFamily="34" charset="0"/>
                <a:sym typeface="Wingdings" panose="05000000000000000000" pitchFamily="2" charset="2"/>
              </a:rPr>
              <a:t>Calculation of the </a:t>
            </a:r>
            <a:r>
              <a:rPr lang="en-US" sz="1600" dirty="0">
                <a:solidFill>
                  <a:srgbClr val="C00000"/>
                </a:solidFill>
                <a:latin typeface="Calibri" pitchFamily="34" charset="0"/>
                <a:sym typeface="Wingdings" panose="05000000000000000000" pitchFamily="2" charset="2"/>
              </a:rPr>
              <a:t>electrostatic potential at the nodes</a:t>
            </a:r>
            <a:r>
              <a:rPr lang="en-US" sz="1600" dirty="0">
                <a:latin typeface="Calibri" pitchFamily="34" charset="0"/>
                <a:sym typeface="Wingdings" panose="05000000000000000000" pitchFamily="2" charset="2"/>
              </a:rPr>
              <a:t> </a:t>
            </a:r>
          </a:p>
          <a:p>
            <a:pPr marL="685800" lvl="2" indent="-342900">
              <a:lnSpc>
                <a:spcPct val="100000"/>
              </a:lnSpc>
              <a:spcAft>
                <a:spcPts val="600"/>
              </a:spcAft>
              <a:buClr>
                <a:schemeClr val="tx2"/>
              </a:buClr>
              <a:buFont typeface="+mj-lt"/>
              <a:buAutoNum type="arabicPeriod"/>
            </a:pPr>
            <a:r>
              <a:rPr lang="en-US" sz="1600" dirty="0">
                <a:latin typeface="Calibri" pitchFamily="34" charset="0"/>
                <a:sym typeface="Wingdings" panose="05000000000000000000" pitchFamily="2" charset="2"/>
              </a:rPr>
              <a:t>Calculation of the </a:t>
            </a:r>
            <a:r>
              <a:rPr lang="en-US" sz="1600" dirty="0">
                <a:solidFill>
                  <a:srgbClr val="C00000"/>
                </a:solidFill>
                <a:latin typeface="Calibri" pitchFamily="34" charset="0"/>
                <a:sym typeface="Wingdings" panose="05000000000000000000" pitchFamily="2" charset="2"/>
              </a:rPr>
              <a:t>electric field at the nodes</a:t>
            </a:r>
            <a:r>
              <a:rPr lang="en-US" sz="1600" dirty="0">
                <a:latin typeface="Calibri" pitchFamily="34" charset="0"/>
                <a:sym typeface="Wingdings" panose="05000000000000000000" pitchFamily="2" charset="2"/>
              </a:rPr>
              <a:t> (gradient evaluation)</a:t>
            </a:r>
          </a:p>
          <a:p>
            <a:pPr marL="685800" lvl="2" indent="-342900">
              <a:lnSpc>
                <a:spcPct val="100000"/>
              </a:lnSpc>
              <a:spcAft>
                <a:spcPts val="600"/>
              </a:spcAft>
              <a:buClr>
                <a:schemeClr val="tx2"/>
              </a:buClr>
              <a:buFont typeface="+mj-lt"/>
              <a:buAutoNum type="arabicPeriod"/>
            </a:pPr>
            <a:r>
              <a:rPr lang="en-US" sz="1600" dirty="0">
                <a:solidFill>
                  <a:srgbClr val="C00000"/>
                </a:solidFill>
                <a:latin typeface="Calibri" pitchFamily="34" charset="0"/>
                <a:sym typeface="Wingdings" panose="05000000000000000000" pitchFamily="2" charset="2"/>
              </a:rPr>
              <a:t>Field gather</a:t>
            </a:r>
            <a:r>
              <a:rPr lang="en-US" sz="1600" dirty="0">
                <a:latin typeface="Calibri" pitchFamily="34" charset="0"/>
                <a:sym typeface="Wingdings" panose="05000000000000000000" pitchFamily="2" charset="2"/>
              </a:rPr>
              <a:t> from grid to </a:t>
            </a:r>
            <a:r>
              <a:rPr lang="en-US" sz="1600" dirty="0" smtClean="0">
                <a:latin typeface="Calibri" pitchFamily="34" charset="0"/>
                <a:sym typeface="Wingdings" panose="05000000000000000000" pitchFamily="2" charset="2"/>
              </a:rPr>
              <a:t>MPs</a:t>
            </a:r>
            <a:endParaRPr lang="en-US" sz="1600" dirty="0">
              <a:latin typeface="Calibri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770467" y="2832098"/>
            <a:ext cx="8153400" cy="3556306"/>
            <a:chOff x="914400" y="2933701"/>
            <a:chExt cx="8153400" cy="3556306"/>
          </a:xfrm>
        </p:grpSpPr>
        <p:grpSp>
          <p:nvGrpSpPr>
            <p:cNvPr id="5" name="Group 4"/>
            <p:cNvGrpSpPr/>
            <p:nvPr/>
          </p:nvGrpSpPr>
          <p:grpSpPr>
            <a:xfrm>
              <a:off x="914400" y="2933701"/>
              <a:ext cx="5562600" cy="3048000"/>
              <a:chOff x="2071601" y="1600200"/>
              <a:chExt cx="6019800" cy="3160835"/>
            </a:xfrm>
          </p:grpSpPr>
          <p:sp>
            <p:nvSpPr>
              <p:cNvPr id="6" name="Oval 5"/>
              <p:cNvSpPr/>
              <p:nvPr/>
            </p:nvSpPr>
            <p:spPr>
              <a:xfrm>
                <a:off x="2071601" y="1600200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Oval 6"/>
              <p:cNvSpPr/>
              <p:nvPr/>
            </p:nvSpPr>
            <p:spPr>
              <a:xfrm>
                <a:off x="2368781" y="1600200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Oval 7"/>
              <p:cNvSpPr/>
              <p:nvPr/>
            </p:nvSpPr>
            <p:spPr>
              <a:xfrm>
                <a:off x="2665961" y="1600200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Oval 8"/>
              <p:cNvSpPr/>
              <p:nvPr/>
            </p:nvSpPr>
            <p:spPr>
              <a:xfrm>
                <a:off x="2963141" y="1600200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Oval 9"/>
              <p:cNvSpPr/>
              <p:nvPr/>
            </p:nvSpPr>
            <p:spPr>
              <a:xfrm>
                <a:off x="3260321" y="1600200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Oval 10"/>
              <p:cNvSpPr/>
              <p:nvPr/>
            </p:nvSpPr>
            <p:spPr>
              <a:xfrm>
                <a:off x="3557501" y="1600200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3854681" y="1600200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4151861" y="1600200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4449041" y="1600200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4746221" y="1600200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5043401" y="1600200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Oval 16"/>
              <p:cNvSpPr/>
              <p:nvPr/>
            </p:nvSpPr>
            <p:spPr>
              <a:xfrm>
                <a:off x="5340581" y="1600200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Oval 17"/>
              <p:cNvSpPr/>
              <p:nvPr/>
            </p:nvSpPr>
            <p:spPr>
              <a:xfrm>
                <a:off x="5637761" y="1600200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Oval 18"/>
              <p:cNvSpPr/>
              <p:nvPr/>
            </p:nvSpPr>
            <p:spPr>
              <a:xfrm>
                <a:off x="5934941" y="1600200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6232121" y="1600200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6529301" y="1600200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Oval 21"/>
              <p:cNvSpPr/>
              <p:nvPr/>
            </p:nvSpPr>
            <p:spPr>
              <a:xfrm>
                <a:off x="6826481" y="1600200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Oval 22"/>
              <p:cNvSpPr/>
              <p:nvPr/>
            </p:nvSpPr>
            <p:spPr>
              <a:xfrm>
                <a:off x="7123661" y="1600200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Oval 23"/>
              <p:cNvSpPr/>
              <p:nvPr/>
            </p:nvSpPr>
            <p:spPr>
              <a:xfrm>
                <a:off x="7420841" y="1600200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7718021" y="1600200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8015201" y="1600200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2071601" y="1857754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Oval 27"/>
              <p:cNvSpPr/>
              <p:nvPr/>
            </p:nvSpPr>
            <p:spPr>
              <a:xfrm>
                <a:off x="2368781" y="1857754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Oval 28"/>
              <p:cNvSpPr/>
              <p:nvPr/>
            </p:nvSpPr>
            <p:spPr>
              <a:xfrm>
                <a:off x="2665961" y="1857754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Oval 29"/>
              <p:cNvSpPr/>
              <p:nvPr/>
            </p:nvSpPr>
            <p:spPr>
              <a:xfrm>
                <a:off x="2963141" y="1857754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Oval 30"/>
              <p:cNvSpPr/>
              <p:nvPr/>
            </p:nvSpPr>
            <p:spPr>
              <a:xfrm>
                <a:off x="3260321" y="1857754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Oval 31"/>
              <p:cNvSpPr/>
              <p:nvPr/>
            </p:nvSpPr>
            <p:spPr>
              <a:xfrm>
                <a:off x="3557501" y="1857754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Oval 32"/>
              <p:cNvSpPr/>
              <p:nvPr/>
            </p:nvSpPr>
            <p:spPr>
              <a:xfrm>
                <a:off x="3854681" y="1857754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Oval 33"/>
              <p:cNvSpPr/>
              <p:nvPr/>
            </p:nvSpPr>
            <p:spPr>
              <a:xfrm>
                <a:off x="4151861" y="1857754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Oval 34"/>
              <p:cNvSpPr/>
              <p:nvPr/>
            </p:nvSpPr>
            <p:spPr>
              <a:xfrm>
                <a:off x="4449041" y="1857754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Oval 35"/>
              <p:cNvSpPr/>
              <p:nvPr/>
            </p:nvSpPr>
            <p:spPr>
              <a:xfrm>
                <a:off x="4746221" y="1857754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Oval 36"/>
              <p:cNvSpPr/>
              <p:nvPr/>
            </p:nvSpPr>
            <p:spPr>
              <a:xfrm>
                <a:off x="5043401" y="1857754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Oval 37"/>
              <p:cNvSpPr/>
              <p:nvPr/>
            </p:nvSpPr>
            <p:spPr>
              <a:xfrm>
                <a:off x="5340581" y="1857754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Oval 38"/>
              <p:cNvSpPr/>
              <p:nvPr/>
            </p:nvSpPr>
            <p:spPr>
              <a:xfrm>
                <a:off x="5637761" y="1857754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Oval 39"/>
              <p:cNvSpPr/>
              <p:nvPr/>
            </p:nvSpPr>
            <p:spPr>
              <a:xfrm>
                <a:off x="5934941" y="1857754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Oval 40"/>
              <p:cNvSpPr/>
              <p:nvPr/>
            </p:nvSpPr>
            <p:spPr>
              <a:xfrm>
                <a:off x="6232121" y="1857754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Oval 41"/>
              <p:cNvSpPr/>
              <p:nvPr/>
            </p:nvSpPr>
            <p:spPr>
              <a:xfrm>
                <a:off x="6529301" y="1857754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Oval 42"/>
              <p:cNvSpPr/>
              <p:nvPr/>
            </p:nvSpPr>
            <p:spPr>
              <a:xfrm>
                <a:off x="6826481" y="1857754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Oval 43"/>
              <p:cNvSpPr/>
              <p:nvPr/>
            </p:nvSpPr>
            <p:spPr>
              <a:xfrm>
                <a:off x="7123661" y="1857754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Oval 44"/>
              <p:cNvSpPr/>
              <p:nvPr/>
            </p:nvSpPr>
            <p:spPr>
              <a:xfrm>
                <a:off x="7420841" y="1857754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Oval 45"/>
              <p:cNvSpPr/>
              <p:nvPr/>
            </p:nvSpPr>
            <p:spPr>
              <a:xfrm>
                <a:off x="7718021" y="1857754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Oval 46"/>
              <p:cNvSpPr/>
              <p:nvPr/>
            </p:nvSpPr>
            <p:spPr>
              <a:xfrm>
                <a:off x="8015201" y="1857754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Oval 47"/>
              <p:cNvSpPr/>
              <p:nvPr/>
            </p:nvSpPr>
            <p:spPr>
              <a:xfrm>
                <a:off x="2071601" y="2115308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Oval 48"/>
              <p:cNvSpPr/>
              <p:nvPr/>
            </p:nvSpPr>
            <p:spPr>
              <a:xfrm>
                <a:off x="2368781" y="2115308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Oval 49"/>
              <p:cNvSpPr/>
              <p:nvPr/>
            </p:nvSpPr>
            <p:spPr>
              <a:xfrm>
                <a:off x="2665961" y="2115308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Oval 50"/>
              <p:cNvSpPr/>
              <p:nvPr/>
            </p:nvSpPr>
            <p:spPr>
              <a:xfrm>
                <a:off x="2963141" y="2115308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Oval 51"/>
              <p:cNvSpPr/>
              <p:nvPr/>
            </p:nvSpPr>
            <p:spPr>
              <a:xfrm>
                <a:off x="3260321" y="2115308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Oval 52"/>
              <p:cNvSpPr/>
              <p:nvPr/>
            </p:nvSpPr>
            <p:spPr>
              <a:xfrm>
                <a:off x="3557501" y="2115308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Oval 53"/>
              <p:cNvSpPr/>
              <p:nvPr/>
            </p:nvSpPr>
            <p:spPr>
              <a:xfrm>
                <a:off x="3854681" y="2115308"/>
                <a:ext cx="76200" cy="701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Oval 54"/>
              <p:cNvSpPr/>
              <p:nvPr/>
            </p:nvSpPr>
            <p:spPr>
              <a:xfrm>
                <a:off x="4151861" y="2115308"/>
                <a:ext cx="76200" cy="701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Oval 55"/>
              <p:cNvSpPr/>
              <p:nvPr/>
            </p:nvSpPr>
            <p:spPr>
              <a:xfrm>
                <a:off x="4449041" y="2115308"/>
                <a:ext cx="76200" cy="701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Oval 56"/>
              <p:cNvSpPr/>
              <p:nvPr/>
            </p:nvSpPr>
            <p:spPr>
              <a:xfrm>
                <a:off x="4746221" y="2115308"/>
                <a:ext cx="76200" cy="701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Oval 57"/>
              <p:cNvSpPr/>
              <p:nvPr/>
            </p:nvSpPr>
            <p:spPr>
              <a:xfrm>
                <a:off x="5043401" y="2115308"/>
                <a:ext cx="76200" cy="701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Oval 58"/>
              <p:cNvSpPr/>
              <p:nvPr/>
            </p:nvSpPr>
            <p:spPr>
              <a:xfrm>
                <a:off x="5340581" y="2115308"/>
                <a:ext cx="76200" cy="701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Oval 59"/>
              <p:cNvSpPr/>
              <p:nvPr/>
            </p:nvSpPr>
            <p:spPr>
              <a:xfrm>
                <a:off x="5637761" y="2115308"/>
                <a:ext cx="76200" cy="701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Oval 60"/>
              <p:cNvSpPr/>
              <p:nvPr/>
            </p:nvSpPr>
            <p:spPr>
              <a:xfrm>
                <a:off x="5934941" y="2115308"/>
                <a:ext cx="76200" cy="701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Oval 61"/>
              <p:cNvSpPr/>
              <p:nvPr/>
            </p:nvSpPr>
            <p:spPr>
              <a:xfrm>
                <a:off x="6232121" y="2115308"/>
                <a:ext cx="76200" cy="701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Oval 62"/>
              <p:cNvSpPr/>
              <p:nvPr/>
            </p:nvSpPr>
            <p:spPr>
              <a:xfrm>
                <a:off x="6529301" y="2115308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Oval 63"/>
              <p:cNvSpPr/>
              <p:nvPr/>
            </p:nvSpPr>
            <p:spPr>
              <a:xfrm>
                <a:off x="6826481" y="2115308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Oval 64"/>
              <p:cNvSpPr/>
              <p:nvPr/>
            </p:nvSpPr>
            <p:spPr>
              <a:xfrm>
                <a:off x="7123661" y="2115308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Oval 65"/>
              <p:cNvSpPr/>
              <p:nvPr/>
            </p:nvSpPr>
            <p:spPr>
              <a:xfrm>
                <a:off x="7420841" y="2115308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Oval 66"/>
              <p:cNvSpPr/>
              <p:nvPr/>
            </p:nvSpPr>
            <p:spPr>
              <a:xfrm>
                <a:off x="7718021" y="2115308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Oval 67"/>
              <p:cNvSpPr/>
              <p:nvPr/>
            </p:nvSpPr>
            <p:spPr>
              <a:xfrm>
                <a:off x="8015201" y="2115308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Oval 68"/>
              <p:cNvSpPr/>
              <p:nvPr/>
            </p:nvSpPr>
            <p:spPr>
              <a:xfrm>
                <a:off x="2071601" y="2372862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Oval 69"/>
              <p:cNvSpPr/>
              <p:nvPr/>
            </p:nvSpPr>
            <p:spPr>
              <a:xfrm>
                <a:off x="2368781" y="2372862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Oval 70"/>
              <p:cNvSpPr/>
              <p:nvPr/>
            </p:nvSpPr>
            <p:spPr>
              <a:xfrm>
                <a:off x="2665961" y="2372862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Oval 71"/>
              <p:cNvSpPr/>
              <p:nvPr/>
            </p:nvSpPr>
            <p:spPr>
              <a:xfrm>
                <a:off x="2963141" y="2372862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Oval 72"/>
              <p:cNvSpPr/>
              <p:nvPr/>
            </p:nvSpPr>
            <p:spPr>
              <a:xfrm>
                <a:off x="3260321" y="2372862"/>
                <a:ext cx="76200" cy="701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Oval 73"/>
              <p:cNvSpPr/>
              <p:nvPr/>
            </p:nvSpPr>
            <p:spPr>
              <a:xfrm>
                <a:off x="3557501" y="2372862"/>
                <a:ext cx="76200" cy="701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Oval 74"/>
              <p:cNvSpPr/>
              <p:nvPr/>
            </p:nvSpPr>
            <p:spPr>
              <a:xfrm>
                <a:off x="3854681" y="2372862"/>
                <a:ext cx="76200" cy="701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Oval 75"/>
              <p:cNvSpPr/>
              <p:nvPr/>
            </p:nvSpPr>
            <p:spPr>
              <a:xfrm>
                <a:off x="4151861" y="2372862"/>
                <a:ext cx="76200" cy="701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Oval 76"/>
              <p:cNvSpPr/>
              <p:nvPr/>
            </p:nvSpPr>
            <p:spPr>
              <a:xfrm>
                <a:off x="4449041" y="2372862"/>
                <a:ext cx="76200" cy="701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Oval 77"/>
              <p:cNvSpPr/>
              <p:nvPr/>
            </p:nvSpPr>
            <p:spPr>
              <a:xfrm>
                <a:off x="4746221" y="2372862"/>
                <a:ext cx="76200" cy="701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Oval 78"/>
              <p:cNvSpPr/>
              <p:nvPr/>
            </p:nvSpPr>
            <p:spPr>
              <a:xfrm>
                <a:off x="5043401" y="2372862"/>
                <a:ext cx="76200" cy="701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Oval 79"/>
              <p:cNvSpPr/>
              <p:nvPr/>
            </p:nvSpPr>
            <p:spPr>
              <a:xfrm>
                <a:off x="5340581" y="2372862"/>
                <a:ext cx="76200" cy="701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Oval 80"/>
              <p:cNvSpPr/>
              <p:nvPr/>
            </p:nvSpPr>
            <p:spPr>
              <a:xfrm>
                <a:off x="5637761" y="2372862"/>
                <a:ext cx="76200" cy="701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Oval 81"/>
              <p:cNvSpPr/>
              <p:nvPr/>
            </p:nvSpPr>
            <p:spPr>
              <a:xfrm>
                <a:off x="5934941" y="2372862"/>
                <a:ext cx="76200" cy="701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Oval 82"/>
              <p:cNvSpPr/>
              <p:nvPr/>
            </p:nvSpPr>
            <p:spPr>
              <a:xfrm>
                <a:off x="6232121" y="2372862"/>
                <a:ext cx="76200" cy="701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Oval 83"/>
              <p:cNvSpPr/>
              <p:nvPr/>
            </p:nvSpPr>
            <p:spPr>
              <a:xfrm>
                <a:off x="6529301" y="2372862"/>
                <a:ext cx="76200" cy="701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Oval 84"/>
              <p:cNvSpPr/>
              <p:nvPr/>
            </p:nvSpPr>
            <p:spPr>
              <a:xfrm>
                <a:off x="6826481" y="2372862"/>
                <a:ext cx="76200" cy="701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Oval 85"/>
              <p:cNvSpPr/>
              <p:nvPr/>
            </p:nvSpPr>
            <p:spPr>
              <a:xfrm>
                <a:off x="7123661" y="2372862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" name="Oval 86"/>
              <p:cNvSpPr/>
              <p:nvPr/>
            </p:nvSpPr>
            <p:spPr>
              <a:xfrm>
                <a:off x="7420841" y="2372862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" name="Oval 87"/>
              <p:cNvSpPr/>
              <p:nvPr/>
            </p:nvSpPr>
            <p:spPr>
              <a:xfrm>
                <a:off x="7718021" y="2372862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" name="Oval 88"/>
              <p:cNvSpPr/>
              <p:nvPr/>
            </p:nvSpPr>
            <p:spPr>
              <a:xfrm>
                <a:off x="8015201" y="2372862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0" name="Oval 89"/>
              <p:cNvSpPr/>
              <p:nvPr/>
            </p:nvSpPr>
            <p:spPr>
              <a:xfrm>
                <a:off x="2071601" y="2630416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1" name="Oval 90"/>
              <p:cNvSpPr/>
              <p:nvPr/>
            </p:nvSpPr>
            <p:spPr>
              <a:xfrm>
                <a:off x="2368781" y="2630416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2" name="Oval 91"/>
              <p:cNvSpPr/>
              <p:nvPr/>
            </p:nvSpPr>
            <p:spPr>
              <a:xfrm>
                <a:off x="2665961" y="2630416"/>
                <a:ext cx="76200" cy="701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3" name="Oval 92"/>
              <p:cNvSpPr/>
              <p:nvPr/>
            </p:nvSpPr>
            <p:spPr>
              <a:xfrm>
                <a:off x="2963141" y="2630416"/>
                <a:ext cx="76200" cy="701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4" name="Oval 93"/>
              <p:cNvSpPr/>
              <p:nvPr/>
            </p:nvSpPr>
            <p:spPr>
              <a:xfrm>
                <a:off x="3260321" y="2630416"/>
                <a:ext cx="76200" cy="701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5" name="Oval 94"/>
              <p:cNvSpPr/>
              <p:nvPr/>
            </p:nvSpPr>
            <p:spPr>
              <a:xfrm>
                <a:off x="3557501" y="2630416"/>
                <a:ext cx="76200" cy="701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6" name="Oval 95"/>
              <p:cNvSpPr/>
              <p:nvPr/>
            </p:nvSpPr>
            <p:spPr>
              <a:xfrm>
                <a:off x="3854681" y="2630416"/>
                <a:ext cx="76200" cy="701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7" name="Oval 96"/>
              <p:cNvSpPr/>
              <p:nvPr/>
            </p:nvSpPr>
            <p:spPr>
              <a:xfrm>
                <a:off x="4151861" y="2630416"/>
                <a:ext cx="76200" cy="701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8" name="Oval 97"/>
              <p:cNvSpPr/>
              <p:nvPr/>
            </p:nvSpPr>
            <p:spPr>
              <a:xfrm>
                <a:off x="4449041" y="2630416"/>
                <a:ext cx="76200" cy="701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9" name="Oval 98"/>
              <p:cNvSpPr/>
              <p:nvPr/>
            </p:nvSpPr>
            <p:spPr>
              <a:xfrm>
                <a:off x="4746221" y="2630416"/>
                <a:ext cx="76200" cy="701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0" name="Oval 99"/>
              <p:cNvSpPr/>
              <p:nvPr/>
            </p:nvSpPr>
            <p:spPr>
              <a:xfrm>
                <a:off x="5043401" y="2630416"/>
                <a:ext cx="76200" cy="701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1" name="Oval 100"/>
              <p:cNvSpPr/>
              <p:nvPr/>
            </p:nvSpPr>
            <p:spPr>
              <a:xfrm>
                <a:off x="5340581" y="2630416"/>
                <a:ext cx="76200" cy="701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2" name="Oval 101"/>
              <p:cNvSpPr/>
              <p:nvPr/>
            </p:nvSpPr>
            <p:spPr>
              <a:xfrm>
                <a:off x="5637761" y="2630416"/>
                <a:ext cx="76200" cy="701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3" name="Oval 102"/>
              <p:cNvSpPr/>
              <p:nvPr/>
            </p:nvSpPr>
            <p:spPr>
              <a:xfrm>
                <a:off x="5934941" y="2630416"/>
                <a:ext cx="76200" cy="701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4" name="Oval 103"/>
              <p:cNvSpPr/>
              <p:nvPr/>
            </p:nvSpPr>
            <p:spPr>
              <a:xfrm>
                <a:off x="6232121" y="2630416"/>
                <a:ext cx="76200" cy="701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Oval 104"/>
              <p:cNvSpPr/>
              <p:nvPr/>
            </p:nvSpPr>
            <p:spPr>
              <a:xfrm>
                <a:off x="6529301" y="2630416"/>
                <a:ext cx="76200" cy="701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Oval 105"/>
              <p:cNvSpPr/>
              <p:nvPr/>
            </p:nvSpPr>
            <p:spPr>
              <a:xfrm>
                <a:off x="6826481" y="2630416"/>
                <a:ext cx="76200" cy="701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7" name="Oval 106"/>
              <p:cNvSpPr/>
              <p:nvPr/>
            </p:nvSpPr>
            <p:spPr>
              <a:xfrm>
                <a:off x="7123661" y="2630416"/>
                <a:ext cx="76200" cy="701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8" name="Oval 107"/>
              <p:cNvSpPr/>
              <p:nvPr/>
            </p:nvSpPr>
            <p:spPr>
              <a:xfrm>
                <a:off x="7420841" y="2630416"/>
                <a:ext cx="76200" cy="701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9" name="Oval 108"/>
              <p:cNvSpPr/>
              <p:nvPr/>
            </p:nvSpPr>
            <p:spPr>
              <a:xfrm>
                <a:off x="7718021" y="2630416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0" name="Oval 109"/>
              <p:cNvSpPr/>
              <p:nvPr/>
            </p:nvSpPr>
            <p:spPr>
              <a:xfrm>
                <a:off x="8015201" y="2630416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1" name="Oval 110"/>
              <p:cNvSpPr/>
              <p:nvPr/>
            </p:nvSpPr>
            <p:spPr>
              <a:xfrm>
                <a:off x="2071601" y="3145524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2" name="Oval 111"/>
              <p:cNvSpPr/>
              <p:nvPr/>
            </p:nvSpPr>
            <p:spPr>
              <a:xfrm>
                <a:off x="2368781" y="3145524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3" name="Oval 112"/>
              <p:cNvSpPr/>
              <p:nvPr/>
            </p:nvSpPr>
            <p:spPr>
              <a:xfrm>
                <a:off x="2665961" y="3145524"/>
                <a:ext cx="76200" cy="701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4" name="Oval 113"/>
              <p:cNvSpPr/>
              <p:nvPr/>
            </p:nvSpPr>
            <p:spPr>
              <a:xfrm>
                <a:off x="2963141" y="3145524"/>
                <a:ext cx="76200" cy="701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5" name="Oval 114"/>
              <p:cNvSpPr/>
              <p:nvPr/>
            </p:nvSpPr>
            <p:spPr>
              <a:xfrm>
                <a:off x="3260321" y="3145524"/>
                <a:ext cx="76200" cy="701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6" name="Oval 115"/>
              <p:cNvSpPr/>
              <p:nvPr/>
            </p:nvSpPr>
            <p:spPr>
              <a:xfrm>
                <a:off x="3557501" y="3145524"/>
                <a:ext cx="76200" cy="701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7" name="Oval 116"/>
              <p:cNvSpPr/>
              <p:nvPr/>
            </p:nvSpPr>
            <p:spPr>
              <a:xfrm>
                <a:off x="3854681" y="3145524"/>
                <a:ext cx="76200" cy="701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8" name="Oval 117"/>
              <p:cNvSpPr/>
              <p:nvPr/>
            </p:nvSpPr>
            <p:spPr>
              <a:xfrm>
                <a:off x="4151861" y="3145524"/>
                <a:ext cx="76200" cy="701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9" name="Oval 118"/>
              <p:cNvSpPr/>
              <p:nvPr/>
            </p:nvSpPr>
            <p:spPr>
              <a:xfrm>
                <a:off x="4449041" y="3145524"/>
                <a:ext cx="76200" cy="701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0" name="Oval 119"/>
              <p:cNvSpPr/>
              <p:nvPr/>
            </p:nvSpPr>
            <p:spPr>
              <a:xfrm>
                <a:off x="4746221" y="3145524"/>
                <a:ext cx="76200" cy="701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1" name="Oval 120"/>
              <p:cNvSpPr/>
              <p:nvPr/>
            </p:nvSpPr>
            <p:spPr>
              <a:xfrm>
                <a:off x="5043401" y="3145524"/>
                <a:ext cx="76200" cy="701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2" name="Oval 121"/>
              <p:cNvSpPr/>
              <p:nvPr/>
            </p:nvSpPr>
            <p:spPr>
              <a:xfrm>
                <a:off x="5340581" y="3145524"/>
                <a:ext cx="76200" cy="701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3" name="Oval 122"/>
              <p:cNvSpPr/>
              <p:nvPr/>
            </p:nvSpPr>
            <p:spPr>
              <a:xfrm>
                <a:off x="5637761" y="3145524"/>
                <a:ext cx="76200" cy="701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4" name="Oval 123"/>
              <p:cNvSpPr/>
              <p:nvPr/>
            </p:nvSpPr>
            <p:spPr>
              <a:xfrm>
                <a:off x="5934941" y="3145524"/>
                <a:ext cx="76200" cy="701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5" name="Oval 124"/>
              <p:cNvSpPr/>
              <p:nvPr/>
            </p:nvSpPr>
            <p:spPr>
              <a:xfrm>
                <a:off x="6232121" y="3145524"/>
                <a:ext cx="76200" cy="701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6" name="Oval 125"/>
              <p:cNvSpPr/>
              <p:nvPr/>
            </p:nvSpPr>
            <p:spPr>
              <a:xfrm>
                <a:off x="6529301" y="3145524"/>
                <a:ext cx="76200" cy="701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7" name="Oval 126"/>
              <p:cNvSpPr/>
              <p:nvPr/>
            </p:nvSpPr>
            <p:spPr>
              <a:xfrm>
                <a:off x="6826481" y="3145524"/>
                <a:ext cx="76200" cy="701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8" name="Oval 127"/>
              <p:cNvSpPr/>
              <p:nvPr/>
            </p:nvSpPr>
            <p:spPr>
              <a:xfrm>
                <a:off x="7123661" y="3145524"/>
                <a:ext cx="76200" cy="701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9" name="Oval 128"/>
              <p:cNvSpPr/>
              <p:nvPr/>
            </p:nvSpPr>
            <p:spPr>
              <a:xfrm>
                <a:off x="7420841" y="3145524"/>
                <a:ext cx="76200" cy="701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0" name="Oval 129"/>
              <p:cNvSpPr/>
              <p:nvPr/>
            </p:nvSpPr>
            <p:spPr>
              <a:xfrm>
                <a:off x="7718021" y="3145524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1" name="Oval 130"/>
              <p:cNvSpPr/>
              <p:nvPr/>
            </p:nvSpPr>
            <p:spPr>
              <a:xfrm>
                <a:off x="8015201" y="3145524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2" name="Oval 131"/>
              <p:cNvSpPr/>
              <p:nvPr/>
            </p:nvSpPr>
            <p:spPr>
              <a:xfrm>
                <a:off x="2071601" y="3660632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3" name="Oval 132"/>
              <p:cNvSpPr/>
              <p:nvPr/>
            </p:nvSpPr>
            <p:spPr>
              <a:xfrm>
                <a:off x="2368781" y="3660632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4" name="Oval 133"/>
              <p:cNvSpPr/>
              <p:nvPr/>
            </p:nvSpPr>
            <p:spPr>
              <a:xfrm>
                <a:off x="2665961" y="3660632"/>
                <a:ext cx="76200" cy="701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5" name="Oval 134"/>
              <p:cNvSpPr/>
              <p:nvPr/>
            </p:nvSpPr>
            <p:spPr>
              <a:xfrm>
                <a:off x="2963141" y="3660632"/>
                <a:ext cx="76200" cy="701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6" name="Oval 135"/>
              <p:cNvSpPr/>
              <p:nvPr/>
            </p:nvSpPr>
            <p:spPr>
              <a:xfrm>
                <a:off x="3260321" y="3660632"/>
                <a:ext cx="76200" cy="701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7" name="Oval 136"/>
              <p:cNvSpPr/>
              <p:nvPr/>
            </p:nvSpPr>
            <p:spPr>
              <a:xfrm>
                <a:off x="3557501" y="3660632"/>
                <a:ext cx="76200" cy="701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8" name="Oval 137"/>
              <p:cNvSpPr/>
              <p:nvPr/>
            </p:nvSpPr>
            <p:spPr>
              <a:xfrm>
                <a:off x="3854681" y="3660632"/>
                <a:ext cx="76200" cy="701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9" name="Oval 138"/>
              <p:cNvSpPr/>
              <p:nvPr/>
            </p:nvSpPr>
            <p:spPr>
              <a:xfrm>
                <a:off x="4151861" y="3660632"/>
                <a:ext cx="76200" cy="701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0" name="Oval 139"/>
              <p:cNvSpPr/>
              <p:nvPr/>
            </p:nvSpPr>
            <p:spPr>
              <a:xfrm>
                <a:off x="4449041" y="3660632"/>
                <a:ext cx="76200" cy="701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1" name="Oval 140"/>
              <p:cNvSpPr/>
              <p:nvPr/>
            </p:nvSpPr>
            <p:spPr>
              <a:xfrm>
                <a:off x="4746221" y="3660632"/>
                <a:ext cx="76200" cy="701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2" name="Oval 141"/>
              <p:cNvSpPr/>
              <p:nvPr/>
            </p:nvSpPr>
            <p:spPr>
              <a:xfrm>
                <a:off x="5043401" y="3660632"/>
                <a:ext cx="76200" cy="701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3" name="Oval 142"/>
              <p:cNvSpPr/>
              <p:nvPr/>
            </p:nvSpPr>
            <p:spPr>
              <a:xfrm>
                <a:off x="5340581" y="3660632"/>
                <a:ext cx="76200" cy="701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4" name="Oval 143"/>
              <p:cNvSpPr/>
              <p:nvPr/>
            </p:nvSpPr>
            <p:spPr>
              <a:xfrm>
                <a:off x="5637761" y="3660632"/>
                <a:ext cx="76200" cy="701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5" name="Oval 144"/>
              <p:cNvSpPr/>
              <p:nvPr/>
            </p:nvSpPr>
            <p:spPr>
              <a:xfrm>
                <a:off x="5934941" y="3660632"/>
                <a:ext cx="76200" cy="701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6" name="Oval 145"/>
              <p:cNvSpPr/>
              <p:nvPr/>
            </p:nvSpPr>
            <p:spPr>
              <a:xfrm>
                <a:off x="6232121" y="3660632"/>
                <a:ext cx="76200" cy="701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7" name="Oval 146"/>
              <p:cNvSpPr/>
              <p:nvPr/>
            </p:nvSpPr>
            <p:spPr>
              <a:xfrm>
                <a:off x="6529301" y="3660632"/>
                <a:ext cx="76200" cy="701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8" name="Oval 147"/>
              <p:cNvSpPr/>
              <p:nvPr/>
            </p:nvSpPr>
            <p:spPr>
              <a:xfrm>
                <a:off x="6826481" y="3660632"/>
                <a:ext cx="76200" cy="701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9" name="Oval 148"/>
              <p:cNvSpPr/>
              <p:nvPr/>
            </p:nvSpPr>
            <p:spPr>
              <a:xfrm>
                <a:off x="7123661" y="3660632"/>
                <a:ext cx="76200" cy="701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0" name="Oval 149"/>
              <p:cNvSpPr/>
              <p:nvPr/>
            </p:nvSpPr>
            <p:spPr>
              <a:xfrm>
                <a:off x="7420841" y="3660632"/>
                <a:ext cx="76200" cy="701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1" name="Oval 150"/>
              <p:cNvSpPr/>
              <p:nvPr/>
            </p:nvSpPr>
            <p:spPr>
              <a:xfrm>
                <a:off x="7718021" y="3660632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2" name="Oval 151"/>
              <p:cNvSpPr/>
              <p:nvPr/>
            </p:nvSpPr>
            <p:spPr>
              <a:xfrm>
                <a:off x="8015201" y="3660632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3" name="Oval 152"/>
              <p:cNvSpPr/>
              <p:nvPr/>
            </p:nvSpPr>
            <p:spPr>
              <a:xfrm>
                <a:off x="2071601" y="3403078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4" name="Oval 153"/>
              <p:cNvSpPr/>
              <p:nvPr/>
            </p:nvSpPr>
            <p:spPr>
              <a:xfrm>
                <a:off x="2368781" y="3403078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5" name="Oval 154"/>
              <p:cNvSpPr/>
              <p:nvPr/>
            </p:nvSpPr>
            <p:spPr>
              <a:xfrm>
                <a:off x="2665961" y="3403078"/>
                <a:ext cx="76200" cy="701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6" name="Oval 155"/>
              <p:cNvSpPr/>
              <p:nvPr/>
            </p:nvSpPr>
            <p:spPr>
              <a:xfrm>
                <a:off x="2963141" y="3403078"/>
                <a:ext cx="76200" cy="701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7" name="Oval 156"/>
              <p:cNvSpPr/>
              <p:nvPr/>
            </p:nvSpPr>
            <p:spPr>
              <a:xfrm>
                <a:off x="3260321" y="3403078"/>
                <a:ext cx="76200" cy="701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8" name="Oval 157"/>
              <p:cNvSpPr/>
              <p:nvPr/>
            </p:nvSpPr>
            <p:spPr>
              <a:xfrm>
                <a:off x="3557501" y="3403078"/>
                <a:ext cx="76200" cy="701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9" name="Oval 158"/>
              <p:cNvSpPr/>
              <p:nvPr/>
            </p:nvSpPr>
            <p:spPr>
              <a:xfrm>
                <a:off x="3854681" y="3403078"/>
                <a:ext cx="76200" cy="701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0" name="Oval 159"/>
              <p:cNvSpPr/>
              <p:nvPr/>
            </p:nvSpPr>
            <p:spPr>
              <a:xfrm>
                <a:off x="4151861" y="3403078"/>
                <a:ext cx="76200" cy="701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1" name="Oval 160"/>
              <p:cNvSpPr/>
              <p:nvPr/>
            </p:nvSpPr>
            <p:spPr>
              <a:xfrm>
                <a:off x="4449041" y="3403078"/>
                <a:ext cx="76200" cy="701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2" name="Oval 161"/>
              <p:cNvSpPr/>
              <p:nvPr/>
            </p:nvSpPr>
            <p:spPr>
              <a:xfrm>
                <a:off x="4746221" y="3403078"/>
                <a:ext cx="76200" cy="701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3" name="Oval 162"/>
              <p:cNvSpPr/>
              <p:nvPr/>
            </p:nvSpPr>
            <p:spPr>
              <a:xfrm>
                <a:off x="5043401" y="3403078"/>
                <a:ext cx="76200" cy="701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4" name="Oval 163"/>
              <p:cNvSpPr/>
              <p:nvPr/>
            </p:nvSpPr>
            <p:spPr>
              <a:xfrm>
                <a:off x="5340581" y="3403078"/>
                <a:ext cx="76200" cy="701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5" name="Oval 164"/>
              <p:cNvSpPr/>
              <p:nvPr/>
            </p:nvSpPr>
            <p:spPr>
              <a:xfrm>
                <a:off x="5637761" y="3403078"/>
                <a:ext cx="76200" cy="701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6" name="Oval 165"/>
              <p:cNvSpPr/>
              <p:nvPr/>
            </p:nvSpPr>
            <p:spPr>
              <a:xfrm>
                <a:off x="5934941" y="3403078"/>
                <a:ext cx="76200" cy="701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7" name="Oval 166"/>
              <p:cNvSpPr/>
              <p:nvPr/>
            </p:nvSpPr>
            <p:spPr>
              <a:xfrm>
                <a:off x="6232121" y="3403078"/>
                <a:ext cx="76200" cy="701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8" name="Oval 167"/>
              <p:cNvSpPr/>
              <p:nvPr/>
            </p:nvSpPr>
            <p:spPr>
              <a:xfrm>
                <a:off x="6529301" y="3403078"/>
                <a:ext cx="76200" cy="701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9" name="Oval 168"/>
              <p:cNvSpPr/>
              <p:nvPr/>
            </p:nvSpPr>
            <p:spPr>
              <a:xfrm>
                <a:off x="6826481" y="3403078"/>
                <a:ext cx="76200" cy="701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0" name="Oval 169"/>
              <p:cNvSpPr/>
              <p:nvPr/>
            </p:nvSpPr>
            <p:spPr>
              <a:xfrm>
                <a:off x="7123661" y="3403078"/>
                <a:ext cx="76200" cy="701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1" name="Oval 170"/>
              <p:cNvSpPr/>
              <p:nvPr/>
            </p:nvSpPr>
            <p:spPr>
              <a:xfrm>
                <a:off x="7420841" y="3403078"/>
                <a:ext cx="76200" cy="701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2" name="Oval 171"/>
              <p:cNvSpPr/>
              <p:nvPr/>
            </p:nvSpPr>
            <p:spPr>
              <a:xfrm>
                <a:off x="7718021" y="3403078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3" name="Oval 172"/>
              <p:cNvSpPr/>
              <p:nvPr/>
            </p:nvSpPr>
            <p:spPr>
              <a:xfrm>
                <a:off x="8015201" y="3403078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4" name="Oval 173"/>
              <p:cNvSpPr/>
              <p:nvPr/>
            </p:nvSpPr>
            <p:spPr>
              <a:xfrm>
                <a:off x="2071601" y="2887970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5" name="Oval 174"/>
              <p:cNvSpPr/>
              <p:nvPr/>
            </p:nvSpPr>
            <p:spPr>
              <a:xfrm>
                <a:off x="2368781" y="2887970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6" name="Oval 175"/>
              <p:cNvSpPr/>
              <p:nvPr/>
            </p:nvSpPr>
            <p:spPr>
              <a:xfrm>
                <a:off x="2665961" y="2887970"/>
                <a:ext cx="76200" cy="701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7" name="Oval 176"/>
              <p:cNvSpPr/>
              <p:nvPr/>
            </p:nvSpPr>
            <p:spPr>
              <a:xfrm>
                <a:off x="2963141" y="2887970"/>
                <a:ext cx="76200" cy="701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8" name="Oval 177"/>
              <p:cNvSpPr/>
              <p:nvPr/>
            </p:nvSpPr>
            <p:spPr>
              <a:xfrm>
                <a:off x="3260321" y="2887970"/>
                <a:ext cx="76200" cy="701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9" name="Oval 178"/>
              <p:cNvSpPr/>
              <p:nvPr/>
            </p:nvSpPr>
            <p:spPr>
              <a:xfrm>
                <a:off x="3557501" y="2887970"/>
                <a:ext cx="76200" cy="701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0" name="Oval 179"/>
              <p:cNvSpPr/>
              <p:nvPr/>
            </p:nvSpPr>
            <p:spPr>
              <a:xfrm>
                <a:off x="3854681" y="2887970"/>
                <a:ext cx="76200" cy="701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1" name="Oval 180"/>
              <p:cNvSpPr/>
              <p:nvPr/>
            </p:nvSpPr>
            <p:spPr>
              <a:xfrm>
                <a:off x="4151861" y="2887970"/>
                <a:ext cx="76200" cy="701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2" name="Oval 181"/>
              <p:cNvSpPr/>
              <p:nvPr/>
            </p:nvSpPr>
            <p:spPr>
              <a:xfrm>
                <a:off x="4449041" y="2887970"/>
                <a:ext cx="76200" cy="701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3" name="Oval 182"/>
              <p:cNvSpPr/>
              <p:nvPr/>
            </p:nvSpPr>
            <p:spPr>
              <a:xfrm>
                <a:off x="4746221" y="2887970"/>
                <a:ext cx="76200" cy="701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4" name="Oval 183"/>
              <p:cNvSpPr/>
              <p:nvPr/>
            </p:nvSpPr>
            <p:spPr>
              <a:xfrm>
                <a:off x="5043401" y="2887970"/>
                <a:ext cx="76200" cy="701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5" name="Oval 184"/>
              <p:cNvSpPr/>
              <p:nvPr/>
            </p:nvSpPr>
            <p:spPr>
              <a:xfrm>
                <a:off x="5340581" y="2887970"/>
                <a:ext cx="76200" cy="701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6" name="Oval 185"/>
              <p:cNvSpPr/>
              <p:nvPr/>
            </p:nvSpPr>
            <p:spPr>
              <a:xfrm>
                <a:off x="5637761" y="2887970"/>
                <a:ext cx="76200" cy="701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7" name="Oval 186"/>
              <p:cNvSpPr/>
              <p:nvPr/>
            </p:nvSpPr>
            <p:spPr>
              <a:xfrm>
                <a:off x="5934941" y="2887970"/>
                <a:ext cx="76200" cy="701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8" name="Oval 187"/>
              <p:cNvSpPr/>
              <p:nvPr/>
            </p:nvSpPr>
            <p:spPr>
              <a:xfrm>
                <a:off x="6232121" y="2887970"/>
                <a:ext cx="76200" cy="701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9" name="Oval 188"/>
              <p:cNvSpPr/>
              <p:nvPr/>
            </p:nvSpPr>
            <p:spPr>
              <a:xfrm>
                <a:off x="6529301" y="2887970"/>
                <a:ext cx="76200" cy="701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0" name="Oval 189"/>
              <p:cNvSpPr/>
              <p:nvPr/>
            </p:nvSpPr>
            <p:spPr>
              <a:xfrm>
                <a:off x="6826481" y="2887970"/>
                <a:ext cx="76200" cy="701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1" name="Oval 190"/>
              <p:cNvSpPr/>
              <p:nvPr/>
            </p:nvSpPr>
            <p:spPr>
              <a:xfrm>
                <a:off x="7123661" y="2887970"/>
                <a:ext cx="76200" cy="701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2" name="Oval 191"/>
              <p:cNvSpPr/>
              <p:nvPr/>
            </p:nvSpPr>
            <p:spPr>
              <a:xfrm>
                <a:off x="7420841" y="2887970"/>
                <a:ext cx="76200" cy="701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3" name="Oval 192"/>
              <p:cNvSpPr/>
              <p:nvPr/>
            </p:nvSpPr>
            <p:spPr>
              <a:xfrm>
                <a:off x="7718021" y="2887970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4" name="Oval 193"/>
              <p:cNvSpPr/>
              <p:nvPr/>
            </p:nvSpPr>
            <p:spPr>
              <a:xfrm>
                <a:off x="8015201" y="2887970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5" name="Oval 194"/>
              <p:cNvSpPr/>
              <p:nvPr/>
            </p:nvSpPr>
            <p:spPr>
              <a:xfrm>
                <a:off x="2405725" y="1927942"/>
                <a:ext cx="5356860" cy="2491657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6" name="Oval 195"/>
              <p:cNvSpPr/>
              <p:nvPr/>
            </p:nvSpPr>
            <p:spPr>
              <a:xfrm>
                <a:off x="2071601" y="3918186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7" name="Oval 196"/>
              <p:cNvSpPr/>
              <p:nvPr/>
            </p:nvSpPr>
            <p:spPr>
              <a:xfrm>
                <a:off x="2368781" y="3918186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8" name="Oval 197"/>
              <p:cNvSpPr/>
              <p:nvPr/>
            </p:nvSpPr>
            <p:spPr>
              <a:xfrm>
                <a:off x="2665961" y="3918186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9" name="Oval 198"/>
              <p:cNvSpPr/>
              <p:nvPr/>
            </p:nvSpPr>
            <p:spPr>
              <a:xfrm>
                <a:off x="2963141" y="3918186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0" name="Oval 199"/>
              <p:cNvSpPr/>
              <p:nvPr/>
            </p:nvSpPr>
            <p:spPr>
              <a:xfrm>
                <a:off x="3260321" y="3918186"/>
                <a:ext cx="76200" cy="701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1" name="Oval 200"/>
              <p:cNvSpPr/>
              <p:nvPr/>
            </p:nvSpPr>
            <p:spPr>
              <a:xfrm>
                <a:off x="3557501" y="3918186"/>
                <a:ext cx="76200" cy="701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2" name="Oval 201"/>
              <p:cNvSpPr/>
              <p:nvPr/>
            </p:nvSpPr>
            <p:spPr>
              <a:xfrm>
                <a:off x="3854681" y="3918186"/>
                <a:ext cx="76200" cy="701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3" name="Oval 202"/>
              <p:cNvSpPr/>
              <p:nvPr/>
            </p:nvSpPr>
            <p:spPr>
              <a:xfrm>
                <a:off x="4151861" y="3918186"/>
                <a:ext cx="76200" cy="701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4" name="Oval 203"/>
              <p:cNvSpPr/>
              <p:nvPr/>
            </p:nvSpPr>
            <p:spPr>
              <a:xfrm>
                <a:off x="4449041" y="3918186"/>
                <a:ext cx="76200" cy="701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5" name="Oval 204"/>
              <p:cNvSpPr/>
              <p:nvPr/>
            </p:nvSpPr>
            <p:spPr>
              <a:xfrm>
                <a:off x="4746221" y="3918186"/>
                <a:ext cx="76200" cy="701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6" name="Oval 205"/>
              <p:cNvSpPr/>
              <p:nvPr/>
            </p:nvSpPr>
            <p:spPr>
              <a:xfrm>
                <a:off x="5043401" y="3918186"/>
                <a:ext cx="76200" cy="701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7" name="Oval 206"/>
              <p:cNvSpPr/>
              <p:nvPr/>
            </p:nvSpPr>
            <p:spPr>
              <a:xfrm>
                <a:off x="5340581" y="3918186"/>
                <a:ext cx="76200" cy="701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8" name="Oval 207"/>
              <p:cNvSpPr/>
              <p:nvPr/>
            </p:nvSpPr>
            <p:spPr>
              <a:xfrm>
                <a:off x="5637761" y="3918186"/>
                <a:ext cx="76200" cy="701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9" name="Oval 208"/>
              <p:cNvSpPr/>
              <p:nvPr/>
            </p:nvSpPr>
            <p:spPr>
              <a:xfrm>
                <a:off x="5934941" y="3918186"/>
                <a:ext cx="76200" cy="701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0" name="Oval 209"/>
              <p:cNvSpPr/>
              <p:nvPr/>
            </p:nvSpPr>
            <p:spPr>
              <a:xfrm>
                <a:off x="6232121" y="3918186"/>
                <a:ext cx="76200" cy="701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1" name="Oval 210"/>
              <p:cNvSpPr/>
              <p:nvPr/>
            </p:nvSpPr>
            <p:spPr>
              <a:xfrm>
                <a:off x="6529301" y="3918186"/>
                <a:ext cx="76200" cy="701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2" name="Oval 211"/>
              <p:cNvSpPr/>
              <p:nvPr/>
            </p:nvSpPr>
            <p:spPr>
              <a:xfrm>
                <a:off x="6826481" y="3918186"/>
                <a:ext cx="76200" cy="701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3" name="Oval 212"/>
              <p:cNvSpPr/>
              <p:nvPr/>
            </p:nvSpPr>
            <p:spPr>
              <a:xfrm>
                <a:off x="7123661" y="3918186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4" name="Oval 213"/>
              <p:cNvSpPr/>
              <p:nvPr/>
            </p:nvSpPr>
            <p:spPr>
              <a:xfrm>
                <a:off x="7420841" y="3918186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5" name="Oval 214"/>
              <p:cNvSpPr/>
              <p:nvPr/>
            </p:nvSpPr>
            <p:spPr>
              <a:xfrm>
                <a:off x="7718021" y="3918186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6" name="Oval 215"/>
              <p:cNvSpPr/>
              <p:nvPr/>
            </p:nvSpPr>
            <p:spPr>
              <a:xfrm>
                <a:off x="8015201" y="3918186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7" name="Oval 216"/>
              <p:cNvSpPr/>
              <p:nvPr/>
            </p:nvSpPr>
            <p:spPr>
              <a:xfrm>
                <a:off x="2071601" y="4175740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8" name="Oval 217"/>
              <p:cNvSpPr/>
              <p:nvPr/>
            </p:nvSpPr>
            <p:spPr>
              <a:xfrm>
                <a:off x="2368781" y="4175740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9" name="Oval 218"/>
              <p:cNvSpPr/>
              <p:nvPr/>
            </p:nvSpPr>
            <p:spPr>
              <a:xfrm>
                <a:off x="2665961" y="4175740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0" name="Oval 219"/>
              <p:cNvSpPr/>
              <p:nvPr/>
            </p:nvSpPr>
            <p:spPr>
              <a:xfrm>
                <a:off x="2963141" y="4175740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1" name="Oval 220"/>
              <p:cNvSpPr/>
              <p:nvPr/>
            </p:nvSpPr>
            <p:spPr>
              <a:xfrm>
                <a:off x="3260321" y="4175740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2" name="Oval 221"/>
              <p:cNvSpPr/>
              <p:nvPr/>
            </p:nvSpPr>
            <p:spPr>
              <a:xfrm>
                <a:off x="3557501" y="4175740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3" name="Oval 222"/>
              <p:cNvSpPr/>
              <p:nvPr/>
            </p:nvSpPr>
            <p:spPr>
              <a:xfrm>
                <a:off x="3854681" y="4175740"/>
                <a:ext cx="76200" cy="701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4" name="Oval 223"/>
              <p:cNvSpPr/>
              <p:nvPr/>
            </p:nvSpPr>
            <p:spPr>
              <a:xfrm>
                <a:off x="4151861" y="4175740"/>
                <a:ext cx="76200" cy="701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5" name="Oval 224"/>
              <p:cNvSpPr/>
              <p:nvPr/>
            </p:nvSpPr>
            <p:spPr>
              <a:xfrm>
                <a:off x="4449041" y="4175740"/>
                <a:ext cx="76200" cy="701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6" name="Oval 225"/>
              <p:cNvSpPr/>
              <p:nvPr/>
            </p:nvSpPr>
            <p:spPr>
              <a:xfrm>
                <a:off x="4746221" y="4175740"/>
                <a:ext cx="76200" cy="701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7" name="Oval 226"/>
              <p:cNvSpPr/>
              <p:nvPr/>
            </p:nvSpPr>
            <p:spPr>
              <a:xfrm>
                <a:off x="5043401" y="4175740"/>
                <a:ext cx="76200" cy="701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8" name="Oval 227"/>
              <p:cNvSpPr/>
              <p:nvPr/>
            </p:nvSpPr>
            <p:spPr>
              <a:xfrm>
                <a:off x="5340581" y="4175740"/>
                <a:ext cx="76200" cy="701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9" name="Oval 228"/>
              <p:cNvSpPr/>
              <p:nvPr/>
            </p:nvSpPr>
            <p:spPr>
              <a:xfrm>
                <a:off x="5637761" y="4175740"/>
                <a:ext cx="76200" cy="701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0" name="Oval 229"/>
              <p:cNvSpPr/>
              <p:nvPr/>
            </p:nvSpPr>
            <p:spPr>
              <a:xfrm>
                <a:off x="5934941" y="4175740"/>
                <a:ext cx="76200" cy="701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1" name="Oval 230"/>
              <p:cNvSpPr/>
              <p:nvPr/>
            </p:nvSpPr>
            <p:spPr>
              <a:xfrm>
                <a:off x="6232121" y="4175740"/>
                <a:ext cx="76200" cy="70189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2" name="Oval 231"/>
              <p:cNvSpPr/>
              <p:nvPr/>
            </p:nvSpPr>
            <p:spPr>
              <a:xfrm>
                <a:off x="6529301" y="4175740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3" name="Oval 232"/>
              <p:cNvSpPr/>
              <p:nvPr/>
            </p:nvSpPr>
            <p:spPr>
              <a:xfrm>
                <a:off x="6826481" y="4175740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4" name="Oval 233"/>
              <p:cNvSpPr/>
              <p:nvPr/>
            </p:nvSpPr>
            <p:spPr>
              <a:xfrm>
                <a:off x="7123661" y="4175740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5" name="Oval 234"/>
              <p:cNvSpPr/>
              <p:nvPr/>
            </p:nvSpPr>
            <p:spPr>
              <a:xfrm>
                <a:off x="7420841" y="4175740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6" name="Oval 235"/>
              <p:cNvSpPr/>
              <p:nvPr/>
            </p:nvSpPr>
            <p:spPr>
              <a:xfrm>
                <a:off x="7718021" y="4175740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7" name="Oval 236"/>
              <p:cNvSpPr/>
              <p:nvPr/>
            </p:nvSpPr>
            <p:spPr>
              <a:xfrm>
                <a:off x="8015201" y="4175740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8" name="Oval 237"/>
              <p:cNvSpPr/>
              <p:nvPr/>
            </p:nvSpPr>
            <p:spPr>
              <a:xfrm>
                <a:off x="2071601" y="4433294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9" name="Oval 238"/>
              <p:cNvSpPr/>
              <p:nvPr/>
            </p:nvSpPr>
            <p:spPr>
              <a:xfrm>
                <a:off x="2368781" y="4433294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0" name="Oval 239"/>
              <p:cNvSpPr/>
              <p:nvPr/>
            </p:nvSpPr>
            <p:spPr>
              <a:xfrm>
                <a:off x="2665961" y="4433294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1" name="Oval 240"/>
              <p:cNvSpPr/>
              <p:nvPr/>
            </p:nvSpPr>
            <p:spPr>
              <a:xfrm>
                <a:off x="2963141" y="4433294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2" name="Oval 241"/>
              <p:cNvSpPr/>
              <p:nvPr/>
            </p:nvSpPr>
            <p:spPr>
              <a:xfrm>
                <a:off x="3260321" y="4433294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3" name="Oval 242"/>
              <p:cNvSpPr/>
              <p:nvPr/>
            </p:nvSpPr>
            <p:spPr>
              <a:xfrm>
                <a:off x="3557501" y="4433294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4" name="Oval 243"/>
              <p:cNvSpPr/>
              <p:nvPr/>
            </p:nvSpPr>
            <p:spPr>
              <a:xfrm>
                <a:off x="3854681" y="4433294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5" name="Oval 244"/>
              <p:cNvSpPr/>
              <p:nvPr/>
            </p:nvSpPr>
            <p:spPr>
              <a:xfrm>
                <a:off x="4151861" y="4433294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6" name="Oval 245"/>
              <p:cNvSpPr/>
              <p:nvPr/>
            </p:nvSpPr>
            <p:spPr>
              <a:xfrm>
                <a:off x="4449041" y="4433294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7" name="Oval 246"/>
              <p:cNvSpPr/>
              <p:nvPr/>
            </p:nvSpPr>
            <p:spPr>
              <a:xfrm>
                <a:off x="4746221" y="4433294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8" name="Oval 247"/>
              <p:cNvSpPr/>
              <p:nvPr/>
            </p:nvSpPr>
            <p:spPr>
              <a:xfrm>
                <a:off x="5043401" y="4433294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9" name="Oval 248"/>
              <p:cNvSpPr/>
              <p:nvPr/>
            </p:nvSpPr>
            <p:spPr>
              <a:xfrm>
                <a:off x="5340581" y="4433294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0" name="Oval 249"/>
              <p:cNvSpPr/>
              <p:nvPr/>
            </p:nvSpPr>
            <p:spPr>
              <a:xfrm>
                <a:off x="5637761" y="4433294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1" name="Oval 250"/>
              <p:cNvSpPr/>
              <p:nvPr/>
            </p:nvSpPr>
            <p:spPr>
              <a:xfrm>
                <a:off x="5934941" y="4433294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2" name="Oval 251"/>
              <p:cNvSpPr/>
              <p:nvPr/>
            </p:nvSpPr>
            <p:spPr>
              <a:xfrm>
                <a:off x="6232121" y="4433294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3" name="Oval 252"/>
              <p:cNvSpPr/>
              <p:nvPr/>
            </p:nvSpPr>
            <p:spPr>
              <a:xfrm>
                <a:off x="6529301" y="4433294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4" name="Oval 253"/>
              <p:cNvSpPr/>
              <p:nvPr/>
            </p:nvSpPr>
            <p:spPr>
              <a:xfrm>
                <a:off x="6826481" y="4433294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5" name="Oval 254"/>
              <p:cNvSpPr/>
              <p:nvPr/>
            </p:nvSpPr>
            <p:spPr>
              <a:xfrm>
                <a:off x="7123661" y="4433294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6" name="Oval 255"/>
              <p:cNvSpPr/>
              <p:nvPr/>
            </p:nvSpPr>
            <p:spPr>
              <a:xfrm>
                <a:off x="7420841" y="4433294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7" name="Oval 256"/>
              <p:cNvSpPr/>
              <p:nvPr/>
            </p:nvSpPr>
            <p:spPr>
              <a:xfrm>
                <a:off x="7718021" y="4433294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8" name="Oval 257"/>
              <p:cNvSpPr/>
              <p:nvPr/>
            </p:nvSpPr>
            <p:spPr>
              <a:xfrm>
                <a:off x="8015201" y="4433294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9" name="Oval 258"/>
              <p:cNvSpPr/>
              <p:nvPr/>
            </p:nvSpPr>
            <p:spPr>
              <a:xfrm>
                <a:off x="2071601" y="4690846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0" name="Oval 259"/>
              <p:cNvSpPr/>
              <p:nvPr/>
            </p:nvSpPr>
            <p:spPr>
              <a:xfrm>
                <a:off x="2368781" y="4690846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1" name="Oval 260"/>
              <p:cNvSpPr/>
              <p:nvPr/>
            </p:nvSpPr>
            <p:spPr>
              <a:xfrm>
                <a:off x="2665961" y="4690846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2" name="Oval 261"/>
              <p:cNvSpPr/>
              <p:nvPr/>
            </p:nvSpPr>
            <p:spPr>
              <a:xfrm>
                <a:off x="2963141" y="4690846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3" name="Oval 262"/>
              <p:cNvSpPr/>
              <p:nvPr/>
            </p:nvSpPr>
            <p:spPr>
              <a:xfrm>
                <a:off x="3260321" y="4690846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4" name="Oval 263"/>
              <p:cNvSpPr/>
              <p:nvPr/>
            </p:nvSpPr>
            <p:spPr>
              <a:xfrm>
                <a:off x="3557501" y="4690846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5" name="Oval 264"/>
              <p:cNvSpPr/>
              <p:nvPr/>
            </p:nvSpPr>
            <p:spPr>
              <a:xfrm>
                <a:off x="3854681" y="4690846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6" name="Oval 265"/>
              <p:cNvSpPr/>
              <p:nvPr/>
            </p:nvSpPr>
            <p:spPr>
              <a:xfrm>
                <a:off x="4151861" y="4690846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7" name="Oval 266"/>
              <p:cNvSpPr/>
              <p:nvPr/>
            </p:nvSpPr>
            <p:spPr>
              <a:xfrm>
                <a:off x="4449041" y="4690846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8" name="Oval 267"/>
              <p:cNvSpPr/>
              <p:nvPr/>
            </p:nvSpPr>
            <p:spPr>
              <a:xfrm>
                <a:off x="4746221" y="4690846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9" name="Oval 268"/>
              <p:cNvSpPr/>
              <p:nvPr/>
            </p:nvSpPr>
            <p:spPr>
              <a:xfrm>
                <a:off x="5043401" y="4690846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0" name="Oval 269"/>
              <p:cNvSpPr/>
              <p:nvPr/>
            </p:nvSpPr>
            <p:spPr>
              <a:xfrm>
                <a:off x="5340581" y="4690846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1" name="Oval 270"/>
              <p:cNvSpPr/>
              <p:nvPr/>
            </p:nvSpPr>
            <p:spPr>
              <a:xfrm>
                <a:off x="5637761" y="4690846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2" name="Oval 271"/>
              <p:cNvSpPr/>
              <p:nvPr/>
            </p:nvSpPr>
            <p:spPr>
              <a:xfrm>
                <a:off x="5934941" y="4690846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3" name="Oval 272"/>
              <p:cNvSpPr/>
              <p:nvPr/>
            </p:nvSpPr>
            <p:spPr>
              <a:xfrm>
                <a:off x="6232121" y="4690846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4" name="Oval 273"/>
              <p:cNvSpPr/>
              <p:nvPr/>
            </p:nvSpPr>
            <p:spPr>
              <a:xfrm>
                <a:off x="6529301" y="4690846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5" name="Oval 274"/>
              <p:cNvSpPr/>
              <p:nvPr/>
            </p:nvSpPr>
            <p:spPr>
              <a:xfrm>
                <a:off x="6826481" y="4690846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6" name="Oval 275"/>
              <p:cNvSpPr/>
              <p:nvPr/>
            </p:nvSpPr>
            <p:spPr>
              <a:xfrm>
                <a:off x="7123661" y="4690846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7" name="Oval 276"/>
              <p:cNvSpPr/>
              <p:nvPr/>
            </p:nvSpPr>
            <p:spPr>
              <a:xfrm>
                <a:off x="7420841" y="4690846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8" name="Oval 277"/>
              <p:cNvSpPr/>
              <p:nvPr/>
            </p:nvSpPr>
            <p:spPr>
              <a:xfrm>
                <a:off x="7718021" y="4690846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9" name="Oval 278"/>
              <p:cNvSpPr/>
              <p:nvPr/>
            </p:nvSpPr>
            <p:spPr>
              <a:xfrm>
                <a:off x="8015201" y="4690846"/>
                <a:ext cx="76200" cy="701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80" name="Rectangle 279"/>
            <p:cNvSpPr/>
            <p:nvPr/>
          </p:nvSpPr>
          <p:spPr>
            <a:xfrm>
              <a:off x="6681196" y="3109530"/>
              <a:ext cx="156472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>
                  <a:solidFill>
                    <a:srgbClr val="0000FF"/>
                  </a:solidFill>
                  <a:latin typeface="Calibri" pitchFamily="34" charset="0"/>
                  <a:sym typeface="Wingdings" panose="05000000000000000000" pitchFamily="2" charset="2"/>
                </a:rPr>
                <a:t>Internal nodes</a:t>
              </a:r>
              <a:endParaRPr lang="en-US" b="1" dirty="0">
                <a:solidFill>
                  <a:srgbClr val="0000FF"/>
                </a:solidFill>
              </a:endParaRPr>
            </a:p>
          </p:txBody>
        </p:sp>
        <p:sp>
          <p:nvSpPr>
            <p:cNvPr id="281" name="Rectangle 280"/>
            <p:cNvSpPr/>
            <p:nvPr/>
          </p:nvSpPr>
          <p:spPr>
            <a:xfrm>
              <a:off x="6681196" y="3524534"/>
              <a:ext cx="238660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  <a:latin typeface="Calibri" pitchFamily="34" charset="0"/>
                  <a:sym typeface="Wingdings" panose="05000000000000000000" pitchFamily="2" charset="2"/>
                </a:rPr>
                <a:t>External nodes (optional)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  <p:sp>
          <p:nvSpPr>
            <p:cNvPr id="282" name="Rectangle 281"/>
            <p:cNvSpPr/>
            <p:nvPr/>
          </p:nvSpPr>
          <p:spPr>
            <a:xfrm>
              <a:off x="914400" y="6120675"/>
              <a:ext cx="206511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>
                  <a:solidFill>
                    <a:schemeClr val="tx2"/>
                  </a:solidFill>
                  <a:latin typeface="Calibri" pitchFamily="34" charset="0"/>
                  <a:sym typeface="Wingdings" panose="05000000000000000000" pitchFamily="2" charset="2"/>
                </a:rPr>
                <a:t>Uniform square grid</a:t>
              </a:r>
              <a:endParaRPr lang="en-US" dirty="0"/>
            </a:p>
          </p:txBody>
        </p:sp>
      </p:grpSp>
      <p:sp>
        <p:nvSpPr>
          <p:cNvPr id="283" name="Date Placeholder 28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842E7-523C-4AAF-A94E-0451279BB9CF}" type="datetime1">
              <a:rPr lang="en-GB" smtClean="0"/>
              <a:t>09/11/2015</a:t>
            </a:fld>
            <a:endParaRPr lang="en-GB"/>
          </a:p>
        </p:txBody>
      </p:sp>
      <p:sp>
        <p:nvSpPr>
          <p:cNvPr id="284" name="Footer Placeholder 28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Numerical Methods II - Kevin Li</a:t>
            </a:r>
            <a:endParaRPr lang="en-GB"/>
          </a:p>
        </p:txBody>
      </p:sp>
      <p:sp>
        <p:nvSpPr>
          <p:cNvPr id="285" name="Slide Number Placeholder 28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8401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 solvers – basic steps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32000" y="720000"/>
            <a:ext cx="8280000" cy="5040000"/>
          </a:xfrm>
        </p:spPr>
        <p:txBody>
          <a:bodyPr/>
          <a:lstStyle/>
          <a:p>
            <a:pPr marL="171450" lvl="1">
              <a:lnSpc>
                <a:spcPct val="100000"/>
              </a:lnSpc>
              <a:spcBef>
                <a:spcPts val="750"/>
              </a:spcBef>
            </a:pPr>
            <a:r>
              <a:rPr lang="en-US" dirty="0">
                <a:latin typeface="Calibri" pitchFamily="34" charset="0"/>
              </a:rPr>
              <a:t>The solution typically consists of </a:t>
            </a:r>
            <a:r>
              <a:rPr lang="en-US" dirty="0">
                <a:solidFill>
                  <a:srgbClr val="C00000"/>
                </a:solidFill>
                <a:latin typeface="Calibri" pitchFamily="34" charset="0"/>
                <a:sym typeface="Wingdings" panose="05000000000000000000" pitchFamily="2" charset="2"/>
              </a:rPr>
              <a:t>4 stages</a:t>
            </a:r>
            <a:r>
              <a:rPr lang="en-US" dirty="0">
                <a:latin typeface="Calibri" pitchFamily="34" charset="0"/>
                <a:sym typeface="Wingdings" panose="05000000000000000000" pitchFamily="2" charset="2"/>
              </a:rPr>
              <a:t>:</a:t>
            </a:r>
          </a:p>
          <a:p>
            <a:pPr marL="685800" lvl="2" indent="-342900">
              <a:lnSpc>
                <a:spcPct val="100000"/>
              </a:lnSpc>
              <a:spcAft>
                <a:spcPts val="600"/>
              </a:spcAft>
              <a:buClr>
                <a:schemeClr val="tx2"/>
              </a:buClr>
              <a:buFont typeface="+mj-lt"/>
              <a:buAutoNum type="arabicPeriod"/>
            </a:pPr>
            <a:r>
              <a:rPr lang="en-US" sz="1600" dirty="0">
                <a:solidFill>
                  <a:srgbClr val="C00000"/>
                </a:solidFill>
                <a:latin typeface="Calibri" pitchFamily="34" charset="0"/>
                <a:sym typeface="Wingdings" panose="05000000000000000000" pitchFamily="2" charset="2"/>
              </a:rPr>
              <a:t>Charge scatter</a:t>
            </a:r>
            <a:r>
              <a:rPr lang="en-US" sz="1600" dirty="0">
                <a:latin typeface="Calibri" pitchFamily="34" charset="0"/>
                <a:sym typeface="Wingdings" panose="05000000000000000000" pitchFamily="2" charset="2"/>
              </a:rPr>
              <a:t> from </a:t>
            </a:r>
            <a:r>
              <a:rPr lang="en-US" sz="1600" dirty="0" err="1">
                <a:latin typeface="Calibri" pitchFamily="34" charset="0"/>
                <a:sym typeface="Wingdings" panose="05000000000000000000" pitchFamily="2" charset="2"/>
              </a:rPr>
              <a:t>macroparticles</a:t>
            </a:r>
            <a:r>
              <a:rPr lang="en-US" sz="1600" dirty="0">
                <a:latin typeface="Calibri" pitchFamily="34" charset="0"/>
                <a:sym typeface="Wingdings" panose="05000000000000000000" pitchFamily="2" charset="2"/>
              </a:rPr>
              <a:t> (MPs) to grid (reduction of </a:t>
            </a:r>
            <a:r>
              <a:rPr lang="en-US" sz="1600" dirty="0" err="1">
                <a:latin typeface="Calibri" pitchFamily="34" charset="0"/>
                <a:sym typeface="Wingdings" panose="05000000000000000000" pitchFamily="2" charset="2"/>
              </a:rPr>
              <a:t>macroparticles</a:t>
            </a:r>
            <a:r>
              <a:rPr lang="en-US" sz="1600" dirty="0">
                <a:latin typeface="Calibri" pitchFamily="34" charset="0"/>
                <a:sym typeface="Wingdings" panose="05000000000000000000" pitchFamily="2" charset="2"/>
              </a:rPr>
              <a:t>)</a:t>
            </a:r>
          </a:p>
          <a:p>
            <a:pPr marL="685800" lvl="2" indent="-342900">
              <a:lnSpc>
                <a:spcPct val="100000"/>
              </a:lnSpc>
              <a:spcAft>
                <a:spcPts val="600"/>
              </a:spcAft>
              <a:buClr>
                <a:schemeClr val="tx2"/>
              </a:buClr>
              <a:buFont typeface="+mj-lt"/>
              <a:buAutoNum type="arabicPeriod"/>
            </a:pPr>
            <a:r>
              <a:rPr lang="en-US" sz="1600" dirty="0">
                <a:latin typeface="Calibri" pitchFamily="34" charset="0"/>
                <a:sym typeface="Wingdings" panose="05000000000000000000" pitchFamily="2" charset="2"/>
              </a:rPr>
              <a:t>Calculation of the </a:t>
            </a:r>
            <a:r>
              <a:rPr lang="en-US" sz="1600" dirty="0">
                <a:solidFill>
                  <a:srgbClr val="C00000"/>
                </a:solidFill>
                <a:latin typeface="Calibri" pitchFamily="34" charset="0"/>
                <a:sym typeface="Wingdings" panose="05000000000000000000" pitchFamily="2" charset="2"/>
              </a:rPr>
              <a:t>electrostatic potential at the nodes</a:t>
            </a:r>
            <a:r>
              <a:rPr lang="en-US" sz="1600" dirty="0">
                <a:latin typeface="Calibri" pitchFamily="34" charset="0"/>
                <a:sym typeface="Wingdings" panose="05000000000000000000" pitchFamily="2" charset="2"/>
              </a:rPr>
              <a:t> </a:t>
            </a:r>
          </a:p>
          <a:p>
            <a:pPr marL="685800" lvl="2" indent="-342900">
              <a:lnSpc>
                <a:spcPct val="100000"/>
              </a:lnSpc>
              <a:spcAft>
                <a:spcPts val="600"/>
              </a:spcAft>
              <a:buClr>
                <a:schemeClr val="tx2"/>
              </a:buClr>
              <a:buFont typeface="+mj-lt"/>
              <a:buAutoNum type="arabicPeriod"/>
            </a:pPr>
            <a:r>
              <a:rPr lang="en-US" sz="1600" dirty="0">
                <a:latin typeface="Calibri" pitchFamily="34" charset="0"/>
                <a:sym typeface="Wingdings" panose="05000000000000000000" pitchFamily="2" charset="2"/>
              </a:rPr>
              <a:t>Calculation of the </a:t>
            </a:r>
            <a:r>
              <a:rPr lang="en-US" sz="1600" dirty="0">
                <a:solidFill>
                  <a:srgbClr val="C00000"/>
                </a:solidFill>
                <a:latin typeface="Calibri" pitchFamily="34" charset="0"/>
                <a:sym typeface="Wingdings" panose="05000000000000000000" pitchFamily="2" charset="2"/>
              </a:rPr>
              <a:t>electric field at the nodes</a:t>
            </a:r>
            <a:r>
              <a:rPr lang="en-US" sz="1600" dirty="0">
                <a:latin typeface="Calibri" pitchFamily="34" charset="0"/>
                <a:sym typeface="Wingdings" panose="05000000000000000000" pitchFamily="2" charset="2"/>
              </a:rPr>
              <a:t> (gradient evaluation)</a:t>
            </a:r>
          </a:p>
          <a:p>
            <a:pPr marL="685800" lvl="2" indent="-342900">
              <a:lnSpc>
                <a:spcPct val="100000"/>
              </a:lnSpc>
              <a:spcAft>
                <a:spcPts val="600"/>
              </a:spcAft>
              <a:buClr>
                <a:schemeClr val="tx2"/>
              </a:buClr>
              <a:buFont typeface="+mj-lt"/>
              <a:buAutoNum type="arabicPeriod"/>
            </a:pPr>
            <a:r>
              <a:rPr lang="en-US" sz="1600" dirty="0">
                <a:solidFill>
                  <a:srgbClr val="C00000"/>
                </a:solidFill>
                <a:latin typeface="Calibri" pitchFamily="34" charset="0"/>
                <a:sym typeface="Wingdings" panose="05000000000000000000" pitchFamily="2" charset="2"/>
              </a:rPr>
              <a:t>Field gather</a:t>
            </a:r>
            <a:r>
              <a:rPr lang="en-US" sz="1600" dirty="0">
                <a:latin typeface="Calibri" pitchFamily="34" charset="0"/>
                <a:sym typeface="Wingdings" panose="05000000000000000000" pitchFamily="2" charset="2"/>
              </a:rPr>
              <a:t> from grid to MPs</a:t>
            </a:r>
            <a:endParaRPr lang="en-US" sz="1600" dirty="0">
              <a:latin typeface="Calibri" pitchFamily="34" charset="0"/>
            </a:endParaRPr>
          </a:p>
        </p:txBody>
      </p:sp>
      <p:sp>
        <p:nvSpPr>
          <p:cNvPr id="283" name="Rectangle 282"/>
          <p:cNvSpPr/>
          <p:nvPr/>
        </p:nvSpPr>
        <p:spPr>
          <a:xfrm>
            <a:off x="770467" y="1024467"/>
            <a:ext cx="6993466" cy="389466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85" name="Picture 28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9156" y="3210288"/>
            <a:ext cx="3992844" cy="2500933"/>
          </a:xfrm>
          <a:prstGeom prst="rect">
            <a:avLst/>
          </a:prstGeom>
        </p:spPr>
      </p:pic>
      <p:grpSp>
        <p:nvGrpSpPr>
          <p:cNvPr id="290" name="Group 289"/>
          <p:cNvGrpSpPr/>
          <p:nvPr/>
        </p:nvGrpSpPr>
        <p:grpSpPr>
          <a:xfrm>
            <a:off x="432000" y="3161511"/>
            <a:ext cx="3048000" cy="2598489"/>
            <a:chOff x="352425" y="3239418"/>
            <a:chExt cx="3048000" cy="2598489"/>
          </a:xfrm>
        </p:grpSpPr>
        <p:pic>
          <p:nvPicPr>
            <p:cNvPr id="284" name="Picture 28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52425" y="3239418"/>
              <a:ext cx="3048000" cy="2598489"/>
            </a:xfrm>
            <a:prstGeom prst="rect">
              <a:avLst/>
            </a:prstGeom>
          </p:spPr>
        </p:pic>
        <p:cxnSp>
          <p:nvCxnSpPr>
            <p:cNvPr id="286" name="Straight Arrow Connector 285"/>
            <p:cNvCxnSpPr/>
            <p:nvPr/>
          </p:nvCxnSpPr>
          <p:spPr>
            <a:xfrm flipV="1">
              <a:off x="2057400" y="3804617"/>
              <a:ext cx="381000" cy="304800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7" name="Straight Arrow Connector 286"/>
            <p:cNvCxnSpPr/>
            <p:nvPr/>
          </p:nvCxnSpPr>
          <p:spPr>
            <a:xfrm>
              <a:off x="2019300" y="4244340"/>
              <a:ext cx="480060" cy="1051560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8" name="Straight Arrow Connector 287"/>
            <p:cNvCxnSpPr/>
            <p:nvPr/>
          </p:nvCxnSpPr>
          <p:spPr>
            <a:xfrm flipH="1">
              <a:off x="990600" y="4244340"/>
              <a:ext cx="885825" cy="1044842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Arrow Connector 288"/>
            <p:cNvCxnSpPr/>
            <p:nvPr/>
          </p:nvCxnSpPr>
          <p:spPr>
            <a:xfrm flipH="1" flipV="1">
              <a:off x="998220" y="3794760"/>
              <a:ext cx="878205" cy="314658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AD9E2-EE5A-4930-AB3F-427A3B11E8F3}" type="datetime1">
              <a:rPr lang="en-GB" smtClean="0"/>
              <a:t>09/11/2015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Numerical Methods II - Kevin Li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8207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 solvers – basic steps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32000" y="720000"/>
            <a:ext cx="8280000" cy="5040000"/>
          </a:xfrm>
        </p:spPr>
        <p:txBody>
          <a:bodyPr/>
          <a:lstStyle/>
          <a:p>
            <a:pPr marL="171450" lvl="1">
              <a:lnSpc>
                <a:spcPct val="100000"/>
              </a:lnSpc>
              <a:spcBef>
                <a:spcPts val="750"/>
              </a:spcBef>
            </a:pPr>
            <a:r>
              <a:rPr lang="en-US" dirty="0">
                <a:latin typeface="Calibri" pitchFamily="34" charset="0"/>
              </a:rPr>
              <a:t>The solution typically consists of </a:t>
            </a:r>
            <a:r>
              <a:rPr lang="en-US" dirty="0">
                <a:solidFill>
                  <a:srgbClr val="C00000"/>
                </a:solidFill>
                <a:latin typeface="Calibri" pitchFamily="34" charset="0"/>
                <a:sym typeface="Wingdings" panose="05000000000000000000" pitchFamily="2" charset="2"/>
              </a:rPr>
              <a:t>4 stages</a:t>
            </a:r>
            <a:r>
              <a:rPr lang="en-US" dirty="0">
                <a:latin typeface="Calibri" pitchFamily="34" charset="0"/>
                <a:sym typeface="Wingdings" panose="05000000000000000000" pitchFamily="2" charset="2"/>
              </a:rPr>
              <a:t>:</a:t>
            </a:r>
          </a:p>
          <a:p>
            <a:pPr marL="685800" lvl="2" indent="-342900">
              <a:lnSpc>
                <a:spcPct val="100000"/>
              </a:lnSpc>
              <a:spcAft>
                <a:spcPts val="600"/>
              </a:spcAft>
              <a:buClr>
                <a:schemeClr val="tx2"/>
              </a:buClr>
              <a:buFont typeface="+mj-lt"/>
              <a:buAutoNum type="arabicPeriod"/>
            </a:pPr>
            <a:r>
              <a:rPr lang="en-US" sz="1600" dirty="0">
                <a:solidFill>
                  <a:srgbClr val="C00000"/>
                </a:solidFill>
                <a:latin typeface="Calibri" pitchFamily="34" charset="0"/>
                <a:sym typeface="Wingdings" panose="05000000000000000000" pitchFamily="2" charset="2"/>
              </a:rPr>
              <a:t>Charge scatter</a:t>
            </a:r>
            <a:r>
              <a:rPr lang="en-US" sz="1600" dirty="0">
                <a:latin typeface="Calibri" pitchFamily="34" charset="0"/>
                <a:sym typeface="Wingdings" panose="05000000000000000000" pitchFamily="2" charset="2"/>
              </a:rPr>
              <a:t> from </a:t>
            </a:r>
            <a:r>
              <a:rPr lang="en-US" sz="1600" dirty="0" err="1">
                <a:latin typeface="Calibri" pitchFamily="34" charset="0"/>
                <a:sym typeface="Wingdings" panose="05000000000000000000" pitchFamily="2" charset="2"/>
              </a:rPr>
              <a:t>macroparticles</a:t>
            </a:r>
            <a:r>
              <a:rPr lang="en-US" sz="1600" dirty="0">
                <a:latin typeface="Calibri" pitchFamily="34" charset="0"/>
                <a:sym typeface="Wingdings" panose="05000000000000000000" pitchFamily="2" charset="2"/>
              </a:rPr>
              <a:t> (MPs) to grid (reduction of </a:t>
            </a:r>
            <a:r>
              <a:rPr lang="en-US" sz="1600" dirty="0" err="1">
                <a:latin typeface="Calibri" pitchFamily="34" charset="0"/>
                <a:sym typeface="Wingdings" panose="05000000000000000000" pitchFamily="2" charset="2"/>
              </a:rPr>
              <a:t>macroparticles</a:t>
            </a:r>
            <a:r>
              <a:rPr lang="en-US" sz="1600" dirty="0">
                <a:latin typeface="Calibri" pitchFamily="34" charset="0"/>
                <a:sym typeface="Wingdings" panose="05000000000000000000" pitchFamily="2" charset="2"/>
              </a:rPr>
              <a:t>)</a:t>
            </a:r>
          </a:p>
          <a:p>
            <a:pPr marL="685800" lvl="2" indent="-342900">
              <a:lnSpc>
                <a:spcPct val="100000"/>
              </a:lnSpc>
              <a:spcAft>
                <a:spcPts val="600"/>
              </a:spcAft>
              <a:buClr>
                <a:schemeClr val="tx2"/>
              </a:buClr>
              <a:buFont typeface="+mj-lt"/>
              <a:buAutoNum type="arabicPeriod"/>
            </a:pPr>
            <a:r>
              <a:rPr lang="en-US" sz="1600" dirty="0">
                <a:latin typeface="Calibri" pitchFamily="34" charset="0"/>
                <a:sym typeface="Wingdings" panose="05000000000000000000" pitchFamily="2" charset="2"/>
              </a:rPr>
              <a:t>Calculation of the </a:t>
            </a:r>
            <a:r>
              <a:rPr lang="en-US" sz="1600" dirty="0">
                <a:solidFill>
                  <a:srgbClr val="C00000"/>
                </a:solidFill>
                <a:latin typeface="Calibri" pitchFamily="34" charset="0"/>
                <a:sym typeface="Wingdings" panose="05000000000000000000" pitchFamily="2" charset="2"/>
              </a:rPr>
              <a:t>electrostatic potential at the nodes</a:t>
            </a:r>
            <a:r>
              <a:rPr lang="en-US" sz="1600" dirty="0">
                <a:latin typeface="Calibri" pitchFamily="34" charset="0"/>
                <a:sym typeface="Wingdings" panose="05000000000000000000" pitchFamily="2" charset="2"/>
              </a:rPr>
              <a:t> </a:t>
            </a:r>
          </a:p>
          <a:p>
            <a:pPr marL="685800" lvl="2" indent="-342900">
              <a:lnSpc>
                <a:spcPct val="100000"/>
              </a:lnSpc>
              <a:spcAft>
                <a:spcPts val="600"/>
              </a:spcAft>
              <a:buClr>
                <a:schemeClr val="tx2"/>
              </a:buClr>
              <a:buFont typeface="+mj-lt"/>
              <a:buAutoNum type="arabicPeriod"/>
            </a:pPr>
            <a:r>
              <a:rPr lang="en-US" sz="1600" dirty="0">
                <a:latin typeface="Calibri" pitchFamily="34" charset="0"/>
                <a:sym typeface="Wingdings" panose="05000000000000000000" pitchFamily="2" charset="2"/>
              </a:rPr>
              <a:t>Calculation of the </a:t>
            </a:r>
            <a:r>
              <a:rPr lang="en-US" sz="1600" dirty="0">
                <a:solidFill>
                  <a:srgbClr val="C00000"/>
                </a:solidFill>
                <a:latin typeface="Calibri" pitchFamily="34" charset="0"/>
                <a:sym typeface="Wingdings" panose="05000000000000000000" pitchFamily="2" charset="2"/>
              </a:rPr>
              <a:t>electric field at the nodes</a:t>
            </a:r>
            <a:r>
              <a:rPr lang="en-US" sz="1600" dirty="0">
                <a:latin typeface="Calibri" pitchFamily="34" charset="0"/>
                <a:sym typeface="Wingdings" panose="05000000000000000000" pitchFamily="2" charset="2"/>
              </a:rPr>
              <a:t> (gradient evaluation)</a:t>
            </a:r>
          </a:p>
          <a:p>
            <a:pPr marL="685800" lvl="2" indent="-342900">
              <a:lnSpc>
                <a:spcPct val="100000"/>
              </a:lnSpc>
              <a:spcAft>
                <a:spcPts val="600"/>
              </a:spcAft>
              <a:buClr>
                <a:schemeClr val="tx2"/>
              </a:buClr>
              <a:buFont typeface="+mj-lt"/>
              <a:buAutoNum type="arabicPeriod"/>
            </a:pPr>
            <a:r>
              <a:rPr lang="en-US" sz="1600" dirty="0">
                <a:solidFill>
                  <a:srgbClr val="C00000"/>
                </a:solidFill>
                <a:latin typeface="Calibri" pitchFamily="34" charset="0"/>
                <a:sym typeface="Wingdings" panose="05000000000000000000" pitchFamily="2" charset="2"/>
              </a:rPr>
              <a:t>Field gather</a:t>
            </a:r>
            <a:r>
              <a:rPr lang="en-US" sz="1600" dirty="0">
                <a:latin typeface="Calibri" pitchFamily="34" charset="0"/>
                <a:sym typeface="Wingdings" panose="05000000000000000000" pitchFamily="2" charset="2"/>
              </a:rPr>
              <a:t> from grid to MPs</a:t>
            </a:r>
            <a:endParaRPr lang="en-US" sz="1600" dirty="0">
              <a:latin typeface="Calibri" pitchFamily="34" charset="0"/>
            </a:endParaRPr>
          </a:p>
        </p:txBody>
      </p:sp>
      <p:sp>
        <p:nvSpPr>
          <p:cNvPr id="283" name="Rectangle 282"/>
          <p:cNvSpPr/>
          <p:nvPr/>
        </p:nvSpPr>
        <p:spPr>
          <a:xfrm>
            <a:off x="770467" y="1397002"/>
            <a:ext cx="6993466" cy="389466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3178272"/>
            <a:ext cx="2971800" cy="898308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717980" y="3759570"/>
            <a:ext cx="3276600" cy="6340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lvl="1">
              <a:lnSpc>
                <a:spcPct val="110000"/>
              </a:lnSpc>
              <a:spcAft>
                <a:spcPts val="600"/>
              </a:spcAft>
              <a:buClr>
                <a:schemeClr val="tx2"/>
              </a:buClr>
            </a:pPr>
            <a:r>
              <a:rPr lang="en-US" sz="1600" b="1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Boundary conditions </a:t>
            </a: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(e.g., perfectly conducting, open,  periodi</a:t>
            </a:r>
            <a:r>
              <a:rPr lang="en-US" sz="1600" dirty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c</a:t>
            </a: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)</a:t>
            </a:r>
            <a:endParaRPr lang="en-US" sz="1600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172582" y="2500527"/>
            <a:ext cx="4666618" cy="34958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lvl="1">
              <a:lnSpc>
                <a:spcPct val="110000"/>
              </a:lnSpc>
              <a:spcAft>
                <a:spcPts val="600"/>
              </a:spcAft>
              <a:buClr>
                <a:schemeClr val="tx2"/>
              </a:buClr>
            </a:pPr>
            <a:endParaRPr lang="en-US" sz="1600" b="1" dirty="0" smtClean="0">
              <a:solidFill>
                <a:schemeClr val="tx2"/>
              </a:solidFill>
              <a:latin typeface="Calibri" pitchFamily="34" charset="0"/>
              <a:sym typeface="Wingdings" panose="05000000000000000000" pitchFamily="2" charset="2"/>
            </a:endParaRPr>
          </a:p>
        </p:txBody>
      </p:sp>
      <p:sp>
        <p:nvSpPr>
          <p:cNvPr id="15" name="Content Placeholder 3"/>
          <p:cNvSpPr txBox="1">
            <a:spLocks/>
          </p:cNvSpPr>
          <p:nvPr/>
        </p:nvSpPr>
        <p:spPr>
          <a:xfrm>
            <a:off x="4572000" y="2500527"/>
            <a:ext cx="4267200" cy="35639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lvl="1">
              <a:lnSpc>
                <a:spcPct val="100000"/>
              </a:lnSpc>
              <a:spcBef>
                <a:spcPts val="750"/>
              </a:spcBef>
            </a:pPr>
            <a:r>
              <a:rPr lang="en-US" sz="1600" dirty="0">
                <a:latin typeface="Calibri" pitchFamily="34" charset="0"/>
              </a:rPr>
              <a:t>Different numerical </a:t>
            </a:r>
            <a:r>
              <a:rPr lang="en-US" sz="1600" dirty="0" smtClean="0">
                <a:latin typeface="Calibri" pitchFamily="34" charset="0"/>
              </a:rPr>
              <a:t>approaches exist to</a:t>
            </a:r>
            <a:r>
              <a:rPr lang="en-US" sz="1600" dirty="0" smtClean="0">
                <a:solidFill>
                  <a:srgbClr val="C00000"/>
                </a:solidFill>
                <a:latin typeface="Calibri" pitchFamily="34" charset="0"/>
              </a:rPr>
              <a:t> solve these types of equations</a:t>
            </a:r>
            <a:r>
              <a:rPr lang="en-US" sz="1600" dirty="0" smtClean="0">
                <a:latin typeface="Calibri" pitchFamily="34" charset="0"/>
              </a:rPr>
              <a:t> each with its own advantages </a:t>
            </a:r>
            <a:r>
              <a:rPr lang="en-US" sz="1600" dirty="0">
                <a:latin typeface="Calibri" pitchFamily="34" charset="0"/>
              </a:rPr>
              <a:t>and </a:t>
            </a:r>
            <a:r>
              <a:rPr lang="en-US" sz="1600" dirty="0" smtClean="0">
                <a:latin typeface="Calibri" pitchFamily="34" charset="0"/>
              </a:rPr>
              <a:t>drawbacks:</a:t>
            </a:r>
          </a:p>
          <a:p>
            <a:pPr marL="514350" lvl="2">
              <a:lnSpc>
                <a:spcPct val="100000"/>
              </a:lnSpc>
              <a:spcBef>
                <a:spcPts val="750"/>
              </a:spcBef>
            </a:pPr>
            <a:r>
              <a:rPr lang="en-US" sz="1400" dirty="0" smtClean="0">
                <a:latin typeface="Calibri" pitchFamily="34" charset="0"/>
              </a:rPr>
              <a:t>Open </a:t>
            </a:r>
            <a:r>
              <a:rPr lang="en-US" sz="1400" dirty="0">
                <a:latin typeface="Calibri" pitchFamily="34" charset="0"/>
              </a:rPr>
              <a:t>space </a:t>
            </a:r>
            <a:r>
              <a:rPr lang="en-US" sz="1400" dirty="0">
                <a:solidFill>
                  <a:srgbClr val="C00000"/>
                </a:solidFill>
                <a:latin typeface="Calibri" pitchFamily="34" charset="0"/>
              </a:rPr>
              <a:t>FFT solver</a:t>
            </a:r>
            <a:r>
              <a:rPr lang="en-US" sz="1400" dirty="0">
                <a:latin typeface="Calibri" pitchFamily="34" charset="0"/>
              </a:rPr>
              <a:t> (explicit, very fast but open boundaries) </a:t>
            </a:r>
            <a:endParaRPr lang="en-US" sz="1400" dirty="0" smtClean="0">
              <a:latin typeface="Calibri" pitchFamily="34" charset="0"/>
            </a:endParaRPr>
          </a:p>
          <a:p>
            <a:pPr marL="514350" lvl="2">
              <a:lnSpc>
                <a:spcPct val="100000"/>
              </a:lnSpc>
              <a:spcBef>
                <a:spcPts val="750"/>
              </a:spcBef>
            </a:pPr>
            <a:r>
              <a:rPr lang="en-US" sz="1400" dirty="0" smtClean="0">
                <a:latin typeface="Calibri" pitchFamily="34" charset="0"/>
              </a:rPr>
              <a:t>Rectangular </a:t>
            </a:r>
            <a:r>
              <a:rPr lang="en-US" sz="1400" dirty="0">
                <a:latin typeface="Calibri" pitchFamily="34" charset="0"/>
              </a:rPr>
              <a:t>boundary </a:t>
            </a:r>
            <a:r>
              <a:rPr lang="en-US" sz="1400" dirty="0">
                <a:solidFill>
                  <a:srgbClr val="C00000"/>
                </a:solidFill>
                <a:latin typeface="Calibri" pitchFamily="34" charset="0"/>
              </a:rPr>
              <a:t>FFT solver</a:t>
            </a:r>
            <a:r>
              <a:rPr lang="en-US" sz="1400" dirty="0">
                <a:latin typeface="Calibri" pitchFamily="34" charset="0"/>
              </a:rPr>
              <a:t> (explicit, very fast but only rectangular boundaries) </a:t>
            </a:r>
            <a:endParaRPr lang="en-US" sz="1400" dirty="0" smtClean="0">
              <a:latin typeface="Calibri" pitchFamily="34" charset="0"/>
            </a:endParaRPr>
          </a:p>
          <a:p>
            <a:pPr marL="514350" lvl="2">
              <a:lnSpc>
                <a:spcPct val="100000"/>
              </a:lnSpc>
              <a:spcBef>
                <a:spcPts val="750"/>
              </a:spcBef>
            </a:pPr>
            <a:r>
              <a:rPr lang="en-US" sz="1400" dirty="0" smtClean="0">
                <a:solidFill>
                  <a:srgbClr val="C00000"/>
                </a:solidFill>
                <a:latin typeface="Calibri" pitchFamily="34" charset="0"/>
              </a:rPr>
              <a:t>Finite Difference implicit</a:t>
            </a:r>
            <a:r>
              <a:rPr lang="en-US" sz="1400" dirty="0" smtClean="0">
                <a:latin typeface="Calibri" pitchFamily="34" charset="0"/>
              </a:rPr>
              <a:t> Poisson solver (arbitrary chamber shape, sparse matrix, possibility to use </a:t>
            </a:r>
            <a:r>
              <a:rPr lang="en-US" sz="1400" dirty="0" err="1" smtClean="0">
                <a:latin typeface="Calibri" pitchFamily="34" charset="0"/>
              </a:rPr>
              <a:t>Shortley</a:t>
            </a:r>
            <a:r>
              <a:rPr lang="en-US" sz="1400" dirty="0" smtClean="0">
                <a:latin typeface="Calibri" pitchFamily="34" charset="0"/>
              </a:rPr>
              <a:t> Weller boundary refinement, KLU fast routines, computationally more demanding)</a:t>
            </a:r>
          </a:p>
          <a:p>
            <a:pPr marL="514350" lvl="2">
              <a:lnSpc>
                <a:spcPct val="100000"/>
              </a:lnSpc>
              <a:spcBef>
                <a:spcPts val="750"/>
              </a:spcBef>
            </a:pPr>
            <a:r>
              <a:rPr lang="en-US" sz="1400" dirty="0" smtClean="0">
                <a:latin typeface="Calibri" pitchFamily="34" charset="0"/>
              </a:rPr>
              <a:t>Dual or multi-grid in combination with direct or iterative solvers</a:t>
            </a:r>
          </a:p>
          <a:p>
            <a:pPr marL="171450" lvl="1">
              <a:lnSpc>
                <a:spcPct val="100000"/>
              </a:lnSpc>
              <a:spcBef>
                <a:spcPts val="750"/>
              </a:spcBef>
            </a:pPr>
            <a:endParaRPr lang="en-US" dirty="0">
              <a:latin typeface="Calibri" pitchFamily="34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E409A-7F38-43BC-A009-B8BF19404AC0}" type="datetime1">
              <a:rPr lang="en-GB" smtClean="0"/>
              <a:t>09/11/2015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Numerical Methods II - Kevin Li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4690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 solvers – basic steps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32000" y="720000"/>
            <a:ext cx="8280000" cy="5040000"/>
          </a:xfrm>
        </p:spPr>
        <p:txBody>
          <a:bodyPr/>
          <a:lstStyle/>
          <a:p>
            <a:pPr marL="171450" lvl="1">
              <a:lnSpc>
                <a:spcPct val="100000"/>
              </a:lnSpc>
              <a:spcBef>
                <a:spcPts val="750"/>
              </a:spcBef>
            </a:pPr>
            <a:r>
              <a:rPr lang="en-US" dirty="0">
                <a:latin typeface="Calibri" pitchFamily="34" charset="0"/>
              </a:rPr>
              <a:t>The solution typically consists of </a:t>
            </a:r>
            <a:r>
              <a:rPr lang="en-US" dirty="0">
                <a:solidFill>
                  <a:srgbClr val="C00000"/>
                </a:solidFill>
                <a:latin typeface="Calibri" pitchFamily="34" charset="0"/>
                <a:sym typeface="Wingdings" panose="05000000000000000000" pitchFamily="2" charset="2"/>
              </a:rPr>
              <a:t>4 stages</a:t>
            </a:r>
            <a:r>
              <a:rPr lang="en-US" dirty="0">
                <a:latin typeface="Calibri" pitchFamily="34" charset="0"/>
                <a:sym typeface="Wingdings" panose="05000000000000000000" pitchFamily="2" charset="2"/>
              </a:rPr>
              <a:t>:</a:t>
            </a:r>
          </a:p>
          <a:p>
            <a:pPr marL="685800" lvl="2" indent="-342900">
              <a:lnSpc>
                <a:spcPct val="100000"/>
              </a:lnSpc>
              <a:spcAft>
                <a:spcPts val="600"/>
              </a:spcAft>
              <a:buClr>
                <a:schemeClr val="tx2"/>
              </a:buClr>
              <a:buFont typeface="+mj-lt"/>
              <a:buAutoNum type="arabicPeriod"/>
            </a:pPr>
            <a:r>
              <a:rPr lang="en-US" sz="1600" dirty="0">
                <a:solidFill>
                  <a:srgbClr val="C00000"/>
                </a:solidFill>
                <a:latin typeface="Calibri" pitchFamily="34" charset="0"/>
                <a:sym typeface="Wingdings" panose="05000000000000000000" pitchFamily="2" charset="2"/>
              </a:rPr>
              <a:t>Charge scatter</a:t>
            </a:r>
            <a:r>
              <a:rPr lang="en-US" sz="1600" dirty="0">
                <a:latin typeface="Calibri" pitchFamily="34" charset="0"/>
                <a:sym typeface="Wingdings" panose="05000000000000000000" pitchFamily="2" charset="2"/>
              </a:rPr>
              <a:t> from </a:t>
            </a:r>
            <a:r>
              <a:rPr lang="en-US" sz="1600" dirty="0" err="1">
                <a:latin typeface="Calibri" pitchFamily="34" charset="0"/>
                <a:sym typeface="Wingdings" panose="05000000000000000000" pitchFamily="2" charset="2"/>
              </a:rPr>
              <a:t>macroparticles</a:t>
            </a:r>
            <a:r>
              <a:rPr lang="en-US" sz="1600" dirty="0">
                <a:latin typeface="Calibri" pitchFamily="34" charset="0"/>
                <a:sym typeface="Wingdings" panose="05000000000000000000" pitchFamily="2" charset="2"/>
              </a:rPr>
              <a:t> (MPs) to grid (reduction of </a:t>
            </a:r>
            <a:r>
              <a:rPr lang="en-US" sz="1600" dirty="0" err="1">
                <a:latin typeface="Calibri" pitchFamily="34" charset="0"/>
                <a:sym typeface="Wingdings" panose="05000000000000000000" pitchFamily="2" charset="2"/>
              </a:rPr>
              <a:t>macroparticles</a:t>
            </a:r>
            <a:r>
              <a:rPr lang="en-US" sz="1600" dirty="0">
                <a:latin typeface="Calibri" pitchFamily="34" charset="0"/>
                <a:sym typeface="Wingdings" panose="05000000000000000000" pitchFamily="2" charset="2"/>
              </a:rPr>
              <a:t>)</a:t>
            </a:r>
          </a:p>
          <a:p>
            <a:pPr marL="685800" lvl="2" indent="-342900">
              <a:lnSpc>
                <a:spcPct val="100000"/>
              </a:lnSpc>
              <a:spcAft>
                <a:spcPts val="600"/>
              </a:spcAft>
              <a:buClr>
                <a:schemeClr val="tx2"/>
              </a:buClr>
              <a:buFont typeface="+mj-lt"/>
              <a:buAutoNum type="arabicPeriod"/>
            </a:pPr>
            <a:r>
              <a:rPr lang="en-US" sz="1600" dirty="0">
                <a:latin typeface="Calibri" pitchFamily="34" charset="0"/>
                <a:sym typeface="Wingdings" panose="05000000000000000000" pitchFamily="2" charset="2"/>
              </a:rPr>
              <a:t>Calculation of the </a:t>
            </a:r>
            <a:r>
              <a:rPr lang="en-US" sz="1600" dirty="0">
                <a:solidFill>
                  <a:srgbClr val="C00000"/>
                </a:solidFill>
                <a:latin typeface="Calibri" pitchFamily="34" charset="0"/>
                <a:sym typeface="Wingdings" panose="05000000000000000000" pitchFamily="2" charset="2"/>
              </a:rPr>
              <a:t>electrostatic potential at the nodes</a:t>
            </a:r>
            <a:r>
              <a:rPr lang="en-US" sz="1600" dirty="0">
                <a:latin typeface="Calibri" pitchFamily="34" charset="0"/>
                <a:sym typeface="Wingdings" panose="05000000000000000000" pitchFamily="2" charset="2"/>
              </a:rPr>
              <a:t> </a:t>
            </a:r>
          </a:p>
          <a:p>
            <a:pPr marL="685800" lvl="2" indent="-342900">
              <a:lnSpc>
                <a:spcPct val="100000"/>
              </a:lnSpc>
              <a:spcAft>
                <a:spcPts val="600"/>
              </a:spcAft>
              <a:buClr>
                <a:schemeClr val="tx2"/>
              </a:buClr>
              <a:buFont typeface="+mj-lt"/>
              <a:buAutoNum type="arabicPeriod"/>
            </a:pPr>
            <a:r>
              <a:rPr lang="en-US" sz="1600" dirty="0">
                <a:latin typeface="Calibri" pitchFamily="34" charset="0"/>
                <a:sym typeface="Wingdings" panose="05000000000000000000" pitchFamily="2" charset="2"/>
              </a:rPr>
              <a:t>Calculation of the </a:t>
            </a:r>
            <a:r>
              <a:rPr lang="en-US" sz="1600" dirty="0">
                <a:solidFill>
                  <a:srgbClr val="C00000"/>
                </a:solidFill>
                <a:latin typeface="Calibri" pitchFamily="34" charset="0"/>
                <a:sym typeface="Wingdings" panose="05000000000000000000" pitchFamily="2" charset="2"/>
              </a:rPr>
              <a:t>electric field at the nodes</a:t>
            </a:r>
            <a:r>
              <a:rPr lang="en-US" sz="1600" dirty="0">
                <a:latin typeface="Calibri" pitchFamily="34" charset="0"/>
                <a:sym typeface="Wingdings" panose="05000000000000000000" pitchFamily="2" charset="2"/>
              </a:rPr>
              <a:t> (gradient evaluation)</a:t>
            </a:r>
          </a:p>
          <a:p>
            <a:pPr marL="685800" lvl="2" indent="-342900">
              <a:lnSpc>
                <a:spcPct val="100000"/>
              </a:lnSpc>
              <a:spcAft>
                <a:spcPts val="600"/>
              </a:spcAft>
              <a:buClr>
                <a:schemeClr val="tx2"/>
              </a:buClr>
              <a:buFont typeface="+mj-lt"/>
              <a:buAutoNum type="arabicPeriod"/>
            </a:pPr>
            <a:r>
              <a:rPr lang="en-US" sz="1600" dirty="0">
                <a:solidFill>
                  <a:srgbClr val="C00000"/>
                </a:solidFill>
                <a:latin typeface="Calibri" pitchFamily="34" charset="0"/>
                <a:sym typeface="Wingdings" panose="05000000000000000000" pitchFamily="2" charset="2"/>
              </a:rPr>
              <a:t>Field gather</a:t>
            </a:r>
            <a:r>
              <a:rPr lang="en-US" sz="1600" dirty="0">
                <a:latin typeface="Calibri" pitchFamily="34" charset="0"/>
                <a:sym typeface="Wingdings" panose="05000000000000000000" pitchFamily="2" charset="2"/>
              </a:rPr>
              <a:t> from grid to MPs</a:t>
            </a:r>
            <a:endParaRPr lang="en-US" sz="1600" dirty="0">
              <a:latin typeface="Calibri" pitchFamily="34" charset="0"/>
            </a:endParaRPr>
          </a:p>
        </p:txBody>
      </p:sp>
      <p:sp>
        <p:nvSpPr>
          <p:cNvPr id="283" name="Rectangle 282"/>
          <p:cNvSpPr/>
          <p:nvPr/>
        </p:nvSpPr>
        <p:spPr>
          <a:xfrm>
            <a:off x="770467" y="1761066"/>
            <a:ext cx="6993466" cy="389466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4172582" y="2500527"/>
            <a:ext cx="4666618" cy="34958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lvl="1">
              <a:lnSpc>
                <a:spcPct val="110000"/>
              </a:lnSpc>
              <a:spcAft>
                <a:spcPts val="600"/>
              </a:spcAft>
              <a:buClr>
                <a:schemeClr val="tx2"/>
              </a:buClr>
            </a:pPr>
            <a:endParaRPr lang="en-US" sz="1600" b="1" dirty="0" smtClean="0">
              <a:solidFill>
                <a:schemeClr val="tx2"/>
              </a:solidFill>
              <a:latin typeface="Calibri" pitchFamily="34" charset="0"/>
              <a:sym typeface="Wingdings" panose="05000000000000000000" pitchFamily="2" charset="2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699784" y="3276600"/>
            <a:ext cx="5744432" cy="1637784"/>
            <a:chOff x="1905000" y="3276600"/>
            <a:chExt cx="5744432" cy="1637784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905000" y="3939044"/>
              <a:ext cx="987362" cy="312896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353628" y="3276600"/>
              <a:ext cx="2287619" cy="681419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334000" y="4163433"/>
              <a:ext cx="2315432" cy="750951"/>
            </a:xfrm>
            <a:prstGeom prst="rect">
              <a:avLst/>
            </a:prstGeom>
          </p:spPr>
        </p:pic>
        <p:sp>
          <p:nvSpPr>
            <p:cNvPr id="17" name="Down Arrow 16"/>
            <p:cNvSpPr/>
            <p:nvPr/>
          </p:nvSpPr>
          <p:spPr>
            <a:xfrm rot="16200000">
              <a:off x="3732181" y="3676392"/>
              <a:ext cx="762000" cy="83820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F608D-E99C-4733-9CD7-12074CE09CD0}" type="datetime1">
              <a:rPr lang="en-GB" smtClean="0"/>
              <a:t>09/11/2015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Numerical Methods II - Kevin Li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498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 solvers – basic steps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32000" y="720000"/>
            <a:ext cx="8280000" cy="5040000"/>
          </a:xfrm>
        </p:spPr>
        <p:txBody>
          <a:bodyPr/>
          <a:lstStyle/>
          <a:p>
            <a:pPr marL="171450" lvl="1">
              <a:lnSpc>
                <a:spcPct val="100000"/>
              </a:lnSpc>
              <a:spcBef>
                <a:spcPts val="750"/>
              </a:spcBef>
            </a:pPr>
            <a:r>
              <a:rPr lang="en-US" dirty="0">
                <a:latin typeface="Calibri" pitchFamily="34" charset="0"/>
              </a:rPr>
              <a:t>The solution typically consists of </a:t>
            </a:r>
            <a:r>
              <a:rPr lang="en-US" dirty="0">
                <a:solidFill>
                  <a:srgbClr val="C00000"/>
                </a:solidFill>
                <a:latin typeface="Calibri" pitchFamily="34" charset="0"/>
                <a:sym typeface="Wingdings" panose="05000000000000000000" pitchFamily="2" charset="2"/>
              </a:rPr>
              <a:t>4 stages</a:t>
            </a:r>
            <a:r>
              <a:rPr lang="en-US" dirty="0">
                <a:latin typeface="Calibri" pitchFamily="34" charset="0"/>
                <a:sym typeface="Wingdings" panose="05000000000000000000" pitchFamily="2" charset="2"/>
              </a:rPr>
              <a:t>:</a:t>
            </a:r>
          </a:p>
          <a:p>
            <a:pPr marL="685800" lvl="2" indent="-342900">
              <a:lnSpc>
                <a:spcPct val="100000"/>
              </a:lnSpc>
              <a:spcAft>
                <a:spcPts val="600"/>
              </a:spcAft>
              <a:buClr>
                <a:schemeClr val="tx2"/>
              </a:buClr>
              <a:buFont typeface="+mj-lt"/>
              <a:buAutoNum type="arabicPeriod"/>
            </a:pPr>
            <a:r>
              <a:rPr lang="en-US" sz="1600" dirty="0">
                <a:solidFill>
                  <a:srgbClr val="C00000"/>
                </a:solidFill>
                <a:latin typeface="Calibri" pitchFamily="34" charset="0"/>
                <a:sym typeface="Wingdings" panose="05000000000000000000" pitchFamily="2" charset="2"/>
              </a:rPr>
              <a:t>Charge scatter</a:t>
            </a:r>
            <a:r>
              <a:rPr lang="en-US" sz="1600" dirty="0">
                <a:latin typeface="Calibri" pitchFamily="34" charset="0"/>
                <a:sym typeface="Wingdings" panose="05000000000000000000" pitchFamily="2" charset="2"/>
              </a:rPr>
              <a:t> from </a:t>
            </a:r>
            <a:r>
              <a:rPr lang="en-US" sz="1600" dirty="0" err="1">
                <a:latin typeface="Calibri" pitchFamily="34" charset="0"/>
                <a:sym typeface="Wingdings" panose="05000000000000000000" pitchFamily="2" charset="2"/>
              </a:rPr>
              <a:t>macroparticles</a:t>
            </a:r>
            <a:r>
              <a:rPr lang="en-US" sz="1600" dirty="0">
                <a:latin typeface="Calibri" pitchFamily="34" charset="0"/>
                <a:sym typeface="Wingdings" panose="05000000000000000000" pitchFamily="2" charset="2"/>
              </a:rPr>
              <a:t> (MPs) to grid (reduction of </a:t>
            </a:r>
            <a:r>
              <a:rPr lang="en-US" sz="1600" dirty="0" err="1">
                <a:latin typeface="Calibri" pitchFamily="34" charset="0"/>
                <a:sym typeface="Wingdings" panose="05000000000000000000" pitchFamily="2" charset="2"/>
              </a:rPr>
              <a:t>macroparticles</a:t>
            </a:r>
            <a:r>
              <a:rPr lang="en-US" sz="1600" dirty="0">
                <a:latin typeface="Calibri" pitchFamily="34" charset="0"/>
                <a:sym typeface="Wingdings" panose="05000000000000000000" pitchFamily="2" charset="2"/>
              </a:rPr>
              <a:t>)</a:t>
            </a:r>
          </a:p>
          <a:p>
            <a:pPr marL="685800" lvl="2" indent="-342900">
              <a:lnSpc>
                <a:spcPct val="100000"/>
              </a:lnSpc>
              <a:spcAft>
                <a:spcPts val="600"/>
              </a:spcAft>
              <a:buClr>
                <a:schemeClr val="tx2"/>
              </a:buClr>
              <a:buFont typeface="+mj-lt"/>
              <a:buAutoNum type="arabicPeriod"/>
            </a:pPr>
            <a:r>
              <a:rPr lang="en-US" sz="1600" dirty="0">
                <a:latin typeface="Calibri" pitchFamily="34" charset="0"/>
                <a:sym typeface="Wingdings" panose="05000000000000000000" pitchFamily="2" charset="2"/>
              </a:rPr>
              <a:t>Calculation of the </a:t>
            </a:r>
            <a:r>
              <a:rPr lang="en-US" sz="1600" dirty="0">
                <a:solidFill>
                  <a:srgbClr val="C00000"/>
                </a:solidFill>
                <a:latin typeface="Calibri" pitchFamily="34" charset="0"/>
                <a:sym typeface="Wingdings" panose="05000000000000000000" pitchFamily="2" charset="2"/>
              </a:rPr>
              <a:t>electrostatic potential at the nodes</a:t>
            </a:r>
            <a:r>
              <a:rPr lang="en-US" sz="1600" dirty="0">
                <a:latin typeface="Calibri" pitchFamily="34" charset="0"/>
                <a:sym typeface="Wingdings" panose="05000000000000000000" pitchFamily="2" charset="2"/>
              </a:rPr>
              <a:t> </a:t>
            </a:r>
          </a:p>
          <a:p>
            <a:pPr marL="685800" lvl="2" indent="-342900">
              <a:lnSpc>
                <a:spcPct val="100000"/>
              </a:lnSpc>
              <a:spcAft>
                <a:spcPts val="600"/>
              </a:spcAft>
              <a:buClr>
                <a:schemeClr val="tx2"/>
              </a:buClr>
              <a:buFont typeface="+mj-lt"/>
              <a:buAutoNum type="arabicPeriod"/>
            </a:pPr>
            <a:r>
              <a:rPr lang="en-US" sz="1600" dirty="0">
                <a:latin typeface="Calibri" pitchFamily="34" charset="0"/>
                <a:sym typeface="Wingdings" panose="05000000000000000000" pitchFamily="2" charset="2"/>
              </a:rPr>
              <a:t>Calculation of the </a:t>
            </a:r>
            <a:r>
              <a:rPr lang="en-US" sz="1600" dirty="0">
                <a:solidFill>
                  <a:srgbClr val="C00000"/>
                </a:solidFill>
                <a:latin typeface="Calibri" pitchFamily="34" charset="0"/>
                <a:sym typeface="Wingdings" panose="05000000000000000000" pitchFamily="2" charset="2"/>
              </a:rPr>
              <a:t>electric field at the nodes</a:t>
            </a:r>
            <a:r>
              <a:rPr lang="en-US" sz="1600" dirty="0">
                <a:latin typeface="Calibri" pitchFamily="34" charset="0"/>
                <a:sym typeface="Wingdings" panose="05000000000000000000" pitchFamily="2" charset="2"/>
              </a:rPr>
              <a:t> (gradient evaluation)</a:t>
            </a:r>
          </a:p>
          <a:p>
            <a:pPr marL="685800" lvl="2" indent="-342900">
              <a:lnSpc>
                <a:spcPct val="100000"/>
              </a:lnSpc>
              <a:spcAft>
                <a:spcPts val="600"/>
              </a:spcAft>
              <a:buClr>
                <a:schemeClr val="tx2"/>
              </a:buClr>
              <a:buFont typeface="+mj-lt"/>
              <a:buAutoNum type="arabicPeriod"/>
            </a:pPr>
            <a:r>
              <a:rPr lang="en-US" sz="1600" dirty="0">
                <a:solidFill>
                  <a:srgbClr val="C00000"/>
                </a:solidFill>
                <a:latin typeface="Calibri" pitchFamily="34" charset="0"/>
                <a:sym typeface="Wingdings" panose="05000000000000000000" pitchFamily="2" charset="2"/>
              </a:rPr>
              <a:t>Field gather</a:t>
            </a:r>
            <a:r>
              <a:rPr lang="en-US" sz="1600" dirty="0">
                <a:latin typeface="Calibri" pitchFamily="34" charset="0"/>
                <a:sym typeface="Wingdings" panose="05000000000000000000" pitchFamily="2" charset="2"/>
              </a:rPr>
              <a:t> from grid to MPs</a:t>
            </a:r>
            <a:endParaRPr lang="en-US" sz="1600" dirty="0">
              <a:latin typeface="Calibri" pitchFamily="34" charset="0"/>
            </a:endParaRPr>
          </a:p>
        </p:txBody>
      </p:sp>
      <p:sp>
        <p:nvSpPr>
          <p:cNvPr id="283" name="Rectangle 282"/>
          <p:cNvSpPr/>
          <p:nvPr/>
        </p:nvSpPr>
        <p:spPr>
          <a:xfrm>
            <a:off x="770467" y="2133602"/>
            <a:ext cx="6993466" cy="389466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" name="Group 1"/>
          <p:cNvGrpSpPr/>
          <p:nvPr/>
        </p:nvGrpSpPr>
        <p:grpSpPr>
          <a:xfrm>
            <a:off x="432000" y="3161511"/>
            <a:ext cx="3048000" cy="2598489"/>
            <a:chOff x="352425" y="3239418"/>
            <a:chExt cx="3048000" cy="2598489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52425" y="3239418"/>
              <a:ext cx="3048000" cy="2598489"/>
            </a:xfrm>
            <a:prstGeom prst="rect">
              <a:avLst/>
            </a:prstGeom>
          </p:spPr>
        </p:pic>
        <p:cxnSp>
          <p:nvCxnSpPr>
            <p:cNvPr id="21" name="Straight Arrow Connector 20"/>
            <p:cNvCxnSpPr/>
            <p:nvPr/>
          </p:nvCxnSpPr>
          <p:spPr>
            <a:xfrm flipV="1">
              <a:off x="2057400" y="3804617"/>
              <a:ext cx="381000" cy="304800"/>
            </a:xfrm>
            <a:prstGeom prst="straightConnector1">
              <a:avLst/>
            </a:prstGeom>
            <a:ln w="38100">
              <a:solidFill>
                <a:srgbClr val="00B050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>
              <a:off x="2019300" y="4244340"/>
              <a:ext cx="480060" cy="1051560"/>
            </a:xfrm>
            <a:prstGeom prst="straightConnector1">
              <a:avLst/>
            </a:prstGeom>
            <a:ln w="38100">
              <a:solidFill>
                <a:srgbClr val="00B050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 flipH="1">
              <a:off x="990600" y="4244340"/>
              <a:ext cx="885825" cy="1044842"/>
            </a:xfrm>
            <a:prstGeom prst="straightConnector1">
              <a:avLst/>
            </a:prstGeom>
            <a:ln w="38100">
              <a:solidFill>
                <a:srgbClr val="00B050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 flipH="1" flipV="1">
              <a:off x="998220" y="3794760"/>
              <a:ext cx="878205" cy="314658"/>
            </a:xfrm>
            <a:prstGeom prst="straightConnector1">
              <a:avLst/>
            </a:prstGeom>
            <a:ln w="38100">
              <a:solidFill>
                <a:srgbClr val="00B050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/>
          <p:cNvGrpSpPr/>
          <p:nvPr/>
        </p:nvGrpSpPr>
        <p:grpSpPr>
          <a:xfrm>
            <a:off x="3672000" y="3547611"/>
            <a:ext cx="5317997" cy="1826288"/>
            <a:chOff x="4191000" y="3675658"/>
            <a:chExt cx="5317997" cy="1826288"/>
          </a:xfrm>
        </p:grpSpPr>
        <p:pic>
          <p:nvPicPr>
            <p:cNvPr id="26" name="Picture 25"/>
            <p:cNvPicPr>
              <a:picLocks noChangeAspect="1"/>
            </p:cNvPicPr>
            <p:nvPr/>
          </p:nvPicPr>
          <p:blipFill rotWithShape="1">
            <a:blip r:embed="rId4"/>
            <a:srcRect l="23689"/>
            <a:stretch/>
          </p:blipFill>
          <p:spPr>
            <a:xfrm>
              <a:off x="4636654" y="4329228"/>
              <a:ext cx="4872343" cy="1172718"/>
            </a:xfrm>
            <a:prstGeom prst="rect">
              <a:avLst/>
            </a:prstGeom>
          </p:spPr>
        </p:pic>
        <p:pic>
          <p:nvPicPr>
            <p:cNvPr id="27" name="Picture 26"/>
            <p:cNvPicPr>
              <a:picLocks noChangeAspect="1"/>
            </p:cNvPicPr>
            <p:nvPr/>
          </p:nvPicPr>
          <p:blipFill rotWithShape="1">
            <a:blip r:embed="rId4"/>
            <a:srcRect r="76732" b="54032"/>
            <a:stretch/>
          </p:blipFill>
          <p:spPr>
            <a:xfrm>
              <a:off x="4191000" y="3675658"/>
              <a:ext cx="1485611" cy="539077"/>
            </a:xfrm>
            <a:prstGeom prst="rect">
              <a:avLst/>
            </a:prstGeom>
          </p:spPr>
        </p:pic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0BD50-3FA4-452D-95B8-72F6159282AE}" type="datetime1">
              <a:rPr lang="en-GB" smtClean="0"/>
              <a:t>09/11/2015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Numerical Methods II - Kevin Li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9529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180000" y="872071"/>
            <a:ext cx="8784000" cy="5220000"/>
          </a:xfrm>
          <a:prstGeom prst="roundRect">
            <a:avLst>
              <a:gd name="adj" fmla="val 4912"/>
            </a:avLst>
          </a:prstGeom>
          <a:noFill/>
          <a:ln w="190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Numerical model of electron cloud effects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/>
          <a:p>
            <a:fld id="{C5E9B248-E9DC-4043-8EB6-A0AFFAF92E83}" type="datetime1">
              <a:rPr lang="en-GB" smtClean="0"/>
              <a:t>09/11/2015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Numerical Methods II - Kevin Li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38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304800" y="1080000"/>
            <a:ext cx="8534400" cy="4938711"/>
            <a:chOff x="131235" y="1217526"/>
            <a:chExt cx="8534400" cy="4938711"/>
          </a:xfrm>
        </p:grpSpPr>
        <p:grpSp>
          <p:nvGrpSpPr>
            <p:cNvPr id="10" name="Group 34"/>
            <p:cNvGrpSpPr/>
            <p:nvPr/>
          </p:nvGrpSpPr>
          <p:grpSpPr>
            <a:xfrm>
              <a:off x="1963900" y="1217526"/>
              <a:ext cx="4991100" cy="1782762"/>
              <a:chOff x="2099365" y="1417638"/>
              <a:chExt cx="4991100" cy="1782762"/>
            </a:xfrm>
            <a:solidFill>
              <a:srgbClr val="C3D69B"/>
            </a:solidFill>
          </p:grpSpPr>
          <p:sp>
            <p:nvSpPr>
              <p:cNvPr id="11" name="Rounded Rectangle 10"/>
              <p:cNvSpPr/>
              <p:nvPr/>
            </p:nvSpPr>
            <p:spPr>
              <a:xfrm>
                <a:off x="2099365" y="1417638"/>
                <a:ext cx="4991100" cy="1782762"/>
              </a:xfrm>
              <a:prstGeom prst="roundRect">
                <a:avLst/>
              </a:prstGeom>
              <a:solidFill>
                <a:srgbClr val="E7E7E7">
                  <a:alpha val="22000"/>
                </a:srgbClr>
              </a:solidFill>
              <a:ln>
                <a:solidFill>
                  <a:srgbClr val="26262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2213665" y="2108478"/>
                <a:ext cx="685800" cy="152400"/>
              </a:xfrm>
              <a:prstGeom prst="ellipse">
                <a:avLst/>
              </a:prstGeom>
              <a:solidFill>
                <a:srgbClr val="3366FF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3051865" y="2108478"/>
                <a:ext cx="685800" cy="152400"/>
              </a:xfrm>
              <a:prstGeom prst="ellipse">
                <a:avLst/>
              </a:prstGeom>
              <a:solidFill>
                <a:srgbClr val="3366FF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3890065" y="2108478"/>
                <a:ext cx="685800" cy="152400"/>
              </a:xfrm>
              <a:prstGeom prst="ellipse">
                <a:avLst/>
              </a:prstGeom>
              <a:solidFill>
                <a:srgbClr val="3366FF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6" name="Straight Connector 15"/>
              <p:cNvCxnSpPr/>
              <p:nvPr/>
            </p:nvCxnSpPr>
            <p:spPr>
              <a:xfrm>
                <a:off x="4687404" y="2193513"/>
                <a:ext cx="1295400" cy="1588"/>
              </a:xfrm>
              <a:prstGeom prst="line">
                <a:avLst/>
              </a:prstGeom>
              <a:grpFill/>
              <a:ln w="25400" cap="flat" cmpd="sng" algn="ctr">
                <a:solidFill>
                  <a:schemeClr val="accent3">
                    <a:lumMod val="50000"/>
                  </a:schemeClr>
                </a:solidFill>
                <a:prstDash val="dot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Oval 16"/>
              <p:cNvSpPr/>
              <p:nvPr/>
            </p:nvSpPr>
            <p:spPr>
              <a:xfrm>
                <a:off x="6176065" y="2118901"/>
                <a:ext cx="685800" cy="152400"/>
              </a:xfrm>
              <a:prstGeom prst="ellipse">
                <a:avLst/>
              </a:prstGeom>
              <a:solidFill>
                <a:srgbClr val="3366FF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3795643" y="2772266"/>
                <a:ext cx="1752600" cy="3231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500" dirty="0" smtClean="0"/>
                  <a:t>Multi-bunch beam</a:t>
                </a:r>
                <a:endParaRPr lang="en-US" sz="1500" dirty="0"/>
              </a:p>
            </p:txBody>
          </p:sp>
          <p:cxnSp>
            <p:nvCxnSpPr>
              <p:cNvPr id="19" name="Straight Connector 18"/>
              <p:cNvCxnSpPr/>
              <p:nvPr/>
            </p:nvCxnSpPr>
            <p:spPr>
              <a:xfrm>
                <a:off x="2213665" y="2447513"/>
                <a:ext cx="4713138" cy="1588"/>
              </a:xfrm>
              <a:prstGeom prst="line">
                <a:avLst/>
              </a:prstGeom>
              <a:grpFill/>
              <a:ln>
                <a:solidFill>
                  <a:schemeClr val="accent3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>
                <a:off x="2219296" y="1943446"/>
                <a:ext cx="4713138" cy="1588"/>
              </a:xfrm>
              <a:prstGeom prst="line">
                <a:avLst/>
              </a:prstGeom>
              <a:grpFill/>
              <a:ln>
                <a:solidFill>
                  <a:schemeClr val="accent3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Arrow Connector 20"/>
              <p:cNvCxnSpPr/>
              <p:nvPr/>
            </p:nvCxnSpPr>
            <p:spPr>
              <a:xfrm>
                <a:off x="3051865" y="2592388"/>
                <a:ext cx="3699569" cy="1588"/>
              </a:xfrm>
              <a:prstGeom prst="straightConnector1">
                <a:avLst/>
              </a:prstGeom>
              <a:grpFill/>
              <a:ln w="19050" cap="flat" cmpd="sng" algn="ctr">
                <a:solidFill>
                  <a:schemeClr val="accent3">
                    <a:lumMod val="50000"/>
                  </a:schemeClr>
                </a:solidFill>
                <a:prstDash val="solid"/>
                <a:round/>
                <a:headEnd type="none" w="med" len="med"/>
                <a:tailEnd type="arrow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TextBox 21"/>
              <p:cNvSpPr txBox="1"/>
              <p:nvPr/>
            </p:nvSpPr>
            <p:spPr>
              <a:xfrm>
                <a:off x="6407425" y="2549455"/>
                <a:ext cx="651565" cy="3231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500" dirty="0" err="1" smtClean="0"/>
                  <a:t>s</a:t>
                </a:r>
                <a:endParaRPr lang="en-US" sz="1500" dirty="0"/>
              </a:p>
            </p:txBody>
          </p:sp>
        </p:grpSp>
        <p:grpSp>
          <p:nvGrpSpPr>
            <p:cNvPr id="24" name="Group 39"/>
            <p:cNvGrpSpPr/>
            <p:nvPr/>
          </p:nvGrpSpPr>
          <p:grpSpPr>
            <a:xfrm>
              <a:off x="6718670" y="2071189"/>
              <a:ext cx="1946965" cy="2264533"/>
              <a:chOff x="6854135" y="2271301"/>
              <a:chExt cx="1946965" cy="2264533"/>
            </a:xfrm>
          </p:grpSpPr>
          <p:sp>
            <p:nvSpPr>
              <p:cNvPr id="25" name="Bent-Up Arrow 24"/>
              <p:cNvSpPr/>
              <p:nvPr/>
            </p:nvSpPr>
            <p:spPr>
              <a:xfrm flipV="1">
                <a:off x="7090465" y="2271301"/>
                <a:ext cx="850392" cy="1121533"/>
              </a:xfrm>
              <a:prstGeom prst="bentUpArrow">
                <a:avLst>
                  <a:gd name="adj1" fmla="val 23702"/>
                  <a:gd name="adj2" fmla="val 25000"/>
                  <a:gd name="adj3" fmla="val 25000"/>
                </a:avLst>
              </a:prstGeom>
              <a:solidFill>
                <a:srgbClr val="AFAFAF">
                  <a:alpha val="75000"/>
                </a:srgbClr>
              </a:solidFill>
              <a:ln>
                <a:solidFill>
                  <a:schemeClr val="accent6">
                    <a:lumMod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Rounded Rectangle 25"/>
              <p:cNvSpPr/>
              <p:nvPr/>
            </p:nvSpPr>
            <p:spPr>
              <a:xfrm>
                <a:off x="6854135" y="3392834"/>
                <a:ext cx="1946965" cy="1143000"/>
              </a:xfrm>
              <a:prstGeom prst="roundRect">
                <a:avLst/>
              </a:prstGeom>
              <a:solidFill>
                <a:srgbClr val="E0E0E0">
                  <a:alpha val="22000"/>
                </a:srgbClr>
              </a:solidFill>
              <a:ln>
                <a:solidFill>
                  <a:srgbClr val="4B4B4B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6926803" y="3463512"/>
                <a:ext cx="1874297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500" dirty="0"/>
                  <a:t>P</a:t>
                </a:r>
                <a:r>
                  <a:rPr lang="en-US" sz="1500" dirty="0" smtClean="0"/>
                  <a:t>rimary and secondary electron production, chamber properties </a:t>
                </a:r>
                <a:endParaRPr lang="en-US" sz="1500" dirty="0"/>
              </a:p>
            </p:txBody>
          </p:sp>
        </p:grpSp>
        <p:grpSp>
          <p:nvGrpSpPr>
            <p:cNvPr id="29" name="Group 40"/>
            <p:cNvGrpSpPr/>
            <p:nvPr/>
          </p:nvGrpSpPr>
          <p:grpSpPr>
            <a:xfrm>
              <a:off x="3064934" y="3954722"/>
              <a:ext cx="4588635" cy="2201515"/>
              <a:chOff x="3200399" y="4154834"/>
              <a:chExt cx="4588635" cy="2201515"/>
            </a:xfrm>
          </p:grpSpPr>
          <p:sp>
            <p:nvSpPr>
              <p:cNvPr id="30" name="Bent-Up Arrow 29"/>
              <p:cNvSpPr/>
              <p:nvPr/>
            </p:nvSpPr>
            <p:spPr>
              <a:xfrm rot="5400000" flipV="1">
                <a:off x="6525349" y="4186552"/>
                <a:ext cx="914401" cy="1612968"/>
              </a:xfrm>
              <a:prstGeom prst="bentUpArrow">
                <a:avLst>
                  <a:gd name="adj1" fmla="val 22299"/>
                  <a:gd name="adj2" fmla="val 25000"/>
                  <a:gd name="adj3" fmla="val 25000"/>
                </a:avLst>
              </a:prstGeom>
              <a:solidFill>
                <a:srgbClr val="ACACAC">
                  <a:alpha val="75000"/>
                </a:srgbClr>
              </a:solidFill>
              <a:ln>
                <a:solidFill>
                  <a:srgbClr val="262626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Rounded Rectangle 30"/>
              <p:cNvSpPr/>
              <p:nvPr/>
            </p:nvSpPr>
            <p:spPr>
              <a:xfrm>
                <a:off x="3200399" y="4154834"/>
                <a:ext cx="2975665" cy="2201515"/>
              </a:xfrm>
              <a:prstGeom prst="roundRect">
                <a:avLst/>
              </a:prstGeom>
              <a:solidFill>
                <a:srgbClr val="E0E0E0">
                  <a:alpha val="22000"/>
                </a:srgbClr>
              </a:solidFill>
              <a:ln>
                <a:solidFill>
                  <a:srgbClr val="4B4B4B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32" name="Picture 31" descr="plot_edistr_Y2p6_32_90.png"/>
              <p:cNvPicPr>
                <a:picLocks noChangeAspect="1"/>
              </p:cNvPicPr>
              <p:nvPr/>
            </p:nvPicPr>
            <p:blipFill>
              <a:blip r:embed="rId2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13671" t="13784" r="5629" b="17230"/>
              <a:stretch>
                <a:fillRect/>
              </a:stretch>
            </p:blipFill>
            <p:spPr>
              <a:xfrm>
                <a:off x="3576314" y="4535835"/>
                <a:ext cx="2406490" cy="1440000"/>
              </a:xfrm>
              <a:prstGeom prst="rect">
                <a:avLst/>
              </a:prstGeom>
            </p:spPr>
          </p:pic>
          <p:sp>
            <p:nvSpPr>
              <p:cNvPr id="33" name="Oval 32"/>
              <p:cNvSpPr/>
              <p:nvPr/>
            </p:nvSpPr>
            <p:spPr>
              <a:xfrm>
                <a:off x="3576315" y="4535836"/>
                <a:ext cx="2406490" cy="14400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3890065" y="4156010"/>
                <a:ext cx="1874297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500" dirty="0" smtClean="0"/>
                  <a:t>E-cloud build up</a:t>
                </a:r>
                <a:endParaRPr lang="en-US" sz="1500" dirty="0"/>
              </a:p>
            </p:txBody>
          </p:sp>
          <p:cxnSp>
            <p:nvCxnSpPr>
              <p:cNvPr id="35" name="Straight Arrow Connector 34"/>
              <p:cNvCxnSpPr/>
              <p:nvPr/>
            </p:nvCxnSpPr>
            <p:spPr>
              <a:xfrm>
                <a:off x="3423481" y="6173304"/>
                <a:ext cx="2559324" cy="1588"/>
              </a:xfrm>
              <a:prstGeom prst="straightConnector1">
                <a:avLst/>
              </a:prstGeom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Arrow Connector 35"/>
              <p:cNvCxnSpPr/>
              <p:nvPr/>
            </p:nvCxnSpPr>
            <p:spPr>
              <a:xfrm rot="5400000" flipH="1" flipV="1">
                <a:off x="2491636" y="5235141"/>
                <a:ext cx="1870008" cy="6318"/>
              </a:xfrm>
              <a:prstGeom prst="straightConnector1">
                <a:avLst/>
              </a:prstGeom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" name="TextBox 36"/>
              <p:cNvSpPr txBox="1"/>
              <p:nvPr/>
            </p:nvSpPr>
            <p:spPr>
              <a:xfrm>
                <a:off x="3429799" y="4406265"/>
                <a:ext cx="651565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500" dirty="0" err="1"/>
                  <a:t>x</a:t>
                </a:r>
                <a:endParaRPr lang="en-US" sz="1500" dirty="0"/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5657022" y="5850139"/>
                <a:ext cx="651565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500" dirty="0" err="1" smtClean="0"/>
                  <a:t>y</a:t>
                </a:r>
                <a:endParaRPr lang="en-US" sz="1500" dirty="0"/>
              </a:p>
            </p:txBody>
          </p:sp>
        </p:grpSp>
        <p:grpSp>
          <p:nvGrpSpPr>
            <p:cNvPr id="39" name="Group 41"/>
            <p:cNvGrpSpPr/>
            <p:nvPr/>
          </p:nvGrpSpPr>
          <p:grpSpPr>
            <a:xfrm>
              <a:off x="131235" y="1993401"/>
              <a:ext cx="2933699" cy="3084030"/>
              <a:chOff x="266700" y="2193513"/>
              <a:chExt cx="2933699" cy="3084030"/>
            </a:xfrm>
          </p:grpSpPr>
          <p:sp>
            <p:nvSpPr>
              <p:cNvPr id="40" name="Bent-Up Arrow 39"/>
              <p:cNvSpPr/>
              <p:nvPr/>
            </p:nvSpPr>
            <p:spPr>
              <a:xfrm flipH="1">
                <a:off x="1409698" y="4479175"/>
                <a:ext cx="1790701" cy="798368"/>
              </a:xfrm>
              <a:prstGeom prst="bentUpArrow">
                <a:avLst>
                  <a:gd name="adj1" fmla="val 24710"/>
                  <a:gd name="adj2" fmla="val 25000"/>
                  <a:gd name="adj3" fmla="val 25000"/>
                </a:avLst>
              </a:prstGeom>
              <a:solidFill>
                <a:srgbClr val="ACACAC">
                  <a:alpha val="75000"/>
                </a:srgbClr>
              </a:solidFill>
              <a:ln>
                <a:solidFill>
                  <a:srgbClr val="262626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Rounded Rectangle 40"/>
              <p:cNvSpPr/>
              <p:nvPr/>
            </p:nvSpPr>
            <p:spPr>
              <a:xfrm>
                <a:off x="1028701" y="3621435"/>
                <a:ext cx="1422728" cy="857740"/>
              </a:xfrm>
              <a:prstGeom prst="roundRect">
                <a:avLst/>
              </a:prstGeom>
              <a:solidFill>
                <a:srgbClr val="E0E0E0">
                  <a:alpha val="22000"/>
                </a:srgbClr>
              </a:solidFill>
              <a:ln>
                <a:solidFill>
                  <a:srgbClr val="4B4B4B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1028700" y="3621435"/>
                <a:ext cx="1422728" cy="7848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500" dirty="0" smtClean="0"/>
                  <a:t>Equations of motion of the beam particles</a:t>
                </a:r>
                <a:endParaRPr lang="en-US" sz="1500" dirty="0"/>
              </a:p>
            </p:txBody>
          </p:sp>
          <p:cxnSp>
            <p:nvCxnSpPr>
              <p:cNvPr id="43" name="Straight Arrow Connector 42"/>
              <p:cNvCxnSpPr/>
              <p:nvPr/>
            </p:nvCxnSpPr>
            <p:spPr>
              <a:xfrm>
                <a:off x="266700" y="4002434"/>
                <a:ext cx="762000" cy="1588"/>
              </a:xfrm>
              <a:prstGeom prst="straightConnector1">
                <a:avLst/>
              </a:prstGeom>
              <a:ln>
                <a:solidFill>
                  <a:srgbClr val="4B4B4B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Bent-Up Arrow 43"/>
              <p:cNvSpPr/>
              <p:nvPr/>
            </p:nvSpPr>
            <p:spPr>
              <a:xfrm rot="5400000" flipH="1">
                <a:off x="1040570" y="2562641"/>
                <a:ext cx="1427922" cy="689666"/>
              </a:xfrm>
              <a:prstGeom prst="bentUpArrow">
                <a:avLst>
                  <a:gd name="adj1" fmla="val 23702"/>
                  <a:gd name="adj2" fmla="val 25000"/>
                  <a:gd name="adj3" fmla="val 25000"/>
                </a:avLst>
              </a:prstGeom>
              <a:solidFill>
                <a:srgbClr val="ACACAC">
                  <a:alpha val="75000"/>
                </a:srgbClr>
              </a:solidFill>
              <a:ln>
                <a:solidFill>
                  <a:srgbClr val="262626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266700" y="3679269"/>
                <a:ext cx="1080000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500" dirty="0" smtClean="0"/>
                  <a:t>Noise</a:t>
                </a:r>
                <a:endParaRPr lang="en-US" sz="1500" dirty="0"/>
              </a:p>
            </p:txBody>
          </p:sp>
        </p:grpSp>
      </p:grpSp>
      <p:sp>
        <p:nvSpPr>
          <p:cNvPr id="46" name="Rounded Rectangle 45"/>
          <p:cNvSpPr/>
          <p:nvPr/>
        </p:nvSpPr>
        <p:spPr>
          <a:xfrm>
            <a:off x="180000" y="872071"/>
            <a:ext cx="2592000" cy="5220000"/>
          </a:xfrm>
          <a:prstGeom prst="roundRect">
            <a:avLst>
              <a:gd name="adj" fmla="val 9812"/>
            </a:avLst>
          </a:prstGeom>
          <a:solidFill>
            <a:schemeClr val="accent6">
              <a:lumMod val="75000"/>
              <a:alpha val="50196"/>
            </a:schemeClr>
          </a:solidFill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smtClean="0">
              <a:solidFill>
                <a:schemeClr val="tx1"/>
              </a:solidFill>
            </a:endParaRPr>
          </a:p>
          <a:p>
            <a:pPr algn="ctr"/>
            <a:endParaRPr lang="en-US" sz="2000" dirty="0">
              <a:solidFill>
                <a:schemeClr val="tx1"/>
              </a:solidFill>
            </a:endParaRPr>
          </a:p>
          <a:p>
            <a:pPr algn="ctr"/>
            <a:endParaRPr lang="en-US" sz="2000" dirty="0" smtClean="0">
              <a:solidFill>
                <a:schemeClr val="tx1"/>
              </a:solidFill>
            </a:endParaRPr>
          </a:p>
          <a:p>
            <a:pPr algn="ctr"/>
            <a:endParaRPr lang="en-US" sz="2000" dirty="0" smtClean="0">
              <a:solidFill>
                <a:schemeClr val="tx1"/>
              </a:solidFill>
            </a:endParaRPr>
          </a:p>
          <a:p>
            <a:pPr algn="ctr"/>
            <a:endParaRPr lang="en-US" sz="2000" dirty="0">
              <a:solidFill>
                <a:schemeClr val="tx1"/>
              </a:solidFill>
            </a:endParaRPr>
          </a:p>
          <a:p>
            <a:pPr algn="ctr"/>
            <a:endParaRPr lang="en-US" sz="2000" dirty="0" smtClean="0">
              <a:solidFill>
                <a:schemeClr val="tx1"/>
              </a:solidFill>
            </a:endParaRPr>
          </a:p>
          <a:p>
            <a:pPr algn="ctr"/>
            <a:endParaRPr lang="en-US" sz="2000" dirty="0">
              <a:solidFill>
                <a:schemeClr val="tx1"/>
              </a:solidFill>
            </a:endParaRPr>
          </a:p>
          <a:p>
            <a:pPr algn="ctr"/>
            <a:endParaRPr lang="en-US" sz="2000" dirty="0" smtClean="0">
              <a:solidFill>
                <a:schemeClr val="tx1"/>
              </a:solidFill>
            </a:endParaRPr>
          </a:p>
          <a:p>
            <a:pPr algn="ctr"/>
            <a:endParaRPr lang="en-US" sz="2000" dirty="0">
              <a:solidFill>
                <a:schemeClr val="tx1"/>
              </a:solidFill>
            </a:endParaRPr>
          </a:p>
          <a:p>
            <a:pPr algn="ctr"/>
            <a:endParaRPr lang="en-US" sz="2000" dirty="0" smtClean="0">
              <a:solidFill>
                <a:schemeClr val="tx1"/>
              </a:solidFill>
            </a:endParaRPr>
          </a:p>
          <a:p>
            <a:pPr algn="ctr"/>
            <a:endParaRPr lang="en-US" sz="2000" dirty="0">
              <a:solidFill>
                <a:schemeClr val="tx1"/>
              </a:solidFill>
            </a:endParaRPr>
          </a:p>
          <a:p>
            <a:pPr algn="ctr"/>
            <a:endParaRPr lang="en-US" sz="2000" dirty="0" smtClean="0">
              <a:solidFill>
                <a:schemeClr val="tx1"/>
              </a:solidFill>
            </a:endParaRPr>
          </a:p>
          <a:p>
            <a:pPr algn="ctr"/>
            <a:endParaRPr lang="en-US" sz="2000" dirty="0">
              <a:solidFill>
                <a:schemeClr val="tx1"/>
              </a:solidFill>
            </a:endParaRPr>
          </a:p>
          <a:p>
            <a:pPr algn="ctr"/>
            <a:endParaRPr lang="en-US" sz="2000" dirty="0" smtClean="0">
              <a:solidFill>
                <a:schemeClr val="tx1"/>
              </a:solidFill>
            </a:endParaRPr>
          </a:p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Instability problem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47" name="Rounded Rectangle 46"/>
          <p:cNvSpPr/>
          <p:nvPr/>
        </p:nvSpPr>
        <p:spPr>
          <a:xfrm>
            <a:off x="6371263" y="872071"/>
            <a:ext cx="2592000" cy="5220000"/>
          </a:xfrm>
          <a:prstGeom prst="roundRect">
            <a:avLst>
              <a:gd name="adj" fmla="val 9812"/>
            </a:avLst>
          </a:prstGeom>
          <a:solidFill>
            <a:schemeClr val="tx2">
              <a:alpha val="50196"/>
            </a:schemeClr>
          </a:solidFill>
          <a:ln w="190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smtClean="0">
              <a:solidFill>
                <a:schemeClr val="tx1"/>
              </a:solidFill>
            </a:endParaRPr>
          </a:p>
          <a:p>
            <a:pPr algn="ctr"/>
            <a:endParaRPr lang="en-US" sz="2000" dirty="0">
              <a:solidFill>
                <a:schemeClr val="tx1"/>
              </a:solidFill>
            </a:endParaRPr>
          </a:p>
          <a:p>
            <a:pPr algn="ctr"/>
            <a:endParaRPr lang="en-US" sz="2000" dirty="0" smtClean="0">
              <a:solidFill>
                <a:schemeClr val="tx1"/>
              </a:solidFill>
            </a:endParaRPr>
          </a:p>
          <a:p>
            <a:pPr algn="ctr"/>
            <a:endParaRPr lang="en-US" sz="2000" dirty="0">
              <a:solidFill>
                <a:schemeClr val="tx1"/>
              </a:solidFill>
            </a:endParaRPr>
          </a:p>
          <a:p>
            <a:pPr algn="ctr"/>
            <a:endParaRPr lang="en-US" sz="2000" dirty="0" smtClean="0">
              <a:solidFill>
                <a:schemeClr val="tx1"/>
              </a:solidFill>
            </a:endParaRPr>
          </a:p>
          <a:p>
            <a:pPr algn="ctr"/>
            <a:endParaRPr lang="en-US" sz="2000" dirty="0">
              <a:solidFill>
                <a:schemeClr val="tx1"/>
              </a:solidFill>
            </a:endParaRPr>
          </a:p>
          <a:p>
            <a:pPr algn="ctr"/>
            <a:endParaRPr lang="en-US" sz="2000" dirty="0" smtClean="0">
              <a:solidFill>
                <a:schemeClr val="tx1"/>
              </a:solidFill>
            </a:endParaRPr>
          </a:p>
          <a:p>
            <a:pPr algn="ctr"/>
            <a:endParaRPr lang="en-US" sz="2000" dirty="0" smtClean="0">
              <a:solidFill>
                <a:schemeClr val="tx1"/>
              </a:solidFill>
            </a:endParaRPr>
          </a:p>
          <a:p>
            <a:pPr algn="ctr"/>
            <a:endParaRPr lang="en-US" sz="2000" dirty="0">
              <a:solidFill>
                <a:schemeClr val="tx1"/>
              </a:solidFill>
            </a:endParaRPr>
          </a:p>
          <a:p>
            <a:pPr algn="ctr"/>
            <a:endParaRPr lang="en-US" sz="2000" dirty="0" smtClean="0">
              <a:solidFill>
                <a:schemeClr val="tx1"/>
              </a:solidFill>
            </a:endParaRPr>
          </a:p>
          <a:p>
            <a:pPr algn="ctr"/>
            <a:endParaRPr lang="en-US" sz="2000" dirty="0">
              <a:solidFill>
                <a:schemeClr val="tx1"/>
              </a:solidFill>
            </a:endParaRPr>
          </a:p>
          <a:p>
            <a:pPr algn="ctr"/>
            <a:endParaRPr lang="en-US" sz="2000" dirty="0" smtClean="0">
              <a:solidFill>
                <a:schemeClr val="tx1"/>
              </a:solidFill>
            </a:endParaRPr>
          </a:p>
          <a:p>
            <a:pPr algn="ctr"/>
            <a:endParaRPr lang="en-US" sz="2000" dirty="0">
              <a:solidFill>
                <a:schemeClr val="tx1"/>
              </a:solidFill>
            </a:endParaRPr>
          </a:p>
          <a:p>
            <a:pPr algn="ctr"/>
            <a:endParaRPr lang="en-US" sz="2000" dirty="0" smtClean="0">
              <a:solidFill>
                <a:schemeClr val="tx1"/>
              </a:solidFill>
            </a:endParaRPr>
          </a:p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Build-up problem</a:t>
            </a:r>
            <a:endParaRPr lang="en-GB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8697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47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Numerical model of electron cloud effects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600" dirty="0"/>
              <a:t>A self-consistent treatment requires the combination of an instability and a build-up code</a:t>
            </a:r>
          </a:p>
          <a:p>
            <a:r>
              <a:rPr lang="en-US" sz="1600" dirty="0" smtClean="0"/>
              <a:t>Becomes easily possible with modular </a:t>
            </a:r>
            <a:r>
              <a:rPr lang="en-US" sz="1600" dirty="0"/>
              <a:t>structure </a:t>
            </a:r>
            <a:r>
              <a:rPr lang="en-US" sz="1600" dirty="0" smtClean="0"/>
              <a:t>and good design of codes (e.g. object orientation)</a:t>
            </a:r>
            <a:endParaRPr lang="en-US" sz="1600" dirty="0"/>
          </a:p>
        </p:txBody>
      </p:sp>
      <p:sp>
        <p:nvSpPr>
          <p:cNvPr id="43" name="Rectangle 42"/>
          <p:cNvSpPr/>
          <p:nvPr/>
        </p:nvSpPr>
        <p:spPr>
          <a:xfrm>
            <a:off x="719483" y="6340577"/>
            <a:ext cx="8136835" cy="299184"/>
          </a:xfrm>
          <a:prstGeom prst="rect">
            <a:avLst/>
          </a:prstGeom>
          <a:ln w="952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20000"/>
              </a:lnSpc>
              <a:buClr>
                <a:srgbClr val="1F497D"/>
              </a:buClr>
            </a:pPr>
            <a:r>
              <a:rPr lang="en-US" sz="1200" b="1" u="sng" dirty="0" smtClean="0">
                <a:solidFill>
                  <a:prstClr val="black"/>
                </a:solidFill>
                <a:cs typeface="Arial" panose="020B0604020202020204" pitchFamily="34" charset="0"/>
              </a:rPr>
              <a:t>Legend</a:t>
            </a:r>
            <a:r>
              <a:rPr lang="en-US" sz="1200" b="1" dirty="0" smtClean="0">
                <a:solidFill>
                  <a:prstClr val="black"/>
                </a:solidFill>
                <a:cs typeface="Arial" panose="020B0604020202020204" pitchFamily="34" charset="0"/>
              </a:rPr>
              <a:t>:</a:t>
            </a:r>
            <a:r>
              <a:rPr lang="en-US" sz="1200" b="1" dirty="0" smtClean="0">
                <a:solidFill>
                  <a:schemeClr val="accent6">
                    <a:lumMod val="75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en-US" sz="1200" b="1" dirty="0">
                <a:solidFill>
                  <a:schemeClr val="accent6">
                    <a:lumMod val="75000"/>
                  </a:schemeClr>
                </a:solidFill>
                <a:cs typeface="Arial" panose="020B0604020202020204" pitchFamily="34" charset="0"/>
              </a:rPr>
              <a:t>From </a:t>
            </a:r>
            <a:r>
              <a:rPr lang="en-US" sz="1200" b="1" dirty="0" smtClean="0">
                <a:solidFill>
                  <a:schemeClr val="accent6">
                    <a:lumMod val="75000"/>
                  </a:schemeClr>
                </a:solidFill>
                <a:cs typeface="Arial" panose="020B0604020202020204" pitchFamily="34" charset="0"/>
              </a:rPr>
              <a:t>instability code</a:t>
            </a:r>
            <a:r>
              <a:rPr lang="en-US" sz="1200" b="1" dirty="0" smtClean="0">
                <a:solidFill>
                  <a:schemeClr val="tx1"/>
                </a:solidFill>
                <a:cs typeface="Arial" panose="020B0604020202020204" pitchFamily="34" charset="0"/>
              </a:rPr>
              <a:t> – </a:t>
            </a:r>
            <a:r>
              <a:rPr lang="en-US" sz="1200" b="1" dirty="0" smtClean="0">
                <a:solidFill>
                  <a:schemeClr val="accent1"/>
                </a:solidFill>
                <a:cs typeface="Arial" panose="020B0604020202020204" pitchFamily="34" charset="0"/>
              </a:rPr>
              <a:t>From build-up code</a:t>
            </a:r>
            <a:r>
              <a:rPr lang="en-US" sz="1200" b="1" dirty="0" smtClean="0">
                <a:solidFill>
                  <a:schemeClr val="tx1"/>
                </a:solidFill>
                <a:cs typeface="Arial" panose="020B0604020202020204" pitchFamily="34" charset="0"/>
              </a:rPr>
              <a:t> –</a:t>
            </a:r>
            <a:r>
              <a:rPr lang="en-US" sz="1200" b="1" dirty="0" smtClean="0">
                <a:solidFill>
                  <a:srgbClr val="C00000"/>
                </a:solidFill>
                <a:cs typeface="Arial" panose="020B0604020202020204" pitchFamily="34" charset="0"/>
              </a:rPr>
              <a:t> Interaction between the two codes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287683" y="1735663"/>
            <a:ext cx="1961904" cy="4522985"/>
            <a:chOff x="287683" y="1735663"/>
            <a:chExt cx="1961904" cy="4522985"/>
          </a:xfrm>
        </p:grpSpPr>
        <p:sp>
          <p:nvSpPr>
            <p:cNvPr id="44" name="Rectangle 43"/>
            <p:cNvSpPr/>
            <p:nvPr/>
          </p:nvSpPr>
          <p:spPr>
            <a:xfrm>
              <a:off x="287683" y="2197328"/>
              <a:ext cx="1961904" cy="4061320"/>
            </a:xfrm>
            <a:prstGeom prst="rect">
              <a:avLst/>
            </a:prstGeom>
            <a:solidFill>
              <a:schemeClr val="accent6">
                <a:lumMod val="75000"/>
                <a:alpha val="30196"/>
              </a:schemeClr>
            </a:solidFill>
            <a:ln>
              <a:noFill/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GB" sz="1300" dirty="0" smtClean="0">
                  <a:solidFill>
                    <a:schemeClr val="tx1"/>
                  </a:solidFill>
                </a:rPr>
                <a:t>Transverse </a:t>
              </a:r>
              <a:r>
                <a:rPr lang="en-GB" sz="1300" dirty="0">
                  <a:solidFill>
                    <a:schemeClr val="tx1"/>
                  </a:solidFill>
                </a:rPr>
                <a:t>tracking </a:t>
              </a:r>
            </a:p>
            <a:p>
              <a:pPr marL="188913" lvl="1">
                <a:spcAft>
                  <a:spcPts val="600"/>
                </a:spcAft>
              </a:pPr>
              <a:r>
                <a:rPr lang="en-GB" sz="1300" dirty="0">
                  <a:solidFill>
                    <a:schemeClr val="tx1"/>
                  </a:solidFill>
                  <a:sym typeface="Wingdings" panose="05000000000000000000" pitchFamily="2" charset="2"/>
                </a:rPr>
                <a:t> </a:t>
              </a:r>
              <a:r>
                <a:rPr lang="en-GB" sz="1300" dirty="0">
                  <a:solidFill>
                    <a:schemeClr val="tx1"/>
                  </a:solidFill>
                </a:rPr>
                <a:t>with Q’, </a:t>
              </a:r>
              <a:r>
                <a:rPr lang="en-GB" sz="1300" dirty="0" err="1">
                  <a:solidFill>
                    <a:schemeClr val="tx1"/>
                  </a:solidFill>
                </a:rPr>
                <a:t>octupoles</a:t>
              </a:r>
              <a:r>
                <a:rPr lang="en-GB" sz="1300" dirty="0">
                  <a:solidFill>
                    <a:schemeClr val="tx1"/>
                  </a:solidFill>
                </a:rPr>
                <a:t> etc.</a:t>
              </a:r>
            </a:p>
            <a:p>
              <a:pPr marL="171450" indent="-171450"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lang="en-GB" sz="1300" dirty="0">
                  <a:solidFill>
                    <a:schemeClr val="tx1"/>
                  </a:solidFill>
                </a:rPr>
                <a:t>Longitudinal tracking</a:t>
              </a:r>
            </a:p>
            <a:p>
              <a:pPr marL="171450" indent="-171450"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lang="en-GB" sz="1300" dirty="0">
                  <a:solidFill>
                    <a:schemeClr val="tx1"/>
                  </a:solidFill>
                </a:rPr>
                <a:t>Transverse feedback</a:t>
              </a:r>
            </a:p>
            <a:p>
              <a:pPr marL="171450" indent="-171450"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lang="en-GB" sz="1300" dirty="0">
                  <a:solidFill>
                    <a:schemeClr val="tx1"/>
                  </a:solidFill>
                </a:rPr>
                <a:t>Impedances</a:t>
              </a:r>
            </a:p>
            <a:p>
              <a:pPr marL="171450" indent="-171450"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lang="en-GB" sz="1300" dirty="0">
                  <a:solidFill>
                    <a:schemeClr val="tx1"/>
                  </a:solidFill>
                </a:rPr>
                <a:t>Space charge</a:t>
              </a:r>
            </a:p>
            <a:p>
              <a:pPr marL="171450" indent="-171450"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lang="en-GB" sz="1300" dirty="0" smtClean="0">
                  <a:solidFill>
                    <a:schemeClr val="tx1"/>
                  </a:solidFill>
                </a:rPr>
                <a:t>…</a:t>
              </a:r>
              <a:endParaRPr lang="en-GB" sz="1300" dirty="0">
                <a:solidFill>
                  <a:schemeClr val="tx1"/>
                </a:solidFill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287683" y="1735663"/>
              <a:ext cx="1961904" cy="4320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txBody>
            <a:bodyPr wrap="square" anchor="ctr">
              <a:noAutofit/>
            </a:bodyPr>
            <a:lstStyle/>
            <a:p>
              <a:pPr algn="ctr"/>
              <a:r>
                <a:rPr lang="en-US" sz="1300" b="1" dirty="0" err="1" smtClean="0">
                  <a:solidFill>
                    <a:prstClr val="white"/>
                  </a:solidFill>
                </a:rPr>
                <a:t>PyHEADTAIL</a:t>
              </a:r>
              <a:endParaRPr lang="en-US" sz="1300" dirty="0">
                <a:solidFill>
                  <a:prstClr val="white"/>
                </a:solidFill>
              </a:endParaRPr>
            </a:p>
          </p:txBody>
        </p:sp>
        <p:sp>
          <p:nvSpPr>
            <p:cNvPr id="32" name="Rettangolo arrotondato 53"/>
            <p:cNvSpPr/>
            <p:nvPr/>
          </p:nvSpPr>
          <p:spPr>
            <a:xfrm>
              <a:off x="1040898" y="3263294"/>
              <a:ext cx="1116727" cy="400777"/>
            </a:xfrm>
            <a:prstGeom prst="roundRect">
              <a:avLst/>
            </a:prstGeom>
            <a:gradFill>
              <a:gsLst>
                <a:gs pos="0">
                  <a:schemeClr val="accent6">
                    <a:lumMod val="100000"/>
                  </a:schemeClr>
                </a:gs>
                <a:gs pos="50000">
                  <a:schemeClr val="accent6">
                    <a:lumMod val="85000"/>
                  </a:schemeClr>
                </a:gs>
                <a:gs pos="100000">
                  <a:schemeClr val="accent6">
                    <a:lumMod val="70000"/>
                  </a:schemeClr>
                </a:gs>
              </a:gsLst>
            </a:gradFill>
            <a:ln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prstClr val="white"/>
                  </a:solidFill>
                </a:rPr>
                <a:t>Beam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2393359" y="1735662"/>
            <a:ext cx="4357285" cy="4522986"/>
            <a:chOff x="2393359" y="1735662"/>
            <a:chExt cx="4357285" cy="4522986"/>
          </a:xfrm>
        </p:grpSpPr>
        <p:sp>
          <p:nvSpPr>
            <p:cNvPr id="16" name="Rectangle 15"/>
            <p:cNvSpPr/>
            <p:nvPr/>
          </p:nvSpPr>
          <p:spPr>
            <a:xfrm>
              <a:off x="2393360" y="2197328"/>
              <a:ext cx="4357284" cy="406132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prstClr val="white"/>
                  </a:solidFill>
                </a:rPr>
                <a:t>v</a:t>
              </a:r>
              <a:endParaRPr lang="en-US" sz="1200" dirty="0">
                <a:solidFill>
                  <a:prstClr val="white"/>
                </a:solidFill>
              </a:endParaRPr>
            </a:p>
          </p:txBody>
        </p:sp>
        <p:cxnSp>
          <p:nvCxnSpPr>
            <p:cNvPr id="42" name="Connettore 2 25"/>
            <p:cNvCxnSpPr/>
            <p:nvPr/>
          </p:nvCxnSpPr>
          <p:spPr>
            <a:xfrm>
              <a:off x="5132294" y="4204636"/>
              <a:ext cx="0" cy="225213"/>
            </a:xfrm>
            <a:prstGeom prst="straightConnector1">
              <a:avLst/>
            </a:prstGeom>
            <a:ln w="19050">
              <a:solidFill>
                <a:schemeClr val="bg1">
                  <a:lumMod val="65000"/>
                </a:schemeClr>
              </a:solidFill>
              <a:headEnd type="none" w="med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ttore 2 70"/>
            <p:cNvCxnSpPr>
              <a:stCxn id="18" idx="2"/>
              <a:endCxn id="17" idx="0"/>
            </p:cNvCxnSpPr>
            <p:nvPr/>
          </p:nvCxnSpPr>
          <p:spPr>
            <a:xfrm>
              <a:off x="5132294" y="3062559"/>
              <a:ext cx="0" cy="186940"/>
            </a:xfrm>
            <a:prstGeom prst="straightConnector1">
              <a:avLst/>
            </a:prstGeom>
            <a:ln w="19050">
              <a:solidFill>
                <a:schemeClr val="bg1">
                  <a:lumMod val="65000"/>
                </a:schemeClr>
              </a:solidFill>
              <a:headEnd type="none" w="med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ttore 2 98"/>
            <p:cNvCxnSpPr>
              <a:stCxn id="19" idx="2"/>
              <a:endCxn id="20" idx="0"/>
            </p:cNvCxnSpPr>
            <p:nvPr/>
          </p:nvCxnSpPr>
          <p:spPr>
            <a:xfrm>
              <a:off x="5132294" y="5413427"/>
              <a:ext cx="0" cy="186941"/>
            </a:xfrm>
            <a:prstGeom prst="straightConnector1">
              <a:avLst/>
            </a:prstGeom>
            <a:ln w="19050">
              <a:solidFill>
                <a:schemeClr val="bg1">
                  <a:lumMod val="65000"/>
                </a:schemeClr>
              </a:solidFill>
              <a:headEnd type="none" w="med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ttore 2 25"/>
            <p:cNvCxnSpPr>
              <a:stCxn id="17" idx="2"/>
              <a:endCxn id="27" idx="0"/>
            </p:cNvCxnSpPr>
            <p:nvPr/>
          </p:nvCxnSpPr>
          <p:spPr>
            <a:xfrm>
              <a:off x="5132294" y="3650276"/>
              <a:ext cx="0" cy="186940"/>
            </a:xfrm>
            <a:prstGeom prst="straightConnector1">
              <a:avLst/>
            </a:prstGeom>
            <a:ln w="19050">
              <a:solidFill>
                <a:schemeClr val="bg1">
                  <a:lumMod val="65000"/>
                </a:schemeClr>
              </a:solidFill>
              <a:headEnd type="none" w="med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ttore 2 28"/>
            <p:cNvCxnSpPr>
              <a:stCxn id="30" idx="2"/>
              <a:endCxn id="19" idx="0"/>
            </p:cNvCxnSpPr>
            <p:nvPr/>
          </p:nvCxnSpPr>
          <p:spPr>
            <a:xfrm>
              <a:off x="5132294" y="4825710"/>
              <a:ext cx="0" cy="186940"/>
            </a:xfrm>
            <a:prstGeom prst="straightConnector1">
              <a:avLst/>
            </a:prstGeom>
            <a:ln w="19050">
              <a:solidFill>
                <a:schemeClr val="bg1">
                  <a:lumMod val="65000"/>
                </a:schemeClr>
              </a:solidFill>
              <a:headEnd type="none" w="med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Right Arrow 32"/>
            <p:cNvSpPr/>
            <p:nvPr/>
          </p:nvSpPr>
          <p:spPr>
            <a:xfrm>
              <a:off x="2564896" y="3257536"/>
              <a:ext cx="1450428" cy="412293"/>
            </a:xfrm>
            <a:prstGeom prst="rightArrow">
              <a:avLst/>
            </a:prstGeom>
            <a:gradFill>
              <a:gsLst>
                <a:gs pos="0">
                  <a:schemeClr val="accent6">
                    <a:lumMod val="100000"/>
                  </a:schemeClr>
                </a:gs>
                <a:gs pos="50000">
                  <a:schemeClr val="accent6">
                    <a:lumMod val="85000"/>
                  </a:schemeClr>
                </a:gs>
                <a:gs pos="100000">
                  <a:schemeClr val="accent6">
                    <a:lumMod val="70000"/>
                  </a:schemeClr>
                </a:gs>
              </a:gsLst>
            </a:gradFill>
            <a:ln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prstClr val="white"/>
                  </a:solidFill>
                </a:rPr>
                <a:t>Slicer</a:t>
              </a: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4612087" y="2302315"/>
              <a:ext cx="104041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200" b="1" dirty="0" smtClean="0">
                  <a:solidFill>
                    <a:srgbClr val="1F497D"/>
                  </a:solidFill>
                </a:rPr>
                <a:t>For each slice</a:t>
              </a:r>
              <a:endParaRPr lang="en-US" sz="1200" b="1" baseline="30000" dirty="0">
                <a:solidFill>
                  <a:srgbClr val="1F497D"/>
                </a:solidFill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2393359" y="1735662"/>
              <a:ext cx="4357283" cy="292388"/>
            </a:xfrm>
            <a:prstGeom prst="rect">
              <a:avLst/>
            </a:prstGeom>
            <a:solidFill>
              <a:schemeClr val="tx2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US" sz="1300" b="1" dirty="0" err="1" smtClean="0">
                  <a:solidFill>
                    <a:prstClr val="white"/>
                  </a:solidFill>
                </a:rPr>
                <a:t>PyECLOUD</a:t>
              </a:r>
              <a:endParaRPr lang="en-US" sz="1300" dirty="0">
                <a:solidFill>
                  <a:prstClr val="white"/>
                </a:solidFill>
              </a:endParaRPr>
            </a:p>
          </p:txBody>
        </p:sp>
        <p:sp>
          <p:nvSpPr>
            <p:cNvPr id="17" name="Rettangolo arrotondato 53"/>
            <p:cNvSpPr/>
            <p:nvPr/>
          </p:nvSpPr>
          <p:spPr>
            <a:xfrm>
              <a:off x="4075758" y="3249499"/>
              <a:ext cx="2113072" cy="400777"/>
            </a:xfrm>
            <a:prstGeom prst="roundRect">
              <a:avLst/>
            </a:prstGeom>
            <a:gradFill>
              <a:gsLst>
                <a:gs pos="0">
                  <a:srgbClr val="C00000">
                    <a:lumMod val="95000"/>
                    <a:lumOff val="5000"/>
                  </a:srgbClr>
                </a:gs>
                <a:gs pos="50000">
                  <a:srgbClr val="C00000">
                    <a:lumMod val="90000"/>
                  </a:srgbClr>
                </a:gs>
                <a:gs pos="100000">
                  <a:srgbClr val="C00000">
                    <a:lumMod val="75000"/>
                  </a:srgbClr>
                </a:gs>
              </a:gsLst>
            </a:gradFill>
            <a:ln>
              <a:solidFill>
                <a:srgbClr val="C00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prstClr val="white"/>
                  </a:solidFill>
                </a:rPr>
                <a:t>Evaluate beam slice electric field (Particle in Cell) </a:t>
              </a:r>
            </a:p>
          </p:txBody>
        </p:sp>
        <p:sp>
          <p:nvSpPr>
            <p:cNvPr id="18" name="Rettangolo arrotondato 54"/>
            <p:cNvSpPr/>
            <p:nvPr/>
          </p:nvSpPr>
          <p:spPr>
            <a:xfrm>
              <a:off x="4075759" y="2661782"/>
              <a:ext cx="2113070" cy="400777"/>
            </a:xfrm>
            <a:prstGeom prst="roundRect">
              <a:avLst/>
            </a:prstGeom>
            <a:gradFill>
              <a:gsLst>
                <a:gs pos="0">
                  <a:schemeClr val="accent1">
                    <a:lumMod val="90000"/>
                    <a:lumOff val="10000"/>
                  </a:schemeClr>
                </a:gs>
                <a:gs pos="50000">
                  <a:schemeClr val="accent1">
                    <a:lumMod val="95000"/>
                  </a:schemeClr>
                </a:gs>
                <a:gs pos="100000">
                  <a:schemeClr val="accent1">
                    <a:lumMod val="80000"/>
                  </a:schemeClr>
                </a:gs>
              </a:gsLst>
            </a:gra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200" dirty="0" smtClean="0">
                  <a:solidFill>
                    <a:prstClr val="white"/>
                  </a:solidFill>
                </a:rPr>
                <a:t>Generate </a:t>
              </a:r>
              <a:r>
                <a:rPr lang="en-US" sz="1200" b="1" dirty="0" smtClean="0">
                  <a:solidFill>
                    <a:prstClr val="white"/>
                  </a:solidFill>
                </a:rPr>
                <a:t>seed e</a:t>
              </a:r>
              <a:r>
                <a:rPr lang="en-US" sz="1200" b="1" baseline="30000" dirty="0" smtClean="0">
                  <a:solidFill>
                    <a:prstClr val="white"/>
                  </a:solidFill>
                </a:rPr>
                <a:t>-</a:t>
              </a:r>
              <a:endParaRPr lang="en-US" sz="1200" b="1" baseline="30000" dirty="0">
                <a:solidFill>
                  <a:prstClr val="white"/>
                </a:solidFill>
              </a:endParaRPr>
            </a:p>
          </p:txBody>
        </p:sp>
        <p:sp>
          <p:nvSpPr>
            <p:cNvPr id="19" name="Rettangolo arrotondato 57"/>
            <p:cNvSpPr/>
            <p:nvPr/>
          </p:nvSpPr>
          <p:spPr>
            <a:xfrm>
              <a:off x="4075759" y="5012650"/>
              <a:ext cx="2113070" cy="400777"/>
            </a:xfrm>
            <a:prstGeom prst="roundRect">
              <a:avLst/>
            </a:prstGeom>
            <a:gradFill>
              <a:gsLst>
                <a:gs pos="0">
                  <a:schemeClr val="accent1">
                    <a:lumMod val="90000"/>
                    <a:lumOff val="10000"/>
                  </a:schemeClr>
                </a:gs>
                <a:gs pos="50000">
                  <a:schemeClr val="accent1">
                    <a:lumMod val="95000"/>
                  </a:schemeClr>
                </a:gs>
                <a:gs pos="100000">
                  <a:schemeClr val="accent1">
                    <a:lumMod val="80000"/>
                  </a:schemeClr>
                </a:gs>
              </a:gsLst>
            </a:gra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200" b="1" dirty="0" smtClean="0">
                  <a:solidFill>
                    <a:prstClr val="white"/>
                  </a:solidFill>
                </a:rPr>
                <a:t>Compute e</a:t>
              </a:r>
              <a:r>
                <a:rPr lang="en-US" sz="1200" b="1" baseline="30000" dirty="0" smtClean="0">
                  <a:solidFill>
                    <a:prstClr val="white"/>
                  </a:solidFill>
                </a:rPr>
                <a:t>- </a:t>
              </a:r>
              <a:r>
                <a:rPr lang="en-US" sz="1200" b="1" dirty="0" smtClean="0">
                  <a:solidFill>
                    <a:prstClr val="white"/>
                  </a:solidFill>
                </a:rPr>
                <a:t>motion  </a:t>
              </a:r>
              <a:r>
                <a:rPr lang="en-US" sz="1200" dirty="0" smtClean="0">
                  <a:solidFill>
                    <a:prstClr val="white"/>
                  </a:solidFill>
                </a:rPr>
                <a:t>(t-&gt;t+</a:t>
              </a:r>
              <a:r>
                <a:rPr lang="el-GR" sz="1200" dirty="0" smtClean="0">
                  <a:solidFill>
                    <a:prstClr val="white"/>
                  </a:solidFill>
                </a:rPr>
                <a:t>Δ</a:t>
              </a:r>
              <a:r>
                <a:rPr lang="en-US" sz="1200" dirty="0" smtClean="0">
                  <a:solidFill>
                    <a:prstClr val="white"/>
                  </a:solidFill>
                </a:rPr>
                <a:t>t)</a:t>
              </a:r>
            </a:p>
            <a:p>
              <a:pPr algn="ctr"/>
              <a:r>
                <a:rPr lang="en-US" sz="1200" dirty="0" smtClean="0">
                  <a:solidFill>
                    <a:prstClr val="white"/>
                  </a:solidFill>
                </a:rPr>
                <a:t>(possibly with </a:t>
              </a:r>
              <a:r>
                <a:rPr lang="en-US" sz="1200" dirty="0" err="1" smtClean="0">
                  <a:solidFill>
                    <a:prstClr val="white"/>
                  </a:solidFill>
                </a:rPr>
                <a:t>substeps</a:t>
              </a:r>
              <a:r>
                <a:rPr lang="en-US" sz="1200" dirty="0" smtClean="0">
                  <a:solidFill>
                    <a:prstClr val="white"/>
                  </a:solidFill>
                </a:rPr>
                <a:t>)</a:t>
              </a:r>
              <a:endParaRPr lang="en-US" sz="1200" dirty="0">
                <a:solidFill>
                  <a:prstClr val="white"/>
                </a:solidFill>
              </a:endParaRPr>
            </a:p>
          </p:txBody>
        </p:sp>
        <p:sp>
          <p:nvSpPr>
            <p:cNvPr id="20" name="Rettangolo arrotondato 58"/>
            <p:cNvSpPr/>
            <p:nvPr/>
          </p:nvSpPr>
          <p:spPr>
            <a:xfrm>
              <a:off x="4075759" y="5600368"/>
              <a:ext cx="2113070" cy="400777"/>
            </a:xfrm>
            <a:prstGeom prst="roundRect">
              <a:avLst/>
            </a:prstGeom>
            <a:gradFill>
              <a:gsLst>
                <a:gs pos="0">
                  <a:schemeClr val="accent1">
                    <a:lumMod val="90000"/>
                    <a:lumOff val="10000"/>
                  </a:schemeClr>
                </a:gs>
                <a:gs pos="50000">
                  <a:schemeClr val="accent1">
                    <a:lumMod val="95000"/>
                  </a:schemeClr>
                </a:gs>
                <a:gs pos="100000">
                  <a:schemeClr val="accent1">
                    <a:lumMod val="80000"/>
                  </a:schemeClr>
                </a:gs>
              </a:gsLst>
            </a:gra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200" dirty="0" smtClean="0">
                  <a:solidFill>
                    <a:prstClr val="white"/>
                  </a:solidFill>
                </a:rPr>
                <a:t>Detect </a:t>
              </a:r>
              <a:r>
                <a:rPr lang="en-US" sz="1200" b="1" dirty="0" smtClean="0">
                  <a:solidFill>
                    <a:prstClr val="white"/>
                  </a:solidFill>
                </a:rPr>
                <a:t>impacts</a:t>
              </a:r>
              <a:r>
                <a:rPr lang="en-US" sz="1200" dirty="0" smtClean="0">
                  <a:solidFill>
                    <a:prstClr val="white"/>
                  </a:solidFill>
                </a:rPr>
                <a:t> and generate </a:t>
              </a:r>
              <a:r>
                <a:rPr lang="en-US" sz="1200" b="1" dirty="0" err="1" smtClean="0">
                  <a:solidFill>
                    <a:prstClr val="white"/>
                  </a:solidFill>
                </a:rPr>
                <a:t>secondaries</a:t>
              </a:r>
              <a:endParaRPr lang="en-US" sz="1200" b="1" baseline="30000" dirty="0">
                <a:solidFill>
                  <a:prstClr val="white"/>
                </a:solidFill>
              </a:endParaRPr>
            </a:p>
          </p:txBody>
        </p:sp>
        <p:sp>
          <p:nvSpPr>
            <p:cNvPr id="27" name="Rettangolo arrotondato 21"/>
            <p:cNvSpPr/>
            <p:nvPr/>
          </p:nvSpPr>
          <p:spPr>
            <a:xfrm>
              <a:off x="4075759" y="3837216"/>
              <a:ext cx="2113070" cy="400777"/>
            </a:xfrm>
            <a:prstGeom prst="roundRect">
              <a:avLst/>
            </a:prstGeom>
            <a:gradFill>
              <a:gsLst>
                <a:gs pos="0">
                  <a:schemeClr val="accent1">
                    <a:lumMod val="90000"/>
                    <a:lumOff val="10000"/>
                  </a:schemeClr>
                </a:gs>
                <a:gs pos="50000">
                  <a:schemeClr val="accent1">
                    <a:lumMod val="95000"/>
                  </a:schemeClr>
                </a:gs>
                <a:gs pos="100000">
                  <a:schemeClr val="accent1">
                    <a:lumMod val="80000"/>
                  </a:schemeClr>
                </a:gs>
              </a:gsLst>
            </a:gra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200" dirty="0" smtClean="0">
                  <a:solidFill>
                    <a:prstClr val="white"/>
                  </a:solidFill>
                </a:rPr>
                <a:t>Evaluate the </a:t>
              </a:r>
              <a:r>
                <a:rPr lang="en-US" sz="1200" b="1" dirty="0" smtClean="0">
                  <a:solidFill>
                    <a:prstClr val="white"/>
                  </a:solidFill>
                </a:rPr>
                <a:t>e</a:t>
              </a:r>
              <a:r>
                <a:rPr lang="en-US" sz="1200" b="1" baseline="30000" dirty="0" smtClean="0">
                  <a:solidFill>
                    <a:prstClr val="white"/>
                  </a:solidFill>
                </a:rPr>
                <a:t>- </a:t>
              </a:r>
              <a:r>
                <a:rPr lang="en-US" sz="1200" b="1" dirty="0" smtClean="0">
                  <a:solidFill>
                    <a:prstClr val="white"/>
                  </a:solidFill>
                </a:rPr>
                <a:t>electric field </a:t>
              </a:r>
            </a:p>
            <a:p>
              <a:pPr algn="ctr"/>
              <a:r>
                <a:rPr lang="en-US" sz="1200" dirty="0" smtClean="0">
                  <a:solidFill>
                    <a:prstClr val="white"/>
                  </a:solidFill>
                </a:rPr>
                <a:t>(Particle in Cell)</a:t>
              </a:r>
              <a:endParaRPr lang="en-US" sz="1200" dirty="0">
                <a:solidFill>
                  <a:prstClr val="white"/>
                </a:solidFill>
              </a:endParaRPr>
            </a:p>
          </p:txBody>
        </p:sp>
        <p:sp>
          <p:nvSpPr>
            <p:cNvPr id="30" name="Rettangolo arrotondato 53"/>
            <p:cNvSpPr/>
            <p:nvPr/>
          </p:nvSpPr>
          <p:spPr>
            <a:xfrm>
              <a:off x="4075758" y="4424933"/>
              <a:ext cx="2113072" cy="400777"/>
            </a:xfrm>
            <a:prstGeom prst="roundRect">
              <a:avLst/>
            </a:prstGeom>
            <a:gradFill>
              <a:gsLst>
                <a:gs pos="0">
                  <a:srgbClr val="C00000">
                    <a:lumMod val="95000"/>
                    <a:lumOff val="5000"/>
                  </a:srgbClr>
                </a:gs>
                <a:gs pos="50000">
                  <a:srgbClr val="C00000">
                    <a:lumMod val="90000"/>
                  </a:srgbClr>
                </a:gs>
                <a:gs pos="100000">
                  <a:srgbClr val="C00000">
                    <a:lumMod val="75000"/>
                  </a:srgbClr>
                </a:gs>
              </a:gsLst>
            </a:gradFill>
            <a:ln>
              <a:solidFill>
                <a:srgbClr val="C00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prstClr val="white"/>
                  </a:solidFill>
                </a:rPr>
                <a:t>Apply kick on the beam particles</a:t>
              </a:r>
            </a:p>
          </p:txBody>
        </p:sp>
        <p:sp>
          <p:nvSpPr>
            <p:cNvPr id="2" name="Rectangle 1"/>
            <p:cNvSpPr/>
            <p:nvPr/>
          </p:nvSpPr>
          <p:spPr>
            <a:xfrm>
              <a:off x="2434460" y="2349655"/>
              <a:ext cx="160020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200" b="1" dirty="0">
                  <a:solidFill>
                    <a:srgbClr val="1F497D"/>
                  </a:solidFill>
                </a:rPr>
                <a:t>Initial e- distribution</a:t>
              </a:r>
            </a:p>
            <a:p>
              <a:pPr algn="ctr"/>
              <a:r>
                <a:rPr lang="en-GB" sz="1200" dirty="0">
                  <a:solidFill>
                    <a:srgbClr val="1F497D"/>
                  </a:solidFill>
                </a:rPr>
                <a:t>(from </a:t>
              </a:r>
              <a:r>
                <a:rPr lang="en-GB" sz="1200" dirty="0" smtClean="0">
                  <a:solidFill>
                    <a:srgbClr val="1F497D"/>
                  </a:solidFill>
                </a:rPr>
                <a:t>build-up </a:t>
              </a:r>
              <a:r>
                <a:rPr lang="en-GB" sz="1200" dirty="0">
                  <a:solidFill>
                    <a:srgbClr val="1F497D"/>
                  </a:solidFill>
                </a:rPr>
                <a:t>sim.)</a:t>
              </a: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894414" y="1735663"/>
            <a:ext cx="1961904" cy="4522985"/>
            <a:chOff x="6894414" y="1735663"/>
            <a:chExt cx="1961904" cy="4522985"/>
          </a:xfrm>
        </p:grpSpPr>
        <p:sp>
          <p:nvSpPr>
            <p:cNvPr id="39" name="Rectangle 38"/>
            <p:cNvSpPr/>
            <p:nvPr/>
          </p:nvSpPr>
          <p:spPr>
            <a:xfrm>
              <a:off x="6894414" y="2197328"/>
              <a:ext cx="1961904" cy="4061320"/>
            </a:xfrm>
            <a:prstGeom prst="rect">
              <a:avLst/>
            </a:prstGeom>
            <a:solidFill>
              <a:schemeClr val="accent6">
                <a:lumMod val="75000"/>
                <a:alpha val="30196"/>
              </a:schemeClr>
            </a:solidFill>
            <a:ln>
              <a:noFill/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GB" sz="1300" dirty="0" smtClean="0">
                  <a:solidFill>
                    <a:schemeClr val="tx1"/>
                  </a:solidFill>
                </a:rPr>
                <a:t>Transverse </a:t>
              </a:r>
              <a:r>
                <a:rPr lang="en-GB" sz="1300" dirty="0">
                  <a:solidFill>
                    <a:schemeClr val="tx1"/>
                  </a:solidFill>
                </a:rPr>
                <a:t>tracking </a:t>
              </a:r>
            </a:p>
            <a:p>
              <a:pPr marL="188913" lvl="1">
                <a:spcAft>
                  <a:spcPts val="600"/>
                </a:spcAft>
              </a:pPr>
              <a:r>
                <a:rPr lang="en-GB" sz="1300" dirty="0">
                  <a:solidFill>
                    <a:schemeClr val="tx1"/>
                  </a:solidFill>
                  <a:sym typeface="Wingdings" panose="05000000000000000000" pitchFamily="2" charset="2"/>
                </a:rPr>
                <a:t> </a:t>
              </a:r>
              <a:r>
                <a:rPr lang="en-GB" sz="1300" dirty="0">
                  <a:solidFill>
                    <a:schemeClr val="tx1"/>
                  </a:solidFill>
                </a:rPr>
                <a:t>with Q’, </a:t>
              </a:r>
              <a:r>
                <a:rPr lang="en-GB" sz="1300" dirty="0" err="1">
                  <a:solidFill>
                    <a:schemeClr val="tx1"/>
                  </a:solidFill>
                </a:rPr>
                <a:t>octupoles</a:t>
              </a:r>
              <a:r>
                <a:rPr lang="en-GB" sz="1300" dirty="0">
                  <a:solidFill>
                    <a:schemeClr val="tx1"/>
                  </a:solidFill>
                </a:rPr>
                <a:t> etc.</a:t>
              </a:r>
            </a:p>
            <a:p>
              <a:pPr marL="171450" indent="-171450"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lang="en-GB" sz="1300" dirty="0">
                  <a:solidFill>
                    <a:schemeClr val="tx1"/>
                  </a:solidFill>
                </a:rPr>
                <a:t>Longitudinal tracking</a:t>
              </a:r>
            </a:p>
            <a:p>
              <a:pPr marL="171450" indent="-171450"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lang="en-GB" sz="1300" dirty="0">
                  <a:solidFill>
                    <a:schemeClr val="tx1"/>
                  </a:solidFill>
                </a:rPr>
                <a:t>Transverse feedback</a:t>
              </a:r>
            </a:p>
            <a:p>
              <a:pPr marL="171450" indent="-171450"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lang="en-GB" sz="1300" dirty="0">
                  <a:solidFill>
                    <a:schemeClr val="tx1"/>
                  </a:solidFill>
                </a:rPr>
                <a:t>Impedances</a:t>
              </a:r>
            </a:p>
            <a:p>
              <a:pPr marL="171450" indent="-171450"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lang="en-GB" sz="1300" dirty="0">
                  <a:solidFill>
                    <a:schemeClr val="tx1"/>
                  </a:solidFill>
                </a:rPr>
                <a:t>Space charge</a:t>
              </a:r>
            </a:p>
            <a:p>
              <a:pPr marL="171450" indent="-171450"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lang="en-GB" sz="1300" dirty="0">
                  <a:solidFill>
                    <a:schemeClr val="tx1"/>
                  </a:solidFill>
                </a:rPr>
                <a:t>…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endParaRPr lang="en-GB" sz="1300" dirty="0">
                <a:solidFill>
                  <a:schemeClr val="tx1"/>
                </a:solidFill>
              </a:endParaRPr>
            </a:p>
            <a:p>
              <a:pPr algn="ctr"/>
              <a:endParaRPr lang="en-US" sz="1300" dirty="0">
                <a:solidFill>
                  <a:schemeClr val="tx1"/>
                </a:solidFill>
              </a:endParaRPr>
            </a:p>
          </p:txBody>
        </p:sp>
        <p:sp>
          <p:nvSpPr>
            <p:cNvPr id="35" name="Rettangolo arrotondato 53"/>
            <p:cNvSpPr/>
            <p:nvPr/>
          </p:nvSpPr>
          <p:spPr>
            <a:xfrm>
              <a:off x="6992381" y="4422492"/>
              <a:ext cx="1058917" cy="400777"/>
            </a:xfrm>
            <a:prstGeom prst="roundRect">
              <a:avLst/>
            </a:prstGeom>
            <a:gradFill>
              <a:gsLst>
                <a:gs pos="0">
                  <a:schemeClr val="accent6">
                    <a:lumMod val="100000"/>
                  </a:schemeClr>
                </a:gs>
                <a:gs pos="50000">
                  <a:schemeClr val="accent6">
                    <a:lumMod val="85000"/>
                  </a:schemeClr>
                </a:gs>
                <a:gs pos="100000">
                  <a:schemeClr val="accent6">
                    <a:lumMod val="70000"/>
                  </a:schemeClr>
                </a:gs>
              </a:gsLst>
            </a:gradFill>
            <a:ln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prstClr val="white"/>
                  </a:solidFill>
                </a:rPr>
                <a:t>Beam</a:t>
              </a: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6894414" y="1735663"/>
              <a:ext cx="1961904" cy="4320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txBody>
            <a:bodyPr wrap="square" anchor="ctr">
              <a:noAutofit/>
            </a:bodyPr>
            <a:lstStyle/>
            <a:p>
              <a:pPr algn="ctr"/>
              <a:r>
                <a:rPr lang="en-US" sz="1300" b="1" dirty="0" err="1" smtClean="0">
                  <a:solidFill>
                    <a:prstClr val="white"/>
                  </a:solidFill>
                </a:rPr>
                <a:t>PyHEADTAIL</a:t>
              </a:r>
              <a:endParaRPr lang="en-US" sz="1300" dirty="0">
                <a:solidFill>
                  <a:prstClr val="white"/>
                </a:solidFill>
              </a:endParaRPr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B0940-0979-4E7E-8E25-BA0E03554437}" type="datetime1">
              <a:rPr lang="en-GB" smtClean="0"/>
              <a:t>09/11/2015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Numerical Methods II - Kevin Li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39</a:t>
            </a:fld>
            <a:endParaRPr lang="en-GB"/>
          </a:p>
        </p:txBody>
      </p:sp>
      <p:cxnSp>
        <p:nvCxnSpPr>
          <p:cNvPr id="37" name="Connettore 2 28"/>
          <p:cNvCxnSpPr>
            <a:stCxn id="32" idx="3"/>
            <a:endCxn id="33" idx="1"/>
          </p:cNvCxnSpPr>
          <p:nvPr/>
        </p:nvCxnSpPr>
        <p:spPr>
          <a:xfrm>
            <a:off x="2157625" y="3463683"/>
            <a:ext cx="407271" cy="0"/>
          </a:xfrm>
          <a:prstGeom prst="straightConnector1">
            <a:avLst/>
          </a:prstGeom>
          <a:ln w="28575">
            <a:solidFill>
              <a:schemeClr val="bg1">
                <a:lumMod val="65000"/>
              </a:schemeClr>
            </a:solidFill>
            <a:headEnd type="none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ttore 2 28"/>
          <p:cNvCxnSpPr/>
          <p:nvPr/>
        </p:nvCxnSpPr>
        <p:spPr>
          <a:xfrm flipV="1">
            <a:off x="6192492" y="4622880"/>
            <a:ext cx="799889" cy="1"/>
          </a:xfrm>
          <a:prstGeom prst="straightConnector1">
            <a:avLst/>
          </a:prstGeom>
          <a:ln w="28575">
            <a:solidFill>
              <a:schemeClr val="bg1">
                <a:lumMod val="65000"/>
              </a:schemeClr>
            </a:solidFill>
            <a:headEnd type="none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6049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000" y="2827867"/>
            <a:ext cx="8280000" cy="3112133"/>
          </a:xfrm>
        </p:spPr>
        <p:txBody>
          <a:bodyPr numCol="2">
            <a:normAutofit/>
          </a:bodyPr>
          <a:lstStyle/>
          <a:p>
            <a:r>
              <a:rPr lang="en-US" sz="2400" dirty="0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Part 1 – numerical modelling</a:t>
            </a:r>
          </a:p>
          <a:p>
            <a:pPr lvl="1"/>
            <a:r>
              <a:rPr lang="en-US" sz="2000" dirty="0" err="1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Initialisation</a:t>
            </a:r>
            <a:endParaRPr lang="en-US" sz="2000" dirty="0" smtClean="0">
              <a:solidFill>
                <a:schemeClr val="tx1">
                  <a:lumMod val="25000"/>
                  <a:lumOff val="75000"/>
                </a:schemeClr>
              </a:solidFill>
            </a:endParaRPr>
          </a:p>
          <a:p>
            <a:pPr lvl="1"/>
            <a:r>
              <a:rPr lang="en-US" sz="2000" dirty="0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Simple tracking</a:t>
            </a:r>
          </a:p>
          <a:p>
            <a:pPr lvl="1"/>
            <a:r>
              <a:rPr lang="en-US" sz="2000" dirty="0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Chromaticity and detuning</a:t>
            </a:r>
          </a:p>
          <a:p>
            <a:pPr lvl="1"/>
            <a:r>
              <a:rPr lang="en-US" sz="2000" dirty="0" err="1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Wakefields</a:t>
            </a:r>
            <a:r>
              <a:rPr lang="en-US" sz="2000" dirty="0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 with </a:t>
            </a:r>
            <a:r>
              <a:rPr lang="en-US" sz="2000" dirty="0" smtClean="0"/>
              <a:t>examples</a:t>
            </a:r>
          </a:p>
          <a:p>
            <a:pPr lvl="2"/>
            <a:r>
              <a:rPr lang="en-US" sz="1700" dirty="0" smtClean="0"/>
              <a:t>Constant wakes</a:t>
            </a:r>
          </a:p>
          <a:p>
            <a:pPr lvl="2"/>
            <a:r>
              <a:rPr lang="en-US" sz="1700" dirty="0" smtClean="0"/>
              <a:t>Dipole wakes</a:t>
            </a:r>
          </a:p>
          <a:p>
            <a:pPr lvl="2"/>
            <a:r>
              <a:rPr lang="en-US" sz="1700" dirty="0" smtClean="0"/>
              <a:t>TMCI &amp; </a:t>
            </a:r>
            <a:r>
              <a:rPr lang="en-US" sz="1700" dirty="0" err="1" smtClean="0"/>
              <a:t>headtail</a:t>
            </a:r>
            <a:r>
              <a:rPr lang="en-US" sz="1700" dirty="0" smtClean="0"/>
              <a:t> modes</a:t>
            </a:r>
          </a:p>
          <a:p>
            <a:pPr marL="342900" lvl="1" indent="0">
              <a:buNone/>
            </a:pPr>
            <a:endParaRPr lang="en-US" dirty="0" smtClean="0"/>
          </a:p>
          <a:p>
            <a:r>
              <a:rPr lang="en-US" sz="2400" dirty="0"/>
              <a:t>Part </a:t>
            </a:r>
            <a:r>
              <a:rPr lang="en-US" sz="2400" dirty="0" smtClean="0"/>
              <a:t>2 – electron cloud</a:t>
            </a:r>
          </a:p>
          <a:p>
            <a:pPr lvl="1"/>
            <a:r>
              <a:rPr lang="en-US" sz="2000" dirty="0" smtClean="0"/>
              <a:t>Modelling of e-cloud </a:t>
            </a:r>
            <a:r>
              <a:rPr lang="en-US" sz="2000" dirty="0"/>
              <a:t>interactions</a:t>
            </a:r>
            <a:endParaRPr lang="en-US" sz="2000" dirty="0" smtClean="0"/>
          </a:p>
          <a:p>
            <a:pPr lvl="1"/>
            <a:r>
              <a:rPr lang="en-US" sz="2000" dirty="0" smtClean="0"/>
              <a:t>PIC </a:t>
            </a:r>
            <a:r>
              <a:rPr lang="en-US" sz="2000" dirty="0"/>
              <a:t>solvers</a:t>
            </a:r>
          </a:p>
          <a:p>
            <a:pPr lvl="1"/>
            <a:r>
              <a:rPr lang="en-US" sz="2000" dirty="0" smtClean="0"/>
              <a:t>Application for e-cloud instabilities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411F2-6366-43D0-9B91-9DAD3F92E2F3}" type="datetime1">
              <a:rPr lang="en-GB" smtClean="0"/>
              <a:t>09/11/2015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Numerical Methods II - Kevin Li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4</a:t>
            </a:fld>
            <a:endParaRPr lang="en-GB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32000" y="729000"/>
            <a:ext cx="8280000" cy="2511000"/>
          </a:xfrm>
          <a:prstGeom prst="rect">
            <a:avLst/>
          </a:prstGeom>
        </p:spPr>
        <p:txBody>
          <a:bodyPr vert="horz" lIns="91440" tIns="45720" rIns="91440" bIns="45720" numCol="1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Introduction to </a:t>
            </a:r>
            <a:r>
              <a:rPr lang="en-US" sz="2400" dirty="0" err="1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macroparticle</a:t>
            </a:r>
            <a:r>
              <a:rPr lang="en-US" sz="2400" dirty="0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 models –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implementations, applications and examples</a:t>
            </a:r>
            <a:endParaRPr lang="en-US" sz="2000" dirty="0">
              <a:solidFill>
                <a:schemeClr val="tx1">
                  <a:lumMod val="25000"/>
                  <a:lumOff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3415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971"/>
    </mc:Choice>
    <mc:Fallback xmlns="">
      <p:transition spd="slow" advTm="2971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Numerical model of electron cloud effects</a:t>
            </a:r>
          </a:p>
        </p:txBody>
      </p:sp>
      <p:sp>
        <p:nvSpPr>
          <p:cNvPr id="88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Coupled bunch electron cloud instability naturally needs a self-consistent solution of the electron cloud problem</a:t>
            </a:r>
          </a:p>
          <a:p>
            <a:pPr lvl="1"/>
            <a:r>
              <a:rPr lang="en-US" dirty="0"/>
              <a:t>A</a:t>
            </a:r>
            <a:r>
              <a:rPr lang="en-US" dirty="0" smtClean="0"/>
              <a:t> broad time scale to cover, currently working on the problem</a:t>
            </a:r>
          </a:p>
          <a:p>
            <a:pPr marL="342900" lvl="1" indent="0">
              <a:buNone/>
            </a:pPr>
            <a:endParaRPr lang="en-US" dirty="0" smtClean="0"/>
          </a:p>
          <a:p>
            <a:r>
              <a:rPr lang="en-US" dirty="0" smtClean="0"/>
              <a:t>For the moment we simulate the two branches separately (similar to what is done for impedances):</a:t>
            </a:r>
          </a:p>
          <a:p>
            <a:pPr lvl="1"/>
            <a:r>
              <a:rPr lang="en-US" b="1" dirty="0" smtClean="0"/>
              <a:t>Electron cloud build up</a:t>
            </a:r>
          </a:p>
          <a:p>
            <a:pPr lvl="2">
              <a:buFont typeface="Wingdings" charset="2"/>
              <a:buChar char="ü"/>
            </a:pPr>
            <a:r>
              <a:rPr lang="en-US" dirty="0" smtClean="0"/>
              <a:t>Multi-bunch</a:t>
            </a:r>
          </a:p>
          <a:p>
            <a:pPr lvl="2">
              <a:buFont typeface="Wingdings" charset="2"/>
              <a:buChar char="ü"/>
            </a:pPr>
            <a:r>
              <a:rPr lang="en-US" dirty="0" smtClean="0"/>
              <a:t>Usually single passage, single turn or just few turns</a:t>
            </a:r>
          </a:p>
          <a:p>
            <a:pPr lvl="1"/>
            <a:r>
              <a:rPr lang="en-US" b="1" dirty="0" smtClean="0"/>
              <a:t>Electron cloud instability</a:t>
            </a:r>
          </a:p>
          <a:p>
            <a:pPr lvl="2">
              <a:buFont typeface="Wingdings" charset="2"/>
              <a:buChar char="ü"/>
            </a:pPr>
            <a:r>
              <a:rPr lang="en-US" dirty="0" smtClean="0"/>
              <a:t>Single bunch</a:t>
            </a:r>
          </a:p>
          <a:p>
            <a:pPr lvl="2">
              <a:buFont typeface="Wingdings" charset="2"/>
              <a:buChar char="ü"/>
            </a:pPr>
            <a:r>
              <a:rPr lang="en-US" dirty="0" smtClean="0"/>
              <a:t>Multi-turn, or even multi-kick multi-turn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2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/>
          <a:p>
            <a:fld id="{7CE10761-018D-4D19-8CBA-69970043C324}" type="datetime1">
              <a:rPr lang="en-GB" smtClean="0"/>
              <a:t>09/11/2015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Numerical Methods II - Kevin Li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40</a:t>
            </a:fld>
            <a:endParaRPr lang="en-US" dirty="0"/>
          </a:p>
        </p:txBody>
      </p:sp>
      <p:sp>
        <p:nvSpPr>
          <p:cNvPr id="90" name="Oval 89"/>
          <p:cNvSpPr/>
          <p:nvPr/>
        </p:nvSpPr>
        <p:spPr>
          <a:xfrm>
            <a:off x="652264" y="4428000"/>
            <a:ext cx="2819400" cy="83820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Build up </a:t>
            </a:r>
            <a:r>
              <a:rPr lang="en-US" b="1" dirty="0" smtClean="0">
                <a:solidFill>
                  <a:schemeClr val="tx1"/>
                </a:solidFill>
              </a:rPr>
              <a:t>simulation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93" name="Oval 92"/>
          <p:cNvSpPr/>
          <p:nvPr/>
        </p:nvSpPr>
        <p:spPr>
          <a:xfrm>
            <a:off x="5692264" y="4408334"/>
            <a:ext cx="2819400" cy="838200"/>
          </a:xfrm>
          <a:prstGeom prst="ellipse">
            <a:avLst/>
          </a:prstGeom>
          <a:solidFill>
            <a:schemeClr val="accent6">
              <a:lumMod val="75000"/>
              <a:alpha val="2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Instability </a:t>
            </a:r>
            <a:r>
              <a:rPr lang="en-US" b="1" dirty="0" smtClean="0">
                <a:solidFill>
                  <a:schemeClr val="tx1"/>
                </a:solidFill>
              </a:rPr>
              <a:t>simulation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96" name="Right Arrow 95"/>
          <p:cNvSpPr/>
          <p:nvPr/>
        </p:nvSpPr>
        <p:spPr>
          <a:xfrm>
            <a:off x="3972364" y="4718379"/>
            <a:ext cx="1219200" cy="226631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TextBox 96"/>
          <p:cNvSpPr txBox="1"/>
          <p:nvPr/>
        </p:nvSpPr>
        <p:spPr>
          <a:xfrm>
            <a:off x="3341014" y="5059565"/>
            <a:ext cx="248190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Information on how many electrons interact with a bunch:</a:t>
            </a:r>
          </a:p>
          <a:p>
            <a:pPr>
              <a:buFont typeface="Arial"/>
              <a:buChar char="•"/>
            </a:pPr>
            <a:r>
              <a:rPr lang="en-US" sz="1400" dirty="0" smtClean="0"/>
              <a:t> central density</a:t>
            </a:r>
          </a:p>
          <a:p>
            <a:pPr>
              <a:buFont typeface="Arial"/>
              <a:buChar char="•"/>
            </a:pPr>
            <a:r>
              <a:rPr lang="en-US" sz="1400" dirty="0" smtClean="0"/>
              <a:t> detailed distribution </a:t>
            </a:r>
            <a:endParaRPr lang="en-US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716459" y="5436000"/>
            <a:ext cx="269101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 smtClean="0"/>
              <a:t>ECLOUD, </a:t>
            </a:r>
            <a:r>
              <a:rPr lang="en-US" sz="1500" b="1" dirty="0" err="1" smtClean="0"/>
              <a:t>PyECLOUD</a:t>
            </a:r>
            <a:r>
              <a:rPr lang="en-US" sz="1500" b="1" dirty="0" smtClean="0"/>
              <a:t>, POSINST, CSEC, …</a:t>
            </a:r>
            <a:endParaRPr lang="en-US" sz="15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5756459" y="5436000"/>
            <a:ext cx="269101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 smtClean="0"/>
              <a:t>HEADTAIL, </a:t>
            </a:r>
            <a:r>
              <a:rPr lang="en-US" sz="1500" b="1" dirty="0" err="1" smtClean="0"/>
              <a:t>PyHEADTAIL</a:t>
            </a:r>
            <a:r>
              <a:rPr lang="en-US" sz="1500" b="1" dirty="0" smtClean="0"/>
              <a:t>, CMAD, PEHTS, …</a:t>
            </a:r>
            <a:endParaRPr lang="en-US" sz="1500" b="1" dirty="0"/>
          </a:p>
        </p:txBody>
      </p:sp>
    </p:spTree>
    <p:extLst>
      <p:ext uri="{BB962C8B-B14F-4D97-AF65-F5344CB8AC3E}">
        <p14:creationId xmlns:p14="http://schemas.microsoft.com/office/powerpoint/2010/main" val="2696057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 uiExpand="1" build="p"/>
      <p:bldP spid="90" grpId="0" uiExpand="1" animBg="1"/>
      <p:bldP spid="93" grpId="0" animBg="1"/>
      <p:bldP spid="96" grpId="0" animBg="1"/>
      <p:bldP spid="97" grpId="0" uiExpand="1"/>
      <p:bldP spid="16" grpId="0" uiExpand="1"/>
      <p:bldP spid="17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Numerical model of electron cloud effects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32000" y="900000"/>
            <a:ext cx="8280000" cy="5040000"/>
          </a:xfrm>
        </p:spPr>
        <p:txBody>
          <a:bodyPr/>
          <a:lstStyle/>
          <a:p>
            <a:r>
              <a:rPr lang="en-US" dirty="0"/>
              <a:t>In principle both </a:t>
            </a:r>
            <a:r>
              <a:rPr lang="en-US" dirty="0">
                <a:solidFill>
                  <a:srgbClr val="C00000"/>
                </a:solidFill>
              </a:rPr>
              <a:t>coherent instability</a:t>
            </a:r>
            <a:r>
              <a:rPr lang="en-US" dirty="0"/>
              <a:t> and </a:t>
            </a:r>
            <a:r>
              <a:rPr lang="en-US" dirty="0">
                <a:solidFill>
                  <a:srgbClr val="C00000"/>
                </a:solidFill>
              </a:rPr>
              <a:t>incoherent emittance growth</a:t>
            </a:r>
            <a:r>
              <a:rPr lang="en-US" dirty="0"/>
              <a:t> could be predicted by these simulations</a:t>
            </a:r>
          </a:p>
          <a:p>
            <a:r>
              <a:rPr lang="en-US" dirty="0"/>
              <a:t>Evolution of a beam interacting with an electron cloud depends on a </a:t>
            </a:r>
            <a:r>
              <a:rPr lang="en-US" dirty="0">
                <a:solidFill>
                  <a:srgbClr val="C00000"/>
                </a:solidFill>
              </a:rPr>
              <a:t>significant number of parameters</a:t>
            </a:r>
            <a:r>
              <a:rPr lang="en-US" dirty="0"/>
              <a:t> in a non-trivial way</a:t>
            </a:r>
          </a:p>
          <a:p>
            <a:pPr lvl="1"/>
            <a:r>
              <a:rPr lang="en-US" dirty="0"/>
              <a:t>Bunch length (longitudinal emittance)</a:t>
            </a:r>
          </a:p>
          <a:p>
            <a:pPr lvl="1"/>
            <a:r>
              <a:rPr lang="en-US" dirty="0"/>
              <a:t>Beam transverse sizes (emittances and beta functions at the electron cloud location)</a:t>
            </a:r>
          </a:p>
          <a:p>
            <a:pPr lvl="1"/>
            <a:r>
              <a:rPr lang="en-US" dirty="0"/>
              <a:t>Beam energy</a:t>
            </a:r>
          </a:p>
          <a:p>
            <a:pPr lvl="1"/>
            <a:r>
              <a:rPr lang="en-US" dirty="0"/>
              <a:t>Beam current (number of particles per bunch)</a:t>
            </a:r>
          </a:p>
          <a:p>
            <a:pPr lvl="1"/>
            <a:r>
              <a:rPr lang="en-US" dirty="0"/>
              <a:t>Chromaticity</a:t>
            </a:r>
          </a:p>
          <a:p>
            <a:pPr lvl="1"/>
            <a:r>
              <a:rPr lang="en-US" dirty="0"/>
              <a:t>Magnetic field (field-free, dipole, quadrupole)</a:t>
            </a:r>
          </a:p>
          <a:p>
            <a:pPr lvl="1"/>
            <a:r>
              <a:rPr lang="en-US" dirty="0"/>
              <a:t>Electron cloud density and distribution (in reality determined by many of the above parameters, but can be set independently in simulations)</a:t>
            </a:r>
          </a:p>
          <a:p>
            <a:endParaRPr lang="en-US" dirty="0"/>
          </a:p>
          <a:p>
            <a:endParaRPr lang="en-US" dirty="0"/>
          </a:p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/>
          <a:p>
            <a:fld id="{C0777555-D81F-4C6C-9FFB-677349D9BB37}" type="datetime1">
              <a:rPr lang="en-GB" smtClean="0"/>
              <a:t>09/11/2015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Numerical Methods II - Kevin Li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7574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000" y="2827867"/>
            <a:ext cx="8280000" cy="3112133"/>
          </a:xfrm>
        </p:spPr>
        <p:txBody>
          <a:bodyPr numCol="2">
            <a:normAutofit/>
          </a:bodyPr>
          <a:lstStyle/>
          <a:p>
            <a:r>
              <a:rPr lang="en-US" sz="2400" dirty="0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Part 1 – numerical modelling</a:t>
            </a:r>
          </a:p>
          <a:p>
            <a:pPr lvl="1"/>
            <a:r>
              <a:rPr lang="en-US" sz="2000" dirty="0" err="1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Initialisation</a:t>
            </a:r>
            <a:endParaRPr lang="en-US" sz="2000" dirty="0" smtClean="0">
              <a:solidFill>
                <a:schemeClr val="tx1">
                  <a:lumMod val="25000"/>
                  <a:lumOff val="75000"/>
                </a:schemeClr>
              </a:solidFill>
            </a:endParaRPr>
          </a:p>
          <a:p>
            <a:pPr lvl="1"/>
            <a:r>
              <a:rPr lang="en-US" sz="2000" dirty="0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Simple tracking</a:t>
            </a:r>
          </a:p>
          <a:p>
            <a:pPr lvl="1"/>
            <a:r>
              <a:rPr lang="en-US" sz="2000" dirty="0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Chromaticity and detuning</a:t>
            </a:r>
          </a:p>
          <a:p>
            <a:pPr lvl="1"/>
            <a:r>
              <a:rPr lang="en-US" sz="2000" dirty="0" err="1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Wakefields</a:t>
            </a:r>
            <a:r>
              <a:rPr lang="en-US" sz="2000" dirty="0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 with examples</a:t>
            </a:r>
          </a:p>
          <a:p>
            <a:pPr lvl="2"/>
            <a:r>
              <a:rPr lang="en-US" sz="1700" dirty="0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Constant wakes</a:t>
            </a:r>
          </a:p>
          <a:p>
            <a:pPr lvl="2"/>
            <a:r>
              <a:rPr lang="en-US" sz="1700" dirty="0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Dipole wakes</a:t>
            </a:r>
          </a:p>
          <a:p>
            <a:pPr lvl="2"/>
            <a:r>
              <a:rPr lang="en-US" sz="1700" dirty="0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TMCI &amp; </a:t>
            </a:r>
            <a:r>
              <a:rPr lang="en-US" sz="1700" dirty="0" err="1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headtail</a:t>
            </a:r>
            <a:r>
              <a:rPr lang="en-US" sz="1700" dirty="0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 modes</a:t>
            </a:r>
          </a:p>
          <a:p>
            <a:pPr marL="342900" lvl="1" indent="0">
              <a:buNone/>
            </a:pPr>
            <a:endParaRPr lang="en-US" dirty="0" smtClean="0"/>
          </a:p>
          <a:p>
            <a:r>
              <a:rPr lang="en-US" sz="2400" dirty="0">
                <a:solidFill>
                  <a:schemeClr val="tx1">
                    <a:lumMod val="25000"/>
                    <a:lumOff val="75000"/>
                  </a:schemeClr>
                </a:solidFill>
              </a:rPr>
              <a:t>Part </a:t>
            </a:r>
            <a:r>
              <a:rPr lang="en-US" sz="2400" dirty="0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2 – electron cloud</a:t>
            </a:r>
          </a:p>
          <a:p>
            <a:pPr lvl="1"/>
            <a:r>
              <a:rPr lang="en-US" sz="2000" dirty="0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Modelling of e-cloud </a:t>
            </a:r>
            <a:r>
              <a:rPr lang="en-US" sz="2000" dirty="0">
                <a:solidFill>
                  <a:schemeClr val="tx1">
                    <a:lumMod val="25000"/>
                    <a:lumOff val="75000"/>
                  </a:schemeClr>
                </a:solidFill>
              </a:rPr>
              <a:t>interactions</a:t>
            </a:r>
            <a:endParaRPr lang="en-US" sz="2000" dirty="0" smtClean="0">
              <a:solidFill>
                <a:schemeClr val="tx1">
                  <a:lumMod val="25000"/>
                  <a:lumOff val="75000"/>
                </a:schemeClr>
              </a:solidFill>
            </a:endParaRPr>
          </a:p>
          <a:p>
            <a:pPr lvl="1"/>
            <a:r>
              <a:rPr lang="en-US" sz="2000" dirty="0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PIC </a:t>
            </a:r>
            <a:r>
              <a:rPr lang="en-US" sz="2000" dirty="0">
                <a:solidFill>
                  <a:schemeClr val="tx1">
                    <a:lumMod val="25000"/>
                    <a:lumOff val="75000"/>
                  </a:schemeClr>
                </a:solidFill>
              </a:rPr>
              <a:t>solvers</a:t>
            </a:r>
          </a:p>
          <a:p>
            <a:pPr lvl="1"/>
            <a:r>
              <a:rPr lang="en-US" sz="2000" dirty="0" smtClean="0"/>
              <a:t>Application for e-cloud instabilities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411F2-6366-43D0-9B91-9DAD3F92E2F3}" type="datetime1">
              <a:rPr lang="en-GB" smtClean="0"/>
              <a:t>09/11/2015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Numerical Methods II - Kevin Li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42</a:t>
            </a:fld>
            <a:endParaRPr lang="en-GB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32000" y="729000"/>
            <a:ext cx="8280000" cy="2511000"/>
          </a:xfrm>
          <a:prstGeom prst="rect">
            <a:avLst/>
          </a:prstGeom>
        </p:spPr>
        <p:txBody>
          <a:bodyPr vert="horz" lIns="91440" tIns="45720" rIns="91440" bIns="45720" numCol="1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Introduction to </a:t>
            </a:r>
            <a:r>
              <a:rPr lang="en-US" sz="2400" dirty="0" err="1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macroparticle</a:t>
            </a:r>
            <a:r>
              <a:rPr lang="en-US" sz="2400" dirty="0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 models –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implementations, applications and examples</a:t>
            </a:r>
            <a:endParaRPr lang="en-US" sz="2000" dirty="0">
              <a:solidFill>
                <a:schemeClr val="tx1">
                  <a:lumMod val="25000"/>
                  <a:lumOff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77530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971"/>
    </mc:Choice>
    <mc:Fallback>
      <p:transition spd="slow" advTm="2971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Electron cloud induced instabilities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194" y="4629685"/>
            <a:ext cx="4623538" cy="1370483"/>
          </a:xfrm>
        </p:spPr>
        <p:txBody>
          <a:bodyPr>
            <a:normAutofit/>
          </a:bodyPr>
          <a:lstStyle/>
          <a:p>
            <a:pPr algn="just"/>
            <a:r>
              <a:rPr lang="en-US" sz="1400" dirty="0"/>
              <a:t>Coherent instabilities occur when a certain </a:t>
            </a:r>
            <a:r>
              <a:rPr lang="en-US" sz="1400" dirty="0">
                <a:solidFill>
                  <a:srgbClr val="C00000"/>
                </a:solidFill>
              </a:rPr>
              <a:t>central cloud density threshold</a:t>
            </a:r>
            <a:r>
              <a:rPr lang="en-US" sz="1400" dirty="0"/>
              <a:t> is breached</a:t>
            </a:r>
          </a:p>
          <a:p>
            <a:pPr algn="just"/>
            <a:r>
              <a:rPr lang="en-US" sz="1400" dirty="0"/>
              <a:t>This leads to </a:t>
            </a:r>
            <a:r>
              <a:rPr lang="en-US" sz="1400" dirty="0">
                <a:solidFill>
                  <a:srgbClr val="C00000"/>
                </a:solidFill>
              </a:rPr>
              <a:t>coherent intra bunch motion</a:t>
            </a:r>
            <a:r>
              <a:rPr lang="en-US" sz="1400" dirty="0"/>
              <a:t> which grows </a:t>
            </a:r>
            <a:r>
              <a:rPr lang="en-US" sz="1400" dirty="0">
                <a:solidFill>
                  <a:srgbClr val="C00000"/>
                </a:solidFill>
              </a:rPr>
              <a:t>exponentially</a:t>
            </a:r>
          </a:p>
          <a:p>
            <a:pPr algn="just"/>
            <a:r>
              <a:rPr lang="en-US" sz="1400" dirty="0"/>
              <a:t>A consequence is </a:t>
            </a:r>
            <a:r>
              <a:rPr lang="en-US" sz="1400" dirty="0">
                <a:solidFill>
                  <a:srgbClr val="C00000"/>
                </a:solidFill>
              </a:rPr>
              <a:t>emittance blow-up</a:t>
            </a:r>
            <a:r>
              <a:rPr lang="en-US" sz="1400" dirty="0"/>
              <a:t> and </a:t>
            </a:r>
            <a:r>
              <a:rPr lang="en-US" sz="1400" dirty="0" smtClean="0">
                <a:solidFill>
                  <a:srgbClr val="C00000"/>
                </a:solidFill>
              </a:rPr>
              <a:t>losses</a:t>
            </a:r>
            <a:endParaRPr lang="en-US" sz="1400" dirty="0">
              <a:solidFill>
                <a:srgbClr val="C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86144-70E7-4E28-9275-B28A1875861D}" type="datetime1">
              <a:rPr lang="en-GB" smtClean="0"/>
              <a:t>09/11/2015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Numerical Methods II - Kevin Li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771EB-957F-472F-BAED-5FA4610781E3}" type="slidenum">
              <a:rPr lang="en-GB" smtClean="0"/>
              <a:t>43</a:t>
            </a:fld>
            <a:endParaRPr lang="en-GB"/>
          </a:p>
        </p:txBody>
      </p:sp>
      <p:grpSp>
        <p:nvGrpSpPr>
          <p:cNvPr id="16" name="Group 15"/>
          <p:cNvGrpSpPr/>
          <p:nvPr/>
        </p:nvGrpSpPr>
        <p:grpSpPr>
          <a:xfrm>
            <a:off x="5427088" y="1631940"/>
            <a:ext cx="3279500" cy="4576701"/>
            <a:chOff x="5285386" y="1549883"/>
            <a:chExt cx="3279500" cy="4576701"/>
          </a:xfrm>
        </p:grpSpPr>
        <p:grpSp>
          <p:nvGrpSpPr>
            <p:cNvPr id="14" name="Group 13"/>
            <p:cNvGrpSpPr>
              <a:grpSpLocks noChangeAspect="1"/>
            </p:cNvGrpSpPr>
            <p:nvPr/>
          </p:nvGrpSpPr>
          <p:grpSpPr>
            <a:xfrm>
              <a:off x="5372636" y="1614217"/>
              <a:ext cx="3105000" cy="4454733"/>
              <a:chOff x="5293175" y="923700"/>
              <a:chExt cx="3600000" cy="5164908"/>
            </a:xfrm>
          </p:grpSpPr>
          <p:pic>
            <p:nvPicPr>
              <p:cNvPr id="6" name="Picture 5"/>
              <p:cNvPicPr>
                <a:picLocks noChangeAspect="1"/>
              </p:cNvPicPr>
              <p:nvPr/>
            </p:nvPicPr>
            <p:blipFill rotWithShape="1">
              <a:blip r:embed="rId2"/>
              <a:srcRect l="27030" r="9625"/>
              <a:stretch/>
            </p:blipFill>
            <p:spPr>
              <a:xfrm>
                <a:off x="5653175" y="923700"/>
                <a:ext cx="3240000" cy="2765036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8" name="Picture 7"/>
              <p:cNvPicPr>
                <a:picLocks noChangeAspect="1"/>
              </p:cNvPicPr>
              <p:nvPr/>
            </p:nvPicPr>
            <p:blipFill>
              <a:blip r:embed="rId3"/>
              <a:stretch/>
            </p:blipFill>
            <p:spPr>
              <a:xfrm>
                <a:off x="5293175" y="3688736"/>
                <a:ext cx="3600000" cy="2399872"/>
              </a:xfrm>
              <a:prstGeom prst="rect">
                <a:avLst/>
              </a:prstGeom>
              <a:ln>
                <a:noFill/>
              </a:ln>
            </p:spPr>
          </p:pic>
        </p:grpSp>
        <p:sp>
          <p:nvSpPr>
            <p:cNvPr id="9" name="Rectangle 8"/>
            <p:cNvSpPr/>
            <p:nvPr/>
          </p:nvSpPr>
          <p:spPr>
            <a:xfrm>
              <a:off x="5285386" y="1549883"/>
              <a:ext cx="3279500" cy="4576701"/>
            </a:xfrm>
            <a:prstGeom prst="rect">
              <a:avLst/>
            </a:prstGeom>
            <a:noFill/>
            <a:ln>
              <a:solidFill>
                <a:schemeClr val="accent2"/>
              </a:solidFill>
            </a:ln>
            <a:effectLst>
              <a:glow rad="635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</p:grp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/>
          <a:srcRect l="4948" t="5219" b="3421"/>
          <a:stretch/>
        </p:blipFill>
        <p:spPr>
          <a:xfrm>
            <a:off x="387194" y="1988883"/>
            <a:ext cx="3780000" cy="2422018"/>
          </a:xfrm>
          <a:prstGeom prst="rect">
            <a:avLst/>
          </a:prstGeom>
          <a:ln>
            <a:noFill/>
          </a:ln>
        </p:spPr>
      </p:pic>
      <p:sp>
        <p:nvSpPr>
          <p:cNvPr id="13" name="Lightning Bolt 12"/>
          <p:cNvSpPr/>
          <p:nvPr/>
        </p:nvSpPr>
        <p:spPr>
          <a:xfrm flipH="1">
            <a:off x="3845604" y="3290662"/>
            <a:ext cx="308846" cy="321276"/>
          </a:xfrm>
          <a:prstGeom prst="lightningBol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083244" y="2806048"/>
            <a:ext cx="1054100" cy="0"/>
          </a:xfrm>
          <a:prstGeom prst="straightConnector1">
            <a:avLst/>
          </a:prstGeom>
          <a:ln w="28575">
            <a:solidFill>
              <a:srgbClr val="ED7D31">
                <a:alpha val="80000"/>
              </a:srgbClr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5" name="Content Placeholder 2"/>
          <p:cNvSpPr txBox="1">
            <a:spLocks/>
          </p:cNvSpPr>
          <p:nvPr/>
        </p:nvSpPr>
        <p:spPr>
          <a:xfrm>
            <a:off x="431118" y="900000"/>
            <a:ext cx="8275470" cy="1370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1600" dirty="0" smtClean="0"/>
              <a:t>Typical e-cloud simulation try to identify the e-cloud </a:t>
            </a:r>
            <a:r>
              <a:rPr lang="en-US" sz="1600" dirty="0" smtClean="0">
                <a:solidFill>
                  <a:srgbClr val="C00000"/>
                </a:solidFill>
              </a:rPr>
              <a:t>central density threshold </a:t>
            </a:r>
            <a:r>
              <a:rPr lang="en-US" sz="1600" dirty="0" smtClean="0"/>
              <a:t>for an </a:t>
            </a:r>
            <a:r>
              <a:rPr lang="en-US" sz="1600" dirty="0" smtClean="0">
                <a:solidFill>
                  <a:srgbClr val="C00000"/>
                </a:solidFill>
              </a:rPr>
              <a:t>instability</a:t>
            </a:r>
          </a:p>
          <a:p>
            <a:pPr algn="just"/>
            <a:r>
              <a:rPr lang="en-US" sz="1600" dirty="0" smtClean="0">
                <a:solidFill>
                  <a:srgbClr val="C00000"/>
                </a:solidFill>
              </a:rPr>
              <a:t>Scans</a:t>
            </a:r>
            <a:r>
              <a:rPr lang="en-US" sz="1600" dirty="0" smtClean="0"/>
              <a:t> in the central density are performed until an </a:t>
            </a:r>
            <a:r>
              <a:rPr lang="en-US" sz="1600" dirty="0" smtClean="0">
                <a:solidFill>
                  <a:srgbClr val="C00000"/>
                </a:solidFill>
              </a:rPr>
              <a:t>exponential growth</a:t>
            </a:r>
            <a:r>
              <a:rPr lang="en-US" sz="1600" dirty="0" smtClean="0"/>
              <a:t> can be observed in the emittance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307904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Ex. of coherent e-cloud effects in the LHC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32000" y="900000"/>
            <a:ext cx="8280000" cy="52200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First </a:t>
            </a:r>
            <a:r>
              <a:rPr lang="en-US" sz="2000" dirty="0"/>
              <a:t>injection of 48 bunches of 25 ns beam into the LHC in 2011</a:t>
            </a:r>
          </a:p>
          <a:p>
            <a:r>
              <a:rPr lang="en-US" sz="2000" dirty="0"/>
              <a:t>Beam was dumped twice due to a </a:t>
            </a:r>
            <a:r>
              <a:rPr lang="en-US" sz="2000" dirty="0">
                <a:solidFill>
                  <a:srgbClr val="C00000"/>
                </a:solidFill>
              </a:rPr>
              <a:t>violent instability</a:t>
            </a:r>
            <a:r>
              <a:rPr lang="en-US" sz="2000" dirty="0"/>
              <a:t> in the vertical plane, causing losses above the interlock threshold</a:t>
            </a:r>
          </a:p>
          <a:p>
            <a:endParaRPr lang="en-GB" sz="2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/>
          <a:p>
            <a:fld id="{F3998772-2F30-468A-AFD3-5912F53D4CB8}" type="datetime1">
              <a:rPr lang="en-GB" smtClean="0"/>
              <a:t>09/11/2015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Numerical Methods II - Kevin Li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44</a:t>
            </a:fld>
            <a:endParaRPr lang="en-US" dirty="0"/>
          </a:p>
        </p:txBody>
      </p:sp>
      <p:pic>
        <p:nvPicPr>
          <p:cNvPr id="42" name="Picture 41" descr="3d_oscillations_Dump1B2VQ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7478" y="2395507"/>
            <a:ext cx="4559997" cy="3419998"/>
          </a:xfrm>
          <a:prstGeom prst="rect">
            <a:avLst/>
          </a:prstGeom>
        </p:spPr>
      </p:pic>
      <p:pic>
        <p:nvPicPr>
          <p:cNvPr id="43" name="Picture 42" descr="3d_oscillations_Dump1B2HQ7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840" y="2395508"/>
            <a:ext cx="4559998" cy="3419997"/>
          </a:xfrm>
          <a:prstGeom prst="rect">
            <a:avLst/>
          </a:prstGeom>
        </p:spPr>
      </p:pic>
      <p:sp>
        <p:nvSpPr>
          <p:cNvPr id="44" name="TextBox 43"/>
          <p:cNvSpPr txBox="1"/>
          <p:nvPr/>
        </p:nvSpPr>
        <p:spPr>
          <a:xfrm>
            <a:off x="959014" y="2899014"/>
            <a:ext cx="17892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</a:rPr>
              <a:t>Some motion only </a:t>
            </a:r>
          </a:p>
          <a:p>
            <a:r>
              <a:rPr lang="en-US" sz="1600" dirty="0" smtClean="0">
                <a:solidFill>
                  <a:srgbClr val="C00000"/>
                </a:solidFill>
              </a:rPr>
              <a:t>for last bunches …</a:t>
            </a:r>
            <a:endParaRPr lang="en-US" sz="1600" dirty="0">
              <a:solidFill>
                <a:srgbClr val="C00000"/>
              </a:solidFill>
            </a:endParaRPr>
          </a:p>
        </p:txBody>
      </p:sp>
      <p:grpSp>
        <p:nvGrpSpPr>
          <p:cNvPr id="45" name="Group 44"/>
          <p:cNvGrpSpPr/>
          <p:nvPr/>
        </p:nvGrpSpPr>
        <p:grpSpPr>
          <a:xfrm>
            <a:off x="5256984" y="2826099"/>
            <a:ext cx="2065971" cy="1811690"/>
            <a:chOff x="1019531" y="3671508"/>
            <a:chExt cx="2065971" cy="1811690"/>
          </a:xfrm>
        </p:grpSpPr>
        <p:grpSp>
          <p:nvGrpSpPr>
            <p:cNvPr id="46" name="Group 34"/>
            <p:cNvGrpSpPr/>
            <p:nvPr/>
          </p:nvGrpSpPr>
          <p:grpSpPr>
            <a:xfrm>
              <a:off x="1019531" y="5144644"/>
              <a:ext cx="1662518" cy="338554"/>
              <a:chOff x="1019531" y="5144644"/>
              <a:chExt cx="1662518" cy="338554"/>
            </a:xfrm>
          </p:grpSpPr>
          <p:cxnSp>
            <p:nvCxnSpPr>
              <p:cNvPr id="50" name="Straight Arrow Connector 49"/>
              <p:cNvCxnSpPr/>
              <p:nvPr/>
            </p:nvCxnSpPr>
            <p:spPr>
              <a:xfrm>
                <a:off x="2294548" y="5312333"/>
                <a:ext cx="387501" cy="1588"/>
              </a:xfrm>
              <a:prstGeom prst="straightConnector1">
                <a:avLst/>
              </a:prstGeom>
              <a:ln>
                <a:solidFill>
                  <a:srgbClr val="C0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TextBox 50"/>
              <p:cNvSpPr txBox="1"/>
              <p:nvPr/>
            </p:nvSpPr>
            <p:spPr>
              <a:xfrm>
                <a:off x="1019531" y="5144644"/>
                <a:ext cx="121821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>
                    <a:solidFill>
                      <a:srgbClr val="C00000"/>
                    </a:solidFill>
                  </a:rPr>
                  <a:t>up to ±5mm</a:t>
                </a:r>
                <a:endParaRPr lang="en-US" sz="1600" dirty="0">
                  <a:solidFill>
                    <a:srgbClr val="C00000"/>
                  </a:solidFill>
                </a:endParaRPr>
              </a:p>
            </p:txBody>
          </p:sp>
        </p:grpSp>
        <p:grpSp>
          <p:nvGrpSpPr>
            <p:cNvPr id="47" name="Group 35"/>
            <p:cNvGrpSpPr/>
            <p:nvPr/>
          </p:nvGrpSpPr>
          <p:grpSpPr>
            <a:xfrm>
              <a:off x="1019531" y="3671508"/>
              <a:ext cx="2065971" cy="836987"/>
              <a:chOff x="1019531" y="3671508"/>
              <a:chExt cx="2065971" cy="836987"/>
            </a:xfrm>
          </p:grpSpPr>
          <p:sp>
            <p:nvSpPr>
              <p:cNvPr id="48" name="TextBox 47"/>
              <p:cNvSpPr txBox="1"/>
              <p:nvPr/>
            </p:nvSpPr>
            <p:spPr>
              <a:xfrm>
                <a:off x="1019531" y="3671508"/>
                <a:ext cx="2065971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>
                    <a:solidFill>
                      <a:srgbClr val="C00000"/>
                    </a:solidFill>
                  </a:rPr>
                  <a:t>~ bunch 25 is the first unstable </a:t>
                </a:r>
                <a:endParaRPr lang="en-US" sz="1600" dirty="0">
                  <a:solidFill>
                    <a:srgbClr val="C00000"/>
                  </a:solidFill>
                </a:endParaRPr>
              </a:p>
            </p:txBody>
          </p:sp>
          <p:cxnSp>
            <p:nvCxnSpPr>
              <p:cNvPr id="49" name="Straight Arrow Connector 48"/>
              <p:cNvCxnSpPr/>
              <p:nvPr/>
            </p:nvCxnSpPr>
            <p:spPr>
              <a:xfrm>
                <a:off x="1892305" y="4180081"/>
                <a:ext cx="203197" cy="328414"/>
              </a:xfrm>
              <a:prstGeom prst="straightConnector1">
                <a:avLst/>
              </a:prstGeom>
              <a:ln>
                <a:solidFill>
                  <a:srgbClr val="C0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685488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Ex. of coherent e-cloud effects in the LHC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/>
          <a:p>
            <a:fld id="{AD15F8E3-AD27-44CA-A3D6-15D3A761DE2E}" type="datetime1">
              <a:rPr lang="en-GB" smtClean="0"/>
              <a:t>09/11/2015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Numerical Methods II - Kevin Li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45</a:t>
            </a:fld>
            <a:endParaRPr lang="en-US" dirty="0"/>
          </a:p>
        </p:txBody>
      </p:sp>
      <p:pic>
        <p:nvPicPr>
          <p:cNvPr id="42" name="Picture 41" descr="3d_oscillations_Dump1B2VQ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9984" y="3692258"/>
            <a:ext cx="3057450" cy="2293088"/>
          </a:xfrm>
          <a:prstGeom prst="rect">
            <a:avLst/>
          </a:prstGeom>
        </p:spPr>
      </p:pic>
      <p:pic>
        <p:nvPicPr>
          <p:cNvPr id="43" name="Picture 42" descr="3d_oscillations_Dump1B2HQ7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984" y="1492563"/>
            <a:ext cx="3057450" cy="2293087"/>
          </a:xfrm>
          <a:prstGeom prst="rect">
            <a:avLst/>
          </a:prstGeom>
        </p:spPr>
      </p:pic>
      <p:sp>
        <p:nvSpPr>
          <p:cNvPr id="44" name="TextBox 43"/>
          <p:cNvSpPr txBox="1"/>
          <p:nvPr/>
        </p:nvSpPr>
        <p:spPr>
          <a:xfrm>
            <a:off x="1009513" y="1621666"/>
            <a:ext cx="165301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 smtClean="0">
                <a:solidFill>
                  <a:srgbClr val="C00000"/>
                </a:solidFill>
              </a:rPr>
              <a:t>Some motion only </a:t>
            </a:r>
          </a:p>
          <a:p>
            <a:r>
              <a:rPr lang="en-US" sz="1500" dirty="0" smtClean="0">
                <a:solidFill>
                  <a:srgbClr val="C00000"/>
                </a:solidFill>
              </a:rPr>
              <a:t>for last bunches …</a:t>
            </a:r>
            <a:endParaRPr lang="en-US" sz="1500" dirty="0">
              <a:solidFill>
                <a:srgbClr val="C00000"/>
              </a:solidFill>
            </a:endParaRPr>
          </a:p>
        </p:txBody>
      </p:sp>
      <p:grpSp>
        <p:nvGrpSpPr>
          <p:cNvPr id="45" name="Group 44"/>
          <p:cNvGrpSpPr/>
          <p:nvPr/>
        </p:nvGrpSpPr>
        <p:grpSpPr>
          <a:xfrm>
            <a:off x="1006136" y="3719540"/>
            <a:ext cx="2596994" cy="1631975"/>
            <a:chOff x="1087353" y="3689570"/>
            <a:chExt cx="2596994" cy="1631975"/>
          </a:xfrm>
        </p:grpSpPr>
        <p:grpSp>
          <p:nvGrpSpPr>
            <p:cNvPr id="46" name="Group 34"/>
            <p:cNvGrpSpPr/>
            <p:nvPr/>
          </p:nvGrpSpPr>
          <p:grpSpPr>
            <a:xfrm>
              <a:off x="1087353" y="4998380"/>
              <a:ext cx="1493935" cy="323165"/>
              <a:chOff x="1087353" y="4998380"/>
              <a:chExt cx="1493935" cy="323165"/>
            </a:xfrm>
          </p:grpSpPr>
          <p:cxnSp>
            <p:nvCxnSpPr>
              <p:cNvPr id="50" name="Straight Arrow Connector 49"/>
              <p:cNvCxnSpPr/>
              <p:nvPr/>
            </p:nvCxnSpPr>
            <p:spPr>
              <a:xfrm>
                <a:off x="2193787" y="5159962"/>
                <a:ext cx="387501" cy="1588"/>
              </a:xfrm>
              <a:prstGeom prst="straightConnector1">
                <a:avLst/>
              </a:prstGeom>
              <a:ln>
                <a:solidFill>
                  <a:srgbClr val="C0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TextBox 50"/>
              <p:cNvSpPr txBox="1"/>
              <p:nvPr/>
            </p:nvSpPr>
            <p:spPr>
              <a:xfrm>
                <a:off x="1087353" y="4998380"/>
                <a:ext cx="1152573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500" dirty="0" smtClean="0">
                    <a:solidFill>
                      <a:srgbClr val="C00000"/>
                    </a:solidFill>
                  </a:rPr>
                  <a:t>up to ±5mm</a:t>
                </a:r>
                <a:endParaRPr lang="en-US" sz="1500" dirty="0">
                  <a:solidFill>
                    <a:srgbClr val="C00000"/>
                  </a:solidFill>
                </a:endParaRPr>
              </a:p>
            </p:txBody>
          </p:sp>
        </p:grpSp>
        <p:grpSp>
          <p:nvGrpSpPr>
            <p:cNvPr id="47" name="Group 35"/>
            <p:cNvGrpSpPr/>
            <p:nvPr/>
          </p:nvGrpSpPr>
          <p:grpSpPr>
            <a:xfrm>
              <a:off x="1090730" y="3689570"/>
              <a:ext cx="2593617" cy="674993"/>
              <a:chOff x="1090730" y="3689570"/>
              <a:chExt cx="2593617" cy="674993"/>
            </a:xfrm>
          </p:grpSpPr>
          <p:sp>
            <p:nvSpPr>
              <p:cNvPr id="48" name="TextBox 47"/>
              <p:cNvSpPr txBox="1"/>
              <p:nvPr/>
            </p:nvSpPr>
            <p:spPr>
              <a:xfrm>
                <a:off x="1090730" y="3689570"/>
                <a:ext cx="2593617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500" dirty="0" smtClean="0">
                    <a:solidFill>
                      <a:srgbClr val="C00000"/>
                    </a:solidFill>
                  </a:rPr>
                  <a:t>~ bunch 25 is the first unstable </a:t>
                </a:r>
                <a:endParaRPr lang="en-US" sz="1500" dirty="0">
                  <a:solidFill>
                    <a:srgbClr val="C00000"/>
                  </a:solidFill>
                </a:endParaRPr>
              </a:p>
            </p:txBody>
          </p:sp>
          <p:cxnSp>
            <p:nvCxnSpPr>
              <p:cNvPr id="49" name="Straight Arrow Connector 48"/>
              <p:cNvCxnSpPr/>
              <p:nvPr/>
            </p:nvCxnSpPr>
            <p:spPr>
              <a:xfrm>
                <a:off x="1943102" y="4036149"/>
                <a:ext cx="203197" cy="328414"/>
              </a:xfrm>
              <a:prstGeom prst="straightConnector1">
                <a:avLst/>
              </a:prstGeom>
              <a:ln>
                <a:solidFill>
                  <a:srgbClr val="C0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2" name="Group 51"/>
          <p:cNvGrpSpPr/>
          <p:nvPr/>
        </p:nvGrpSpPr>
        <p:grpSpPr>
          <a:xfrm>
            <a:off x="344636" y="1045970"/>
            <a:ext cx="3739747" cy="4991100"/>
            <a:chOff x="425853" y="914400"/>
            <a:chExt cx="3739747" cy="4991100"/>
          </a:xfrm>
          <a:effectLst/>
        </p:grpSpPr>
        <p:sp>
          <p:nvSpPr>
            <p:cNvPr id="53" name="Round Same Side Corner Rectangle 52"/>
            <p:cNvSpPr/>
            <p:nvPr/>
          </p:nvSpPr>
          <p:spPr>
            <a:xfrm>
              <a:off x="425853" y="914400"/>
              <a:ext cx="3739746" cy="38100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5B9BD5"/>
            </a:solidFill>
            <a:ln w="28575" cmpd="sng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>
                  <a:latin typeface="Calibri (Body)"/>
                  <a:cs typeface="Calibri (Body)"/>
                </a:rPr>
                <a:t>48b injection test (26/08/11)</a:t>
              </a:r>
            </a:p>
            <a:p>
              <a:pPr algn="ctr"/>
              <a:endParaRPr lang="en-US" sz="400" b="1" dirty="0">
                <a:latin typeface="Calibri (Body)"/>
                <a:cs typeface="Calibri (Body)"/>
              </a:endParaRPr>
            </a:p>
          </p:txBody>
        </p:sp>
        <p:sp>
          <p:nvSpPr>
            <p:cNvPr id="54" name="Round Same Side Corner Rectangle 53"/>
            <p:cNvSpPr/>
            <p:nvPr/>
          </p:nvSpPr>
          <p:spPr>
            <a:xfrm rot="10800000">
              <a:off x="425854" y="1295400"/>
              <a:ext cx="3739746" cy="4610100"/>
            </a:xfrm>
            <a:prstGeom prst="round2SameRect">
              <a:avLst>
                <a:gd name="adj1" fmla="val 6479"/>
                <a:gd name="adj2" fmla="val 0"/>
              </a:avLst>
            </a:prstGeom>
            <a:noFill/>
            <a:ln w="28575">
              <a:solidFill>
                <a:schemeClr val="accent1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4708142" y="1045970"/>
            <a:ext cx="3549650" cy="2679695"/>
            <a:chOff x="4767625" y="832689"/>
            <a:chExt cx="3549650" cy="2679695"/>
          </a:xfrm>
        </p:grpSpPr>
        <p:grpSp>
          <p:nvGrpSpPr>
            <p:cNvPr id="7" name="Group 6"/>
            <p:cNvGrpSpPr/>
            <p:nvPr/>
          </p:nvGrpSpPr>
          <p:grpSpPr>
            <a:xfrm>
              <a:off x="5497875" y="832689"/>
              <a:ext cx="2819400" cy="2454275"/>
              <a:chOff x="5497875" y="832689"/>
              <a:chExt cx="2819400" cy="2454275"/>
            </a:xfrm>
          </p:grpSpPr>
          <p:sp>
            <p:nvSpPr>
              <p:cNvPr id="66" name="Round Same Side Corner Rectangle 65"/>
              <p:cNvSpPr/>
              <p:nvPr/>
            </p:nvSpPr>
            <p:spPr>
              <a:xfrm rot="10800000">
                <a:off x="5497875" y="1208365"/>
                <a:ext cx="2819400" cy="2078599"/>
              </a:xfrm>
              <a:prstGeom prst="round2SameRect">
                <a:avLst>
                  <a:gd name="adj1" fmla="val 10649"/>
                  <a:gd name="adj2" fmla="val 0"/>
                </a:avLst>
              </a:prstGeom>
              <a:solidFill>
                <a:srgbClr val="FFFFFF"/>
              </a:solidFill>
              <a:ln w="28575" cap="flat" cmpd="sng" algn="ctr">
                <a:solidFill>
                  <a:schemeClr val="accent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40000" dist="23000" dir="19440000" rotWithShape="0">
                  <a:srgbClr val="000000">
                    <a:alpha val="35000"/>
                  </a:srgb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7" name="Round Same Side Corner Rectangle 66"/>
              <p:cNvSpPr/>
              <p:nvPr/>
            </p:nvSpPr>
            <p:spPr>
              <a:xfrm>
                <a:off x="5497875" y="832689"/>
                <a:ext cx="2819400" cy="35027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5B9BD5"/>
              </a:solidFill>
              <a:ln w="28575" cmpd="sng">
                <a:solidFill>
                  <a:schemeClr val="accent1">
                    <a:lumMod val="50000"/>
                  </a:schemeClr>
                </a:solidFill>
                <a:headEnd type="none" w="med" len="med"/>
                <a:tailEnd type="none" w="med" len="med"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100" b="1" dirty="0" err="1" smtClean="0"/>
                  <a:t>Headtail</a:t>
                </a:r>
                <a:r>
                  <a:rPr lang="en-US" sz="2100" b="1" dirty="0" smtClean="0"/>
                  <a:t> </a:t>
                </a:r>
                <a:r>
                  <a:rPr lang="en-US" sz="2100" b="1" dirty="0" err="1" smtClean="0"/>
                  <a:t>silation</a:t>
                </a:r>
                <a:r>
                  <a:rPr lang="en-US" sz="2100" b="1" dirty="0" smtClean="0"/>
                  <a:t> 1</a:t>
                </a:r>
              </a:p>
              <a:p>
                <a:pPr algn="ctr"/>
                <a:endParaRPr lang="en-US" sz="300" b="1" dirty="0"/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>
              <a:off x="5371631" y="945399"/>
              <a:ext cx="2819400" cy="2454275"/>
              <a:chOff x="5370876" y="946989"/>
              <a:chExt cx="2819400" cy="2454275"/>
            </a:xfrm>
          </p:grpSpPr>
          <p:sp>
            <p:nvSpPr>
              <p:cNvPr id="64" name="Round Same Side Corner Rectangle 63"/>
              <p:cNvSpPr/>
              <p:nvPr/>
            </p:nvSpPr>
            <p:spPr>
              <a:xfrm rot="10800000">
                <a:off x="5370876" y="1322665"/>
                <a:ext cx="2819400" cy="2078599"/>
              </a:xfrm>
              <a:prstGeom prst="round2SameRect">
                <a:avLst>
                  <a:gd name="adj1" fmla="val 10649"/>
                  <a:gd name="adj2" fmla="val 0"/>
                </a:avLst>
              </a:prstGeom>
              <a:solidFill>
                <a:srgbClr val="FFFFFF"/>
              </a:solidFill>
              <a:ln w="28575" cap="flat" cmpd="sng" algn="ctr">
                <a:solidFill>
                  <a:schemeClr val="accent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40000" dist="23000" dir="19440000" rotWithShape="0">
                  <a:srgbClr val="000000">
                    <a:alpha val="35000"/>
                  </a:srgb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5" name="Round Same Side Corner Rectangle 64"/>
              <p:cNvSpPr/>
              <p:nvPr/>
            </p:nvSpPr>
            <p:spPr>
              <a:xfrm>
                <a:off x="5370876" y="946989"/>
                <a:ext cx="2819400" cy="35027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5B9BD5"/>
              </a:solidFill>
              <a:ln w="28575" cmpd="sng">
                <a:solidFill>
                  <a:schemeClr val="accent1">
                    <a:lumMod val="50000"/>
                  </a:schemeClr>
                </a:solidFill>
                <a:headEnd type="none" w="med" len="med"/>
                <a:tailEnd type="none" w="med" len="med"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100" b="1" dirty="0" err="1" smtClean="0"/>
                  <a:t>Headtail</a:t>
                </a:r>
                <a:r>
                  <a:rPr lang="en-US" sz="2100" b="1" dirty="0" smtClean="0"/>
                  <a:t>  1</a:t>
                </a:r>
              </a:p>
              <a:p>
                <a:pPr algn="ctr"/>
                <a:endParaRPr lang="en-US" sz="300" b="1" dirty="0"/>
              </a:p>
            </p:txBody>
          </p:sp>
        </p:grpSp>
        <p:sp>
          <p:nvSpPr>
            <p:cNvPr id="58" name="TextBox 57"/>
            <p:cNvSpPr txBox="1"/>
            <p:nvPr/>
          </p:nvSpPr>
          <p:spPr>
            <a:xfrm>
              <a:off x="4767625" y="1035889"/>
              <a:ext cx="48152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48x</a:t>
              </a:r>
              <a:endParaRPr lang="en-US" sz="1600" dirty="0"/>
            </a:p>
          </p:txBody>
        </p:sp>
        <p:pic>
          <p:nvPicPr>
            <p:cNvPr id="59" name="Picture 58" descr="EdistrB48.pn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287247" y="1433785"/>
              <a:ext cx="2754532" cy="2065899"/>
            </a:xfrm>
            <a:prstGeom prst="rect">
              <a:avLst/>
            </a:prstGeom>
          </p:spPr>
        </p:pic>
        <p:grpSp>
          <p:nvGrpSpPr>
            <p:cNvPr id="2" name="Group 1"/>
            <p:cNvGrpSpPr/>
            <p:nvPr/>
          </p:nvGrpSpPr>
          <p:grpSpPr>
            <a:xfrm>
              <a:off x="5245386" y="1058109"/>
              <a:ext cx="2819400" cy="2454275"/>
              <a:chOff x="5245386" y="1058109"/>
              <a:chExt cx="2819400" cy="2454275"/>
            </a:xfrm>
          </p:grpSpPr>
          <p:sp>
            <p:nvSpPr>
              <p:cNvPr id="62" name="Round Same Side Corner Rectangle 61"/>
              <p:cNvSpPr/>
              <p:nvPr/>
            </p:nvSpPr>
            <p:spPr>
              <a:xfrm rot="10800000">
                <a:off x="5245386" y="1433785"/>
                <a:ext cx="2819400" cy="2078599"/>
              </a:xfrm>
              <a:prstGeom prst="round2SameRect">
                <a:avLst>
                  <a:gd name="adj1" fmla="val 10649"/>
                  <a:gd name="adj2" fmla="val 0"/>
                </a:avLst>
              </a:prstGeom>
              <a:noFill/>
              <a:ln w="28575" cap="flat" cmpd="sng" algn="ctr">
                <a:solidFill>
                  <a:schemeClr val="accent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40000" dist="23000" dir="19440000" rotWithShape="0">
                  <a:srgbClr val="000000">
                    <a:alpha val="35000"/>
                  </a:srgb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3" name="Round Same Side Corner Rectangle 62"/>
              <p:cNvSpPr/>
              <p:nvPr/>
            </p:nvSpPr>
            <p:spPr>
              <a:xfrm>
                <a:off x="5245386" y="1058109"/>
                <a:ext cx="2819400" cy="35027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5B9BD5"/>
              </a:solidFill>
              <a:ln w="28575" cmpd="sng">
                <a:solidFill>
                  <a:schemeClr val="accent1">
                    <a:lumMod val="50000"/>
                  </a:schemeClr>
                </a:solidFill>
                <a:headEnd type="none" w="med" len="med"/>
                <a:tailEnd type="none" w="med" len="med"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b="1" dirty="0" err="1" smtClean="0"/>
                  <a:t>PyECLOUD</a:t>
                </a:r>
                <a:r>
                  <a:rPr lang="en-US" sz="1200" b="1" dirty="0" smtClean="0"/>
                  <a:t> </a:t>
                </a:r>
                <a:r>
                  <a:rPr lang="en-US" sz="1200" b="1" dirty="0" err="1" smtClean="0"/>
                  <a:t>e</a:t>
                </a:r>
                <a:r>
                  <a:rPr lang="en-US" sz="1200" b="1" baseline="30000" dirty="0" smtClean="0"/>
                  <a:t>-</a:t>
                </a:r>
                <a:r>
                  <a:rPr lang="en-US" sz="1200" b="1" dirty="0" smtClean="0"/>
                  <a:t> distribution (</a:t>
                </a:r>
                <a:r>
                  <a:rPr lang="en-US" sz="1200" b="1" dirty="0" err="1" smtClean="0">
                    <a:latin typeface="Symbol" charset="2"/>
                    <a:cs typeface="Symbol" charset="2"/>
                  </a:rPr>
                  <a:t>d</a:t>
                </a:r>
                <a:r>
                  <a:rPr lang="en-US" sz="1200" b="1" baseline="-25000" dirty="0" err="1" smtClean="0"/>
                  <a:t>max</a:t>
                </a:r>
                <a:r>
                  <a:rPr lang="en-US" sz="1200" b="1" dirty="0" smtClean="0"/>
                  <a:t>=2.1)</a:t>
                </a:r>
              </a:p>
              <a:p>
                <a:pPr algn="ctr"/>
                <a:endParaRPr lang="en-US" sz="300" b="1" dirty="0"/>
              </a:p>
            </p:txBody>
          </p:sp>
        </p:grpSp>
        <p:sp>
          <p:nvSpPr>
            <p:cNvPr id="61" name="TextBox 60"/>
            <p:cNvSpPr txBox="1"/>
            <p:nvPr/>
          </p:nvSpPr>
          <p:spPr>
            <a:xfrm>
              <a:off x="6189062" y="1471885"/>
              <a:ext cx="7639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bunch 48</a:t>
              </a:r>
              <a:endParaRPr lang="en-US" sz="1200" dirty="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281881" y="2735441"/>
            <a:ext cx="4402173" cy="3301629"/>
            <a:chOff x="4281881" y="2735441"/>
            <a:chExt cx="4402173" cy="3301629"/>
          </a:xfrm>
        </p:grpSpPr>
        <p:pic>
          <p:nvPicPr>
            <p:cNvPr id="39" name="Picture 38" descr="untitled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281881" y="2735441"/>
              <a:ext cx="4402173" cy="3301629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40" name="TextBox 39"/>
            <p:cNvSpPr txBox="1"/>
            <p:nvPr/>
          </p:nvSpPr>
          <p:spPr>
            <a:xfrm>
              <a:off x="6189504" y="2753673"/>
              <a:ext cx="2467590" cy="553998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lang="en-US" sz="1500" dirty="0" smtClean="0"/>
                <a:t>48x HEADTAIL simulations reveal the onset of instability</a:t>
              </a:r>
              <a:endParaRPr lang="en-US" sz="1500" dirty="0"/>
            </a:p>
          </p:txBody>
        </p:sp>
      </p:grpSp>
    </p:spTree>
    <p:extLst>
      <p:ext uri="{BB962C8B-B14F-4D97-AF65-F5344CB8AC3E}">
        <p14:creationId xmlns:p14="http://schemas.microsoft.com/office/powerpoint/2010/main" val="2989240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Ex. of incoherent e-cloud effects in the LHC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Remember tune footprint from </a:t>
            </a:r>
            <a:r>
              <a:rPr lang="en-US" dirty="0" err="1" smtClean="0"/>
              <a:t>octupoles</a:t>
            </a:r>
            <a:r>
              <a:rPr lang="en-US" dirty="0" smtClean="0"/>
              <a:t> in Part I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ABDE5-69A2-404C-8406-7D86D9C2E4A6}" type="datetime1">
              <a:rPr lang="en-GB" smtClean="0"/>
              <a:t>09/11/2015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Numerical Methods II - Kevin Li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46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783" y="1625290"/>
            <a:ext cx="4320000" cy="360742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95342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/>
          <p:cNvGrpSpPr>
            <a:grpSpLocks noChangeAspect="1"/>
          </p:cNvGrpSpPr>
          <p:nvPr/>
        </p:nvGrpSpPr>
        <p:grpSpPr>
          <a:xfrm>
            <a:off x="1692000" y="1166143"/>
            <a:ext cx="5760000" cy="4525715"/>
            <a:chOff x="3057272" y="1449000"/>
            <a:chExt cx="5040000" cy="3960000"/>
          </a:xfrm>
        </p:grpSpPr>
        <p:sp>
          <p:nvSpPr>
            <p:cNvPr id="3" name="Rectangle 2"/>
            <p:cNvSpPr/>
            <p:nvPr/>
          </p:nvSpPr>
          <p:spPr>
            <a:xfrm>
              <a:off x="3057272" y="1449000"/>
              <a:ext cx="5040000" cy="396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462709" y="1767628"/>
              <a:ext cx="3908181" cy="3322745"/>
            </a:xfrm>
            <a:prstGeom prst="rect">
              <a:avLst/>
            </a:prstGeom>
          </p:spPr>
        </p:pic>
        <p:sp>
          <p:nvSpPr>
            <p:cNvPr id="21" name="TextBox 20"/>
            <p:cNvSpPr txBox="1"/>
            <p:nvPr/>
          </p:nvSpPr>
          <p:spPr>
            <a:xfrm>
              <a:off x="5006216" y="2846307"/>
              <a:ext cx="821059" cy="492443"/>
            </a:xfrm>
            <a:prstGeom prst="rect">
              <a:avLst/>
            </a:prstGeom>
            <a:ln w="952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>
              <a:defPPr>
                <a:defRPr lang="en-US"/>
              </a:defPPr>
              <a:lvl1pPr algn="ctr">
                <a:defRPr sz="1300">
                  <a:latin typeface="Arial" panose="020B0604020202020204" pitchFamily="34" charset="0"/>
                  <a:cs typeface="Arial" panose="020B0604020202020204" pitchFamily="34" charset="0"/>
                </a:defRPr>
              </a:lvl1pPr>
            </a:lstStyle>
            <a:p>
              <a:r>
                <a:rPr lang="en-US" dirty="0" err="1"/>
                <a:t>Q’v</a:t>
              </a:r>
              <a:r>
                <a:rPr lang="en-US" dirty="0"/>
                <a:t>=10</a:t>
              </a:r>
            </a:p>
            <a:p>
              <a:r>
                <a:rPr lang="en-US" dirty="0"/>
                <a:t>Qv=.305</a:t>
              </a: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6856255" y="2846307"/>
              <a:ext cx="836052" cy="492443"/>
            </a:xfrm>
            <a:prstGeom prst="rect">
              <a:avLst/>
            </a:prstGeom>
            <a:ln w="952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/>
              <a:r>
                <a:rPr lang="en-US" sz="1300" dirty="0" err="1">
                  <a:latin typeface="Arial" panose="020B0604020202020204" pitchFamily="34" charset="0"/>
                  <a:cs typeface="Arial" panose="020B0604020202020204" pitchFamily="34" charset="0"/>
                </a:rPr>
                <a:t>Q’v</a:t>
              </a:r>
              <a:r>
                <a:rPr lang="en-US" sz="1300" dirty="0">
                  <a:latin typeface="Arial" panose="020B0604020202020204" pitchFamily="34" charset="0"/>
                  <a:cs typeface="Arial" panose="020B0604020202020204" pitchFamily="34" charset="0"/>
                </a:rPr>
                <a:t>=15</a:t>
              </a:r>
            </a:p>
            <a:p>
              <a:pPr algn="ctr"/>
              <a:r>
                <a:rPr lang="en-US" sz="1300" dirty="0">
                  <a:latin typeface="Arial" panose="020B0604020202020204" pitchFamily="34" charset="0"/>
                  <a:cs typeface="Arial" panose="020B0604020202020204" pitchFamily="34" charset="0"/>
                </a:rPr>
                <a:t>Qv=.300</a:t>
              </a:r>
            </a:p>
          </p:txBody>
        </p:sp>
        <p:sp>
          <p:nvSpPr>
            <p:cNvPr id="10" name="Rectangle 9"/>
            <p:cNvSpPr/>
            <p:nvPr/>
          </p:nvSpPr>
          <p:spPr>
            <a:xfrm>
              <a:off x="6050969" y="1844182"/>
              <a:ext cx="633046" cy="2898000"/>
            </a:xfrm>
            <a:prstGeom prst="rect">
              <a:avLst/>
            </a:prstGeom>
            <a:solidFill>
              <a:srgbClr val="C00000">
                <a:alpha val="10196"/>
              </a:srgbClr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5927876" y="2099148"/>
              <a:ext cx="879232" cy="492443"/>
            </a:xfrm>
            <a:prstGeom prst="rect">
              <a:avLst/>
            </a:prstGeom>
            <a:ln w="952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/>
              <a:r>
                <a:rPr lang="en-US" sz="13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Q’v</a:t>
              </a:r>
              <a:r>
                <a:rPr lang="en-US" sz="13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=15</a:t>
              </a:r>
            </a:p>
            <a:p>
              <a:pPr algn="ctr"/>
              <a:r>
                <a:rPr lang="en-US" sz="13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Qv=.305</a:t>
              </a:r>
              <a:endParaRPr lang="en-US" sz="13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Ex. of incoherent e-cloud effects in the LHC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F6A11-FC0A-45F5-AD73-FFDD7D214DB9}" type="datetime1">
              <a:rPr lang="en-GB" smtClean="0"/>
              <a:t>09/11/2015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Numerical Methods II - Kevin Li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47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35599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Ex. of incoherent e-cloud effects in the LHC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120C8-B07C-496A-A14C-C0C9A034AEBF}" type="datetime1">
              <a:rPr lang="en-GB" smtClean="0"/>
              <a:t>09/11/2015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Numerical Methods II - Kevin Li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48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56" t="17120" r="48993" b="20218"/>
          <a:stretch/>
        </p:blipFill>
        <p:spPr>
          <a:xfrm>
            <a:off x="1858593" y="431800"/>
            <a:ext cx="3457598" cy="3240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520000" y="734199"/>
            <a:ext cx="195579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dirty="0" err="1" smtClean="0"/>
              <a:t>Octupole</a:t>
            </a:r>
            <a:r>
              <a:rPr lang="en-GB" sz="1500" dirty="0" smtClean="0"/>
              <a:t>  knob at -1.5</a:t>
            </a:r>
          </a:p>
          <a:p>
            <a:r>
              <a:rPr lang="en-GB" sz="1500" dirty="0" smtClean="0"/>
              <a:t>Q’=0/0, no e-cloud</a:t>
            </a:r>
            <a:endParaRPr lang="en-GB" sz="1500" dirty="0"/>
          </a:p>
        </p:txBody>
      </p:sp>
      <p:grpSp>
        <p:nvGrpSpPr>
          <p:cNvPr id="10" name="Group 9"/>
          <p:cNvGrpSpPr/>
          <p:nvPr/>
        </p:nvGrpSpPr>
        <p:grpSpPr>
          <a:xfrm>
            <a:off x="5317022" y="3524823"/>
            <a:ext cx="3595193" cy="3240000"/>
            <a:chOff x="5317022" y="3524823"/>
            <a:chExt cx="3595193" cy="3240000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928" t="18289" r="48561" b="20920"/>
            <a:stretch/>
          </p:blipFill>
          <p:spPr>
            <a:xfrm>
              <a:off x="5317022" y="3524823"/>
              <a:ext cx="3595193" cy="3240000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5991356" y="3818906"/>
              <a:ext cx="2141484" cy="5693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500" dirty="0" err="1" smtClean="0"/>
                <a:t>Octupole</a:t>
              </a:r>
              <a:r>
                <a:rPr lang="en-GB" sz="1500" dirty="0" smtClean="0"/>
                <a:t>  knob at -1.5</a:t>
              </a:r>
            </a:p>
            <a:p>
              <a:r>
                <a:rPr lang="en-GB" sz="1500" dirty="0" smtClean="0"/>
                <a:t>Q’=15/20, </a:t>
              </a:r>
              <a:r>
                <a:rPr lang="en-US" sz="1600" dirty="0" smtClean="0"/>
                <a:t>5 </a:t>
              </a:r>
              <a:r>
                <a:rPr lang="en-US" sz="1600" dirty="0"/>
                <a:t>x </a:t>
              </a:r>
              <a:r>
                <a:rPr lang="en-US" sz="1600" dirty="0" smtClean="0"/>
                <a:t>10</a:t>
              </a:r>
              <a:r>
                <a:rPr lang="en-US" sz="1600" baseline="30000" dirty="0" smtClean="0"/>
                <a:t>11</a:t>
              </a:r>
              <a:r>
                <a:rPr lang="en-US" sz="1600" dirty="0"/>
                <a:t> </a:t>
              </a:r>
              <a:r>
                <a:rPr lang="en-US" sz="1600" dirty="0" smtClean="0"/>
                <a:t>e/m</a:t>
              </a:r>
              <a:r>
                <a:rPr lang="en-US" sz="1600" baseline="30000" dirty="0"/>
                <a:t>3</a:t>
              </a:r>
              <a:endParaRPr lang="en-US" sz="1600" dirty="0"/>
            </a:p>
          </p:txBody>
        </p:sp>
        <p:cxnSp>
          <p:nvCxnSpPr>
            <p:cNvPr id="8" name="Straight Connector 7"/>
            <p:cNvCxnSpPr/>
            <p:nvPr/>
          </p:nvCxnSpPr>
          <p:spPr>
            <a:xfrm>
              <a:off x="5991356" y="4673600"/>
              <a:ext cx="2141484" cy="0"/>
            </a:xfrm>
            <a:prstGeom prst="line">
              <a:avLst/>
            </a:prstGeom>
            <a:ln w="19050">
              <a:solidFill>
                <a:schemeClr val="accent2">
                  <a:lumMod val="50000"/>
                </a:schemeClr>
              </a:solidFill>
              <a:prstDash val="sysDash"/>
            </a:ln>
            <a:effectLst>
              <a:glow rad="50800">
                <a:schemeClr val="accent2">
                  <a:lumMod val="75000"/>
                  <a:alpha val="6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Content Placeholder 2"/>
          <p:cNvSpPr>
            <a:spLocks noGrp="1"/>
          </p:cNvSpPr>
          <p:nvPr>
            <p:ph idx="1"/>
          </p:nvPr>
        </p:nvSpPr>
        <p:spPr>
          <a:xfrm>
            <a:off x="432000" y="720000"/>
            <a:ext cx="1656000" cy="5220000"/>
          </a:xfrm>
        </p:spPr>
        <p:txBody>
          <a:bodyPr>
            <a:normAutofit/>
          </a:bodyPr>
          <a:lstStyle/>
          <a:p>
            <a:r>
              <a:rPr lang="en-US" sz="1800" dirty="0" err="1" smtClean="0"/>
              <a:t>Macroparticle</a:t>
            </a:r>
            <a:r>
              <a:rPr lang="en-US" sz="1800" dirty="0" smtClean="0"/>
              <a:t> simulations allow to obtain tune footprint from all </a:t>
            </a:r>
            <a:r>
              <a:rPr lang="en-US" sz="1800" dirty="0" smtClean="0">
                <a:solidFill>
                  <a:srgbClr val="C00000"/>
                </a:solidFill>
              </a:rPr>
              <a:t>effects separated</a:t>
            </a:r>
          </a:p>
          <a:p>
            <a:r>
              <a:rPr lang="en-US" sz="1800" dirty="0" smtClean="0"/>
              <a:t>… as well as from all </a:t>
            </a:r>
            <a:r>
              <a:rPr lang="en-US" sz="1800" dirty="0" smtClean="0">
                <a:solidFill>
                  <a:srgbClr val="C00000"/>
                </a:solidFill>
              </a:rPr>
              <a:t>effects combined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5315359" y="431800"/>
            <a:ext cx="3493478" cy="3240000"/>
            <a:chOff x="5315359" y="431800"/>
            <a:chExt cx="3493478" cy="3240000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568" t="16887" r="48777" b="20335"/>
            <a:stretch/>
          </p:blipFill>
          <p:spPr>
            <a:xfrm>
              <a:off x="5315359" y="431800"/>
              <a:ext cx="3493478" cy="3240000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6036199" y="734199"/>
              <a:ext cx="1955792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500" dirty="0" err="1" smtClean="0"/>
                <a:t>Octupole</a:t>
              </a:r>
              <a:r>
                <a:rPr lang="en-GB" sz="1500" dirty="0" smtClean="0"/>
                <a:t>  knob at -1.5</a:t>
              </a:r>
            </a:p>
            <a:p>
              <a:r>
                <a:rPr lang="en-GB" sz="1500" dirty="0" smtClean="0"/>
                <a:t>Q’=15/20, no e-cloud</a:t>
              </a:r>
              <a:endParaRPr lang="en-GB" sz="1500" dirty="0"/>
            </a:p>
          </p:txBody>
        </p:sp>
        <p:cxnSp>
          <p:nvCxnSpPr>
            <p:cNvPr id="23" name="Straight Connector 22"/>
            <p:cNvCxnSpPr/>
            <p:nvPr/>
          </p:nvCxnSpPr>
          <p:spPr>
            <a:xfrm>
              <a:off x="5991356" y="1600087"/>
              <a:ext cx="2141484" cy="0"/>
            </a:xfrm>
            <a:prstGeom prst="line">
              <a:avLst/>
            </a:prstGeom>
            <a:ln w="19050">
              <a:solidFill>
                <a:schemeClr val="accent2">
                  <a:lumMod val="50000"/>
                </a:schemeClr>
              </a:solidFill>
              <a:prstDash val="sysDash"/>
            </a:ln>
            <a:effectLst>
              <a:glow rad="50800">
                <a:schemeClr val="accent2">
                  <a:lumMod val="75000"/>
                  <a:alpha val="6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6" name="Straight Connector 25"/>
          <p:cNvCxnSpPr/>
          <p:nvPr/>
        </p:nvCxnSpPr>
        <p:spPr>
          <a:xfrm>
            <a:off x="2512649" y="1596005"/>
            <a:ext cx="2141484" cy="0"/>
          </a:xfrm>
          <a:prstGeom prst="line">
            <a:avLst/>
          </a:prstGeom>
          <a:ln w="19050">
            <a:solidFill>
              <a:schemeClr val="accent2">
                <a:lumMod val="50000"/>
              </a:schemeClr>
            </a:solidFill>
            <a:prstDash val="sysDash"/>
          </a:ln>
          <a:effectLst>
            <a:glow rad="50800">
              <a:schemeClr val="accent2">
                <a:lumMod val="75000"/>
                <a:alpha val="6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3165835" y="1821492"/>
            <a:ext cx="14362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accent2">
                    <a:lumMod val="50000"/>
                  </a:schemeClr>
                </a:solidFill>
              </a:rPr>
              <a:t>Resonance line</a:t>
            </a:r>
            <a:endParaRPr lang="en-GB" sz="1600" dirty="0">
              <a:solidFill>
                <a:schemeClr val="accent2">
                  <a:lumMod val="50000"/>
                </a:schemeClr>
              </a:solidFill>
            </a:endParaRPr>
          </a:p>
        </p:txBody>
      </p:sp>
      <p:cxnSp>
        <p:nvCxnSpPr>
          <p:cNvPr id="28" name="Straight Arrow Connector 27"/>
          <p:cNvCxnSpPr>
            <a:stCxn id="27" idx="0"/>
          </p:cNvCxnSpPr>
          <p:nvPr/>
        </p:nvCxnSpPr>
        <p:spPr>
          <a:xfrm flipH="1" flipV="1">
            <a:off x="3883948" y="1584021"/>
            <a:ext cx="1" cy="237471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"/>
          <p:cNvGrpSpPr/>
          <p:nvPr/>
        </p:nvGrpSpPr>
        <p:grpSpPr>
          <a:xfrm>
            <a:off x="1858593" y="3524823"/>
            <a:ext cx="3546982" cy="3269897"/>
            <a:chOff x="1858593" y="3524823"/>
            <a:chExt cx="3546982" cy="3269897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497" t="17120" r="49064" b="20802"/>
            <a:stretch/>
          </p:blipFill>
          <p:spPr>
            <a:xfrm>
              <a:off x="1858593" y="3524823"/>
              <a:ext cx="3546982" cy="3269897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2614433" y="3818906"/>
              <a:ext cx="1945917" cy="5693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500" dirty="0" err="1" smtClean="0"/>
                <a:t>Octupole</a:t>
              </a:r>
              <a:r>
                <a:rPr lang="en-GB" sz="1500" dirty="0" smtClean="0"/>
                <a:t>  knob at 0</a:t>
              </a:r>
            </a:p>
            <a:p>
              <a:r>
                <a:rPr lang="en-GB" sz="1500" dirty="0" smtClean="0"/>
                <a:t>Q’=0/0, </a:t>
              </a:r>
              <a:r>
                <a:rPr lang="en-US" sz="1600" dirty="0" smtClean="0"/>
                <a:t>5 </a:t>
              </a:r>
              <a:r>
                <a:rPr lang="en-US" sz="1600" dirty="0"/>
                <a:t>x </a:t>
              </a:r>
              <a:r>
                <a:rPr lang="en-US" sz="1600" dirty="0" smtClean="0"/>
                <a:t>10</a:t>
              </a:r>
              <a:r>
                <a:rPr lang="en-US" sz="1600" baseline="30000" dirty="0" smtClean="0"/>
                <a:t>11</a:t>
              </a:r>
              <a:r>
                <a:rPr lang="en-US" sz="1600" dirty="0"/>
                <a:t> </a:t>
              </a:r>
              <a:r>
                <a:rPr lang="en-US" sz="1600" dirty="0" smtClean="0"/>
                <a:t>e/m</a:t>
              </a:r>
              <a:r>
                <a:rPr lang="en-US" sz="1600" baseline="30000" dirty="0"/>
                <a:t>3</a:t>
              </a:r>
              <a:endParaRPr lang="en-US" sz="1600" dirty="0"/>
            </a:p>
          </p:txBody>
        </p:sp>
        <p:cxnSp>
          <p:nvCxnSpPr>
            <p:cNvPr id="29" name="Straight Connector 28"/>
            <p:cNvCxnSpPr/>
            <p:nvPr/>
          </p:nvCxnSpPr>
          <p:spPr>
            <a:xfrm>
              <a:off x="2553868" y="4715821"/>
              <a:ext cx="2141484" cy="0"/>
            </a:xfrm>
            <a:prstGeom prst="line">
              <a:avLst/>
            </a:prstGeom>
            <a:ln w="19050">
              <a:solidFill>
                <a:schemeClr val="accent2">
                  <a:lumMod val="50000"/>
                </a:schemeClr>
              </a:solidFill>
              <a:prstDash val="sysDash"/>
            </a:ln>
            <a:effectLst>
              <a:glow rad="50800">
                <a:schemeClr val="accent2">
                  <a:lumMod val="75000"/>
                  <a:alpha val="6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TextBox 20"/>
          <p:cNvSpPr txBox="1"/>
          <p:nvPr/>
        </p:nvSpPr>
        <p:spPr>
          <a:xfrm>
            <a:off x="62645" y="5750668"/>
            <a:ext cx="16708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A. Romano et al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3679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28" t="18289" r="48561" b="20920"/>
          <a:stretch/>
        </p:blipFill>
        <p:spPr>
          <a:xfrm>
            <a:off x="5317022" y="3524823"/>
            <a:ext cx="3595193" cy="32400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97" t="17120" r="49064" b="20802"/>
          <a:stretch/>
        </p:blipFill>
        <p:spPr>
          <a:xfrm>
            <a:off x="1858593" y="3524823"/>
            <a:ext cx="3546982" cy="3269897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68" t="16887" r="48777" b="20335"/>
          <a:stretch/>
        </p:blipFill>
        <p:spPr>
          <a:xfrm>
            <a:off x="5315359" y="431800"/>
            <a:ext cx="3493478" cy="324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Ex. of incoherent e-cloud effects in the LHC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F6A11-FC0A-45F5-AD73-FFDD7D214DB9}" type="datetime1">
              <a:rPr lang="en-GB" smtClean="0"/>
              <a:t>09/11/2015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Numerical Methods II - Kevin Li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49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56" t="17120" r="48993" b="20218"/>
          <a:stretch/>
        </p:blipFill>
        <p:spPr>
          <a:xfrm>
            <a:off x="1858593" y="431800"/>
            <a:ext cx="3457598" cy="3240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520000" y="734199"/>
            <a:ext cx="195579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dirty="0" err="1" smtClean="0"/>
              <a:t>Octupole</a:t>
            </a:r>
            <a:r>
              <a:rPr lang="en-GB" sz="1500" dirty="0" smtClean="0"/>
              <a:t>  knob at -1.5</a:t>
            </a:r>
          </a:p>
          <a:p>
            <a:r>
              <a:rPr lang="en-GB" sz="1500" dirty="0" smtClean="0"/>
              <a:t>Q’=0/0, no e-cloud</a:t>
            </a:r>
            <a:endParaRPr lang="en-GB" sz="1500" dirty="0"/>
          </a:p>
        </p:txBody>
      </p:sp>
      <p:sp>
        <p:nvSpPr>
          <p:cNvPr id="12" name="TextBox 11"/>
          <p:cNvSpPr txBox="1"/>
          <p:nvPr/>
        </p:nvSpPr>
        <p:spPr>
          <a:xfrm>
            <a:off x="6036199" y="734199"/>
            <a:ext cx="195579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dirty="0" err="1" smtClean="0"/>
              <a:t>Octupole</a:t>
            </a:r>
            <a:r>
              <a:rPr lang="en-GB" sz="1500" dirty="0" smtClean="0"/>
              <a:t>  knob at -1.5</a:t>
            </a:r>
          </a:p>
          <a:p>
            <a:r>
              <a:rPr lang="en-GB" sz="1500" dirty="0" smtClean="0"/>
              <a:t>Q’=15/20, no e-cloud</a:t>
            </a:r>
            <a:endParaRPr lang="en-GB" sz="1500" dirty="0"/>
          </a:p>
        </p:txBody>
      </p:sp>
      <p:sp>
        <p:nvSpPr>
          <p:cNvPr id="13" name="TextBox 12"/>
          <p:cNvSpPr txBox="1"/>
          <p:nvPr/>
        </p:nvSpPr>
        <p:spPr>
          <a:xfrm>
            <a:off x="2614433" y="3818906"/>
            <a:ext cx="1945917" cy="5693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dirty="0" err="1" smtClean="0"/>
              <a:t>Octupole</a:t>
            </a:r>
            <a:r>
              <a:rPr lang="en-GB" sz="1500" dirty="0" smtClean="0"/>
              <a:t>  knob at 0</a:t>
            </a:r>
          </a:p>
          <a:p>
            <a:r>
              <a:rPr lang="en-GB" sz="1500" dirty="0" smtClean="0"/>
              <a:t>Q’=0/0, </a:t>
            </a:r>
            <a:r>
              <a:rPr lang="en-US" sz="1600" dirty="0" smtClean="0"/>
              <a:t>5 </a:t>
            </a:r>
            <a:r>
              <a:rPr lang="en-US" sz="1600" dirty="0"/>
              <a:t>x </a:t>
            </a:r>
            <a:r>
              <a:rPr lang="en-US" sz="1600" dirty="0" smtClean="0"/>
              <a:t>10</a:t>
            </a:r>
            <a:r>
              <a:rPr lang="en-US" sz="1600" baseline="30000" dirty="0" smtClean="0"/>
              <a:t>11</a:t>
            </a:r>
            <a:r>
              <a:rPr lang="en-US" sz="1600" dirty="0"/>
              <a:t> </a:t>
            </a:r>
            <a:r>
              <a:rPr lang="en-US" sz="1600" dirty="0" smtClean="0"/>
              <a:t>e/m</a:t>
            </a:r>
            <a:r>
              <a:rPr lang="en-US" sz="1600" baseline="30000" dirty="0"/>
              <a:t>3</a:t>
            </a:r>
            <a:endParaRPr lang="en-US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5991356" y="3818906"/>
            <a:ext cx="2141484" cy="5693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dirty="0" err="1" smtClean="0"/>
              <a:t>Octupole</a:t>
            </a:r>
            <a:r>
              <a:rPr lang="en-GB" sz="1500" dirty="0" smtClean="0"/>
              <a:t>  knob at -1.5</a:t>
            </a:r>
          </a:p>
          <a:p>
            <a:r>
              <a:rPr lang="en-GB" sz="1500" dirty="0" smtClean="0"/>
              <a:t>Q’=15/20, </a:t>
            </a:r>
            <a:r>
              <a:rPr lang="en-US" sz="1600" dirty="0" smtClean="0"/>
              <a:t>5 </a:t>
            </a:r>
            <a:r>
              <a:rPr lang="en-US" sz="1600" dirty="0"/>
              <a:t>x </a:t>
            </a:r>
            <a:r>
              <a:rPr lang="en-US" sz="1600" dirty="0" smtClean="0"/>
              <a:t>10</a:t>
            </a:r>
            <a:r>
              <a:rPr lang="en-US" sz="1600" baseline="30000" dirty="0" smtClean="0"/>
              <a:t>11</a:t>
            </a:r>
            <a:r>
              <a:rPr lang="en-US" sz="1600" dirty="0"/>
              <a:t> </a:t>
            </a:r>
            <a:r>
              <a:rPr lang="en-US" sz="1600" dirty="0" smtClean="0"/>
              <a:t>e/m</a:t>
            </a:r>
            <a:r>
              <a:rPr lang="en-US" sz="1600" baseline="30000" dirty="0"/>
              <a:t>3</a:t>
            </a:r>
            <a:endParaRPr lang="en-US" sz="160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5991356" y="4673600"/>
            <a:ext cx="2141484" cy="0"/>
          </a:xfrm>
          <a:prstGeom prst="line">
            <a:avLst/>
          </a:prstGeom>
          <a:ln w="19050">
            <a:solidFill>
              <a:schemeClr val="accent2">
                <a:lumMod val="50000"/>
              </a:schemeClr>
            </a:solidFill>
            <a:prstDash val="sysDash"/>
          </a:ln>
          <a:effectLst>
            <a:glow rad="50800">
              <a:schemeClr val="accent2">
                <a:lumMod val="75000"/>
                <a:alpha val="6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ontent Placeholder 2"/>
          <p:cNvSpPr>
            <a:spLocks noGrp="1"/>
          </p:cNvSpPr>
          <p:nvPr>
            <p:ph idx="1"/>
          </p:nvPr>
        </p:nvSpPr>
        <p:spPr>
          <a:xfrm>
            <a:off x="432000" y="720000"/>
            <a:ext cx="1656000" cy="5220000"/>
          </a:xfrm>
        </p:spPr>
        <p:txBody>
          <a:bodyPr>
            <a:normAutofit/>
          </a:bodyPr>
          <a:lstStyle/>
          <a:p>
            <a:r>
              <a:rPr lang="en-US" sz="1800" dirty="0" err="1" smtClean="0"/>
              <a:t>Macroparticle</a:t>
            </a:r>
            <a:r>
              <a:rPr lang="en-US" sz="1800" dirty="0" smtClean="0"/>
              <a:t> simulations allow to obtain tune footprint from all </a:t>
            </a:r>
            <a:r>
              <a:rPr lang="en-US" sz="1800" dirty="0" smtClean="0">
                <a:solidFill>
                  <a:srgbClr val="C00000"/>
                </a:solidFill>
              </a:rPr>
              <a:t>effects separated</a:t>
            </a:r>
          </a:p>
          <a:p>
            <a:r>
              <a:rPr lang="en-US" sz="1800" dirty="0" smtClean="0"/>
              <a:t>… as well as from all </a:t>
            </a:r>
            <a:r>
              <a:rPr lang="en-US" sz="1800" dirty="0" smtClean="0">
                <a:solidFill>
                  <a:srgbClr val="C00000"/>
                </a:solidFill>
              </a:rPr>
              <a:t>effects combined</a:t>
            </a:r>
          </a:p>
          <a:p>
            <a:r>
              <a:rPr lang="en-US" sz="1800" dirty="0" smtClean="0"/>
              <a:t>… to identify the source of </a:t>
            </a:r>
            <a:r>
              <a:rPr lang="en-US" sz="1800" dirty="0" smtClean="0">
                <a:solidFill>
                  <a:srgbClr val="C00000"/>
                </a:solidFill>
              </a:rPr>
              <a:t>incoherent losses in the LHC</a:t>
            </a:r>
            <a:endParaRPr lang="en-GB" sz="1800" dirty="0">
              <a:solidFill>
                <a:srgbClr val="C00000"/>
              </a:solidFill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>
            <a:off x="5991356" y="1600087"/>
            <a:ext cx="2141484" cy="0"/>
          </a:xfrm>
          <a:prstGeom prst="line">
            <a:avLst/>
          </a:prstGeom>
          <a:ln w="19050">
            <a:solidFill>
              <a:schemeClr val="accent2">
                <a:lumMod val="50000"/>
              </a:schemeClr>
            </a:solidFill>
            <a:prstDash val="sysDash"/>
          </a:ln>
          <a:effectLst>
            <a:glow rad="50800">
              <a:schemeClr val="accent2">
                <a:lumMod val="75000"/>
                <a:alpha val="6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2512649" y="1596005"/>
            <a:ext cx="2141484" cy="0"/>
          </a:xfrm>
          <a:prstGeom prst="line">
            <a:avLst/>
          </a:prstGeom>
          <a:ln w="19050">
            <a:solidFill>
              <a:schemeClr val="accent2">
                <a:lumMod val="50000"/>
              </a:schemeClr>
            </a:solidFill>
            <a:prstDash val="sysDash"/>
          </a:ln>
          <a:effectLst>
            <a:glow rad="50800">
              <a:schemeClr val="accent2">
                <a:lumMod val="75000"/>
                <a:alpha val="6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3165835" y="1821492"/>
            <a:ext cx="14362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accent2">
                    <a:lumMod val="50000"/>
                  </a:schemeClr>
                </a:solidFill>
              </a:rPr>
              <a:t>Resonance line</a:t>
            </a:r>
            <a:endParaRPr lang="en-GB" sz="1600" dirty="0">
              <a:solidFill>
                <a:schemeClr val="accent2">
                  <a:lumMod val="50000"/>
                </a:schemeClr>
              </a:solidFill>
            </a:endParaRPr>
          </a:p>
        </p:txBody>
      </p:sp>
      <p:cxnSp>
        <p:nvCxnSpPr>
          <p:cNvPr id="30" name="Straight Arrow Connector 29"/>
          <p:cNvCxnSpPr>
            <a:stCxn id="29" idx="0"/>
          </p:cNvCxnSpPr>
          <p:nvPr/>
        </p:nvCxnSpPr>
        <p:spPr>
          <a:xfrm flipH="1" flipV="1">
            <a:off x="3883948" y="1584021"/>
            <a:ext cx="1" cy="237471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2553868" y="4715821"/>
            <a:ext cx="2141484" cy="0"/>
          </a:xfrm>
          <a:prstGeom prst="line">
            <a:avLst/>
          </a:prstGeom>
          <a:ln w="19050">
            <a:solidFill>
              <a:schemeClr val="accent2">
                <a:lumMod val="50000"/>
              </a:schemeClr>
            </a:solidFill>
            <a:prstDash val="sysDash"/>
          </a:ln>
          <a:effectLst>
            <a:glow rad="50800">
              <a:schemeClr val="accent2">
                <a:lumMod val="75000"/>
                <a:alpha val="6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oup 25"/>
          <p:cNvGrpSpPr/>
          <p:nvPr/>
        </p:nvGrpSpPr>
        <p:grpSpPr>
          <a:xfrm>
            <a:off x="3057272" y="1449000"/>
            <a:ext cx="5040000" cy="3960000"/>
            <a:chOff x="3057272" y="1449000"/>
            <a:chExt cx="5040000" cy="3960000"/>
          </a:xfrm>
        </p:grpSpPr>
        <p:sp>
          <p:nvSpPr>
            <p:cNvPr id="3" name="Rectangle 2"/>
            <p:cNvSpPr/>
            <p:nvPr/>
          </p:nvSpPr>
          <p:spPr>
            <a:xfrm>
              <a:off x="3057272" y="1449000"/>
              <a:ext cx="5040000" cy="396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462709" y="1767628"/>
              <a:ext cx="3908181" cy="3322745"/>
            </a:xfrm>
            <a:prstGeom prst="rect">
              <a:avLst/>
            </a:prstGeom>
          </p:spPr>
        </p:pic>
        <p:sp>
          <p:nvSpPr>
            <p:cNvPr id="21" name="TextBox 20"/>
            <p:cNvSpPr txBox="1"/>
            <p:nvPr/>
          </p:nvSpPr>
          <p:spPr>
            <a:xfrm>
              <a:off x="5006216" y="2846307"/>
              <a:ext cx="821059" cy="492443"/>
            </a:xfrm>
            <a:prstGeom prst="rect">
              <a:avLst/>
            </a:prstGeom>
            <a:ln w="952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>
              <a:defPPr>
                <a:defRPr lang="en-US"/>
              </a:defPPr>
              <a:lvl1pPr algn="ctr">
                <a:defRPr sz="1300">
                  <a:latin typeface="Arial" panose="020B0604020202020204" pitchFamily="34" charset="0"/>
                  <a:cs typeface="Arial" panose="020B0604020202020204" pitchFamily="34" charset="0"/>
                </a:defRPr>
              </a:lvl1pPr>
            </a:lstStyle>
            <a:p>
              <a:r>
                <a:rPr lang="en-US" dirty="0" err="1"/>
                <a:t>Q’v</a:t>
              </a:r>
              <a:r>
                <a:rPr lang="en-US" dirty="0"/>
                <a:t>=10</a:t>
              </a:r>
            </a:p>
            <a:p>
              <a:r>
                <a:rPr lang="en-US" dirty="0"/>
                <a:t>Qv=.305</a:t>
              </a: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6856255" y="2846307"/>
              <a:ext cx="836052" cy="492443"/>
            </a:xfrm>
            <a:prstGeom prst="rect">
              <a:avLst/>
            </a:prstGeom>
            <a:ln w="952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/>
              <a:r>
                <a:rPr lang="en-US" sz="1300" dirty="0" err="1">
                  <a:latin typeface="Arial" panose="020B0604020202020204" pitchFamily="34" charset="0"/>
                  <a:cs typeface="Arial" panose="020B0604020202020204" pitchFamily="34" charset="0"/>
                </a:rPr>
                <a:t>Q’v</a:t>
              </a:r>
              <a:r>
                <a:rPr lang="en-US" sz="1300" dirty="0">
                  <a:latin typeface="Arial" panose="020B0604020202020204" pitchFamily="34" charset="0"/>
                  <a:cs typeface="Arial" panose="020B0604020202020204" pitchFamily="34" charset="0"/>
                </a:rPr>
                <a:t>=15</a:t>
              </a:r>
            </a:p>
            <a:p>
              <a:pPr algn="ctr"/>
              <a:r>
                <a:rPr lang="en-US" sz="1300" dirty="0">
                  <a:latin typeface="Arial" panose="020B0604020202020204" pitchFamily="34" charset="0"/>
                  <a:cs typeface="Arial" panose="020B0604020202020204" pitchFamily="34" charset="0"/>
                </a:rPr>
                <a:t>Qv=.300</a:t>
              </a:r>
            </a:p>
          </p:txBody>
        </p:sp>
        <p:sp>
          <p:nvSpPr>
            <p:cNvPr id="10" name="Rectangle 9"/>
            <p:cNvSpPr/>
            <p:nvPr/>
          </p:nvSpPr>
          <p:spPr>
            <a:xfrm>
              <a:off x="6050969" y="1844182"/>
              <a:ext cx="633046" cy="2898000"/>
            </a:xfrm>
            <a:prstGeom prst="rect">
              <a:avLst/>
            </a:prstGeom>
            <a:solidFill>
              <a:srgbClr val="C00000">
                <a:alpha val="10196"/>
              </a:srgbClr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5927876" y="2099148"/>
              <a:ext cx="879232" cy="492443"/>
            </a:xfrm>
            <a:prstGeom prst="rect">
              <a:avLst/>
            </a:prstGeom>
            <a:ln w="952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/>
              <a:r>
                <a:rPr lang="en-US" sz="13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Q’v</a:t>
              </a:r>
              <a:r>
                <a:rPr lang="en-US" sz="13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=15</a:t>
              </a:r>
            </a:p>
            <a:p>
              <a:pPr algn="ctr"/>
              <a:r>
                <a:rPr lang="en-US" sz="13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Qv=.305</a:t>
              </a:r>
              <a:endParaRPr lang="en-US" sz="13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62645" y="5750668"/>
            <a:ext cx="16708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A. Romano et al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8637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– where are we?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7D144-5FA0-4200-98BB-6307FD313FD7}" type="datetime1">
              <a:rPr lang="en-GB" smtClean="0"/>
              <a:t>09/11/2015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Numerical Methods II - Kevin Li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5</a:t>
            </a:fld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are now ready to track a full turn including the interaction with wake fields</a:t>
            </a:r>
            <a:endParaRPr lang="en-GB" dirty="0"/>
          </a:p>
        </p:txBody>
      </p:sp>
      <p:sp>
        <p:nvSpPr>
          <p:cNvPr id="28" name="Oval 27"/>
          <p:cNvSpPr/>
          <p:nvPr/>
        </p:nvSpPr>
        <p:spPr>
          <a:xfrm>
            <a:off x="396000" y="2011000"/>
            <a:ext cx="3600000" cy="1440000"/>
          </a:xfrm>
          <a:prstGeom prst="ellipse">
            <a:avLst/>
          </a:prstGeom>
          <a:noFill/>
          <a:ln w="28575">
            <a:solidFill>
              <a:schemeClr val="tx2">
                <a:lumMod val="75000"/>
              </a:schemeClr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  <p:sp>
        <p:nvSpPr>
          <p:cNvPr id="29" name="Arc 28"/>
          <p:cNvSpPr/>
          <p:nvPr/>
        </p:nvSpPr>
        <p:spPr>
          <a:xfrm>
            <a:off x="342000" y="1957000"/>
            <a:ext cx="3708000" cy="1548000"/>
          </a:xfrm>
          <a:prstGeom prst="arc">
            <a:avLst>
              <a:gd name="adj1" fmla="val 1537139"/>
              <a:gd name="adj2" fmla="val 1445308"/>
            </a:avLst>
          </a:prstGeom>
          <a:ln w="38100">
            <a:solidFill>
              <a:srgbClr val="7030A0"/>
            </a:solidFill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  <p:sp>
        <p:nvSpPr>
          <p:cNvPr id="40" name="Arc 39"/>
          <p:cNvSpPr/>
          <p:nvPr/>
        </p:nvSpPr>
        <p:spPr>
          <a:xfrm>
            <a:off x="450000" y="2065000"/>
            <a:ext cx="3492000" cy="1332000"/>
          </a:xfrm>
          <a:prstGeom prst="arc">
            <a:avLst>
              <a:gd name="adj1" fmla="val 1515820"/>
              <a:gd name="adj2" fmla="val 1207788"/>
            </a:avLst>
          </a:prstGeom>
          <a:ln w="38100">
            <a:solidFill>
              <a:schemeClr val="accent6">
                <a:lumMod val="75000"/>
              </a:schemeClr>
            </a:solidFill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sz="1350">
              <a:solidFill>
                <a:srgbClr val="C00000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862565" y="3436088"/>
            <a:ext cx="10107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</a:rPr>
              <a:t>Wakefield</a:t>
            </a:r>
            <a:endParaRPr lang="en-GB" sz="16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7" name="Rounded Rectangle 46"/>
          <p:cNvSpPr/>
          <p:nvPr/>
        </p:nvSpPr>
        <p:spPr>
          <a:xfrm>
            <a:off x="3295928" y="3180642"/>
            <a:ext cx="144000" cy="14400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47"/>
          <p:cNvSpPr/>
          <p:nvPr/>
        </p:nvSpPr>
        <p:spPr>
          <a:xfrm rot="1062647">
            <a:off x="714665" y="3113834"/>
            <a:ext cx="468000" cy="180000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9" name="Straight Arrow Connector 48"/>
          <p:cNvCxnSpPr/>
          <p:nvPr/>
        </p:nvCxnSpPr>
        <p:spPr>
          <a:xfrm flipV="1">
            <a:off x="943471" y="2825750"/>
            <a:ext cx="0" cy="387352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>
            <a:off x="943471" y="3213102"/>
            <a:ext cx="395627" cy="14114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 flipH="1">
            <a:off x="680383" y="3213103"/>
            <a:ext cx="263093" cy="219147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2" name="Picture 5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783" y="3429000"/>
            <a:ext cx="89600" cy="80000"/>
          </a:xfrm>
          <a:prstGeom prst="rect">
            <a:avLst/>
          </a:prstGeom>
        </p:spPr>
      </p:pic>
      <p:pic>
        <p:nvPicPr>
          <p:cNvPr id="53" name="Picture 5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813" y="2757180"/>
            <a:ext cx="83200" cy="114133"/>
          </a:xfrm>
          <a:prstGeom prst="rect">
            <a:avLst/>
          </a:prstGeom>
        </p:spPr>
      </p:pic>
      <p:pic>
        <p:nvPicPr>
          <p:cNvPr id="58" name="Picture 5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099" y="3429000"/>
            <a:ext cx="75733" cy="80000"/>
          </a:xfrm>
          <a:prstGeom prst="rect">
            <a:avLst/>
          </a:prstGeom>
        </p:spPr>
      </p:pic>
      <p:sp>
        <p:nvSpPr>
          <p:cNvPr id="59" name="Content Placeholder 2"/>
          <p:cNvSpPr txBox="1">
            <a:spLocks/>
          </p:cNvSpPr>
          <p:nvPr/>
        </p:nvSpPr>
        <p:spPr>
          <a:xfrm>
            <a:off x="4571999" y="1368000"/>
            <a:ext cx="4140000" cy="432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+mj-lt"/>
              <a:buAutoNum type="arabicPeriod"/>
            </a:pPr>
            <a:r>
              <a:rPr lang="en-US" sz="1800" dirty="0" err="1" smtClean="0">
                <a:solidFill>
                  <a:schemeClr val="accent4">
                    <a:lumMod val="75000"/>
                  </a:schemeClr>
                </a:solidFill>
              </a:rPr>
              <a:t>Initialise</a:t>
            </a:r>
            <a:r>
              <a:rPr lang="en-US" sz="1800" dirty="0" smtClean="0">
                <a:solidFill>
                  <a:schemeClr val="accent4">
                    <a:lumMod val="75000"/>
                  </a:schemeClr>
                </a:solidFill>
              </a:rPr>
              <a:t> a </a:t>
            </a:r>
            <a:r>
              <a:rPr lang="en-US" sz="1800" dirty="0" err="1" smtClean="0">
                <a:solidFill>
                  <a:schemeClr val="accent4">
                    <a:lumMod val="75000"/>
                  </a:schemeClr>
                </a:solidFill>
              </a:rPr>
              <a:t>macroparticle</a:t>
            </a:r>
            <a:r>
              <a:rPr lang="en-US" sz="1800" dirty="0" smtClean="0">
                <a:solidFill>
                  <a:schemeClr val="accent4">
                    <a:lumMod val="75000"/>
                  </a:schemeClr>
                </a:solidFill>
              </a:rPr>
              <a:t> distribution with a given emittance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 smtClean="0">
                <a:solidFill>
                  <a:srgbClr val="7030A0"/>
                </a:solidFill>
                <a:sym typeface="Wingdings" panose="05000000000000000000" pitchFamily="2" charset="2"/>
              </a:rPr>
              <a:t>Update transverse coordinates and momenta according to the linear periodic transfer map – adjust the individual phase advance according to chromaticity and detuning with amplitude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 smtClean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Update the longitudinal coordinates and momenta according to the leap-frog integration scheme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Update momenta only (apply kicks) according to wake field generated kicks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 smtClean="0">
                <a:sym typeface="Wingdings" panose="05000000000000000000" pitchFamily="2" charset="2"/>
              </a:rPr>
              <a:t>Repeat turn-by-turn…</a:t>
            </a:r>
          </a:p>
          <a:p>
            <a:endParaRPr lang="en-US" sz="1800" dirty="0">
              <a:sym typeface="Wingdings" panose="05000000000000000000" pitchFamily="2" charset="2"/>
            </a:endParaRPr>
          </a:p>
          <a:p>
            <a:endParaRPr lang="en-US" sz="1800" dirty="0" smtClean="0">
              <a:sym typeface="Wingdings" panose="05000000000000000000" pitchFamily="2" charset="2"/>
            </a:endParaRPr>
          </a:p>
          <a:p>
            <a:endParaRPr lang="en-US" sz="1800" dirty="0">
              <a:sym typeface="Wingdings" panose="05000000000000000000" pitchFamily="2" charset="2"/>
            </a:endParaRPr>
          </a:p>
          <a:p>
            <a:endParaRPr lang="en-US" sz="1800" dirty="0" smtClean="0">
              <a:sym typeface="Wingdings" panose="05000000000000000000" pitchFamily="2" charset="2"/>
            </a:endParaRPr>
          </a:p>
        </p:txBody>
      </p:sp>
      <p:pic>
        <p:nvPicPr>
          <p:cNvPr id="8" name="Picture 7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783" y="4034468"/>
            <a:ext cx="2535782" cy="164570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52066" y="3987804"/>
            <a:ext cx="2700000" cy="648000"/>
          </a:xfrm>
          <a:prstGeom prst="rect">
            <a:avLst/>
          </a:prstGeom>
          <a:noFill/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52066" y="4648535"/>
            <a:ext cx="2700000" cy="648000"/>
          </a:xfrm>
          <a:prstGeom prst="rect">
            <a:avLst/>
          </a:prstGeom>
          <a:noFill/>
          <a:ln w="190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452066" y="5317401"/>
            <a:ext cx="2700000" cy="432000"/>
          </a:xfrm>
          <a:prstGeom prst="rect">
            <a:avLst/>
          </a:prstGeom>
          <a:noFill/>
          <a:ln w="190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984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Vlasov</a:t>
            </a:r>
            <a:r>
              <a:rPr lang="en-US" dirty="0" smtClean="0"/>
              <a:t> solvers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No time this time…</a:t>
            </a:r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7738E-CEFB-440F-BB2D-197734D76D4E}" type="datetime1">
              <a:rPr lang="en-GB" smtClean="0"/>
              <a:t>09/11/2015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Numerical Methods II - Kevin Li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50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6421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End part II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6CC0C-489D-4564-9A52-0407F68D66A8}" type="datetime1">
              <a:rPr lang="en-GB" smtClean="0"/>
              <a:t>09/11/2015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Numerical Methods II - Kevin Li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51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7582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Backup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70FF3-85CA-4E90-9362-BCCB7CD3A033}" type="datetime1">
              <a:rPr lang="en-GB" smtClean="0"/>
              <a:t>09/11/2015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Numerical Methods II - Kevin Li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52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5705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Electron clouds in a bending magnet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The electrons exhibit different transverse (</a:t>
            </a:r>
            <a:r>
              <a:rPr lang="en-US" sz="2000" dirty="0" err="1"/>
              <a:t>x,y</a:t>
            </a:r>
            <a:r>
              <a:rPr lang="en-US" sz="2000" dirty="0"/>
              <a:t>) distributions, according to the type of region in which the electron cloud is </a:t>
            </a:r>
            <a:r>
              <a:rPr lang="en-US" sz="2000" dirty="0" smtClean="0"/>
              <a:t>formed</a:t>
            </a:r>
            <a:endParaRPr lang="en-US" sz="1900" dirty="0" smtClean="0"/>
          </a:p>
          <a:p>
            <a:pPr lvl="1"/>
            <a:r>
              <a:rPr lang="en-US" sz="1600" dirty="0" smtClean="0"/>
              <a:t>In </a:t>
            </a:r>
            <a:r>
              <a:rPr lang="en-US" sz="1600" dirty="0"/>
              <a:t>dipole regions, the electron motion is confined along the lines of the magnetic field. Example: </a:t>
            </a:r>
            <a:r>
              <a:rPr lang="en-US" sz="1600" dirty="0" err="1"/>
              <a:t>snaposhots</a:t>
            </a:r>
            <a:r>
              <a:rPr lang="en-US" sz="1600" dirty="0"/>
              <a:t> of </a:t>
            </a:r>
            <a:r>
              <a:rPr lang="en-US" sz="1600" dirty="0" err="1"/>
              <a:t>multipacting</a:t>
            </a:r>
            <a:r>
              <a:rPr lang="en-US" sz="1600" dirty="0"/>
              <a:t> in the dipole of an LHC arc cell during bunch passage and including secondary production. </a:t>
            </a:r>
            <a:endParaRPr lang="en-US" sz="11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/>
          <a:p>
            <a:fld id="{DF333169-2514-4B33-BB3D-72C84FB83017}" type="datetime1">
              <a:rPr lang="en-GB" smtClean="0"/>
              <a:t>09/11/2015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Numerical Methods II - Kevin Li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53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475520"/>
            <a:ext cx="9144000" cy="4389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3141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Electron clouds in a quadrupole magnet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The electrons exhibit different transverse (</a:t>
            </a:r>
            <a:r>
              <a:rPr lang="en-US" sz="2000" dirty="0" err="1"/>
              <a:t>x,y</a:t>
            </a:r>
            <a:r>
              <a:rPr lang="en-US" sz="2000" dirty="0"/>
              <a:t>) distributions, according to the type of region in which the electron cloud is </a:t>
            </a:r>
            <a:r>
              <a:rPr lang="en-US" sz="2000" dirty="0" smtClean="0"/>
              <a:t>formed</a:t>
            </a:r>
          </a:p>
          <a:p>
            <a:pPr lvl="1"/>
            <a:r>
              <a:rPr lang="en-US" sz="1600" dirty="0" smtClean="0"/>
              <a:t>In </a:t>
            </a:r>
            <a:r>
              <a:rPr lang="en-US" sz="1600" dirty="0"/>
              <a:t>quadrupole regions, the electrons tend to </a:t>
            </a:r>
            <a:r>
              <a:rPr lang="en-US" sz="1600" dirty="0" err="1"/>
              <a:t>multipact</a:t>
            </a:r>
            <a:r>
              <a:rPr lang="en-US" sz="1600" dirty="0"/>
              <a:t> along the pole-to-pole lines of the cross section (example: snapshots of </a:t>
            </a:r>
            <a:r>
              <a:rPr lang="en-US" sz="1600" dirty="0" err="1"/>
              <a:t>multipacting</a:t>
            </a:r>
            <a:r>
              <a:rPr lang="en-US" sz="1600" dirty="0"/>
              <a:t> in an LHC arc quadrupole). </a:t>
            </a:r>
            <a:r>
              <a:rPr lang="en-US" sz="1600" dirty="0" err="1"/>
              <a:t>Multipacting</a:t>
            </a:r>
            <a:r>
              <a:rPr lang="en-US" sz="1600" dirty="0"/>
              <a:t> thresholds are usually lower in quadrupoles because electrons survive long thanks to trapping due to the magnetic gradient</a:t>
            </a:r>
            <a:r>
              <a:rPr lang="en-US" sz="1600" dirty="0" smtClean="0"/>
              <a:t>.</a:t>
            </a:r>
            <a:endParaRPr lang="en-US" sz="11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/>
          <a:p>
            <a:fld id="{A172B489-5C23-4AB3-A482-AD4F52388487}" type="datetime1">
              <a:rPr lang="en-GB" smtClean="0"/>
              <a:t>09/11/2015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Numerical Methods II - Kevin Li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54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519400"/>
            <a:ext cx="9144000" cy="4313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8345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34" y="8458200"/>
            <a:ext cx="5752148" cy="591503"/>
          </a:xfrm>
          <a:prstGeom prst="rect">
            <a:avLst/>
          </a:prstGeom>
        </p:spPr>
      </p:pic>
      <p:sp>
        <p:nvSpPr>
          <p:cNvPr id="10" name="Rettangolo 36"/>
          <p:cNvSpPr/>
          <p:nvPr/>
        </p:nvSpPr>
        <p:spPr>
          <a:xfrm>
            <a:off x="1143000" y="685800"/>
            <a:ext cx="79248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lnSpc>
                <a:spcPct val="110000"/>
              </a:lnSpc>
              <a:spcAft>
                <a:spcPts val="600"/>
              </a:spcAft>
            </a:pPr>
            <a:r>
              <a:rPr lang="en-US" sz="1600" b="1" dirty="0" smtClean="0">
                <a:solidFill>
                  <a:srgbClr val="FF0000"/>
                </a:solidFill>
                <a:latin typeface="Calibri" pitchFamily="34" charset="0"/>
              </a:rPr>
              <a:t>Standard Particle In Cell (PIC) </a:t>
            </a:r>
            <a:r>
              <a:rPr lang="en-US" sz="1600" b="1" dirty="0" smtClean="0">
                <a:solidFill>
                  <a:srgbClr val="FF0000"/>
                </a:solidFill>
                <a:latin typeface="Calibri" pitchFamily="34" charset="0"/>
                <a:sym typeface="Wingdings" panose="05000000000000000000" pitchFamily="2" charset="2"/>
              </a:rPr>
              <a:t> 4 stages:</a:t>
            </a:r>
          </a:p>
          <a:p>
            <a:pPr marL="342900" lvl="1" indent="-342900">
              <a:lnSpc>
                <a:spcPct val="110000"/>
              </a:lnSpc>
              <a:spcAft>
                <a:spcPts val="600"/>
              </a:spcAft>
              <a:buClr>
                <a:schemeClr val="tx2"/>
              </a:buClr>
              <a:buFont typeface="+mj-lt"/>
              <a:buAutoNum type="arabicPeriod"/>
            </a:pPr>
            <a:r>
              <a:rPr lang="en-US" sz="1600" dirty="0" smtClean="0">
                <a:solidFill>
                  <a:srgbClr val="FF0000"/>
                </a:solidFill>
                <a:latin typeface="Calibri" pitchFamily="34" charset="0"/>
                <a:sym typeface="Wingdings" panose="05000000000000000000" pitchFamily="2" charset="2"/>
              </a:rPr>
              <a:t>Charge scatter </a:t>
            </a: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from </a:t>
            </a:r>
            <a:r>
              <a:rPr lang="en-US" sz="1600" dirty="0" err="1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macroparticles</a:t>
            </a: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 (MPs) to grid</a:t>
            </a:r>
          </a:p>
          <a:p>
            <a:pPr marL="342900" lvl="1" indent="-342900">
              <a:lnSpc>
                <a:spcPct val="110000"/>
              </a:lnSpc>
              <a:spcAft>
                <a:spcPts val="600"/>
              </a:spcAft>
              <a:buClr>
                <a:schemeClr val="tx2"/>
              </a:buClr>
              <a:buFont typeface="+mj-lt"/>
              <a:buAutoNum type="arabicPeriod"/>
            </a:pP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Calculation of the </a:t>
            </a:r>
            <a:r>
              <a:rPr lang="en-US" sz="1600" dirty="0" smtClean="0">
                <a:solidFill>
                  <a:srgbClr val="FF0000"/>
                </a:solidFill>
                <a:latin typeface="Calibri" pitchFamily="34" charset="0"/>
                <a:sym typeface="Wingdings" panose="05000000000000000000" pitchFamily="2" charset="2"/>
              </a:rPr>
              <a:t>electrostatic potential at the </a:t>
            </a:r>
            <a:r>
              <a:rPr lang="en-US" sz="1600" smtClean="0">
                <a:solidFill>
                  <a:srgbClr val="FF0000"/>
                </a:solidFill>
                <a:latin typeface="Calibri" pitchFamily="34" charset="0"/>
                <a:sym typeface="Wingdings" panose="05000000000000000000" pitchFamily="2" charset="2"/>
              </a:rPr>
              <a:t>nodes </a:t>
            </a:r>
            <a:endParaRPr lang="en-US" sz="1600" dirty="0" smtClean="0">
              <a:solidFill>
                <a:schemeClr val="tx2"/>
              </a:solidFill>
              <a:latin typeface="Calibri" pitchFamily="34" charset="0"/>
              <a:sym typeface="Wingdings" panose="05000000000000000000" pitchFamily="2" charset="2"/>
            </a:endParaRPr>
          </a:p>
          <a:p>
            <a:pPr marL="342900" lvl="1" indent="-342900">
              <a:lnSpc>
                <a:spcPct val="110000"/>
              </a:lnSpc>
              <a:spcAft>
                <a:spcPts val="600"/>
              </a:spcAft>
              <a:buClr>
                <a:schemeClr val="tx2"/>
              </a:buClr>
              <a:buFont typeface="+mj-lt"/>
              <a:buAutoNum type="arabicPeriod"/>
            </a:pP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Calculation of </a:t>
            </a:r>
            <a:r>
              <a:rPr lang="en-US" sz="1600" dirty="0" smtClean="0">
                <a:solidFill>
                  <a:srgbClr val="FF0000"/>
                </a:solidFill>
                <a:latin typeface="Calibri" pitchFamily="34" charset="0"/>
                <a:sym typeface="Wingdings" panose="05000000000000000000" pitchFamily="2" charset="2"/>
              </a:rPr>
              <a:t>the electric field at the nodes </a:t>
            </a: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(gradient evaluation)</a:t>
            </a:r>
          </a:p>
          <a:p>
            <a:pPr marL="342900" lvl="1" indent="-342900">
              <a:lnSpc>
                <a:spcPct val="110000"/>
              </a:lnSpc>
              <a:spcAft>
                <a:spcPts val="600"/>
              </a:spcAft>
              <a:buClr>
                <a:schemeClr val="tx2"/>
              </a:buClr>
              <a:buFont typeface="+mj-lt"/>
              <a:buAutoNum type="arabicPeriod"/>
            </a:pPr>
            <a:r>
              <a:rPr lang="en-US" sz="1600" dirty="0" smtClean="0">
                <a:solidFill>
                  <a:srgbClr val="FF0000"/>
                </a:solidFill>
                <a:latin typeface="Calibri" pitchFamily="34" charset="0"/>
                <a:sym typeface="Wingdings" panose="05000000000000000000" pitchFamily="2" charset="2"/>
              </a:rPr>
              <a:t>Field gather </a:t>
            </a: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from grid to MPs</a:t>
            </a:r>
            <a:endParaRPr lang="en-US" sz="1600" dirty="0" smtClean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076324" y="1348740"/>
            <a:ext cx="7877175" cy="381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391" y="2759292"/>
            <a:ext cx="2971800" cy="89830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11980" y="2813685"/>
            <a:ext cx="3665220" cy="54483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35780" y="3626225"/>
            <a:ext cx="811054" cy="284798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4366260" y="2536446"/>
            <a:ext cx="131093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  <a:latin typeface="Calibri" pitchFamily="34" charset="0"/>
                <a:sym typeface="Wingdings" panose="05000000000000000000" pitchFamily="2" charset="2"/>
              </a:rPr>
              <a:t>Internal nodes:</a:t>
            </a:r>
            <a:endParaRPr lang="en-US" sz="1400" b="1" dirty="0">
              <a:solidFill>
                <a:srgbClr val="0000FF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366260" y="3352800"/>
            <a:ext cx="133825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latin typeface="Calibri" pitchFamily="34" charset="0"/>
                <a:sym typeface="Wingdings" panose="05000000000000000000" pitchFamily="2" charset="2"/>
              </a:rPr>
              <a:t>External nodes: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320" name="Down Arrow 319"/>
          <p:cNvSpPr/>
          <p:nvPr/>
        </p:nvSpPr>
        <p:spPr>
          <a:xfrm rot="16200000">
            <a:off x="3379529" y="2708027"/>
            <a:ext cx="762000" cy="838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1" name="Down Arrow 320"/>
          <p:cNvSpPr/>
          <p:nvPr/>
        </p:nvSpPr>
        <p:spPr>
          <a:xfrm rot="16200000">
            <a:off x="1943100" y="4649052"/>
            <a:ext cx="762000" cy="838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88728" y="4684395"/>
            <a:ext cx="1337754" cy="702744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2946297" y="4385846"/>
            <a:ext cx="276037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Can be written in matrix form: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322" name="Rectangle 321"/>
          <p:cNvSpPr/>
          <p:nvPr/>
        </p:nvSpPr>
        <p:spPr>
          <a:xfrm>
            <a:off x="2942147" y="5493603"/>
            <a:ext cx="566845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  <a:latin typeface="Calibri" pitchFamily="34" charset="0"/>
                <a:sym typeface="Wingdings" panose="05000000000000000000" pitchFamily="2" charset="2"/>
              </a:rPr>
              <a:t>A is sparse and depends only on chamber geometry and grid size</a:t>
            </a:r>
          </a:p>
          <a:p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 It can be computed and  LU factorized in the initialization stage to speed up calculation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stages of a PIC algorithm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B5579-E999-42C8-BA9E-849D7A5DB242}" type="datetime1">
              <a:rPr lang="en-GB" smtClean="0"/>
              <a:t>09/11/2015</a:t>
            </a:fld>
            <a:endParaRPr lang="en-GB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Numerical Methods II - Kevin Li</a:t>
            </a:r>
            <a:endParaRPr lang="en-GB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55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2476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34" y="8458200"/>
            <a:ext cx="5752148" cy="591503"/>
          </a:xfrm>
          <a:prstGeom prst="rect">
            <a:avLst/>
          </a:prstGeom>
        </p:spPr>
      </p:pic>
      <p:grpSp>
        <p:nvGrpSpPr>
          <p:cNvPr id="336" name="Group 335"/>
          <p:cNvGrpSpPr/>
          <p:nvPr/>
        </p:nvGrpSpPr>
        <p:grpSpPr>
          <a:xfrm>
            <a:off x="1562100" y="1219200"/>
            <a:ext cx="6019800" cy="3160835"/>
            <a:chOff x="2071601" y="1600200"/>
            <a:chExt cx="6019800" cy="3160835"/>
          </a:xfrm>
        </p:grpSpPr>
        <p:sp>
          <p:nvSpPr>
            <p:cNvPr id="27" name="Oval 26"/>
            <p:cNvSpPr/>
            <p:nvPr/>
          </p:nvSpPr>
          <p:spPr>
            <a:xfrm>
              <a:off x="2071601" y="1600200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2368781" y="1600200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2665961" y="1600200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2963141" y="1600200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3260321" y="1600200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/>
            <p:cNvSpPr/>
            <p:nvPr/>
          </p:nvSpPr>
          <p:spPr>
            <a:xfrm>
              <a:off x="3557501" y="1600200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3854681" y="1600200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4151861" y="1600200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4449041" y="1600200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/>
            <p:cNvSpPr/>
            <p:nvPr/>
          </p:nvSpPr>
          <p:spPr>
            <a:xfrm>
              <a:off x="4746221" y="1600200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/>
            <p:cNvSpPr/>
            <p:nvPr/>
          </p:nvSpPr>
          <p:spPr>
            <a:xfrm>
              <a:off x="5043401" y="1600200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/>
            <p:cNvSpPr/>
            <p:nvPr/>
          </p:nvSpPr>
          <p:spPr>
            <a:xfrm>
              <a:off x="5340581" y="1600200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/>
            <p:cNvSpPr/>
            <p:nvPr/>
          </p:nvSpPr>
          <p:spPr>
            <a:xfrm>
              <a:off x="5637761" y="1600200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/>
            <p:cNvSpPr/>
            <p:nvPr/>
          </p:nvSpPr>
          <p:spPr>
            <a:xfrm>
              <a:off x="5934941" y="1600200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/>
            <p:cNvSpPr/>
            <p:nvPr/>
          </p:nvSpPr>
          <p:spPr>
            <a:xfrm>
              <a:off x="6232121" y="1600200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/>
            <p:cNvSpPr/>
            <p:nvPr/>
          </p:nvSpPr>
          <p:spPr>
            <a:xfrm>
              <a:off x="6529301" y="1600200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/>
            <p:cNvSpPr/>
            <p:nvPr/>
          </p:nvSpPr>
          <p:spPr>
            <a:xfrm>
              <a:off x="6826481" y="1600200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/>
            <p:cNvSpPr/>
            <p:nvPr/>
          </p:nvSpPr>
          <p:spPr>
            <a:xfrm>
              <a:off x="7123661" y="1600200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/>
            <p:cNvSpPr/>
            <p:nvPr/>
          </p:nvSpPr>
          <p:spPr>
            <a:xfrm>
              <a:off x="7420841" y="1600200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/>
            <p:cNvSpPr/>
            <p:nvPr/>
          </p:nvSpPr>
          <p:spPr>
            <a:xfrm>
              <a:off x="7718021" y="1600200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/>
            <p:cNvSpPr/>
            <p:nvPr/>
          </p:nvSpPr>
          <p:spPr>
            <a:xfrm>
              <a:off x="8015201" y="1600200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/>
            <p:cNvSpPr/>
            <p:nvPr/>
          </p:nvSpPr>
          <p:spPr>
            <a:xfrm>
              <a:off x="2071601" y="1857754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/>
            <p:cNvSpPr/>
            <p:nvPr/>
          </p:nvSpPr>
          <p:spPr>
            <a:xfrm>
              <a:off x="2368781" y="1857754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/>
            <p:cNvSpPr/>
            <p:nvPr/>
          </p:nvSpPr>
          <p:spPr>
            <a:xfrm>
              <a:off x="2665961" y="1857754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/>
            <p:cNvSpPr/>
            <p:nvPr/>
          </p:nvSpPr>
          <p:spPr>
            <a:xfrm>
              <a:off x="2963141" y="1857754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/>
            <p:cNvSpPr/>
            <p:nvPr/>
          </p:nvSpPr>
          <p:spPr>
            <a:xfrm>
              <a:off x="3260321" y="1857754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/>
            <p:cNvSpPr/>
            <p:nvPr/>
          </p:nvSpPr>
          <p:spPr>
            <a:xfrm>
              <a:off x="3557501" y="1857754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3854681" y="1857754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/>
            <p:cNvSpPr/>
            <p:nvPr/>
          </p:nvSpPr>
          <p:spPr>
            <a:xfrm>
              <a:off x="4151861" y="1857754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/>
            <p:cNvSpPr/>
            <p:nvPr/>
          </p:nvSpPr>
          <p:spPr>
            <a:xfrm>
              <a:off x="4449041" y="1857754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/>
            <p:cNvSpPr/>
            <p:nvPr/>
          </p:nvSpPr>
          <p:spPr>
            <a:xfrm>
              <a:off x="4746221" y="1857754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/>
            <p:cNvSpPr/>
            <p:nvPr/>
          </p:nvSpPr>
          <p:spPr>
            <a:xfrm>
              <a:off x="5043401" y="1857754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/>
            <p:cNvSpPr/>
            <p:nvPr/>
          </p:nvSpPr>
          <p:spPr>
            <a:xfrm>
              <a:off x="5340581" y="1857754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/>
            <p:cNvSpPr/>
            <p:nvPr/>
          </p:nvSpPr>
          <p:spPr>
            <a:xfrm>
              <a:off x="5637761" y="1857754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/>
            <p:cNvSpPr/>
            <p:nvPr/>
          </p:nvSpPr>
          <p:spPr>
            <a:xfrm>
              <a:off x="5934941" y="1857754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2"/>
            <p:cNvSpPr/>
            <p:nvPr/>
          </p:nvSpPr>
          <p:spPr>
            <a:xfrm>
              <a:off x="6232121" y="1857754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/>
            <p:cNvSpPr/>
            <p:nvPr/>
          </p:nvSpPr>
          <p:spPr>
            <a:xfrm>
              <a:off x="6529301" y="1857754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val 64"/>
            <p:cNvSpPr/>
            <p:nvPr/>
          </p:nvSpPr>
          <p:spPr>
            <a:xfrm>
              <a:off x="6826481" y="1857754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Oval 65"/>
            <p:cNvSpPr/>
            <p:nvPr/>
          </p:nvSpPr>
          <p:spPr>
            <a:xfrm>
              <a:off x="7123661" y="1857754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Oval 66"/>
            <p:cNvSpPr/>
            <p:nvPr/>
          </p:nvSpPr>
          <p:spPr>
            <a:xfrm>
              <a:off x="7420841" y="1857754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Oval 67"/>
            <p:cNvSpPr/>
            <p:nvPr/>
          </p:nvSpPr>
          <p:spPr>
            <a:xfrm>
              <a:off x="7718021" y="1857754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Oval 68"/>
            <p:cNvSpPr/>
            <p:nvPr/>
          </p:nvSpPr>
          <p:spPr>
            <a:xfrm>
              <a:off x="8015201" y="1857754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Oval 70"/>
            <p:cNvSpPr/>
            <p:nvPr/>
          </p:nvSpPr>
          <p:spPr>
            <a:xfrm>
              <a:off x="2071601" y="2115308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Oval 71"/>
            <p:cNvSpPr/>
            <p:nvPr/>
          </p:nvSpPr>
          <p:spPr>
            <a:xfrm>
              <a:off x="2368781" y="2115308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Oval 72"/>
            <p:cNvSpPr/>
            <p:nvPr/>
          </p:nvSpPr>
          <p:spPr>
            <a:xfrm>
              <a:off x="2665961" y="2115308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Oval 73"/>
            <p:cNvSpPr/>
            <p:nvPr/>
          </p:nvSpPr>
          <p:spPr>
            <a:xfrm>
              <a:off x="2963141" y="2115308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Oval 74"/>
            <p:cNvSpPr/>
            <p:nvPr/>
          </p:nvSpPr>
          <p:spPr>
            <a:xfrm>
              <a:off x="3260321" y="2115308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Oval 75"/>
            <p:cNvSpPr/>
            <p:nvPr/>
          </p:nvSpPr>
          <p:spPr>
            <a:xfrm>
              <a:off x="3557501" y="2115308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Oval 76"/>
            <p:cNvSpPr/>
            <p:nvPr/>
          </p:nvSpPr>
          <p:spPr>
            <a:xfrm>
              <a:off x="3854681" y="2115308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Oval 77"/>
            <p:cNvSpPr/>
            <p:nvPr/>
          </p:nvSpPr>
          <p:spPr>
            <a:xfrm>
              <a:off x="4151861" y="2115308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Oval 78"/>
            <p:cNvSpPr/>
            <p:nvPr/>
          </p:nvSpPr>
          <p:spPr>
            <a:xfrm>
              <a:off x="4449041" y="2115308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Oval 79"/>
            <p:cNvSpPr/>
            <p:nvPr/>
          </p:nvSpPr>
          <p:spPr>
            <a:xfrm>
              <a:off x="4746221" y="2115308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Oval 80"/>
            <p:cNvSpPr/>
            <p:nvPr/>
          </p:nvSpPr>
          <p:spPr>
            <a:xfrm>
              <a:off x="5043401" y="2115308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Oval 81"/>
            <p:cNvSpPr/>
            <p:nvPr/>
          </p:nvSpPr>
          <p:spPr>
            <a:xfrm>
              <a:off x="5340581" y="2115308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Oval 82"/>
            <p:cNvSpPr/>
            <p:nvPr/>
          </p:nvSpPr>
          <p:spPr>
            <a:xfrm>
              <a:off x="5637761" y="2115308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Oval 83"/>
            <p:cNvSpPr/>
            <p:nvPr/>
          </p:nvSpPr>
          <p:spPr>
            <a:xfrm>
              <a:off x="5934941" y="2115308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Oval 84"/>
            <p:cNvSpPr/>
            <p:nvPr/>
          </p:nvSpPr>
          <p:spPr>
            <a:xfrm>
              <a:off x="6232121" y="2115308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Oval 85"/>
            <p:cNvSpPr/>
            <p:nvPr/>
          </p:nvSpPr>
          <p:spPr>
            <a:xfrm>
              <a:off x="6529301" y="2115308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Oval 86"/>
            <p:cNvSpPr/>
            <p:nvPr/>
          </p:nvSpPr>
          <p:spPr>
            <a:xfrm>
              <a:off x="6826481" y="2115308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Oval 87"/>
            <p:cNvSpPr/>
            <p:nvPr/>
          </p:nvSpPr>
          <p:spPr>
            <a:xfrm>
              <a:off x="7123661" y="2115308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Oval 88"/>
            <p:cNvSpPr/>
            <p:nvPr/>
          </p:nvSpPr>
          <p:spPr>
            <a:xfrm>
              <a:off x="7420841" y="2115308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Oval 89"/>
            <p:cNvSpPr/>
            <p:nvPr/>
          </p:nvSpPr>
          <p:spPr>
            <a:xfrm>
              <a:off x="7718021" y="2115308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Oval 90"/>
            <p:cNvSpPr/>
            <p:nvPr/>
          </p:nvSpPr>
          <p:spPr>
            <a:xfrm>
              <a:off x="8015201" y="2115308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Oval 92"/>
            <p:cNvSpPr/>
            <p:nvPr/>
          </p:nvSpPr>
          <p:spPr>
            <a:xfrm>
              <a:off x="2071601" y="2372862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Oval 93"/>
            <p:cNvSpPr/>
            <p:nvPr/>
          </p:nvSpPr>
          <p:spPr>
            <a:xfrm>
              <a:off x="2368781" y="2372862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Oval 94"/>
            <p:cNvSpPr/>
            <p:nvPr/>
          </p:nvSpPr>
          <p:spPr>
            <a:xfrm>
              <a:off x="2665961" y="2372862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Oval 95"/>
            <p:cNvSpPr/>
            <p:nvPr/>
          </p:nvSpPr>
          <p:spPr>
            <a:xfrm>
              <a:off x="2963141" y="2372862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Oval 96"/>
            <p:cNvSpPr/>
            <p:nvPr/>
          </p:nvSpPr>
          <p:spPr>
            <a:xfrm>
              <a:off x="3260321" y="2372862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Oval 97"/>
            <p:cNvSpPr/>
            <p:nvPr/>
          </p:nvSpPr>
          <p:spPr>
            <a:xfrm>
              <a:off x="3557501" y="2372862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Oval 98"/>
            <p:cNvSpPr/>
            <p:nvPr/>
          </p:nvSpPr>
          <p:spPr>
            <a:xfrm>
              <a:off x="3854681" y="2372862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Oval 99"/>
            <p:cNvSpPr/>
            <p:nvPr/>
          </p:nvSpPr>
          <p:spPr>
            <a:xfrm>
              <a:off x="4151861" y="2372862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Oval 100"/>
            <p:cNvSpPr/>
            <p:nvPr/>
          </p:nvSpPr>
          <p:spPr>
            <a:xfrm>
              <a:off x="4449041" y="2372862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Oval 101"/>
            <p:cNvSpPr/>
            <p:nvPr/>
          </p:nvSpPr>
          <p:spPr>
            <a:xfrm>
              <a:off x="4746221" y="2372862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Oval 102"/>
            <p:cNvSpPr/>
            <p:nvPr/>
          </p:nvSpPr>
          <p:spPr>
            <a:xfrm>
              <a:off x="5043401" y="2372862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Oval 103"/>
            <p:cNvSpPr/>
            <p:nvPr/>
          </p:nvSpPr>
          <p:spPr>
            <a:xfrm>
              <a:off x="5340581" y="2372862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Oval 104"/>
            <p:cNvSpPr/>
            <p:nvPr/>
          </p:nvSpPr>
          <p:spPr>
            <a:xfrm>
              <a:off x="5637761" y="2372862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Oval 105"/>
            <p:cNvSpPr/>
            <p:nvPr/>
          </p:nvSpPr>
          <p:spPr>
            <a:xfrm>
              <a:off x="5934941" y="2372862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Oval 106"/>
            <p:cNvSpPr/>
            <p:nvPr/>
          </p:nvSpPr>
          <p:spPr>
            <a:xfrm>
              <a:off x="6232121" y="2372862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Oval 107"/>
            <p:cNvSpPr/>
            <p:nvPr/>
          </p:nvSpPr>
          <p:spPr>
            <a:xfrm>
              <a:off x="6529301" y="2372862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Oval 108"/>
            <p:cNvSpPr/>
            <p:nvPr/>
          </p:nvSpPr>
          <p:spPr>
            <a:xfrm>
              <a:off x="6826481" y="2372862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Oval 109"/>
            <p:cNvSpPr/>
            <p:nvPr/>
          </p:nvSpPr>
          <p:spPr>
            <a:xfrm>
              <a:off x="7123661" y="2372862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Oval 110"/>
            <p:cNvSpPr/>
            <p:nvPr/>
          </p:nvSpPr>
          <p:spPr>
            <a:xfrm>
              <a:off x="7420841" y="2372862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Oval 111"/>
            <p:cNvSpPr/>
            <p:nvPr/>
          </p:nvSpPr>
          <p:spPr>
            <a:xfrm>
              <a:off x="7718021" y="2372862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Oval 112"/>
            <p:cNvSpPr/>
            <p:nvPr/>
          </p:nvSpPr>
          <p:spPr>
            <a:xfrm>
              <a:off x="8015201" y="2372862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Oval 114"/>
            <p:cNvSpPr/>
            <p:nvPr/>
          </p:nvSpPr>
          <p:spPr>
            <a:xfrm>
              <a:off x="2071601" y="2630416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Oval 115"/>
            <p:cNvSpPr/>
            <p:nvPr/>
          </p:nvSpPr>
          <p:spPr>
            <a:xfrm>
              <a:off x="2368781" y="2630416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Oval 116"/>
            <p:cNvSpPr/>
            <p:nvPr/>
          </p:nvSpPr>
          <p:spPr>
            <a:xfrm>
              <a:off x="2665961" y="2630416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Oval 117"/>
            <p:cNvSpPr/>
            <p:nvPr/>
          </p:nvSpPr>
          <p:spPr>
            <a:xfrm>
              <a:off x="2963141" y="2630416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Oval 118"/>
            <p:cNvSpPr/>
            <p:nvPr/>
          </p:nvSpPr>
          <p:spPr>
            <a:xfrm>
              <a:off x="3260321" y="2630416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" name="Oval 119"/>
            <p:cNvSpPr/>
            <p:nvPr/>
          </p:nvSpPr>
          <p:spPr>
            <a:xfrm>
              <a:off x="3557501" y="2630416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Oval 120"/>
            <p:cNvSpPr/>
            <p:nvPr/>
          </p:nvSpPr>
          <p:spPr>
            <a:xfrm>
              <a:off x="3854681" y="2630416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Oval 121"/>
            <p:cNvSpPr/>
            <p:nvPr/>
          </p:nvSpPr>
          <p:spPr>
            <a:xfrm>
              <a:off x="4151861" y="2630416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Oval 122"/>
            <p:cNvSpPr/>
            <p:nvPr/>
          </p:nvSpPr>
          <p:spPr>
            <a:xfrm>
              <a:off x="4449041" y="2630416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Oval 123"/>
            <p:cNvSpPr/>
            <p:nvPr/>
          </p:nvSpPr>
          <p:spPr>
            <a:xfrm>
              <a:off x="4746221" y="2630416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Oval 124"/>
            <p:cNvSpPr/>
            <p:nvPr/>
          </p:nvSpPr>
          <p:spPr>
            <a:xfrm>
              <a:off x="5043401" y="2630416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Oval 125"/>
            <p:cNvSpPr/>
            <p:nvPr/>
          </p:nvSpPr>
          <p:spPr>
            <a:xfrm>
              <a:off x="5340581" y="2630416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Oval 126"/>
            <p:cNvSpPr/>
            <p:nvPr/>
          </p:nvSpPr>
          <p:spPr>
            <a:xfrm>
              <a:off x="5637761" y="2630416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Oval 127"/>
            <p:cNvSpPr/>
            <p:nvPr/>
          </p:nvSpPr>
          <p:spPr>
            <a:xfrm>
              <a:off x="5934941" y="2630416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" name="Oval 128"/>
            <p:cNvSpPr/>
            <p:nvPr/>
          </p:nvSpPr>
          <p:spPr>
            <a:xfrm>
              <a:off x="6232121" y="2630416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Oval 129"/>
            <p:cNvSpPr/>
            <p:nvPr/>
          </p:nvSpPr>
          <p:spPr>
            <a:xfrm>
              <a:off x="6529301" y="2630416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Oval 130"/>
            <p:cNvSpPr/>
            <p:nvPr/>
          </p:nvSpPr>
          <p:spPr>
            <a:xfrm>
              <a:off x="6826481" y="2630416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" name="Oval 131"/>
            <p:cNvSpPr/>
            <p:nvPr/>
          </p:nvSpPr>
          <p:spPr>
            <a:xfrm>
              <a:off x="7123661" y="2630416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Oval 132"/>
            <p:cNvSpPr/>
            <p:nvPr/>
          </p:nvSpPr>
          <p:spPr>
            <a:xfrm>
              <a:off x="7420841" y="2630416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Oval 133"/>
            <p:cNvSpPr/>
            <p:nvPr/>
          </p:nvSpPr>
          <p:spPr>
            <a:xfrm>
              <a:off x="7718021" y="2630416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Oval 134"/>
            <p:cNvSpPr/>
            <p:nvPr/>
          </p:nvSpPr>
          <p:spPr>
            <a:xfrm>
              <a:off x="8015201" y="2630416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7" name="Oval 136"/>
            <p:cNvSpPr/>
            <p:nvPr/>
          </p:nvSpPr>
          <p:spPr>
            <a:xfrm>
              <a:off x="2071601" y="3145524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Oval 137"/>
            <p:cNvSpPr/>
            <p:nvPr/>
          </p:nvSpPr>
          <p:spPr>
            <a:xfrm>
              <a:off x="2368781" y="3145524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" name="Oval 138"/>
            <p:cNvSpPr/>
            <p:nvPr/>
          </p:nvSpPr>
          <p:spPr>
            <a:xfrm>
              <a:off x="2665961" y="3145524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Oval 139"/>
            <p:cNvSpPr/>
            <p:nvPr/>
          </p:nvSpPr>
          <p:spPr>
            <a:xfrm>
              <a:off x="2963141" y="3145524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1" name="Oval 140"/>
            <p:cNvSpPr/>
            <p:nvPr/>
          </p:nvSpPr>
          <p:spPr>
            <a:xfrm>
              <a:off x="3260321" y="3145524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2" name="Oval 141"/>
            <p:cNvSpPr/>
            <p:nvPr/>
          </p:nvSpPr>
          <p:spPr>
            <a:xfrm>
              <a:off x="3557501" y="3145524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" name="Oval 142"/>
            <p:cNvSpPr/>
            <p:nvPr/>
          </p:nvSpPr>
          <p:spPr>
            <a:xfrm>
              <a:off x="3854681" y="3145524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4" name="Oval 143"/>
            <p:cNvSpPr/>
            <p:nvPr/>
          </p:nvSpPr>
          <p:spPr>
            <a:xfrm>
              <a:off x="4151861" y="3145524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5" name="Oval 144"/>
            <p:cNvSpPr/>
            <p:nvPr/>
          </p:nvSpPr>
          <p:spPr>
            <a:xfrm>
              <a:off x="4449041" y="3145524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6" name="Oval 145"/>
            <p:cNvSpPr/>
            <p:nvPr/>
          </p:nvSpPr>
          <p:spPr>
            <a:xfrm>
              <a:off x="4746221" y="3145524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Oval 146"/>
            <p:cNvSpPr/>
            <p:nvPr/>
          </p:nvSpPr>
          <p:spPr>
            <a:xfrm>
              <a:off x="5043401" y="3145524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Oval 147"/>
            <p:cNvSpPr/>
            <p:nvPr/>
          </p:nvSpPr>
          <p:spPr>
            <a:xfrm>
              <a:off x="5340581" y="3145524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Oval 148"/>
            <p:cNvSpPr/>
            <p:nvPr/>
          </p:nvSpPr>
          <p:spPr>
            <a:xfrm>
              <a:off x="5637761" y="3145524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Oval 149"/>
            <p:cNvSpPr/>
            <p:nvPr/>
          </p:nvSpPr>
          <p:spPr>
            <a:xfrm>
              <a:off x="5934941" y="3145524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1" name="Oval 150"/>
            <p:cNvSpPr/>
            <p:nvPr/>
          </p:nvSpPr>
          <p:spPr>
            <a:xfrm>
              <a:off x="6232121" y="3145524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2" name="Oval 151"/>
            <p:cNvSpPr/>
            <p:nvPr/>
          </p:nvSpPr>
          <p:spPr>
            <a:xfrm>
              <a:off x="6529301" y="3145524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" name="Oval 152"/>
            <p:cNvSpPr/>
            <p:nvPr/>
          </p:nvSpPr>
          <p:spPr>
            <a:xfrm>
              <a:off x="6826481" y="3145524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4" name="Oval 153"/>
            <p:cNvSpPr/>
            <p:nvPr/>
          </p:nvSpPr>
          <p:spPr>
            <a:xfrm>
              <a:off x="7123661" y="3145524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5" name="Oval 154"/>
            <p:cNvSpPr/>
            <p:nvPr/>
          </p:nvSpPr>
          <p:spPr>
            <a:xfrm>
              <a:off x="7420841" y="3145524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6" name="Oval 155"/>
            <p:cNvSpPr/>
            <p:nvPr/>
          </p:nvSpPr>
          <p:spPr>
            <a:xfrm>
              <a:off x="7718021" y="3145524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7" name="Oval 156"/>
            <p:cNvSpPr/>
            <p:nvPr/>
          </p:nvSpPr>
          <p:spPr>
            <a:xfrm>
              <a:off x="8015201" y="3145524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9" name="Oval 158"/>
            <p:cNvSpPr/>
            <p:nvPr/>
          </p:nvSpPr>
          <p:spPr>
            <a:xfrm>
              <a:off x="2071601" y="3660632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0" name="Oval 159"/>
            <p:cNvSpPr/>
            <p:nvPr/>
          </p:nvSpPr>
          <p:spPr>
            <a:xfrm>
              <a:off x="2368781" y="3660632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1" name="Oval 160"/>
            <p:cNvSpPr/>
            <p:nvPr/>
          </p:nvSpPr>
          <p:spPr>
            <a:xfrm>
              <a:off x="2665961" y="3660632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2" name="Oval 161"/>
            <p:cNvSpPr/>
            <p:nvPr/>
          </p:nvSpPr>
          <p:spPr>
            <a:xfrm>
              <a:off x="2963141" y="3660632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3" name="Oval 162"/>
            <p:cNvSpPr/>
            <p:nvPr/>
          </p:nvSpPr>
          <p:spPr>
            <a:xfrm>
              <a:off x="3260321" y="3660632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4" name="Oval 163"/>
            <p:cNvSpPr/>
            <p:nvPr/>
          </p:nvSpPr>
          <p:spPr>
            <a:xfrm>
              <a:off x="3557501" y="3660632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5" name="Oval 164"/>
            <p:cNvSpPr/>
            <p:nvPr/>
          </p:nvSpPr>
          <p:spPr>
            <a:xfrm>
              <a:off x="3854681" y="3660632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6" name="Oval 165"/>
            <p:cNvSpPr/>
            <p:nvPr/>
          </p:nvSpPr>
          <p:spPr>
            <a:xfrm>
              <a:off x="4151861" y="3660632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7" name="Oval 166"/>
            <p:cNvSpPr/>
            <p:nvPr/>
          </p:nvSpPr>
          <p:spPr>
            <a:xfrm>
              <a:off x="4449041" y="3660632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Oval 167"/>
            <p:cNvSpPr/>
            <p:nvPr/>
          </p:nvSpPr>
          <p:spPr>
            <a:xfrm>
              <a:off x="4746221" y="3660632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Oval 168"/>
            <p:cNvSpPr/>
            <p:nvPr/>
          </p:nvSpPr>
          <p:spPr>
            <a:xfrm>
              <a:off x="5043401" y="3660632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Oval 169"/>
            <p:cNvSpPr/>
            <p:nvPr/>
          </p:nvSpPr>
          <p:spPr>
            <a:xfrm>
              <a:off x="5340581" y="3660632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1" name="Oval 170"/>
            <p:cNvSpPr/>
            <p:nvPr/>
          </p:nvSpPr>
          <p:spPr>
            <a:xfrm>
              <a:off x="5637761" y="3660632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2" name="Oval 171"/>
            <p:cNvSpPr/>
            <p:nvPr/>
          </p:nvSpPr>
          <p:spPr>
            <a:xfrm>
              <a:off x="5934941" y="3660632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3" name="Oval 172"/>
            <p:cNvSpPr/>
            <p:nvPr/>
          </p:nvSpPr>
          <p:spPr>
            <a:xfrm>
              <a:off x="6232121" y="3660632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4" name="Oval 173"/>
            <p:cNvSpPr/>
            <p:nvPr/>
          </p:nvSpPr>
          <p:spPr>
            <a:xfrm>
              <a:off x="6529301" y="3660632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5" name="Oval 174"/>
            <p:cNvSpPr/>
            <p:nvPr/>
          </p:nvSpPr>
          <p:spPr>
            <a:xfrm>
              <a:off x="6826481" y="3660632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6" name="Oval 175"/>
            <p:cNvSpPr/>
            <p:nvPr/>
          </p:nvSpPr>
          <p:spPr>
            <a:xfrm>
              <a:off x="7123661" y="3660632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7" name="Oval 176"/>
            <p:cNvSpPr/>
            <p:nvPr/>
          </p:nvSpPr>
          <p:spPr>
            <a:xfrm>
              <a:off x="7420841" y="3660632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8" name="Oval 177"/>
            <p:cNvSpPr/>
            <p:nvPr/>
          </p:nvSpPr>
          <p:spPr>
            <a:xfrm>
              <a:off x="7718021" y="3660632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9" name="Oval 178"/>
            <p:cNvSpPr/>
            <p:nvPr/>
          </p:nvSpPr>
          <p:spPr>
            <a:xfrm>
              <a:off x="8015201" y="3660632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1" name="Oval 180"/>
            <p:cNvSpPr/>
            <p:nvPr/>
          </p:nvSpPr>
          <p:spPr>
            <a:xfrm>
              <a:off x="2071601" y="3403078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2" name="Oval 181"/>
            <p:cNvSpPr/>
            <p:nvPr/>
          </p:nvSpPr>
          <p:spPr>
            <a:xfrm>
              <a:off x="2368781" y="3403078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3" name="Oval 182"/>
            <p:cNvSpPr/>
            <p:nvPr/>
          </p:nvSpPr>
          <p:spPr>
            <a:xfrm>
              <a:off x="2665961" y="3403078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Oval 183"/>
            <p:cNvSpPr/>
            <p:nvPr/>
          </p:nvSpPr>
          <p:spPr>
            <a:xfrm>
              <a:off x="2963141" y="3403078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5" name="Oval 184"/>
            <p:cNvSpPr/>
            <p:nvPr/>
          </p:nvSpPr>
          <p:spPr>
            <a:xfrm>
              <a:off x="3260321" y="3403078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6" name="Oval 185"/>
            <p:cNvSpPr/>
            <p:nvPr/>
          </p:nvSpPr>
          <p:spPr>
            <a:xfrm>
              <a:off x="3557501" y="3403078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Oval 186"/>
            <p:cNvSpPr/>
            <p:nvPr/>
          </p:nvSpPr>
          <p:spPr>
            <a:xfrm>
              <a:off x="3854681" y="3403078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8" name="Oval 187"/>
            <p:cNvSpPr/>
            <p:nvPr/>
          </p:nvSpPr>
          <p:spPr>
            <a:xfrm>
              <a:off x="4151861" y="3403078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9" name="Oval 188"/>
            <p:cNvSpPr/>
            <p:nvPr/>
          </p:nvSpPr>
          <p:spPr>
            <a:xfrm>
              <a:off x="4449041" y="3403078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0" name="Oval 189"/>
            <p:cNvSpPr/>
            <p:nvPr/>
          </p:nvSpPr>
          <p:spPr>
            <a:xfrm>
              <a:off x="4746221" y="3403078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1" name="Oval 190"/>
            <p:cNvSpPr/>
            <p:nvPr/>
          </p:nvSpPr>
          <p:spPr>
            <a:xfrm>
              <a:off x="5043401" y="3403078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2" name="Oval 191"/>
            <p:cNvSpPr/>
            <p:nvPr/>
          </p:nvSpPr>
          <p:spPr>
            <a:xfrm>
              <a:off x="5340581" y="3403078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3" name="Oval 192"/>
            <p:cNvSpPr/>
            <p:nvPr/>
          </p:nvSpPr>
          <p:spPr>
            <a:xfrm>
              <a:off x="5637761" y="3403078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4" name="Oval 193"/>
            <p:cNvSpPr/>
            <p:nvPr/>
          </p:nvSpPr>
          <p:spPr>
            <a:xfrm>
              <a:off x="5934941" y="3403078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5" name="Oval 194"/>
            <p:cNvSpPr/>
            <p:nvPr/>
          </p:nvSpPr>
          <p:spPr>
            <a:xfrm>
              <a:off x="6232121" y="3403078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6" name="Oval 195"/>
            <p:cNvSpPr/>
            <p:nvPr/>
          </p:nvSpPr>
          <p:spPr>
            <a:xfrm>
              <a:off x="6529301" y="3403078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7" name="Oval 196"/>
            <p:cNvSpPr/>
            <p:nvPr/>
          </p:nvSpPr>
          <p:spPr>
            <a:xfrm>
              <a:off x="6826481" y="3403078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8" name="Oval 197"/>
            <p:cNvSpPr/>
            <p:nvPr/>
          </p:nvSpPr>
          <p:spPr>
            <a:xfrm>
              <a:off x="7123661" y="3403078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9" name="Oval 198"/>
            <p:cNvSpPr/>
            <p:nvPr/>
          </p:nvSpPr>
          <p:spPr>
            <a:xfrm>
              <a:off x="7420841" y="3403078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0" name="Oval 199"/>
            <p:cNvSpPr/>
            <p:nvPr/>
          </p:nvSpPr>
          <p:spPr>
            <a:xfrm>
              <a:off x="7718021" y="3403078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1" name="Oval 200"/>
            <p:cNvSpPr/>
            <p:nvPr/>
          </p:nvSpPr>
          <p:spPr>
            <a:xfrm>
              <a:off x="8015201" y="3403078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3" name="Oval 202"/>
            <p:cNvSpPr/>
            <p:nvPr/>
          </p:nvSpPr>
          <p:spPr>
            <a:xfrm>
              <a:off x="2071601" y="2887970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4" name="Oval 203"/>
            <p:cNvSpPr/>
            <p:nvPr/>
          </p:nvSpPr>
          <p:spPr>
            <a:xfrm>
              <a:off x="2368781" y="2887970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5" name="Oval 204"/>
            <p:cNvSpPr/>
            <p:nvPr/>
          </p:nvSpPr>
          <p:spPr>
            <a:xfrm>
              <a:off x="2665961" y="2887970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6" name="Oval 205"/>
            <p:cNvSpPr/>
            <p:nvPr/>
          </p:nvSpPr>
          <p:spPr>
            <a:xfrm>
              <a:off x="2963141" y="2887970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7" name="Oval 206"/>
            <p:cNvSpPr/>
            <p:nvPr/>
          </p:nvSpPr>
          <p:spPr>
            <a:xfrm>
              <a:off x="3260321" y="2887970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8" name="Oval 207"/>
            <p:cNvSpPr/>
            <p:nvPr/>
          </p:nvSpPr>
          <p:spPr>
            <a:xfrm>
              <a:off x="3557501" y="2887970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9" name="Oval 208"/>
            <p:cNvSpPr/>
            <p:nvPr/>
          </p:nvSpPr>
          <p:spPr>
            <a:xfrm>
              <a:off x="3854681" y="2887970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0" name="Oval 209"/>
            <p:cNvSpPr/>
            <p:nvPr/>
          </p:nvSpPr>
          <p:spPr>
            <a:xfrm>
              <a:off x="4151861" y="2887970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1" name="Oval 210"/>
            <p:cNvSpPr/>
            <p:nvPr/>
          </p:nvSpPr>
          <p:spPr>
            <a:xfrm>
              <a:off x="4449041" y="2887970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2" name="Oval 211"/>
            <p:cNvSpPr/>
            <p:nvPr/>
          </p:nvSpPr>
          <p:spPr>
            <a:xfrm>
              <a:off x="4746221" y="2887970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3" name="Oval 212"/>
            <p:cNvSpPr/>
            <p:nvPr/>
          </p:nvSpPr>
          <p:spPr>
            <a:xfrm>
              <a:off x="5043401" y="2887970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4" name="Oval 213"/>
            <p:cNvSpPr/>
            <p:nvPr/>
          </p:nvSpPr>
          <p:spPr>
            <a:xfrm>
              <a:off x="5340581" y="2887970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5" name="Oval 214"/>
            <p:cNvSpPr/>
            <p:nvPr/>
          </p:nvSpPr>
          <p:spPr>
            <a:xfrm>
              <a:off x="5637761" y="2887970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6" name="Oval 215"/>
            <p:cNvSpPr/>
            <p:nvPr/>
          </p:nvSpPr>
          <p:spPr>
            <a:xfrm>
              <a:off x="5934941" y="2887970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7" name="Oval 216"/>
            <p:cNvSpPr/>
            <p:nvPr/>
          </p:nvSpPr>
          <p:spPr>
            <a:xfrm>
              <a:off x="6232121" y="2887970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8" name="Oval 217"/>
            <p:cNvSpPr/>
            <p:nvPr/>
          </p:nvSpPr>
          <p:spPr>
            <a:xfrm>
              <a:off x="6529301" y="2887970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9" name="Oval 218"/>
            <p:cNvSpPr/>
            <p:nvPr/>
          </p:nvSpPr>
          <p:spPr>
            <a:xfrm>
              <a:off x="6826481" y="2887970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0" name="Oval 219"/>
            <p:cNvSpPr/>
            <p:nvPr/>
          </p:nvSpPr>
          <p:spPr>
            <a:xfrm>
              <a:off x="7123661" y="2887970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1" name="Oval 220"/>
            <p:cNvSpPr/>
            <p:nvPr/>
          </p:nvSpPr>
          <p:spPr>
            <a:xfrm>
              <a:off x="7420841" y="2887970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2" name="Oval 221"/>
            <p:cNvSpPr/>
            <p:nvPr/>
          </p:nvSpPr>
          <p:spPr>
            <a:xfrm>
              <a:off x="7718021" y="2887970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3" name="Oval 222"/>
            <p:cNvSpPr/>
            <p:nvPr/>
          </p:nvSpPr>
          <p:spPr>
            <a:xfrm>
              <a:off x="8015201" y="2887970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Oval 3"/>
            <p:cNvSpPr/>
            <p:nvPr/>
          </p:nvSpPr>
          <p:spPr>
            <a:xfrm>
              <a:off x="2405725" y="1927942"/>
              <a:ext cx="5356860" cy="2491657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8" name="Oval 247"/>
            <p:cNvSpPr/>
            <p:nvPr/>
          </p:nvSpPr>
          <p:spPr>
            <a:xfrm>
              <a:off x="2071601" y="3918186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9" name="Oval 248"/>
            <p:cNvSpPr/>
            <p:nvPr/>
          </p:nvSpPr>
          <p:spPr>
            <a:xfrm>
              <a:off x="2368781" y="3918186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0" name="Oval 249"/>
            <p:cNvSpPr/>
            <p:nvPr/>
          </p:nvSpPr>
          <p:spPr>
            <a:xfrm>
              <a:off x="2665961" y="3918186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1" name="Oval 250"/>
            <p:cNvSpPr/>
            <p:nvPr/>
          </p:nvSpPr>
          <p:spPr>
            <a:xfrm>
              <a:off x="2963141" y="3918186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2" name="Oval 251"/>
            <p:cNvSpPr/>
            <p:nvPr/>
          </p:nvSpPr>
          <p:spPr>
            <a:xfrm>
              <a:off x="3260321" y="3918186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3" name="Oval 252"/>
            <p:cNvSpPr/>
            <p:nvPr/>
          </p:nvSpPr>
          <p:spPr>
            <a:xfrm>
              <a:off x="3557501" y="3918186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4" name="Oval 253"/>
            <p:cNvSpPr/>
            <p:nvPr/>
          </p:nvSpPr>
          <p:spPr>
            <a:xfrm>
              <a:off x="3854681" y="3918186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5" name="Oval 254"/>
            <p:cNvSpPr/>
            <p:nvPr/>
          </p:nvSpPr>
          <p:spPr>
            <a:xfrm>
              <a:off x="4151861" y="3918186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6" name="Oval 255"/>
            <p:cNvSpPr/>
            <p:nvPr/>
          </p:nvSpPr>
          <p:spPr>
            <a:xfrm>
              <a:off x="4449041" y="3918186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7" name="Oval 256"/>
            <p:cNvSpPr/>
            <p:nvPr/>
          </p:nvSpPr>
          <p:spPr>
            <a:xfrm>
              <a:off x="4746221" y="3918186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8" name="Oval 257"/>
            <p:cNvSpPr/>
            <p:nvPr/>
          </p:nvSpPr>
          <p:spPr>
            <a:xfrm>
              <a:off x="5043401" y="3918186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9" name="Oval 258"/>
            <p:cNvSpPr/>
            <p:nvPr/>
          </p:nvSpPr>
          <p:spPr>
            <a:xfrm>
              <a:off x="5340581" y="3918186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0" name="Oval 259"/>
            <p:cNvSpPr/>
            <p:nvPr/>
          </p:nvSpPr>
          <p:spPr>
            <a:xfrm>
              <a:off x="5637761" y="3918186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1" name="Oval 260"/>
            <p:cNvSpPr/>
            <p:nvPr/>
          </p:nvSpPr>
          <p:spPr>
            <a:xfrm>
              <a:off x="5934941" y="3918186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2" name="Oval 261"/>
            <p:cNvSpPr/>
            <p:nvPr/>
          </p:nvSpPr>
          <p:spPr>
            <a:xfrm>
              <a:off x="6232121" y="3918186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3" name="Oval 262"/>
            <p:cNvSpPr/>
            <p:nvPr/>
          </p:nvSpPr>
          <p:spPr>
            <a:xfrm>
              <a:off x="6529301" y="3918186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4" name="Oval 263"/>
            <p:cNvSpPr/>
            <p:nvPr/>
          </p:nvSpPr>
          <p:spPr>
            <a:xfrm>
              <a:off x="6826481" y="3918186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5" name="Oval 264"/>
            <p:cNvSpPr/>
            <p:nvPr/>
          </p:nvSpPr>
          <p:spPr>
            <a:xfrm>
              <a:off x="7123661" y="3918186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6" name="Oval 265"/>
            <p:cNvSpPr/>
            <p:nvPr/>
          </p:nvSpPr>
          <p:spPr>
            <a:xfrm>
              <a:off x="7420841" y="3918186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7" name="Oval 266"/>
            <p:cNvSpPr/>
            <p:nvPr/>
          </p:nvSpPr>
          <p:spPr>
            <a:xfrm>
              <a:off x="7718021" y="3918186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8" name="Oval 267"/>
            <p:cNvSpPr/>
            <p:nvPr/>
          </p:nvSpPr>
          <p:spPr>
            <a:xfrm>
              <a:off x="8015201" y="3918186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0" name="Oval 269"/>
            <p:cNvSpPr/>
            <p:nvPr/>
          </p:nvSpPr>
          <p:spPr>
            <a:xfrm>
              <a:off x="2071601" y="4175740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1" name="Oval 270"/>
            <p:cNvSpPr/>
            <p:nvPr/>
          </p:nvSpPr>
          <p:spPr>
            <a:xfrm>
              <a:off x="2368781" y="4175740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2" name="Oval 271"/>
            <p:cNvSpPr/>
            <p:nvPr/>
          </p:nvSpPr>
          <p:spPr>
            <a:xfrm>
              <a:off x="2665961" y="4175740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3" name="Oval 272"/>
            <p:cNvSpPr/>
            <p:nvPr/>
          </p:nvSpPr>
          <p:spPr>
            <a:xfrm>
              <a:off x="2963141" y="4175740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4" name="Oval 273"/>
            <p:cNvSpPr/>
            <p:nvPr/>
          </p:nvSpPr>
          <p:spPr>
            <a:xfrm>
              <a:off x="3260321" y="4175740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5" name="Oval 274"/>
            <p:cNvSpPr/>
            <p:nvPr/>
          </p:nvSpPr>
          <p:spPr>
            <a:xfrm>
              <a:off x="3557501" y="4175740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6" name="Oval 275"/>
            <p:cNvSpPr/>
            <p:nvPr/>
          </p:nvSpPr>
          <p:spPr>
            <a:xfrm>
              <a:off x="3854681" y="4175740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7" name="Oval 276"/>
            <p:cNvSpPr/>
            <p:nvPr/>
          </p:nvSpPr>
          <p:spPr>
            <a:xfrm>
              <a:off x="4151861" y="4175740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8" name="Oval 277"/>
            <p:cNvSpPr/>
            <p:nvPr/>
          </p:nvSpPr>
          <p:spPr>
            <a:xfrm>
              <a:off x="4449041" y="4175740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9" name="Oval 278"/>
            <p:cNvSpPr/>
            <p:nvPr/>
          </p:nvSpPr>
          <p:spPr>
            <a:xfrm>
              <a:off x="4746221" y="4175740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0" name="Oval 279"/>
            <p:cNvSpPr/>
            <p:nvPr/>
          </p:nvSpPr>
          <p:spPr>
            <a:xfrm>
              <a:off x="5043401" y="4175740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1" name="Oval 280"/>
            <p:cNvSpPr/>
            <p:nvPr/>
          </p:nvSpPr>
          <p:spPr>
            <a:xfrm>
              <a:off x="5340581" y="4175740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2" name="Oval 281"/>
            <p:cNvSpPr/>
            <p:nvPr/>
          </p:nvSpPr>
          <p:spPr>
            <a:xfrm>
              <a:off x="5637761" y="4175740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3" name="Oval 282"/>
            <p:cNvSpPr/>
            <p:nvPr/>
          </p:nvSpPr>
          <p:spPr>
            <a:xfrm>
              <a:off x="5934941" y="4175740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4" name="Oval 283"/>
            <p:cNvSpPr/>
            <p:nvPr/>
          </p:nvSpPr>
          <p:spPr>
            <a:xfrm>
              <a:off x="6232121" y="4175740"/>
              <a:ext cx="76200" cy="70189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5" name="Oval 284"/>
            <p:cNvSpPr/>
            <p:nvPr/>
          </p:nvSpPr>
          <p:spPr>
            <a:xfrm>
              <a:off x="6529301" y="4175740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6" name="Oval 285"/>
            <p:cNvSpPr/>
            <p:nvPr/>
          </p:nvSpPr>
          <p:spPr>
            <a:xfrm>
              <a:off x="6826481" y="4175740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7" name="Oval 286"/>
            <p:cNvSpPr/>
            <p:nvPr/>
          </p:nvSpPr>
          <p:spPr>
            <a:xfrm>
              <a:off x="7123661" y="4175740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8" name="Oval 287"/>
            <p:cNvSpPr/>
            <p:nvPr/>
          </p:nvSpPr>
          <p:spPr>
            <a:xfrm>
              <a:off x="7420841" y="4175740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9" name="Oval 288"/>
            <p:cNvSpPr/>
            <p:nvPr/>
          </p:nvSpPr>
          <p:spPr>
            <a:xfrm>
              <a:off x="7718021" y="4175740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0" name="Oval 289"/>
            <p:cNvSpPr/>
            <p:nvPr/>
          </p:nvSpPr>
          <p:spPr>
            <a:xfrm>
              <a:off x="8015201" y="4175740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2" name="Oval 291"/>
            <p:cNvSpPr/>
            <p:nvPr/>
          </p:nvSpPr>
          <p:spPr>
            <a:xfrm>
              <a:off x="2071601" y="4433294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3" name="Oval 292"/>
            <p:cNvSpPr/>
            <p:nvPr/>
          </p:nvSpPr>
          <p:spPr>
            <a:xfrm>
              <a:off x="2368781" y="4433294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4" name="Oval 293"/>
            <p:cNvSpPr/>
            <p:nvPr/>
          </p:nvSpPr>
          <p:spPr>
            <a:xfrm>
              <a:off x="2665961" y="4433294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5" name="Oval 294"/>
            <p:cNvSpPr/>
            <p:nvPr/>
          </p:nvSpPr>
          <p:spPr>
            <a:xfrm>
              <a:off x="2963141" y="4433294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6" name="Oval 295"/>
            <p:cNvSpPr/>
            <p:nvPr/>
          </p:nvSpPr>
          <p:spPr>
            <a:xfrm>
              <a:off x="3260321" y="4433294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7" name="Oval 296"/>
            <p:cNvSpPr/>
            <p:nvPr/>
          </p:nvSpPr>
          <p:spPr>
            <a:xfrm>
              <a:off x="3557501" y="4433294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8" name="Oval 297"/>
            <p:cNvSpPr/>
            <p:nvPr/>
          </p:nvSpPr>
          <p:spPr>
            <a:xfrm>
              <a:off x="3854681" y="4433294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9" name="Oval 298"/>
            <p:cNvSpPr/>
            <p:nvPr/>
          </p:nvSpPr>
          <p:spPr>
            <a:xfrm>
              <a:off x="4151861" y="4433294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0" name="Oval 299"/>
            <p:cNvSpPr/>
            <p:nvPr/>
          </p:nvSpPr>
          <p:spPr>
            <a:xfrm>
              <a:off x="4449041" y="4433294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1" name="Oval 300"/>
            <p:cNvSpPr/>
            <p:nvPr/>
          </p:nvSpPr>
          <p:spPr>
            <a:xfrm>
              <a:off x="4746221" y="4433294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2" name="Oval 301"/>
            <p:cNvSpPr/>
            <p:nvPr/>
          </p:nvSpPr>
          <p:spPr>
            <a:xfrm>
              <a:off x="5043401" y="4433294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3" name="Oval 302"/>
            <p:cNvSpPr/>
            <p:nvPr/>
          </p:nvSpPr>
          <p:spPr>
            <a:xfrm>
              <a:off x="5340581" y="4433294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4" name="Oval 303"/>
            <p:cNvSpPr/>
            <p:nvPr/>
          </p:nvSpPr>
          <p:spPr>
            <a:xfrm>
              <a:off x="5637761" y="4433294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5" name="Oval 304"/>
            <p:cNvSpPr/>
            <p:nvPr/>
          </p:nvSpPr>
          <p:spPr>
            <a:xfrm>
              <a:off x="5934941" y="4433294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6" name="Oval 305"/>
            <p:cNvSpPr/>
            <p:nvPr/>
          </p:nvSpPr>
          <p:spPr>
            <a:xfrm>
              <a:off x="6232121" y="4433294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7" name="Oval 306"/>
            <p:cNvSpPr/>
            <p:nvPr/>
          </p:nvSpPr>
          <p:spPr>
            <a:xfrm>
              <a:off x="6529301" y="4433294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8" name="Oval 307"/>
            <p:cNvSpPr/>
            <p:nvPr/>
          </p:nvSpPr>
          <p:spPr>
            <a:xfrm>
              <a:off x="6826481" y="4433294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9" name="Oval 308"/>
            <p:cNvSpPr/>
            <p:nvPr/>
          </p:nvSpPr>
          <p:spPr>
            <a:xfrm>
              <a:off x="7123661" y="4433294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0" name="Oval 309"/>
            <p:cNvSpPr/>
            <p:nvPr/>
          </p:nvSpPr>
          <p:spPr>
            <a:xfrm>
              <a:off x="7420841" y="4433294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1" name="Oval 310"/>
            <p:cNvSpPr/>
            <p:nvPr/>
          </p:nvSpPr>
          <p:spPr>
            <a:xfrm>
              <a:off x="7718021" y="4433294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2" name="Oval 311"/>
            <p:cNvSpPr/>
            <p:nvPr/>
          </p:nvSpPr>
          <p:spPr>
            <a:xfrm>
              <a:off x="8015201" y="4433294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4" name="Oval 313"/>
            <p:cNvSpPr/>
            <p:nvPr/>
          </p:nvSpPr>
          <p:spPr>
            <a:xfrm>
              <a:off x="2071601" y="4690846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5" name="Oval 314"/>
            <p:cNvSpPr/>
            <p:nvPr/>
          </p:nvSpPr>
          <p:spPr>
            <a:xfrm>
              <a:off x="2368781" y="4690846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6" name="Oval 315"/>
            <p:cNvSpPr/>
            <p:nvPr/>
          </p:nvSpPr>
          <p:spPr>
            <a:xfrm>
              <a:off x="2665961" y="4690846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7" name="Oval 316"/>
            <p:cNvSpPr/>
            <p:nvPr/>
          </p:nvSpPr>
          <p:spPr>
            <a:xfrm>
              <a:off x="2963141" y="4690846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8" name="Oval 317"/>
            <p:cNvSpPr/>
            <p:nvPr/>
          </p:nvSpPr>
          <p:spPr>
            <a:xfrm>
              <a:off x="3260321" y="4690846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9" name="Oval 318"/>
            <p:cNvSpPr/>
            <p:nvPr/>
          </p:nvSpPr>
          <p:spPr>
            <a:xfrm>
              <a:off x="3557501" y="4690846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0" name="Oval 319"/>
            <p:cNvSpPr/>
            <p:nvPr/>
          </p:nvSpPr>
          <p:spPr>
            <a:xfrm>
              <a:off x="3854681" y="4690846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1" name="Oval 320"/>
            <p:cNvSpPr/>
            <p:nvPr/>
          </p:nvSpPr>
          <p:spPr>
            <a:xfrm>
              <a:off x="4151861" y="4690846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2" name="Oval 321"/>
            <p:cNvSpPr/>
            <p:nvPr/>
          </p:nvSpPr>
          <p:spPr>
            <a:xfrm>
              <a:off x="4449041" y="4690846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3" name="Oval 322"/>
            <p:cNvSpPr/>
            <p:nvPr/>
          </p:nvSpPr>
          <p:spPr>
            <a:xfrm>
              <a:off x="4746221" y="4690846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4" name="Oval 323"/>
            <p:cNvSpPr/>
            <p:nvPr/>
          </p:nvSpPr>
          <p:spPr>
            <a:xfrm>
              <a:off x="5043401" y="4690846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5" name="Oval 324"/>
            <p:cNvSpPr/>
            <p:nvPr/>
          </p:nvSpPr>
          <p:spPr>
            <a:xfrm>
              <a:off x="5340581" y="4690846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6" name="Oval 325"/>
            <p:cNvSpPr/>
            <p:nvPr/>
          </p:nvSpPr>
          <p:spPr>
            <a:xfrm>
              <a:off x="5637761" y="4690846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7" name="Oval 326"/>
            <p:cNvSpPr/>
            <p:nvPr/>
          </p:nvSpPr>
          <p:spPr>
            <a:xfrm>
              <a:off x="5934941" y="4690846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8" name="Oval 327"/>
            <p:cNvSpPr/>
            <p:nvPr/>
          </p:nvSpPr>
          <p:spPr>
            <a:xfrm>
              <a:off x="6232121" y="4690846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9" name="Oval 328"/>
            <p:cNvSpPr/>
            <p:nvPr/>
          </p:nvSpPr>
          <p:spPr>
            <a:xfrm>
              <a:off x="6529301" y="4690846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0" name="Oval 329"/>
            <p:cNvSpPr/>
            <p:nvPr/>
          </p:nvSpPr>
          <p:spPr>
            <a:xfrm>
              <a:off x="6826481" y="4690846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1" name="Oval 330"/>
            <p:cNvSpPr/>
            <p:nvPr/>
          </p:nvSpPr>
          <p:spPr>
            <a:xfrm>
              <a:off x="7123661" y="4690846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2" name="Oval 331"/>
            <p:cNvSpPr/>
            <p:nvPr/>
          </p:nvSpPr>
          <p:spPr>
            <a:xfrm>
              <a:off x="7420841" y="4690846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3" name="Oval 332"/>
            <p:cNvSpPr/>
            <p:nvPr/>
          </p:nvSpPr>
          <p:spPr>
            <a:xfrm>
              <a:off x="7718021" y="4690846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4" name="Oval 333"/>
            <p:cNvSpPr/>
            <p:nvPr/>
          </p:nvSpPr>
          <p:spPr>
            <a:xfrm>
              <a:off x="8015201" y="4690846"/>
              <a:ext cx="76200" cy="701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82" name="Group 381"/>
          <p:cNvGrpSpPr/>
          <p:nvPr/>
        </p:nvGrpSpPr>
        <p:grpSpPr>
          <a:xfrm>
            <a:off x="1893974" y="1508505"/>
            <a:ext cx="5347002" cy="2574597"/>
            <a:chOff x="2403475" y="1889505"/>
            <a:chExt cx="5347002" cy="2574597"/>
          </a:xfrm>
        </p:grpSpPr>
        <p:cxnSp>
          <p:nvCxnSpPr>
            <p:cNvPr id="338" name="Straight Connector 337"/>
            <p:cNvCxnSpPr/>
            <p:nvPr/>
          </p:nvCxnSpPr>
          <p:spPr>
            <a:xfrm flipV="1">
              <a:off x="3590925" y="1889505"/>
              <a:ext cx="2976476" cy="10733"/>
            </a:xfrm>
            <a:prstGeom prst="line">
              <a:avLst/>
            </a:prstGeom>
            <a:ln w="28575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5" name="Straight Connector 364"/>
            <p:cNvCxnSpPr/>
            <p:nvPr/>
          </p:nvCxnSpPr>
          <p:spPr>
            <a:xfrm>
              <a:off x="3590925" y="4453369"/>
              <a:ext cx="2976476" cy="10733"/>
            </a:xfrm>
            <a:prstGeom prst="line">
              <a:avLst/>
            </a:prstGeom>
            <a:ln w="28575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7" name="Straight Connector 346"/>
            <p:cNvCxnSpPr/>
            <p:nvPr/>
          </p:nvCxnSpPr>
          <p:spPr>
            <a:xfrm>
              <a:off x="3593306" y="1895475"/>
              <a:ext cx="0" cy="254794"/>
            </a:xfrm>
            <a:prstGeom prst="line">
              <a:avLst/>
            </a:prstGeom>
            <a:ln w="28575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0" name="Straight Connector 349"/>
            <p:cNvCxnSpPr/>
            <p:nvPr/>
          </p:nvCxnSpPr>
          <p:spPr>
            <a:xfrm flipH="1">
              <a:off x="3000375" y="2139950"/>
              <a:ext cx="590550" cy="6350"/>
            </a:xfrm>
            <a:prstGeom prst="line">
              <a:avLst/>
            </a:prstGeom>
            <a:ln w="28575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3" name="Straight Connector 352"/>
            <p:cNvCxnSpPr/>
            <p:nvPr/>
          </p:nvCxnSpPr>
          <p:spPr>
            <a:xfrm flipH="1" flipV="1">
              <a:off x="3000375" y="2146300"/>
              <a:ext cx="3175" cy="257176"/>
            </a:xfrm>
            <a:prstGeom prst="line">
              <a:avLst/>
            </a:prstGeom>
            <a:ln w="28575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7" name="Straight Connector 356"/>
            <p:cNvCxnSpPr/>
            <p:nvPr/>
          </p:nvCxnSpPr>
          <p:spPr>
            <a:xfrm flipV="1">
              <a:off x="2409825" y="2393951"/>
              <a:ext cx="593725" cy="12699"/>
            </a:xfrm>
            <a:prstGeom prst="line">
              <a:avLst/>
            </a:prstGeom>
            <a:ln w="28575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2" name="Straight Connector 361"/>
            <p:cNvCxnSpPr/>
            <p:nvPr/>
          </p:nvCxnSpPr>
          <p:spPr>
            <a:xfrm>
              <a:off x="2403475" y="2406650"/>
              <a:ext cx="6350" cy="1555750"/>
            </a:xfrm>
            <a:prstGeom prst="line">
              <a:avLst/>
            </a:prstGeom>
            <a:ln w="28575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6" name="Straight Connector 365"/>
            <p:cNvCxnSpPr/>
            <p:nvPr/>
          </p:nvCxnSpPr>
          <p:spPr>
            <a:xfrm flipV="1">
              <a:off x="3593306" y="4203338"/>
              <a:ext cx="0" cy="254794"/>
            </a:xfrm>
            <a:prstGeom prst="line">
              <a:avLst/>
            </a:prstGeom>
            <a:ln w="28575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7" name="Straight Connector 366"/>
            <p:cNvCxnSpPr/>
            <p:nvPr/>
          </p:nvCxnSpPr>
          <p:spPr>
            <a:xfrm flipH="1" flipV="1">
              <a:off x="3000375" y="4207307"/>
              <a:ext cx="590550" cy="6350"/>
            </a:xfrm>
            <a:prstGeom prst="line">
              <a:avLst/>
            </a:prstGeom>
            <a:ln w="28575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8" name="Straight Connector 367"/>
            <p:cNvCxnSpPr/>
            <p:nvPr/>
          </p:nvCxnSpPr>
          <p:spPr>
            <a:xfrm flipH="1">
              <a:off x="3000375" y="3950131"/>
              <a:ext cx="3175" cy="257176"/>
            </a:xfrm>
            <a:prstGeom prst="line">
              <a:avLst/>
            </a:prstGeom>
            <a:ln w="28575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9" name="Straight Connector 368"/>
            <p:cNvCxnSpPr/>
            <p:nvPr/>
          </p:nvCxnSpPr>
          <p:spPr>
            <a:xfrm>
              <a:off x="2409825" y="3946957"/>
              <a:ext cx="593725" cy="12699"/>
            </a:xfrm>
            <a:prstGeom prst="line">
              <a:avLst/>
            </a:prstGeom>
            <a:ln w="28575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3" name="Straight Connector 372"/>
            <p:cNvCxnSpPr/>
            <p:nvPr/>
          </p:nvCxnSpPr>
          <p:spPr>
            <a:xfrm flipH="1">
              <a:off x="6560646" y="1901445"/>
              <a:ext cx="0" cy="254794"/>
            </a:xfrm>
            <a:prstGeom prst="line">
              <a:avLst/>
            </a:prstGeom>
            <a:ln w="28575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4" name="Straight Connector 373"/>
            <p:cNvCxnSpPr/>
            <p:nvPr/>
          </p:nvCxnSpPr>
          <p:spPr>
            <a:xfrm>
              <a:off x="6563027" y="2145920"/>
              <a:ext cx="590550" cy="6350"/>
            </a:xfrm>
            <a:prstGeom prst="line">
              <a:avLst/>
            </a:prstGeom>
            <a:ln w="28575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5" name="Straight Connector 374"/>
            <p:cNvCxnSpPr/>
            <p:nvPr/>
          </p:nvCxnSpPr>
          <p:spPr>
            <a:xfrm flipV="1">
              <a:off x="7150402" y="2152270"/>
              <a:ext cx="3175" cy="257176"/>
            </a:xfrm>
            <a:prstGeom prst="line">
              <a:avLst/>
            </a:prstGeom>
            <a:ln w="28575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6" name="Straight Connector 375"/>
            <p:cNvCxnSpPr/>
            <p:nvPr/>
          </p:nvCxnSpPr>
          <p:spPr>
            <a:xfrm flipH="1" flipV="1">
              <a:off x="7150402" y="2399921"/>
              <a:ext cx="593725" cy="12699"/>
            </a:xfrm>
            <a:prstGeom prst="line">
              <a:avLst/>
            </a:prstGeom>
            <a:ln w="28575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7" name="Straight Connector 376"/>
            <p:cNvCxnSpPr/>
            <p:nvPr/>
          </p:nvCxnSpPr>
          <p:spPr>
            <a:xfrm flipH="1">
              <a:off x="7744127" y="2412620"/>
              <a:ext cx="6350" cy="1555750"/>
            </a:xfrm>
            <a:prstGeom prst="line">
              <a:avLst/>
            </a:prstGeom>
            <a:ln w="28575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8" name="Straight Connector 377"/>
            <p:cNvCxnSpPr/>
            <p:nvPr/>
          </p:nvCxnSpPr>
          <p:spPr>
            <a:xfrm flipH="1" flipV="1">
              <a:off x="6560646" y="4209308"/>
              <a:ext cx="0" cy="254794"/>
            </a:xfrm>
            <a:prstGeom prst="line">
              <a:avLst/>
            </a:prstGeom>
            <a:ln w="28575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9" name="Straight Connector 378"/>
            <p:cNvCxnSpPr/>
            <p:nvPr/>
          </p:nvCxnSpPr>
          <p:spPr>
            <a:xfrm flipV="1">
              <a:off x="6563027" y="4213277"/>
              <a:ext cx="590550" cy="6350"/>
            </a:xfrm>
            <a:prstGeom prst="line">
              <a:avLst/>
            </a:prstGeom>
            <a:ln w="28575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0" name="Straight Connector 379"/>
            <p:cNvCxnSpPr/>
            <p:nvPr/>
          </p:nvCxnSpPr>
          <p:spPr>
            <a:xfrm>
              <a:off x="7150402" y="3956101"/>
              <a:ext cx="3175" cy="257176"/>
            </a:xfrm>
            <a:prstGeom prst="line">
              <a:avLst/>
            </a:prstGeom>
            <a:ln w="28575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1" name="Straight Connector 380"/>
            <p:cNvCxnSpPr/>
            <p:nvPr/>
          </p:nvCxnSpPr>
          <p:spPr>
            <a:xfrm flipH="1">
              <a:off x="7150402" y="3952927"/>
              <a:ext cx="593725" cy="12699"/>
            </a:xfrm>
            <a:prstGeom prst="line">
              <a:avLst/>
            </a:prstGeom>
            <a:ln w="28575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9" name="Rectangle 388"/>
          <p:cNvSpPr/>
          <p:nvPr/>
        </p:nvSpPr>
        <p:spPr>
          <a:xfrm>
            <a:off x="1081976" y="4715475"/>
            <a:ext cx="6975371" cy="3817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1" algn="ctr">
              <a:lnSpc>
                <a:spcPct val="110000"/>
              </a:lnSpc>
              <a:spcAft>
                <a:spcPts val="6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With this approach a curved boundary is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approximated with a staircase</a:t>
            </a:r>
            <a:endParaRPr lang="en-US" b="1" dirty="0">
              <a:solidFill>
                <a:srgbClr val="FF0000"/>
              </a:solidFill>
              <a:latin typeface="Calibri" pitchFamily="34" charset="0"/>
              <a:sym typeface="Wingdings" panose="05000000000000000000" pitchFamily="2" charset="2"/>
            </a:endParaRPr>
          </a:p>
        </p:txBody>
      </p:sp>
      <p:sp>
        <p:nvSpPr>
          <p:cNvPr id="391" name="Rectangle 390"/>
          <p:cNvSpPr/>
          <p:nvPr/>
        </p:nvSpPr>
        <p:spPr>
          <a:xfrm>
            <a:off x="3604141" y="5653093"/>
            <a:ext cx="1931042" cy="3817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1" algn="ctr">
              <a:lnSpc>
                <a:spcPct val="110000"/>
              </a:lnSpc>
              <a:spcAft>
                <a:spcPts val="600"/>
              </a:spcAft>
            </a:pP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Can we do better?</a:t>
            </a:r>
            <a:endParaRPr lang="en-US" b="1" dirty="0">
              <a:solidFill>
                <a:srgbClr val="FF0000"/>
              </a:solidFill>
              <a:latin typeface="Calibri" pitchFamily="34" charset="0"/>
              <a:sym typeface="Wingdings" panose="05000000000000000000" pitchFamily="2" charset="2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Electron space charge evaluation in </a:t>
            </a:r>
            <a:r>
              <a:rPr lang="en-US" dirty="0" err="1" smtClean="0"/>
              <a:t>PyECLOUD</a:t>
            </a:r>
            <a:endParaRPr lang="en-GB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2D69B-188B-45B0-BC2E-ED1BE439ECAA}" type="datetime1">
              <a:rPr lang="en-GB" smtClean="0"/>
              <a:t>09/11/2015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Numerical Methods II - Kevin Li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56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2877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" grpId="0"/>
      <p:bldP spid="391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9066" y="1961021"/>
            <a:ext cx="4946333" cy="18002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1422414"/>
            <a:ext cx="3894377" cy="2257085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19393" y="2162246"/>
            <a:ext cx="1575126" cy="1431933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152503" y="1582964"/>
            <a:ext cx="1575126" cy="143193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Group 20"/>
          <p:cNvGrpSpPr/>
          <p:nvPr/>
        </p:nvGrpSpPr>
        <p:grpSpPr>
          <a:xfrm>
            <a:off x="881036" y="4000544"/>
            <a:ext cx="4224364" cy="1818102"/>
            <a:chOff x="881036" y="4049299"/>
            <a:chExt cx="4224364" cy="1818102"/>
          </a:xfrm>
        </p:grpSpPr>
        <p:grpSp>
          <p:nvGrpSpPr>
            <p:cNvPr id="9" name="Group 8"/>
            <p:cNvGrpSpPr/>
            <p:nvPr/>
          </p:nvGrpSpPr>
          <p:grpSpPr>
            <a:xfrm>
              <a:off x="1023120" y="4531994"/>
              <a:ext cx="3881758" cy="1183006"/>
              <a:chOff x="461642" y="3276600"/>
              <a:chExt cx="3881758" cy="1183006"/>
            </a:xfrm>
          </p:grpSpPr>
          <p:pic>
            <p:nvPicPr>
              <p:cNvPr id="5" name="Picture 4"/>
              <p:cNvPicPr>
                <a:picLocks noChangeAspect="1"/>
              </p:cNvPicPr>
              <p:nvPr/>
            </p:nvPicPr>
            <p:blipFill rotWithShape="1">
              <a:blip r:embed="rId4"/>
              <a:srcRect r="32515"/>
              <a:stretch/>
            </p:blipFill>
            <p:spPr>
              <a:xfrm>
                <a:off x="461642" y="3276600"/>
                <a:ext cx="3881758" cy="591503"/>
              </a:xfrm>
              <a:prstGeom prst="rect">
                <a:avLst/>
              </a:prstGeom>
            </p:spPr>
          </p:pic>
          <p:pic>
            <p:nvPicPr>
              <p:cNvPr id="8" name="Picture 7"/>
              <p:cNvPicPr>
                <a:picLocks noChangeAspect="1"/>
              </p:cNvPicPr>
              <p:nvPr/>
            </p:nvPicPr>
            <p:blipFill rotWithShape="1">
              <a:blip r:embed="rId4"/>
              <a:srcRect l="67271"/>
              <a:stretch/>
            </p:blipFill>
            <p:spPr>
              <a:xfrm>
                <a:off x="1752600" y="3868103"/>
                <a:ext cx="1882616" cy="591503"/>
              </a:xfrm>
              <a:prstGeom prst="rect">
                <a:avLst/>
              </a:prstGeom>
            </p:spPr>
          </p:pic>
        </p:grpSp>
        <p:sp>
          <p:nvSpPr>
            <p:cNvPr id="17" name="Rectangle 16"/>
            <p:cNvSpPr/>
            <p:nvPr/>
          </p:nvSpPr>
          <p:spPr>
            <a:xfrm>
              <a:off x="881036" y="4049299"/>
              <a:ext cx="4224364" cy="1818102"/>
            </a:xfrm>
            <a:prstGeom prst="rect">
              <a:avLst/>
            </a:prstGeom>
            <a:noFill/>
            <a:ln w="38100"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940147" y="4111740"/>
              <a:ext cx="3590022" cy="34958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lvl="1">
                <a:lnSpc>
                  <a:spcPct val="110000"/>
                </a:lnSpc>
                <a:spcAft>
                  <a:spcPts val="600"/>
                </a:spcAft>
                <a:buClr>
                  <a:schemeClr val="tx2"/>
                </a:buClr>
              </a:pPr>
              <a:r>
                <a:rPr lang="en-US" sz="1600" dirty="0" smtClean="0">
                  <a:solidFill>
                    <a:srgbClr val="0000FF"/>
                  </a:solidFill>
                  <a:latin typeface="Calibri" pitchFamily="34" charset="0"/>
                  <a:sym typeface="Wingdings" panose="05000000000000000000" pitchFamily="2" charset="2"/>
                </a:rPr>
                <a:t>Usual 5-points formula at internal nodes:</a:t>
              </a:r>
              <a:endParaRPr lang="en-US" sz="1600" dirty="0">
                <a:solidFill>
                  <a:srgbClr val="0000FF"/>
                </a:solidFill>
                <a:latin typeface="Calibri" pitchFamily="34" charset="0"/>
                <a:sym typeface="Wingdings" panose="05000000000000000000" pitchFamily="2" charset="2"/>
              </a:endParaRPr>
            </a:p>
          </p:txBody>
        </p:sp>
      </p:grpSp>
      <p:sp>
        <p:nvSpPr>
          <p:cNvPr id="19" name="Rectangle 18"/>
          <p:cNvSpPr/>
          <p:nvPr/>
        </p:nvSpPr>
        <p:spPr>
          <a:xfrm>
            <a:off x="3969066" y="1219200"/>
            <a:ext cx="5022534" cy="267253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4028176" y="1281641"/>
            <a:ext cx="4963424" cy="634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lnSpc>
                <a:spcPct val="110000"/>
              </a:lnSpc>
              <a:spcAft>
                <a:spcPts val="600"/>
              </a:spcAft>
              <a:buClr>
                <a:schemeClr val="tx2"/>
              </a:buClr>
            </a:pPr>
            <a:r>
              <a:rPr lang="en-US" sz="1600" dirty="0" smtClean="0">
                <a:solidFill>
                  <a:srgbClr val="FF0000"/>
                </a:solidFill>
                <a:latin typeface="Calibri" pitchFamily="34" charset="0"/>
                <a:sym typeface="Wingdings" panose="05000000000000000000" pitchFamily="2" charset="2"/>
              </a:rPr>
              <a:t>Refined approximation of Laplace operator at boundary nodes:</a:t>
            </a:r>
            <a:endParaRPr lang="en-US" sz="1600" dirty="0">
              <a:solidFill>
                <a:srgbClr val="FF0000"/>
              </a:solidFill>
              <a:latin typeface="Calibri" pitchFamily="34" charset="0"/>
              <a:sym typeface="Wingdings" panose="05000000000000000000" pitchFamily="2" charset="2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1440000" y="6120000"/>
            <a:ext cx="7423955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1">
              <a:lnSpc>
                <a:spcPct val="110000"/>
              </a:lnSpc>
              <a:spcAft>
                <a:spcPts val="600"/>
              </a:spcAft>
              <a:buClr>
                <a:schemeClr val="tx2"/>
              </a:buClr>
            </a:pPr>
            <a:r>
              <a:rPr lang="en-US" sz="1400" i="1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O</a:t>
            </a:r>
            <a:r>
              <a:rPr lang="en-US" sz="1400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(</a:t>
            </a:r>
            <a:r>
              <a:rPr lang="en-US" sz="1400" i="1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h</a:t>
            </a:r>
            <a:r>
              <a:rPr lang="en-US" sz="1400" baseline="30000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2</a:t>
            </a:r>
            <a:r>
              <a:rPr lang="en-US" sz="1400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) truncation error </a:t>
            </a:r>
            <a:r>
              <a:rPr lang="en-US" sz="1400" dirty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is preserved </a:t>
            </a:r>
            <a:endParaRPr lang="en-US" sz="1400" dirty="0" smtClean="0">
              <a:solidFill>
                <a:schemeClr val="tx2"/>
              </a:solidFill>
              <a:latin typeface="Calibri" pitchFamily="34" charset="0"/>
              <a:sym typeface="Wingdings" panose="05000000000000000000" pitchFamily="2" charset="2"/>
            </a:endParaRPr>
          </a:p>
          <a:p>
            <a:pPr marL="0" lvl="1">
              <a:lnSpc>
                <a:spcPct val="110000"/>
              </a:lnSpc>
              <a:spcAft>
                <a:spcPts val="600"/>
              </a:spcAft>
              <a:buClr>
                <a:schemeClr val="tx2"/>
              </a:buClr>
            </a:pPr>
            <a:r>
              <a:rPr lang="en-US" sz="1200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(see: </a:t>
            </a:r>
            <a:r>
              <a:rPr lang="en-US" sz="1200" dirty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N. </a:t>
            </a:r>
            <a:r>
              <a:rPr lang="en-US" sz="1200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Matsunaga and </a:t>
            </a:r>
            <a:r>
              <a:rPr lang="en-US" sz="1200" dirty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T. </a:t>
            </a:r>
            <a:r>
              <a:rPr lang="en-US" sz="1200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Yamamoto, Journal </a:t>
            </a:r>
            <a:r>
              <a:rPr lang="en-US" sz="1200" dirty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of Computational and Applied Mathematics 116 </a:t>
            </a:r>
            <a:r>
              <a:rPr lang="en-US" sz="1200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– 2000, pp. </a:t>
            </a:r>
            <a:r>
              <a:rPr lang="en-US" sz="1200" dirty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263–273)</a:t>
            </a:r>
          </a:p>
        </p:txBody>
      </p:sp>
      <p:sp>
        <p:nvSpPr>
          <p:cNvPr id="24" name="Title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</a:t>
            </a:r>
            <a:r>
              <a:rPr lang="en-GB" dirty="0" err="1"/>
              <a:t>Shortley</a:t>
            </a:r>
            <a:r>
              <a:rPr lang="en-GB" dirty="0"/>
              <a:t> - Weller </a:t>
            </a:r>
            <a:r>
              <a:rPr lang="en-GB" dirty="0" smtClean="0"/>
              <a:t>method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88F00-C290-4E63-8BBA-EAC2BBBAFD6A}" type="datetime1">
              <a:rPr lang="en-GB" smtClean="0"/>
              <a:t>09/11/2015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Numerical Methods II - Kevin Li</a:t>
            </a:r>
            <a:endParaRPr lang="en-GB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57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4799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6" grpId="0" animBg="1"/>
      <p:bldP spid="19" grpId="0" animBg="1"/>
      <p:bldP spid="20" grpId="0"/>
      <p:bldP spid="22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3643" y="1700876"/>
            <a:ext cx="3996690" cy="1203960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1035" y="4471506"/>
            <a:ext cx="4042410" cy="124206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" y="1422414"/>
            <a:ext cx="3894377" cy="2257085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19393" y="2162246"/>
            <a:ext cx="1575126" cy="1431933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152503" y="1582964"/>
            <a:ext cx="1575126" cy="143193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219200" y="609600"/>
            <a:ext cx="3047822" cy="3631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1">
              <a:lnSpc>
                <a:spcPct val="110000"/>
              </a:lnSpc>
              <a:spcAft>
                <a:spcPts val="600"/>
              </a:spcAft>
              <a:buClr>
                <a:schemeClr val="tx2"/>
              </a:buClr>
            </a:pP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Sorry for the change of notation…</a:t>
            </a:r>
            <a:endParaRPr lang="en-US" sz="1600" dirty="0">
              <a:solidFill>
                <a:schemeClr val="tx2"/>
              </a:solidFill>
              <a:latin typeface="Calibri" pitchFamily="34" charset="0"/>
              <a:sym typeface="Wingdings" panose="05000000000000000000" pitchFamily="2" charset="2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881036" y="3864290"/>
            <a:ext cx="4224364" cy="1926910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881037" y="3898005"/>
            <a:ext cx="4224364" cy="6340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lnSpc>
                <a:spcPct val="110000"/>
              </a:lnSpc>
              <a:spcAft>
                <a:spcPts val="600"/>
              </a:spcAft>
              <a:buClr>
                <a:schemeClr val="tx2"/>
              </a:buClr>
            </a:pPr>
            <a:r>
              <a:rPr lang="en-US" sz="1600" dirty="0" smtClean="0">
                <a:solidFill>
                  <a:srgbClr val="0000FF"/>
                </a:solidFill>
                <a:latin typeface="Calibri" pitchFamily="34" charset="0"/>
                <a:sym typeface="Wingdings" panose="05000000000000000000" pitchFamily="2" charset="2"/>
              </a:rPr>
              <a:t>Usual central difference for gradient evaluation at internal nodes:</a:t>
            </a:r>
            <a:endParaRPr lang="en-US" sz="1600" dirty="0">
              <a:solidFill>
                <a:srgbClr val="0000FF"/>
              </a:solidFill>
              <a:latin typeface="Calibri" pitchFamily="34" charset="0"/>
              <a:sym typeface="Wingdings" panose="05000000000000000000" pitchFamily="2" charset="2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3969066" y="1252303"/>
            <a:ext cx="4184334" cy="1795697"/>
            <a:chOff x="3969066" y="1252303"/>
            <a:chExt cx="4184334" cy="1795697"/>
          </a:xfrm>
        </p:grpSpPr>
        <p:sp>
          <p:nvSpPr>
            <p:cNvPr id="19" name="Rectangle 18"/>
            <p:cNvSpPr/>
            <p:nvPr/>
          </p:nvSpPr>
          <p:spPr>
            <a:xfrm>
              <a:off x="3969066" y="1252303"/>
              <a:ext cx="4184334" cy="1795697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4028176" y="1314744"/>
              <a:ext cx="4125224" cy="3631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lvl="1">
                <a:lnSpc>
                  <a:spcPct val="110000"/>
                </a:lnSpc>
                <a:spcAft>
                  <a:spcPts val="600"/>
                </a:spcAft>
                <a:buClr>
                  <a:schemeClr val="tx2"/>
                </a:buClr>
              </a:pPr>
              <a:r>
                <a:rPr lang="en-US" sz="1600" dirty="0">
                  <a:solidFill>
                    <a:srgbClr val="FF0000"/>
                  </a:solidFill>
                  <a:latin typeface="Calibri" pitchFamily="34" charset="0"/>
                  <a:sym typeface="Wingdings" panose="05000000000000000000" pitchFamily="2" charset="2"/>
                </a:rPr>
                <a:t>Refined gradient evaluation at </a:t>
              </a:r>
              <a:r>
                <a:rPr lang="en-US" sz="1600" dirty="0" smtClean="0">
                  <a:solidFill>
                    <a:srgbClr val="FF0000"/>
                  </a:solidFill>
                  <a:latin typeface="Calibri" pitchFamily="34" charset="0"/>
                  <a:sym typeface="Wingdings" panose="05000000000000000000" pitchFamily="2" charset="2"/>
                </a:rPr>
                <a:t>boundary nodes:</a:t>
              </a:r>
              <a:endParaRPr lang="en-US" sz="1600" dirty="0">
                <a:solidFill>
                  <a:srgbClr val="FF0000"/>
                </a:solidFill>
                <a:latin typeface="Calibri" pitchFamily="34" charset="0"/>
                <a:sym typeface="Wingdings" panose="05000000000000000000" pitchFamily="2" charset="2"/>
              </a:endParaRPr>
            </a:p>
          </p:txBody>
        </p:sp>
      </p:grpSp>
      <p:cxnSp>
        <p:nvCxnSpPr>
          <p:cNvPr id="25" name="Straight Arrow Connector 24"/>
          <p:cNvCxnSpPr/>
          <p:nvPr/>
        </p:nvCxnSpPr>
        <p:spPr>
          <a:xfrm flipV="1">
            <a:off x="2914666" y="4529504"/>
            <a:ext cx="381000" cy="304800"/>
          </a:xfrm>
          <a:prstGeom prst="straightConnector1">
            <a:avLst/>
          </a:prstGeom>
          <a:ln w="38100">
            <a:solidFill>
              <a:srgbClr val="00B050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3607392" y="4522945"/>
            <a:ext cx="381000" cy="304800"/>
          </a:xfrm>
          <a:prstGeom prst="straightConnector1">
            <a:avLst/>
          </a:prstGeom>
          <a:ln w="38100">
            <a:solidFill>
              <a:srgbClr val="00B050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V="1">
            <a:off x="3607392" y="5127492"/>
            <a:ext cx="381000" cy="304800"/>
          </a:xfrm>
          <a:prstGeom prst="straightConnector1">
            <a:avLst/>
          </a:prstGeom>
          <a:ln w="38100">
            <a:solidFill>
              <a:srgbClr val="00B050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V="1">
            <a:off x="2912949" y="5121088"/>
            <a:ext cx="381000" cy="304800"/>
          </a:xfrm>
          <a:prstGeom prst="straightConnector1">
            <a:avLst/>
          </a:prstGeom>
          <a:ln w="38100">
            <a:solidFill>
              <a:srgbClr val="00B050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</a:t>
            </a:r>
            <a:r>
              <a:rPr lang="en-GB" dirty="0" err="1"/>
              <a:t>Shortley</a:t>
            </a:r>
            <a:r>
              <a:rPr lang="en-GB" dirty="0"/>
              <a:t> - Weller </a:t>
            </a:r>
            <a:r>
              <a:rPr lang="en-GB" dirty="0" smtClean="0"/>
              <a:t>method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0036E-795F-4A68-86DE-5DD6BC117F68}" type="datetime1">
              <a:rPr lang="en-GB" smtClean="0"/>
              <a:t>09/11/2015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Numerical Methods II - Kevin Li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58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7140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6" grpId="0" animBg="1"/>
      <p:bldP spid="17" grpId="0" animBg="1"/>
      <p:bldP spid="18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93384" y="1066800"/>
            <a:ext cx="5064416" cy="4930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lnSpc>
                <a:spcPct val="120000"/>
              </a:lnSpc>
              <a:spcAft>
                <a:spcPts val="1200"/>
              </a:spcAft>
            </a:pPr>
            <a:r>
              <a:rPr lang="en-US" sz="1600" b="1" dirty="0" smtClean="0">
                <a:solidFill>
                  <a:srgbClr val="FF0000"/>
                </a:solidFill>
                <a:latin typeface="Calibri" pitchFamily="34" charset="0"/>
              </a:rPr>
              <a:t>Tricky implementation:</a:t>
            </a:r>
          </a:p>
          <a:p>
            <a:pPr marL="285750" lvl="1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400" b="1" dirty="0" smtClean="0">
                <a:solidFill>
                  <a:srgbClr val="FF0000"/>
                </a:solidFill>
                <a:latin typeface="Calibri" pitchFamily="34" charset="0"/>
              </a:rPr>
              <a:t>Boundary nodes need to be identified, distances from the curved boundary</a:t>
            </a:r>
            <a:r>
              <a:rPr lang="en-US" sz="1400" dirty="0" smtClean="0">
                <a:solidFill>
                  <a:schemeClr val="tx2"/>
                </a:solidFill>
                <a:latin typeface="Calibri" pitchFamily="34" charset="0"/>
              </a:rPr>
              <a:t> need to be evaluated</a:t>
            </a:r>
          </a:p>
          <a:p>
            <a:pPr marL="742950" lvl="2" indent="-285750">
              <a:lnSpc>
                <a:spcPct val="120000"/>
              </a:lnSpc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1400" b="1" dirty="0" smtClean="0">
                <a:solidFill>
                  <a:srgbClr val="FF0000"/>
                </a:solidFill>
                <a:latin typeface="Calibri" pitchFamily="34" charset="0"/>
              </a:rPr>
              <a:t>PyECLOUD impact routines </a:t>
            </a:r>
            <a:r>
              <a:rPr lang="en-US" sz="1400" dirty="0" smtClean="0">
                <a:solidFill>
                  <a:schemeClr val="tx2"/>
                </a:solidFill>
                <a:latin typeface="Calibri" pitchFamily="34" charset="0"/>
              </a:rPr>
              <a:t>have been employed (some refinement was required since they are optimized for robustness while here we need accuracy)</a:t>
            </a:r>
          </a:p>
          <a:p>
            <a:pPr marL="285750" lvl="1" indent="-285750">
              <a:lnSpc>
                <a:spcPct val="12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400" b="1" dirty="0" smtClean="0">
                <a:solidFill>
                  <a:srgbClr val="FF0000"/>
                </a:solidFill>
                <a:latin typeface="Calibri" pitchFamily="34" charset="0"/>
              </a:rPr>
              <a:t>Nodes too close to the boundary </a:t>
            </a:r>
            <a:r>
              <a:rPr lang="en-US" sz="1400" dirty="0" smtClean="0">
                <a:solidFill>
                  <a:schemeClr val="tx2"/>
                </a:solidFill>
                <a:latin typeface="Calibri" pitchFamily="34" charset="0"/>
              </a:rPr>
              <a:t>can lead to </a:t>
            </a:r>
            <a:r>
              <a:rPr lang="en-US" sz="1400" b="1" dirty="0" smtClean="0">
                <a:solidFill>
                  <a:srgbClr val="FF0000"/>
                </a:solidFill>
                <a:latin typeface="Calibri" pitchFamily="34" charset="0"/>
              </a:rPr>
              <a:t>ill conditioned A matrix</a:t>
            </a:r>
            <a:r>
              <a:rPr lang="en-US" sz="1400" dirty="0" smtClean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n-US" sz="1400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 we identify them and impose U=0 </a:t>
            </a:r>
          </a:p>
          <a:p>
            <a:pPr marL="742950" lvl="2" indent="-285750">
              <a:lnSpc>
                <a:spcPct val="120000"/>
              </a:lnSpc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1400" b="1" dirty="0" smtClean="0">
                <a:solidFill>
                  <a:srgbClr val="FF0000"/>
                </a:solidFill>
                <a:latin typeface="Calibri" pitchFamily="34" charset="0"/>
              </a:rPr>
              <a:t>Special treatment for gradient evaluation </a:t>
            </a:r>
            <a:r>
              <a:rPr lang="en-US" sz="1400" dirty="0" smtClean="0">
                <a:solidFill>
                  <a:schemeClr val="tx2"/>
                </a:solidFill>
                <a:latin typeface="Calibri" pitchFamily="34" charset="0"/>
              </a:rPr>
              <a:t>is needed at these nodes</a:t>
            </a:r>
            <a:r>
              <a:rPr lang="en-US" sz="1400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 </a:t>
            </a:r>
            <a:endParaRPr lang="en-US" sz="1400" dirty="0" smtClean="0">
              <a:solidFill>
                <a:schemeClr val="tx2"/>
              </a:solidFill>
              <a:latin typeface="Calibri" pitchFamily="34" charset="0"/>
            </a:endParaRPr>
          </a:p>
          <a:p>
            <a:pPr marL="285750" lvl="1" indent="-285750">
              <a:lnSpc>
                <a:spcPct val="12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2"/>
                </a:solidFill>
                <a:latin typeface="Calibri" pitchFamily="34" charset="0"/>
              </a:rPr>
              <a:t>Since chamber geometry and grid size stay constant along the simulation </a:t>
            </a:r>
            <a:r>
              <a:rPr lang="en-US" sz="1400" b="1" dirty="0" smtClean="0">
                <a:solidFill>
                  <a:srgbClr val="FF0000"/>
                </a:solidFill>
                <a:latin typeface="Calibri" pitchFamily="34" charset="0"/>
              </a:rPr>
              <a:t>most of the boundary treatment can be handled in the initialization stage </a:t>
            </a:r>
          </a:p>
          <a:p>
            <a:pPr marL="285750" lvl="1" indent="-285750">
              <a:lnSpc>
                <a:spcPct val="12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US" sz="1400" dirty="0" smtClean="0">
              <a:solidFill>
                <a:schemeClr val="tx2"/>
              </a:solidFill>
              <a:latin typeface="Calibri" pitchFamily="34" charset="0"/>
            </a:endParaRPr>
          </a:p>
          <a:p>
            <a:pPr marL="285750" lvl="1" indent="-285750">
              <a:lnSpc>
                <a:spcPct val="12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US" sz="1400" dirty="0">
              <a:solidFill>
                <a:schemeClr val="tx2"/>
              </a:solidFill>
              <a:latin typeface="Calibri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7800" y="907622"/>
            <a:ext cx="3894377" cy="2257085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80587" y="3657600"/>
            <a:ext cx="1411605" cy="70866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89687" y="5602508"/>
            <a:ext cx="1451610" cy="520065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45580" y="4672916"/>
            <a:ext cx="1531620" cy="622935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</a:t>
            </a:r>
            <a:r>
              <a:rPr lang="en-GB" dirty="0" err="1"/>
              <a:t>Shortley</a:t>
            </a:r>
            <a:r>
              <a:rPr lang="en-GB" dirty="0"/>
              <a:t> - Weller </a:t>
            </a:r>
            <a:r>
              <a:rPr lang="en-GB" dirty="0" smtClean="0"/>
              <a:t>method</a:t>
            </a:r>
            <a:endParaRPr lang="en-GB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CEBAA-113E-4483-9276-B4CF5957E696}" type="datetime1">
              <a:rPr lang="en-GB" smtClean="0"/>
              <a:t>09/11/2015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Numerical Methods II - Kevin Li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59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6254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004" y="719998"/>
            <a:ext cx="3933255" cy="69119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– constant wakes</a:t>
            </a:r>
            <a:endParaRPr lang="en-GB" dirty="0"/>
          </a:p>
        </p:txBody>
      </p:sp>
      <p:pic>
        <p:nvPicPr>
          <p:cNvPr id="28" name="Content Placeholder 27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2000" y="2556000"/>
            <a:ext cx="6120000" cy="384038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2750B-EDF8-4CD9-8884-4F556F9A5867}" type="datetime1">
              <a:rPr lang="en-GB" smtClean="0"/>
              <a:t>09/11/2015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Numerical Methods II - Kevin Li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6</a:t>
            </a:fld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1663969" y="1804112"/>
            <a:ext cx="2304862" cy="338554"/>
          </a:xfrm>
          <a:prstGeom prst="rect">
            <a:avLst/>
          </a:prstGeom>
          <a:noFill/>
          <a:ln w="19050">
            <a:solidFill>
              <a:schemeClr val="accent6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/>
              <a:t>Dipolar term </a:t>
            </a:r>
            <a:r>
              <a:rPr lang="en-US" sz="1600" dirty="0" smtClean="0">
                <a:sym typeface="Wingdings" panose="05000000000000000000" pitchFamily="2" charset="2"/>
              </a:rPr>
              <a:t> orbit kick</a:t>
            </a:r>
            <a:endParaRPr lang="en-GB" sz="1600" dirty="0"/>
          </a:p>
        </p:txBody>
      </p:sp>
      <p:sp>
        <p:nvSpPr>
          <p:cNvPr id="15" name="TextBox 14"/>
          <p:cNvSpPr txBox="1"/>
          <p:nvPr/>
        </p:nvSpPr>
        <p:spPr>
          <a:xfrm>
            <a:off x="4239088" y="1681001"/>
            <a:ext cx="3409459" cy="584775"/>
          </a:xfrm>
          <a:prstGeom prst="rect">
            <a:avLst/>
          </a:prstGeom>
          <a:noFill/>
          <a:ln w="19050">
            <a:solidFill>
              <a:schemeClr val="accent4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/>
              <a:t>Slice dependent change of closed orbit</a:t>
            </a:r>
          </a:p>
          <a:p>
            <a:r>
              <a:rPr lang="en-US" sz="1600" dirty="0" smtClean="0">
                <a:sym typeface="Wingdings" panose="05000000000000000000" pitchFamily="2" charset="2"/>
              </a:rPr>
              <a:t>(if line density does not change)</a:t>
            </a:r>
            <a:endParaRPr lang="en-GB" sz="1600" dirty="0"/>
          </a:p>
        </p:txBody>
      </p:sp>
      <p:sp>
        <p:nvSpPr>
          <p:cNvPr id="18" name="Rectangle 17"/>
          <p:cNvSpPr/>
          <p:nvPr/>
        </p:nvSpPr>
        <p:spPr>
          <a:xfrm>
            <a:off x="2707681" y="780007"/>
            <a:ext cx="1750019" cy="504000"/>
          </a:xfrm>
          <a:prstGeom prst="rect">
            <a:avLst/>
          </a:prstGeom>
          <a:noFill/>
          <a:ln w="190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ight Brace 2"/>
          <p:cNvSpPr/>
          <p:nvPr/>
        </p:nvSpPr>
        <p:spPr>
          <a:xfrm rot="5400000">
            <a:off x="2664000" y="72000"/>
            <a:ext cx="304800" cy="2908812"/>
          </a:xfrm>
          <a:prstGeom prst="rightBrace">
            <a:avLst>
              <a:gd name="adj1" fmla="val 101190"/>
              <a:gd name="adj2" fmla="val 50000"/>
            </a:avLst>
          </a:prstGeom>
          <a:ln w="190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Elbow Connector 12"/>
          <p:cNvCxnSpPr>
            <a:stCxn id="18" idx="3"/>
            <a:endCxn id="15" idx="0"/>
          </p:cNvCxnSpPr>
          <p:nvPr/>
        </p:nvCxnSpPr>
        <p:spPr>
          <a:xfrm>
            <a:off x="4457700" y="1032007"/>
            <a:ext cx="1486118" cy="648994"/>
          </a:xfrm>
          <a:prstGeom prst="bentConnector2">
            <a:avLst/>
          </a:prstGeom>
          <a:ln w="19050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4652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93384" y="1066800"/>
            <a:ext cx="5064416" cy="5601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lnSpc>
                <a:spcPct val="120000"/>
              </a:lnSpc>
              <a:spcAft>
                <a:spcPts val="1200"/>
              </a:spcAft>
            </a:pPr>
            <a:r>
              <a:rPr lang="en-US" sz="1600" b="1" dirty="0" smtClean="0">
                <a:solidFill>
                  <a:srgbClr val="FF0000"/>
                </a:solidFill>
                <a:latin typeface="Calibri" pitchFamily="34" charset="0"/>
              </a:rPr>
              <a:t>Tricky implementation:</a:t>
            </a:r>
          </a:p>
          <a:p>
            <a:pPr marL="285750" lvl="1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400" b="1" dirty="0" smtClean="0">
                <a:solidFill>
                  <a:srgbClr val="FF0000"/>
                </a:solidFill>
                <a:latin typeface="Calibri" pitchFamily="34" charset="0"/>
              </a:rPr>
              <a:t>Boundary nodes need to be identified, distances from the curved boundary</a:t>
            </a:r>
            <a:r>
              <a:rPr lang="en-US" sz="1400" dirty="0" smtClean="0">
                <a:solidFill>
                  <a:schemeClr val="tx2"/>
                </a:solidFill>
                <a:latin typeface="Calibri" pitchFamily="34" charset="0"/>
              </a:rPr>
              <a:t> need to be evaluated</a:t>
            </a:r>
          </a:p>
          <a:p>
            <a:pPr marL="742950" lvl="2" indent="-285750">
              <a:lnSpc>
                <a:spcPct val="120000"/>
              </a:lnSpc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1400" b="1" dirty="0" smtClean="0">
                <a:solidFill>
                  <a:srgbClr val="FF0000"/>
                </a:solidFill>
                <a:latin typeface="Calibri" pitchFamily="34" charset="0"/>
              </a:rPr>
              <a:t>PyECLOUD impact routines </a:t>
            </a:r>
            <a:r>
              <a:rPr lang="en-US" sz="1400" dirty="0" smtClean="0">
                <a:solidFill>
                  <a:schemeClr val="tx2"/>
                </a:solidFill>
                <a:latin typeface="Calibri" pitchFamily="34" charset="0"/>
              </a:rPr>
              <a:t>have been employed (some refinement was required since they are optimized for robustness while here we need accuracy)</a:t>
            </a:r>
          </a:p>
          <a:p>
            <a:pPr marL="285750" lvl="1" indent="-285750">
              <a:lnSpc>
                <a:spcPct val="12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400" b="1" dirty="0" smtClean="0">
                <a:solidFill>
                  <a:srgbClr val="FF0000"/>
                </a:solidFill>
                <a:latin typeface="Calibri" pitchFamily="34" charset="0"/>
              </a:rPr>
              <a:t>Nodes too close to the boundary </a:t>
            </a:r>
            <a:r>
              <a:rPr lang="en-US" sz="1400" dirty="0" smtClean="0">
                <a:solidFill>
                  <a:schemeClr val="tx2"/>
                </a:solidFill>
                <a:latin typeface="Calibri" pitchFamily="34" charset="0"/>
              </a:rPr>
              <a:t>can lead to </a:t>
            </a:r>
            <a:r>
              <a:rPr lang="en-US" sz="1400" b="1" dirty="0" smtClean="0">
                <a:solidFill>
                  <a:srgbClr val="FF0000"/>
                </a:solidFill>
                <a:latin typeface="Calibri" pitchFamily="34" charset="0"/>
              </a:rPr>
              <a:t>ill conditioned A matrix</a:t>
            </a:r>
            <a:r>
              <a:rPr lang="en-US" sz="1400" dirty="0" smtClean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n-US" sz="1400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 we identify them and impose U=0 </a:t>
            </a:r>
          </a:p>
          <a:p>
            <a:pPr marL="742950" lvl="2" indent="-285750">
              <a:lnSpc>
                <a:spcPct val="120000"/>
              </a:lnSpc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1400" b="1" dirty="0" smtClean="0">
                <a:solidFill>
                  <a:srgbClr val="FF0000"/>
                </a:solidFill>
                <a:latin typeface="Calibri" pitchFamily="34" charset="0"/>
              </a:rPr>
              <a:t>Special treatment for gradient evaluation </a:t>
            </a:r>
            <a:r>
              <a:rPr lang="en-US" sz="1400" dirty="0" smtClean="0">
                <a:solidFill>
                  <a:schemeClr val="tx2"/>
                </a:solidFill>
                <a:latin typeface="Calibri" pitchFamily="34" charset="0"/>
              </a:rPr>
              <a:t>is needed at these nodes</a:t>
            </a:r>
            <a:r>
              <a:rPr lang="en-US" sz="1400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 </a:t>
            </a:r>
            <a:endParaRPr lang="en-US" sz="1400" dirty="0" smtClean="0">
              <a:solidFill>
                <a:schemeClr val="tx2"/>
              </a:solidFill>
              <a:latin typeface="Calibri" pitchFamily="34" charset="0"/>
            </a:endParaRPr>
          </a:p>
          <a:p>
            <a:pPr marL="285750" lvl="1" indent="-285750">
              <a:lnSpc>
                <a:spcPct val="12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2"/>
                </a:solidFill>
                <a:latin typeface="Calibri" pitchFamily="34" charset="0"/>
              </a:rPr>
              <a:t>Since chamber geometry and grid size stay constant along the simulation </a:t>
            </a:r>
            <a:r>
              <a:rPr lang="en-US" sz="1400" b="1" dirty="0" smtClean="0">
                <a:solidFill>
                  <a:srgbClr val="FF0000"/>
                </a:solidFill>
                <a:latin typeface="Calibri" pitchFamily="34" charset="0"/>
              </a:rPr>
              <a:t>most of the boundary treatment can be handled in the initialization stage </a:t>
            </a:r>
          </a:p>
          <a:p>
            <a:pPr marL="285750" lvl="1" indent="-285750">
              <a:lnSpc>
                <a:spcPct val="12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400" b="1" dirty="0" smtClean="0">
                <a:solidFill>
                  <a:srgbClr val="FF0000"/>
                </a:solidFill>
                <a:latin typeface="Calibri" pitchFamily="34" charset="0"/>
              </a:rPr>
              <a:t>Field map extrapolated outside the chamber </a:t>
            </a:r>
            <a:r>
              <a:rPr lang="en-US" sz="1400" dirty="0" smtClean="0">
                <a:solidFill>
                  <a:schemeClr val="tx2"/>
                </a:solidFill>
                <a:latin typeface="Calibri" pitchFamily="34" charset="0"/>
              </a:rPr>
              <a:t>to simplify field gather for particle close to the chamber’s wall</a:t>
            </a:r>
          </a:p>
          <a:p>
            <a:pPr marL="285750" lvl="1" indent="-285750">
              <a:lnSpc>
                <a:spcPct val="12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US" sz="1400" dirty="0" smtClean="0">
              <a:solidFill>
                <a:schemeClr val="tx2"/>
              </a:solidFill>
              <a:latin typeface="Calibri" pitchFamily="34" charset="0"/>
            </a:endParaRPr>
          </a:p>
          <a:p>
            <a:pPr marL="285750" lvl="1" indent="-285750">
              <a:lnSpc>
                <a:spcPct val="12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US" sz="1400" dirty="0">
              <a:solidFill>
                <a:schemeClr val="tx2"/>
              </a:solidFill>
              <a:latin typeface="Calibri" pitchFamily="34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3325" y="685800"/>
            <a:ext cx="3710675" cy="278300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3051" y="3678788"/>
            <a:ext cx="3730949" cy="2798212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</a:t>
            </a:r>
            <a:r>
              <a:rPr lang="en-GB" dirty="0" err="1"/>
              <a:t>Shortley</a:t>
            </a:r>
            <a:r>
              <a:rPr lang="en-GB" dirty="0"/>
              <a:t> - Weller </a:t>
            </a:r>
            <a:r>
              <a:rPr lang="en-GB" dirty="0" smtClean="0"/>
              <a:t>method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6543B-F7E6-49D4-AB96-15B781F3875C}" type="datetime1">
              <a:rPr lang="en-GB" smtClean="0"/>
              <a:t>09/11/2015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Numerical Methods II - Kevin Li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60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4830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Content Placeholder 2"/>
          <p:cNvSpPr txBox="1">
            <a:spLocks/>
          </p:cNvSpPr>
          <p:nvPr/>
        </p:nvSpPr>
        <p:spPr>
          <a:xfrm>
            <a:off x="457200" y="922564"/>
            <a:ext cx="8226854" cy="5070463"/>
          </a:xfrm>
          <a:prstGeom prst="rect">
            <a:avLst/>
          </a:prstGeom>
        </p:spPr>
        <p:txBody>
          <a:bodyPr vert="horz">
            <a:noAutofit/>
          </a:bodyPr>
          <a:lstStyle>
            <a:lvl1pPr marL="421200" indent="-349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67600" indent="-385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Lucida Grande"/>
              <a:buChar char="­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66400" indent="-306000" algn="l" rtl="0" eaLnBrk="1" latinLnBrk="0" hangingPunct="1">
              <a:spcBef>
                <a:spcPct val="20000"/>
              </a:spcBef>
              <a:buClr>
                <a:schemeClr val="tx1"/>
              </a:buClr>
              <a:buSzPct val="50000"/>
              <a:buFont typeface="Wingdings" charset="2"/>
              <a:buChar char="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58000" indent="-2700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 smtClean="0"/>
              <a:t>Alternative approach: use a dual grid solver</a:t>
            </a:r>
          </a:p>
          <a:p>
            <a:endParaRPr lang="en-GB" sz="1800" dirty="0" smtClean="0"/>
          </a:p>
          <a:p>
            <a:pPr lvl="1"/>
            <a:r>
              <a:rPr lang="en-GB" sz="1600" dirty="0"/>
              <a:t>Basic idea</a:t>
            </a:r>
          </a:p>
          <a:p>
            <a:pPr lvl="2"/>
            <a:r>
              <a:rPr lang="en-GB" sz="1400" dirty="0"/>
              <a:t>Keep inner grid around beam fixed, to keep beam resolution constant</a:t>
            </a:r>
          </a:p>
          <a:p>
            <a:pPr lvl="2"/>
            <a:r>
              <a:rPr lang="en-GB" sz="1400" dirty="0"/>
              <a:t>Scale second grid around maximum ion trajectory, to keep track of all </a:t>
            </a:r>
            <a:r>
              <a:rPr lang="en-GB" sz="1400" dirty="0" smtClean="0"/>
              <a:t>ions</a:t>
            </a:r>
          </a:p>
          <a:p>
            <a:pPr lvl="2"/>
            <a:endParaRPr lang="en-GB" sz="1400" dirty="0"/>
          </a:p>
          <a:p>
            <a:pPr lvl="1"/>
            <a:r>
              <a:rPr lang="en-GB" sz="1600" dirty="0"/>
              <a:t>Implementation</a:t>
            </a:r>
          </a:p>
          <a:p>
            <a:pPr lvl="2"/>
            <a:r>
              <a:rPr lang="en-GB" sz="1400" dirty="0"/>
              <a:t>Implementation is very explicit and quite rigid</a:t>
            </a:r>
          </a:p>
          <a:p>
            <a:pPr lvl="2"/>
            <a:r>
              <a:rPr lang="en-GB" sz="1400" dirty="0" smtClean="0"/>
              <a:t>But </a:t>
            </a:r>
            <a:r>
              <a:rPr lang="en-GB" sz="1400" dirty="0"/>
              <a:t>fast to implement and consistent with current PIC </a:t>
            </a:r>
            <a:r>
              <a:rPr lang="en-GB" sz="1400" dirty="0" smtClean="0"/>
              <a:t>routines</a:t>
            </a:r>
            <a:endParaRPr lang="en-GB" sz="1400" dirty="0"/>
          </a:p>
          <a:p>
            <a:pPr lvl="2"/>
            <a:r>
              <a:rPr lang="en-GB" sz="1400" dirty="0" smtClean="0"/>
              <a:t>Requires that grids </a:t>
            </a:r>
            <a:r>
              <a:rPr lang="en-GB" sz="1400" dirty="0"/>
              <a:t>must be matched at border, such that the outer edge of the inner grid coincides with a cell edge in the larger </a:t>
            </a:r>
            <a:r>
              <a:rPr lang="en-GB" sz="1400" dirty="0" smtClean="0"/>
              <a:t>grid</a:t>
            </a:r>
          </a:p>
          <a:p>
            <a:pPr lvl="2"/>
            <a:endParaRPr lang="en-GB" sz="1400" dirty="0"/>
          </a:p>
          <a:p>
            <a:pPr lvl="1"/>
            <a:r>
              <a:rPr lang="en-GB" sz="1600" dirty="0" smtClean="0"/>
              <a:t>Gives </a:t>
            </a:r>
            <a:r>
              <a:rPr lang="en-GB" sz="1600" dirty="0"/>
              <a:t>good &amp; consistent beam resolution at smaller computational cost</a:t>
            </a:r>
          </a:p>
          <a:p>
            <a:pPr lvl="1"/>
            <a:endParaRPr lang="en-GB" sz="1800" dirty="0" smtClean="0"/>
          </a:p>
          <a:p>
            <a:pPr marL="36512" indent="0">
              <a:buFont typeface="Arial"/>
              <a:buNone/>
            </a:pPr>
            <a:endParaRPr lang="en-US" sz="1800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Dual grid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49112-9494-4421-8ECD-9E88D17A23B5}" type="datetime1">
              <a:rPr lang="en-GB" smtClean="0"/>
              <a:pPr/>
              <a:t>09/11/2015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Numerical Methods II - Kevin Li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61</a:t>
            </a:fld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1162001" y="1472588"/>
            <a:ext cx="7269260" cy="4520440"/>
            <a:chOff x="1162001" y="2026496"/>
            <a:chExt cx="6916355" cy="3966531"/>
          </a:xfrm>
        </p:grpSpPr>
        <p:sp>
          <p:nvSpPr>
            <p:cNvPr id="86" name="Rectangle 85"/>
            <p:cNvSpPr/>
            <p:nvPr/>
          </p:nvSpPr>
          <p:spPr>
            <a:xfrm>
              <a:off x="1162001" y="2026496"/>
              <a:ext cx="6916355" cy="3966531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86868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1301442" y="2147172"/>
              <a:ext cx="6704978" cy="3799749"/>
              <a:chOff x="847725" y="1066800"/>
              <a:chExt cx="7543800" cy="4495800"/>
            </a:xfrm>
            <a:noFill/>
          </p:grpSpPr>
          <p:grpSp>
            <p:nvGrpSpPr>
              <p:cNvPr id="9" name="Group 8"/>
              <p:cNvGrpSpPr/>
              <p:nvPr/>
            </p:nvGrpSpPr>
            <p:grpSpPr>
              <a:xfrm>
                <a:off x="847725" y="1066800"/>
                <a:ext cx="7543800" cy="4495800"/>
                <a:chOff x="762000" y="1371600"/>
                <a:chExt cx="7543800" cy="4495800"/>
              </a:xfrm>
              <a:grpFill/>
            </p:grpSpPr>
            <p:sp>
              <p:nvSpPr>
                <p:cNvPr id="16" name="Oval 15"/>
                <p:cNvSpPr/>
                <p:nvPr/>
              </p:nvSpPr>
              <p:spPr>
                <a:xfrm>
                  <a:off x="3733800" y="3352800"/>
                  <a:ext cx="1562100" cy="571500"/>
                </a:xfrm>
                <a:prstGeom prst="ellipse">
                  <a:avLst/>
                </a:prstGeom>
                <a:grpFill/>
                <a:ln w="19050" cap="flat" cmpd="sng" algn="ctr">
                  <a:solidFill>
                    <a:srgbClr val="1F497D">
                      <a:lumMod val="20000"/>
                      <a:lumOff val="8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cxnSp>
              <p:nvCxnSpPr>
                <p:cNvPr id="17" name="Straight Connector 16"/>
                <p:cNvCxnSpPr/>
                <p:nvPr/>
              </p:nvCxnSpPr>
              <p:spPr>
                <a:xfrm>
                  <a:off x="3048000" y="4038600"/>
                  <a:ext cx="2971800" cy="0"/>
                </a:xfrm>
                <a:prstGeom prst="line">
                  <a:avLst/>
                </a:prstGeom>
                <a:grpFill/>
                <a:ln w="1270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18" name="Straight Connector 17"/>
                <p:cNvCxnSpPr/>
                <p:nvPr/>
              </p:nvCxnSpPr>
              <p:spPr>
                <a:xfrm>
                  <a:off x="2657475" y="3429000"/>
                  <a:ext cx="3733800" cy="0"/>
                </a:xfrm>
                <a:prstGeom prst="line">
                  <a:avLst/>
                </a:prstGeom>
                <a:grpFill/>
                <a:ln w="1270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19" name="Straight Connector 18"/>
                <p:cNvCxnSpPr/>
                <p:nvPr/>
              </p:nvCxnSpPr>
              <p:spPr>
                <a:xfrm>
                  <a:off x="5257800" y="2743200"/>
                  <a:ext cx="0" cy="1752600"/>
                </a:xfrm>
                <a:prstGeom prst="line">
                  <a:avLst/>
                </a:prstGeom>
                <a:grpFill/>
                <a:ln w="12700" cap="flat" cmpd="sng" algn="ctr">
                  <a:solidFill>
                    <a:srgbClr val="4F81BD"/>
                  </a:solidFill>
                  <a:prstDash val="solid"/>
                </a:ln>
                <a:effectLst/>
              </p:spPr>
            </p:cxnSp>
            <p:cxnSp>
              <p:nvCxnSpPr>
                <p:cNvPr id="20" name="Straight Connector 19"/>
                <p:cNvCxnSpPr/>
                <p:nvPr/>
              </p:nvCxnSpPr>
              <p:spPr>
                <a:xfrm>
                  <a:off x="3810000" y="2743200"/>
                  <a:ext cx="0" cy="1752600"/>
                </a:xfrm>
                <a:prstGeom prst="line">
                  <a:avLst/>
                </a:prstGeom>
                <a:grpFill/>
                <a:ln w="12700" cap="flat" cmpd="sng" algn="ctr">
                  <a:solidFill>
                    <a:srgbClr val="4F81BD"/>
                  </a:solidFill>
                  <a:prstDash val="solid"/>
                </a:ln>
                <a:effectLst/>
              </p:spPr>
            </p:cxnSp>
            <p:cxnSp>
              <p:nvCxnSpPr>
                <p:cNvPr id="22" name="Straight Connector 21"/>
                <p:cNvCxnSpPr/>
                <p:nvPr/>
              </p:nvCxnSpPr>
              <p:spPr>
                <a:xfrm>
                  <a:off x="4876800" y="2514600"/>
                  <a:ext cx="0" cy="2209800"/>
                </a:xfrm>
                <a:prstGeom prst="line">
                  <a:avLst/>
                </a:prstGeom>
                <a:grpFill/>
                <a:ln w="12700" cap="flat" cmpd="sng" algn="ctr">
                  <a:solidFill>
                    <a:srgbClr val="4F81BD"/>
                  </a:solidFill>
                  <a:prstDash val="solid"/>
                </a:ln>
                <a:effectLst/>
              </p:spPr>
            </p:cxnSp>
            <p:cxnSp>
              <p:nvCxnSpPr>
                <p:cNvPr id="23" name="Straight Connector 22"/>
                <p:cNvCxnSpPr/>
                <p:nvPr/>
              </p:nvCxnSpPr>
              <p:spPr>
                <a:xfrm>
                  <a:off x="4191000" y="2514600"/>
                  <a:ext cx="0" cy="2209800"/>
                </a:xfrm>
                <a:prstGeom prst="line">
                  <a:avLst/>
                </a:prstGeom>
                <a:grpFill/>
                <a:ln w="12700" cap="flat" cmpd="sng" algn="ctr">
                  <a:solidFill>
                    <a:srgbClr val="4F81BD"/>
                  </a:solidFill>
                  <a:prstDash val="solid"/>
                </a:ln>
                <a:effectLst/>
              </p:spPr>
            </p:cxnSp>
            <p:cxnSp>
              <p:nvCxnSpPr>
                <p:cNvPr id="24" name="Straight Connector 23"/>
                <p:cNvCxnSpPr/>
                <p:nvPr/>
              </p:nvCxnSpPr>
              <p:spPr>
                <a:xfrm>
                  <a:off x="3429000" y="2514600"/>
                  <a:ext cx="0" cy="2209800"/>
                </a:xfrm>
                <a:prstGeom prst="line">
                  <a:avLst/>
                </a:prstGeom>
                <a:grpFill/>
                <a:ln w="12700" cap="flat" cmpd="sng" algn="ctr">
                  <a:solidFill>
                    <a:srgbClr val="4F81BD"/>
                  </a:solidFill>
                  <a:prstDash val="solid"/>
                </a:ln>
                <a:effectLst/>
              </p:spPr>
            </p:cxnSp>
            <p:cxnSp>
              <p:nvCxnSpPr>
                <p:cNvPr id="25" name="Straight Connector 24"/>
                <p:cNvCxnSpPr/>
                <p:nvPr/>
              </p:nvCxnSpPr>
              <p:spPr>
                <a:xfrm>
                  <a:off x="5638800" y="2514600"/>
                  <a:ext cx="0" cy="2209800"/>
                </a:xfrm>
                <a:prstGeom prst="line">
                  <a:avLst/>
                </a:prstGeom>
                <a:grpFill/>
                <a:ln w="12700" cap="flat" cmpd="sng" algn="ctr">
                  <a:solidFill>
                    <a:srgbClr val="4F81BD"/>
                  </a:solidFill>
                  <a:prstDash val="solid"/>
                </a:ln>
                <a:effectLst/>
              </p:spPr>
            </p:cxnSp>
            <p:cxnSp>
              <p:nvCxnSpPr>
                <p:cNvPr id="26" name="Straight Connector 25"/>
                <p:cNvCxnSpPr/>
                <p:nvPr/>
              </p:nvCxnSpPr>
              <p:spPr>
                <a:xfrm>
                  <a:off x="2657475" y="2971800"/>
                  <a:ext cx="3733800" cy="0"/>
                </a:xfrm>
                <a:prstGeom prst="line">
                  <a:avLst/>
                </a:prstGeom>
                <a:grpFill/>
                <a:ln w="1270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27" name="Straight Connector 26"/>
                <p:cNvCxnSpPr/>
                <p:nvPr/>
              </p:nvCxnSpPr>
              <p:spPr>
                <a:xfrm>
                  <a:off x="3048000" y="3200400"/>
                  <a:ext cx="2971800" cy="0"/>
                </a:xfrm>
                <a:prstGeom prst="line">
                  <a:avLst/>
                </a:prstGeom>
                <a:grpFill/>
                <a:ln w="1270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28" name="Straight Connector 27"/>
                <p:cNvCxnSpPr/>
                <p:nvPr/>
              </p:nvCxnSpPr>
              <p:spPr>
                <a:xfrm>
                  <a:off x="2657475" y="4267200"/>
                  <a:ext cx="3733800" cy="0"/>
                </a:xfrm>
                <a:prstGeom prst="line">
                  <a:avLst/>
                </a:prstGeom>
                <a:grpFill/>
                <a:ln w="1270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29" name="Straight Connector 28"/>
                <p:cNvCxnSpPr/>
                <p:nvPr/>
              </p:nvCxnSpPr>
              <p:spPr>
                <a:xfrm>
                  <a:off x="2657475" y="3810000"/>
                  <a:ext cx="3733800" cy="0"/>
                </a:xfrm>
                <a:prstGeom prst="line">
                  <a:avLst/>
                </a:prstGeom>
                <a:grpFill/>
                <a:ln w="1270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30" name="Straight Connector 29"/>
                <p:cNvCxnSpPr/>
                <p:nvPr/>
              </p:nvCxnSpPr>
              <p:spPr>
                <a:xfrm flipH="1">
                  <a:off x="3800475" y="1371600"/>
                  <a:ext cx="9525" cy="4495800"/>
                </a:xfrm>
                <a:prstGeom prst="line">
                  <a:avLst/>
                </a:prstGeom>
                <a:grpFill/>
                <a:ln w="12700" cap="flat" cmpd="sng" algn="ctr">
                  <a:solidFill>
                    <a:srgbClr val="9BBB59">
                      <a:lumMod val="7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31" name="Straight Connector 30"/>
                <p:cNvCxnSpPr/>
                <p:nvPr/>
              </p:nvCxnSpPr>
              <p:spPr>
                <a:xfrm>
                  <a:off x="7543800" y="1828800"/>
                  <a:ext cx="0" cy="3581400"/>
                </a:xfrm>
                <a:prstGeom prst="line">
                  <a:avLst/>
                </a:prstGeom>
                <a:grpFill/>
                <a:ln w="19050" cap="flat" cmpd="sng" algn="ctr">
                  <a:solidFill>
                    <a:srgbClr val="9BBB59">
                      <a:lumMod val="7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32" name="Straight Connector 31"/>
                <p:cNvCxnSpPr/>
                <p:nvPr/>
              </p:nvCxnSpPr>
              <p:spPr>
                <a:xfrm>
                  <a:off x="6781800" y="1371600"/>
                  <a:ext cx="0" cy="4495800"/>
                </a:xfrm>
                <a:prstGeom prst="line">
                  <a:avLst/>
                </a:prstGeom>
                <a:grpFill/>
                <a:ln w="12700" cap="flat" cmpd="sng" algn="ctr">
                  <a:solidFill>
                    <a:srgbClr val="9BBB59">
                      <a:lumMod val="7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33" name="Straight Connector 32"/>
                <p:cNvCxnSpPr/>
                <p:nvPr/>
              </p:nvCxnSpPr>
              <p:spPr>
                <a:xfrm>
                  <a:off x="5257800" y="1371600"/>
                  <a:ext cx="0" cy="4495800"/>
                </a:xfrm>
                <a:prstGeom prst="line">
                  <a:avLst/>
                </a:prstGeom>
                <a:grpFill/>
                <a:ln w="12700" cap="flat" cmpd="sng" algn="ctr">
                  <a:solidFill>
                    <a:srgbClr val="9BBB59">
                      <a:lumMod val="7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34" name="Straight Connector 33"/>
                <p:cNvCxnSpPr/>
                <p:nvPr/>
              </p:nvCxnSpPr>
              <p:spPr>
                <a:xfrm>
                  <a:off x="6019800" y="1371600"/>
                  <a:ext cx="0" cy="4495800"/>
                </a:xfrm>
                <a:prstGeom prst="line">
                  <a:avLst/>
                </a:prstGeom>
                <a:grpFill/>
                <a:ln w="12700" cap="flat" cmpd="sng" algn="ctr">
                  <a:solidFill>
                    <a:srgbClr val="9BBB59">
                      <a:lumMod val="7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35" name="Straight Connector 34"/>
                <p:cNvCxnSpPr/>
                <p:nvPr/>
              </p:nvCxnSpPr>
              <p:spPr>
                <a:xfrm>
                  <a:off x="1524000" y="1828800"/>
                  <a:ext cx="0" cy="3581400"/>
                </a:xfrm>
                <a:prstGeom prst="line">
                  <a:avLst/>
                </a:prstGeom>
                <a:grpFill/>
                <a:ln w="19050" cap="flat" cmpd="sng" algn="ctr">
                  <a:solidFill>
                    <a:srgbClr val="9BBB59">
                      <a:lumMod val="7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36" name="Straight Connector 35"/>
                <p:cNvCxnSpPr/>
                <p:nvPr/>
              </p:nvCxnSpPr>
              <p:spPr>
                <a:xfrm>
                  <a:off x="2286000" y="1371600"/>
                  <a:ext cx="0" cy="4495800"/>
                </a:xfrm>
                <a:prstGeom prst="line">
                  <a:avLst/>
                </a:prstGeom>
                <a:grpFill/>
                <a:ln w="12700" cap="flat" cmpd="sng" algn="ctr">
                  <a:solidFill>
                    <a:srgbClr val="9BBB59">
                      <a:lumMod val="7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37" name="Straight Connector 36"/>
                <p:cNvCxnSpPr/>
                <p:nvPr/>
              </p:nvCxnSpPr>
              <p:spPr>
                <a:xfrm>
                  <a:off x="3048000" y="1371600"/>
                  <a:ext cx="0" cy="4495800"/>
                </a:xfrm>
                <a:prstGeom prst="line">
                  <a:avLst/>
                </a:prstGeom>
                <a:grpFill/>
                <a:ln w="12700" cap="flat" cmpd="sng" algn="ctr">
                  <a:solidFill>
                    <a:srgbClr val="9BBB59">
                      <a:lumMod val="7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38" name="Straight Connector 37"/>
                <p:cNvCxnSpPr/>
                <p:nvPr/>
              </p:nvCxnSpPr>
              <p:spPr>
                <a:xfrm>
                  <a:off x="762000" y="4038600"/>
                  <a:ext cx="7543800" cy="0"/>
                </a:xfrm>
                <a:prstGeom prst="line">
                  <a:avLst/>
                </a:prstGeom>
                <a:grpFill/>
                <a:ln w="12700" cap="flat" cmpd="sng" algn="ctr">
                  <a:solidFill>
                    <a:srgbClr val="9BBB59">
                      <a:lumMod val="7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39" name="Straight Connector 38"/>
                <p:cNvCxnSpPr/>
                <p:nvPr/>
              </p:nvCxnSpPr>
              <p:spPr>
                <a:xfrm>
                  <a:off x="762000" y="4953000"/>
                  <a:ext cx="7543800" cy="0"/>
                </a:xfrm>
                <a:prstGeom prst="line">
                  <a:avLst/>
                </a:prstGeom>
                <a:grpFill/>
                <a:ln w="12700" cap="flat" cmpd="sng" algn="ctr">
                  <a:solidFill>
                    <a:srgbClr val="9BBB59">
                      <a:lumMod val="7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40" name="Straight Connector 39"/>
                <p:cNvCxnSpPr/>
                <p:nvPr/>
              </p:nvCxnSpPr>
              <p:spPr>
                <a:xfrm>
                  <a:off x="1524000" y="5410200"/>
                  <a:ext cx="6019800" cy="0"/>
                </a:xfrm>
                <a:prstGeom prst="line">
                  <a:avLst/>
                </a:prstGeom>
                <a:grpFill/>
                <a:ln w="19050" cap="flat" cmpd="sng" algn="ctr">
                  <a:solidFill>
                    <a:srgbClr val="9BBB59">
                      <a:lumMod val="7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41" name="Straight Connector 40"/>
                <p:cNvCxnSpPr/>
                <p:nvPr/>
              </p:nvCxnSpPr>
              <p:spPr>
                <a:xfrm>
                  <a:off x="762000" y="4495800"/>
                  <a:ext cx="7543800" cy="0"/>
                </a:xfrm>
                <a:prstGeom prst="line">
                  <a:avLst/>
                </a:prstGeom>
                <a:grpFill/>
                <a:ln w="12700" cap="flat" cmpd="sng" algn="ctr">
                  <a:solidFill>
                    <a:srgbClr val="9BBB59">
                      <a:lumMod val="7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42" name="Straight Connector 41"/>
                <p:cNvCxnSpPr/>
                <p:nvPr/>
              </p:nvCxnSpPr>
              <p:spPr>
                <a:xfrm>
                  <a:off x="762000" y="2743200"/>
                  <a:ext cx="7543800" cy="0"/>
                </a:xfrm>
                <a:prstGeom prst="line">
                  <a:avLst/>
                </a:prstGeom>
                <a:grpFill/>
                <a:ln w="12700" cap="flat" cmpd="sng" algn="ctr">
                  <a:solidFill>
                    <a:srgbClr val="9BBB59">
                      <a:lumMod val="7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43" name="Straight Connector 42"/>
                <p:cNvCxnSpPr/>
                <p:nvPr/>
              </p:nvCxnSpPr>
              <p:spPr>
                <a:xfrm>
                  <a:off x="762000" y="2286000"/>
                  <a:ext cx="7543800" cy="0"/>
                </a:xfrm>
                <a:prstGeom prst="line">
                  <a:avLst/>
                </a:prstGeom>
                <a:grpFill/>
                <a:ln w="12700" cap="flat" cmpd="sng" algn="ctr">
                  <a:solidFill>
                    <a:srgbClr val="9BBB59">
                      <a:lumMod val="7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44" name="Straight Connector 43"/>
                <p:cNvCxnSpPr/>
                <p:nvPr/>
              </p:nvCxnSpPr>
              <p:spPr>
                <a:xfrm>
                  <a:off x="762000" y="3200400"/>
                  <a:ext cx="7543800" cy="0"/>
                </a:xfrm>
                <a:prstGeom prst="line">
                  <a:avLst/>
                </a:prstGeom>
                <a:grpFill/>
                <a:ln w="12700" cap="flat" cmpd="sng" algn="ctr">
                  <a:solidFill>
                    <a:srgbClr val="9BBB59">
                      <a:lumMod val="7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45" name="Straight Connector 44"/>
                <p:cNvCxnSpPr/>
                <p:nvPr/>
              </p:nvCxnSpPr>
              <p:spPr>
                <a:xfrm>
                  <a:off x="1524000" y="1828800"/>
                  <a:ext cx="6019800" cy="0"/>
                </a:xfrm>
                <a:prstGeom prst="line">
                  <a:avLst/>
                </a:prstGeom>
                <a:grpFill/>
                <a:ln w="19050" cap="flat" cmpd="sng" algn="ctr">
                  <a:solidFill>
                    <a:srgbClr val="9BBB59">
                      <a:lumMod val="75000"/>
                    </a:srgbClr>
                  </a:solidFill>
                  <a:prstDash val="solid"/>
                </a:ln>
                <a:effectLst/>
              </p:spPr>
            </p:cxnSp>
            <p:sp>
              <p:nvSpPr>
                <p:cNvPr id="46" name="Rectangle 45"/>
                <p:cNvSpPr/>
                <p:nvPr/>
              </p:nvSpPr>
              <p:spPr>
                <a:xfrm>
                  <a:off x="1524000" y="1828800"/>
                  <a:ext cx="6019800" cy="3581400"/>
                </a:xfrm>
                <a:prstGeom prst="rect">
                  <a:avLst/>
                </a:prstGeom>
                <a:grpFill/>
                <a:ln w="28575" cap="flat" cmpd="sng" algn="ctr">
                  <a:solidFill>
                    <a:srgbClr val="9BBB59">
                      <a:lumMod val="7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47" name="Rectangle 46"/>
                <p:cNvSpPr/>
                <p:nvPr/>
              </p:nvSpPr>
              <p:spPr>
                <a:xfrm>
                  <a:off x="3048000" y="2743200"/>
                  <a:ext cx="2971800" cy="1752600"/>
                </a:xfrm>
                <a:prstGeom prst="rect">
                  <a:avLst/>
                </a:prstGeom>
                <a:grpFill/>
                <a:ln w="28575" cap="flat" cmpd="sng" algn="ctr">
                  <a:solidFill>
                    <a:srgbClr val="4F81BD">
                      <a:lumMod val="7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cxnSp>
              <p:nvCxnSpPr>
                <p:cNvPr id="48" name="Straight Connector 47"/>
                <p:cNvCxnSpPr>
                  <a:stCxn id="11" idx="1"/>
                  <a:endCxn id="11" idx="3"/>
                </p:cNvCxnSpPr>
                <p:nvPr/>
              </p:nvCxnSpPr>
              <p:spPr>
                <a:xfrm>
                  <a:off x="762000" y="3619500"/>
                  <a:ext cx="7543800" cy="0"/>
                </a:xfrm>
                <a:prstGeom prst="line">
                  <a:avLst/>
                </a:prstGeom>
                <a:grpFill/>
                <a:ln w="19050" cap="flat" cmpd="sng" algn="ctr">
                  <a:solidFill>
                    <a:srgbClr val="4BACC6">
                      <a:lumMod val="7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49" name="Straight Connector 48"/>
                <p:cNvCxnSpPr>
                  <a:stCxn id="11" idx="0"/>
                  <a:endCxn id="11" idx="2"/>
                </p:cNvCxnSpPr>
                <p:nvPr/>
              </p:nvCxnSpPr>
              <p:spPr>
                <a:xfrm>
                  <a:off x="4533901" y="1371600"/>
                  <a:ext cx="0" cy="4495800"/>
                </a:xfrm>
                <a:prstGeom prst="line">
                  <a:avLst/>
                </a:prstGeom>
                <a:grpFill/>
                <a:ln w="19050" cap="flat" cmpd="sng" algn="ctr">
                  <a:solidFill>
                    <a:srgbClr val="4BACC6">
                      <a:lumMod val="75000"/>
                    </a:srgbClr>
                  </a:solidFill>
                  <a:prstDash val="solid"/>
                </a:ln>
                <a:effectLst/>
              </p:spPr>
            </p:cxnSp>
            <p:sp>
              <p:nvSpPr>
                <p:cNvPr id="50" name="Oval 49"/>
                <p:cNvSpPr/>
                <p:nvPr/>
              </p:nvSpPr>
              <p:spPr>
                <a:xfrm>
                  <a:off x="4295775" y="3924300"/>
                  <a:ext cx="76200" cy="76200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rgbClr val="FF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51" name="Oval 50"/>
                <p:cNvSpPr/>
                <p:nvPr/>
              </p:nvSpPr>
              <p:spPr>
                <a:xfrm>
                  <a:off x="4943475" y="3009900"/>
                  <a:ext cx="76200" cy="76200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rgbClr val="FF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52" name="Oval 51"/>
                <p:cNvSpPr/>
                <p:nvPr/>
              </p:nvSpPr>
              <p:spPr>
                <a:xfrm>
                  <a:off x="5334000" y="4029075"/>
                  <a:ext cx="76200" cy="76200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rgbClr val="FF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53" name="Oval 52"/>
                <p:cNvSpPr/>
                <p:nvPr/>
              </p:nvSpPr>
              <p:spPr>
                <a:xfrm>
                  <a:off x="3171825" y="4648200"/>
                  <a:ext cx="76200" cy="76200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rgbClr val="FF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54" name="Oval 53"/>
                <p:cNvSpPr/>
                <p:nvPr/>
              </p:nvSpPr>
              <p:spPr>
                <a:xfrm>
                  <a:off x="5095875" y="5010150"/>
                  <a:ext cx="76200" cy="76200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rgbClr val="FF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55" name="Oval 54"/>
                <p:cNvSpPr/>
                <p:nvPr/>
              </p:nvSpPr>
              <p:spPr>
                <a:xfrm>
                  <a:off x="5867400" y="2781300"/>
                  <a:ext cx="76200" cy="76200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rgbClr val="FF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56" name="Oval 55"/>
                <p:cNvSpPr/>
                <p:nvPr/>
              </p:nvSpPr>
              <p:spPr>
                <a:xfrm>
                  <a:off x="3648075" y="1924050"/>
                  <a:ext cx="76200" cy="76200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rgbClr val="FF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57" name="Oval 56"/>
                <p:cNvSpPr/>
                <p:nvPr/>
              </p:nvSpPr>
              <p:spPr>
                <a:xfrm>
                  <a:off x="5010150" y="2419350"/>
                  <a:ext cx="76200" cy="76200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rgbClr val="FF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58" name="Oval 57"/>
                <p:cNvSpPr/>
                <p:nvPr/>
              </p:nvSpPr>
              <p:spPr>
                <a:xfrm>
                  <a:off x="6248400" y="4762500"/>
                  <a:ext cx="76200" cy="76200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rgbClr val="FF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59" name="Oval 58"/>
                <p:cNvSpPr/>
                <p:nvPr/>
              </p:nvSpPr>
              <p:spPr>
                <a:xfrm>
                  <a:off x="2743200" y="2552700"/>
                  <a:ext cx="76200" cy="76200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rgbClr val="FF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60" name="Oval 59"/>
                <p:cNvSpPr/>
                <p:nvPr/>
              </p:nvSpPr>
              <p:spPr>
                <a:xfrm>
                  <a:off x="3381375" y="3124200"/>
                  <a:ext cx="76200" cy="76200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rgbClr val="FF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61" name="Oval 60"/>
                <p:cNvSpPr/>
                <p:nvPr/>
              </p:nvSpPr>
              <p:spPr>
                <a:xfrm>
                  <a:off x="3695700" y="5257800"/>
                  <a:ext cx="76200" cy="76200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rgbClr val="FF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62" name="Oval 61"/>
                <p:cNvSpPr/>
                <p:nvPr/>
              </p:nvSpPr>
              <p:spPr>
                <a:xfrm>
                  <a:off x="4905375" y="3524250"/>
                  <a:ext cx="76200" cy="76200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rgbClr val="FF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63" name="Oval 62"/>
                <p:cNvSpPr/>
                <p:nvPr/>
              </p:nvSpPr>
              <p:spPr>
                <a:xfrm>
                  <a:off x="4114800" y="4267200"/>
                  <a:ext cx="76200" cy="76200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rgbClr val="FF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64" name="Oval 63"/>
                <p:cNvSpPr/>
                <p:nvPr/>
              </p:nvSpPr>
              <p:spPr>
                <a:xfrm>
                  <a:off x="3467100" y="4048125"/>
                  <a:ext cx="76200" cy="76200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rgbClr val="FF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65" name="Oval 64"/>
                <p:cNvSpPr/>
                <p:nvPr/>
              </p:nvSpPr>
              <p:spPr>
                <a:xfrm>
                  <a:off x="4000500" y="3657600"/>
                  <a:ext cx="76200" cy="76200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rgbClr val="FF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66" name="Oval 65"/>
                <p:cNvSpPr/>
                <p:nvPr/>
              </p:nvSpPr>
              <p:spPr>
                <a:xfrm>
                  <a:off x="4648200" y="3695700"/>
                  <a:ext cx="76200" cy="76200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rgbClr val="FF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67" name="Oval 66"/>
                <p:cNvSpPr/>
                <p:nvPr/>
              </p:nvSpPr>
              <p:spPr>
                <a:xfrm>
                  <a:off x="4343400" y="3448050"/>
                  <a:ext cx="76200" cy="76200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rgbClr val="FF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68" name="Rectangle 67"/>
                <p:cNvSpPr/>
                <p:nvPr/>
              </p:nvSpPr>
              <p:spPr>
                <a:xfrm>
                  <a:off x="4686300" y="2200275"/>
                  <a:ext cx="762000" cy="457200"/>
                </a:xfrm>
                <a:prstGeom prst="rect">
                  <a:avLst/>
                </a:prstGeom>
                <a:grpFill/>
                <a:ln w="12700" cap="flat" cmpd="sng" algn="ctr">
                  <a:solidFill>
                    <a:srgbClr val="C0504D">
                      <a:lumMod val="40000"/>
                      <a:lumOff val="6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69" name="Rectangle 68"/>
                <p:cNvSpPr/>
                <p:nvPr/>
              </p:nvSpPr>
              <p:spPr>
                <a:xfrm>
                  <a:off x="3352800" y="5067300"/>
                  <a:ext cx="762000" cy="457200"/>
                </a:xfrm>
                <a:prstGeom prst="rect">
                  <a:avLst/>
                </a:prstGeom>
                <a:grpFill/>
                <a:ln w="12700" cap="flat" cmpd="sng" algn="ctr">
                  <a:solidFill>
                    <a:srgbClr val="C0504D">
                      <a:lumMod val="40000"/>
                      <a:lumOff val="6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70" name="Rectangle 69"/>
                <p:cNvSpPr/>
                <p:nvPr/>
              </p:nvSpPr>
              <p:spPr>
                <a:xfrm>
                  <a:off x="5905500" y="4600575"/>
                  <a:ext cx="762000" cy="457200"/>
                </a:xfrm>
                <a:prstGeom prst="rect">
                  <a:avLst/>
                </a:prstGeom>
                <a:grpFill/>
                <a:ln w="12700" cap="flat" cmpd="sng" algn="ctr">
                  <a:solidFill>
                    <a:srgbClr val="C0504D">
                      <a:lumMod val="40000"/>
                      <a:lumOff val="6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71" name="Rectangle 70"/>
                <p:cNvSpPr/>
                <p:nvPr/>
              </p:nvSpPr>
              <p:spPr>
                <a:xfrm>
                  <a:off x="4752975" y="4819650"/>
                  <a:ext cx="762000" cy="457200"/>
                </a:xfrm>
                <a:prstGeom prst="rect">
                  <a:avLst/>
                </a:prstGeom>
                <a:grpFill/>
                <a:ln w="12700" cap="flat" cmpd="sng" algn="ctr">
                  <a:solidFill>
                    <a:srgbClr val="C0504D">
                      <a:lumMod val="40000"/>
                      <a:lumOff val="6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72" name="Rectangle 71"/>
                <p:cNvSpPr/>
                <p:nvPr/>
              </p:nvSpPr>
              <p:spPr>
                <a:xfrm>
                  <a:off x="2428875" y="2362200"/>
                  <a:ext cx="762000" cy="457200"/>
                </a:xfrm>
                <a:prstGeom prst="rect">
                  <a:avLst/>
                </a:prstGeom>
                <a:grpFill/>
                <a:ln w="12700" cap="flat" cmpd="sng" algn="ctr">
                  <a:solidFill>
                    <a:srgbClr val="C0504D">
                      <a:lumMod val="40000"/>
                      <a:lumOff val="6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73" name="Rectangle 72"/>
                <p:cNvSpPr/>
                <p:nvPr/>
              </p:nvSpPr>
              <p:spPr>
                <a:xfrm>
                  <a:off x="3305175" y="1743075"/>
                  <a:ext cx="762000" cy="457200"/>
                </a:xfrm>
                <a:prstGeom prst="rect">
                  <a:avLst/>
                </a:prstGeom>
                <a:grpFill/>
                <a:ln w="12700" cap="flat" cmpd="sng" algn="ctr">
                  <a:solidFill>
                    <a:srgbClr val="C0504D">
                      <a:lumMod val="40000"/>
                      <a:lumOff val="6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74" name="Rectangle 73"/>
                <p:cNvSpPr/>
                <p:nvPr/>
              </p:nvSpPr>
              <p:spPr>
                <a:xfrm>
                  <a:off x="2828925" y="4457700"/>
                  <a:ext cx="762000" cy="457200"/>
                </a:xfrm>
                <a:prstGeom prst="rect">
                  <a:avLst/>
                </a:prstGeom>
                <a:grpFill/>
                <a:ln w="12700" cap="flat" cmpd="sng" algn="ctr">
                  <a:solidFill>
                    <a:srgbClr val="C0504D">
                      <a:lumMod val="40000"/>
                      <a:lumOff val="6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75" name="Rectangle 74"/>
                <p:cNvSpPr/>
                <p:nvPr/>
              </p:nvSpPr>
              <p:spPr>
                <a:xfrm>
                  <a:off x="3314700" y="3971925"/>
                  <a:ext cx="381000" cy="228600"/>
                </a:xfrm>
                <a:prstGeom prst="rect">
                  <a:avLst/>
                </a:prstGeom>
                <a:grpFill/>
                <a:ln w="12700" cap="flat" cmpd="sng" algn="ctr">
                  <a:solidFill>
                    <a:srgbClr val="C0504D">
                      <a:lumMod val="40000"/>
                      <a:lumOff val="6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76" name="Rectangle 75"/>
                <p:cNvSpPr/>
                <p:nvPr/>
              </p:nvSpPr>
              <p:spPr>
                <a:xfrm>
                  <a:off x="4495800" y="3600450"/>
                  <a:ext cx="381000" cy="228600"/>
                </a:xfrm>
                <a:prstGeom prst="rect">
                  <a:avLst/>
                </a:prstGeom>
                <a:grpFill/>
                <a:ln w="12700" cap="flat" cmpd="sng" algn="ctr">
                  <a:solidFill>
                    <a:srgbClr val="C0504D">
                      <a:lumMod val="40000"/>
                      <a:lumOff val="6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77" name="Rectangle 76"/>
                <p:cNvSpPr/>
                <p:nvPr/>
              </p:nvSpPr>
              <p:spPr>
                <a:xfrm>
                  <a:off x="4191000" y="3371850"/>
                  <a:ext cx="381000" cy="228600"/>
                </a:xfrm>
                <a:prstGeom prst="rect">
                  <a:avLst/>
                </a:prstGeom>
                <a:grpFill/>
                <a:ln w="12700" cap="flat" cmpd="sng" algn="ctr">
                  <a:solidFill>
                    <a:srgbClr val="C0504D">
                      <a:lumMod val="40000"/>
                      <a:lumOff val="6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78" name="Rectangle 77"/>
                <p:cNvSpPr/>
                <p:nvPr/>
              </p:nvSpPr>
              <p:spPr>
                <a:xfrm>
                  <a:off x="4143375" y="3848100"/>
                  <a:ext cx="381000" cy="228600"/>
                </a:xfrm>
                <a:prstGeom prst="rect">
                  <a:avLst/>
                </a:prstGeom>
                <a:grpFill/>
                <a:ln w="12700" cap="flat" cmpd="sng" algn="ctr">
                  <a:solidFill>
                    <a:srgbClr val="C0504D">
                      <a:lumMod val="40000"/>
                      <a:lumOff val="6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3848100" y="3562350"/>
                  <a:ext cx="381000" cy="228600"/>
                </a:xfrm>
                <a:prstGeom prst="rect">
                  <a:avLst/>
                </a:prstGeom>
                <a:grpFill/>
                <a:ln w="12700" cap="flat" cmpd="sng" algn="ctr">
                  <a:solidFill>
                    <a:srgbClr val="C0504D">
                      <a:lumMod val="40000"/>
                      <a:lumOff val="6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3962400" y="4191000"/>
                  <a:ext cx="381000" cy="228600"/>
                </a:xfrm>
                <a:prstGeom prst="rect">
                  <a:avLst/>
                </a:prstGeom>
                <a:grpFill/>
                <a:ln w="12700" cap="flat" cmpd="sng" algn="ctr">
                  <a:solidFill>
                    <a:srgbClr val="C0504D">
                      <a:lumMod val="40000"/>
                      <a:lumOff val="6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5181600" y="3952875"/>
                  <a:ext cx="381000" cy="228600"/>
                </a:xfrm>
                <a:prstGeom prst="rect">
                  <a:avLst/>
                </a:prstGeom>
                <a:grpFill/>
                <a:ln w="12700" cap="flat" cmpd="sng" algn="ctr">
                  <a:solidFill>
                    <a:srgbClr val="C0504D">
                      <a:lumMod val="40000"/>
                      <a:lumOff val="6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5715000" y="2705100"/>
                  <a:ext cx="381000" cy="228600"/>
                </a:xfrm>
                <a:prstGeom prst="rect">
                  <a:avLst/>
                </a:prstGeom>
                <a:grpFill/>
                <a:ln w="12700" cap="flat" cmpd="sng" algn="ctr">
                  <a:solidFill>
                    <a:srgbClr val="C0504D">
                      <a:lumMod val="40000"/>
                      <a:lumOff val="6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4752975" y="3448050"/>
                  <a:ext cx="381000" cy="228600"/>
                </a:xfrm>
                <a:prstGeom prst="rect">
                  <a:avLst/>
                </a:prstGeom>
                <a:grpFill/>
                <a:ln w="12700" cap="flat" cmpd="sng" algn="ctr">
                  <a:solidFill>
                    <a:srgbClr val="C0504D">
                      <a:lumMod val="40000"/>
                      <a:lumOff val="6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84" name="Rectangle 83"/>
                <p:cNvSpPr/>
                <p:nvPr/>
              </p:nvSpPr>
              <p:spPr>
                <a:xfrm>
                  <a:off x="4791075" y="2933700"/>
                  <a:ext cx="381000" cy="228600"/>
                </a:xfrm>
                <a:prstGeom prst="rect">
                  <a:avLst/>
                </a:prstGeom>
                <a:grpFill/>
                <a:ln w="12700" cap="flat" cmpd="sng" algn="ctr">
                  <a:solidFill>
                    <a:srgbClr val="C0504D">
                      <a:lumMod val="40000"/>
                      <a:lumOff val="6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3228975" y="3048000"/>
                  <a:ext cx="381000" cy="228600"/>
                </a:xfrm>
                <a:prstGeom prst="rect">
                  <a:avLst/>
                </a:prstGeom>
                <a:grpFill/>
                <a:ln w="12700" cap="flat" cmpd="sng" algn="ctr">
                  <a:solidFill>
                    <a:srgbClr val="C0504D">
                      <a:lumMod val="40000"/>
                      <a:lumOff val="6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10" name="Rectangle 9"/>
              <p:cNvSpPr/>
              <p:nvPr/>
            </p:nvSpPr>
            <p:spPr>
              <a:xfrm>
                <a:off x="2743200" y="2209800"/>
                <a:ext cx="3733800" cy="2209800"/>
              </a:xfrm>
              <a:prstGeom prst="rect">
                <a:avLst/>
              </a:prstGeom>
              <a:grpFill/>
              <a:ln w="12700" cap="flat" cmpd="sng" algn="ctr">
                <a:solidFill>
                  <a:srgbClr val="4F81BD">
                    <a:lumMod val="75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847725" y="1066800"/>
                <a:ext cx="7543800" cy="4495800"/>
              </a:xfrm>
              <a:prstGeom prst="rect">
                <a:avLst/>
              </a:prstGeom>
              <a:grpFill/>
              <a:ln w="12700" cap="flat" cmpd="sng" algn="ctr">
                <a:solidFill>
                  <a:srgbClr val="9BBB59">
                    <a:lumMod val="75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cxnSp>
            <p:nvCxnSpPr>
              <p:cNvPr id="12" name="Straight Connector 11"/>
              <p:cNvCxnSpPr/>
              <p:nvPr/>
            </p:nvCxnSpPr>
            <p:spPr>
              <a:xfrm>
                <a:off x="1609725" y="1066800"/>
                <a:ext cx="0" cy="4495800"/>
              </a:xfrm>
              <a:prstGeom prst="line">
                <a:avLst/>
              </a:prstGeom>
              <a:grpFill/>
              <a:ln w="12700" cap="flat" cmpd="sng" algn="ctr">
                <a:solidFill>
                  <a:srgbClr val="9BBB59">
                    <a:lumMod val="75000"/>
                  </a:srgbClr>
                </a:solidFill>
                <a:prstDash val="solid"/>
              </a:ln>
              <a:effectLst/>
            </p:spPr>
          </p:cxnSp>
          <p:cxnSp>
            <p:nvCxnSpPr>
              <p:cNvPr id="13" name="Straight Connector 12"/>
              <p:cNvCxnSpPr/>
              <p:nvPr/>
            </p:nvCxnSpPr>
            <p:spPr>
              <a:xfrm>
                <a:off x="7629525" y="1066800"/>
                <a:ext cx="0" cy="4495800"/>
              </a:xfrm>
              <a:prstGeom prst="line">
                <a:avLst/>
              </a:prstGeom>
              <a:grpFill/>
              <a:ln w="12700" cap="flat" cmpd="sng" algn="ctr">
                <a:solidFill>
                  <a:srgbClr val="9BBB59">
                    <a:lumMod val="75000"/>
                  </a:srgbClr>
                </a:solidFill>
                <a:prstDash val="solid"/>
              </a:ln>
              <a:effectLst/>
            </p:spPr>
          </p:cxnSp>
          <p:cxnSp>
            <p:nvCxnSpPr>
              <p:cNvPr id="14" name="Straight Connector 13"/>
              <p:cNvCxnSpPr/>
              <p:nvPr/>
            </p:nvCxnSpPr>
            <p:spPr>
              <a:xfrm>
                <a:off x="847725" y="1504950"/>
                <a:ext cx="7543800" cy="0"/>
              </a:xfrm>
              <a:prstGeom prst="line">
                <a:avLst/>
              </a:prstGeom>
              <a:grpFill/>
              <a:ln w="12700" cap="flat" cmpd="sng" algn="ctr">
                <a:solidFill>
                  <a:srgbClr val="9BBB59">
                    <a:lumMod val="75000"/>
                  </a:srgbClr>
                </a:solidFill>
                <a:prstDash val="solid"/>
              </a:ln>
              <a:effectLst/>
            </p:spPr>
          </p:cxnSp>
          <p:cxnSp>
            <p:nvCxnSpPr>
              <p:cNvPr id="15" name="Straight Connector 14"/>
              <p:cNvCxnSpPr/>
              <p:nvPr/>
            </p:nvCxnSpPr>
            <p:spPr>
              <a:xfrm>
                <a:off x="847725" y="5114925"/>
                <a:ext cx="7543800" cy="0"/>
              </a:xfrm>
              <a:prstGeom prst="line">
                <a:avLst/>
              </a:prstGeom>
              <a:grpFill/>
              <a:ln w="12700" cap="flat" cmpd="sng" algn="ctr">
                <a:solidFill>
                  <a:srgbClr val="9BBB59">
                    <a:lumMod val="75000"/>
                  </a:srgbClr>
                </a:solidFill>
                <a:prstDash val="solid"/>
              </a:ln>
              <a:effectLst/>
            </p:spPr>
          </p:cxnSp>
        </p:grpSp>
      </p:grpSp>
    </p:spTree>
    <p:extLst>
      <p:ext uri="{BB962C8B-B14F-4D97-AF65-F5344CB8AC3E}">
        <p14:creationId xmlns:p14="http://schemas.microsoft.com/office/powerpoint/2010/main" val="1590604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– dipole wakes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32000" y="3528181"/>
            <a:ext cx="8280000" cy="2714199"/>
          </a:xfrm>
        </p:spPr>
        <p:txBody>
          <a:bodyPr/>
          <a:lstStyle/>
          <a:p>
            <a:r>
              <a:rPr lang="en-US" dirty="0" smtClean="0"/>
              <a:t>Without synchrotron motion:</a:t>
            </a:r>
            <a:br>
              <a:rPr lang="en-US" dirty="0" smtClean="0"/>
            </a:br>
            <a:r>
              <a:rPr lang="en-US" sz="1800" dirty="0" smtClean="0"/>
              <a:t>kicks accumulate turn after turn – the </a:t>
            </a:r>
            <a:r>
              <a:rPr lang="en-US" sz="1800" dirty="0" smtClean="0">
                <a:solidFill>
                  <a:srgbClr val="C00000"/>
                </a:solidFill>
              </a:rPr>
              <a:t>beam is unstable</a:t>
            </a:r>
            <a:r>
              <a:rPr lang="en-US" sz="1800" dirty="0" smtClean="0"/>
              <a:t> </a:t>
            </a:r>
            <a:r>
              <a:rPr lang="en-US" sz="1800" dirty="0" smtClean="0">
                <a:sym typeface="Wingdings" panose="05000000000000000000" pitchFamily="2" charset="2"/>
              </a:rPr>
              <a:t> beam break-up in </a:t>
            </a:r>
            <a:r>
              <a:rPr lang="en-US" sz="1800" dirty="0" err="1" smtClean="0">
                <a:sym typeface="Wingdings" panose="05000000000000000000" pitchFamily="2" charset="2"/>
              </a:rPr>
              <a:t>linacs</a:t>
            </a:r>
            <a:endParaRPr lang="en-US" sz="1800" dirty="0" smtClean="0">
              <a:sym typeface="Wingdings" panose="05000000000000000000" pitchFamily="2" charset="2"/>
            </a:endParaRPr>
          </a:p>
          <a:p>
            <a:r>
              <a:rPr lang="en-US" dirty="0" smtClean="0">
                <a:sym typeface="Wingdings" panose="05000000000000000000" pitchFamily="2" charset="2"/>
              </a:rPr>
              <a:t>With synchrotron motion: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Chromaticity = 0</a:t>
            </a:r>
          </a:p>
          <a:p>
            <a:pPr lvl="2"/>
            <a:r>
              <a:rPr lang="en-US" dirty="0" smtClean="0">
                <a:sym typeface="Wingdings" panose="05000000000000000000" pitchFamily="2" charset="2"/>
              </a:rPr>
              <a:t>Synchrotron sidebands are well separated  </a:t>
            </a:r>
            <a:r>
              <a:rPr lang="en-US" dirty="0" smtClean="0">
                <a:solidFill>
                  <a:srgbClr val="C00000"/>
                </a:solidFill>
                <a:sym typeface="Wingdings" panose="05000000000000000000" pitchFamily="2" charset="2"/>
              </a:rPr>
              <a:t>beam is stable</a:t>
            </a:r>
          </a:p>
          <a:p>
            <a:pPr lvl="2"/>
            <a:r>
              <a:rPr lang="en-US" dirty="0" smtClean="0">
                <a:sym typeface="Wingdings" panose="05000000000000000000" pitchFamily="2" charset="2"/>
              </a:rPr>
              <a:t>Synchrotron sidebands couple  </a:t>
            </a:r>
            <a:r>
              <a:rPr lang="en-US" dirty="0" smtClean="0">
                <a:solidFill>
                  <a:srgbClr val="C00000"/>
                </a:solidFill>
                <a:sym typeface="Wingdings" panose="05000000000000000000" pitchFamily="2" charset="2"/>
              </a:rPr>
              <a:t>(transverse) mode coupling instability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Chromaticity ≠ 0</a:t>
            </a:r>
          </a:p>
          <a:p>
            <a:pPr lvl="2"/>
            <a:r>
              <a:rPr lang="en-US" dirty="0" err="1" smtClean="0">
                <a:solidFill>
                  <a:srgbClr val="C00000"/>
                </a:solidFill>
                <a:sym typeface="Wingdings" panose="05000000000000000000" pitchFamily="2" charset="2"/>
              </a:rPr>
              <a:t>Headtail</a:t>
            </a:r>
            <a:r>
              <a:rPr lang="en-US" dirty="0" smtClean="0">
                <a:solidFill>
                  <a:srgbClr val="C00000"/>
                </a:solidFill>
                <a:sym typeface="Wingdings" panose="05000000000000000000" pitchFamily="2" charset="2"/>
              </a:rPr>
              <a:t> modes</a:t>
            </a:r>
            <a:r>
              <a:rPr lang="en-US" dirty="0" smtClean="0">
                <a:sym typeface="Wingdings" panose="05000000000000000000" pitchFamily="2" charset="2"/>
              </a:rPr>
              <a:t>  beam is unstable (can be very weak and often damped by non-</a:t>
            </a:r>
            <a:r>
              <a:rPr lang="en-US" dirty="0" err="1" smtClean="0">
                <a:sym typeface="Wingdings" panose="05000000000000000000" pitchFamily="2" charset="2"/>
              </a:rPr>
              <a:t>linearities</a:t>
            </a:r>
            <a:r>
              <a:rPr lang="en-US" dirty="0" smtClean="0">
                <a:sym typeface="Wingdings" panose="05000000000000000000" pitchFamily="2" charset="2"/>
              </a:rPr>
              <a:t>)</a:t>
            </a:r>
          </a:p>
          <a:p>
            <a:pPr lvl="2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16506-1102-4D5A-BAE8-549832784F01}" type="datetime1">
              <a:rPr lang="en-GB" smtClean="0"/>
              <a:t>09/11/2015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Numerical Methods II - Kevin Li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7</a:t>
            </a:fld>
            <a:endParaRPr lang="en-GB"/>
          </a:p>
        </p:txBody>
      </p:sp>
      <p:sp>
        <p:nvSpPr>
          <p:cNvPr id="22" name="TextBox 21"/>
          <p:cNvSpPr txBox="1"/>
          <p:nvPr/>
        </p:nvSpPr>
        <p:spPr>
          <a:xfrm>
            <a:off x="2160299" y="2605605"/>
            <a:ext cx="2698998" cy="584775"/>
          </a:xfrm>
          <a:prstGeom prst="rect">
            <a:avLst/>
          </a:prstGeom>
          <a:ln w="190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 smtClean="0"/>
              <a:t>With synchrotron motion we can get into a feedback loop</a:t>
            </a:r>
            <a:endParaRPr lang="en-GB" sz="1600" dirty="0"/>
          </a:p>
        </p:txBody>
      </p:sp>
      <p:pic>
        <p:nvPicPr>
          <p:cNvPr id="13" name="Picture 1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004" y="937711"/>
            <a:ext cx="4779423" cy="691198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4859297" y="1851817"/>
            <a:ext cx="2698998" cy="584775"/>
          </a:xfrm>
          <a:prstGeom prst="rect">
            <a:avLst/>
          </a:prstGeom>
          <a:noFill/>
          <a:ln w="19050">
            <a:solidFill>
              <a:schemeClr val="accent4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Offset dependent orbit kick</a:t>
            </a:r>
          </a:p>
          <a:p>
            <a:r>
              <a:rPr lang="en-US" sz="1600" dirty="0" smtClean="0">
                <a:sym typeface="Wingdings" panose="05000000000000000000" pitchFamily="2" charset="2"/>
              </a:rPr>
              <a:t> kicks can accumulate</a:t>
            </a:r>
            <a:endParaRPr lang="en-GB" sz="1600" dirty="0"/>
          </a:p>
        </p:txBody>
      </p:sp>
      <p:sp>
        <p:nvSpPr>
          <p:cNvPr id="27" name="Rectangle 26"/>
          <p:cNvSpPr/>
          <p:nvPr/>
        </p:nvSpPr>
        <p:spPr>
          <a:xfrm>
            <a:off x="2965342" y="1036503"/>
            <a:ext cx="2335058" cy="504000"/>
          </a:xfrm>
          <a:prstGeom prst="rect">
            <a:avLst/>
          </a:prstGeom>
          <a:noFill/>
          <a:ln w="190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TextBox 29"/>
          <p:cNvSpPr txBox="1"/>
          <p:nvPr/>
        </p:nvSpPr>
        <p:spPr>
          <a:xfrm>
            <a:off x="2167969" y="1979955"/>
            <a:ext cx="2304862" cy="338554"/>
          </a:xfrm>
          <a:prstGeom prst="rect">
            <a:avLst/>
          </a:prstGeom>
          <a:noFill/>
          <a:ln w="19050">
            <a:solidFill>
              <a:schemeClr val="accent6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/>
              <a:t>Dipolar term </a:t>
            </a:r>
            <a:r>
              <a:rPr lang="en-US" sz="1600" dirty="0" smtClean="0">
                <a:sym typeface="Wingdings" panose="05000000000000000000" pitchFamily="2" charset="2"/>
              </a:rPr>
              <a:t> orbit kick</a:t>
            </a:r>
            <a:endParaRPr lang="en-GB" sz="1600" dirty="0"/>
          </a:p>
        </p:txBody>
      </p:sp>
      <p:sp>
        <p:nvSpPr>
          <p:cNvPr id="31" name="Right Brace 30"/>
          <p:cNvSpPr/>
          <p:nvPr/>
        </p:nvSpPr>
        <p:spPr>
          <a:xfrm rot="5400000">
            <a:off x="3168000" y="-268584"/>
            <a:ext cx="304800" cy="3960000"/>
          </a:xfrm>
          <a:prstGeom prst="rightBrace">
            <a:avLst>
              <a:gd name="adj1" fmla="val 101190"/>
              <a:gd name="adj2" fmla="val 50000"/>
            </a:avLst>
          </a:prstGeom>
          <a:ln w="190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0" name="Elbow Connector 19"/>
          <p:cNvCxnSpPr>
            <a:stCxn id="27" idx="3"/>
            <a:endCxn id="25" idx="0"/>
          </p:cNvCxnSpPr>
          <p:nvPr/>
        </p:nvCxnSpPr>
        <p:spPr>
          <a:xfrm>
            <a:off x="5300400" y="1288503"/>
            <a:ext cx="908396" cy="563314"/>
          </a:xfrm>
          <a:prstGeom prst="bentConnector2">
            <a:avLst/>
          </a:prstGeom>
          <a:ln w="19050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urved Down Arrow 2"/>
          <p:cNvSpPr/>
          <p:nvPr/>
        </p:nvSpPr>
        <p:spPr>
          <a:xfrm flipH="1">
            <a:off x="565213" y="538369"/>
            <a:ext cx="3096000" cy="540000"/>
          </a:xfrm>
          <a:prstGeom prst="curved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2" name="Curved Down Arrow 31"/>
          <p:cNvSpPr/>
          <p:nvPr/>
        </p:nvSpPr>
        <p:spPr>
          <a:xfrm flipV="1">
            <a:off x="635127" y="1452207"/>
            <a:ext cx="3096000" cy="540000"/>
          </a:xfrm>
          <a:prstGeom prst="curved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21324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Dipole wakes – beam break-up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5C626-57CD-4196-826F-966D920C2F0D}" type="datetime1">
              <a:rPr lang="en-GB" smtClean="0"/>
              <a:t>09/11/2015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Numerical Methods II - Kevin Li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8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4000"/>
            <a:ext cx="9144000" cy="5740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3316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Dipole wakes – TMCI below threshold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06FAC-0F50-4912-82D5-30FD5472790B}" type="datetime1">
              <a:rPr lang="en-GB" smtClean="0"/>
              <a:t>09/11/2015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Numerical Methods II - Kevin Li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9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4000"/>
            <a:ext cx="9144000" cy="5740526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432000" y="736980"/>
            <a:ext cx="4247999" cy="2808000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As the intensity increases the coherent modes shift – here, modes A and B are approaching each other</a:t>
            </a:r>
            <a:endParaRPr lang="en-GB" dirty="0">
              <a:solidFill>
                <a:schemeClr val="tx1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4680000" y="736981"/>
            <a:ext cx="4320000" cy="5384039"/>
            <a:chOff x="4680000" y="736981"/>
            <a:chExt cx="4320000" cy="5384039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0000" y="736981"/>
              <a:ext cx="4320000" cy="5384039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10" name="Right Arrow 9"/>
            <p:cNvSpPr/>
            <p:nvPr/>
          </p:nvSpPr>
          <p:spPr>
            <a:xfrm>
              <a:off x="6547932" y="973667"/>
              <a:ext cx="753534" cy="17780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ight Arrow 10"/>
            <p:cNvSpPr/>
            <p:nvPr/>
          </p:nvSpPr>
          <p:spPr>
            <a:xfrm flipH="1">
              <a:off x="7502333" y="973667"/>
              <a:ext cx="753534" cy="17780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868003" y="1126190"/>
              <a:ext cx="84350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chemeClr val="accent1"/>
                  </a:solidFill>
                </a:rPr>
                <a:t>Mode A</a:t>
              </a:r>
              <a:endParaRPr lang="en-GB" sz="1600" dirty="0">
                <a:solidFill>
                  <a:schemeClr val="accent1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903470" y="1126190"/>
              <a:ext cx="83708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chemeClr val="accent1"/>
                  </a:solidFill>
                </a:rPr>
                <a:t>Mode B</a:t>
              </a:r>
              <a:endParaRPr lang="en-GB" sz="1600" dirty="0">
                <a:solidFill>
                  <a:schemeClr val="accent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63422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56.24299"/>
  <p:tag name="ORIGINALWIDTH" val="62.99213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BrickRed}&#10;&#10;\pagestyle{empty}&#10;\begin{document}&#10;\[&#10;x&#10;\]&#10;\end{document}"/>
  <p:tag name="IGUANATEXSIZE" val="14"/>
  <p:tag name="IGUANATEXCURSOR" val="693"/>
  <p:tag name="TRANSPARENCY" val="True"/>
  <p:tag name="FILENAME" val=""/>
  <p:tag name="INPUTTYPE" val="0"/>
  <p:tag name="LATEXENGINEID" val="0"/>
  <p:tag name="TEMPFOLDER" val="c:\temp\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56.24299"/>
  <p:tag name="ORIGINALWIDTH" val="62.99213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BrickRed}&#10;&#10;\pagestyle{empty}&#10;\begin{document}&#10;\[&#10;x&#10;\]&#10;\end{document}"/>
  <p:tag name="IGUANATEXSIZE" val="14"/>
  <p:tag name="IGUANATEXCURSOR" val="693"/>
  <p:tag name="TRANSPARENCY" val="True"/>
  <p:tag name="FILENAME" val=""/>
  <p:tag name="INPUTTYPE" val="0"/>
  <p:tag name="LATEXENGINEID" val="0"/>
  <p:tag name="TEMPFOLDER" val="c:\temp\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80.24"/>
  <p:tag name="ORIGINALWIDTH" val="58.49268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BrickRed}&#10;&#10;\pagestyle{empty}&#10;\begin{document}&#10;\[&#10;y&#10;\]&#10;\end{document}"/>
  <p:tag name="IGUANATEXSIZE" val="14"/>
  <p:tag name="IGUANATEXCURSOR" val="693"/>
  <p:tag name="TRANSPARENCY" val="True"/>
  <p:tag name="FILENAME" val=""/>
  <p:tag name="INPUTTYPE" val="0"/>
  <p:tag name="LATEXENGINEID" val="0"/>
  <p:tag name="TEMPFOLDER" val="c:\temp\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56.24299"/>
  <p:tag name="ORIGINALWIDTH" val="53.24331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BrickRed}&#10;&#10;\pagestyle{empty}&#10;\begin{document}&#10;\[&#10;z&#10;\]&#10;\end{document}"/>
  <p:tag name="IGUANATEXSIZE" val="14"/>
  <p:tag name="IGUANATEXCURSOR" val="693"/>
  <p:tag name="TRANSPARENCY" val="True"/>
  <p:tag name="FILENAME" val=""/>
  <p:tag name="INPUTTYPE" val="0"/>
  <p:tag name="LATEXENGINEID" val="0"/>
  <p:tag name="TEMPFOLDER" val="c:\temp\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1214.848"/>
  <p:tag name="ORIGINALWIDTH" val="2158.23"/>
  <p:tag name="LATEXADDIN" val="\documentclass{article}&#10;&#10;\usepackage[fleqn]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cern4}&#10;&#10;\pagestyle{empty}&#10;\begin{document}&#10;For this we need to solve&#10;\begin{align*}&#10;\Delta\,\phi(x,y)_{p^+} &amp;=&#10;-\frac{\rho_{p^+}(x,y)}{\varepsilon_0}\\&#10;\Delta\,\phi(x,y)_{e^-} &amp;=&#10;-\frac{\rho_{e^-}(x,y)}{\varepsilon_0}&#10;\end{align*}&#10;and apply the corresponding kicks\\&#10;to the cloud and the beam&#10;\end{document}"/>
  <p:tag name="IGUANATEXSIZE" val="18"/>
  <p:tag name="IGUANATEXCURSOR" val="851"/>
  <p:tag name="TRANSPARENCY" val="True"/>
  <p:tag name="FILENAME" val=""/>
  <p:tag name="INPUTTYPE" val="0"/>
  <p:tag name="LATEXENGINEID" val="0"/>
  <p:tag name="TEMPFOLDER" val="c:\temp\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120.7349"/>
  <p:tag name="ORIGINALWIDTH" val="92.2385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cern4}&#10;&#10;\pagestyle{empty}&#10;\begin{document}&#10;\[\color{BrickRed}&#10;\vec{E}&#10;\]&#10;\end{document}"/>
  <p:tag name="IGUANATEXSIZE" val="20"/>
  <p:tag name="IGUANATEXCURSOR" val="713"/>
  <p:tag name="TRANSPARENCY" val="True"/>
  <p:tag name="FILENAME" val=""/>
  <p:tag name="INPUTTYPE" val="0"/>
  <p:tag name="LATEXENGINEID" val="0"/>
  <p:tag name="TEMPFOLDER" val="c:\temp\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120.7349"/>
  <p:tag name="ORIGINALWIDTH" val="92.2385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cern4}&#10;&#10;\pagestyle{empty}&#10;\begin{document}&#10;\[\color{RoyalBlue}&#10;\vec{E}&#10;\]&#10;\end{document}"/>
  <p:tag name="IGUANATEXSIZE" val="20"/>
  <p:tag name="IGUANATEXCURSOR" val="700"/>
  <p:tag name="TRANSPARENCY" val="True"/>
  <p:tag name="FILENAME" val=""/>
  <p:tag name="INPUTTYPE" val="0"/>
  <p:tag name="LATEXENGINEID" val="0"/>
  <p:tag name="TEMPFOLDER" val="c:\temp\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120.7349"/>
  <p:tag name="ORIGINALWIDTH" val="92.2385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cern4}&#10;&#10;\pagestyle{empty}&#10;\begin{document}&#10;\[\color{BrickRed}&#10;\vec{E}&#10;\]&#10;\end{document}"/>
  <p:tag name="IGUANATEXSIZE" val="20"/>
  <p:tag name="IGUANATEXCURSOR" val="713"/>
  <p:tag name="TRANSPARENCY" val="True"/>
  <p:tag name="FILENAME" val=""/>
  <p:tag name="INPUTTYPE" val="0"/>
  <p:tag name="LATEXENGINEID" val="0"/>
  <p:tag name="TEMPFOLDER" val="c:\temp\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120.7349"/>
  <p:tag name="ORIGINALWIDTH" val="92.2385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cern4}&#10;&#10;\pagestyle{empty}&#10;\begin{document}&#10;\[\color{RoyalBlue}&#10;\vec{E}&#10;\]&#10;\end{document}"/>
  <p:tag name="IGUANATEXSIZE" val="20"/>
  <p:tag name="IGUANATEXCURSOR" val="700"/>
  <p:tag name="TRANSPARENCY" val="True"/>
  <p:tag name="FILENAME" val=""/>
  <p:tag name="INPUTTYPE" val="0"/>
  <p:tag name="LATEXENGINEID" val="0"/>
  <p:tag name="TEMPFOLDER" val="c:\temp\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56.24299"/>
  <p:tag name="ORIGINALWIDTH" val="62.99213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BrickRed}&#10;&#10;\pagestyle{empty}&#10;\begin{document}&#10;\[&#10;x&#10;\]&#10;\end{document}"/>
  <p:tag name="IGUANATEXSIZE" val="14"/>
  <p:tag name="IGUANATEXCURSOR" val="693"/>
  <p:tag name="TRANSPARENCY" val="True"/>
  <p:tag name="FILENAME" val=""/>
  <p:tag name="INPUTTYPE" val="0"/>
  <p:tag name="LATEXENGINEID" val="0"/>
  <p:tag name="TEMPFOLDER" val="c:\temp\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80.24"/>
  <p:tag name="ORIGINALWIDTH" val="58.49268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BrickRed}&#10;&#10;\pagestyle{empty}&#10;\begin{document}&#10;\[&#10;y&#10;\]&#10;\end{document}"/>
  <p:tag name="IGUANATEXSIZE" val="14"/>
  <p:tag name="IGUANATEXCURSOR" val="693"/>
  <p:tag name="TRANSPARENCY" val="True"/>
  <p:tag name="FILENAME" val=""/>
  <p:tag name="INPUTTYPE" val="0"/>
  <p:tag name="LATEXENGINEID" val="0"/>
  <p:tag name="TEMPFOLDER" val="c:\temp\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80.24"/>
  <p:tag name="ORIGINALWIDTH" val="58.49268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BrickRed}&#10;&#10;\pagestyle{empty}&#10;\begin{document}&#10;\[&#10;y&#10;\]&#10;\end{document}"/>
  <p:tag name="IGUANATEXSIZE" val="14"/>
  <p:tag name="IGUANATEXCURSOR" val="693"/>
  <p:tag name="TRANSPARENCY" val="True"/>
  <p:tag name="FILENAME" val=""/>
  <p:tag name="INPUTTYPE" val="0"/>
  <p:tag name="LATEXENGINEID" val="0"/>
  <p:tag name="TEMPFOLDER" val="c:\temp\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56.24299"/>
  <p:tag name="ORIGINALWIDTH" val="53.24331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BrickRed}&#10;&#10;\pagestyle{empty}&#10;\begin{document}&#10;\[&#10;z&#10;\]&#10;\end{document}"/>
  <p:tag name="IGUANATEXSIZE" val="14"/>
  <p:tag name="IGUANATEXCURSOR" val="693"/>
  <p:tag name="TRANSPARENCY" val="True"/>
  <p:tag name="FILENAME" val=""/>
  <p:tag name="INPUTTYPE" val="0"/>
  <p:tag name="LATEXENGINEID" val="0"/>
  <p:tag name="TEMPFOLDER" val="c:\temp\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1214.848"/>
  <p:tag name="ORIGINALWIDTH" val="2158.23"/>
  <p:tag name="LATEXADDIN" val="\documentclass{article}&#10;&#10;\usepackage[fleqn]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cern4}&#10;&#10;\pagestyle{empty}&#10;\begin{document}&#10;For this we need to solve&#10;\begin{align*}&#10;\Delta\,\phi(x,y)_{p^+} &amp;=&#10;-\frac{\rho_{p^+}(x,y)}{\varepsilon_0}\\&#10;\Delta\,\phi(x,y)_{e^-} &amp;=&#10;-\frac{\rho_{e^-}(x,y)}{\varepsilon_0}&#10;\end{align*}&#10;and apply the corresponding kicks\\&#10;to the cloud and the beam&#10;\end{document}"/>
  <p:tag name="IGUANATEXSIZE" val="18"/>
  <p:tag name="IGUANATEXCURSOR" val="851"/>
  <p:tag name="TRANSPARENCY" val="True"/>
  <p:tag name="FILENAME" val=""/>
  <p:tag name="INPUTTYPE" val="0"/>
  <p:tag name="LATEXENGINEID" val="0"/>
  <p:tag name="TEMPFOLDER" val="c:\temp\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56.24299"/>
  <p:tag name="ORIGINALWIDTH" val="62.99213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BrickRed}&#10;&#10;\pagestyle{empty}&#10;\begin{document}&#10;\[&#10;x&#10;\]&#10;\end{document}"/>
  <p:tag name="IGUANATEXSIZE" val="14"/>
  <p:tag name="IGUANATEXCURSOR" val="693"/>
  <p:tag name="TRANSPARENCY" val="True"/>
  <p:tag name="FILENAME" val=""/>
  <p:tag name="INPUTTYPE" val="0"/>
  <p:tag name="LATEXENGINEID" val="0"/>
  <p:tag name="TEMPFOLDER" val="c:\temp\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80.24"/>
  <p:tag name="ORIGINALWIDTH" val="58.49268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BrickRed}&#10;&#10;\pagestyle{empty}&#10;\begin{document}&#10;\[&#10;y&#10;\]&#10;\end{document}"/>
  <p:tag name="IGUANATEXSIZE" val="14"/>
  <p:tag name="IGUANATEXCURSOR" val="693"/>
  <p:tag name="TRANSPARENCY" val="True"/>
  <p:tag name="FILENAME" val=""/>
  <p:tag name="INPUTTYPE" val="0"/>
  <p:tag name="LATEXENGINEID" val="0"/>
  <p:tag name="TEMPFOLDER" val="c:\temp\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56.24299"/>
  <p:tag name="ORIGINALWIDTH" val="53.24331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BrickRed}&#10;&#10;\pagestyle{empty}&#10;\begin{document}&#10;\[&#10;z&#10;\]&#10;\end{document}"/>
  <p:tag name="IGUANATEXSIZE" val="14"/>
  <p:tag name="IGUANATEXCURSOR" val="693"/>
  <p:tag name="TRANSPARENCY" val="True"/>
  <p:tag name="FILENAME" val=""/>
  <p:tag name="INPUTTYPE" val="0"/>
  <p:tag name="LATEXENGINEID" val="0"/>
  <p:tag name="TEMPFOLDER" val="c:\temp\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1214.848"/>
  <p:tag name="ORIGINALWIDTH" val="2158.23"/>
  <p:tag name="LATEXADDIN" val="\documentclass{article}&#10;&#10;\usepackage[fleqn]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cern4}&#10;&#10;\pagestyle{empty}&#10;\begin{document}&#10;For this we need to solve&#10;\begin{align*}&#10;\Delta\,\phi(x,y)_{p^+} &amp;=&#10;-\frac{\rho_{p^+}(x,y)}{\varepsilon_0}\\&#10;\Delta\,\phi(x,y)_{e^-} &amp;=&#10;-\frac{\rho_{e^-}(x,y)}{\varepsilon_0}&#10;\end{align*}&#10;and apply the corresponding kicks\\&#10;to the cloud and the beam&#10;\end{document}"/>
  <p:tag name="IGUANATEXSIZE" val="18"/>
  <p:tag name="IGUANATEXCURSOR" val="851"/>
  <p:tag name="TRANSPARENCY" val="True"/>
  <p:tag name="FILENAME" val=""/>
  <p:tag name="INPUTTYPE" val="0"/>
  <p:tag name="LATEXENGINEID" val="0"/>
  <p:tag name="TEMPFOLDER" val="c:\temp\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56.24299"/>
  <p:tag name="ORIGINALWIDTH" val="62.99213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BrickRed}&#10;&#10;\pagestyle{empty}&#10;\begin{document}&#10;\[&#10;x&#10;\]&#10;\end{document}"/>
  <p:tag name="IGUANATEXSIZE" val="14"/>
  <p:tag name="IGUANATEXCURSOR" val="693"/>
  <p:tag name="TRANSPARENCY" val="True"/>
  <p:tag name="FILENAME" val=""/>
  <p:tag name="INPUTTYPE" val="0"/>
  <p:tag name="LATEXENGINEID" val="0"/>
  <p:tag name="TEMPFOLDER" val="c:\temp\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80.24"/>
  <p:tag name="ORIGINALWIDTH" val="58.49268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BrickRed}&#10;&#10;\pagestyle{empty}&#10;\begin{document}&#10;\[&#10;y&#10;\]&#10;\end{document}"/>
  <p:tag name="IGUANATEXSIZE" val="14"/>
  <p:tag name="IGUANATEXCURSOR" val="693"/>
  <p:tag name="TRANSPARENCY" val="True"/>
  <p:tag name="FILENAME" val=""/>
  <p:tag name="INPUTTYPE" val="0"/>
  <p:tag name="LATEXENGINEID" val="0"/>
  <p:tag name="TEMPFOLDER" val="c:\temp\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56.24299"/>
  <p:tag name="ORIGINALWIDTH" val="53.24331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BrickRed}&#10;&#10;\pagestyle{empty}&#10;\begin{document}&#10;\[&#10;z&#10;\]&#10;\end{document}"/>
  <p:tag name="IGUANATEXSIZE" val="14"/>
  <p:tag name="IGUANATEXCURSOR" val="693"/>
  <p:tag name="TRANSPARENCY" val="True"/>
  <p:tag name="FILENAME" val=""/>
  <p:tag name="INPUTTYPE" val="0"/>
  <p:tag name="LATEXENGINEID" val="0"/>
  <p:tag name="TEMPFOLDER" val="c:\temp\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1214.848"/>
  <p:tag name="ORIGINALWIDTH" val="2158.23"/>
  <p:tag name="LATEXADDIN" val="\documentclass{article}&#10;&#10;\usepackage[fleqn]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cern4}&#10;&#10;\pagestyle{empty}&#10;\begin{document}&#10;For this we need to solve&#10;\begin{align*}&#10;\Delta\,\phi(x,y)_{p^+} &amp;=&#10;-\frac{\rho_{p^+}(x,y)}{\varepsilon_0}\\&#10;\Delta\,\phi(x,y)_{e^-} &amp;=&#10;-\frac{\rho_{e^-}(x,y)}{\varepsilon_0}&#10;\end{align*}&#10;and apply the corresponding kicks\\&#10;to the cloud and the beam&#10;\end{document}"/>
  <p:tag name="IGUANATEXSIZE" val="18"/>
  <p:tag name="IGUANATEXCURSOR" val="851"/>
  <p:tag name="TRANSPARENCY" val="True"/>
  <p:tag name="FILENAME" val=""/>
  <p:tag name="INPUTTYPE" val="0"/>
  <p:tag name="LATEXENGINEID" val="0"/>
  <p:tag name="TEMPFOLDER" val="c:\temp\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56.24299"/>
  <p:tag name="ORIGINALWIDTH" val="53.24331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BrickRed}&#10;&#10;\pagestyle{empty}&#10;\begin{document}&#10;\[&#10;z&#10;\]&#10;\end{document}"/>
  <p:tag name="IGUANATEXSIZE" val="14"/>
  <p:tag name="IGUANATEXCURSOR" val="693"/>
  <p:tag name="TRANSPARENCY" val="True"/>
  <p:tag name="FILENAME" val=""/>
  <p:tag name="INPUTTYPE" val="0"/>
  <p:tag name="LATEXENGINEID" val="0"/>
  <p:tag name="TEMPFOLDER" val="c:\temp\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56.24299"/>
  <p:tag name="ORIGINALWIDTH" val="62.99213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BrickRed}&#10;&#10;\pagestyle{empty}&#10;\begin{document}&#10;\[&#10;x&#10;\]&#10;\end{document}"/>
  <p:tag name="IGUANATEXSIZE" val="14"/>
  <p:tag name="IGUANATEXCURSOR" val="693"/>
  <p:tag name="TRANSPARENCY" val="True"/>
  <p:tag name="FILENAME" val=""/>
  <p:tag name="INPUTTYPE" val="0"/>
  <p:tag name="LATEXENGINEID" val="0"/>
  <p:tag name="TEMPFOLDER" val="c:\temp\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80.24"/>
  <p:tag name="ORIGINALWIDTH" val="58.49268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BrickRed}&#10;&#10;\pagestyle{empty}&#10;\begin{document}&#10;\[&#10;y&#10;\]&#10;\end{document}"/>
  <p:tag name="IGUANATEXSIZE" val="14"/>
  <p:tag name="IGUANATEXCURSOR" val="693"/>
  <p:tag name="TRANSPARENCY" val="True"/>
  <p:tag name="FILENAME" val=""/>
  <p:tag name="INPUTTYPE" val="0"/>
  <p:tag name="LATEXENGINEID" val="0"/>
  <p:tag name="TEMPFOLDER" val="c:\temp\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56.24299"/>
  <p:tag name="ORIGINALWIDTH" val="53.24331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BrickRed}&#10;&#10;\pagestyle{empty}&#10;\begin{document}&#10;\[&#10;z&#10;\]&#10;\end{document}"/>
  <p:tag name="IGUANATEXSIZE" val="14"/>
  <p:tag name="IGUANATEXCURSOR" val="693"/>
  <p:tag name="TRANSPARENCY" val="True"/>
  <p:tag name="FILENAME" val=""/>
  <p:tag name="INPUTTYPE" val="0"/>
  <p:tag name="LATEXENGINEID" val="0"/>
  <p:tag name="TEMPFOLDER" val="c:\temp\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899.8875"/>
  <p:tag name="ORIGINALWIDTH" val="1386.577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cern4}&#10;&#10;\pagestyle{empty}&#10;\begin{document}&#10;\begin{align*}&#10;%%&#10;\left.&#10;\begin{pmatrix}&#10;x_i\\x_i'&#10;\end{pmatrix}\right|_{k+1} &amp;=&#10;\mathcal{M}_i&#10;\left.&#10;\begin{pmatrix}&#10;x_i\\x_i'&#10;\end{pmatrix}\right|_k\\&#10;%%&#10;\left.&#10;\begin{pmatrix}&#10;z_i\\\delta_i&#10;\end{pmatrix}\right|_{k+1} &amp;=&#10;\mathcal{I}\left[&#10;\left.&#10;\begin{pmatrix}&#10;z_i\\\delta_i&#10;\end{pmatrix}\right|_k&#10;\right]\\&#10;%%&#10;\left.&#10;\begin{pmatrix}&#10;x_i'&#10;\end{pmatrix}\right|_{k+1} &amp;=&#10;\left.&#10;\begin{pmatrix}&#10;x_i'&#10;\end{pmatrix}\right|_k&#10;+&#10;\mathcal{WK}&#10;\end{align*}&#10;\end{document}"/>
  <p:tag name="IGUANATEXSIZE" val="18"/>
  <p:tag name="IGUANATEXCURSOR" val="780"/>
  <p:tag name="TRANSPARENCY" val="True"/>
  <p:tag name="FILENAME" val=""/>
  <p:tag name="INPUTTYPE" val="0"/>
  <p:tag name="LATEXENGINEID" val="0"/>
  <p:tag name="TEMPFOLDER" val="c:\temp\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300.7124"/>
  <p:tag name="ORIGINALWIDTH" val="1367.079"/>
  <p:tag name="LATEXADDIN" val="\documentclass{article}&#10;\usepackage{amsmath}&#10;\usepackage[dvipsnames]{xcolor}&#10;&#10;\color{Orange}&#10;\pagestyle{empty}&#10;\begin{document}&#10;&#10;\[&#10;\Delta \vec{x}'[i] = -\frac{e^2}{m\gamma\beta^2 c^2}&#10;\vec{E}_{e^-}\,C\]&#10;&#10;\end{document}"/>
  <p:tag name="IGUANATEXSIZE" val="18"/>
  <p:tag name="IGUANATEXCURSOR" val="146"/>
  <p:tag name="TRANSPARENCY" val="True"/>
  <p:tag name="FILENAME" val=""/>
  <p:tag name="INPUTTYPE" val="0"/>
  <p:tag name="LATEXENGINEID" val="0"/>
  <p:tag name="TEMPFOLDER" val="c:\temp\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373.4533"/>
  <p:tag name="ORIGINALWIDTH" val="1793.026"/>
  <p:tag name="LATEXADDIN" val="\documentclass{article}&#10;\usepackage{amsmath}&#10;\usepackage[dvipsnames]{xcolor}&#10;&#10;\color{NavyBlue}&#10;\pagestyle{empty}&#10;\begin{document}&#10;&#10;\[&#10;\Delta \dot{\vec{x}} = -\frac{e}{m}&#10;\left(\vec{E}_{p^+}[i]&#10;+ \frac{\dot{\vec{x}}\times\vec{B}}{c}\right)\Delta t\]&#10;&#10;\end{document}"/>
  <p:tag name="IGUANATEXSIZE" val="18"/>
  <p:tag name="IGUANATEXCURSOR" val="193"/>
  <p:tag name="TRANSPARENCY" val="True"/>
  <p:tag name="FILENAME" val=""/>
  <p:tag name="INPUTTYPE" val="0"/>
  <p:tag name="LATEXENGINEID" val="0"/>
  <p:tag name="TEMPFOLDER" val="c:\temp\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120.7349"/>
  <p:tag name="ORIGINALWIDTH" val="92.2385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cern4}&#10;&#10;\pagestyle{empty}&#10;\begin{document}&#10;\[\color{BrickRed}&#10;\vec{E}&#10;\]&#10;\end{document}"/>
  <p:tag name="IGUANATEXSIZE" val="20"/>
  <p:tag name="IGUANATEXCURSOR" val="713"/>
  <p:tag name="TRANSPARENCY" val="True"/>
  <p:tag name="FILENAME" val=""/>
  <p:tag name="INPUTTYPE" val="0"/>
  <p:tag name="LATEXENGINEID" val="0"/>
  <p:tag name="TEMPFOLDER" val="c:\temp\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120.7349"/>
  <p:tag name="ORIGINALWIDTH" val="92.2385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cern4}&#10;&#10;\pagestyle{empty}&#10;\begin{document}&#10;\[\color{RoyalBlue}&#10;\vec{E}&#10;\]&#10;\end{document}"/>
  <p:tag name="IGUANATEXSIZE" val="20"/>
  <p:tag name="IGUANATEXCURSOR" val="700"/>
  <p:tag name="TRANSPARENCY" val="True"/>
  <p:tag name="FILENAME" val=""/>
  <p:tag name="INPUTTYPE" val="0"/>
  <p:tag name="LATEXENGINEID" val="0"/>
  <p:tag name="TEMPFOLDER" val="c:\temp\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120.7349"/>
  <p:tag name="ORIGINALWIDTH" val="92.2385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cern4}&#10;&#10;\pagestyle{empty}&#10;\begin{document}&#10;\[\color{BrickRed}&#10;\vec{E}&#10;\]&#10;\end{document}"/>
  <p:tag name="IGUANATEXSIZE" val="20"/>
  <p:tag name="IGUANATEXCURSOR" val="713"/>
  <p:tag name="TRANSPARENCY" val="True"/>
  <p:tag name="FILENAME" val=""/>
  <p:tag name="INPUTTYPE" val="0"/>
  <p:tag name="LATEXENGINEID" val="0"/>
  <p:tag name="TEMPFOLDER" val="c:\temp\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120.7349"/>
  <p:tag name="ORIGINALWIDTH" val="92.2385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cern4}&#10;&#10;\pagestyle{empty}&#10;\begin{document}&#10;\[\color{RoyalBlue}&#10;\vec{E}&#10;\]&#10;\end{document}"/>
  <p:tag name="IGUANATEXSIZE" val="20"/>
  <p:tag name="IGUANATEXCURSOR" val="700"/>
  <p:tag name="TRANSPARENCY" val="True"/>
  <p:tag name="FILENAME" val=""/>
  <p:tag name="INPUTTYPE" val="0"/>
  <p:tag name="LATEXENGINEID" val="0"/>
  <p:tag name="TEMPFOLDER" val="c:\temp\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899.8875"/>
  <p:tag name="ORIGINALWIDTH" val="1386.577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cern4}&#10;&#10;\pagestyle{empty}&#10;\begin{document}&#10;\begin{align*}&#10;%%&#10;\left.&#10;\begin{pmatrix}&#10;x_i\\x_i'&#10;\end{pmatrix}\right|_{k+1} &amp;=&#10;\mathcal{M}_i&#10;\left.&#10;\begin{pmatrix}&#10;x_i\\x_i'&#10;\end{pmatrix}\right|_k\\&#10;%%&#10;\left.&#10;\begin{pmatrix}&#10;z_i\\\delta_i&#10;\end{pmatrix}\right|_{k+1} &amp;=&#10;\mathcal{I}\left[&#10;\left.&#10;\begin{pmatrix}&#10;z_i\\\delta_i&#10;\end{pmatrix}\right|_k&#10;\right]\\&#10;%%&#10;\left.&#10;\begin{pmatrix}&#10;x_i'&#10;\end{pmatrix}\right|_{k+1} &amp;=&#10;\left.&#10;\begin{pmatrix}&#10;x_i'&#10;\end{pmatrix}\right|_k&#10;+&#10;\mathcal{WK}&#10;\end{align*}&#10;\end{document}"/>
  <p:tag name="IGUANATEXSIZE" val="18"/>
  <p:tag name="IGUANATEXCURSOR" val="780"/>
  <p:tag name="TRANSPARENCY" val="True"/>
  <p:tag name="FILENAME" val=""/>
  <p:tag name="INPUTTYPE" val="0"/>
  <p:tag name="LATEXENGINEID" val="0"/>
  <p:tag name="TEMPFOLDER" val="c:\temp\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1086.614"/>
  <p:tag name="ORIGINALWIDTH" val="1673.791"/>
  <p:tag name="LATEXADDIN" val="\documentclass{article}&#10;&#10;\usepackage[fleqn]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cern4}&#10;&#10;\pagestyle{empty}&#10;\begin{document}&#10;Solve&#10;\begin{align*}&#10;\Delta\,\phi(x,y)_{p^+} &amp;=&#10;-\frac{\rho_{p^+}(x,y)}{\varepsilon_0}\\&#10;\Delta\,\phi(x,y)_{e^-} &amp;=&#10;-\frac{\rho_{e^-}(x,y)}{\varepsilon_0}&#10;\end{align*}&#10;using PIC method.&#10;\end{document}"/>
  <p:tag name="IGUANATEXSIZE" val="16"/>
  <p:tag name="IGUANATEXCURSOR" val="878"/>
  <p:tag name="TRANSPARENCY" val="True"/>
  <p:tag name="FILENAME" val=""/>
  <p:tag name="INPUTTYPE" val="0"/>
  <p:tag name="LATEXENGINEID" val="0"/>
  <p:tag name="TEMPFOLDER" val="c:\temp\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120.7349"/>
  <p:tag name="ORIGINALWIDTH" val="92.2385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cern4}&#10;&#10;\pagestyle{empty}&#10;\begin{document}&#10;\[\color{BrickRed}&#10;\vec{E}&#10;\]&#10;\end{document}"/>
  <p:tag name="IGUANATEXSIZE" val="20"/>
  <p:tag name="IGUANATEXCURSOR" val="713"/>
  <p:tag name="TRANSPARENCY" val="True"/>
  <p:tag name="FILENAME" val=""/>
  <p:tag name="INPUTTYPE" val="0"/>
  <p:tag name="LATEXENGINEID" val="0"/>
  <p:tag name="TEMPFOLDER" val="c:\temp\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120.7349"/>
  <p:tag name="ORIGINALWIDTH" val="92.2385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cern4}&#10;&#10;\pagestyle{empty}&#10;\begin{document}&#10;\[\color{RoyalBlue}&#10;\vec{E}&#10;\]&#10;\end{document}"/>
  <p:tag name="IGUANATEXSIZE" val="20"/>
  <p:tag name="IGUANATEXCURSOR" val="700"/>
  <p:tag name="TRANSPARENCY" val="True"/>
  <p:tag name="FILENAME" val=""/>
  <p:tag name="INPUTTYPE" val="0"/>
  <p:tag name="LATEXENGINEID" val="0"/>
  <p:tag name="TEMPFOLDER" val="c:\temp\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538.4327"/>
  <p:tag name="ORIGINALWIDTH" val="1984.252"/>
  <p:tag name="LATEXADDIN" val="\documentclass{article}&#10;&#10;\usepackage[fleqn]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cern4}&#10;&#10;\pagestyle{empty}&#10;\begin{document}&#10;Update momenta in slice $i$ with&#10;\[&#10;\Delta \vec{x}'[i] = -\frac{e^2}{m\gamma\beta^2 c^2}&#10;\vec{E}_{e^-}[i]\,L&#10;\]&#10;\end{document}"/>
  <p:tag name="IGUANATEXSIZE" val="16"/>
  <p:tag name="IGUANATEXCURSOR" val="802"/>
  <p:tag name="TRANSPARENCY" val="True"/>
  <p:tag name="FILENAME" val=""/>
  <p:tag name="INPUTTYPE" val="0"/>
  <p:tag name="LATEXENGINEID" val="0"/>
  <p:tag name="TEMPFOLDER" val="c:\temp\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120.7349"/>
  <p:tag name="ORIGINALWIDTH" val="92.2385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cern4}&#10;&#10;\pagestyle{empty}&#10;\begin{document}&#10;\[\color{BrickRed}&#10;\vec{E}&#10;\]&#10;\end{document}"/>
  <p:tag name="IGUANATEXSIZE" val="20"/>
  <p:tag name="IGUANATEXCURSOR" val="713"/>
  <p:tag name="TRANSPARENCY" val="True"/>
  <p:tag name="FILENAME" val=""/>
  <p:tag name="INPUTTYPE" val="0"/>
  <p:tag name="LATEXENGINEID" val="0"/>
  <p:tag name="TEMPFOLDER" val="c:\temp\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120.7349"/>
  <p:tag name="ORIGINALWIDTH" val="92.2385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cern4}&#10;&#10;\pagestyle{empty}&#10;\begin{document}&#10;\[\color{RoyalBlue}&#10;\vec{E}&#10;\]&#10;\end{document}"/>
  <p:tag name="IGUANATEXSIZE" val="20"/>
  <p:tag name="IGUANATEXCURSOR" val="700"/>
  <p:tag name="TRANSPARENCY" val="True"/>
  <p:tag name="FILENAME" val=""/>
  <p:tag name="INPUTTYPE" val="0"/>
  <p:tag name="LATEXENGINEID" val="0"/>
  <p:tag name="TEMPFOLDER" val="c:\temp\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586.4267"/>
  <p:tag name="ORIGINALWIDTH" val="1160.855"/>
  <p:tag name="LATEXADDIN" val="\documentclass{article}&#10;&#10;\usepackage[fleqn]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cern4}&#10;&#10;\pagestyle{empty}&#10;\begin{document}&#10;\begin{align*}&#10;\dot{\vec{x}} &amp;= \vec{v}\\&#10;\dot{\vec{v}} &amp;= \frac{e}{m}\left(&#10;\vec{E} + \frac{\vec{v}\times\vec{B}}{c}\right) &#10;\end{align*}&#10;\end{document}"/>
  <p:tag name="IGUANATEXSIZE" val="14"/>
  <p:tag name="IGUANATEXCURSOR" val="732"/>
  <p:tag name="TRANSPARENCY" val="True"/>
  <p:tag name="FILENAME" val=""/>
  <p:tag name="INPUTTYPE" val="0"/>
  <p:tag name="LATEXENGINEID" val="0"/>
  <p:tag name="TEMPFOLDER" val="c:\temp\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572.9283"/>
  <p:tag name="ORIGINALWIDTH" val="2351.706"/>
  <p:tag name="LATEXADDIN" val="\documentclass{article}&#10;&#10;\usepackage[fleqn]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cern4}&#10;&#10;\pagestyle{empty}&#10;\begin{document}&#10;\begin{align*}&#10;\frac{\mathbf{x}_{k+1}-\mathbf{x}_k}{\Delta t} &amp;= &#10;\mathbf{v}_{k+1}\\&#10;\frac{\mathbf{v}_{k+1}-\mathbf{v}_k}{\Delta t} &amp;=&#10;\frac{e}{m}\left(\mathbf{E}_k&#10;+ \frac{\left(\mathbf{v}_{k+1}+\mathbf{v}_k\right)&#10;\times\mathbf{B}_k}{2c}\right)&#10;\end{align*}&#10;\end{document}"/>
  <p:tag name="IGUANATEXSIZE" val="14"/>
  <p:tag name="IGUANATEXCURSOR" val="939"/>
  <p:tag name="TRANSPARENCY" val="True"/>
  <p:tag name="FILENAME" val=""/>
  <p:tag name="INPUTTYPE" val="0"/>
  <p:tag name="LATEXENGINEID" val="0"/>
  <p:tag name="TEMPFOLDER" val="c:\temp\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883.3895"/>
  <p:tag name="ORIGINALWIDTH" val="1929.509"/>
  <p:tag name="LATEXADDIN" val="\documentclass{article}&#10;&#10;\usepackage[fleqn]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cern4}&#10;&#10;\pagestyle{empty}&#10;\begin{document}&#10;\begin{align*}&#10;\mathbf{v}^- &amp;= \mathbf{v}_k&#10;+ \frac{e}{m}\mathbf{E}_k\frac{\Delta t}{2}\\&#10;\frac{\mathbf{v}^+ - \mathbf{v}^-}{\Delta t} &amp;=&#10;\frac{e}{2mc}\left(&#10;\left(\mathbf{v}^+ + \mathbf{v}^-\right)&#10;\times\mathbf{B}_k\right)\\&#10;\mathbf{v}_{k+1} &amp;= \mathbf{v}^+&#10;+ \frac{e}{m}\,\mathbf{E}_k\,\frac{\Delta t}{2}\\&#10;\end{align*}&#10;\end{document}"/>
  <p:tag name="IGUANATEXSIZE" val="14"/>
  <p:tag name="IGUANATEXCURSOR" val="980"/>
  <p:tag name="TRANSPARENCY" val="True"/>
  <p:tag name="FILENAME" val=""/>
  <p:tag name="INPUTTYPE" val="0"/>
  <p:tag name="LATEXENGINEID" val="0"/>
  <p:tag name="TEMPFOLDER" val="c:\temp\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120.7349"/>
  <p:tag name="ORIGINALWIDTH" val="92.2385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cern4}&#10;&#10;\pagestyle{empty}&#10;\begin{document}&#10;\[\color{BrickRed}&#10;\vec{E}&#10;\]&#10;\end{document}"/>
  <p:tag name="IGUANATEXSIZE" val="20"/>
  <p:tag name="IGUANATEXCURSOR" val="713"/>
  <p:tag name="TRANSPARENCY" val="True"/>
  <p:tag name="FILENAME" val=""/>
  <p:tag name="INPUTTYPE" val="0"/>
  <p:tag name="LATEXENGINEID" val="0"/>
  <p:tag name="TEMPFOLDER" val="c:\temp\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377.9528"/>
  <p:tag name="ORIGINALWIDTH" val="2150.731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cern4}&#10;&#10;\pagestyle{empty}&#10;\begin{document}&#10;\begin{align*}&#10;\Delta x'[i] &amp;= - \frac{e^2}{m\gamma\beta^2 c^2}&#10;\sum_{j=0}^i N[j]\cdot W_{Cx}[i-j]&#10;\end{align*}&#10;\end{document}"/>
  <p:tag name="IGUANATEXSIZE" val="18"/>
  <p:tag name="IGUANATEXCURSOR" val="773"/>
  <p:tag name="TRANSPARENCY" val="True"/>
  <p:tag name="FILENAME" val=""/>
  <p:tag name="INPUTTYPE" val="0"/>
  <p:tag name="LATEXENGINEID" val="0"/>
  <p:tag name="TEMPFOLDER" val="c:\temp\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120.7349"/>
  <p:tag name="ORIGINALWIDTH" val="92.2385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cern4}&#10;&#10;\pagestyle{empty}&#10;\begin{document}&#10;\[\color{RoyalBlue}&#10;\vec{E}&#10;\]&#10;\end{document}"/>
  <p:tag name="IGUANATEXSIZE" val="20"/>
  <p:tag name="IGUANATEXCURSOR" val="700"/>
  <p:tag name="TRANSPARENCY" val="True"/>
  <p:tag name="FILENAME" val=""/>
  <p:tag name="INPUTTYPE" val="0"/>
  <p:tag name="LATEXENGINEID" val="0"/>
  <p:tag name="TEMPFOLDER" val="c:\temp\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120.7349"/>
  <p:tag name="ORIGINALWIDTH" val="92.2385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cern4}&#10;&#10;\pagestyle{empty}&#10;\begin{document}&#10;\[\color{BrickRed}&#10;\vec{E}&#10;\]&#10;\end{document}"/>
  <p:tag name="IGUANATEXSIZE" val="20"/>
  <p:tag name="IGUANATEXCURSOR" val="713"/>
  <p:tag name="TRANSPARENCY" val="True"/>
  <p:tag name="FILENAME" val=""/>
  <p:tag name="INPUTTYPE" val="0"/>
  <p:tag name="LATEXENGINEID" val="0"/>
  <p:tag name="TEMPFOLDER" val="c:\temp\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120.7349"/>
  <p:tag name="ORIGINALWIDTH" val="92.2385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cern4}&#10;&#10;\pagestyle{empty}&#10;\begin{document}&#10;\[\color{RoyalBlue}&#10;\vec{E}&#10;\]&#10;\end{document}"/>
  <p:tag name="IGUANATEXSIZE" val="20"/>
  <p:tag name="IGUANATEXCURSOR" val="700"/>
  <p:tag name="TRANSPARENCY" val="True"/>
  <p:tag name="FILENAME" val=""/>
  <p:tag name="INPUTTYPE" val="0"/>
  <p:tag name="LATEXENGINEID" val="0"/>
  <p:tag name="TEMPFOLDER" val="c:\temp\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377.9528"/>
  <p:tag name="ORIGINALWIDTH" val="2613.423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cern4}&#10;&#10;\pagestyle{empty}&#10;\begin{document}&#10;\begin{align*}&#10;\Delta x'[i] &amp;= -\frac{e^2}{m\gamma\beta^2c^2\,C}\,&#10;\sum_{j=0}^i N[j]\,\langle x\rangle[j]\cdot W_{Dx}[i-j]&#10;\end{align*}&#10;\end{document}"/>
  <p:tag name="IGUANATEXSIZE" val="18"/>
  <p:tag name="IGUANATEXCURSOR" val="797"/>
  <p:tag name="TRANSPARENCY" val="True"/>
  <p:tag name="FILENAME" val=""/>
  <p:tag name="INPUTTYPE" val="0"/>
  <p:tag name="LATEXENGINEID" val="0"/>
  <p:tag name="TEMPFOLDER" val="c:\temp\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56.24299"/>
  <p:tag name="ORIGINALWIDTH" val="62.99213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BrickRed}&#10;&#10;\pagestyle{empty}&#10;\begin{document}&#10;\[&#10;x&#10;\]&#10;\end{document}"/>
  <p:tag name="IGUANATEXSIZE" val="14"/>
  <p:tag name="IGUANATEXCURSOR" val="693"/>
  <p:tag name="TRANSPARENCY" val="True"/>
  <p:tag name="FILENAME" val=""/>
  <p:tag name="INPUTTYPE" val="0"/>
  <p:tag name="LATEXENGINEID" val="0"/>
  <p:tag name="TEMPFOLDER" val="c:\temp\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80.24"/>
  <p:tag name="ORIGINALWIDTH" val="58.49268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BrickRed}&#10;&#10;\pagestyle{empty}&#10;\begin{document}&#10;\[&#10;y&#10;\]&#10;\end{document}"/>
  <p:tag name="IGUANATEXSIZE" val="14"/>
  <p:tag name="IGUANATEXCURSOR" val="693"/>
  <p:tag name="TRANSPARENCY" val="True"/>
  <p:tag name="FILENAME" val=""/>
  <p:tag name="INPUTTYPE" val="0"/>
  <p:tag name="LATEXENGINEID" val="0"/>
  <p:tag name="TEMPFOLDER" val="c:\temp\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56.24299"/>
  <p:tag name="ORIGINALWIDTH" val="53.24331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BrickRed}&#10;&#10;\pagestyle{empty}&#10;\begin{document}&#10;\[&#10;z&#10;\]&#10;\end{document}"/>
  <p:tag name="IGUANATEXSIZE" val="14"/>
  <p:tag name="IGUANATEXCURSOR" val="693"/>
  <p:tag name="TRANSPARENCY" val="True"/>
  <p:tag name="FILENAME" val=""/>
  <p:tag name="INPUTTYPE" val="0"/>
  <p:tag name="LATEXENGINEID" val="0"/>
  <p:tag name="TEMPFOLDER" val="c:\temp\"/>
</p:tagLst>
</file>

<file path=ppt/theme/theme1.xml><?xml version="1.0" encoding="utf-8"?>
<a:theme xmlns:a="http://schemas.openxmlformats.org/drawingml/2006/main" name="Office Theme">
  <a:themeElements>
    <a:clrScheme name="CERN">
      <a:dk1>
        <a:srgbClr val="282828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12860</TotalTime>
  <Words>4230</Words>
  <Application>Microsoft Office PowerPoint</Application>
  <PresentationFormat>On-screen Show (4:3)</PresentationFormat>
  <Paragraphs>914</Paragraphs>
  <Slides>61</Slides>
  <Notes>15</Notes>
  <HiddenSlides>0</HiddenSlides>
  <MMClips>5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61</vt:i4>
      </vt:variant>
    </vt:vector>
  </HeadingPairs>
  <TitlesOfParts>
    <vt:vector size="70" baseType="lpstr">
      <vt:lpstr>Arial</vt:lpstr>
      <vt:lpstr>Calibri</vt:lpstr>
      <vt:lpstr>Calibri (Body)</vt:lpstr>
      <vt:lpstr>Calibri Light</vt:lpstr>
      <vt:lpstr>Courier New</vt:lpstr>
      <vt:lpstr>Lucida Grande</vt:lpstr>
      <vt:lpstr>Symbol</vt:lpstr>
      <vt:lpstr>Wingdings</vt:lpstr>
      <vt:lpstr>Office Theme</vt:lpstr>
      <vt:lpstr>PowerPoint Presentation</vt:lpstr>
      <vt:lpstr>Numerical Methods II</vt:lpstr>
      <vt:lpstr>Outline</vt:lpstr>
      <vt:lpstr>Outline</vt:lpstr>
      <vt:lpstr>Summary – where are we?</vt:lpstr>
      <vt:lpstr>Examples – constant wakes</vt:lpstr>
      <vt:lpstr>Examples – dipole wakes</vt:lpstr>
      <vt:lpstr>Dipole wakes – beam break-up</vt:lpstr>
      <vt:lpstr>Dipole wakes – TMCI below threshold</vt:lpstr>
      <vt:lpstr>Dipole wakes – TMCI above threshold</vt:lpstr>
      <vt:lpstr>Raising the TMCI threshold – SPS Q20 optics</vt:lpstr>
      <vt:lpstr>Dipole wakes – headtail modes</vt:lpstr>
      <vt:lpstr>Dipole wakes – headtail modes</vt:lpstr>
      <vt:lpstr>Dipole wakes – headtail modes</vt:lpstr>
      <vt:lpstr>Example: Headtail modes in the LHC</vt:lpstr>
      <vt:lpstr>End of part I</vt:lpstr>
      <vt:lpstr>Outline</vt:lpstr>
      <vt:lpstr>Accelerator beam system - wakefields</vt:lpstr>
      <vt:lpstr>Accelerator beam system – electron clouds</vt:lpstr>
      <vt:lpstr>Accelerator beam system – electron clouds</vt:lpstr>
      <vt:lpstr>Electron clouds in a drift section</vt:lpstr>
      <vt:lpstr>Electron clouds in a bending magnet</vt:lpstr>
      <vt:lpstr>Electron clouds in a quadrupole magnet</vt:lpstr>
      <vt:lpstr>Accelerator-beam system – e-cloud</vt:lpstr>
      <vt:lpstr>E-cloud beam system</vt:lpstr>
      <vt:lpstr>E-cloud beam system</vt:lpstr>
      <vt:lpstr>E-cloud beam system</vt:lpstr>
      <vt:lpstr>E-cloud beam system</vt:lpstr>
      <vt:lpstr>E-cloud beam system</vt:lpstr>
      <vt:lpstr>E-cloud beam system</vt:lpstr>
      <vt:lpstr>Outline</vt:lpstr>
      <vt:lpstr>PIC solvers in brief</vt:lpstr>
      <vt:lpstr>PIC solvers in brief</vt:lpstr>
      <vt:lpstr>PIC solvers – basic steps</vt:lpstr>
      <vt:lpstr>PIC solvers – basic steps</vt:lpstr>
      <vt:lpstr>PIC solvers – basic steps</vt:lpstr>
      <vt:lpstr>PIC solvers – basic steps</vt:lpstr>
      <vt:lpstr>Numerical model of electron cloud effects</vt:lpstr>
      <vt:lpstr>Numerical model of electron cloud effects</vt:lpstr>
      <vt:lpstr>Numerical model of electron cloud effects</vt:lpstr>
      <vt:lpstr>Numerical model of electron cloud effects</vt:lpstr>
      <vt:lpstr>Outline</vt:lpstr>
      <vt:lpstr>Electron cloud induced instabilities</vt:lpstr>
      <vt:lpstr>Ex. of coherent e-cloud effects in the LHC</vt:lpstr>
      <vt:lpstr>Ex. of coherent e-cloud effects in the LHC</vt:lpstr>
      <vt:lpstr>Ex. of incoherent e-cloud effects in the LHC</vt:lpstr>
      <vt:lpstr>Ex. of incoherent e-cloud effects in the LHC</vt:lpstr>
      <vt:lpstr>Ex. of incoherent e-cloud effects in the LHC</vt:lpstr>
      <vt:lpstr>Ex. of incoherent e-cloud effects in the LHC</vt:lpstr>
      <vt:lpstr>Vlasov solvers</vt:lpstr>
      <vt:lpstr>End part II</vt:lpstr>
      <vt:lpstr>Backup</vt:lpstr>
      <vt:lpstr>Electron clouds in a bending magnet</vt:lpstr>
      <vt:lpstr>Electron clouds in a quadrupole magnet</vt:lpstr>
      <vt:lpstr>Basic stages of a PIC algorithm </vt:lpstr>
      <vt:lpstr>Electron space charge evaluation in PyECLOUD</vt:lpstr>
      <vt:lpstr>The Shortley - Weller method</vt:lpstr>
      <vt:lpstr>The Shortley - Weller method</vt:lpstr>
      <vt:lpstr>The Shortley - Weller method</vt:lpstr>
      <vt:lpstr>The Shortley - Weller method</vt:lpstr>
      <vt:lpstr>Dual grid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Kevin Shing Bruce Li</dc:creator>
  <cp:lastModifiedBy>Kevin Shing Bruce Li</cp:lastModifiedBy>
  <cp:revision>591</cp:revision>
  <dcterms:created xsi:type="dcterms:W3CDTF">2015-10-12T18:31:23Z</dcterms:created>
  <dcterms:modified xsi:type="dcterms:W3CDTF">2015-11-09T20:12:00Z</dcterms:modified>
</cp:coreProperties>
</file>