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gif" ContentType="image/gif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3" r:id="rId1"/>
  </p:sldMasterIdLst>
  <p:notesMasterIdLst>
    <p:notesMasterId r:id="rId42"/>
  </p:notesMasterIdLst>
  <p:handoutMasterIdLst>
    <p:handoutMasterId r:id="rId43"/>
  </p:handoutMasterIdLst>
  <p:sldIdLst>
    <p:sldId id="312" r:id="rId2"/>
    <p:sldId id="379" r:id="rId3"/>
    <p:sldId id="376" r:id="rId4"/>
    <p:sldId id="377" r:id="rId5"/>
    <p:sldId id="353" r:id="rId6"/>
    <p:sldId id="381" r:id="rId7"/>
    <p:sldId id="382" r:id="rId8"/>
    <p:sldId id="383" r:id="rId9"/>
    <p:sldId id="354" r:id="rId10"/>
    <p:sldId id="384" r:id="rId11"/>
    <p:sldId id="385" r:id="rId12"/>
    <p:sldId id="386" r:id="rId13"/>
    <p:sldId id="387" r:id="rId14"/>
    <p:sldId id="355" r:id="rId15"/>
    <p:sldId id="356" r:id="rId16"/>
    <p:sldId id="357" r:id="rId17"/>
    <p:sldId id="389" r:id="rId18"/>
    <p:sldId id="390" r:id="rId19"/>
    <p:sldId id="391" r:id="rId20"/>
    <p:sldId id="392" r:id="rId21"/>
    <p:sldId id="393" r:id="rId22"/>
    <p:sldId id="397" r:id="rId23"/>
    <p:sldId id="364" r:id="rId24"/>
    <p:sldId id="365" r:id="rId25"/>
    <p:sldId id="396" r:id="rId26"/>
    <p:sldId id="398" r:id="rId27"/>
    <p:sldId id="399" r:id="rId28"/>
    <p:sldId id="402" r:id="rId29"/>
    <p:sldId id="400" r:id="rId30"/>
    <p:sldId id="401" r:id="rId31"/>
    <p:sldId id="403" r:id="rId32"/>
    <p:sldId id="373" r:id="rId33"/>
    <p:sldId id="404" r:id="rId34"/>
    <p:sldId id="406" r:id="rId35"/>
    <p:sldId id="405" r:id="rId36"/>
    <p:sldId id="380" r:id="rId37"/>
    <p:sldId id="407" r:id="rId38"/>
    <p:sldId id="408" r:id="rId39"/>
    <p:sldId id="350" r:id="rId40"/>
    <p:sldId id="370" r:id="rId41"/>
  </p:sldIdLst>
  <p:sldSz cx="9144000" cy="6858000" type="screen4x3"/>
  <p:notesSz cx="9296400" cy="7010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208" userDrawn="1">
          <p15:clr>
            <a:srgbClr val="A4A3A4"/>
          </p15:clr>
        </p15:guide>
        <p15:guide id="2" pos="2928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FF"/>
    <a:srgbClr val="3333FF"/>
    <a:srgbClr val="0000FF"/>
    <a:srgbClr val="FF0000"/>
    <a:srgbClr val="49ED49"/>
    <a:srgbClr val="996600"/>
    <a:srgbClr val="FF66CC"/>
    <a:srgbClr val="33CCFF"/>
    <a:srgbClr val="FF5050"/>
    <a:srgbClr val="FF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126" autoAdjust="0"/>
    <p:restoredTop sz="94660"/>
  </p:normalViewPr>
  <p:slideViewPr>
    <p:cSldViewPr snapToGrid="0">
      <p:cViewPr varScale="1">
        <p:scale>
          <a:sx n="87" d="100"/>
          <a:sy n="87" d="100"/>
        </p:scale>
        <p:origin x="2436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65" d="100"/>
          <a:sy n="65" d="100"/>
        </p:scale>
        <p:origin x="4140" y="84"/>
      </p:cViewPr>
      <p:guideLst>
        <p:guide orient="horz" pos="2208"/>
        <p:guide pos="2928"/>
      </p:guideLst>
    </p:cSldViewPr>
  </p:notes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notesMaster" Target="notesMasters/notesMaster1.xml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handoutMaster" Target="handoutMasters/handout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7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6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1"/>
            <a:ext cx="4027709" cy="3500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 i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9865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266499" y="1"/>
            <a:ext cx="4027709" cy="3500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i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9866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6659203"/>
            <a:ext cx="4027709" cy="3500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 i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9866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266499" y="6659203"/>
            <a:ext cx="4027709" cy="3500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i="0">
                <a:latin typeface="Arial" charset="0"/>
              </a:defRPr>
            </a:lvl1pPr>
          </a:lstStyle>
          <a:p>
            <a:pPr>
              <a:defRPr/>
            </a:pPr>
            <a:fld id="{61E6BA74-424A-4981-A4CA-DC6F78B9A66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952775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1"/>
            <a:ext cx="4027709" cy="3500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 i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266499" y="1"/>
            <a:ext cx="4027709" cy="3500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i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1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895600" y="527050"/>
            <a:ext cx="3505200" cy="26289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29640" y="3330167"/>
            <a:ext cx="7437120" cy="31540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6659203"/>
            <a:ext cx="4027709" cy="3500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 i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266499" y="6659203"/>
            <a:ext cx="4027709" cy="3500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i="0">
                <a:latin typeface="Arial" charset="0"/>
              </a:defRPr>
            </a:lvl1pPr>
          </a:lstStyle>
          <a:p>
            <a:pPr>
              <a:defRPr/>
            </a:pPr>
            <a:fld id="{93D29CE6-48D7-4CB0-A913-01EB6643065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509339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3F84B5B-7289-4369-84FF-28D9D1B4916E}" type="slidenum">
              <a:rPr lang="en-US" smtClean="0"/>
              <a:pPr/>
              <a:t>1</a:t>
            </a:fld>
            <a:endParaRPr lang="en-US" smtClean="0"/>
          </a:p>
        </p:txBody>
      </p:sp>
      <p:sp>
        <p:nvSpPr>
          <p:cNvPr id="71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400862183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1ACCF58-51F3-4A99-9016-5D6D39740B91}" type="slidenum">
              <a:rPr lang="en-US" smtClean="0"/>
              <a:pPr/>
              <a:t>39</a:t>
            </a:fld>
            <a:endParaRPr lang="en-US" smtClean="0"/>
          </a:p>
        </p:txBody>
      </p:sp>
      <p:sp>
        <p:nvSpPr>
          <p:cNvPr id="81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0569352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7"/>
          <p:cNvSpPr>
            <a:spLocks noChangeArrowheads="1"/>
          </p:cNvSpPr>
          <p:nvPr/>
        </p:nvSpPr>
        <p:spPr bwMode="auto">
          <a:xfrm>
            <a:off x="609600" y="1219200"/>
            <a:ext cx="7924800" cy="914400"/>
          </a:xfrm>
          <a:custGeom>
            <a:avLst/>
            <a:gdLst/>
            <a:ahLst/>
            <a:cxnLst>
              <a:cxn ang="0">
                <a:pos x="0" y="1000"/>
              </a:cxn>
              <a:cxn ang="0">
                <a:pos x="0" y="0"/>
              </a:cxn>
              <a:cxn ang="0">
                <a:pos x="1000" y="0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US" sz="2000" i="1">
              <a:latin typeface="Arial" charset="0"/>
            </a:endParaRPr>
          </a:p>
        </p:txBody>
      </p:sp>
      <p:sp>
        <p:nvSpPr>
          <p:cNvPr id="5" name="Line 8"/>
          <p:cNvSpPr>
            <a:spLocks noChangeShapeType="1"/>
          </p:cNvSpPr>
          <p:nvPr/>
        </p:nvSpPr>
        <p:spPr bwMode="auto">
          <a:xfrm>
            <a:off x="1981200" y="3962400"/>
            <a:ext cx="6511925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sz="2000" i="1">
              <a:latin typeface="Arial" charset="0"/>
            </a:endParaRPr>
          </a:p>
        </p:txBody>
      </p:sp>
      <p:sp>
        <p:nvSpPr>
          <p:cNvPr id="3174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14400" y="1524000"/>
            <a:ext cx="7623175" cy="1752600"/>
          </a:xfrm>
        </p:spPr>
        <p:txBody>
          <a:bodyPr/>
          <a:lstStyle>
            <a:lvl1pPr>
              <a:defRPr sz="50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981200" y="3962400"/>
            <a:ext cx="65532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800"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3638"/>
            <a:ext cx="2133600" cy="457200"/>
          </a:xfrm>
        </p:spPr>
        <p:txBody>
          <a:bodyPr/>
          <a:lstStyle>
            <a:lvl1pPr>
              <a:defRPr>
                <a:latin typeface="+mj-lt"/>
              </a:defRPr>
            </a:lvl1pPr>
          </a:lstStyle>
          <a:p>
            <a:pPr>
              <a:defRPr/>
            </a:pPr>
            <a:r>
              <a:rPr lang="en-US"/>
              <a:t>31/07/08</a:t>
            </a:r>
            <a:endParaRPr lang="en-US" alt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>
              <a:defRPr>
                <a:latin typeface="+mj-lt"/>
              </a:defRPr>
            </a:lvl1pPr>
          </a:lstStyle>
          <a:p>
            <a:pPr>
              <a:defRPr/>
            </a:pPr>
            <a:r>
              <a:rPr lang="en-US" altLang="en-US"/>
              <a:t>Review new IRs: Energy Deposition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3638"/>
            <a:ext cx="2133600" cy="457200"/>
          </a:xfrm>
        </p:spPr>
        <p:txBody>
          <a:bodyPr/>
          <a:lstStyle>
            <a:lvl1pPr>
              <a:defRPr>
                <a:latin typeface="+mj-lt"/>
              </a:defRPr>
            </a:lvl1pPr>
          </a:lstStyle>
          <a:p>
            <a:pPr>
              <a:defRPr/>
            </a:pPr>
            <a:fld id="{A184FAF2-4B28-4750-8F18-60E89379588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CARE-HHH Workshop 2008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Nov 24</a:t>
            </a:r>
            <a:r>
              <a:rPr lang="en-US" altLang="en-US" baseline="30000"/>
              <a:t>th</a:t>
            </a:r>
            <a:r>
              <a:rPr lang="en-US" altLang="en-US"/>
              <a:t>		F.Cerutti	Energy deposition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5A978F-F9EA-4575-82C5-134B7F11316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CARE-HHH Workshop 2008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Nov 24</a:t>
            </a:r>
            <a:r>
              <a:rPr lang="en-US" altLang="en-US" baseline="30000"/>
              <a:t>th</a:t>
            </a:r>
            <a:r>
              <a:rPr lang="en-US" altLang="en-US"/>
              <a:t>		F.Cerutti	Energy deposition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C9C50C-890A-42E8-AF69-756E18E5D82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/>
          <p:cNvSpPr txBox="1">
            <a:spLocks noGrp="1"/>
          </p:cNvSpPr>
          <p:nvPr userDrawn="1"/>
        </p:nvSpPr>
        <p:spPr bwMode="auto">
          <a:xfrm>
            <a:off x="333375" y="6240463"/>
            <a:ext cx="79549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>
              <a:defRPr/>
            </a:pPr>
            <a:r>
              <a:rPr lang="en-US" altLang="en-US" dirty="0" smtClean="0"/>
              <a:t>CERN Accelerator School  	</a:t>
            </a:r>
            <a:r>
              <a:rPr lang="en-US" altLang="en-US" dirty="0"/>
              <a:t>	F. Cerutti    		</a:t>
            </a:r>
            <a:r>
              <a:rPr lang="en-US" altLang="en-US" dirty="0" smtClean="0"/>
              <a:t>Nov 10, 2015</a:t>
            </a:r>
            <a:endParaRPr lang="en-US" alt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767317-A9AB-4E54-871B-CD2EEDE7C57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CARE-HHH Workshop 2008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Nov 24</a:t>
            </a:r>
            <a:r>
              <a:rPr lang="en-US" altLang="en-US" baseline="30000"/>
              <a:t>th</a:t>
            </a:r>
            <a:r>
              <a:rPr lang="en-US" altLang="en-US"/>
              <a:t>		F.Cerutti	Energy deposition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F1616E-326B-4B8B-9DE0-4AFBDD16949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CARE-HHH Workshop 2008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Nov 24</a:t>
            </a:r>
            <a:r>
              <a:rPr lang="en-US" altLang="en-US" baseline="30000"/>
              <a:t>th</a:t>
            </a:r>
            <a:r>
              <a:rPr lang="en-US" altLang="en-US"/>
              <a:t>		F.Cerutti	Energy deposition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411F98-DB22-4797-BFBD-6886CB2367A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CARE-HHH Workshop 2008</a:t>
            </a: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Nov 24</a:t>
            </a:r>
            <a:r>
              <a:rPr lang="en-US" altLang="en-US" baseline="30000"/>
              <a:t>th</a:t>
            </a:r>
            <a:r>
              <a:rPr lang="en-US" altLang="en-US"/>
              <a:t>		F.Cerutti	Energy deposition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5849FC-4B5F-405A-845C-8DB0424A602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CARE-HHH Workshop 2008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Nov 24</a:t>
            </a:r>
            <a:r>
              <a:rPr lang="en-US" altLang="en-US" baseline="30000"/>
              <a:t>th</a:t>
            </a:r>
            <a:r>
              <a:rPr lang="en-US" altLang="en-US"/>
              <a:t>		F.Cerutti	Energy deposition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9A87B6-3A53-4310-AE56-E6CBD3AE430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CARE-HHH Workshop 2008</a:t>
            </a: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Nov 24</a:t>
            </a:r>
            <a:r>
              <a:rPr lang="en-US" altLang="en-US" baseline="30000"/>
              <a:t>th</a:t>
            </a:r>
            <a:r>
              <a:rPr lang="en-US" altLang="en-US"/>
              <a:t>		F.Cerutti	Energy deposition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C5EBD2-159D-4113-A171-FF11A9E86D4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CARE-HHH Workshop 2008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Nov 24</a:t>
            </a:r>
            <a:r>
              <a:rPr lang="en-US" altLang="en-US" baseline="30000"/>
              <a:t>th</a:t>
            </a:r>
            <a:r>
              <a:rPr lang="en-US" altLang="en-US"/>
              <a:t>		F.Cerutti	Energy deposition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BB801D-729A-4A98-B271-8B52A4F27C9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CARE-HHH Workshop 2008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Nov 24</a:t>
            </a:r>
            <a:r>
              <a:rPr lang="en-US" altLang="en-US" baseline="30000"/>
              <a:t>th</a:t>
            </a:r>
            <a:r>
              <a:rPr lang="en-US" altLang="en-US"/>
              <a:t>		F.Cerutti	Energy deposition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625D84-1F02-422A-856F-1390D5C88E4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3072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0240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 i="0">
                <a:latin typeface="Tahoma" pitchFamily="34" charset="0"/>
              </a:defRPr>
            </a:lvl1pPr>
          </a:lstStyle>
          <a:p>
            <a:pPr>
              <a:defRPr/>
            </a:pPr>
            <a:r>
              <a:rPr lang="en-US" altLang="en-US"/>
              <a:t>CARE-HHH Workshop 2008</a:t>
            </a:r>
          </a:p>
        </p:txBody>
      </p:sp>
      <p:sp>
        <p:nvSpPr>
          <p:cNvPr id="3072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527300" y="6248400"/>
            <a:ext cx="50180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/>
            </a:lvl1pPr>
          </a:lstStyle>
          <a:p>
            <a:pPr>
              <a:defRPr/>
            </a:pPr>
            <a:r>
              <a:rPr lang="en-US" altLang="en-US"/>
              <a:t>Nov 24</a:t>
            </a:r>
            <a:r>
              <a:rPr lang="en-US" altLang="en-US" baseline="30000"/>
              <a:t>th</a:t>
            </a:r>
            <a:r>
              <a:rPr lang="en-US" altLang="en-US"/>
              <a:t>		F.Cerutti	Energy deposition</a:t>
            </a:r>
          </a:p>
        </p:txBody>
      </p:sp>
      <p:sp>
        <p:nvSpPr>
          <p:cNvPr id="3072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580313" y="6243638"/>
            <a:ext cx="11064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i="0">
                <a:latin typeface="Tahoma" pitchFamily="34" charset="0"/>
              </a:defRPr>
            </a:lvl1pPr>
          </a:lstStyle>
          <a:p>
            <a:pPr>
              <a:defRPr/>
            </a:pPr>
            <a:fld id="{97047E6A-806F-407C-889E-D5410B94E9E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30727" name="Freeform 7"/>
          <p:cNvSpPr>
            <a:spLocks noChangeArrowheads="1"/>
          </p:cNvSpPr>
          <p:nvPr/>
        </p:nvSpPr>
        <p:spPr bwMode="auto">
          <a:xfrm>
            <a:off x="381000" y="228600"/>
            <a:ext cx="8229600" cy="609600"/>
          </a:xfrm>
          <a:custGeom>
            <a:avLst/>
            <a:gdLst/>
            <a:ahLst/>
            <a:cxnLst>
              <a:cxn ang="0">
                <a:pos x="0" y="1000"/>
              </a:cxn>
              <a:cxn ang="0">
                <a:pos x="0" y="0"/>
              </a:cxn>
              <a:cxn ang="0">
                <a:pos x="1000" y="0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19050" cap="flat" cmpd="sng">
            <a:solidFill>
              <a:schemeClr val="accent1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US" sz="2000" i="1">
              <a:latin typeface="Arial" charset="0"/>
            </a:endParaRPr>
          </a:p>
        </p:txBody>
      </p:sp>
      <p:sp>
        <p:nvSpPr>
          <p:cNvPr id="30728" name="Line 8"/>
          <p:cNvSpPr>
            <a:spLocks noChangeShapeType="1"/>
          </p:cNvSpPr>
          <p:nvPr/>
        </p:nvSpPr>
        <p:spPr bwMode="auto">
          <a:xfrm>
            <a:off x="457200" y="617220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sz="2000" i="1">
              <a:latin typeface="Arial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9" r:id="rId1"/>
    <p:sldLayoutId id="2147483860" r:id="rId2"/>
    <p:sldLayoutId id="2147483850" r:id="rId3"/>
    <p:sldLayoutId id="2147483851" r:id="rId4"/>
    <p:sldLayoutId id="2147483852" r:id="rId5"/>
    <p:sldLayoutId id="2147483853" r:id="rId6"/>
    <p:sldLayoutId id="2147483854" r:id="rId7"/>
    <p:sldLayoutId id="2147483855" r:id="rId8"/>
    <p:sldLayoutId id="2147483856" r:id="rId9"/>
    <p:sldLayoutId id="2147483857" r:id="rId10"/>
    <p:sldLayoutId id="2147483858" r:id="rId11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3000">
          <a:solidFill>
            <a:schemeClr val="tx1"/>
          </a:solidFill>
          <a:latin typeface="+mn-lt"/>
          <a:ea typeface="+mn-ea"/>
          <a:cs typeface="+mn-cs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q"/>
        <a:defRPr sz="2600">
          <a:solidFill>
            <a:schemeClr val="tx1"/>
          </a:solidFill>
          <a:latin typeface="+mn-lt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200">
          <a:solidFill>
            <a:schemeClr val="tx1"/>
          </a:solidFill>
          <a:latin typeface="+mn-lt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q"/>
        <a:defRPr sz="2000">
          <a:solidFill>
            <a:schemeClr val="tx1"/>
          </a:solidFill>
          <a:latin typeface="+mn-lt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jpg"/><Relationship Id="rId5" Type="http://schemas.openxmlformats.org/officeDocument/2006/relationships/image" Target="../media/image3.jpe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hyperlink" Target="http://upload.wikimedia.org/wikipedia/commons/8/84/Shower.jpg" TargetMode="External"/><Relationship Id="rId4" Type="http://schemas.openxmlformats.org/officeDocument/2006/relationships/image" Target="../media/image6.gi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w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e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gif"/><Relationship Id="rId3" Type="http://schemas.openxmlformats.org/officeDocument/2006/relationships/image" Target="../media/image30.gif"/><Relationship Id="rId7" Type="http://schemas.openxmlformats.org/officeDocument/2006/relationships/image" Target="../media/image34.gif"/><Relationship Id="rId2" Type="http://schemas.openxmlformats.org/officeDocument/2006/relationships/image" Target="../media/image29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gif"/><Relationship Id="rId5" Type="http://schemas.openxmlformats.org/officeDocument/2006/relationships/image" Target="../media/image32.gif"/><Relationship Id="rId4" Type="http://schemas.openxmlformats.org/officeDocument/2006/relationships/image" Target="../media/image31.gif"/><Relationship Id="rId9" Type="http://schemas.openxmlformats.org/officeDocument/2006/relationships/image" Target="../media/image36.gi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gif"/><Relationship Id="rId2" Type="http://schemas.openxmlformats.org/officeDocument/2006/relationships/image" Target="../media/image37.gi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png"/><Relationship Id="rId3" Type="http://schemas.openxmlformats.org/officeDocument/2006/relationships/image" Target="../media/image40.png"/><Relationship Id="rId7" Type="http://schemas.openxmlformats.org/officeDocument/2006/relationships/image" Target="../media/image44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3.png"/><Relationship Id="rId5" Type="http://schemas.openxmlformats.org/officeDocument/2006/relationships/image" Target="../media/image42.png"/><Relationship Id="rId4" Type="http://schemas.openxmlformats.org/officeDocument/2006/relationships/image" Target="../media/image41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emf"/><Relationship Id="rId2" Type="http://schemas.openxmlformats.org/officeDocument/2006/relationships/image" Target="../media/image48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1.png"/><Relationship Id="rId4" Type="http://schemas.openxmlformats.org/officeDocument/2006/relationships/image" Target="../media/image50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emf"/><Relationship Id="rId2" Type="http://schemas.openxmlformats.org/officeDocument/2006/relationships/image" Target="../media/image52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4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jpg"/><Relationship Id="rId2" Type="http://schemas.openxmlformats.org/officeDocument/2006/relationships/image" Target="../media/image55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7.jp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emf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0.em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3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jpg"/><Relationship Id="rId2" Type="http://schemas.openxmlformats.org/officeDocument/2006/relationships/image" Target="../media/image6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6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67.wmf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wmf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emf"/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1.w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gif"/><Relationship Id="rId5" Type="http://schemas.openxmlformats.org/officeDocument/2006/relationships/image" Target="../media/image7.jpeg"/><Relationship Id="rId4" Type="http://schemas.openxmlformats.org/officeDocument/2006/relationships/hyperlink" Target="http://upload.wikimedia.org/wikipedia/commons/8/84/Shower.jpg" TargetMode="Externa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6.png"/><Relationship Id="rId5" Type="http://schemas.openxmlformats.org/officeDocument/2006/relationships/image" Target="../media/image75.emf"/><Relationship Id="rId4" Type="http://schemas.openxmlformats.org/officeDocument/2006/relationships/image" Target="../media/image74.emf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png"/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jpeg"/><Relationship Id="rId2" Type="http://schemas.openxmlformats.org/officeDocument/2006/relationships/image" Target="../media/image80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2.emf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0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jpeg"/><Relationship Id="rId2" Type="http://schemas.openxmlformats.org/officeDocument/2006/relationships/image" Target="../media/image8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6.png"/><Relationship Id="rId4" Type="http://schemas.openxmlformats.org/officeDocument/2006/relationships/image" Target="../media/image85.png"/></Relationships>
</file>

<file path=ppt/slides/_rels/slide38.xml.rels><?xml version="1.0" encoding="UTF-8" standalone="yes"?>
<Relationships xmlns="http://schemas.openxmlformats.org/package/2006/relationships"><Relationship Id="rId8" Type="http://schemas.openxmlformats.org/officeDocument/2006/relationships/image" Target="../media/image90.png"/><Relationship Id="rId3" Type="http://schemas.openxmlformats.org/officeDocument/2006/relationships/image" Target="../media/image88.emf"/><Relationship Id="rId7" Type="http://schemas.openxmlformats.org/officeDocument/2006/relationships/image" Target="../media/image92.png"/><Relationship Id="rId2" Type="http://schemas.openxmlformats.org/officeDocument/2006/relationships/image" Target="../media/image87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1.png"/><Relationship Id="rId5" Type="http://schemas.openxmlformats.org/officeDocument/2006/relationships/image" Target="../media/image89.emf"/><Relationship Id="rId4" Type="http://schemas.openxmlformats.org/officeDocument/2006/relationships/image" Target="../media/image89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jpeg"/><Relationship Id="rId7" Type="http://schemas.openxmlformats.org/officeDocument/2006/relationships/image" Target="../media/image9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4.jpeg"/><Relationship Id="rId5" Type="http://schemas.openxmlformats.org/officeDocument/2006/relationships/image" Target="../media/image93.png"/><Relationship Id="rId4" Type="http://schemas.openxmlformats.org/officeDocument/2006/relationships/image" Target="../media/image92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098" name="Straight Connector 14"/>
          <p:cNvCxnSpPr>
            <a:cxnSpLocks noChangeShapeType="1"/>
          </p:cNvCxnSpPr>
          <p:nvPr/>
        </p:nvCxnSpPr>
        <p:spPr bwMode="auto">
          <a:xfrm>
            <a:off x="0" y="0"/>
            <a:ext cx="914400" cy="0"/>
          </a:xfrm>
          <a:prstGeom prst="line">
            <a:avLst/>
          </a:prstGeom>
          <a:noFill/>
          <a:ln w="0" algn="ctr">
            <a:solidFill>
              <a:srgbClr val="FBFFFF"/>
            </a:solidFill>
            <a:round/>
            <a:headEnd/>
            <a:tailEnd/>
          </a:ln>
        </p:spPr>
      </p:cxnSp>
      <p:cxnSp>
        <p:nvCxnSpPr>
          <p:cNvPr id="4099" name="Straight Connector 7"/>
          <p:cNvCxnSpPr>
            <a:cxnSpLocks noChangeShapeType="1"/>
          </p:cNvCxnSpPr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</p:spPr>
      </p:cxnSp>
      <p:cxnSp>
        <p:nvCxnSpPr>
          <p:cNvPr id="4100" name="Straight Connector 8"/>
          <p:cNvCxnSpPr>
            <a:cxnSpLocks noChangeShapeType="1"/>
          </p:cNvCxnSpPr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</p:spPr>
      </p:cxnSp>
      <p:sp>
        <p:nvSpPr>
          <p:cNvPr id="4101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243638"/>
            <a:ext cx="2133600" cy="457200"/>
          </a:xfrm>
          <a:noFill/>
        </p:spPr>
        <p:txBody>
          <a:bodyPr/>
          <a:lstStyle/>
          <a:p>
            <a:fld id="{74A56B24-B55B-4026-88B4-E8CA71F63AA5}" type="slidenum">
              <a:rPr lang="en-US" altLang="en-US" smtClean="0"/>
              <a:pPr/>
              <a:t>1</a:t>
            </a:fld>
            <a:endParaRPr lang="en-US" altLang="en-US" smtClean="0"/>
          </a:p>
        </p:txBody>
      </p:sp>
      <p:cxnSp>
        <p:nvCxnSpPr>
          <p:cNvPr id="4102" name="Straight Connector 9"/>
          <p:cNvCxnSpPr>
            <a:cxnSpLocks noChangeShapeType="1"/>
          </p:cNvCxnSpPr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</p:spPr>
      </p:cxnSp>
      <p:sp>
        <p:nvSpPr>
          <p:cNvPr id="4103" name="Rectangle 8"/>
          <p:cNvSpPr>
            <a:spLocks noChangeArrowheads="1"/>
          </p:cNvSpPr>
          <p:nvPr/>
        </p:nvSpPr>
        <p:spPr bwMode="auto">
          <a:xfrm>
            <a:off x="1234943" y="608650"/>
            <a:ext cx="6530361" cy="6362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spcBef>
                <a:spcPct val="20000"/>
              </a:spcBef>
            </a:pPr>
            <a:r>
              <a:rPr lang="en-US" sz="3600" dirty="0" smtClean="0">
                <a:solidFill>
                  <a:srgbClr val="0066FF"/>
                </a:solidFill>
              </a:rPr>
              <a:t>BEAM LOSS CONSEQUENCES</a:t>
            </a:r>
            <a:endParaRPr lang="en-US" sz="3600" dirty="0">
              <a:solidFill>
                <a:srgbClr val="0066FF"/>
              </a:solidFill>
            </a:endParaRPr>
          </a:p>
        </p:txBody>
      </p:sp>
      <p:cxnSp>
        <p:nvCxnSpPr>
          <p:cNvPr id="4104" name="Straight Connector 10"/>
          <p:cNvCxnSpPr>
            <a:cxnSpLocks noChangeShapeType="1"/>
          </p:cNvCxnSpPr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</p:spPr>
      </p:cxnSp>
      <p:cxnSp>
        <p:nvCxnSpPr>
          <p:cNvPr id="4105" name="Straight Connector 11"/>
          <p:cNvCxnSpPr>
            <a:cxnSpLocks noChangeShapeType="1"/>
          </p:cNvCxnSpPr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</p:spPr>
      </p:cxnSp>
      <p:cxnSp>
        <p:nvCxnSpPr>
          <p:cNvPr id="4106" name="Straight Connector 12"/>
          <p:cNvCxnSpPr>
            <a:cxnSpLocks noChangeShapeType="1"/>
          </p:cNvCxnSpPr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</p:spPr>
      </p:cxnSp>
      <p:cxnSp>
        <p:nvCxnSpPr>
          <p:cNvPr id="4107" name="Straight Connector 13"/>
          <p:cNvCxnSpPr>
            <a:cxnSpLocks noChangeShapeType="1"/>
          </p:cNvCxnSpPr>
          <p:nvPr/>
        </p:nvCxnSpPr>
        <p:spPr bwMode="auto">
          <a:xfrm>
            <a:off x="0" y="0"/>
            <a:ext cx="0" cy="457200"/>
          </a:xfrm>
          <a:prstGeom prst="line">
            <a:avLst/>
          </a:prstGeom>
          <a:noFill/>
          <a:ln w="0" algn="ctr">
            <a:solidFill>
              <a:srgbClr val="FDFFFF"/>
            </a:solidFill>
            <a:round/>
            <a:headEnd/>
            <a:tailEnd/>
          </a:ln>
        </p:spPr>
      </p:cxnSp>
      <p:sp>
        <p:nvSpPr>
          <p:cNvPr id="4108" name="Rectangle 7"/>
          <p:cNvSpPr>
            <a:spLocks noChangeArrowheads="1"/>
          </p:cNvSpPr>
          <p:nvPr/>
        </p:nvSpPr>
        <p:spPr bwMode="auto">
          <a:xfrm>
            <a:off x="1563688" y="2414588"/>
            <a:ext cx="6091237" cy="893762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</p:spPr>
        <p:txBody>
          <a:bodyPr/>
          <a:lstStyle/>
          <a:p>
            <a:pPr algn="ctr">
              <a:lnSpc>
                <a:spcPct val="150000"/>
              </a:lnSpc>
              <a:spcBef>
                <a:spcPct val="20000"/>
              </a:spcBef>
              <a:spcAft>
                <a:spcPct val="20000"/>
              </a:spcAft>
            </a:pPr>
            <a:r>
              <a:rPr lang="en-US" sz="1800" i="1"/>
              <a:t>Francesco Cerutti</a:t>
            </a:r>
          </a:p>
        </p:txBody>
      </p:sp>
      <p:grpSp>
        <p:nvGrpSpPr>
          <p:cNvPr id="4110" name="Group 17"/>
          <p:cNvGrpSpPr>
            <a:grpSpLocks/>
          </p:cNvGrpSpPr>
          <p:nvPr/>
        </p:nvGrpSpPr>
        <p:grpSpPr bwMode="auto">
          <a:xfrm>
            <a:off x="1816196" y="3103009"/>
            <a:ext cx="5983287" cy="754063"/>
            <a:chOff x="1842391" y="3758338"/>
            <a:chExt cx="5984259" cy="753711"/>
          </a:xfrm>
        </p:grpSpPr>
        <p:pic>
          <p:nvPicPr>
            <p:cNvPr id="4111" name="Picture 15" descr="fluka_logo_3000x2000.png"/>
            <p:cNvPicPr>
              <a:picLocks noChangeAspect="1"/>
            </p:cNvPicPr>
            <p:nvPr/>
          </p:nvPicPr>
          <p:blipFill>
            <a:blip r:embed="rId3" cstate="print"/>
            <a:srcRect t="28934" b="17726"/>
            <a:stretch>
              <a:fillRect/>
            </a:stretch>
          </p:blipFill>
          <p:spPr bwMode="auto">
            <a:xfrm>
              <a:off x="6145086" y="3865870"/>
              <a:ext cx="1681564" cy="5979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112" name="Picture 16" descr="CERN.gif"/>
            <p:cNvPicPr>
              <a:picLocks noChangeAspect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842391" y="3807106"/>
              <a:ext cx="685800" cy="685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113" name="Picture 16" descr="EN-STI-LOGO.jpg"/>
            <p:cNvPicPr>
              <a:picLocks noChangeAspect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4148904" y="3758338"/>
              <a:ext cx="848652" cy="7537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8" name="Footer Placeholder 4"/>
          <p:cNvSpPr txBox="1">
            <a:spLocks noGrp="1"/>
          </p:cNvSpPr>
          <p:nvPr/>
        </p:nvSpPr>
        <p:spPr bwMode="auto">
          <a:xfrm>
            <a:off x="2386744" y="5078317"/>
            <a:ext cx="4408487" cy="1519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>
              <a:lnSpc>
                <a:spcPct val="150000"/>
              </a:lnSpc>
            </a:pPr>
            <a:r>
              <a:rPr lang="en-US" altLang="en-US" sz="1600" dirty="0" smtClean="0"/>
              <a:t>on </a:t>
            </a:r>
            <a:r>
              <a:rPr lang="en-US" altLang="en-US" sz="1600" dirty="0"/>
              <a:t>Intensity Limitations in Particle Beams</a:t>
            </a:r>
            <a:endParaRPr lang="en-US" altLang="en-US" sz="1600" dirty="0" smtClean="0"/>
          </a:p>
          <a:p>
            <a:pPr algn="ctr">
              <a:lnSpc>
                <a:spcPct val="150000"/>
              </a:lnSpc>
            </a:pPr>
            <a:endParaRPr lang="en-US" altLang="en-US" sz="1600" dirty="0" smtClean="0"/>
          </a:p>
          <a:p>
            <a:pPr algn="ctr">
              <a:lnSpc>
                <a:spcPct val="150000"/>
              </a:lnSpc>
            </a:pPr>
            <a:r>
              <a:rPr lang="en-US" altLang="en-US" sz="1600" dirty="0" smtClean="0"/>
              <a:t>CERN</a:t>
            </a:r>
            <a:r>
              <a:rPr lang="en-US" altLang="en-US" sz="1600" smtClean="0"/>
              <a:t>		November </a:t>
            </a:r>
            <a:r>
              <a:rPr lang="en-US" altLang="en-US" sz="1600" dirty="0" smtClean="0"/>
              <a:t>2015</a:t>
            </a:r>
            <a:endParaRPr lang="en-US" altLang="en-US" sz="16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15051" y="4523998"/>
            <a:ext cx="1085113" cy="88003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7767317-A9AB-4E54-871B-CD2EEDE7C57D}" type="slidenum">
              <a:rPr lang="en-US" altLang="en-US" smtClean="0"/>
              <a:pPr>
                <a:defRPr/>
              </a:pPr>
              <a:t>10</a:t>
            </a:fld>
            <a:endParaRPr lang="en-US" altLang="en-US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1363922" y="255588"/>
            <a:ext cx="6176075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2800" dirty="0" smtClean="0">
                <a:solidFill>
                  <a:srgbClr val="0066FF"/>
                </a:solidFill>
              </a:rPr>
              <a:t>HIGH ENERGY PROTON BEAMS</a:t>
            </a:r>
            <a:endParaRPr lang="en-US" sz="2800" dirty="0">
              <a:solidFill>
                <a:srgbClr val="0066FF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b="46885"/>
          <a:stretch/>
        </p:blipFill>
        <p:spPr>
          <a:xfrm>
            <a:off x="71596" y="3943450"/>
            <a:ext cx="6515100" cy="220352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l="2410" t="56789" r="1918"/>
          <a:stretch/>
        </p:blipFill>
        <p:spPr>
          <a:xfrm>
            <a:off x="63976" y="1400657"/>
            <a:ext cx="5737860" cy="1650201"/>
          </a:xfrm>
          <a:prstGeom prst="rect">
            <a:avLst/>
          </a:prstGeom>
        </p:spPr>
      </p:pic>
      <p:grpSp>
        <p:nvGrpSpPr>
          <p:cNvPr id="18" name="Group 17"/>
          <p:cNvGrpSpPr/>
          <p:nvPr/>
        </p:nvGrpSpPr>
        <p:grpSpPr>
          <a:xfrm>
            <a:off x="5809182" y="1398389"/>
            <a:ext cx="3226825" cy="2837018"/>
            <a:chOff x="5809182" y="796409"/>
            <a:chExt cx="3226825" cy="2837018"/>
          </a:xfrm>
        </p:grpSpPr>
        <p:grpSp>
          <p:nvGrpSpPr>
            <p:cNvPr id="14" name="Group 13"/>
            <p:cNvGrpSpPr/>
            <p:nvPr/>
          </p:nvGrpSpPr>
          <p:grpSpPr>
            <a:xfrm>
              <a:off x="5809182" y="796409"/>
              <a:ext cx="3226825" cy="2837018"/>
              <a:chOff x="5809182" y="796409"/>
              <a:chExt cx="3226825" cy="2837018"/>
            </a:xfrm>
          </p:grpSpPr>
          <p:pic>
            <p:nvPicPr>
              <p:cNvPr id="6" name="Picture 5"/>
              <p:cNvPicPr>
                <a:picLocks noChangeAspect="1"/>
              </p:cNvPicPr>
              <p:nvPr/>
            </p:nvPicPr>
            <p:blipFill rotWithShape="1">
              <a:blip r:embed="rId3"/>
              <a:srcRect b="27910"/>
              <a:stretch/>
            </p:blipFill>
            <p:spPr>
              <a:xfrm>
                <a:off x="5809182" y="796409"/>
                <a:ext cx="3226551" cy="1840112"/>
              </a:xfrm>
              <a:prstGeom prst="rect">
                <a:avLst/>
              </a:prstGeom>
            </p:spPr>
          </p:pic>
          <p:pic>
            <p:nvPicPr>
              <p:cNvPr id="7" name="Picture 6"/>
              <p:cNvPicPr>
                <a:picLocks noChangeAspect="1"/>
              </p:cNvPicPr>
              <p:nvPr/>
            </p:nvPicPr>
            <p:blipFill rotWithShape="1">
              <a:blip r:embed="rId3"/>
              <a:srcRect t="70966"/>
              <a:stretch/>
            </p:blipFill>
            <p:spPr>
              <a:xfrm>
                <a:off x="5809456" y="2892320"/>
                <a:ext cx="3226551" cy="741107"/>
              </a:xfrm>
              <a:prstGeom prst="rect">
                <a:avLst/>
              </a:prstGeom>
            </p:spPr>
          </p:pic>
          <p:sp>
            <p:nvSpPr>
              <p:cNvPr id="8" name="Text Box 5"/>
              <p:cNvSpPr txBox="1">
                <a:spLocks noChangeArrowheads="1"/>
              </p:cNvSpPr>
              <p:nvPr/>
            </p:nvSpPr>
            <p:spPr bwMode="auto">
              <a:xfrm>
                <a:off x="5902238" y="2614875"/>
                <a:ext cx="3133495" cy="3231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eaLnBrk="0" hangingPunct="0">
                  <a:lnSpc>
                    <a:spcPct val="125000"/>
                  </a:lnSpc>
                  <a:spcBef>
                    <a:spcPct val="20000"/>
                  </a:spcBef>
                  <a:spcAft>
                    <a:spcPct val="20000"/>
                  </a:spcAft>
                </a:pPr>
                <a:r>
                  <a:rPr lang="en-US" dirty="0" smtClean="0">
                    <a:cs typeface="Tahoma" pitchFamily="34" charset="0"/>
                  </a:rPr>
                  <a:t>Fe          7.9         26        1.76       15.1</a:t>
                </a:r>
                <a:endParaRPr lang="en-US" dirty="0">
                  <a:cs typeface="Tahoma" pitchFamily="34" charset="0"/>
                </a:endParaRPr>
              </a:p>
            </p:txBody>
          </p:sp>
          <p:cxnSp>
            <p:nvCxnSpPr>
              <p:cNvPr id="10" name="Straight Connector 9"/>
              <p:cNvCxnSpPr/>
              <p:nvPr/>
            </p:nvCxnSpPr>
            <p:spPr bwMode="auto">
              <a:xfrm>
                <a:off x="5847282" y="2599635"/>
                <a:ext cx="0" cy="323165"/>
              </a:xfrm>
              <a:prstGeom prst="line">
                <a:avLst/>
              </a:prstGeom>
              <a:solidFill>
                <a:schemeClr val="accent1"/>
              </a:solidFill>
              <a:ln w="158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1" name="Straight Connector 10"/>
              <p:cNvCxnSpPr/>
              <p:nvPr/>
            </p:nvCxnSpPr>
            <p:spPr bwMode="auto">
              <a:xfrm>
                <a:off x="8956242" y="2599635"/>
                <a:ext cx="0" cy="323165"/>
              </a:xfrm>
              <a:prstGeom prst="line">
                <a:avLst/>
              </a:prstGeom>
              <a:solidFill>
                <a:schemeClr val="accent1"/>
              </a:solidFill>
              <a:ln w="158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2" name="Straight Connector 11"/>
              <p:cNvCxnSpPr/>
              <p:nvPr/>
            </p:nvCxnSpPr>
            <p:spPr bwMode="auto">
              <a:xfrm>
                <a:off x="6304482" y="2599635"/>
                <a:ext cx="0" cy="323165"/>
              </a:xfrm>
              <a:prstGeom prst="line">
                <a:avLst/>
              </a:prstGeom>
              <a:solidFill>
                <a:schemeClr val="accent1"/>
              </a:solidFill>
              <a:ln w="158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3" name="Straight Connector 12"/>
              <p:cNvCxnSpPr/>
              <p:nvPr/>
            </p:nvCxnSpPr>
            <p:spPr bwMode="auto">
              <a:xfrm>
                <a:off x="6350202" y="2599635"/>
                <a:ext cx="0" cy="323165"/>
              </a:xfrm>
              <a:prstGeom prst="line">
                <a:avLst/>
              </a:prstGeom>
              <a:solidFill>
                <a:schemeClr val="accent1"/>
              </a:solidFill>
              <a:ln w="158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  <p:cxnSp>
          <p:nvCxnSpPr>
            <p:cNvPr id="15" name="Straight Connector 14"/>
            <p:cNvCxnSpPr/>
            <p:nvPr/>
          </p:nvCxnSpPr>
          <p:spPr bwMode="auto">
            <a:xfrm>
              <a:off x="7165542" y="2584395"/>
              <a:ext cx="0" cy="323165"/>
            </a:xfrm>
            <a:prstGeom prst="line">
              <a:avLst/>
            </a:prstGeom>
            <a:solidFill>
              <a:schemeClr val="accent1"/>
            </a:solidFill>
            <a:ln w="158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6" name="Straight Connector 15"/>
            <p:cNvCxnSpPr/>
            <p:nvPr/>
          </p:nvCxnSpPr>
          <p:spPr bwMode="auto">
            <a:xfrm>
              <a:off x="8300922" y="2598421"/>
              <a:ext cx="0" cy="323165"/>
            </a:xfrm>
            <a:prstGeom prst="line">
              <a:avLst/>
            </a:prstGeom>
            <a:solidFill>
              <a:schemeClr val="accent1"/>
            </a:solidFill>
            <a:ln w="158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7" name="Straight Connector 16"/>
            <p:cNvCxnSpPr/>
            <p:nvPr/>
          </p:nvCxnSpPr>
          <p:spPr bwMode="auto">
            <a:xfrm>
              <a:off x="7580313" y="2599635"/>
              <a:ext cx="0" cy="323165"/>
            </a:xfrm>
            <a:prstGeom prst="line">
              <a:avLst/>
            </a:prstGeom>
            <a:solidFill>
              <a:schemeClr val="accent1"/>
            </a:solidFill>
            <a:ln w="158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19" name="Text Box 5"/>
          <p:cNvSpPr txBox="1">
            <a:spLocks noChangeArrowheads="1"/>
          </p:cNvSpPr>
          <p:nvPr/>
        </p:nvSpPr>
        <p:spPr bwMode="auto">
          <a:xfrm>
            <a:off x="340432" y="844643"/>
            <a:ext cx="426966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hangingPunct="0">
              <a:spcBef>
                <a:spcPts val="0"/>
              </a:spcBef>
              <a:spcAft>
                <a:spcPts val="0"/>
              </a:spcAft>
            </a:pPr>
            <a:r>
              <a:rPr lang="en-US" sz="1400" dirty="0" smtClean="0">
                <a:cs typeface="Tahoma" pitchFamily="34" charset="0"/>
              </a:rPr>
              <a:t>Beam particles cannot come to rest</a:t>
            </a:r>
          </a:p>
          <a:p>
            <a:pPr eaLnBrk="0" hangingPunct="0">
              <a:spcBef>
                <a:spcPts val="0"/>
              </a:spcBef>
              <a:spcAft>
                <a:spcPts val="0"/>
              </a:spcAft>
            </a:pPr>
            <a:r>
              <a:rPr lang="en-US" sz="1400" dirty="0" smtClean="0">
                <a:cs typeface="Tahoma" pitchFamily="34" charset="0"/>
              </a:rPr>
              <a:t>and are lost by </a:t>
            </a:r>
            <a:r>
              <a:rPr lang="en-US" sz="1400" dirty="0" smtClean="0">
                <a:solidFill>
                  <a:srgbClr val="FF0000"/>
                </a:solidFill>
                <a:cs typeface="Tahoma" pitchFamily="34" charset="0"/>
              </a:rPr>
              <a:t>nuclear non-elastic interaction</a:t>
            </a:r>
            <a:r>
              <a:rPr lang="en-US" sz="1400" dirty="0" smtClean="0">
                <a:cs typeface="Tahoma" pitchFamily="34" charset="0"/>
              </a:rPr>
              <a:t> …</a:t>
            </a:r>
            <a:endParaRPr lang="en-US" sz="1400" dirty="0">
              <a:cs typeface="Tahoma" pitchFamily="34" charset="0"/>
            </a:endParaRPr>
          </a:p>
        </p:txBody>
      </p:sp>
      <p:sp>
        <p:nvSpPr>
          <p:cNvPr id="20" name="Text Box 5"/>
          <p:cNvSpPr txBox="1">
            <a:spLocks noChangeArrowheads="1"/>
          </p:cNvSpPr>
          <p:nvPr/>
        </p:nvSpPr>
        <p:spPr bwMode="auto">
          <a:xfrm>
            <a:off x="340432" y="3451058"/>
            <a:ext cx="3577316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hangingPunct="0"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cs typeface="Tahoma" pitchFamily="34" charset="0"/>
              </a:rPr>
              <a:t>… </a:t>
            </a:r>
            <a:r>
              <a:rPr lang="en-US" sz="1400" dirty="0" smtClean="0">
                <a:cs typeface="Tahoma" pitchFamily="34" charset="0"/>
              </a:rPr>
              <a:t>generating neutral </a:t>
            </a:r>
            <a:r>
              <a:rPr lang="en-US" sz="1400" dirty="0" err="1" smtClean="0">
                <a:cs typeface="Tahoma" pitchFamily="34" charset="0"/>
              </a:rPr>
              <a:t>pions</a:t>
            </a:r>
            <a:r>
              <a:rPr lang="en-US" sz="1400" dirty="0" smtClean="0">
                <a:cs typeface="Tahoma" pitchFamily="34" charset="0"/>
              </a:rPr>
              <a:t> whose decay</a:t>
            </a:r>
          </a:p>
          <a:p>
            <a:pPr eaLnBrk="0" hangingPunct="0">
              <a:spcBef>
                <a:spcPts val="0"/>
              </a:spcBef>
              <a:spcAft>
                <a:spcPts val="0"/>
              </a:spcAft>
            </a:pPr>
            <a:r>
              <a:rPr lang="en-US" sz="1400" dirty="0" smtClean="0">
                <a:cs typeface="Tahoma" pitchFamily="34" charset="0"/>
              </a:rPr>
              <a:t>initiates </a:t>
            </a:r>
            <a:r>
              <a:rPr lang="en-US" sz="1400" dirty="0" smtClean="0">
                <a:solidFill>
                  <a:srgbClr val="FF0000"/>
                </a:solidFill>
                <a:cs typeface="Tahoma" pitchFamily="34" charset="0"/>
              </a:rPr>
              <a:t>electromagnetic showers</a:t>
            </a:r>
            <a:endParaRPr lang="en-US" sz="1400" dirty="0">
              <a:solidFill>
                <a:srgbClr val="FF0000"/>
              </a:solidFill>
              <a:cs typeface="Tahoma" pitchFamily="34" charset="0"/>
            </a:endParaRPr>
          </a:p>
        </p:txBody>
      </p:sp>
      <p:grpSp>
        <p:nvGrpSpPr>
          <p:cNvPr id="21" name="Group 20"/>
          <p:cNvGrpSpPr/>
          <p:nvPr/>
        </p:nvGrpSpPr>
        <p:grpSpPr>
          <a:xfrm>
            <a:off x="4229100" y="895668"/>
            <a:ext cx="1404490" cy="1015530"/>
            <a:chOff x="1275180" y="4257675"/>
            <a:chExt cx="2571750" cy="1962150"/>
          </a:xfrm>
        </p:grpSpPr>
        <p:pic>
          <p:nvPicPr>
            <p:cNvPr id="22" name="Picture 21" descr="nuclrea.gif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275180" y="4257675"/>
              <a:ext cx="2571750" cy="1962150"/>
            </a:xfrm>
            <a:prstGeom prst="rect">
              <a:avLst/>
            </a:prstGeom>
          </p:spPr>
        </p:pic>
        <p:sp>
          <p:nvSpPr>
            <p:cNvPr id="23" name="Rectangle 22"/>
            <p:cNvSpPr/>
            <p:nvPr/>
          </p:nvSpPr>
          <p:spPr>
            <a:xfrm>
              <a:off x="1313280" y="5381625"/>
              <a:ext cx="486945" cy="133350"/>
            </a:xfrm>
            <a:prstGeom prst="rect">
              <a:avLst/>
            </a:prstGeom>
            <a:solidFill>
              <a:sysClr val="window" lastClr="FFFFFF"/>
            </a:solidFill>
            <a:ln w="1905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mbria"/>
                <a:ea typeface="+mn-ea"/>
                <a:cs typeface="+mn-cs"/>
              </a:endParaRPr>
            </a:p>
          </p:txBody>
        </p:sp>
        <p:sp>
          <p:nvSpPr>
            <p:cNvPr id="24" name="Rectangle 23"/>
            <p:cNvSpPr/>
            <p:nvPr/>
          </p:nvSpPr>
          <p:spPr>
            <a:xfrm>
              <a:off x="2942055" y="4295775"/>
              <a:ext cx="486945" cy="133350"/>
            </a:xfrm>
            <a:prstGeom prst="rect">
              <a:avLst/>
            </a:prstGeom>
            <a:solidFill>
              <a:sysClr val="window" lastClr="FFFFFF"/>
            </a:solidFill>
            <a:ln w="1905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mbria"/>
                <a:ea typeface="+mn-ea"/>
                <a:cs typeface="+mn-cs"/>
              </a:endParaRPr>
            </a:p>
          </p:txBody>
        </p:sp>
        <p:sp>
          <p:nvSpPr>
            <p:cNvPr id="25" name="Rectangle 24"/>
            <p:cNvSpPr/>
            <p:nvPr/>
          </p:nvSpPr>
          <p:spPr>
            <a:xfrm>
              <a:off x="3294480" y="5010150"/>
              <a:ext cx="486945" cy="133350"/>
            </a:xfrm>
            <a:prstGeom prst="rect">
              <a:avLst/>
            </a:prstGeom>
            <a:solidFill>
              <a:sysClr val="window" lastClr="FFFFFF"/>
            </a:solidFill>
            <a:ln w="1905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mbria"/>
                <a:ea typeface="+mn-ea"/>
                <a:cs typeface="+mn-cs"/>
              </a:endParaRPr>
            </a:p>
          </p:txBody>
        </p:sp>
        <p:sp>
          <p:nvSpPr>
            <p:cNvPr id="26" name="Rectangle 25"/>
            <p:cNvSpPr/>
            <p:nvPr/>
          </p:nvSpPr>
          <p:spPr>
            <a:xfrm>
              <a:off x="2923005" y="6038850"/>
              <a:ext cx="486945" cy="133350"/>
            </a:xfrm>
            <a:prstGeom prst="rect">
              <a:avLst/>
            </a:prstGeom>
            <a:solidFill>
              <a:sysClr val="window" lastClr="FFFFFF"/>
            </a:solidFill>
            <a:ln w="1905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mbria"/>
                <a:ea typeface="+mn-ea"/>
                <a:cs typeface="+mn-cs"/>
              </a:endParaRPr>
            </a:p>
          </p:txBody>
        </p:sp>
        <p:sp>
          <p:nvSpPr>
            <p:cNvPr id="27" name="Rectangle 26"/>
            <p:cNvSpPr/>
            <p:nvPr/>
          </p:nvSpPr>
          <p:spPr>
            <a:xfrm>
              <a:off x="3351629" y="4514850"/>
              <a:ext cx="439321" cy="333375"/>
            </a:xfrm>
            <a:prstGeom prst="rect">
              <a:avLst/>
            </a:prstGeom>
            <a:solidFill>
              <a:sysClr val="window" lastClr="FFFFFF"/>
            </a:solidFill>
            <a:ln w="1905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mbria"/>
                <a:ea typeface="+mn-ea"/>
                <a:cs typeface="+mn-cs"/>
              </a:endParaRPr>
            </a:p>
          </p:txBody>
        </p:sp>
        <p:sp>
          <p:nvSpPr>
            <p:cNvPr id="28" name="Rectangle 27"/>
            <p:cNvSpPr/>
            <p:nvPr/>
          </p:nvSpPr>
          <p:spPr>
            <a:xfrm>
              <a:off x="3323054" y="5562600"/>
              <a:ext cx="439321" cy="333375"/>
            </a:xfrm>
            <a:prstGeom prst="rect">
              <a:avLst/>
            </a:prstGeom>
            <a:solidFill>
              <a:sysClr val="window" lastClr="FFFFFF"/>
            </a:solidFill>
            <a:ln w="1905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mbria"/>
                <a:ea typeface="+mn-ea"/>
                <a:cs typeface="+mn-cs"/>
              </a:endParaRPr>
            </a:p>
          </p:txBody>
        </p:sp>
      </p:grpSp>
      <p:pic>
        <p:nvPicPr>
          <p:cNvPr id="29" name="Picture 2" descr="File:Shower.jpg">
            <a:hlinkClick r:id="rId5"/>
          </p:cNvPr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839662" y="4348926"/>
            <a:ext cx="1843085" cy="141906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5958652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7767317-A9AB-4E54-871B-CD2EEDE7C57D}" type="slidenum">
              <a:rPr lang="en-US" altLang="en-US" smtClean="0"/>
              <a:pPr>
                <a:defRPr/>
              </a:pPr>
              <a:t>11</a:t>
            </a:fld>
            <a:endParaRPr lang="en-US" altLang="en-US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510540" y="263208"/>
            <a:ext cx="80010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2800" dirty="0" smtClean="0">
                <a:solidFill>
                  <a:srgbClr val="0066FF"/>
                </a:solidFill>
              </a:rPr>
              <a:t>HADRONIC AND ELECTROMAGNETIC SHOWERS</a:t>
            </a:r>
            <a:endParaRPr lang="en-US" sz="2800" dirty="0">
              <a:solidFill>
                <a:srgbClr val="0066FF"/>
              </a:solidFill>
            </a:endParaRPr>
          </a:p>
        </p:txBody>
      </p:sp>
      <p:pic>
        <p:nvPicPr>
          <p:cNvPr id="5" name="Picture 4" descr="fe100bias-spcallb"/>
          <p:cNvPicPr>
            <a:picLocks noChangeAspect="1" noChangeArrowheads="1"/>
          </p:cNvPicPr>
          <p:nvPr/>
        </p:nvPicPr>
        <p:blipFill>
          <a:blip r:embed="rId2" cstate="print"/>
          <a:srcRect l="4698" t="4167" r="8089" b="9596"/>
          <a:stretch>
            <a:fillRect/>
          </a:stretch>
        </p:blipFill>
        <p:spPr bwMode="auto">
          <a:xfrm>
            <a:off x="4692993" y="1391351"/>
            <a:ext cx="3738984" cy="47850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17" descr="pb100alllon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 l="1675" t="5208" r="5351" b="10385"/>
          <a:stretch>
            <a:fillRect/>
          </a:stretch>
        </p:blipFill>
        <p:spPr>
          <a:xfrm>
            <a:off x="372453" y="1433998"/>
            <a:ext cx="4000440" cy="4699785"/>
          </a:xfrm>
        </p:spPr>
      </p:pic>
      <p:grpSp>
        <p:nvGrpSpPr>
          <p:cNvPr id="8" name="Group 7"/>
          <p:cNvGrpSpPr/>
          <p:nvPr/>
        </p:nvGrpSpPr>
        <p:grpSpPr>
          <a:xfrm>
            <a:off x="372453" y="949008"/>
            <a:ext cx="4320540" cy="361637"/>
            <a:chOff x="372453" y="949008"/>
            <a:chExt cx="4320540" cy="361637"/>
          </a:xfrm>
        </p:grpSpPr>
        <p:sp>
          <p:nvSpPr>
            <p:cNvPr id="7" name="Text Box 5"/>
            <p:cNvSpPr txBox="1">
              <a:spLocks noChangeArrowheads="1"/>
            </p:cNvSpPr>
            <p:nvPr/>
          </p:nvSpPr>
          <p:spPr bwMode="auto">
            <a:xfrm>
              <a:off x="372453" y="949008"/>
              <a:ext cx="4320540" cy="3616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eaLnBrk="0" hangingPunct="0">
                <a:lnSpc>
                  <a:spcPct val="125000"/>
                </a:lnSpc>
                <a:spcBef>
                  <a:spcPct val="20000"/>
                </a:spcBef>
                <a:spcAft>
                  <a:spcPct val="20000"/>
                </a:spcAft>
              </a:pPr>
              <a:r>
                <a:rPr lang="en-US" sz="1400" dirty="0" smtClean="0">
                  <a:cs typeface="Tahoma" pitchFamily="34" charset="0"/>
                </a:rPr>
                <a:t>particle </a:t>
              </a:r>
              <a:r>
                <a:rPr lang="en-US" sz="1400" dirty="0" err="1" smtClean="0">
                  <a:cs typeface="Tahoma" pitchFamily="34" charset="0"/>
                </a:rPr>
                <a:t>fluence</a:t>
              </a:r>
              <a:r>
                <a:rPr lang="en-US" sz="1400" dirty="0" smtClean="0">
                  <a:cs typeface="Tahoma" pitchFamily="34" charset="0"/>
                </a:rPr>
                <a:t> and energy deposition development</a:t>
              </a:r>
              <a:endParaRPr lang="en-US" sz="1400" dirty="0">
                <a:cs typeface="Tahoma" pitchFamily="34" charset="0"/>
              </a:endParaRPr>
            </a:p>
          </p:txBody>
        </p:sp>
        <p:sp>
          <p:nvSpPr>
            <p:cNvPr id="2" name="Rectangle 1"/>
            <p:cNvSpPr/>
            <p:nvPr/>
          </p:nvSpPr>
          <p:spPr bwMode="auto">
            <a:xfrm>
              <a:off x="2080260" y="1036320"/>
              <a:ext cx="1432560" cy="216217"/>
            </a:xfrm>
            <a:prstGeom prst="rect">
              <a:avLst/>
            </a:prstGeom>
            <a:noFill/>
            <a:ln w="50800" cap="flat" cmpd="sng" algn="ctr">
              <a:solidFill>
                <a:srgbClr val="FFFF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000" b="0" i="1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sp>
        <p:nvSpPr>
          <p:cNvPr id="9" name="Text Box 5"/>
          <p:cNvSpPr txBox="1">
            <a:spLocks noChangeArrowheads="1"/>
          </p:cNvSpPr>
          <p:nvPr/>
        </p:nvSpPr>
        <p:spPr bwMode="auto">
          <a:xfrm>
            <a:off x="1524000" y="1295275"/>
            <a:ext cx="2164080" cy="2970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>
              <a:lnSpc>
                <a:spcPct val="125000"/>
              </a:lnSpc>
              <a:spcBef>
                <a:spcPct val="20000"/>
              </a:spcBef>
              <a:spcAft>
                <a:spcPct val="20000"/>
              </a:spcAft>
            </a:pPr>
            <a:r>
              <a:rPr lang="en-US" dirty="0" smtClean="0">
                <a:solidFill>
                  <a:srgbClr val="0066FF"/>
                </a:solidFill>
                <a:cs typeface="Tahoma" pitchFamily="34" charset="0"/>
              </a:rPr>
              <a:t>100 GeV protons on lead</a:t>
            </a:r>
            <a:endParaRPr lang="en-US" dirty="0">
              <a:solidFill>
                <a:srgbClr val="0066FF"/>
              </a:solidFill>
              <a:cs typeface="Tahoma" pitchFamily="34" charset="0"/>
            </a:endParaRPr>
          </a:p>
        </p:txBody>
      </p:sp>
      <p:sp>
        <p:nvSpPr>
          <p:cNvPr id="10" name="Text Box 5"/>
          <p:cNvSpPr txBox="1">
            <a:spLocks noChangeArrowheads="1"/>
          </p:cNvSpPr>
          <p:nvPr/>
        </p:nvSpPr>
        <p:spPr bwMode="auto">
          <a:xfrm>
            <a:off x="5750289" y="1304222"/>
            <a:ext cx="2164080" cy="2970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>
              <a:lnSpc>
                <a:spcPct val="125000"/>
              </a:lnSpc>
              <a:spcBef>
                <a:spcPct val="20000"/>
              </a:spcBef>
              <a:spcAft>
                <a:spcPct val="20000"/>
              </a:spcAft>
            </a:pPr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  <a:cs typeface="Tahoma" pitchFamily="34" charset="0"/>
              </a:rPr>
              <a:t>100 GeV protons on iron</a:t>
            </a:r>
            <a:endParaRPr lang="en-US" dirty="0">
              <a:solidFill>
                <a:schemeClr val="tx2">
                  <a:lumMod val="60000"/>
                  <a:lumOff val="40000"/>
                </a:schemeClr>
              </a:solidFill>
              <a:cs typeface="Tahoma" pitchFamily="34" charset="0"/>
            </a:endParaRPr>
          </a:p>
        </p:txBody>
      </p:sp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5288279" y="964183"/>
            <a:ext cx="3024677" cy="361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>
              <a:lnSpc>
                <a:spcPct val="125000"/>
              </a:lnSpc>
              <a:spcBef>
                <a:spcPct val="20000"/>
              </a:spcBef>
              <a:spcAft>
                <a:spcPct val="20000"/>
              </a:spcAft>
            </a:pPr>
            <a:r>
              <a:rPr lang="en-US" sz="1400" dirty="0" smtClean="0">
                <a:cs typeface="Tahoma" pitchFamily="34" charset="0"/>
              </a:rPr>
              <a:t>space-averaged particle spectra</a:t>
            </a:r>
            <a:endParaRPr lang="en-US" sz="1400" dirty="0">
              <a:cs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92611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7767317-A9AB-4E54-871B-CD2EEDE7C57D}" type="slidenum">
              <a:rPr lang="en-US" altLang="en-US" smtClean="0"/>
              <a:pPr>
                <a:defRPr/>
              </a:pPr>
              <a:t>12</a:t>
            </a:fld>
            <a:endParaRPr lang="en-US" altLang="en-US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1363922" y="255588"/>
            <a:ext cx="6176075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2800" dirty="0" smtClean="0">
                <a:solidFill>
                  <a:srgbClr val="0066FF"/>
                </a:solidFill>
              </a:rPr>
              <a:t>ENERGY DEPOSITION</a:t>
            </a:r>
            <a:endParaRPr lang="en-US" sz="2800" dirty="0">
              <a:solidFill>
                <a:srgbClr val="0066FF"/>
              </a:solidFill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 rotWithShape="1">
          <a:blip r:embed="rId2"/>
          <a:srcRect l="4994" t="658" r="1726" b="1693"/>
          <a:stretch/>
        </p:blipFill>
        <p:spPr bwMode="auto">
          <a:xfrm>
            <a:off x="1302962" y="1363646"/>
            <a:ext cx="6515158" cy="47475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2148839" y="794107"/>
            <a:ext cx="4653889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>
              <a:spcBef>
                <a:spcPts val="0"/>
              </a:spcBef>
              <a:spcAft>
                <a:spcPts val="0"/>
              </a:spcAft>
            </a:pPr>
            <a:r>
              <a:rPr lang="en-US" sz="1400" dirty="0" smtClean="0">
                <a:solidFill>
                  <a:srgbClr val="0066FF"/>
                </a:solidFill>
                <a:cs typeface="Tahoma" pitchFamily="34" charset="0"/>
              </a:rPr>
              <a:t>transversally integrated</a:t>
            </a:r>
          </a:p>
          <a:p>
            <a:pPr algn="ctr" eaLnBrk="0" hangingPunct="0">
              <a:spcBef>
                <a:spcPts val="0"/>
              </a:spcBef>
              <a:spcAft>
                <a:spcPts val="0"/>
              </a:spcAft>
            </a:pPr>
            <a:r>
              <a:rPr lang="en-US" sz="1400" dirty="0" smtClean="0">
                <a:cs typeface="Tahoma" pitchFamily="34" charset="0"/>
              </a:rPr>
              <a:t>[</a:t>
            </a:r>
            <a:r>
              <a:rPr lang="en-US" dirty="0" smtClean="0">
                <a:cs typeface="Tahoma" pitchFamily="34" charset="0"/>
              </a:rPr>
              <a:t>different from </a:t>
            </a:r>
            <a:r>
              <a:rPr lang="en-US" i="1" dirty="0" smtClean="0">
                <a:cs typeface="Tahoma" pitchFamily="34" charset="0"/>
              </a:rPr>
              <a:t>peak density </a:t>
            </a:r>
            <a:r>
              <a:rPr lang="en-US" dirty="0" smtClean="0">
                <a:cs typeface="Tahoma" pitchFamily="34" charset="0"/>
              </a:rPr>
              <a:t>profile, which depends on beam size</a:t>
            </a:r>
            <a:r>
              <a:rPr lang="en-US" sz="1400" dirty="0" smtClean="0">
                <a:cs typeface="Tahoma" pitchFamily="34" charset="0"/>
              </a:rPr>
              <a:t>]</a:t>
            </a:r>
            <a:endParaRPr lang="en-US" sz="1400" dirty="0">
              <a:cs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90048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7767317-A9AB-4E54-871B-CD2EEDE7C57D}" type="slidenum">
              <a:rPr lang="en-US" altLang="en-US" smtClean="0"/>
              <a:pPr>
                <a:defRPr/>
              </a:pPr>
              <a:t>13</a:t>
            </a:fld>
            <a:endParaRPr lang="en-US" altLang="en-US"/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160020" y="255588"/>
            <a:ext cx="917448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2800" dirty="0">
                <a:solidFill>
                  <a:srgbClr val="0066FF"/>
                </a:solidFill>
              </a:rPr>
              <a:t>5</a:t>
            </a:r>
            <a:r>
              <a:rPr lang="en-US" sz="2800" dirty="0" smtClean="0">
                <a:solidFill>
                  <a:srgbClr val="0066FF"/>
                </a:solidFill>
              </a:rPr>
              <a:t> </a:t>
            </a:r>
            <a:r>
              <a:rPr lang="en-US" sz="2800" dirty="0" err="1" smtClean="0">
                <a:solidFill>
                  <a:srgbClr val="0066FF"/>
                </a:solidFill>
              </a:rPr>
              <a:t>TeV</a:t>
            </a:r>
            <a:r>
              <a:rPr lang="en-US" sz="2800" dirty="0" smtClean="0">
                <a:solidFill>
                  <a:srgbClr val="0066FF"/>
                </a:solidFill>
              </a:rPr>
              <a:t> PROTON BUNCH ON TERTIARY COLLIMATOR [I]</a:t>
            </a:r>
            <a:endParaRPr lang="en-US" sz="2800" dirty="0">
              <a:solidFill>
                <a:srgbClr val="0066FF"/>
              </a:solidFill>
            </a:endParaRPr>
          </a:p>
        </p:txBody>
      </p:sp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1079572" y="884327"/>
            <a:ext cx="2795135" cy="3311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hangingPunct="0">
              <a:lnSpc>
                <a:spcPct val="125000"/>
              </a:lnSpc>
              <a:spcBef>
                <a:spcPct val="20000"/>
              </a:spcBef>
              <a:spcAft>
                <a:spcPct val="20000"/>
              </a:spcAft>
            </a:pPr>
            <a:r>
              <a:rPr lang="en-US" sz="1400" i="1" u="sng" dirty="0" smtClean="0">
                <a:cs typeface="Tahoma" pitchFamily="34" charset="0"/>
              </a:rPr>
              <a:t>Intensity</a:t>
            </a:r>
            <a:r>
              <a:rPr lang="en-US" sz="1400" i="1" dirty="0" smtClean="0">
                <a:cs typeface="Tahoma" pitchFamily="34" charset="0"/>
              </a:rPr>
              <a:t>:</a:t>
            </a:r>
            <a:r>
              <a:rPr lang="en-US" sz="1400" dirty="0" smtClean="0">
                <a:cs typeface="Tahoma" pitchFamily="34" charset="0"/>
              </a:rPr>
              <a:t> </a:t>
            </a:r>
            <a:r>
              <a:rPr lang="en-US" sz="1400" dirty="0">
                <a:solidFill>
                  <a:srgbClr val="0066FF"/>
                </a:solidFill>
                <a:cs typeface="Tahoma" pitchFamily="34" charset="0"/>
              </a:rPr>
              <a:t>1</a:t>
            </a:r>
            <a:r>
              <a:rPr lang="en-US" sz="1400" dirty="0" smtClean="0">
                <a:solidFill>
                  <a:srgbClr val="0066FF"/>
                </a:solidFill>
                <a:cs typeface="Tahoma" pitchFamily="34" charset="0"/>
              </a:rPr>
              <a:t>.3 10</a:t>
            </a:r>
            <a:r>
              <a:rPr lang="en-US" sz="1400" baseline="30000" dirty="0" smtClean="0">
                <a:solidFill>
                  <a:srgbClr val="0066FF"/>
                </a:solidFill>
                <a:cs typeface="Tahoma" pitchFamily="34" charset="0"/>
              </a:rPr>
              <a:t>11</a:t>
            </a:r>
            <a:r>
              <a:rPr lang="en-US" sz="1400" dirty="0" smtClean="0">
                <a:solidFill>
                  <a:srgbClr val="0066FF"/>
                </a:solidFill>
                <a:cs typeface="Tahoma" pitchFamily="34" charset="0"/>
              </a:rPr>
              <a:t> p</a:t>
            </a:r>
            <a:endParaRPr lang="en-US" sz="1400" dirty="0">
              <a:solidFill>
                <a:srgbClr val="0066FF"/>
              </a:solidFill>
              <a:cs typeface="Tahoma" pitchFamily="34" charset="0"/>
            </a:endParaRPr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3215641" y="890866"/>
            <a:ext cx="5748684" cy="361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hangingPunct="0">
              <a:lnSpc>
                <a:spcPct val="125000"/>
              </a:lnSpc>
              <a:spcBef>
                <a:spcPct val="20000"/>
              </a:spcBef>
              <a:spcAft>
                <a:spcPct val="20000"/>
              </a:spcAft>
            </a:pPr>
            <a:r>
              <a:rPr lang="en-US" sz="1400" i="1" u="sng" dirty="0" smtClean="0">
                <a:cs typeface="Tahoma" pitchFamily="34" charset="0"/>
              </a:rPr>
              <a:t>Beam size</a:t>
            </a:r>
            <a:r>
              <a:rPr lang="en-US" sz="1400" i="1" dirty="0" smtClean="0">
                <a:cs typeface="Tahoma" pitchFamily="34" charset="0"/>
              </a:rPr>
              <a:t>:</a:t>
            </a:r>
            <a:r>
              <a:rPr lang="en-US" sz="1400" dirty="0" smtClean="0">
                <a:cs typeface="Tahoma" pitchFamily="34" charset="0"/>
              </a:rPr>
              <a:t> </a:t>
            </a:r>
            <a:r>
              <a:rPr lang="en-US" sz="1400" dirty="0" smtClean="0">
                <a:solidFill>
                  <a:srgbClr val="0066FF"/>
                </a:solidFill>
                <a:cs typeface="Tahoma" pitchFamily="34" charset="0"/>
              </a:rPr>
              <a:t>1.75 </a:t>
            </a:r>
            <a:r>
              <a:rPr lang="el-GR" sz="1400" dirty="0" smtClean="0">
                <a:solidFill>
                  <a:srgbClr val="0066FF"/>
                </a:solidFill>
                <a:cs typeface="Tahoma" pitchFamily="34" charset="0"/>
              </a:rPr>
              <a:t>μ</a:t>
            </a:r>
            <a:r>
              <a:rPr lang="en-US" sz="1400" dirty="0" smtClean="0">
                <a:solidFill>
                  <a:srgbClr val="0066FF"/>
                </a:solidFill>
                <a:cs typeface="Tahoma" pitchFamily="34" charset="0"/>
              </a:rPr>
              <a:t>m </a:t>
            </a:r>
            <a:r>
              <a:rPr lang="en-US" sz="1400" dirty="0">
                <a:solidFill>
                  <a:srgbClr val="0066FF"/>
                </a:solidFill>
                <a:cs typeface="Tahoma" pitchFamily="34" charset="0"/>
              </a:rPr>
              <a:t>rad </a:t>
            </a:r>
            <a:r>
              <a:rPr lang="en-US" sz="1400" dirty="0" smtClean="0">
                <a:solidFill>
                  <a:srgbClr val="0066FF"/>
                </a:solidFill>
                <a:cs typeface="Tahoma" pitchFamily="34" charset="0"/>
              </a:rPr>
              <a:t>norm. emittance </a:t>
            </a:r>
            <a:r>
              <a:rPr lang="en-US" sz="1400" dirty="0">
                <a:solidFill>
                  <a:srgbClr val="0066FF"/>
                </a:solidFill>
                <a:cs typeface="Tahoma" pitchFamily="34" charset="0"/>
              </a:rPr>
              <a:t>(0.3 mm </a:t>
            </a:r>
            <a:r>
              <a:rPr lang="en-US" sz="1400" dirty="0" err="1">
                <a:solidFill>
                  <a:srgbClr val="0066FF"/>
                </a:solidFill>
                <a:latin typeface="Symbol" pitchFamily="18" charset="2"/>
                <a:cs typeface="Tahoma" pitchFamily="34" charset="0"/>
              </a:rPr>
              <a:t>s</a:t>
            </a:r>
            <a:r>
              <a:rPr lang="en-US" sz="1400" baseline="-25000" dirty="0" err="1">
                <a:solidFill>
                  <a:srgbClr val="0066FF"/>
                </a:solidFill>
                <a:cs typeface="Tahoma" pitchFamily="34" charset="0"/>
              </a:rPr>
              <a:t>x</a:t>
            </a:r>
            <a:r>
              <a:rPr lang="en-US" sz="1400" dirty="0">
                <a:solidFill>
                  <a:srgbClr val="0066FF"/>
                </a:solidFill>
                <a:cs typeface="Tahoma" pitchFamily="34" charset="0"/>
              </a:rPr>
              <a:t> and 0.19 mm </a:t>
            </a:r>
            <a:r>
              <a:rPr lang="en-US" sz="1400" dirty="0" err="1">
                <a:solidFill>
                  <a:srgbClr val="0066FF"/>
                </a:solidFill>
                <a:latin typeface="Symbol" pitchFamily="18" charset="2"/>
                <a:cs typeface="Tahoma" pitchFamily="34" charset="0"/>
              </a:rPr>
              <a:t>s</a:t>
            </a:r>
            <a:r>
              <a:rPr lang="en-US" sz="1400" baseline="-25000" dirty="0" err="1">
                <a:solidFill>
                  <a:srgbClr val="0066FF"/>
                </a:solidFill>
                <a:cs typeface="Tahoma" pitchFamily="34" charset="0"/>
              </a:rPr>
              <a:t>y</a:t>
            </a:r>
            <a:r>
              <a:rPr lang="en-US" sz="1400" dirty="0" smtClean="0">
                <a:solidFill>
                  <a:srgbClr val="0066FF"/>
                </a:solidFill>
                <a:cs typeface="Tahoma" pitchFamily="34" charset="0"/>
              </a:rPr>
              <a:t>)</a:t>
            </a:r>
            <a:endParaRPr lang="en-US" sz="1400" dirty="0">
              <a:solidFill>
                <a:srgbClr val="0066FF"/>
              </a:solidFill>
              <a:cs typeface="Tahoma" pitchFamily="34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47260" y="2503408"/>
            <a:ext cx="3705606" cy="1756307"/>
          </a:xfrm>
          <a:prstGeom prst="rect">
            <a:avLst/>
          </a:prstGeom>
        </p:spPr>
      </p:pic>
      <p:pic>
        <p:nvPicPr>
          <p:cNvPr id="9" name="Content Placeholder 6" descr="forAlfredo_3D.png"/>
          <p:cNvPicPr>
            <a:picLocks noChangeAspect="1"/>
          </p:cNvPicPr>
          <p:nvPr/>
        </p:nvPicPr>
        <p:blipFill>
          <a:blip r:embed="rId3"/>
          <a:srcRect l="20348" t="13377" r="22729" b="17958"/>
          <a:stretch>
            <a:fillRect/>
          </a:stretch>
        </p:blipFill>
        <p:spPr>
          <a:xfrm>
            <a:off x="1474553" y="2171288"/>
            <a:ext cx="2721451" cy="2740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472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7767317-A9AB-4E54-871B-CD2EEDE7C57D}" type="slidenum">
              <a:rPr lang="en-US" altLang="en-US" smtClean="0"/>
              <a:pPr>
                <a:defRPr/>
              </a:pPr>
              <a:t>14</a:t>
            </a:fld>
            <a:endParaRPr lang="en-US" altLang="en-US"/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160020" y="255588"/>
            <a:ext cx="917448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2800" dirty="0">
                <a:solidFill>
                  <a:srgbClr val="0066FF"/>
                </a:solidFill>
              </a:rPr>
              <a:t>5</a:t>
            </a:r>
            <a:r>
              <a:rPr lang="en-US" sz="2800" dirty="0" smtClean="0">
                <a:solidFill>
                  <a:srgbClr val="0066FF"/>
                </a:solidFill>
              </a:rPr>
              <a:t> </a:t>
            </a:r>
            <a:r>
              <a:rPr lang="en-US" sz="2800" dirty="0" err="1" smtClean="0">
                <a:solidFill>
                  <a:srgbClr val="0066FF"/>
                </a:solidFill>
              </a:rPr>
              <a:t>TeV</a:t>
            </a:r>
            <a:r>
              <a:rPr lang="en-US" sz="2800" dirty="0" smtClean="0">
                <a:solidFill>
                  <a:srgbClr val="0066FF"/>
                </a:solidFill>
              </a:rPr>
              <a:t> PROTON BUNCH ON TERTIARY COLLIMATOR [I]</a:t>
            </a:r>
            <a:endParaRPr lang="en-US" sz="2800" dirty="0">
              <a:solidFill>
                <a:srgbClr val="0066FF"/>
              </a:solidFill>
            </a:endParaRPr>
          </a:p>
        </p:txBody>
      </p:sp>
      <p:pic>
        <p:nvPicPr>
          <p:cNvPr id="7" name="Picture 6" descr="admodel_0052.gif"/>
          <p:cNvPicPr>
            <a:picLocks noChangeAspect="1"/>
          </p:cNvPicPr>
          <p:nvPr/>
        </p:nvPicPr>
        <p:blipFill>
          <a:blip r:embed="rId2" cstate="print"/>
          <a:srcRect l="378"/>
          <a:stretch>
            <a:fillRect/>
          </a:stretch>
        </p:blipFill>
        <p:spPr>
          <a:xfrm>
            <a:off x="0" y="3924486"/>
            <a:ext cx="2634555" cy="2232000"/>
          </a:xfrm>
          <a:prstGeom prst="rect">
            <a:avLst/>
          </a:prstGeom>
        </p:spPr>
      </p:pic>
      <p:pic>
        <p:nvPicPr>
          <p:cNvPr id="8" name="Picture 7" descr="admodel_0058.gif"/>
          <p:cNvPicPr>
            <a:picLocks noChangeAspect="1"/>
          </p:cNvPicPr>
          <p:nvPr/>
        </p:nvPicPr>
        <p:blipFill>
          <a:blip r:embed="rId3" cstate="print"/>
          <a:srcRect l="18520"/>
          <a:stretch>
            <a:fillRect/>
          </a:stretch>
        </p:blipFill>
        <p:spPr>
          <a:xfrm>
            <a:off x="6948000" y="3924486"/>
            <a:ext cx="2154851" cy="2232000"/>
          </a:xfrm>
          <a:prstGeom prst="rect">
            <a:avLst/>
          </a:prstGeom>
        </p:spPr>
      </p:pic>
      <p:pic>
        <p:nvPicPr>
          <p:cNvPr id="9" name="Picture 8" descr="admodel_0056.gif"/>
          <p:cNvPicPr>
            <a:picLocks noChangeAspect="1"/>
          </p:cNvPicPr>
          <p:nvPr/>
        </p:nvPicPr>
        <p:blipFill>
          <a:blip r:embed="rId4" cstate="print"/>
          <a:srcRect l="13376" r="23759"/>
          <a:stretch>
            <a:fillRect/>
          </a:stretch>
        </p:blipFill>
        <p:spPr>
          <a:xfrm>
            <a:off x="4778002" y="3924486"/>
            <a:ext cx="2207843" cy="2232000"/>
          </a:xfrm>
          <a:prstGeom prst="rect">
            <a:avLst/>
          </a:prstGeom>
        </p:spPr>
      </p:pic>
      <p:pic>
        <p:nvPicPr>
          <p:cNvPr id="10" name="Picture 9" descr="admodel_0043.gif"/>
          <p:cNvPicPr>
            <a:picLocks noChangeAspect="1"/>
          </p:cNvPicPr>
          <p:nvPr/>
        </p:nvPicPr>
        <p:blipFill>
          <a:blip r:embed="rId5" cstate="print"/>
          <a:srcRect l="378"/>
          <a:stretch>
            <a:fillRect/>
          </a:stretch>
        </p:blipFill>
        <p:spPr>
          <a:xfrm>
            <a:off x="1" y="1692486"/>
            <a:ext cx="2634553" cy="223200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719572" y="3390543"/>
            <a:ext cx="720000" cy="338554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txBody>
          <a:bodyPr wrap="square" lIns="0" tIns="0" rIns="0" bIns="0" rtlCol="0" anchor="ctr" anchorCtr="0">
            <a:spAutoFit/>
          </a:bodyPr>
          <a:lstStyle/>
          <a:p>
            <a:pPr algn="ctr"/>
            <a:r>
              <a:rPr lang="en-GB" sz="1100" b="1" dirty="0" smtClean="0">
                <a:latin typeface="+mn-lt"/>
              </a:rPr>
              <a:t>P</a:t>
            </a:r>
            <a:r>
              <a:rPr lang="en-GB" sz="1100" b="1" baseline="-25000" dirty="0" smtClean="0">
                <a:latin typeface="+mn-lt"/>
              </a:rPr>
              <a:t>max</a:t>
            </a:r>
            <a:r>
              <a:rPr lang="en-GB" sz="1100" b="1" dirty="0" smtClean="0">
                <a:latin typeface="+mn-lt"/>
              </a:rPr>
              <a:t> </a:t>
            </a:r>
            <a:br>
              <a:rPr lang="en-GB" sz="1100" b="1" dirty="0" smtClean="0">
                <a:latin typeface="+mn-lt"/>
              </a:rPr>
            </a:br>
            <a:r>
              <a:rPr lang="en-GB" sz="1100" b="1" dirty="0" smtClean="0">
                <a:latin typeface="+mn-lt"/>
              </a:rPr>
              <a:t>30 </a:t>
            </a:r>
            <a:r>
              <a:rPr lang="en-GB" sz="1100" b="1" dirty="0" err="1" smtClean="0">
                <a:latin typeface="+mn-lt"/>
              </a:rPr>
              <a:t>GPa</a:t>
            </a:r>
            <a:endParaRPr lang="en-GB" sz="1100" b="1" dirty="0">
              <a:latin typeface="+mn-lt"/>
            </a:endParaRPr>
          </a:p>
        </p:txBody>
      </p:sp>
      <p:pic>
        <p:nvPicPr>
          <p:cNvPr id="12" name="Picture 11" descr="admodel_0046.gif"/>
          <p:cNvPicPr>
            <a:picLocks noChangeAspect="1"/>
          </p:cNvPicPr>
          <p:nvPr/>
        </p:nvPicPr>
        <p:blipFill>
          <a:blip r:embed="rId6" cstate="print"/>
          <a:srcRect l="18520"/>
          <a:stretch>
            <a:fillRect/>
          </a:stretch>
        </p:blipFill>
        <p:spPr>
          <a:xfrm>
            <a:off x="2633951" y="1692486"/>
            <a:ext cx="2154834" cy="2232000"/>
          </a:xfrm>
          <a:prstGeom prst="rect">
            <a:avLst/>
          </a:prstGeom>
        </p:spPr>
      </p:pic>
      <p:pic>
        <p:nvPicPr>
          <p:cNvPr id="13" name="Picture 12" descr="admodel_0051.gif"/>
          <p:cNvPicPr>
            <a:picLocks noChangeAspect="1"/>
          </p:cNvPicPr>
          <p:nvPr/>
        </p:nvPicPr>
        <p:blipFill>
          <a:blip r:embed="rId7" cstate="print"/>
          <a:srcRect l="18142"/>
          <a:stretch>
            <a:fillRect/>
          </a:stretch>
        </p:blipFill>
        <p:spPr>
          <a:xfrm>
            <a:off x="6943940" y="1692486"/>
            <a:ext cx="2164849" cy="2232000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828000" y="1728486"/>
            <a:ext cx="648000" cy="216000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txBody>
          <a:bodyPr wrap="square" lIns="0" tIns="0" rIns="0" bIns="0" rtlCol="0" anchor="ctr" anchorCtr="0">
            <a:spAutoFit/>
          </a:bodyPr>
          <a:lstStyle/>
          <a:p>
            <a:pPr algn="ctr"/>
            <a:r>
              <a:rPr lang="en-GB" sz="1100" b="1" dirty="0" smtClean="0"/>
              <a:t>t = 1 ns</a:t>
            </a:r>
            <a:endParaRPr lang="en-GB" sz="16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2880000" y="1728486"/>
            <a:ext cx="756000" cy="216000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txBody>
          <a:bodyPr wrap="square" lIns="0" tIns="0" rIns="0" bIns="0" rtlCol="0" anchor="ctr" anchorCtr="0">
            <a:spAutoFit/>
          </a:bodyPr>
          <a:lstStyle/>
          <a:p>
            <a:pPr algn="ctr"/>
            <a:r>
              <a:rPr lang="en-GB" sz="1100" b="1" dirty="0" smtClean="0"/>
              <a:t>t = 85 ns</a:t>
            </a:r>
            <a:endParaRPr lang="en-GB" sz="1600" b="1" dirty="0"/>
          </a:p>
        </p:txBody>
      </p:sp>
      <p:pic>
        <p:nvPicPr>
          <p:cNvPr id="16" name="Picture 15" descr="admodel_0049.gif"/>
          <p:cNvPicPr>
            <a:picLocks noChangeAspect="1"/>
          </p:cNvPicPr>
          <p:nvPr/>
        </p:nvPicPr>
        <p:blipFill>
          <a:blip r:embed="rId8" cstate="print"/>
          <a:srcRect l="18142"/>
          <a:stretch>
            <a:fillRect/>
          </a:stretch>
        </p:blipFill>
        <p:spPr>
          <a:xfrm>
            <a:off x="4788000" y="1692486"/>
            <a:ext cx="2164919" cy="2232000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5040000" y="1728486"/>
            <a:ext cx="756000" cy="216000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txBody>
          <a:bodyPr wrap="square" lIns="36000" tIns="36000" rIns="36000" bIns="36000" rtlCol="0" anchor="ctr" anchorCtr="0">
            <a:spAutoFit/>
          </a:bodyPr>
          <a:lstStyle/>
          <a:p>
            <a:pPr algn="ctr"/>
            <a:r>
              <a:rPr lang="en-GB" sz="1100" b="1" dirty="0" smtClean="0"/>
              <a:t>t = 2.8 </a:t>
            </a:r>
            <a:r>
              <a:rPr lang="en-GB" sz="1100" b="1" dirty="0" smtClean="0">
                <a:latin typeface="Symbol" pitchFamily="18" charset="2"/>
              </a:rPr>
              <a:t>m</a:t>
            </a:r>
            <a:r>
              <a:rPr lang="en-GB" sz="1100" b="1" dirty="0" smtClean="0"/>
              <a:t>s</a:t>
            </a:r>
            <a:endParaRPr lang="en-GB" sz="1100" b="1" dirty="0"/>
          </a:p>
        </p:txBody>
      </p:sp>
      <p:sp>
        <p:nvSpPr>
          <p:cNvPr id="18" name="AutoShape 1"/>
          <p:cNvSpPr>
            <a:spLocks/>
          </p:cNvSpPr>
          <p:nvPr/>
        </p:nvSpPr>
        <p:spPr bwMode="auto">
          <a:xfrm>
            <a:off x="5292080" y="3387928"/>
            <a:ext cx="1692000" cy="338554"/>
          </a:xfrm>
          <a:prstGeom prst="borderCallout2">
            <a:avLst>
              <a:gd name="adj1" fmla="val 50000"/>
              <a:gd name="adj2" fmla="val 0"/>
              <a:gd name="adj3" fmla="val 47903"/>
              <a:gd name="adj4" fmla="val -9926"/>
              <a:gd name="adj5" fmla="val -94832"/>
              <a:gd name="adj6" fmla="val -15043"/>
            </a:avLst>
          </a:prstGeom>
          <a:solidFill>
            <a:schemeClr val="bg1"/>
          </a:solidFill>
          <a:ln>
            <a:solidFill>
              <a:srgbClr val="C00000"/>
            </a:solidFill>
          </a:ln>
        </p:spPr>
        <p:txBody>
          <a:bodyPr wrap="square" lIns="0" tIns="0" rIns="0" bIns="0" rtlCol="0" anchor="ctr" anchorCtr="0">
            <a:spAutoFit/>
          </a:bodyPr>
          <a:lstStyle/>
          <a:p>
            <a:pPr marL="0" marR="0" lvl="0" indent="0" algn="ctr" defTabSz="914400" eaLnBrk="1" latinLnBrk="0" hangingPunct="1">
              <a:lnSpc>
                <a:spcPct val="100000"/>
              </a:lnSpc>
              <a:buClrTx/>
              <a:buSzTx/>
              <a:buFontTx/>
              <a:buNone/>
              <a:tabLst/>
            </a:pPr>
            <a:r>
              <a:rPr lang="en-GB" sz="11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Compression Wave (</a:t>
            </a:r>
            <a:r>
              <a:rPr lang="en-GB" sz="1100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red</a:t>
            </a:r>
            <a:r>
              <a:rPr lang="en-GB" sz="11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) </a:t>
            </a:r>
          </a:p>
          <a:p>
            <a:pPr marL="0" marR="0" lvl="0" indent="0" algn="ctr" defTabSz="914400" eaLnBrk="1" latinLnBrk="0" hangingPunct="1">
              <a:lnSpc>
                <a:spcPct val="100000"/>
              </a:lnSpc>
              <a:buClrTx/>
              <a:buSzTx/>
              <a:buFontTx/>
              <a:buNone/>
              <a:tabLst/>
            </a:pPr>
            <a:r>
              <a:rPr lang="en-GB" sz="1100" dirty="0" smtClean="0">
                <a:latin typeface="Calibri" pitchFamily="34" charset="0"/>
                <a:cs typeface="Calibri" pitchFamily="34" charset="0"/>
              </a:rPr>
              <a:t>+ </a:t>
            </a:r>
            <a:r>
              <a:rPr lang="en-GB" sz="11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Rarefaction Wave (</a:t>
            </a:r>
            <a:r>
              <a:rPr lang="en-GB" sz="1100" dirty="0" smtClean="0">
                <a:solidFill>
                  <a:srgbClr val="0033CC"/>
                </a:solidFill>
                <a:latin typeface="Calibri" pitchFamily="34" charset="0"/>
                <a:cs typeface="Calibri" pitchFamily="34" charset="0"/>
              </a:rPr>
              <a:t>blue</a:t>
            </a:r>
            <a:r>
              <a:rPr lang="en-GB" sz="11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)</a:t>
            </a:r>
            <a:endParaRPr lang="en-US" sz="1100" dirty="0" smtClean="0">
              <a:solidFill>
                <a:schemeClr val="tx1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9" name="AutoShape 1"/>
          <p:cNvSpPr>
            <a:spLocks/>
          </p:cNvSpPr>
          <p:nvPr/>
        </p:nvSpPr>
        <p:spPr bwMode="auto">
          <a:xfrm>
            <a:off x="7488324" y="3398651"/>
            <a:ext cx="1476000" cy="338554"/>
          </a:xfrm>
          <a:prstGeom prst="borderCallout2">
            <a:avLst>
              <a:gd name="adj1" fmla="val 50000"/>
              <a:gd name="adj2" fmla="val 0"/>
              <a:gd name="adj3" fmla="val 47903"/>
              <a:gd name="adj4" fmla="val -9926"/>
              <a:gd name="adj5" fmla="val -122829"/>
              <a:gd name="adj6" fmla="val 12535"/>
            </a:avLst>
          </a:prstGeom>
          <a:solidFill>
            <a:schemeClr val="bg1"/>
          </a:solidFill>
          <a:ln>
            <a:solidFill>
              <a:srgbClr val="C00000"/>
            </a:solidFill>
          </a:ln>
        </p:spPr>
        <p:txBody>
          <a:bodyPr wrap="square" lIns="0" tIns="0" rIns="0" bIns="0" rtlCol="0" anchor="ctr" anchorCtr="0">
            <a:spAutoFit/>
          </a:bodyPr>
          <a:lstStyle/>
          <a:p>
            <a:pPr algn="ctr"/>
            <a:r>
              <a:rPr lang="en-GB" sz="11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Compression Wave </a:t>
            </a:r>
          </a:p>
          <a:p>
            <a:pPr algn="ctr"/>
            <a:r>
              <a:rPr lang="en-GB" sz="11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reaches  </a:t>
            </a:r>
            <a:r>
              <a:rPr lang="en-GB" sz="1100" b="1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W</a:t>
            </a:r>
            <a:r>
              <a:rPr lang="en-GB" sz="11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-Cu interface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7200000" y="1728486"/>
            <a:ext cx="756000" cy="216000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txBody>
          <a:bodyPr wrap="square" lIns="36000" tIns="36000" rIns="36000" bIns="36000" rtlCol="0" anchor="ctr" anchorCtr="0">
            <a:spAutoFit/>
          </a:bodyPr>
          <a:lstStyle/>
          <a:p>
            <a:pPr algn="ctr"/>
            <a:r>
              <a:rPr lang="en-GB" sz="1100" b="1" dirty="0" smtClean="0"/>
              <a:t>t = 3.2 </a:t>
            </a:r>
            <a:r>
              <a:rPr lang="en-GB" sz="1100" b="1" dirty="0" smtClean="0">
                <a:latin typeface="Symbol" pitchFamily="18" charset="2"/>
              </a:rPr>
              <a:t>m</a:t>
            </a:r>
            <a:r>
              <a:rPr lang="en-GB" sz="1100" b="1" dirty="0" smtClean="0"/>
              <a:t>s</a:t>
            </a:r>
            <a:endParaRPr lang="en-GB" sz="1100" b="1" dirty="0"/>
          </a:p>
        </p:txBody>
      </p:sp>
      <p:pic>
        <p:nvPicPr>
          <p:cNvPr id="21" name="Picture 20" descr="admodel_0053.gif"/>
          <p:cNvPicPr>
            <a:picLocks noChangeAspect="1"/>
          </p:cNvPicPr>
          <p:nvPr/>
        </p:nvPicPr>
        <p:blipFill>
          <a:blip r:embed="rId9" cstate="print"/>
          <a:srcRect l="18520"/>
          <a:stretch>
            <a:fillRect/>
          </a:stretch>
        </p:blipFill>
        <p:spPr>
          <a:xfrm>
            <a:off x="2628000" y="3924486"/>
            <a:ext cx="2154852" cy="2232000"/>
          </a:xfrm>
          <a:prstGeom prst="rect">
            <a:avLst/>
          </a:prstGeom>
        </p:spPr>
      </p:pic>
      <p:sp>
        <p:nvSpPr>
          <p:cNvPr id="22" name="TextBox 21"/>
          <p:cNvSpPr txBox="1"/>
          <p:nvPr/>
        </p:nvSpPr>
        <p:spPr>
          <a:xfrm>
            <a:off x="2916000" y="3996486"/>
            <a:ext cx="756000" cy="216000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txBody>
          <a:bodyPr wrap="square" lIns="0" tIns="0" rIns="0" bIns="0" rtlCol="0" anchor="ctr" anchorCtr="0">
            <a:spAutoFit/>
          </a:bodyPr>
          <a:lstStyle/>
          <a:p>
            <a:pPr algn="ctr"/>
            <a:r>
              <a:rPr lang="en-GB" sz="1100" b="1" dirty="0" smtClean="0"/>
              <a:t>t = 4.2 </a:t>
            </a:r>
            <a:r>
              <a:rPr lang="en-GB" sz="1100" b="1" dirty="0" smtClean="0">
                <a:latin typeface="Symbol" pitchFamily="18" charset="2"/>
              </a:rPr>
              <a:t>m</a:t>
            </a:r>
            <a:r>
              <a:rPr lang="en-GB" sz="1100" b="1" dirty="0" smtClean="0"/>
              <a:t>s</a:t>
            </a:r>
            <a:endParaRPr lang="en-GB" sz="1100" b="1" dirty="0"/>
          </a:p>
        </p:txBody>
      </p:sp>
      <p:sp>
        <p:nvSpPr>
          <p:cNvPr id="23" name="TextBox 22"/>
          <p:cNvSpPr txBox="1"/>
          <p:nvPr/>
        </p:nvSpPr>
        <p:spPr>
          <a:xfrm>
            <a:off x="5040000" y="3996486"/>
            <a:ext cx="756000" cy="216000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txBody>
          <a:bodyPr wrap="square" lIns="0" tIns="0" rIns="0" bIns="0" rtlCol="0" anchor="ctr" anchorCtr="0">
            <a:spAutoFit/>
          </a:bodyPr>
          <a:lstStyle/>
          <a:p>
            <a:pPr algn="ctr"/>
            <a:r>
              <a:rPr lang="en-GB" sz="1100" b="1" dirty="0" smtClean="0"/>
              <a:t>t = 5.6 </a:t>
            </a:r>
            <a:r>
              <a:rPr lang="en-GB" sz="1100" b="1" dirty="0" smtClean="0">
                <a:latin typeface="Symbol" pitchFamily="18" charset="2"/>
              </a:rPr>
              <a:t>m</a:t>
            </a:r>
            <a:r>
              <a:rPr lang="en-GB" sz="1100" b="1" dirty="0" smtClean="0"/>
              <a:t>s</a:t>
            </a:r>
            <a:endParaRPr lang="en-GB" sz="1100" b="1" dirty="0"/>
          </a:p>
        </p:txBody>
      </p:sp>
      <p:sp>
        <p:nvSpPr>
          <p:cNvPr id="24" name="TextBox 23"/>
          <p:cNvSpPr txBox="1"/>
          <p:nvPr/>
        </p:nvSpPr>
        <p:spPr>
          <a:xfrm>
            <a:off x="7200292" y="3996485"/>
            <a:ext cx="756000" cy="216000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txBody>
          <a:bodyPr wrap="square" lIns="36000" tIns="36000" rIns="36000" bIns="0" rtlCol="0" anchor="ctr" anchorCtr="0">
            <a:spAutoFit/>
          </a:bodyPr>
          <a:lstStyle/>
          <a:p>
            <a:pPr algn="ctr"/>
            <a:r>
              <a:rPr lang="en-GB" sz="1100" b="1" dirty="0" smtClean="0"/>
              <a:t>t = 6.6 </a:t>
            </a:r>
            <a:r>
              <a:rPr lang="en-GB" sz="1100" b="1" dirty="0" smtClean="0">
                <a:latin typeface="Symbol" pitchFamily="18" charset="2"/>
              </a:rPr>
              <a:t>m</a:t>
            </a:r>
            <a:r>
              <a:rPr lang="en-GB" sz="1100" b="1" dirty="0" smtClean="0"/>
              <a:t>s</a:t>
            </a:r>
            <a:endParaRPr lang="en-GB" sz="1100" b="1" dirty="0"/>
          </a:p>
        </p:txBody>
      </p:sp>
      <p:sp>
        <p:nvSpPr>
          <p:cNvPr id="25" name="TextBox 24"/>
          <p:cNvSpPr txBox="1"/>
          <p:nvPr/>
        </p:nvSpPr>
        <p:spPr>
          <a:xfrm>
            <a:off x="756000" y="3996486"/>
            <a:ext cx="756000" cy="216000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txBody>
          <a:bodyPr wrap="square" lIns="0" tIns="0" rIns="0" bIns="0" rtlCol="0" anchor="ctr" anchorCtr="0">
            <a:spAutoFit/>
          </a:bodyPr>
          <a:lstStyle/>
          <a:p>
            <a:pPr algn="ctr"/>
            <a:r>
              <a:rPr lang="en-GB" sz="1100" b="1" dirty="0" smtClean="0"/>
              <a:t>t = 3.7 </a:t>
            </a:r>
            <a:r>
              <a:rPr lang="en-GB" sz="1100" b="1" dirty="0" smtClean="0">
                <a:latin typeface="Symbol" pitchFamily="18" charset="2"/>
              </a:rPr>
              <a:t>m</a:t>
            </a:r>
            <a:r>
              <a:rPr lang="en-GB" sz="1100" b="1" dirty="0" smtClean="0"/>
              <a:t>s</a:t>
            </a:r>
            <a:endParaRPr lang="en-GB" sz="1100" b="1" dirty="0"/>
          </a:p>
        </p:txBody>
      </p:sp>
      <p:sp>
        <p:nvSpPr>
          <p:cNvPr id="26" name="AutoShape 1"/>
          <p:cNvSpPr>
            <a:spLocks/>
          </p:cNvSpPr>
          <p:nvPr/>
        </p:nvSpPr>
        <p:spPr bwMode="auto">
          <a:xfrm>
            <a:off x="5220072" y="5755216"/>
            <a:ext cx="1476000" cy="338554"/>
          </a:xfrm>
          <a:prstGeom prst="borderCallout2">
            <a:avLst>
              <a:gd name="adj1" fmla="val 1793"/>
              <a:gd name="adj2" fmla="val 50152"/>
              <a:gd name="adj3" fmla="val -64634"/>
              <a:gd name="adj4" fmla="val 49444"/>
              <a:gd name="adj5" fmla="val -139793"/>
              <a:gd name="adj6" fmla="val 35487"/>
            </a:avLst>
          </a:prstGeom>
          <a:solidFill>
            <a:schemeClr val="bg1"/>
          </a:solidFill>
          <a:ln>
            <a:solidFill>
              <a:srgbClr val="C00000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11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Compression Wave </a:t>
            </a:r>
          </a:p>
          <a:p>
            <a:pPr algn="ctr"/>
            <a:r>
              <a:rPr lang="en-GB" sz="11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reaches  Cu-Ni Pipes</a:t>
            </a:r>
          </a:p>
        </p:txBody>
      </p:sp>
      <p:sp>
        <p:nvSpPr>
          <p:cNvPr id="27" name="AutoShape 1"/>
          <p:cNvSpPr>
            <a:spLocks/>
          </p:cNvSpPr>
          <p:nvPr/>
        </p:nvSpPr>
        <p:spPr bwMode="auto">
          <a:xfrm>
            <a:off x="6012160" y="4329574"/>
            <a:ext cx="720000" cy="338554"/>
          </a:xfrm>
          <a:prstGeom prst="borderCallout2">
            <a:avLst>
              <a:gd name="adj1" fmla="val 52813"/>
              <a:gd name="adj2" fmla="val -636"/>
              <a:gd name="adj3" fmla="val 52470"/>
              <a:gd name="adj4" fmla="val -14968"/>
              <a:gd name="adj5" fmla="val 121941"/>
              <a:gd name="adj6" fmla="val -28747"/>
            </a:avLst>
          </a:prstGeom>
          <a:solidFill>
            <a:schemeClr val="bg1"/>
          </a:solidFill>
          <a:ln>
            <a:solidFill>
              <a:srgbClr val="C00000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1100" b="1" dirty="0" err="1" smtClean="0">
                <a:latin typeface="+mn-lt"/>
              </a:rPr>
              <a:t>P</a:t>
            </a:r>
            <a:r>
              <a:rPr lang="en-GB" sz="1100" b="1" baseline="-25000" dirty="0" err="1" smtClean="0">
                <a:latin typeface="+mn-lt"/>
              </a:rPr>
              <a:t>max</a:t>
            </a:r>
            <a:r>
              <a:rPr lang="en-GB" sz="1100" b="1" dirty="0" smtClean="0">
                <a:latin typeface="+mn-lt"/>
              </a:rPr>
              <a:t> </a:t>
            </a:r>
            <a:br>
              <a:rPr lang="en-GB" sz="1100" b="1" dirty="0" smtClean="0">
                <a:latin typeface="+mn-lt"/>
              </a:rPr>
            </a:br>
            <a:r>
              <a:rPr lang="en-GB" sz="1100" b="1" dirty="0" smtClean="0">
                <a:latin typeface="+mn-lt"/>
              </a:rPr>
              <a:t>160 </a:t>
            </a:r>
            <a:r>
              <a:rPr lang="en-GB" sz="1100" b="1" dirty="0" err="1" smtClean="0">
                <a:latin typeface="+mn-lt"/>
              </a:rPr>
              <a:t>MPa</a:t>
            </a:r>
            <a:endParaRPr lang="en-GB" sz="1100" b="1" dirty="0">
              <a:latin typeface="+mn-lt"/>
            </a:endParaRPr>
          </a:p>
        </p:txBody>
      </p:sp>
      <p:sp>
        <p:nvSpPr>
          <p:cNvPr id="28" name="AutoShape 1"/>
          <p:cNvSpPr>
            <a:spLocks/>
          </p:cNvSpPr>
          <p:nvPr/>
        </p:nvSpPr>
        <p:spPr bwMode="auto">
          <a:xfrm>
            <a:off x="3311860" y="5697726"/>
            <a:ext cx="828092" cy="338554"/>
          </a:xfrm>
          <a:prstGeom prst="borderCallout2">
            <a:avLst>
              <a:gd name="adj1" fmla="val 1793"/>
              <a:gd name="adj2" fmla="val 48765"/>
              <a:gd name="adj3" fmla="val -64634"/>
              <a:gd name="adj4" fmla="val 49444"/>
              <a:gd name="adj5" fmla="val -184052"/>
              <a:gd name="adj6" fmla="val 16674"/>
            </a:avLst>
          </a:prstGeom>
          <a:solidFill>
            <a:schemeClr val="bg1"/>
          </a:solidFill>
          <a:ln>
            <a:solidFill>
              <a:srgbClr val="C00000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1100" b="1" dirty="0" err="1" smtClean="0">
                <a:latin typeface="+mn-lt"/>
              </a:rPr>
              <a:t>P</a:t>
            </a:r>
            <a:r>
              <a:rPr lang="en-GB" sz="1100" b="1" baseline="-25000" dirty="0" err="1" smtClean="0">
                <a:latin typeface="+mn-lt"/>
              </a:rPr>
              <a:t>max</a:t>
            </a:r>
            <a:r>
              <a:rPr lang="en-GB" sz="1100" b="1" dirty="0" smtClean="0">
                <a:latin typeface="+mn-lt"/>
              </a:rPr>
              <a:t> </a:t>
            </a:r>
            <a:br>
              <a:rPr lang="en-GB" sz="1100" b="1" dirty="0" smtClean="0">
                <a:latin typeface="+mn-lt"/>
              </a:rPr>
            </a:br>
            <a:r>
              <a:rPr lang="en-GB" sz="1100" b="1" dirty="0" smtClean="0">
                <a:latin typeface="+mn-lt"/>
              </a:rPr>
              <a:t>500 </a:t>
            </a:r>
            <a:r>
              <a:rPr lang="en-GB" sz="1100" b="1" dirty="0" err="1" smtClean="0">
                <a:latin typeface="+mn-lt"/>
              </a:rPr>
              <a:t>MPa</a:t>
            </a:r>
            <a:endParaRPr lang="en-GB" sz="1100" b="1" dirty="0">
              <a:latin typeface="+mn-lt"/>
            </a:endParaRPr>
          </a:p>
        </p:txBody>
      </p:sp>
      <p:sp>
        <p:nvSpPr>
          <p:cNvPr id="29" name="AutoShape 1"/>
          <p:cNvSpPr>
            <a:spLocks/>
          </p:cNvSpPr>
          <p:nvPr/>
        </p:nvSpPr>
        <p:spPr bwMode="auto">
          <a:xfrm>
            <a:off x="5724128" y="2442808"/>
            <a:ext cx="720000" cy="338554"/>
          </a:xfrm>
          <a:prstGeom prst="borderCallout2">
            <a:avLst>
              <a:gd name="adj1" fmla="val 52813"/>
              <a:gd name="adj2" fmla="val -636"/>
              <a:gd name="adj3" fmla="val 52470"/>
              <a:gd name="adj4" fmla="val -14968"/>
              <a:gd name="adj5" fmla="val 88180"/>
              <a:gd name="adj6" fmla="val -44622"/>
            </a:avLst>
          </a:prstGeom>
          <a:solidFill>
            <a:schemeClr val="bg1"/>
          </a:solidFill>
          <a:ln>
            <a:solidFill>
              <a:srgbClr val="C00000"/>
            </a:solidFill>
          </a:ln>
        </p:spPr>
        <p:txBody>
          <a:bodyPr wrap="square" lIns="0" tIns="0" rIns="0" bIns="0" rtlCol="0" anchor="ctr" anchorCtr="0">
            <a:spAutoFit/>
          </a:bodyPr>
          <a:lstStyle/>
          <a:p>
            <a:pPr algn="ctr"/>
            <a:r>
              <a:rPr lang="en-GB" sz="1100" b="1" dirty="0" err="1" smtClean="0">
                <a:latin typeface="+mn-lt"/>
              </a:rPr>
              <a:t>P</a:t>
            </a:r>
            <a:r>
              <a:rPr lang="en-GB" sz="1100" b="1" baseline="-25000" dirty="0" err="1" smtClean="0">
                <a:latin typeface="+mn-lt"/>
              </a:rPr>
              <a:t>max</a:t>
            </a:r>
            <a:r>
              <a:rPr lang="en-GB" sz="1100" b="1" dirty="0" smtClean="0">
                <a:latin typeface="+mn-lt"/>
              </a:rPr>
              <a:t> </a:t>
            </a:r>
            <a:br>
              <a:rPr lang="en-GB" sz="1100" b="1" dirty="0" smtClean="0">
                <a:latin typeface="+mn-lt"/>
              </a:rPr>
            </a:br>
            <a:r>
              <a:rPr lang="en-GB" sz="1100" b="1" dirty="0" smtClean="0">
                <a:latin typeface="+mn-lt"/>
              </a:rPr>
              <a:t>2.2 </a:t>
            </a:r>
            <a:r>
              <a:rPr lang="en-GB" sz="1100" b="1" dirty="0" err="1" smtClean="0">
                <a:latin typeface="+mn-lt"/>
              </a:rPr>
              <a:t>GPa</a:t>
            </a:r>
            <a:endParaRPr lang="en-GB" sz="1100" b="1" dirty="0">
              <a:latin typeface="+mn-lt"/>
            </a:endParaRPr>
          </a:p>
        </p:txBody>
      </p:sp>
      <p:sp>
        <p:nvSpPr>
          <p:cNvPr id="30" name="AutoShape 1"/>
          <p:cNvSpPr>
            <a:spLocks/>
          </p:cNvSpPr>
          <p:nvPr/>
        </p:nvSpPr>
        <p:spPr bwMode="auto">
          <a:xfrm>
            <a:off x="7236296" y="5755216"/>
            <a:ext cx="1476000" cy="338554"/>
          </a:xfrm>
          <a:prstGeom prst="borderCallout2">
            <a:avLst>
              <a:gd name="adj1" fmla="val 1793"/>
              <a:gd name="adj2" fmla="val 50152"/>
              <a:gd name="adj3" fmla="val -64634"/>
              <a:gd name="adj4" fmla="val 49444"/>
              <a:gd name="adj5" fmla="val -139793"/>
              <a:gd name="adj6" fmla="val 19354"/>
            </a:avLst>
          </a:prstGeom>
          <a:solidFill>
            <a:schemeClr val="bg1"/>
          </a:solidFill>
          <a:ln>
            <a:solidFill>
              <a:srgbClr val="C00000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11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Compression Wave bouncing back in W jaw</a:t>
            </a:r>
          </a:p>
        </p:txBody>
      </p:sp>
      <p:sp>
        <p:nvSpPr>
          <p:cNvPr id="31" name="Text Box 5"/>
          <p:cNvSpPr txBox="1">
            <a:spLocks noChangeArrowheads="1"/>
          </p:cNvSpPr>
          <p:nvPr/>
        </p:nvSpPr>
        <p:spPr bwMode="auto">
          <a:xfrm>
            <a:off x="6305230" y="1416800"/>
            <a:ext cx="2311828" cy="2846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hangingPunct="0">
              <a:lnSpc>
                <a:spcPct val="125000"/>
              </a:lnSpc>
              <a:spcBef>
                <a:spcPct val="20000"/>
              </a:spcBef>
              <a:spcAft>
                <a:spcPct val="20000"/>
              </a:spcAft>
            </a:pPr>
            <a:r>
              <a:rPr lang="en-US" sz="1000" dirty="0" smtClean="0">
                <a:cs typeface="Tahoma" pitchFamily="34" charset="0"/>
              </a:rPr>
              <a:t>courtesy of A. </a:t>
            </a:r>
            <a:r>
              <a:rPr lang="en-US" sz="1000" dirty="0" err="1" smtClean="0">
                <a:cs typeface="Tahoma" pitchFamily="34" charset="0"/>
              </a:rPr>
              <a:t>Bertarelli</a:t>
            </a:r>
            <a:r>
              <a:rPr lang="en-US" sz="1000" dirty="0" smtClean="0">
                <a:cs typeface="Tahoma" pitchFamily="34" charset="0"/>
              </a:rPr>
              <a:t> and his team</a:t>
            </a:r>
            <a:endParaRPr lang="en-US" sz="1000" dirty="0">
              <a:cs typeface="Tahoma" pitchFamily="34" charset="0"/>
            </a:endParaRPr>
          </a:p>
        </p:txBody>
      </p:sp>
      <p:sp>
        <p:nvSpPr>
          <p:cNvPr id="32" name="Text Box 5"/>
          <p:cNvSpPr txBox="1">
            <a:spLocks noChangeArrowheads="1"/>
          </p:cNvSpPr>
          <p:nvPr/>
        </p:nvSpPr>
        <p:spPr bwMode="auto">
          <a:xfrm>
            <a:off x="1480075" y="1367727"/>
            <a:ext cx="2422901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>
              <a:spcBef>
                <a:spcPct val="20000"/>
              </a:spcBef>
              <a:spcAft>
                <a:spcPct val="20000"/>
              </a:spcAft>
            </a:pPr>
            <a:r>
              <a:rPr lang="en-US" sz="1400" dirty="0" smtClean="0">
                <a:cs typeface="Tahoma" pitchFamily="34" charset="0"/>
              </a:rPr>
              <a:t>shock wave propagation</a:t>
            </a:r>
            <a:endParaRPr lang="en-US" sz="1400" dirty="0">
              <a:cs typeface="Tahoma" pitchFamily="34" charset="0"/>
            </a:endParaRPr>
          </a:p>
        </p:txBody>
      </p:sp>
      <p:sp>
        <p:nvSpPr>
          <p:cNvPr id="33" name="Text Box 5"/>
          <p:cNvSpPr txBox="1">
            <a:spLocks noChangeArrowheads="1"/>
          </p:cNvSpPr>
          <p:nvPr/>
        </p:nvSpPr>
        <p:spPr bwMode="auto">
          <a:xfrm>
            <a:off x="1079572" y="884327"/>
            <a:ext cx="2795135" cy="3311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hangingPunct="0">
              <a:lnSpc>
                <a:spcPct val="125000"/>
              </a:lnSpc>
              <a:spcBef>
                <a:spcPct val="20000"/>
              </a:spcBef>
              <a:spcAft>
                <a:spcPct val="20000"/>
              </a:spcAft>
            </a:pPr>
            <a:r>
              <a:rPr lang="en-US" sz="1400" i="1" u="sng" dirty="0" smtClean="0">
                <a:cs typeface="Tahoma" pitchFamily="34" charset="0"/>
              </a:rPr>
              <a:t>Intensity</a:t>
            </a:r>
            <a:r>
              <a:rPr lang="en-US" sz="1400" i="1" dirty="0" smtClean="0">
                <a:cs typeface="Tahoma" pitchFamily="34" charset="0"/>
              </a:rPr>
              <a:t>:</a:t>
            </a:r>
            <a:r>
              <a:rPr lang="en-US" sz="1400" dirty="0" smtClean="0">
                <a:cs typeface="Tahoma" pitchFamily="34" charset="0"/>
              </a:rPr>
              <a:t> </a:t>
            </a:r>
            <a:r>
              <a:rPr lang="en-US" sz="1400" dirty="0">
                <a:solidFill>
                  <a:srgbClr val="0066FF"/>
                </a:solidFill>
                <a:cs typeface="Tahoma" pitchFamily="34" charset="0"/>
              </a:rPr>
              <a:t>1</a:t>
            </a:r>
            <a:r>
              <a:rPr lang="en-US" sz="1400" dirty="0" smtClean="0">
                <a:solidFill>
                  <a:srgbClr val="0066FF"/>
                </a:solidFill>
                <a:cs typeface="Tahoma" pitchFamily="34" charset="0"/>
              </a:rPr>
              <a:t>.3 10</a:t>
            </a:r>
            <a:r>
              <a:rPr lang="en-US" sz="1400" baseline="30000" dirty="0" smtClean="0">
                <a:solidFill>
                  <a:srgbClr val="0066FF"/>
                </a:solidFill>
                <a:cs typeface="Tahoma" pitchFamily="34" charset="0"/>
              </a:rPr>
              <a:t>11</a:t>
            </a:r>
            <a:r>
              <a:rPr lang="en-US" sz="1400" dirty="0" smtClean="0">
                <a:solidFill>
                  <a:srgbClr val="0066FF"/>
                </a:solidFill>
                <a:cs typeface="Tahoma" pitchFamily="34" charset="0"/>
              </a:rPr>
              <a:t> p</a:t>
            </a:r>
            <a:endParaRPr lang="en-US" sz="1400" dirty="0">
              <a:solidFill>
                <a:srgbClr val="0066FF"/>
              </a:solidFill>
              <a:cs typeface="Tahoma" pitchFamily="34" charset="0"/>
            </a:endParaRPr>
          </a:p>
        </p:txBody>
      </p:sp>
      <p:sp>
        <p:nvSpPr>
          <p:cNvPr id="34" name="Text Box 5"/>
          <p:cNvSpPr txBox="1">
            <a:spLocks noChangeArrowheads="1"/>
          </p:cNvSpPr>
          <p:nvPr/>
        </p:nvSpPr>
        <p:spPr bwMode="auto">
          <a:xfrm>
            <a:off x="3215641" y="890866"/>
            <a:ext cx="5748684" cy="361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hangingPunct="0">
              <a:lnSpc>
                <a:spcPct val="125000"/>
              </a:lnSpc>
              <a:spcBef>
                <a:spcPct val="20000"/>
              </a:spcBef>
              <a:spcAft>
                <a:spcPct val="20000"/>
              </a:spcAft>
            </a:pPr>
            <a:r>
              <a:rPr lang="en-US" sz="1400" i="1" u="sng" dirty="0" smtClean="0">
                <a:cs typeface="Tahoma" pitchFamily="34" charset="0"/>
              </a:rPr>
              <a:t>Beam size</a:t>
            </a:r>
            <a:r>
              <a:rPr lang="en-US" sz="1400" i="1" dirty="0" smtClean="0">
                <a:cs typeface="Tahoma" pitchFamily="34" charset="0"/>
              </a:rPr>
              <a:t>:</a:t>
            </a:r>
            <a:r>
              <a:rPr lang="en-US" sz="1400" dirty="0" smtClean="0">
                <a:cs typeface="Tahoma" pitchFamily="34" charset="0"/>
              </a:rPr>
              <a:t> </a:t>
            </a:r>
            <a:r>
              <a:rPr lang="en-US" sz="1400" dirty="0" smtClean="0">
                <a:solidFill>
                  <a:srgbClr val="0066FF"/>
                </a:solidFill>
                <a:cs typeface="Tahoma" pitchFamily="34" charset="0"/>
              </a:rPr>
              <a:t>1.75 </a:t>
            </a:r>
            <a:r>
              <a:rPr lang="el-GR" sz="1400" dirty="0" smtClean="0">
                <a:solidFill>
                  <a:srgbClr val="0066FF"/>
                </a:solidFill>
                <a:cs typeface="Tahoma" pitchFamily="34" charset="0"/>
              </a:rPr>
              <a:t>μ</a:t>
            </a:r>
            <a:r>
              <a:rPr lang="en-US" sz="1400" dirty="0" smtClean="0">
                <a:solidFill>
                  <a:srgbClr val="0066FF"/>
                </a:solidFill>
                <a:cs typeface="Tahoma" pitchFamily="34" charset="0"/>
              </a:rPr>
              <a:t>m </a:t>
            </a:r>
            <a:r>
              <a:rPr lang="en-US" sz="1400" dirty="0">
                <a:solidFill>
                  <a:srgbClr val="0066FF"/>
                </a:solidFill>
                <a:cs typeface="Tahoma" pitchFamily="34" charset="0"/>
              </a:rPr>
              <a:t>rad </a:t>
            </a:r>
            <a:r>
              <a:rPr lang="en-US" sz="1400" dirty="0" smtClean="0">
                <a:solidFill>
                  <a:srgbClr val="0066FF"/>
                </a:solidFill>
                <a:cs typeface="Tahoma" pitchFamily="34" charset="0"/>
              </a:rPr>
              <a:t>norm. emittance </a:t>
            </a:r>
            <a:r>
              <a:rPr lang="en-US" sz="1400" dirty="0">
                <a:solidFill>
                  <a:srgbClr val="0066FF"/>
                </a:solidFill>
                <a:cs typeface="Tahoma" pitchFamily="34" charset="0"/>
              </a:rPr>
              <a:t>(0.3 mm </a:t>
            </a:r>
            <a:r>
              <a:rPr lang="en-US" sz="1400" dirty="0" err="1">
                <a:solidFill>
                  <a:srgbClr val="0066FF"/>
                </a:solidFill>
                <a:latin typeface="Symbol" pitchFamily="18" charset="2"/>
                <a:cs typeface="Tahoma" pitchFamily="34" charset="0"/>
              </a:rPr>
              <a:t>s</a:t>
            </a:r>
            <a:r>
              <a:rPr lang="en-US" sz="1400" baseline="-25000" dirty="0" err="1">
                <a:solidFill>
                  <a:srgbClr val="0066FF"/>
                </a:solidFill>
                <a:cs typeface="Tahoma" pitchFamily="34" charset="0"/>
              </a:rPr>
              <a:t>x</a:t>
            </a:r>
            <a:r>
              <a:rPr lang="en-US" sz="1400" dirty="0">
                <a:solidFill>
                  <a:srgbClr val="0066FF"/>
                </a:solidFill>
                <a:cs typeface="Tahoma" pitchFamily="34" charset="0"/>
              </a:rPr>
              <a:t> and 0.19 mm </a:t>
            </a:r>
            <a:r>
              <a:rPr lang="en-US" sz="1400" dirty="0" err="1">
                <a:solidFill>
                  <a:srgbClr val="0066FF"/>
                </a:solidFill>
                <a:latin typeface="Symbol" pitchFamily="18" charset="2"/>
                <a:cs typeface="Tahoma" pitchFamily="34" charset="0"/>
              </a:rPr>
              <a:t>s</a:t>
            </a:r>
            <a:r>
              <a:rPr lang="en-US" sz="1400" baseline="-25000" dirty="0" err="1">
                <a:solidFill>
                  <a:srgbClr val="0066FF"/>
                </a:solidFill>
                <a:cs typeface="Tahoma" pitchFamily="34" charset="0"/>
              </a:rPr>
              <a:t>y</a:t>
            </a:r>
            <a:r>
              <a:rPr lang="en-US" sz="1400" dirty="0" smtClean="0">
                <a:solidFill>
                  <a:srgbClr val="0066FF"/>
                </a:solidFill>
                <a:cs typeface="Tahoma" pitchFamily="34" charset="0"/>
              </a:rPr>
              <a:t>)</a:t>
            </a:r>
            <a:endParaRPr lang="en-US" sz="1400" dirty="0">
              <a:solidFill>
                <a:srgbClr val="0066FF"/>
              </a:solidFill>
              <a:cs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7767317-A9AB-4E54-871B-CD2EEDE7C57D}" type="slidenum">
              <a:rPr lang="en-US" altLang="en-US" smtClean="0"/>
              <a:pPr>
                <a:defRPr/>
              </a:pPr>
              <a:t>15</a:t>
            </a:fld>
            <a:endParaRPr lang="en-US" altLang="en-US"/>
          </a:p>
        </p:txBody>
      </p:sp>
      <p:sp>
        <p:nvSpPr>
          <p:cNvPr id="31" name="Text Box 5"/>
          <p:cNvSpPr txBox="1">
            <a:spLocks noChangeArrowheads="1"/>
          </p:cNvSpPr>
          <p:nvPr/>
        </p:nvSpPr>
        <p:spPr bwMode="auto">
          <a:xfrm>
            <a:off x="338383" y="2354835"/>
            <a:ext cx="2745778" cy="2629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hangingPunct="0">
              <a:lnSpc>
                <a:spcPct val="125000"/>
              </a:lnSpc>
              <a:spcBef>
                <a:spcPct val="20000"/>
              </a:spcBef>
              <a:spcAft>
                <a:spcPct val="20000"/>
              </a:spcAft>
            </a:pPr>
            <a:r>
              <a:rPr lang="en-US" sz="1000" dirty="0" smtClean="0">
                <a:cs typeface="Tahoma" pitchFamily="34" charset="0"/>
              </a:rPr>
              <a:t>courtesy of A. </a:t>
            </a:r>
            <a:r>
              <a:rPr lang="en-US" sz="1000" dirty="0" err="1" smtClean="0">
                <a:cs typeface="Tahoma" pitchFamily="34" charset="0"/>
              </a:rPr>
              <a:t>Bertarelli</a:t>
            </a:r>
            <a:r>
              <a:rPr lang="en-US" sz="1000" dirty="0" smtClean="0">
                <a:cs typeface="Tahoma" pitchFamily="34" charset="0"/>
              </a:rPr>
              <a:t> and his team</a:t>
            </a:r>
            <a:endParaRPr lang="en-US" sz="1000" dirty="0">
              <a:cs typeface="Tahoma" pitchFamily="34" charset="0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4499992" y="2418926"/>
            <a:ext cx="4368805" cy="3964354"/>
            <a:chOff x="4499992" y="1750867"/>
            <a:chExt cx="4368805" cy="4153133"/>
          </a:xfrm>
        </p:grpSpPr>
        <p:pic>
          <p:nvPicPr>
            <p:cNvPr id="8" name="Picture 7" descr="Case1_pipes2_eps_pl_15us.gif"/>
            <p:cNvPicPr>
              <a:picLocks noChangeAspect="1"/>
            </p:cNvPicPr>
            <p:nvPr/>
          </p:nvPicPr>
          <p:blipFill>
            <a:blip r:embed="rId2" cstate="print"/>
            <a:srcRect r="31494" b="2295"/>
            <a:stretch>
              <a:fillRect/>
            </a:stretch>
          </p:blipFill>
          <p:spPr>
            <a:xfrm>
              <a:off x="4499992" y="1944000"/>
              <a:ext cx="4368805" cy="3960000"/>
            </a:xfrm>
            <a:prstGeom prst="rect">
              <a:avLst/>
            </a:prstGeom>
          </p:spPr>
        </p:pic>
        <p:sp>
          <p:nvSpPr>
            <p:cNvPr id="9" name="TextBox 8"/>
            <p:cNvSpPr txBox="1"/>
            <p:nvPr/>
          </p:nvSpPr>
          <p:spPr>
            <a:xfrm>
              <a:off x="5685615" y="1750867"/>
              <a:ext cx="1568759" cy="253503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C00000"/>
              </a:solidFill>
            </a:ln>
          </p:spPr>
          <p:txBody>
            <a:bodyPr wrap="square" lIns="72000" tIns="36000" rIns="72000" bIns="36000" rtlCol="0" anchor="ctr" anchorCtr="0">
              <a:spAutoFit/>
            </a:bodyPr>
            <a:lstStyle/>
            <a:p>
              <a:pPr algn="ctr"/>
              <a:r>
                <a:rPr lang="en-GB" sz="1100" b="1" dirty="0" smtClean="0">
                  <a:latin typeface="+mn-lt"/>
                </a:rPr>
                <a:t>Plastic Strain</a:t>
              </a:r>
              <a:endParaRPr lang="en-GB" sz="1100" b="1" dirty="0">
                <a:latin typeface="+mn-lt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7622900" y="3162313"/>
              <a:ext cx="1114645" cy="419163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C00000"/>
              </a:solidFill>
            </a:ln>
          </p:spPr>
          <p:txBody>
            <a:bodyPr wrap="square" lIns="0" rIns="0" rtlCol="0" anchor="ctr" anchorCtr="0">
              <a:spAutoFit/>
            </a:bodyPr>
            <a:lstStyle/>
            <a:p>
              <a:pPr algn="ctr"/>
              <a:r>
                <a:rPr lang="en-GB" sz="1000" b="1" dirty="0" smtClean="0">
                  <a:latin typeface="+mn-lt"/>
                </a:rPr>
                <a:t>Max</a:t>
              </a:r>
              <a:r>
                <a:rPr lang="en-GB" sz="1000" dirty="0" smtClean="0">
                  <a:latin typeface="+mn-lt"/>
                </a:rPr>
                <a:t> 1.4% </a:t>
              </a:r>
            </a:p>
            <a:p>
              <a:pPr algn="ctr"/>
              <a:r>
                <a:rPr lang="en-GB" sz="1000" dirty="0" smtClean="0">
                  <a:latin typeface="+mn-lt"/>
                </a:rPr>
                <a:t>(on Water Pipes)</a:t>
              </a:r>
              <a:endParaRPr lang="en-GB" sz="1000" dirty="0">
                <a:latin typeface="+mn-lt"/>
              </a:endParaRP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179512" y="2603280"/>
            <a:ext cx="4225947" cy="3780000"/>
            <a:chOff x="611560" y="2024844"/>
            <a:chExt cx="4225947" cy="3960000"/>
          </a:xfrm>
        </p:grpSpPr>
        <p:grpSp>
          <p:nvGrpSpPr>
            <p:cNvPr id="12" name="Group 36"/>
            <p:cNvGrpSpPr/>
            <p:nvPr/>
          </p:nvGrpSpPr>
          <p:grpSpPr>
            <a:xfrm>
              <a:off x="611560" y="2024844"/>
              <a:ext cx="4225947" cy="3960000"/>
              <a:chOff x="4680012" y="2024844"/>
              <a:chExt cx="4225947" cy="3960000"/>
            </a:xfrm>
          </p:grpSpPr>
          <p:pic>
            <p:nvPicPr>
              <p:cNvPr id="14" name="Picture 2" descr="F:\Pmin 0.5 mm Case 1 V2\case1_50us Damage.gif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 r="31972"/>
              <a:stretch>
                <a:fillRect/>
              </a:stretch>
            </p:blipFill>
            <p:spPr bwMode="auto">
              <a:xfrm>
                <a:off x="4680012" y="2024844"/>
                <a:ext cx="4225947" cy="3960000"/>
              </a:xfrm>
              <a:prstGeom prst="rect">
                <a:avLst/>
              </a:prstGeom>
              <a:noFill/>
            </p:spPr>
          </p:pic>
          <p:sp>
            <p:nvSpPr>
              <p:cNvPr id="15" name="AutoShape 1"/>
              <p:cNvSpPr>
                <a:spLocks/>
              </p:cNvSpPr>
              <p:nvPr/>
            </p:nvSpPr>
            <p:spPr bwMode="auto">
              <a:xfrm>
                <a:off x="5764663" y="5460405"/>
                <a:ext cx="2736304" cy="451405"/>
              </a:xfrm>
              <a:prstGeom prst="borderCallout2">
                <a:avLst>
                  <a:gd name="adj1" fmla="val -8254"/>
                  <a:gd name="adj2" fmla="val 50611"/>
                  <a:gd name="adj3" fmla="val -152347"/>
                  <a:gd name="adj4" fmla="val 50461"/>
                  <a:gd name="adj5" fmla="val -180888"/>
                  <a:gd name="adj6" fmla="val 58823"/>
                </a:avLst>
              </a:prstGeom>
              <a:solidFill>
                <a:schemeClr val="bg1"/>
              </a:solidFill>
              <a:ln w="22225">
                <a:solidFill>
                  <a:srgbClr val="C00000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eaLnBrk="1" latinLnBrk="0" hangingPunct="1">
                  <a:lnSpc>
                    <a:spcPct val="100000"/>
                  </a:lnSpc>
                  <a:buClrTx/>
                  <a:buSzTx/>
                  <a:buFontTx/>
                  <a:buNone/>
                  <a:tabLst/>
                </a:pPr>
                <a:r>
                  <a:rPr lang="en-GB" sz="1100" dirty="0" smtClean="0">
                    <a:latin typeface="+mn-lt"/>
                    <a:cs typeface="Calibri" pitchFamily="34" charset="0"/>
                  </a:rPr>
                  <a:t>Particle spray on the opposite jaw Sticking droplets?</a:t>
                </a:r>
                <a:endParaRPr lang="en-US" sz="1100" dirty="0" smtClean="0">
                  <a:solidFill>
                    <a:schemeClr val="tx1"/>
                  </a:solidFill>
                  <a:latin typeface="+mn-lt"/>
                  <a:cs typeface="Calibri" pitchFamily="34" charset="0"/>
                </a:endParaRPr>
              </a:p>
            </p:txBody>
          </p:sp>
          <p:cxnSp>
            <p:nvCxnSpPr>
              <p:cNvPr id="16" name="Straight Arrow Connector 15"/>
              <p:cNvCxnSpPr/>
              <p:nvPr/>
            </p:nvCxnSpPr>
            <p:spPr>
              <a:xfrm flipH="1" flipV="1">
                <a:off x="6300500" y="4117987"/>
                <a:ext cx="0" cy="942857"/>
              </a:xfrm>
              <a:prstGeom prst="straightConnector1">
                <a:avLst/>
              </a:prstGeom>
              <a:ln w="19050">
                <a:solidFill>
                  <a:srgbClr val="C00000"/>
                </a:solidFill>
                <a:headEnd type="arrow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7" name="AutoShape 1"/>
              <p:cNvSpPr>
                <a:spLocks/>
              </p:cNvSpPr>
              <p:nvPr/>
            </p:nvSpPr>
            <p:spPr bwMode="auto">
              <a:xfrm>
                <a:off x="5508104" y="4473116"/>
                <a:ext cx="684076" cy="290189"/>
              </a:xfrm>
              <a:prstGeom prst="borderCallout2">
                <a:avLst>
                  <a:gd name="adj1" fmla="val -878231"/>
                  <a:gd name="adj2" fmla="val 794147"/>
                  <a:gd name="adj3" fmla="val -747232"/>
                  <a:gd name="adj4" fmla="val 784250"/>
                  <a:gd name="adj5" fmla="val -1019917"/>
                  <a:gd name="adj6" fmla="val 819068"/>
                </a:avLst>
              </a:prstGeom>
              <a:solidFill>
                <a:schemeClr val="bg1"/>
              </a:solidFill>
              <a:ln w="22225">
                <a:noFill/>
              </a:ln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eaLnBrk="1" latinLnBrk="0" hangingPunct="1">
                  <a:lnSpc>
                    <a:spcPct val="100000"/>
                  </a:lnSpc>
                  <a:buClrTx/>
                  <a:buSzTx/>
                  <a:buFontTx/>
                  <a:buNone/>
                  <a:tabLst/>
                </a:pPr>
                <a:r>
                  <a:rPr lang="en-GB" sz="1200" b="1" dirty="0" smtClean="0">
                    <a:latin typeface="+mn-lt"/>
                    <a:cs typeface="Calibri" pitchFamily="34" charset="0"/>
                  </a:rPr>
                  <a:t>~8</a:t>
                </a:r>
                <a:r>
                  <a:rPr lang="en-GB" sz="1200" b="1" dirty="0" smtClean="0">
                    <a:solidFill>
                      <a:schemeClr val="tx1"/>
                    </a:solidFill>
                    <a:latin typeface="+mn-lt"/>
                    <a:cs typeface="Calibri" pitchFamily="34" charset="0"/>
                  </a:rPr>
                  <a:t> mm</a:t>
                </a:r>
                <a:endParaRPr lang="en-US" sz="1200" b="1" dirty="0" smtClean="0">
                  <a:solidFill>
                    <a:schemeClr val="tx1"/>
                  </a:solidFill>
                  <a:latin typeface="+mn-lt"/>
                  <a:cs typeface="Calibri" pitchFamily="34" charset="0"/>
                </a:endParaRPr>
              </a:p>
            </p:txBody>
          </p:sp>
        </p:grpSp>
        <p:cxnSp>
          <p:nvCxnSpPr>
            <p:cNvPr id="13" name="Straight Arrow Connector 12"/>
            <p:cNvCxnSpPr/>
            <p:nvPr/>
          </p:nvCxnSpPr>
          <p:spPr>
            <a:xfrm rot="5400000" flipH="1" flipV="1">
              <a:off x="3725906" y="4563126"/>
              <a:ext cx="1548172" cy="1588"/>
            </a:xfrm>
            <a:prstGeom prst="straightConnector1">
              <a:avLst/>
            </a:prstGeom>
            <a:ln w="19050">
              <a:solidFill>
                <a:srgbClr val="C00000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9" name="Text Box 5"/>
          <p:cNvSpPr txBox="1">
            <a:spLocks noChangeArrowheads="1"/>
          </p:cNvSpPr>
          <p:nvPr/>
        </p:nvSpPr>
        <p:spPr bwMode="auto">
          <a:xfrm>
            <a:off x="338383" y="911345"/>
            <a:ext cx="2795135" cy="3311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hangingPunct="0">
              <a:lnSpc>
                <a:spcPct val="125000"/>
              </a:lnSpc>
              <a:spcBef>
                <a:spcPct val="20000"/>
              </a:spcBef>
              <a:spcAft>
                <a:spcPct val="20000"/>
              </a:spcAft>
            </a:pPr>
            <a:r>
              <a:rPr lang="en-US" sz="1400" i="1" u="sng" dirty="0" smtClean="0">
                <a:cs typeface="Tahoma" pitchFamily="34" charset="0"/>
              </a:rPr>
              <a:t>Intensity</a:t>
            </a:r>
            <a:r>
              <a:rPr lang="en-US" sz="1400" i="1" dirty="0" smtClean="0">
                <a:cs typeface="Tahoma" pitchFamily="34" charset="0"/>
              </a:rPr>
              <a:t>:</a:t>
            </a:r>
            <a:r>
              <a:rPr lang="en-US" sz="1400" dirty="0" smtClean="0">
                <a:cs typeface="Tahoma" pitchFamily="34" charset="0"/>
              </a:rPr>
              <a:t> </a:t>
            </a:r>
            <a:r>
              <a:rPr lang="en-US" sz="1400" dirty="0">
                <a:solidFill>
                  <a:srgbClr val="0066FF"/>
                </a:solidFill>
                <a:cs typeface="Tahoma" pitchFamily="34" charset="0"/>
              </a:rPr>
              <a:t>1</a:t>
            </a:r>
            <a:r>
              <a:rPr lang="en-US" sz="1400" dirty="0" smtClean="0">
                <a:solidFill>
                  <a:srgbClr val="0066FF"/>
                </a:solidFill>
                <a:cs typeface="Tahoma" pitchFamily="34" charset="0"/>
              </a:rPr>
              <a:t>.3 10</a:t>
            </a:r>
            <a:r>
              <a:rPr lang="en-US" sz="1400" baseline="30000" dirty="0" smtClean="0">
                <a:solidFill>
                  <a:srgbClr val="0066FF"/>
                </a:solidFill>
                <a:cs typeface="Tahoma" pitchFamily="34" charset="0"/>
              </a:rPr>
              <a:t>11</a:t>
            </a:r>
            <a:r>
              <a:rPr lang="en-US" sz="1400" dirty="0" smtClean="0">
                <a:solidFill>
                  <a:srgbClr val="0066FF"/>
                </a:solidFill>
                <a:cs typeface="Tahoma" pitchFamily="34" charset="0"/>
              </a:rPr>
              <a:t> p</a:t>
            </a:r>
            <a:endParaRPr lang="en-US" sz="1400" dirty="0">
              <a:solidFill>
                <a:srgbClr val="0066FF"/>
              </a:solidFill>
              <a:cs typeface="Tahoma" pitchFamily="34" charset="0"/>
            </a:endParaRPr>
          </a:p>
        </p:txBody>
      </p:sp>
      <p:sp>
        <p:nvSpPr>
          <p:cNvPr id="20" name="Text Box 5"/>
          <p:cNvSpPr txBox="1">
            <a:spLocks noChangeArrowheads="1"/>
          </p:cNvSpPr>
          <p:nvPr/>
        </p:nvSpPr>
        <p:spPr bwMode="auto">
          <a:xfrm>
            <a:off x="338383" y="1322787"/>
            <a:ext cx="3502097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hangingPunct="0">
              <a:spcBef>
                <a:spcPts val="0"/>
              </a:spcBef>
              <a:spcAft>
                <a:spcPts val="0"/>
              </a:spcAft>
            </a:pPr>
            <a:r>
              <a:rPr lang="en-US" sz="1400" i="1" u="sng" dirty="0" smtClean="0">
                <a:cs typeface="Tahoma" pitchFamily="34" charset="0"/>
              </a:rPr>
              <a:t>Beam size</a:t>
            </a:r>
            <a:r>
              <a:rPr lang="en-US" sz="1400" i="1" dirty="0" smtClean="0">
                <a:cs typeface="Tahoma" pitchFamily="34" charset="0"/>
              </a:rPr>
              <a:t>:</a:t>
            </a:r>
            <a:r>
              <a:rPr lang="en-US" sz="1400" dirty="0" smtClean="0">
                <a:cs typeface="Tahoma" pitchFamily="34" charset="0"/>
              </a:rPr>
              <a:t> </a:t>
            </a:r>
            <a:r>
              <a:rPr lang="en-US" sz="1400" dirty="0" smtClean="0">
                <a:solidFill>
                  <a:srgbClr val="0066FF"/>
                </a:solidFill>
                <a:cs typeface="Tahoma" pitchFamily="34" charset="0"/>
              </a:rPr>
              <a:t>1.75 </a:t>
            </a:r>
            <a:r>
              <a:rPr lang="el-GR" sz="1400" dirty="0" smtClean="0">
                <a:solidFill>
                  <a:srgbClr val="0066FF"/>
                </a:solidFill>
                <a:cs typeface="Tahoma" pitchFamily="34" charset="0"/>
              </a:rPr>
              <a:t>μ</a:t>
            </a:r>
            <a:r>
              <a:rPr lang="en-US" sz="1400" dirty="0" smtClean="0">
                <a:solidFill>
                  <a:srgbClr val="0066FF"/>
                </a:solidFill>
                <a:cs typeface="Tahoma" pitchFamily="34" charset="0"/>
              </a:rPr>
              <a:t>m </a:t>
            </a:r>
            <a:r>
              <a:rPr lang="en-US" sz="1400" dirty="0">
                <a:solidFill>
                  <a:srgbClr val="0066FF"/>
                </a:solidFill>
                <a:cs typeface="Tahoma" pitchFamily="34" charset="0"/>
              </a:rPr>
              <a:t>rad </a:t>
            </a:r>
            <a:r>
              <a:rPr lang="en-US" sz="1400" dirty="0" smtClean="0">
                <a:solidFill>
                  <a:srgbClr val="0066FF"/>
                </a:solidFill>
                <a:cs typeface="Tahoma" pitchFamily="34" charset="0"/>
              </a:rPr>
              <a:t>norm. emittance</a:t>
            </a:r>
          </a:p>
          <a:p>
            <a:pPr eaLnBrk="0" hangingPunct="0">
              <a:spcBef>
                <a:spcPts val="0"/>
              </a:spcBef>
              <a:spcAft>
                <a:spcPts val="0"/>
              </a:spcAft>
            </a:pPr>
            <a:r>
              <a:rPr lang="en-US" sz="1400" dirty="0" smtClean="0">
                <a:solidFill>
                  <a:srgbClr val="0066FF"/>
                </a:solidFill>
                <a:cs typeface="Tahoma" pitchFamily="34" charset="0"/>
              </a:rPr>
              <a:t>	(0.3 </a:t>
            </a:r>
            <a:r>
              <a:rPr lang="en-US" sz="1400" dirty="0">
                <a:solidFill>
                  <a:srgbClr val="0066FF"/>
                </a:solidFill>
                <a:cs typeface="Tahoma" pitchFamily="34" charset="0"/>
              </a:rPr>
              <a:t>mm </a:t>
            </a:r>
            <a:r>
              <a:rPr lang="en-US" sz="1400" dirty="0" err="1">
                <a:solidFill>
                  <a:srgbClr val="0066FF"/>
                </a:solidFill>
                <a:latin typeface="Symbol" pitchFamily="18" charset="2"/>
                <a:cs typeface="Tahoma" pitchFamily="34" charset="0"/>
              </a:rPr>
              <a:t>s</a:t>
            </a:r>
            <a:r>
              <a:rPr lang="en-US" sz="1400" baseline="-25000" dirty="0" err="1">
                <a:solidFill>
                  <a:srgbClr val="0066FF"/>
                </a:solidFill>
                <a:cs typeface="Tahoma" pitchFamily="34" charset="0"/>
              </a:rPr>
              <a:t>x</a:t>
            </a:r>
            <a:r>
              <a:rPr lang="en-US" sz="1400" dirty="0">
                <a:solidFill>
                  <a:srgbClr val="0066FF"/>
                </a:solidFill>
                <a:cs typeface="Tahoma" pitchFamily="34" charset="0"/>
              </a:rPr>
              <a:t> and 0.19 mm </a:t>
            </a:r>
            <a:r>
              <a:rPr lang="en-US" sz="1400" dirty="0" err="1">
                <a:solidFill>
                  <a:srgbClr val="0066FF"/>
                </a:solidFill>
                <a:latin typeface="Symbol" pitchFamily="18" charset="2"/>
                <a:cs typeface="Tahoma" pitchFamily="34" charset="0"/>
              </a:rPr>
              <a:t>s</a:t>
            </a:r>
            <a:r>
              <a:rPr lang="en-US" sz="1400" baseline="-25000" dirty="0" err="1">
                <a:solidFill>
                  <a:srgbClr val="0066FF"/>
                </a:solidFill>
                <a:cs typeface="Tahoma" pitchFamily="34" charset="0"/>
              </a:rPr>
              <a:t>y</a:t>
            </a:r>
            <a:r>
              <a:rPr lang="en-US" sz="1400" dirty="0" smtClean="0">
                <a:solidFill>
                  <a:srgbClr val="0066FF"/>
                </a:solidFill>
                <a:cs typeface="Tahoma" pitchFamily="34" charset="0"/>
              </a:rPr>
              <a:t>)</a:t>
            </a:r>
            <a:endParaRPr lang="en-US" sz="1400" dirty="0">
              <a:solidFill>
                <a:srgbClr val="0066FF"/>
              </a:solidFill>
              <a:cs typeface="Tahoma" pitchFamily="34" charset="0"/>
            </a:endParaRPr>
          </a:p>
        </p:txBody>
      </p:sp>
      <p:sp>
        <p:nvSpPr>
          <p:cNvPr id="22" name="Rectangle 2"/>
          <p:cNvSpPr>
            <a:spLocks noChangeArrowheads="1"/>
          </p:cNvSpPr>
          <p:nvPr/>
        </p:nvSpPr>
        <p:spPr bwMode="auto">
          <a:xfrm>
            <a:off x="190500" y="362268"/>
            <a:ext cx="87630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2800" dirty="0">
                <a:solidFill>
                  <a:srgbClr val="0066FF"/>
                </a:solidFill>
              </a:rPr>
              <a:t>5</a:t>
            </a:r>
            <a:r>
              <a:rPr lang="en-US" sz="2800" dirty="0" smtClean="0">
                <a:solidFill>
                  <a:srgbClr val="0066FF"/>
                </a:solidFill>
              </a:rPr>
              <a:t> </a:t>
            </a:r>
            <a:r>
              <a:rPr lang="en-US" sz="2800" dirty="0" err="1" smtClean="0">
                <a:solidFill>
                  <a:srgbClr val="0066FF"/>
                </a:solidFill>
              </a:rPr>
              <a:t>TeV</a:t>
            </a:r>
            <a:r>
              <a:rPr lang="en-US" sz="2800" dirty="0" smtClean="0">
                <a:solidFill>
                  <a:srgbClr val="0066FF"/>
                </a:solidFill>
              </a:rPr>
              <a:t> PROTON BUNCH ON TERTIARY COLLIMATOR [III]</a:t>
            </a:r>
            <a:endParaRPr lang="en-US" sz="2800" dirty="0">
              <a:solidFill>
                <a:srgbClr val="0066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/>
        </p:nvGrpSpPr>
        <p:grpSpPr>
          <a:xfrm>
            <a:off x="7064130" y="2638854"/>
            <a:ext cx="1984422" cy="1988456"/>
            <a:chOff x="6756622" y="4435334"/>
            <a:chExt cx="1984422" cy="1988456"/>
          </a:xfrm>
        </p:grpSpPr>
        <p:pic>
          <p:nvPicPr>
            <p:cNvPr id="19" name="Picture 4" descr="MBW01-arrival"/>
            <p:cNvPicPr>
              <a:picLocks noChangeAspect="1" noChangeArrowheads="1"/>
            </p:cNvPicPr>
            <p:nvPr/>
          </p:nvPicPr>
          <p:blipFill>
            <a:blip r:embed="rId2" cstate="print"/>
            <a:srcRect l="13126" r="17813"/>
            <a:stretch>
              <a:fillRect/>
            </a:stretch>
          </p:blipFill>
          <p:spPr bwMode="auto">
            <a:xfrm>
              <a:off x="6756622" y="4435334"/>
              <a:ext cx="1984422" cy="19884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4" name="Explosion 2 23"/>
            <p:cNvSpPr/>
            <p:nvPr/>
          </p:nvSpPr>
          <p:spPr>
            <a:xfrm rot="2313795">
              <a:off x="7086325" y="5502760"/>
              <a:ext cx="344182" cy="268933"/>
            </a:xfrm>
            <a:prstGeom prst="irregularSeal2">
              <a:avLst/>
            </a:prstGeom>
            <a:solidFill>
              <a:srgbClr val="FFFF00"/>
            </a:solidFill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</p:grp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7767317-A9AB-4E54-871B-CD2EEDE7C57D}" type="slidenum">
              <a:rPr lang="en-US" altLang="en-US" smtClean="0"/>
              <a:pPr>
                <a:defRPr/>
              </a:pPr>
              <a:t>16</a:t>
            </a:fld>
            <a:endParaRPr lang="en-US" altLang="en-US"/>
          </a:p>
        </p:txBody>
      </p:sp>
      <p:sp>
        <p:nvSpPr>
          <p:cNvPr id="18" name="Rectangle 2"/>
          <p:cNvSpPr>
            <a:spLocks noChangeArrowheads="1"/>
          </p:cNvSpPr>
          <p:nvPr/>
        </p:nvSpPr>
        <p:spPr bwMode="auto">
          <a:xfrm>
            <a:off x="860168" y="255588"/>
            <a:ext cx="7579278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2800" dirty="0" smtClean="0">
                <a:solidFill>
                  <a:srgbClr val="0066FF"/>
                </a:solidFill>
              </a:rPr>
              <a:t>6.5 </a:t>
            </a:r>
            <a:r>
              <a:rPr lang="en-US" sz="2800" dirty="0" err="1" smtClean="0">
                <a:solidFill>
                  <a:srgbClr val="0066FF"/>
                </a:solidFill>
              </a:rPr>
              <a:t>TeV</a:t>
            </a:r>
            <a:r>
              <a:rPr lang="en-US" sz="2800" dirty="0" smtClean="0">
                <a:solidFill>
                  <a:srgbClr val="0066FF"/>
                </a:solidFill>
              </a:rPr>
              <a:t> PROTON BEAM REGULAR CLEANING</a:t>
            </a:r>
            <a:endParaRPr lang="en-US" sz="2800" dirty="0">
              <a:solidFill>
                <a:srgbClr val="0066FF"/>
              </a:solidFill>
            </a:endParaRPr>
          </a:p>
        </p:txBody>
      </p:sp>
      <p:sp>
        <p:nvSpPr>
          <p:cNvPr id="27" name="Text Box 5"/>
          <p:cNvSpPr txBox="1">
            <a:spLocks noChangeArrowheads="1"/>
          </p:cNvSpPr>
          <p:nvPr/>
        </p:nvSpPr>
        <p:spPr bwMode="auto">
          <a:xfrm>
            <a:off x="283230" y="867212"/>
            <a:ext cx="6910050" cy="361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hangingPunct="0">
              <a:lnSpc>
                <a:spcPct val="125000"/>
              </a:lnSpc>
              <a:spcBef>
                <a:spcPct val="20000"/>
              </a:spcBef>
              <a:spcAft>
                <a:spcPct val="20000"/>
              </a:spcAft>
            </a:pPr>
            <a:r>
              <a:rPr lang="en-US" sz="1400" i="1" u="sng" dirty="0" smtClean="0">
                <a:cs typeface="Tahoma" pitchFamily="34" charset="0"/>
              </a:rPr>
              <a:t>Cumulated losses</a:t>
            </a:r>
            <a:r>
              <a:rPr lang="en-US" sz="1400" i="1" dirty="0" smtClean="0">
                <a:cs typeface="Tahoma" pitchFamily="34" charset="0"/>
              </a:rPr>
              <a:t>:</a:t>
            </a:r>
            <a:r>
              <a:rPr lang="en-US" sz="1400" dirty="0" smtClean="0">
                <a:cs typeface="Tahoma" pitchFamily="34" charset="0"/>
              </a:rPr>
              <a:t> </a:t>
            </a:r>
            <a:r>
              <a:rPr lang="en-US" sz="1400" dirty="0" smtClean="0">
                <a:solidFill>
                  <a:srgbClr val="0066FF"/>
                </a:solidFill>
                <a:cs typeface="Tahoma" pitchFamily="34" charset="0"/>
              </a:rPr>
              <a:t>1.15 10</a:t>
            </a:r>
            <a:r>
              <a:rPr lang="en-US" sz="1400" baseline="30000" dirty="0" smtClean="0">
                <a:solidFill>
                  <a:srgbClr val="0066FF"/>
                </a:solidFill>
                <a:cs typeface="Tahoma" pitchFamily="34" charset="0"/>
              </a:rPr>
              <a:t>16</a:t>
            </a:r>
            <a:r>
              <a:rPr lang="en-US" sz="1400" dirty="0" smtClean="0">
                <a:solidFill>
                  <a:srgbClr val="0066FF"/>
                </a:solidFill>
                <a:cs typeface="Tahoma" pitchFamily="34" charset="0"/>
              </a:rPr>
              <a:t> p per year on the </a:t>
            </a:r>
            <a:r>
              <a:rPr lang="en-US" sz="1400" dirty="0" err="1" smtClean="0">
                <a:solidFill>
                  <a:srgbClr val="0066FF"/>
                </a:solidFill>
                <a:cs typeface="Tahoma" pitchFamily="34" charset="0"/>
              </a:rPr>
              <a:t>betatron</a:t>
            </a:r>
            <a:r>
              <a:rPr lang="en-US" sz="1400" dirty="0" smtClean="0">
                <a:solidFill>
                  <a:srgbClr val="0066FF"/>
                </a:solidFill>
                <a:cs typeface="Tahoma" pitchFamily="34" charset="0"/>
              </a:rPr>
              <a:t> cleaning insertion collimators</a:t>
            </a:r>
            <a:endParaRPr lang="en-US" sz="1400" dirty="0">
              <a:solidFill>
                <a:srgbClr val="0066FF"/>
              </a:solidFill>
              <a:cs typeface="Tahoma" pitchFamily="34" charset="0"/>
            </a:endParaRPr>
          </a:p>
        </p:txBody>
      </p:sp>
      <p:pic>
        <p:nvPicPr>
          <p:cNvPr id="30" name="Picture 2" descr="\\cern.ch\dfs\Users\e\eskordis\Desktop\CollimationReviewPlots\WarmMagnets\Magnets3dTunnel.pn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595" b="13813"/>
          <a:stretch/>
        </p:blipFill>
        <p:spPr bwMode="auto">
          <a:xfrm>
            <a:off x="35785" y="1203961"/>
            <a:ext cx="9057154" cy="16535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 bwMode="auto">
          <a:xfrm>
            <a:off x="5516880" y="2054570"/>
            <a:ext cx="228600" cy="178403"/>
          </a:xfrm>
          <a:prstGeom prst="rect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0" i="1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2" name="Rectangle 31"/>
          <p:cNvSpPr/>
          <p:nvPr/>
        </p:nvSpPr>
        <p:spPr bwMode="auto">
          <a:xfrm>
            <a:off x="8686800" y="2210113"/>
            <a:ext cx="281940" cy="197807"/>
          </a:xfrm>
          <a:prstGeom prst="rect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0" i="1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3" name="Text Box 5"/>
          <p:cNvSpPr txBox="1">
            <a:spLocks noChangeArrowheads="1"/>
          </p:cNvSpPr>
          <p:nvPr/>
        </p:nvSpPr>
        <p:spPr bwMode="auto">
          <a:xfrm>
            <a:off x="6271260" y="1449721"/>
            <a:ext cx="144018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>
              <a:spcBef>
                <a:spcPct val="20000"/>
              </a:spcBef>
              <a:spcAft>
                <a:spcPct val="20000"/>
              </a:spcAft>
            </a:pPr>
            <a:r>
              <a:rPr lang="en-US" dirty="0" smtClean="0">
                <a:cs typeface="Tahoma" pitchFamily="34" charset="0"/>
              </a:rPr>
              <a:t>passive absorbers</a:t>
            </a:r>
            <a:endParaRPr lang="en-US" dirty="0">
              <a:cs typeface="Tahoma" pitchFamily="34" charset="0"/>
            </a:endParaRPr>
          </a:p>
        </p:txBody>
      </p:sp>
      <p:cxnSp>
        <p:nvCxnSpPr>
          <p:cNvPr id="34" name="Straight Arrow Connector 33"/>
          <p:cNvCxnSpPr/>
          <p:nvPr/>
        </p:nvCxnSpPr>
        <p:spPr>
          <a:xfrm>
            <a:off x="7711440" y="1596953"/>
            <a:ext cx="1029604" cy="491641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/>
          <p:nvPr/>
        </p:nvCxnSpPr>
        <p:spPr>
          <a:xfrm flipH="1">
            <a:off x="5703376" y="1604996"/>
            <a:ext cx="510282" cy="384297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0" name="Picture 2" descr="\\cern.ch\dfs\Users\e\eskordis\Desktop\Plots-Graphs\WarmMagnetProtectionPlots\Protection\MBWFlangePlusProtection.pn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6901"/>
          <a:stretch/>
        </p:blipFill>
        <p:spPr bwMode="auto">
          <a:xfrm>
            <a:off x="4820514" y="4516080"/>
            <a:ext cx="1802061" cy="19026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9" name="Group 8"/>
          <p:cNvGrpSpPr/>
          <p:nvPr/>
        </p:nvGrpSpPr>
        <p:grpSpPr>
          <a:xfrm>
            <a:off x="6581160" y="4715249"/>
            <a:ext cx="2535888" cy="1648390"/>
            <a:chOff x="6557051" y="2728246"/>
            <a:chExt cx="2535888" cy="1648390"/>
          </a:xfrm>
        </p:grpSpPr>
        <p:pic>
          <p:nvPicPr>
            <p:cNvPr id="20" name="Picture 23" descr="MBWB6L.png"/>
            <p:cNvPicPr>
              <a:picLocks noChangeAspect="1"/>
            </p:cNvPicPr>
            <p:nvPr/>
          </p:nvPicPr>
          <p:blipFill>
            <a:blip r:embed="rId5" cstate="print"/>
            <a:srcRect l="7680" t="9781" r="2766" b="7063"/>
            <a:stretch>
              <a:fillRect/>
            </a:stretch>
          </p:blipFill>
          <p:spPr bwMode="auto">
            <a:xfrm>
              <a:off x="6557051" y="2728246"/>
              <a:ext cx="2535888" cy="16483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1" name="Rectangle 40"/>
            <p:cNvSpPr/>
            <p:nvPr/>
          </p:nvSpPr>
          <p:spPr bwMode="auto">
            <a:xfrm rot="5400000">
              <a:off x="7304245" y="2348187"/>
              <a:ext cx="131948" cy="914400"/>
            </a:xfrm>
            <a:prstGeom prst="rect">
              <a:avLst/>
            </a:prstGeom>
            <a:noFill/>
            <a:ln w="158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000" b="0" i="1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36" name="Text Box 5"/>
            <p:cNvSpPr txBox="1">
              <a:spLocks noChangeArrowheads="1"/>
            </p:cNvSpPr>
            <p:nvPr/>
          </p:nvSpPr>
          <p:spPr bwMode="auto">
            <a:xfrm>
              <a:off x="7824995" y="3405415"/>
              <a:ext cx="803305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eaLnBrk="0" hangingPunct="0">
                <a:spcBef>
                  <a:spcPct val="20000"/>
                </a:spcBef>
                <a:spcAft>
                  <a:spcPct val="20000"/>
                </a:spcAft>
              </a:pPr>
              <a:r>
                <a:rPr lang="en-US" dirty="0" smtClean="0">
                  <a:solidFill>
                    <a:schemeClr val="bg1"/>
                  </a:solidFill>
                  <a:cs typeface="Tahoma" pitchFamily="34" charset="0"/>
                </a:rPr>
                <a:t>~3MGy</a:t>
              </a:r>
              <a:endParaRPr lang="en-US" dirty="0">
                <a:solidFill>
                  <a:schemeClr val="bg1"/>
                </a:solidFill>
                <a:cs typeface="Tahoma" pitchFamily="34" charset="0"/>
              </a:endParaRP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160880" y="2607400"/>
            <a:ext cx="2620739" cy="1643017"/>
            <a:chOff x="1809438" y="2506311"/>
            <a:chExt cx="2620739" cy="1643017"/>
          </a:xfrm>
        </p:grpSpPr>
        <p:pic>
          <p:nvPicPr>
            <p:cNvPr id="22" name="Picture 25" descr="MQWAE5L.png"/>
            <p:cNvPicPr>
              <a:picLocks noChangeAspect="1"/>
            </p:cNvPicPr>
            <p:nvPr/>
          </p:nvPicPr>
          <p:blipFill>
            <a:blip r:embed="rId6" cstate="print"/>
            <a:srcRect l="8134" t="10555" b="7143"/>
            <a:stretch>
              <a:fillRect/>
            </a:stretch>
          </p:blipFill>
          <p:spPr bwMode="auto">
            <a:xfrm>
              <a:off x="1809438" y="2506311"/>
              <a:ext cx="2620739" cy="164301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6" name="Text Box 5"/>
            <p:cNvSpPr txBox="1">
              <a:spLocks noChangeArrowheads="1"/>
            </p:cNvSpPr>
            <p:nvPr/>
          </p:nvSpPr>
          <p:spPr bwMode="auto">
            <a:xfrm>
              <a:off x="2799442" y="3489036"/>
              <a:ext cx="813672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eaLnBrk="0" hangingPunct="0">
                <a:spcBef>
                  <a:spcPct val="20000"/>
                </a:spcBef>
                <a:spcAft>
                  <a:spcPct val="20000"/>
                </a:spcAft>
              </a:pPr>
              <a:r>
                <a:rPr lang="en-US" dirty="0" smtClean="0">
                  <a:solidFill>
                    <a:srgbClr val="FF0000"/>
                  </a:solidFill>
                  <a:cs typeface="Tahoma" pitchFamily="34" charset="0"/>
                </a:rPr>
                <a:t>~2MGy</a:t>
              </a:r>
              <a:endParaRPr lang="en-US" dirty="0">
                <a:solidFill>
                  <a:srgbClr val="FF0000"/>
                </a:solidFill>
                <a:cs typeface="Tahoma" pitchFamily="34" charset="0"/>
              </a:endParaRP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2906714" y="2556625"/>
            <a:ext cx="2404628" cy="1803471"/>
            <a:chOff x="728423" y="4593079"/>
            <a:chExt cx="2404628" cy="1803471"/>
          </a:xfrm>
        </p:grpSpPr>
        <p:pic>
          <p:nvPicPr>
            <p:cNvPr id="21" name="Content Placeholder 5" descr="Mvc-300RB.jpg"/>
            <p:cNvPicPr>
              <a:picLocks noChangeAspect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728423" y="4593079"/>
              <a:ext cx="2404628" cy="18034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3" name="Explosion 2 22"/>
            <p:cNvSpPr/>
            <p:nvPr/>
          </p:nvSpPr>
          <p:spPr>
            <a:xfrm rot="2313795">
              <a:off x="2180512" y="5340959"/>
              <a:ext cx="321006" cy="248809"/>
            </a:xfrm>
            <a:prstGeom prst="irregularSeal2">
              <a:avLst/>
            </a:prstGeom>
            <a:solidFill>
              <a:srgbClr val="FFFF00"/>
            </a:solidFill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</p:grpSp>
      <p:sp>
        <p:nvSpPr>
          <p:cNvPr id="25" name="Text Box 5"/>
          <p:cNvSpPr txBox="1">
            <a:spLocks noChangeArrowheads="1"/>
          </p:cNvSpPr>
          <p:nvPr/>
        </p:nvSpPr>
        <p:spPr bwMode="auto">
          <a:xfrm>
            <a:off x="6755540" y="1169108"/>
            <a:ext cx="2422901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>
              <a:spcBef>
                <a:spcPct val="20000"/>
              </a:spcBef>
              <a:spcAft>
                <a:spcPct val="20000"/>
              </a:spcAft>
            </a:pPr>
            <a:r>
              <a:rPr lang="en-US" sz="1400" dirty="0" smtClean="0">
                <a:solidFill>
                  <a:srgbClr val="FF0000"/>
                </a:solidFill>
                <a:cs typeface="Tahoma" pitchFamily="34" charset="0"/>
              </a:rPr>
              <a:t>shower from the collimators</a:t>
            </a:r>
            <a:endParaRPr lang="en-US" sz="1400" dirty="0">
              <a:solidFill>
                <a:srgbClr val="FF0000"/>
              </a:solidFill>
              <a:cs typeface="Tahoma" pitchFamily="34" charset="0"/>
            </a:endParaRPr>
          </a:p>
        </p:txBody>
      </p:sp>
      <p:pic>
        <p:nvPicPr>
          <p:cNvPr id="42" name="Picture 3" descr="\\cern.ch\dfs\Users\e\eskordis\Desktop\Plots-Graphs\WarmMagnetProtectionPlots\Protection\MQWFlangePlusProtection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85" y="4360096"/>
            <a:ext cx="2514961" cy="17754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3" name="Text Box 5"/>
          <p:cNvSpPr txBox="1">
            <a:spLocks noChangeArrowheads="1"/>
          </p:cNvSpPr>
          <p:nvPr/>
        </p:nvSpPr>
        <p:spPr bwMode="auto">
          <a:xfrm>
            <a:off x="2478441" y="4992371"/>
            <a:ext cx="2422901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>
              <a:spcBef>
                <a:spcPts val="0"/>
              </a:spcBef>
              <a:spcAft>
                <a:spcPts val="0"/>
              </a:spcAft>
            </a:pPr>
            <a:r>
              <a:rPr lang="en-US" sz="1400" dirty="0" smtClean="0">
                <a:solidFill>
                  <a:srgbClr val="0066FF"/>
                </a:solidFill>
                <a:cs typeface="Tahoma" pitchFamily="34" charset="0"/>
              </a:rPr>
              <a:t>additional factor 3</a:t>
            </a:r>
          </a:p>
          <a:p>
            <a:pPr algn="ctr" eaLnBrk="0" hangingPunct="0">
              <a:spcBef>
                <a:spcPts val="0"/>
              </a:spcBef>
              <a:spcAft>
                <a:spcPts val="0"/>
              </a:spcAft>
            </a:pPr>
            <a:r>
              <a:rPr lang="en-US" sz="1400" dirty="0" smtClean="0">
                <a:solidFill>
                  <a:srgbClr val="0066FF"/>
                </a:solidFill>
                <a:cs typeface="Tahoma" pitchFamily="34" charset="0"/>
              </a:rPr>
              <a:t>peak dose reduction provided by tungsten masks</a:t>
            </a:r>
            <a:endParaRPr lang="en-US" sz="1400" dirty="0">
              <a:solidFill>
                <a:srgbClr val="0066FF"/>
              </a:solidFill>
              <a:cs typeface="Tahoma" pitchFamily="34" charset="0"/>
            </a:endParaRPr>
          </a:p>
        </p:txBody>
      </p:sp>
      <p:sp>
        <p:nvSpPr>
          <p:cNvPr id="44" name="Text Box 5"/>
          <p:cNvSpPr txBox="1">
            <a:spLocks noChangeArrowheads="1"/>
          </p:cNvSpPr>
          <p:nvPr/>
        </p:nvSpPr>
        <p:spPr bwMode="auto">
          <a:xfrm>
            <a:off x="5245509" y="3329975"/>
            <a:ext cx="1772778" cy="361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>
              <a:lnSpc>
                <a:spcPct val="125000"/>
              </a:lnSpc>
              <a:spcBef>
                <a:spcPct val="20000"/>
              </a:spcBef>
              <a:spcAft>
                <a:spcPct val="20000"/>
              </a:spcAft>
            </a:pPr>
            <a:r>
              <a:rPr lang="en-US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ahoma" pitchFamily="34" charset="0"/>
              </a:rPr>
              <a:t>warm magnets</a:t>
            </a:r>
            <a:endParaRPr lang="en-US" sz="1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2" grpId="0" animBg="1"/>
      <p:bldP spid="33" grpId="0"/>
      <p:bldP spid="4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7767317-A9AB-4E54-871B-CD2EEDE7C57D}" type="slidenum">
              <a:rPr lang="en-US" altLang="en-US" smtClean="0"/>
              <a:pPr>
                <a:defRPr/>
              </a:pPr>
              <a:t>17</a:t>
            </a:fld>
            <a:endParaRPr lang="en-US" altLang="en-US"/>
          </a:p>
        </p:txBody>
      </p:sp>
      <p:pic>
        <p:nvPicPr>
          <p:cNvPr id="19" name="Picture 5" descr="\\cern.ch\dfs\Users\e\eskordis\Desktop\promt radiation plots\REMAKEblmsignal_ir7lss_measandsimAFixedCOUPLINGLONGONLY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67" t="3339" r="2395"/>
          <a:stretch/>
        </p:blipFill>
        <p:spPr bwMode="auto">
          <a:xfrm>
            <a:off x="182880" y="2821577"/>
            <a:ext cx="8621486" cy="35968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3" descr="\\cern.ch\dfs\Users\e\eskordis\Desktop\IP7Beam23dView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5" y="838200"/>
            <a:ext cx="9133114" cy="20339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TextBox 20"/>
          <p:cNvSpPr txBox="1"/>
          <p:nvPr/>
        </p:nvSpPr>
        <p:spPr>
          <a:xfrm>
            <a:off x="4576926" y="3480003"/>
            <a:ext cx="457200" cy="307777"/>
          </a:xfrm>
          <a:prstGeom prst="rect">
            <a:avLst/>
          </a:prstGeom>
          <a:noFill/>
          <a:ln w="19050">
            <a:solidFill>
              <a:srgbClr val="4F81BD"/>
            </a:solidFill>
          </a:ln>
        </p:spPr>
        <p:txBody>
          <a:bodyPr wrap="square" rIns="72000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IP7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958483" y="3581400"/>
            <a:ext cx="794117" cy="307777"/>
          </a:xfrm>
          <a:prstGeom prst="rect">
            <a:avLst/>
          </a:prstGeom>
          <a:noFill/>
          <a:ln w="19050">
            <a:solidFill>
              <a:srgbClr val="4F81BD"/>
            </a:solidFill>
          </a:ln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TCP B1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6972339" y="3519845"/>
            <a:ext cx="457200" cy="307777"/>
          </a:xfrm>
          <a:prstGeom prst="rect">
            <a:avLst/>
          </a:prstGeom>
          <a:noFill/>
          <a:ln w="19050">
            <a:solidFill>
              <a:srgbClr val="4F81BD"/>
            </a:solidFill>
          </a:ln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Q5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5943600" y="3450765"/>
            <a:ext cx="457200" cy="307777"/>
          </a:xfrm>
          <a:prstGeom prst="rect">
            <a:avLst/>
          </a:prstGeom>
          <a:noFill/>
          <a:ln w="19050">
            <a:solidFill>
              <a:srgbClr val="4F81BD"/>
            </a:solidFill>
          </a:ln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Q4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035833" y="2898231"/>
            <a:ext cx="550817" cy="307777"/>
          </a:xfrm>
          <a:prstGeom prst="rect">
            <a:avLst/>
          </a:prstGeom>
          <a:noFill/>
          <a:ln w="19050">
            <a:solidFill>
              <a:srgbClr val="4F81BD"/>
            </a:solidFill>
          </a:ln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TCP</a:t>
            </a:r>
          </a:p>
        </p:txBody>
      </p:sp>
      <p:cxnSp>
        <p:nvCxnSpPr>
          <p:cNvPr id="26" name="Straight Arrow Connector 25"/>
          <p:cNvCxnSpPr/>
          <p:nvPr/>
        </p:nvCxnSpPr>
        <p:spPr>
          <a:xfrm flipH="1" flipV="1">
            <a:off x="4805527" y="2444602"/>
            <a:ext cx="2395412" cy="1066534"/>
          </a:xfrm>
          <a:prstGeom prst="straightConnector1">
            <a:avLst/>
          </a:prstGeom>
          <a:noFill/>
          <a:ln w="22225" cap="flat" cmpd="sng" algn="ctr">
            <a:solidFill>
              <a:srgbClr val="9BBB59">
                <a:lumMod val="50000"/>
                <a:alpha val="55000"/>
              </a:srgbClr>
            </a:solidFill>
            <a:prstDash val="sysDot"/>
            <a:tailEnd type="arrow"/>
          </a:ln>
          <a:effectLst/>
        </p:spPr>
      </p:cxnSp>
      <p:cxnSp>
        <p:nvCxnSpPr>
          <p:cNvPr id="27" name="Straight Arrow Connector 26"/>
          <p:cNvCxnSpPr/>
          <p:nvPr/>
        </p:nvCxnSpPr>
        <p:spPr>
          <a:xfrm flipH="1" flipV="1">
            <a:off x="3277456" y="2260806"/>
            <a:ext cx="2666144" cy="1184857"/>
          </a:xfrm>
          <a:prstGeom prst="straightConnector1">
            <a:avLst/>
          </a:prstGeom>
          <a:noFill/>
          <a:ln w="22225" cap="flat" cmpd="sng" algn="ctr">
            <a:solidFill>
              <a:srgbClr val="9BBB59">
                <a:lumMod val="50000"/>
                <a:alpha val="55000"/>
              </a:srgbClr>
            </a:solidFill>
            <a:prstDash val="sysDot"/>
            <a:tailEnd type="arrow"/>
          </a:ln>
          <a:effectLst/>
        </p:spPr>
      </p:cxnSp>
      <p:cxnSp>
        <p:nvCxnSpPr>
          <p:cNvPr id="28" name="Straight Arrow Connector 27"/>
          <p:cNvCxnSpPr/>
          <p:nvPr/>
        </p:nvCxnSpPr>
        <p:spPr>
          <a:xfrm flipH="1" flipV="1">
            <a:off x="2218510" y="2133600"/>
            <a:ext cx="2400727" cy="1345456"/>
          </a:xfrm>
          <a:prstGeom prst="straightConnector1">
            <a:avLst/>
          </a:prstGeom>
          <a:noFill/>
          <a:ln w="22225" cap="flat" cmpd="sng" algn="ctr">
            <a:solidFill>
              <a:srgbClr val="9BBB59">
                <a:lumMod val="50000"/>
                <a:alpha val="55000"/>
              </a:srgbClr>
            </a:solidFill>
            <a:prstDash val="sysDot"/>
            <a:tailEnd type="arrow"/>
          </a:ln>
          <a:effectLst/>
        </p:spPr>
      </p:cxnSp>
      <p:cxnSp>
        <p:nvCxnSpPr>
          <p:cNvPr id="29" name="Straight Arrow Connector 28"/>
          <p:cNvCxnSpPr/>
          <p:nvPr/>
        </p:nvCxnSpPr>
        <p:spPr>
          <a:xfrm flipH="1" flipV="1">
            <a:off x="914400" y="1981200"/>
            <a:ext cx="501284" cy="1586976"/>
          </a:xfrm>
          <a:prstGeom prst="straightConnector1">
            <a:avLst/>
          </a:prstGeom>
          <a:noFill/>
          <a:ln w="22225" cap="flat" cmpd="sng" algn="ctr">
            <a:solidFill>
              <a:srgbClr val="9BBB59">
                <a:lumMod val="50000"/>
                <a:alpha val="55000"/>
              </a:srgbClr>
            </a:solidFill>
            <a:prstDash val="sysDot"/>
            <a:tailEnd type="arrow"/>
          </a:ln>
          <a:effectLst/>
        </p:spPr>
      </p:cxnSp>
      <p:sp>
        <p:nvSpPr>
          <p:cNvPr id="30" name="Rectangle 29"/>
          <p:cNvSpPr/>
          <p:nvPr/>
        </p:nvSpPr>
        <p:spPr bwMode="auto">
          <a:xfrm>
            <a:off x="2023511" y="3150960"/>
            <a:ext cx="1262654" cy="233302"/>
          </a:xfrm>
          <a:prstGeom prst="rect">
            <a:avLst/>
          </a:prstGeom>
          <a:noFill/>
          <a:ln w="25400" cap="flat" cmpd="sng" algn="ctr">
            <a:solidFill>
              <a:srgbClr val="0066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1" u="none" strike="noStrike" cap="none" normalizeH="0" baseline="0" smtClean="0">
              <a:ln>
                <a:noFill/>
              </a:ln>
              <a:solidFill>
                <a:srgbClr val="0066FF"/>
              </a:solidFill>
              <a:effectLst/>
              <a:latin typeface="Arial" charset="0"/>
            </a:endParaRPr>
          </a:p>
        </p:txBody>
      </p:sp>
      <p:sp>
        <p:nvSpPr>
          <p:cNvPr id="31" name="Rectangle 30"/>
          <p:cNvSpPr/>
          <p:nvPr/>
        </p:nvSpPr>
        <p:spPr bwMode="auto">
          <a:xfrm>
            <a:off x="2250578" y="2935468"/>
            <a:ext cx="1528015" cy="233302"/>
          </a:xfrm>
          <a:prstGeom prst="rect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1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32" name="Straight Connector 31"/>
          <p:cNvCxnSpPr/>
          <p:nvPr/>
        </p:nvCxnSpPr>
        <p:spPr bwMode="auto">
          <a:xfrm flipV="1">
            <a:off x="4336867" y="3159669"/>
            <a:ext cx="195072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3" name="Rectangle 2"/>
          <p:cNvSpPr>
            <a:spLocks noChangeArrowheads="1"/>
          </p:cNvSpPr>
          <p:nvPr/>
        </p:nvSpPr>
        <p:spPr bwMode="auto">
          <a:xfrm>
            <a:off x="441068" y="255588"/>
            <a:ext cx="8161912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2800" dirty="0" smtClean="0">
                <a:solidFill>
                  <a:srgbClr val="0066FF"/>
                </a:solidFill>
              </a:rPr>
              <a:t>LOSS PATTERN MEASUREMENT AND PREDICTION</a:t>
            </a:r>
            <a:endParaRPr lang="en-US" sz="2800" dirty="0">
              <a:solidFill>
                <a:srgbClr val="0066FF"/>
              </a:solidFill>
            </a:endParaRPr>
          </a:p>
        </p:txBody>
      </p:sp>
      <p:sp>
        <p:nvSpPr>
          <p:cNvPr id="34" name="Text Box 5"/>
          <p:cNvSpPr txBox="1">
            <a:spLocks noChangeArrowheads="1"/>
          </p:cNvSpPr>
          <p:nvPr/>
        </p:nvSpPr>
        <p:spPr bwMode="auto">
          <a:xfrm>
            <a:off x="3706347" y="1393007"/>
            <a:ext cx="5063791" cy="361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hangingPunct="0">
              <a:lnSpc>
                <a:spcPct val="125000"/>
              </a:lnSpc>
              <a:spcBef>
                <a:spcPct val="20000"/>
              </a:spcBef>
              <a:spcAft>
                <a:spcPct val="20000"/>
              </a:spcAft>
            </a:pPr>
            <a:r>
              <a:rPr lang="en-US" sz="1400" i="1" u="sng" dirty="0" smtClean="0">
                <a:cs typeface="Tahoma" pitchFamily="34" charset="0"/>
              </a:rPr>
              <a:t>Loss rate</a:t>
            </a:r>
            <a:r>
              <a:rPr lang="en-US" sz="1400" i="1" dirty="0" smtClean="0">
                <a:cs typeface="Tahoma" pitchFamily="34" charset="0"/>
              </a:rPr>
              <a:t>: </a:t>
            </a:r>
            <a:r>
              <a:rPr lang="en-US" sz="1400" dirty="0" smtClean="0">
                <a:solidFill>
                  <a:srgbClr val="0066FF"/>
                </a:solidFill>
                <a:cs typeface="Tahoma" pitchFamily="34" charset="0"/>
              </a:rPr>
              <a:t>1 MW on the </a:t>
            </a:r>
            <a:r>
              <a:rPr lang="en-US" sz="1400" dirty="0" err="1" smtClean="0">
                <a:solidFill>
                  <a:srgbClr val="0066FF"/>
                </a:solidFill>
                <a:cs typeface="Tahoma" pitchFamily="34" charset="0"/>
              </a:rPr>
              <a:t>betatron</a:t>
            </a:r>
            <a:r>
              <a:rPr lang="en-US" sz="1400" dirty="0" smtClean="0">
                <a:solidFill>
                  <a:srgbClr val="0066FF"/>
                </a:solidFill>
                <a:cs typeface="Tahoma" pitchFamily="34" charset="0"/>
              </a:rPr>
              <a:t> cleaning insertion collimators</a:t>
            </a:r>
            <a:endParaRPr lang="en-US" sz="1400" dirty="0">
              <a:solidFill>
                <a:srgbClr val="0066FF"/>
              </a:solidFill>
              <a:cs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68718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41677" y="813597"/>
            <a:ext cx="3225969" cy="2218403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54387" y="3046550"/>
            <a:ext cx="4248150" cy="461783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7767317-A9AB-4E54-871B-CD2EEDE7C57D}" type="slidenum">
              <a:rPr lang="en-US" altLang="en-US" smtClean="0"/>
              <a:pPr>
                <a:defRPr/>
              </a:pPr>
              <a:t>18</a:t>
            </a:fld>
            <a:endParaRPr lang="en-US" altLang="en-US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1219142" y="255588"/>
            <a:ext cx="6804718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2800" dirty="0" smtClean="0">
                <a:solidFill>
                  <a:srgbClr val="0066FF"/>
                </a:solidFill>
              </a:rPr>
              <a:t>THE LHC 14 </a:t>
            </a:r>
            <a:r>
              <a:rPr lang="en-US" sz="2800" dirty="0" err="1" smtClean="0">
                <a:solidFill>
                  <a:srgbClr val="0066FF"/>
                </a:solidFill>
              </a:rPr>
              <a:t>TeV</a:t>
            </a:r>
            <a:r>
              <a:rPr lang="en-US" sz="2800" dirty="0" smtClean="0">
                <a:solidFill>
                  <a:srgbClr val="0066FF"/>
                </a:solidFill>
              </a:rPr>
              <a:t> </a:t>
            </a:r>
            <a:r>
              <a:rPr lang="en-US" sz="2800" dirty="0" err="1" smtClean="0">
                <a:solidFill>
                  <a:srgbClr val="0066FF"/>
                </a:solidFill>
              </a:rPr>
              <a:t>CoM</a:t>
            </a:r>
            <a:r>
              <a:rPr lang="en-US" sz="2800" dirty="0" smtClean="0">
                <a:solidFill>
                  <a:srgbClr val="0066FF"/>
                </a:solidFill>
              </a:rPr>
              <a:t> COLLISION DEBRIS</a:t>
            </a:r>
            <a:endParaRPr lang="en-US" sz="2800" dirty="0">
              <a:solidFill>
                <a:srgbClr val="0066FF"/>
              </a:solidFill>
            </a:endParaRPr>
          </a:p>
        </p:txBody>
      </p:sp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291986" y="4253179"/>
            <a:ext cx="2520315" cy="14280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hangingPunct="0">
              <a:lnSpc>
                <a:spcPct val="125000"/>
              </a:lnSpc>
              <a:spcBef>
                <a:spcPct val="20000"/>
              </a:spcBef>
              <a:spcAft>
                <a:spcPct val="20000"/>
              </a:spcAft>
            </a:pPr>
            <a:r>
              <a:rPr lang="en-US" sz="1400" dirty="0" smtClean="0">
                <a:solidFill>
                  <a:schemeClr val="accent1"/>
                </a:solidFill>
                <a:cs typeface="Tahoma" pitchFamily="34" charset="0"/>
              </a:rPr>
              <a:t>150 W</a:t>
            </a:r>
            <a:r>
              <a:rPr lang="en-US" sz="1400" dirty="0" smtClean="0">
                <a:cs typeface="Tahoma" pitchFamily="34" charset="0"/>
              </a:rPr>
              <a:t> absorbed in the </a:t>
            </a:r>
            <a:r>
              <a:rPr lang="en-US" sz="1400" dirty="0" smtClean="0">
                <a:solidFill>
                  <a:schemeClr val="accent1"/>
                </a:solidFill>
                <a:cs typeface="Tahoma" pitchFamily="34" charset="0"/>
              </a:rPr>
              <a:t>TAS</a:t>
            </a:r>
          </a:p>
          <a:p>
            <a:pPr eaLnBrk="0" hangingPunct="0">
              <a:lnSpc>
                <a:spcPct val="125000"/>
              </a:lnSpc>
              <a:spcBef>
                <a:spcPct val="20000"/>
              </a:spcBef>
              <a:spcAft>
                <a:spcPct val="20000"/>
              </a:spcAft>
            </a:pPr>
            <a:r>
              <a:rPr lang="en-US" sz="1400" dirty="0" smtClean="0">
                <a:solidFill>
                  <a:srgbClr val="FF0000"/>
                </a:solidFill>
                <a:cs typeface="Tahoma" pitchFamily="34" charset="0"/>
              </a:rPr>
              <a:t>650 W </a:t>
            </a:r>
            <a:r>
              <a:rPr lang="en-US" sz="1400" dirty="0" smtClean="0">
                <a:cs typeface="Tahoma" pitchFamily="34" charset="0"/>
              </a:rPr>
              <a:t>going </a:t>
            </a:r>
            <a:r>
              <a:rPr lang="en-US" sz="1400" dirty="0" smtClean="0">
                <a:solidFill>
                  <a:srgbClr val="FF0000"/>
                </a:solidFill>
                <a:cs typeface="Tahoma" pitchFamily="34" charset="0"/>
              </a:rPr>
              <a:t>through the TAS</a:t>
            </a:r>
          </a:p>
          <a:p>
            <a:pPr eaLnBrk="0" hangingPunct="0">
              <a:lnSpc>
                <a:spcPct val="125000"/>
              </a:lnSpc>
              <a:spcBef>
                <a:spcPct val="20000"/>
              </a:spcBef>
              <a:spcAft>
                <a:spcPct val="20000"/>
              </a:spcAft>
            </a:pPr>
            <a:r>
              <a:rPr lang="en-US" sz="1400" dirty="0" smtClean="0">
                <a:cs typeface="Tahoma" pitchFamily="34" charset="0"/>
              </a:rPr>
              <a:t>of which</a:t>
            </a:r>
          </a:p>
          <a:p>
            <a:pPr eaLnBrk="0" hangingPunct="0">
              <a:lnSpc>
                <a:spcPct val="125000"/>
              </a:lnSpc>
              <a:spcBef>
                <a:spcPct val="20000"/>
              </a:spcBef>
              <a:spcAft>
                <a:spcPct val="20000"/>
              </a:spcAft>
            </a:pPr>
            <a:r>
              <a:rPr lang="en-US" sz="1400" dirty="0" smtClean="0">
                <a:solidFill>
                  <a:srgbClr val="3333FF"/>
                </a:solidFill>
                <a:cs typeface="Tahoma" pitchFamily="34" charset="0"/>
              </a:rPr>
              <a:t>150 W</a:t>
            </a:r>
            <a:r>
              <a:rPr lang="en-US" sz="1400" dirty="0" smtClean="0">
                <a:solidFill>
                  <a:srgbClr val="FF0000"/>
                </a:solidFill>
                <a:cs typeface="Tahoma" pitchFamily="34" charset="0"/>
              </a:rPr>
              <a:t> </a:t>
            </a:r>
            <a:r>
              <a:rPr lang="en-US" sz="1400" dirty="0" smtClean="0">
                <a:cs typeface="Tahoma" pitchFamily="34" charset="0"/>
              </a:rPr>
              <a:t>absorbed in the </a:t>
            </a:r>
            <a:r>
              <a:rPr lang="en-US" sz="1400" dirty="0" smtClean="0">
                <a:solidFill>
                  <a:srgbClr val="3333FF"/>
                </a:solidFill>
                <a:cs typeface="Tahoma" pitchFamily="34" charset="0"/>
              </a:rPr>
              <a:t>triplet</a:t>
            </a:r>
            <a:endParaRPr lang="en-US" sz="1400" dirty="0">
              <a:solidFill>
                <a:srgbClr val="3333FF"/>
              </a:solidFill>
              <a:cs typeface="Tahoma" pitchFamily="34" charset="0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746236" y="875882"/>
            <a:ext cx="2783759" cy="1781266"/>
            <a:chOff x="569041" y="1621291"/>
            <a:chExt cx="2783759" cy="1781266"/>
          </a:xfrm>
        </p:grpSpPr>
        <p:pic>
          <p:nvPicPr>
            <p:cNvPr id="8" name="Picture 2"/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69041" y="1621291"/>
              <a:ext cx="2783759" cy="17812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" name="TextBox 8"/>
            <p:cNvSpPr txBox="1"/>
            <p:nvPr/>
          </p:nvSpPr>
          <p:spPr>
            <a:xfrm>
              <a:off x="1347415" y="3116712"/>
              <a:ext cx="1843914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b="1" dirty="0" smtClean="0">
                  <a:solidFill>
                    <a:schemeClr val="bg1"/>
                  </a:solidFill>
                  <a:ea typeface="Tahoma" pitchFamily="34" charset="0"/>
                  <a:cs typeface="Tahoma" pitchFamily="34" charset="0"/>
                </a:rPr>
                <a:t>proton</a:t>
              </a:r>
              <a:r>
                <a:rPr lang="en-US" sz="1000" b="1" dirty="0" smtClean="0">
                  <a:solidFill>
                    <a:schemeClr val="bg1"/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-proton collisions</a:t>
              </a:r>
              <a:endParaRPr lang="en-US" sz="1000" b="1" dirty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endParaRPr>
            </a:p>
          </p:txBody>
        </p:sp>
      </p:grpSp>
      <p:sp>
        <p:nvSpPr>
          <p:cNvPr id="11" name="TextBox 10"/>
          <p:cNvSpPr txBox="1"/>
          <p:nvPr/>
        </p:nvSpPr>
        <p:spPr>
          <a:xfrm>
            <a:off x="189141" y="3506385"/>
            <a:ext cx="274255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950 W towards each (L&amp;R) side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072"/>
          <a:stretch/>
        </p:blipFill>
        <p:spPr>
          <a:xfrm>
            <a:off x="3098739" y="3814162"/>
            <a:ext cx="5951220" cy="2128385"/>
          </a:xfrm>
          <a:prstGeom prst="rect">
            <a:avLst/>
          </a:prstGeom>
        </p:spPr>
      </p:pic>
      <p:sp>
        <p:nvSpPr>
          <p:cNvPr id="13" name="Text Box 5"/>
          <p:cNvSpPr txBox="1">
            <a:spLocks noChangeArrowheads="1"/>
          </p:cNvSpPr>
          <p:nvPr/>
        </p:nvSpPr>
        <p:spPr bwMode="auto">
          <a:xfrm>
            <a:off x="177744" y="2708468"/>
            <a:ext cx="3245473" cy="361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hangingPunct="0">
              <a:lnSpc>
                <a:spcPct val="125000"/>
              </a:lnSpc>
              <a:spcBef>
                <a:spcPct val="20000"/>
              </a:spcBef>
              <a:spcAft>
                <a:spcPct val="20000"/>
              </a:spcAft>
            </a:pPr>
            <a:r>
              <a:rPr lang="en-US" sz="1400" i="1" u="sng" dirty="0" smtClean="0">
                <a:cs typeface="Tahoma" pitchFamily="34" charset="0"/>
              </a:rPr>
              <a:t>Instantaneous luminosity</a:t>
            </a:r>
            <a:r>
              <a:rPr lang="en-US" sz="1400" i="1" dirty="0" smtClean="0">
                <a:cs typeface="Tahoma" pitchFamily="34" charset="0"/>
              </a:rPr>
              <a:t>:</a:t>
            </a:r>
            <a:r>
              <a:rPr lang="en-US" sz="1400" dirty="0" smtClean="0">
                <a:cs typeface="Tahoma" pitchFamily="34" charset="0"/>
              </a:rPr>
              <a:t> </a:t>
            </a:r>
            <a:r>
              <a:rPr lang="en-US" sz="1400" dirty="0" smtClean="0">
                <a:solidFill>
                  <a:srgbClr val="0066FF"/>
                </a:solidFill>
                <a:cs typeface="Tahoma" pitchFamily="34" charset="0"/>
              </a:rPr>
              <a:t>1</a:t>
            </a:r>
            <a:r>
              <a:rPr lang="en-US" sz="1400" kern="0" dirty="0" smtClean="0">
                <a:solidFill>
                  <a:srgbClr val="0066FF"/>
                </a:solidFill>
                <a:cs typeface="Tahoma" pitchFamily="34" charset="0"/>
              </a:rPr>
              <a:t>0</a:t>
            </a:r>
            <a:r>
              <a:rPr lang="en-US" sz="1400" kern="0" baseline="30000" dirty="0" smtClean="0">
                <a:solidFill>
                  <a:srgbClr val="0066FF"/>
                </a:solidFill>
                <a:cs typeface="Tahoma" pitchFamily="34" charset="0"/>
              </a:rPr>
              <a:t>34</a:t>
            </a:r>
            <a:r>
              <a:rPr lang="en-US" sz="1400" kern="0" dirty="0" smtClean="0">
                <a:solidFill>
                  <a:srgbClr val="0066FF"/>
                </a:solidFill>
                <a:cs typeface="Tahoma" pitchFamily="34" charset="0"/>
              </a:rPr>
              <a:t> </a:t>
            </a:r>
            <a:r>
              <a:rPr lang="en-US" sz="1400" kern="0" dirty="0">
                <a:solidFill>
                  <a:srgbClr val="0066FF"/>
                </a:solidFill>
                <a:cs typeface="Tahoma" pitchFamily="34" charset="0"/>
              </a:rPr>
              <a:t>cm</a:t>
            </a:r>
            <a:r>
              <a:rPr lang="en-US" sz="1400" kern="0" baseline="30000" dirty="0">
                <a:solidFill>
                  <a:srgbClr val="0066FF"/>
                </a:solidFill>
                <a:cs typeface="Tahoma" pitchFamily="34" charset="0"/>
              </a:rPr>
              <a:t>-2</a:t>
            </a:r>
            <a:r>
              <a:rPr lang="en-US" sz="1400" kern="0" dirty="0">
                <a:solidFill>
                  <a:srgbClr val="0066FF"/>
                </a:solidFill>
                <a:cs typeface="Tahoma" pitchFamily="34" charset="0"/>
              </a:rPr>
              <a:t> </a:t>
            </a:r>
            <a:r>
              <a:rPr lang="en-US" sz="1400" kern="0" dirty="0" smtClean="0">
                <a:solidFill>
                  <a:srgbClr val="0066FF"/>
                </a:solidFill>
                <a:cs typeface="Tahoma" pitchFamily="34" charset="0"/>
              </a:rPr>
              <a:t>s</a:t>
            </a:r>
            <a:r>
              <a:rPr lang="en-US" sz="1400" kern="0" baseline="30000" dirty="0" smtClean="0">
                <a:solidFill>
                  <a:srgbClr val="0066FF"/>
                </a:solidFill>
                <a:cs typeface="Tahoma" pitchFamily="34" charset="0"/>
              </a:rPr>
              <a:t>-1</a:t>
            </a:r>
            <a:endParaRPr lang="en-US" sz="1400" baseline="30000" dirty="0">
              <a:solidFill>
                <a:srgbClr val="0066FF"/>
              </a:solidFill>
              <a:ea typeface="Tahoma" pitchFamily="34" charset="0"/>
              <a:cs typeface="Tahoma" pitchFamily="34" charset="0"/>
            </a:endParaRPr>
          </a:p>
        </p:txBody>
      </p:sp>
      <p:sp>
        <p:nvSpPr>
          <p:cNvPr id="14" name="Rectangle 13"/>
          <p:cNvSpPr/>
          <p:nvPr/>
        </p:nvSpPr>
        <p:spPr bwMode="auto">
          <a:xfrm>
            <a:off x="3282246" y="4328473"/>
            <a:ext cx="405833" cy="197807"/>
          </a:xfrm>
          <a:prstGeom prst="rect">
            <a:avLst/>
          </a:prstGeom>
          <a:noFill/>
          <a:ln w="254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0" i="1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5" name="Rectangle 14"/>
          <p:cNvSpPr/>
          <p:nvPr/>
        </p:nvSpPr>
        <p:spPr bwMode="auto">
          <a:xfrm>
            <a:off x="3802379" y="4336093"/>
            <a:ext cx="5269329" cy="197807"/>
          </a:xfrm>
          <a:prstGeom prst="rect">
            <a:avLst/>
          </a:prstGeom>
          <a:noFill/>
          <a:ln w="25400" cap="flat" cmpd="sng" algn="ctr">
            <a:solidFill>
              <a:srgbClr val="3333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0" i="1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325092" y="3776057"/>
            <a:ext cx="274255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right of ATLAS</a:t>
            </a:r>
          </a:p>
        </p:txBody>
      </p:sp>
      <p:sp>
        <p:nvSpPr>
          <p:cNvPr id="17" name="Text Box 5"/>
          <p:cNvSpPr txBox="1">
            <a:spLocks noChangeArrowheads="1"/>
          </p:cNvSpPr>
          <p:nvPr/>
        </p:nvSpPr>
        <p:spPr bwMode="auto">
          <a:xfrm>
            <a:off x="1234382" y="5580910"/>
            <a:ext cx="1772778" cy="361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>
              <a:lnSpc>
                <a:spcPct val="125000"/>
              </a:lnSpc>
              <a:spcBef>
                <a:spcPct val="20000"/>
              </a:spcBef>
              <a:spcAft>
                <a:spcPct val="20000"/>
              </a:spcAft>
            </a:pPr>
            <a:r>
              <a:rPr lang="en-US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ahoma" pitchFamily="34" charset="0"/>
              </a:rPr>
              <a:t>cold magnets</a:t>
            </a:r>
            <a:endParaRPr lang="en-US" sz="1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13434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7767317-A9AB-4E54-871B-CD2EEDE7C57D}" type="slidenum">
              <a:rPr lang="en-US" altLang="en-US" smtClean="0"/>
              <a:pPr>
                <a:defRPr/>
              </a:pPr>
              <a:t>19</a:t>
            </a:fld>
            <a:endParaRPr lang="en-US" altLang="en-US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666230" y="285690"/>
            <a:ext cx="7640859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2800" dirty="0" smtClean="0">
                <a:solidFill>
                  <a:srgbClr val="0066FF"/>
                </a:solidFill>
              </a:rPr>
              <a:t>DEBRIS CAPTURE IN THE “TRIPLET”</a:t>
            </a:r>
            <a:endParaRPr lang="en-US" sz="2800" dirty="0">
              <a:solidFill>
                <a:srgbClr val="0066FF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t="46977"/>
          <a:stretch/>
        </p:blipFill>
        <p:spPr>
          <a:xfrm>
            <a:off x="27391" y="4081634"/>
            <a:ext cx="2712215" cy="2061662"/>
          </a:xfrm>
          <a:prstGeom prst="rect">
            <a:avLst/>
          </a:prstGeom>
        </p:spPr>
      </p:pic>
      <p:grpSp>
        <p:nvGrpSpPr>
          <p:cNvPr id="6" name="Group 5"/>
          <p:cNvGrpSpPr/>
          <p:nvPr/>
        </p:nvGrpSpPr>
        <p:grpSpPr>
          <a:xfrm>
            <a:off x="5379720" y="811588"/>
            <a:ext cx="3680459" cy="5335153"/>
            <a:chOff x="5326380" y="811588"/>
            <a:chExt cx="3680459" cy="5335153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326380" y="811588"/>
              <a:ext cx="3680459" cy="5335153"/>
            </a:xfrm>
            <a:prstGeom prst="rect">
              <a:avLst/>
            </a:prstGeom>
          </p:spPr>
        </p:pic>
        <p:cxnSp>
          <p:nvCxnSpPr>
            <p:cNvPr id="8" name="Straight Arrow Connector 7"/>
            <p:cNvCxnSpPr/>
            <p:nvPr/>
          </p:nvCxnSpPr>
          <p:spPr bwMode="auto">
            <a:xfrm flipH="1">
              <a:off x="7635240" y="3308357"/>
              <a:ext cx="258" cy="372103"/>
            </a:xfrm>
            <a:prstGeom prst="straightConnector1">
              <a:avLst/>
            </a:prstGeom>
            <a:solidFill>
              <a:srgbClr val="CC9900"/>
            </a:solidFill>
            <a:ln w="190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sp>
          <p:nvSpPr>
            <p:cNvPr id="9" name="Text Box 5"/>
            <p:cNvSpPr txBox="1">
              <a:spLocks noChangeArrowheads="1"/>
            </p:cNvSpPr>
            <p:nvPr/>
          </p:nvSpPr>
          <p:spPr bwMode="auto">
            <a:xfrm>
              <a:off x="7898099" y="3249166"/>
              <a:ext cx="846138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marL="0" marR="0" lvl="0" indent="0" algn="ctr" defTabSz="914400" eaLnBrk="0" fontAlgn="auto" latinLnBrk="0" hangingPunct="0">
                <a:lnSpc>
                  <a:spcPct val="100000"/>
                </a:lnSpc>
                <a:spcBef>
                  <a:spcPct val="20000"/>
                </a:spcBef>
                <a:spcAft>
                  <a:spcPct val="200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Tahoma" pitchFamily="34" charset="0"/>
                  <a:cs typeface="Tahoma" pitchFamily="34" charset="0"/>
                </a:rPr>
                <a:t>lost in Q1</a:t>
              </a:r>
            </a:p>
          </p:txBody>
        </p:sp>
        <p:cxnSp>
          <p:nvCxnSpPr>
            <p:cNvPr id="10" name="Straight Arrow Connector 9"/>
            <p:cNvCxnSpPr/>
            <p:nvPr/>
          </p:nvCxnSpPr>
          <p:spPr bwMode="auto">
            <a:xfrm flipH="1">
              <a:off x="7629251" y="5266697"/>
              <a:ext cx="258" cy="288000"/>
            </a:xfrm>
            <a:prstGeom prst="straightConnector1">
              <a:avLst/>
            </a:prstGeom>
            <a:solidFill>
              <a:srgbClr val="CC9900"/>
            </a:solidFill>
            <a:ln w="190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</p:grpSp>
      <p:grpSp>
        <p:nvGrpSpPr>
          <p:cNvPr id="11" name="Group 10"/>
          <p:cNvGrpSpPr/>
          <p:nvPr/>
        </p:nvGrpSpPr>
        <p:grpSpPr>
          <a:xfrm>
            <a:off x="2703180" y="4081634"/>
            <a:ext cx="2598420" cy="1929063"/>
            <a:chOff x="2712720" y="4217678"/>
            <a:chExt cx="2598420" cy="1929063"/>
          </a:xfrm>
        </p:grpSpPr>
        <p:pic>
          <p:nvPicPr>
            <p:cNvPr id="12" name="Picture 11"/>
            <p:cNvPicPr>
              <a:picLocks noChangeAspect="1"/>
            </p:cNvPicPr>
            <p:nvPr/>
          </p:nvPicPr>
          <p:blipFill rotWithShape="1">
            <a:blip r:embed="rId2"/>
            <a:srcRect l="5742" r="6030" b="54311"/>
            <a:stretch/>
          </p:blipFill>
          <p:spPr>
            <a:xfrm>
              <a:off x="2712720" y="4217678"/>
              <a:ext cx="2598420" cy="1929063"/>
            </a:xfrm>
            <a:prstGeom prst="rect">
              <a:avLst/>
            </a:prstGeom>
          </p:spPr>
        </p:pic>
        <p:cxnSp>
          <p:nvCxnSpPr>
            <p:cNvPr id="13" name="Straight Arrow Connector 12"/>
            <p:cNvCxnSpPr/>
            <p:nvPr/>
          </p:nvCxnSpPr>
          <p:spPr bwMode="auto">
            <a:xfrm>
              <a:off x="4190496" y="4637013"/>
              <a:ext cx="0" cy="180000"/>
            </a:xfrm>
            <a:prstGeom prst="straightConnector1">
              <a:avLst/>
            </a:prstGeom>
            <a:solidFill>
              <a:srgbClr val="CC9900"/>
            </a:solidFill>
            <a:ln w="1905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sp>
          <p:nvSpPr>
            <p:cNvPr id="14" name="Text Box 5"/>
            <p:cNvSpPr txBox="1">
              <a:spLocks noChangeArrowheads="1"/>
            </p:cNvSpPr>
            <p:nvPr/>
          </p:nvSpPr>
          <p:spPr bwMode="auto">
            <a:xfrm>
              <a:off x="3181490" y="4283120"/>
              <a:ext cx="955666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marL="0" marR="0" lvl="0" indent="0" algn="ctr" defTabSz="91440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Tahoma" pitchFamily="34" charset="0"/>
                  <a:cs typeface="Tahoma" pitchFamily="34" charset="0"/>
                </a:rPr>
                <a:t>end of the</a:t>
              </a:r>
            </a:p>
            <a:p>
              <a:pPr marL="0" marR="0" lvl="0" indent="0" algn="ctr" defTabSz="91440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Tahoma" pitchFamily="34" charset="0"/>
                  <a:cs typeface="Tahoma" pitchFamily="34" charset="0"/>
                </a:rPr>
                <a:t>TAS shadow</a:t>
              </a:r>
            </a:p>
          </p:txBody>
        </p:sp>
      </p:grpSp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875" t="16166" r="12875" b="7833"/>
          <a:stretch/>
        </p:blipFill>
        <p:spPr>
          <a:xfrm>
            <a:off x="247778" y="906029"/>
            <a:ext cx="4289803" cy="3124841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1132441" y="1202835"/>
            <a:ext cx="274255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right of ATLAS</a:t>
            </a:r>
          </a:p>
        </p:txBody>
      </p:sp>
    </p:spTree>
    <p:extLst>
      <p:ext uri="{BB962C8B-B14F-4D97-AF65-F5344CB8AC3E}">
        <p14:creationId xmlns:p14="http://schemas.microsoft.com/office/powerpoint/2010/main" val="168624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7767317-A9AB-4E54-871B-CD2EEDE7C57D}" type="slidenum">
              <a:rPr lang="en-US" altLang="en-US" smtClean="0"/>
              <a:pPr>
                <a:defRPr/>
              </a:pPr>
              <a:t>2</a:t>
            </a:fld>
            <a:endParaRPr lang="en-US" altLang="en-US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1363922" y="255588"/>
            <a:ext cx="6176075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2800" dirty="0" smtClean="0">
                <a:solidFill>
                  <a:srgbClr val="0066FF"/>
                </a:solidFill>
              </a:rPr>
              <a:t>BEAM LOSSES</a:t>
            </a:r>
            <a:endParaRPr lang="en-US" sz="2800" dirty="0">
              <a:solidFill>
                <a:srgbClr val="0066FF"/>
              </a:solidFill>
            </a:endParaRP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 bwMode="auto">
          <a:xfrm>
            <a:off x="283426" y="878009"/>
            <a:ext cx="8677694" cy="52696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1313" marR="0" lvl="0" indent="-341313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6F89F7"/>
              </a:buClr>
              <a:buSzTx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endParaRPr lang="en-US" sz="1600" dirty="0" smtClean="0">
              <a:solidFill>
                <a:sysClr val="windowText" lastClr="000000"/>
              </a:solidFill>
              <a:latin typeface="Tahoma" pitchFamily="34" charset="0"/>
              <a:cs typeface="Tahoma" pitchFamily="34" charset="0"/>
            </a:endParaRPr>
          </a:p>
          <a:p>
            <a:pPr marR="0" lvl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Tx/>
              <a:buFont typeface="Wingdings" panose="05000000000000000000" pitchFamily="2" charset="2"/>
              <a:buChar char="§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kumimoji="0" lang="en-US" sz="1600" b="0" i="1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ahoma" pitchFamily="34" charset="0"/>
                <a:cs typeface="Tahoma" pitchFamily="34" charset="0"/>
              </a:rPr>
              <a:t>on beam intercepting devices (targets, collimators, dumps, stoppers, stripping</a:t>
            </a:r>
            <a:r>
              <a:rPr kumimoji="0" lang="en-US" sz="1600" b="0" i="1" u="none" strike="noStrike" kern="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ahoma" pitchFamily="34" charset="0"/>
                <a:cs typeface="Tahoma" pitchFamily="34" charset="0"/>
              </a:rPr>
              <a:t> foils, … )</a:t>
            </a:r>
          </a:p>
          <a:p>
            <a:pPr lvl="1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Tx/>
              <a:buFont typeface="Arial" panose="020B0604020202020204" pitchFamily="34" charset="0"/>
              <a:buChar char="•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lang="en-US" sz="1600" i="1" baseline="0" dirty="0" smtClean="0">
                <a:latin typeface="Tahoma" pitchFamily="34" charset="0"/>
                <a:cs typeface="Tahoma" pitchFamily="34" charset="0"/>
              </a:rPr>
              <a:t>regular</a:t>
            </a:r>
          </a:p>
          <a:p>
            <a:pPr lvl="1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Tx/>
              <a:buFont typeface="Arial" panose="020B0604020202020204" pitchFamily="34" charset="0"/>
              <a:buChar char="•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kumimoji="0" lang="en-US" sz="1600" b="0" i="1" u="none" strike="noStrike" kern="0" cap="none" spc="0" normalizeH="0" noProof="0" dirty="0" smtClean="0">
                <a:ln>
                  <a:noFill/>
                </a:ln>
                <a:effectLst/>
                <a:uLnTx/>
                <a:uFillTx/>
                <a:latin typeface="Tahoma" pitchFamily="34" charset="0"/>
                <a:cs typeface="Tahoma" pitchFamily="34" charset="0"/>
              </a:rPr>
              <a:t>accidental: smearing failures, injection </a:t>
            </a:r>
            <a:r>
              <a:rPr kumimoji="0" lang="en-US" sz="1600" b="0" i="1" u="none" strike="noStrike" kern="0" cap="none" spc="0" normalizeH="0" noProof="0" dirty="0" err="1" smtClean="0">
                <a:ln>
                  <a:noFill/>
                </a:ln>
                <a:effectLst/>
                <a:uLnTx/>
                <a:uFillTx/>
                <a:latin typeface="Tahoma" pitchFamily="34" charset="0"/>
                <a:cs typeface="Tahoma" pitchFamily="34" charset="0"/>
              </a:rPr>
              <a:t>mis</a:t>
            </a:r>
            <a:r>
              <a:rPr kumimoji="0" lang="en-US" sz="1600" b="0" i="1" u="none" strike="noStrike" kern="0" cap="none" spc="0" normalizeH="0" noProof="0" dirty="0" smtClean="0">
                <a:ln>
                  <a:noFill/>
                </a:ln>
                <a:effectLst/>
                <a:uLnTx/>
                <a:uFillTx/>
                <a:latin typeface="Tahoma" pitchFamily="34" charset="0"/>
                <a:cs typeface="Tahoma" pitchFamily="34" charset="0"/>
              </a:rPr>
              <a:t>-steering, asynchronous beam dump, top-off</a:t>
            </a:r>
            <a:endParaRPr kumimoji="0" lang="en-US" sz="1600" b="0" i="1" u="none" strike="noStrike" kern="0" cap="none" spc="0" normalizeH="0" baseline="0" noProof="0" dirty="0" smtClean="0">
              <a:ln>
                <a:noFill/>
              </a:ln>
              <a:effectLst/>
              <a:uLnTx/>
              <a:uFillTx/>
              <a:latin typeface="Tahoma" pitchFamily="34" charset="0"/>
              <a:cs typeface="Tahoma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Tx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endParaRPr kumimoji="0" lang="en-US" sz="16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Tahoma" pitchFamily="34" charset="0"/>
              <a:cs typeface="Tahoma" pitchFamily="34" charset="0"/>
            </a:endParaRPr>
          </a:p>
          <a:p>
            <a:pPr marR="0" lvl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Tx/>
              <a:buFont typeface="Wingdings" panose="05000000000000000000" pitchFamily="2" charset="2"/>
              <a:buChar char="§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kumimoji="0" lang="en-US" sz="1600" b="0" i="1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ahoma" pitchFamily="34" charset="0"/>
                <a:cs typeface="Tahoma" pitchFamily="34" charset="0"/>
              </a:rPr>
              <a:t>diffused</a:t>
            </a:r>
          </a:p>
          <a:p>
            <a:pPr lvl="1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Tx/>
              <a:buFont typeface="Arial" panose="020B0604020202020204" pitchFamily="34" charset="0"/>
              <a:buChar char="•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lang="en-US" sz="1600" i="1" dirty="0" smtClean="0">
                <a:latin typeface="Tahoma" pitchFamily="34" charset="0"/>
                <a:cs typeface="Tahoma" pitchFamily="34" charset="0"/>
              </a:rPr>
              <a:t>synchrotron radiation, beam-</a:t>
            </a:r>
            <a:r>
              <a:rPr lang="en-US" sz="1600" i="1" dirty="0" smtClean="0">
                <a:solidFill>
                  <a:srgbClr val="FF0000"/>
                </a:solidFill>
                <a:latin typeface="Tahoma" pitchFamily="34" charset="0"/>
                <a:cs typeface="Tahoma" pitchFamily="34" charset="0"/>
              </a:rPr>
              <a:t>gas</a:t>
            </a:r>
            <a:r>
              <a:rPr lang="en-US" sz="1600" i="1" dirty="0" smtClean="0">
                <a:latin typeface="Tahoma" pitchFamily="34" charset="0"/>
                <a:cs typeface="Tahoma" pitchFamily="34" charset="0"/>
              </a:rPr>
              <a:t> interaction, gas bremsstrahlung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Tx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endParaRPr lang="en-US" sz="1400" dirty="0">
              <a:solidFill>
                <a:sysClr val="windowText" lastClr="000000"/>
              </a:solidFill>
              <a:latin typeface="Tahoma" pitchFamily="34" charset="0"/>
              <a:cs typeface="Tahoma" pitchFamily="34" charset="0"/>
            </a:endParaRP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Tx/>
              <a:buFont typeface="Wingdings" panose="05000000000000000000" pitchFamily="2" charset="2"/>
              <a:buChar char="§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lang="en-US" sz="1600" i="1" dirty="0" smtClean="0">
                <a:latin typeface="Tahoma" pitchFamily="34" charset="0"/>
                <a:cs typeface="Tahoma" pitchFamily="34" charset="0"/>
              </a:rPr>
              <a:t>debris from regular </a:t>
            </a:r>
            <a:r>
              <a:rPr lang="en-US" sz="1600" i="1" dirty="0" smtClean="0">
                <a:solidFill>
                  <a:srgbClr val="FF0000"/>
                </a:solidFill>
                <a:latin typeface="Tahoma" pitchFamily="34" charset="0"/>
                <a:cs typeface="Tahoma" pitchFamily="34" charset="0"/>
              </a:rPr>
              <a:t>collisions at the interaction points</a:t>
            </a:r>
            <a:endParaRPr lang="en-US" sz="1400" dirty="0">
              <a:solidFill>
                <a:srgbClr val="FF0000"/>
              </a:solidFill>
              <a:latin typeface="Tahoma" pitchFamily="34" charset="0"/>
              <a:cs typeface="Tahoma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Tx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endParaRPr lang="en-US" sz="1400" dirty="0">
              <a:solidFill>
                <a:sysClr val="windowText" lastClr="000000"/>
              </a:solidFill>
              <a:latin typeface="Tahoma" pitchFamily="34" charset="0"/>
              <a:cs typeface="Tahoma" pitchFamily="34" charset="0"/>
            </a:endParaRPr>
          </a:p>
          <a:p>
            <a:pPr marR="0" lvl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Tx/>
              <a:buFont typeface="Wingdings" panose="05000000000000000000" pitchFamily="2" charset="2"/>
              <a:buChar char="§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lang="en-US" sz="1600" i="1" dirty="0" smtClean="0">
                <a:solidFill>
                  <a:srgbClr val="FF0000"/>
                </a:solidFill>
                <a:latin typeface="Tahoma" pitchFamily="34" charset="0"/>
                <a:cs typeface="Tahoma" pitchFamily="34" charset="0"/>
              </a:rPr>
              <a:t>on unexpected obstacles</a:t>
            </a:r>
            <a:r>
              <a:rPr lang="en-US" sz="1600" i="1" dirty="0">
                <a:solidFill>
                  <a:srgbClr val="FF0000"/>
                </a:solidFill>
                <a:latin typeface="Tahoma" pitchFamily="34" charset="0"/>
                <a:cs typeface="Tahoma" pitchFamily="34" charset="0"/>
              </a:rPr>
              <a:t> </a:t>
            </a:r>
            <a:r>
              <a:rPr lang="en-US" sz="1600" i="1" dirty="0" smtClean="0">
                <a:solidFill>
                  <a:srgbClr val="FF0000"/>
                </a:solidFill>
                <a:latin typeface="Tahoma" pitchFamily="34" charset="0"/>
                <a:cs typeface="Tahoma" pitchFamily="34" charset="0"/>
              </a:rPr>
              <a:t>(UFO, ULO, … )</a:t>
            </a:r>
            <a:endParaRPr lang="en-US" sz="1400" dirty="0">
              <a:solidFill>
                <a:sysClr val="windowText" lastClr="000000"/>
              </a:solidFill>
              <a:latin typeface="Tahoma" pitchFamily="34" charset="0"/>
              <a:cs typeface="Tahoma" pitchFamily="34" charset="0"/>
            </a:endParaRPr>
          </a:p>
          <a:p>
            <a:pPr marR="0" lvl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Tx/>
              <a:buFont typeface="Wingdings" panose="05000000000000000000" pitchFamily="2" charset="2"/>
              <a:buChar char="§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endParaRPr lang="en-US" sz="1400" dirty="0" smtClean="0">
              <a:solidFill>
                <a:sysClr val="windowText" lastClr="000000"/>
              </a:solidFill>
              <a:latin typeface="Tahoma" pitchFamily="34" charset="0"/>
              <a:cs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098087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7767317-A9AB-4E54-871B-CD2EEDE7C57D}" type="slidenum">
              <a:rPr lang="en-US" altLang="en-US" smtClean="0"/>
              <a:pPr>
                <a:defRPr/>
              </a:pPr>
              <a:t>20</a:t>
            </a:fld>
            <a:endParaRPr lang="en-US" altLang="en-US"/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2567940" y="255588"/>
            <a:ext cx="371856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2800" dirty="0" smtClean="0">
                <a:solidFill>
                  <a:srgbClr val="0066FF"/>
                </a:solidFill>
              </a:rPr>
              <a:t>MARGIN TO QUENCH</a:t>
            </a:r>
            <a:endParaRPr lang="en-US" sz="2800" dirty="0">
              <a:solidFill>
                <a:srgbClr val="0066FF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560" y="798194"/>
            <a:ext cx="5539740" cy="415480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863118" y="1174492"/>
            <a:ext cx="28498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round optics</a:t>
            </a:r>
          </a:p>
          <a:p>
            <a:pPr algn="just"/>
            <a:r>
              <a:rPr lang="en-US" sz="1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142.5 </a:t>
            </a:r>
            <a:r>
              <a:rPr lang="el-GR" sz="1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μ</a:t>
            </a:r>
            <a:r>
              <a:rPr lang="en-US" sz="1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rad half </a:t>
            </a:r>
            <a:r>
              <a:rPr lang="en-US" sz="1400" i="1" u="sng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crossing angle</a:t>
            </a:r>
          </a:p>
        </p:txBody>
      </p:sp>
      <p:sp>
        <p:nvSpPr>
          <p:cNvPr id="10" name="Rectangle 9"/>
          <p:cNvSpPr/>
          <p:nvPr/>
        </p:nvSpPr>
        <p:spPr bwMode="auto">
          <a:xfrm rot="5400000">
            <a:off x="2735419" y="389124"/>
            <a:ext cx="172179" cy="1160737"/>
          </a:xfrm>
          <a:prstGeom prst="rect">
            <a:avLst/>
          </a:prstGeom>
          <a:noFill/>
          <a:ln w="158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0" i="1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1" name="Rectangle 10"/>
          <p:cNvSpPr/>
          <p:nvPr/>
        </p:nvSpPr>
        <p:spPr bwMode="auto">
          <a:xfrm rot="5400000">
            <a:off x="2718070" y="373793"/>
            <a:ext cx="172179" cy="1160737"/>
          </a:xfrm>
          <a:prstGeom prst="rect">
            <a:avLst/>
          </a:prstGeom>
          <a:noFill/>
          <a:ln w="15875" cap="flat" cmpd="sng" algn="ctr">
            <a:solidFill>
              <a:srgbClr val="0066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0" i="1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647336" y="4175877"/>
            <a:ext cx="1925527" cy="461665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V crossing in ATLAS (IR1)</a:t>
            </a:r>
          </a:p>
          <a:p>
            <a:r>
              <a:rPr lang="en-US" dirty="0" smtClean="0"/>
              <a:t>H crossing in CMS (IR5)</a:t>
            </a:r>
            <a:endParaRPr lang="en-GB" dirty="0"/>
          </a:p>
        </p:txBody>
      </p:sp>
      <p:grpSp>
        <p:nvGrpSpPr>
          <p:cNvPr id="16" name="Group 15"/>
          <p:cNvGrpSpPr/>
          <p:nvPr/>
        </p:nvGrpSpPr>
        <p:grpSpPr>
          <a:xfrm>
            <a:off x="6072946" y="1014709"/>
            <a:ext cx="2352633" cy="2304196"/>
            <a:chOff x="6036986" y="1795095"/>
            <a:chExt cx="2352633" cy="2304196"/>
          </a:xfrm>
        </p:grpSpPr>
        <p:pic>
          <p:nvPicPr>
            <p:cNvPr id="12" name="Picture 11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1084" t="11868" r="17470" b="7891"/>
            <a:stretch/>
          </p:blipFill>
          <p:spPr>
            <a:xfrm>
              <a:off x="6036986" y="1795095"/>
              <a:ext cx="2352633" cy="2304196"/>
            </a:xfrm>
            <a:prstGeom prst="rect">
              <a:avLst/>
            </a:prstGeom>
            <a:ln>
              <a:solidFill>
                <a:srgbClr val="0000FF"/>
              </a:solidFill>
            </a:ln>
          </p:spPr>
        </p:pic>
        <p:sp>
          <p:nvSpPr>
            <p:cNvPr id="14" name="TextBox 13"/>
            <p:cNvSpPr txBox="1"/>
            <p:nvPr/>
          </p:nvSpPr>
          <p:spPr>
            <a:xfrm>
              <a:off x="7084763" y="2749540"/>
              <a:ext cx="323434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b="1" dirty="0" smtClean="0">
                  <a:solidFill>
                    <a:srgbClr val="0000FF"/>
                  </a:solidFill>
                  <a:ea typeface="Tahoma" pitchFamily="34" charset="0"/>
                  <a:cs typeface="Tahoma" pitchFamily="34" charset="0"/>
                </a:rPr>
                <a:t>x</a:t>
              </a:r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6072946" y="3769496"/>
            <a:ext cx="2382548" cy="2284732"/>
            <a:chOff x="170645" y="4196216"/>
            <a:chExt cx="2382548" cy="2284732"/>
          </a:xfrm>
        </p:grpSpPr>
        <p:pic>
          <p:nvPicPr>
            <p:cNvPr id="13" name="Picture 12"/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0904" t="12590" r="17470" b="8614"/>
            <a:stretch/>
          </p:blipFill>
          <p:spPr>
            <a:xfrm>
              <a:off x="170645" y="4196216"/>
              <a:ext cx="2382548" cy="2284732"/>
            </a:xfrm>
            <a:prstGeom prst="rect">
              <a:avLst/>
            </a:prstGeom>
            <a:ln>
              <a:solidFill>
                <a:srgbClr val="FF0000"/>
              </a:solidFill>
            </a:ln>
          </p:spPr>
        </p:pic>
        <p:sp>
          <p:nvSpPr>
            <p:cNvPr id="15" name="TextBox 14"/>
            <p:cNvSpPr txBox="1"/>
            <p:nvPr/>
          </p:nvSpPr>
          <p:spPr>
            <a:xfrm>
              <a:off x="1128646" y="5062991"/>
              <a:ext cx="323434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b="1" dirty="0" smtClean="0">
                  <a:solidFill>
                    <a:srgbClr val="FF0000"/>
                  </a:solidFill>
                  <a:ea typeface="Tahoma" pitchFamily="34" charset="0"/>
                  <a:cs typeface="Tahoma" pitchFamily="34" charset="0"/>
                </a:rPr>
                <a:t>x</a:t>
              </a:r>
            </a:p>
          </p:txBody>
        </p:sp>
      </p:grpSp>
      <p:cxnSp>
        <p:nvCxnSpPr>
          <p:cNvPr id="18" name="Straight Connector 17"/>
          <p:cNvCxnSpPr/>
          <p:nvPr/>
        </p:nvCxnSpPr>
        <p:spPr bwMode="auto">
          <a:xfrm>
            <a:off x="2584204" y="1517043"/>
            <a:ext cx="3702296" cy="2252453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9" name="Straight Connector 18"/>
          <p:cNvCxnSpPr/>
          <p:nvPr/>
        </p:nvCxnSpPr>
        <p:spPr bwMode="auto">
          <a:xfrm flipV="1">
            <a:off x="4053840" y="1230675"/>
            <a:ext cx="2011486" cy="1360126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8" name="TextBox 7"/>
          <p:cNvSpPr txBox="1"/>
          <p:nvPr/>
        </p:nvSpPr>
        <p:spPr>
          <a:xfrm>
            <a:off x="268605" y="5052150"/>
            <a:ext cx="573595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 algn="just">
              <a:buFontTx/>
              <a:buChar char="-"/>
            </a:pPr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different behavior reflecting the crossing plane variation for the same</a:t>
            </a:r>
          </a:p>
          <a:p>
            <a:pPr algn="just"/>
            <a:r>
              <a:rPr lang="en-US" dirty="0" smtClean="0">
                <a:ea typeface="Tahoma" pitchFamily="34" charset="0"/>
                <a:cs typeface="Tahoma" pitchFamily="34" charset="0"/>
              </a:rPr>
              <a:t>    </a:t>
            </a:r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magnetic</a:t>
            </a:r>
            <a:r>
              <a:rPr lang="en-US" dirty="0" smtClean="0">
                <a:ea typeface="Tahoma" pitchFamily="34" charset="0"/>
                <a:cs typeface="Tahoma" pitchFamily="34" charset="0"/>
              </a:rPr>
              <a:t> </a:t>
            </a:r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configuration of the triplet (FDF in the horizontal plane for</a:t>
            </a:r>
          </a:p>
          <a:p>
            <a:pPr algn="just"/>
            <a:r>
              <a:rPr lang="en-US" dirty="0">
                <a:ea typeface="Tahoma" pitchFamily="34" charset="0"/>
                <a:cs typeface="Tahoma" pitchFamily="34" charset="0"/>
              </a:rPr>
              <a:t> </a:t>
            </a:r>
            <a:r>
              <a:rPr lang="en-US" dirty="0" smtClean="0">
                <a:ea typeface="Tahoma" pitchFamily="34" charset="0"/>
                <a:cs typeface="Tahoma" pitchFamily="34" charset="0"/>
              </a:rPr>
              <a:t>   </a:t>
            </a:r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positively charged particles coming from the IP)</a:t>
            </a:r>
          </a:p>
          <a:p>
            <a:pPr algn="just">
              <a:lnSpc>
                <a:spcPct val="150000"/>
              </a:lnSpc>
            </a:pPr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- </a:t>
            </a:r>
            <a:r>
              <a:rPr lang="en-US" dirty="0" smtClean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IR1 triplet (Q2a) </a:t>
            </a:r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reaches the design limit at nominal luminosity</a:t>
            </a:r>
          </a:p>
        </p:txBody>
      </p:sp>
      <p:sp>
        <p:nvSpPr>
          <p:cNvPr id="23" name="Rectangle 22"/>
          <p:cNvSpPr/>
          <p:nvPr/>
        </p:nvSpPr>
        <p:spPr>
          <a:xfrm>
            <a:off x="5994510" y="3288425"/>
            <a:ext cx="311901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indent="-228600"/>
            <a:r>
              <a:rPr lang="en-US" b="0" dirty="0" smtClean="0">
                <a:ea typeface="Tahoma" panose="020B0604030504040204" pitchFamily="34" charset="0"/>
                <a:cs typeface="Tahoma" panose="020B0604030504040204" pitchFamily="34" charset="0"/>
              </a:rPr>
              <a:t>peak dose [</a:t>
            </a:r>
            <a:r>
              <a:rPr lang="en-US" b="0" dirty="0" err="1" smtClean="0">
                <a:ea typeface="Tahoma" panose="020B0604030504040204" pitchFamily="34" charset="0"/>
                <a:cs typeface="Tahoma" panose="020B0604030504040204" pitchFamily="34" charset="0"/>
              </a:rPr>
              <a:t>MGy</a:t>
            </a:r>
            <a:r>
              <a:rPr lang="en-US" b="0" dirty="0" smtClean="0">
                <a:ea typeface="Tahoma" panose="020B0604030504040204" pitchFamily="34" charset="0"/>
                <a:cs typeface="Tahoma" panose="020B0604030504040204" pitchFamily="34" charset="0"/>
              </a:rPr>
              <a:t>] after 300 fb</a:t>
            </a:r>
            <a:r>
              <a:rPr lang="en-US" b="0" baseline="30000" dirty="0" smtClean="0">
                <a:ea typeface="Tahoma" panose="020B0604030504040204" pitchFamily="34" charset="0"/>
                <a:cs typeface="Tahoma" panose="020B0604030504040204" pitchFamily="34" charset="0"/>
              </a:rPr>
              <a:t>-1</a:t>
            </a:r>
            <a:r>
              <a:rPr lang="en-US" b="0" dirty="0" smtClean="0">
                <a:ea typeface="Tahoma" panose="020B0604030504040204" pitchFamily="34" charset="0"/>
                <a:cs typeface="Tahoma" panose="020B0604030504040204" pitchFamily="34" charset="0"/>
              </a:rPr>
              <a:t>, relevant for triplet (i.e. coil insulator) lifetime</a:t>
            </a:r>
            <a:endParaRPr lang="en-US" dirty="0"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59049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7767317-A9AB-4E54-871B-CD2EEDE7C57D}" type="slidenum">
              <a:rPr lang="en-US" altLang="en-US" smtClean="0"/>
              <a:pPr>
                <a:defRPr/>
              </a:pPr>
              <a:t>21</a:t>
            </a:fld>
            <a:endParaRPr lang="en-US" altLang="en-US"/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1309604" y="255588"/>
            <a:ext cx="6176075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2800" b="1" dirty="0" smtClean="0">
                <a:solidFill>
                  <a:srgbClr val="0066FF"/>
                </a:solidFill>
              </a:rPr>
              <a:t>D</a:t>
            </a:r>
            <a:r>
              <a:rPr lang="en-US" sz="2800" dirty="0" smtClean="0">
                <a:solidFill>
                  <a:srgbClr val="0066FF"/>
                </a:solidFill>
              </a:rPr>
              <a:t>ISPLACEMENTS </a:t>
            </a:r>
            <a:r>
              <a:rPr lang="en-US" sz="2800" b="1" dirty="0" smtClean="0">
                <a:solidFill>
                  <a:srgbClr val="0066FF"/>
                </a:solidFill>
              </a:rPr>
              <a:t>P</a:t>
            </a:r>
            <a:r>
              <a:rPr lang="en-US" sz="2800" dirty="0" smtClean="0">
                <a:solidFill>
                  <a:srgbClr val="0066FF"/>
                </a:solidFill>
              </a:rPr>
              <a:t>ER </a:t>
            </a:r>
            <a:r>
              <a:rPr lang="en-US" sz="2800" b="1" dirty="0" smtClean="0">
                <a:solidFill>
                  <a:srgbClr val="0066FF"/>
                </a:solidFill>
              </a:rPr>
              <a:t>A</a:t>
            </a:r>
            <a:r>
              <a:rPr lang="en-US" sz="2800" dirty="0" smtClean="0">
                <a:solidFill>
                  <a:srgbClr val="0066FF"/>
                </a:solidFill>
              </a:rPr>
              <a:t>TOM</a:t>
            </a:r>
            <a:endParaRPr lang="en-US" sz="2800" dirty="0">
              <a:solidFill>
                <a:srgbClr val="0066FF"/>
              </a:solidFill>
            </a:endParaRP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 bwMode="auto">
          <a:xfrm>
            <a:off x="501220" y="789383"/>
            <a:ext cx="8368460" cy="2293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6F89F7"/>
              </a:buClr>
              <a:buSzTx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ahoma" pitchFamily="34" charset="0"/>
                <a:cs typeface="Tahoma" pitchFamily="34" charset="0"/>
              </a:rPr>
              <a:t>It is a “measure” of the amount of radiation damage in inorganic materials</a:t>
            </a:r>
            <a:b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ahoma" pitchFamily="34" charset="0"/>
                <a:cs typeface="Tahoma" pitchFamily="34" charset="0"/>
              </a:rPr>
            </a:br>
            <a:r>
              <a:rPr kumimoji="0" lang="en-US" sz="1200" b="0" i="1" u="none" strike="noStrike" kern="0" cap="none" spc="0" normalizeH="0" baseline="0" noProof="0" dirty="0" smtClean="0">
                <a:ln>
                  <a:noFill/>
                </a:ln>
                <a:solidFill>
                  <a:srgbClr val="666699"/>
                </a:solidFill>
                <a:effectLst/>
                <a:uLnTx/>
                <a:uFillTx/>
                <a:latin typeface="Tahoma" pitchFamily="34" charset="0"/>
                <a:cs typeface="Tahoma" pitchFamily="34" charset="0"/>
              </a:rPr>
              <a:t>0.3 </a:t>
            </a:r>
            <a:r>
              <a:rPr kumimoji="0" lang="en-US" sz="1200" b="0" i="1" u="none" strike="noStrike" kern="0" cap="none" spc="0" normalizeH="0" baseline="0" noProof="0" dirty="0" err="1" smtClean="0">
                <a:ln>
                  <a:noFill/>
                </a:ln>
                <a:solidFill>
                  <a:srgbClr val="666699"/>
                </a:solidFill>
                <a:effectLst/>
                <a:uLnTx/>
                <a:uFillTx/>
                <a:latin typeface="Tahoma" pitchFamily="34" charset="0"/>
                <a:cs typeface="Tahoma" pitchFamily="34" charset="0"/>
              </a:rPr>
              <a:t>dpa</a:t>
            </a:r>
            <a:r>
              <a:rPr kumimoji="0" lang="en-US" sz="1200" b="0" i="1" u="none" strike="noStrike" kern="0" cap="none" spc="0" normalizeH="0" baseline="0" noProof="0" dirty="0" smtClean="0">
                <a:ln>
                  <a:noFill/>
                </a:ln>
                <a:solidFill>
                  <a:srgbClr val="666699"/>
                </a:solidFill>
                <a:effectLst/>
                <a:uLnTx/>
                <a:uFillTx/>
                <a:latin typeface="Tahoma" pitchFamily="34" charset="0"/>
                <a:cs typeface="Tahoma" pitchFamily="34" charset="0"/>
              </a:rPr>
              <a:t> means that on average 3 atoms out of 10 have been displaced once from </a:t>
            </a:r>
            <a:r>
              <a:rPr lang="en-US" sz="1200" i="1" dirty="0" smtClean="0">
                <a:solidFill>
                  <a:srgbClr val="666699"/>
                </a:solidFill>
                <a:latin typeface="Tahoma" pitchFamily="34" charset="0"/>
                <a:cs typeface="Tahoma" pitchFamily="34" charset="0"/>
              </a:rPr>
              <a:t>their</a:t>
            </a:r>
            <a:r>
              <a:rPr kumimoji="0" lang="en-US" sz="1200" b="0" i="1" u="none" strike="noStrike" kern="0" cap="none" spc="0" normalizeH="0" baseline="0" noProof="0" dirty="0" smtClean="0">
                <a:ln>
                  <a:noFill/>
                </a:ln>
                <a:solidFill>
                  <a:srgbClr val="666699"/>
                </a:solidFill>
                <a:effectLst/>
                <a:uLnTx/>
                <a:uFillTx/>
                <a:latin typeface="Tahoma" pitchFamily="34" charset="0"/>
                <a:cs typeface="Tahoma" pitchFamily="34" charset="0"/>
              </a:rPr>
              <a:t> site within the structural lattice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6F89F7"/>
              </a:buClr>
              <a:buSzTx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ahoma" pitchFamily="34" charset="0"/>
                <a:cs typeface="Tahoma" pitchFamily="34" charset="0"/>
              </a:rPr>
              <a:t>Displacement damage can be induced by all particles 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6F89F7"/>
              </a:buClr>
              <a:buSzTx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ahoma" pitchFamily="34" charset="0"/>
                <a:cs typeface="Tahoma" pitchFamily="34" charset="0"/>
              </a:rPr>
              <a:t>produced in the</a:t>
            </a:r>
            <a:r>
              <a:rPr kumimoji="0" lang="en-US" sz="1400" b="0" i="0" u="none" strike="noStrike" kern="0" cap="none" spc="0" normalizeH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ahoma" pitchFamily="34" charset="0"/>
                <a:cs typeface="Tahoma" pitchFamily="34" charset="0"/>
              </a:rPr>
              <a:t> </a:t>
            </a: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ahoma" pitchFamily="34" charset="0"/>
                <a:cs typeface="Tahoma" pitchFamily="34" charset="0"/>
              </a:rPr>
              <a:t>hadronic cascade, including high energy photons 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6F89F7"/>
              </a:buClr>
              <a:buSzTx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ahoma" pitchFamily="34" charset="0"/>
                <a:cs typeface="Tahoma" pitchFamily="34" charset="0"/>
              </a:rPr>
              <a:t>(through photonuclear reactions).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6F89F7"/>
              </a:buClr>
              <a:buSzTx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lang="en-US" sz="1400" dirty="0" smtClean="0">
                <a:solidFill>
                  <a:sysClr val="windowText" lastClr="000000"/>
                </a:solidFill>
                <a:latin typeface="Tahoma" pitchFamily="34" charset="0"/>
                <a:cs typeface="Tahoma" pitchFamily="34" charset="0"/>
              </a:rPr>
              <a:t>It is directly related to energy transfers to atomic nuclei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6F89F7"/>
              </a:buClr>
              <a:buSzTx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lang="en-US" sz="1400" dirty="0" smtClean="0">
                <a:solidFill>
                  <a:sysClr val="windowText" lastClr="000000"/>
                </a:solidFill>
                <a:latin typeface="Tahoma" pitchFamily="34" charset="0"/>
                <a:cs typeface="Tahoma" pitchFamily="34" charset="0"/>
              </a:rPr>
              <a:t>i.e. </a:t>
            </a:r>
            <a:r>
              <a:rPr lang="en-US" sz="1400" u="sng" dirty="0" smtClean="0">
                <a:solidFill>
                  <a:sysClr val="windowText" lastClr="000000"/>
                </a:solidFill>
                <a:latin typeface="Tahoma" pitchFamily="34" charset="0"/>
                <a:cs typeface="Tahoma" pitchFamily="34" charset="0"/>
              </a:rPr>
              <a:t>(restricted)</a:t>
            </a:r>
            <a:r>
              <a:rPr lang="en-US" sz="1400" dirty="0" smtClean="0">
                <a:solidFill>
                  <a:sysClr val="windowText" lastClr="000000"/>
                </a:solidFill>
                <a:latin typeface="Tahoma" pitchFamily="34" charset="0"/>
                <a:cs typeface="Tahoma" pitchFamily="34" charset="0"/>
              </a:rPr>
              <a:t> NIEL</a:t>
            </a:r>
          </a:p>
        </p:txBody>
      </p:sp>
      <p:pic>
        <p:nvPicPr>
          <p:cNvPr id="7" name="Picture 6" descr="c:\windows\TEMP\~AUT0011.bmp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547237" y="1390045"/>
            <a:ext cx="3505200" cy="1757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Right Arrow 7"/>
          <p:cNvSpPr/>
          <p:nvPr/>
        </p:nvSpPr>
        <p:spPr bwMode="auto">
          <a:xfrm rot="1800000">
            <a:off x="2533953" y="2990987"/>
            <a:ext cx="475871" cy="185131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1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9" name="Picture 8" descr="SilverinGold.eps"/>
          <p:cNvPicPr>
            <a:picLocks noChangeAspect="1"/>
          </p:cNvPicPr>
          <p:nvPr/>
        </p:nvPicPr>
        <p:blipFill>
          <a:blip r:embed="rId3" cstate="print"/>
          <a:srcRect l="829" t="11551" r="2680" b="6702"/>
          <a:stretch>
            <a:fillRect/>
          </a:stretch>
        </p:blipFill>
        <p:spPr>
          <a:xfrm>
            <a:off x="5126607" y="3484079"/>
            <a:ext cx="2804459" cy="2376000"/>
          </a:xfrm>
          <a:prstGeom prst="rect">
            <a:avLst/>
          </a:prstGeom>
        </p:spPr>
      </p:pic>
      <p:pic>
        <p:nvPicPr>
          <p:cNvPr id="10" name="Picture 9" descr="OxygeninSilicon.eps"/>
          <p:cNvPicPr>
            <a:picLocks noChangeAspect="1"/>
          </p:cNvPicPr>
          <p:nvPr/>
        </p:nvPicPr>
        <p:blipFill>
          <a:blip r:embed="rId4" cstate="print"/>
          <a:srcRect l="1699" t="11151" r="3799" b="6951"/>
          <a:stretch>
            <a:fillRect/>
          </a:stretch>
        </p:blipFill>
        <p:spPr>
          <a:xfrm>
            <a:off x="1211064" y="3484079"/>
            <a:ext cx="2741542" cy="237600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810561" y="5864603"/>
            <a:ext cx="8059119" cy="584775"/>
          </a:xfrm>
          <a:prstGeom prst="rect">
            <a:avLst/>
          </a:prstGeom>
          <a:solidFill>
            <a:srgbClr val="FFFF00">
              <a:alpha val="48000"/>
            </a:srgbClr>
          </a:solidFill>
          <a:ln w="190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1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</a:rPr>
              <a:t>S</a:t>
            </a:r>
            <a:r>
              <a:rPr kumimoji="0" lang="en-US" sz="1600" b="1" i="1" u="none" strike="noStrike" kern="0" cap="none" spc="0" normalizeH="0" baseline="-2500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</a:rPr>
              <a:t>n</a:t>
            </a:r>
            <a:r>
              <a:rPr kumimoji="0" lang="en-US" sz="1600" b="1" i="1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</a:rPr>
              <a:t>/S is going down with energy and up with charge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1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sym typeface="Symbol"/>
              </a:rPr>
              <a:t> </a:t>
            </a:r>
            <a:r>
              <a:rPr kumimoji="0" lang="en-US" sz="1600" b="1" i="1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</a:rPr>
              <a:t>NIEL/DPA are dominated by low energy heavy recoils</a:t>
            </a:r>
            <a:r>
              <a:rPr kumimoji="0" lang="en-US" sz="1600" b="0" i="1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</a:rPr>
              <a:t>!</a:t>
            </a:r>
            <a:endParaRPr kumimoji="0" lang="en-US" sz="1600" b="0" i="1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627945" y="4596587"/>
            <a:ext cx="193287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1" i="0" u="none" strike="noStrike" kern="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</a:rPr>
              <a:t>partition function </a:t>
            </a:r>
            <a:r>
              <a:rPr kumimoji="0" lang="en-US" b="1" i="1" u="none" strike="noStrike" kern="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</a:rPr>
              <a:t>S</a:t>
            </a:r>
            <a:r>
              <a:rPr kumimoji="0" lang="en-US" b="1" i="1" u="none" strike="noStrike" kern="0" cap="none" spc="0" normalizeH="0" baseline="-2500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</a:rPr>
              <a:t>n</a:t>
            </a:r>
            <a:r>
              <a:rPr kumimoji="0" lang="en-US" b="1" i="1" u="none" strike="noStrike" kern="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</a:rPr>
              <a:t>/(</a:t>
            </a:r>
            <a:r>
              <a:rPr kumimoji="0" lang="en-US" b="1" i="1" u="none" strike="noStrike" kern="0" cap="none" spc="0" normalizeH="0" baseline="0" noProof="0" dirty="0" err="1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</a:rPr>
              <a:t>S</a:t>
            </a:r>
            <a:r>
              <a:rPr kumimoji="0" lang="en-US" b="1" i="1" u="none" strike="noStrike" kern="0" cap="none" spc="0" normalizeH="0" baseline="-25000" noProof="0" dirty="0" err="1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</a:rPr>
              <a:t>n</a:t>
            </a:r>
            <a:r>
              <a:rPr kumimoji="0" lang="en-US" b="1" i="1" u="none" strike="noStrike" kern="0" cap="none" spc="0" normalizeH="0" baseline="0" noProof="0" dirty="0" err="1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</a:rPr>
              <a:t>+S</a:t>
            </a:r>
            <a:r>
              <a:rPr kumimoji="0" lang="en-US" b="1" i="1" u="none" strike="noStrike" kern="0" cap="none" spc="0" normalizeH="0" baseline="-25000" noProof="0" dirty="0" err="1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</a:rPr>
              <a:t>e</a:t>
            </a:r>
            <a:r>
              <a:rPr kumimoji="0" lang="en-US" b="1" i="1" u="none" strike="noStrike" kern="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</a:rPr>
              <a:t>)</a:t>
            </a:r>
            <a:endParaRPr kumimoji="0" lang="en-US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1620273" y="5274708"/>
            <a:ext cx="1183887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indent="-228600"/>
            <a:r>
              <a:rPr lang="en-US" baseline="30000" dirty="0" smtClean="0">
                <a:ea typeface="Tahoma" panose="020B0604030504040204" pitchFamily="34" charset="0"/>
                <a:cs typeface="Tahoma" panose="020B0604030504040204" pitchFamily="34" charset="0"/>
              </a:rPr>
              <a:t>16</a:t>
            </a:r>
            <a:r>
              <a:rPr lang="en-US" dirty="0" smtClean="0">
                <a:ea typeface="Tahoma" panose="020B0604030504040204" pitchFamily="34" charset="0"/>
                <a:cs typeface="Tahoma" panose="020B0604030504040204" pitchFamily="34" charset="0"/>
              </a:rPr>
              <a:t>O in Silicon</a:t>
            </a:r>
            <a:endParaRPr lang="en-US" dirty="0"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5635012" y="5151478"/>
            <a:ext cx="68358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indent="-228600"/>
            <a:r>
              <a:rPr lang="en-US" baseline="30000" dirty="0" smtClean="0">
                <a:ea typeface="Tahoma" panose="020B0604030504040204" pitchFamily="34" charset="0"/>
                <a:cs typeface="Tahoma" panose="020B0604030504040204" pitchFamily="34" charset="0"/>
              </a:rPr>
              <a:t>107</a:t>
            </a:r>
            <a:r>
              <a:rPr lang="en-US" dirty="0" smtClean="0">
                <a:ea typeface="Tahoma" panose="020B0604030504040204" pitchFamily="34" charset="0"/>
                <a:cs typeface="Tahoma" panose="020B0604030504040204" pitchFamily="34" charset="0"/>
              </a:rPr>
              <a:t>Ag</a:t>
            </a:r>
          </a:p>
          <a:p>
            <a:pPr marL="228600" indent="-228600"/>
            <a:r>
              <a:rPr lang="en-US" dirty="0" smtClean="0">
                <a:ea typeface="Tahoma" panose="020B0604030504040204" pitchFamily="34" charset="0"/>
                <a:cs typeface="Tahoma" panose="020B0604030504040204" pitchFamily="34" charset="0"/>
              </a:rPr>
              <a:t>in Gold</a:t>
            </a:r>
            <a:endParaRPr lang="en-US" dirty="0"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4226305" y="5578794"/>
            <a:ext cx="918289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indent="-228600" algn="ctr"/>
            <a:r>
              <a:rPr lang="en-US" sz="800" dirty="0" smtClean="0">
                <a:ea typeface="Tahoma" panose="020B0604030504040204" pitchFamily="34" charset="0"/>
                <a:cs typeface="Tahoma" panose="020B0604030504040204" pitchFamily="34" charset="0"/>
              </a:rPr>
              <a:t>total kinetic</a:t>
            </a:r>
            <a:endParaRPr lang="en-US" sz="800" dirty="0"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cxnSp>
        <p:nvCxnSpPr>
          <p:cNvPr id="16" name="Straight Connector 15"/>
          <p:cNvCxnSpPr/>
          <p:nvPr/>
        </p:nvCxnSpPr>
        <p:spPr bwMode="auto">
          <a:xfrm flipV="1">
            <a:off x="3627945" y="5686517"/>
            <a:ext cx="769696" cy="89965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9" name="Straight Connector 18"/>
          <p:cNvCxnSpPr/>
          <p:nvPr/>
        </p:nvCxnSpPr>
        <p:spPr bwMode="auto">
          <a:xfrm>
            <a:off x="4991100" y="5686516"/>
            <a:ext cx="1823422" cy="107722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4" name="Content Placeholder 2"/>
          <p:cNvSpPr txBox="1">
            <a:spLocks/>
          </p:cNvSpPr>
          <p:nvPr/>
        </p:nvSpPr>
        <p:spPr bwMode="auto">
          <a:xfrm>
            <a:off x="3080539" y="2977812"/>
            <a:ext cx="3027690" cy="4799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69925" indent="-3254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+mn-lt"/>
              </a:defRPr>
            </a:lvl2pPr>
            <a:lvl3pPr marL="1022350" indent="-3508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+mn-lt"/>
              </a:defRPr>
            </a:lvl3pPr>
            <a:lvl4pPr marL="1339850" indent="-3159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+mn-lt"/>
              </a:defRPr>
            </a:lvl4pPr>
            <a:lvl5pPr marL="1681163" indent="-33972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5pPr>
            <a:lvl6pPr marL="21383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6pPr>
            <a:lvl7pPr marL="25955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7pPr>
            <a:lvl8pPr marL="30527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8pPr>
            <a:lvl9pPr marL="35099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6F89F7"/>
              </a:buClr>
              <a:buSzTx/>
              <a:buFont typeface="Wingdings" pitchFamily="2" charset="2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lang="en-US" sz="2000" b="1" kern="0" dirty="0" smtClean="0">
                <a:solidFill>
                  <a:srgbClr val="FF0000"/>
                </a:solidFill>
                <a:latin typeface="Tahoma" pitchFamily="34" charset="0"/>
                <a:cs typeface="Tahoma" pitchFamily="34" charset="0"/>
              </a:rPr>
              <a:t>nuclear</a:t>
            </a:r>
            <a:r>
              <a:rPr lang="en-US" sz="2000" kern="0" dirty="0" smtClean="0">
                <a:solidFill>
                  <a:sysClr val="windowText" lastClr="000000"/>
                </a:solidFill>
                <a:latin typeface="Tahoma" pitchFamily="34" charset="0"/>
                <a:cs typeface="Tahoma" pitchFamily="34" charset="0"/>
              </a:rPr>
              <a:t> stopping power</a:t>
            </a:r>
          </a:p>
        </p:txBody>
      </p:sp>
    </p:spTree>
    <p:extLst>
      <p:ext uri="{BB962C8B-B14F-4D97-AF65-F5344CB8AC3E}">
        <p14:creationId xmlns:p14="http://schemas.microsoft.com/office/powerpoint/2010/main" val="9947978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1" grpId="0" animBg="1"/>
      <p:bldP spid="12" grpId="0"/>
      <p:bldP spid="13" grpId="0"/>
      <p:bldP spid="14" grpId="0"/>
      <p:bldP spid="15" grpId="0"/>
      <p:bldP spid="24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7767317-A9AB-4E54-871B-CD2EEDE7C57D}" type="slidenum">
              <a:rPr lang="en-US" altLang="en-US" smtClean="0"/>
              <a:pPr>
                <a:defRPr/>
              </a:pPr>
              <a:t>22</a:t>
            </a:fld>
            <a:endParaRPr lang="en-US" altLang="en-US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1363922" y="255588"/>
            <a:ext cx="6176075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2800" dirty="0" smtClean="0">
                <a:solidFill>
                  <a:srgbClr val="0066FF"/>
                </a:solidFill>
              </a:rPr>
              <a:t>SUPERCONDUCTOR DEGRADATION</a:t>
            </a:r>
            <a:endParaRPr lang="en-US" sz="2800" dirty="0">
              <a:solidFill>
                <a:srgbClr val="0066FF"/>
              </a:solidFill>
            </a:endParaRPr>
          </a:p>
        </p:txBody>
      </p:sp>
      <p:graphicFrame>
        <p:nvGraphicFramePr>
          <p:cNvPr id="5" name="Group 10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33615086"/>
              </p:ext>
            </p:extLst>
          </p:nvPr>
        </p:nvGraphicFramePr>
        <p:xfrm>
          <a:off x="5270956" y="1124698"/>
          <a:ext cx="2554062" cy="1911034"/>
        </p:xfrm>
        <a:graphic>
          <a:graphicData uri="http://schemas.openxmlformats.org/drawingml/2006/table">
            <a:tbl>
              <a:tblPr/>
              <a:tblGrid>
                <a:gridCol w="1813833"/>
                <a:gridCol w="740229"/>
              </a:tblGrid>
              <a:tr h="331788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tracklength</a:t>
                      </a: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 fraction [%]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17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photons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88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06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electrons/positrons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7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06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neutrons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4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17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pions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0.45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protons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0.15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7" name="Picture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42628" y="3576644"/>
            <a:ext cx="4328535" cy="1536325"/>
          </a:xfrm>
          <a:prstGeom prst="rect">
            <a:avLst/>
          </a:prstGeom>
        </p:spPr>
      </p:pic>
      <p:grpSp>
        <p:nvGrpSpPr>
          <p:cNvPr id="2" name="Group 1"/>
          <p:cNvGrpSpPr/>
          <p:nvPr/>
        </p:nvGrpSpPr>
        <p:grpSpPr>
          <a:xfrm>
            <a:off x="304278" y="3481329"/>
            <a:ext cx="4304974" cy="3029238"/>
            <a:chOff x="304278" y="3481329"/>
            <a:chExt cx="4304974" cy="3029238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04278" y="3481329"/>
              <a:ext cx="4304974" cy="3029238"/>
            </a:xfrm>
            <a:prstGeom prst="rect">
              <a:avLst/>
            </a:prstGeom>
          </p:spPr>
        </p:pic>
        <p:sp>
          <p:nvSpPr>
            <p:cNvPr id="8" name="Shape 112"/>
            <p:cNvSpPr/>
            <p:nvPr/>
          </p:nvSpPr>
          <p:spPr>
            <a:xfrm>
              <a:off x="3553569" y="4351940"/>
              <a:ext cx="989059" cy="307777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anchor="ctr">
              <a:spAutoFit/>
            </a:bodyPr>
            <a:lstStyle>
              <a:lvl1pPr algn="l" defTabSz="457200">
                <a:defRPr sz="2400">
                  <a:latin typeface="+mn-lt"/>
                  <a:ea typeface="+mn-ea"/>
                  <a:cs typeface="+mn-cs"/>
                  <a:sym typeface="Helvetica Neue"/>
                </a:defRPr>
              </a:lvl1pPr>
            </a:lstStyle>
            <a:p>
              <a:pPr algn="ctr">
                <a:defRPr sz="1800">
                  <a:solidFill>
                    <a:srgbClr val="000000"/>
                  </a:solidFill>
                </a:defRPr>
              </a:pPr>
              <a:r>
                <a:rPr lang="en-GB" sz="1000" kern="0" dirty="0" smtClean="0">
                  <a:solidFill>
                    <a:srgbClr val="FF0000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[N. </a:t>
              </a:r>
              <a:r>
                <a:rPr lang="en-GB" sz="1000" kern="0" dirty="0" err="1" smtClean="0">
                  <a:solidFill>
                    <a:srgbClr val="FF0000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Mokhov</a:t>
              </a:r>
              <a:endParaRPr lang="en-GB" sz="1000" kern="0" dirty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  <a:p>
              <a:pPr algn="ctr">
                <a:defRPr sz="1800">
                  <a:solidFill>
                    <a:srgbClr val="000000"/>
                  </a:solidFill>
                </a:defRPr>
              </a:pPr>
              <a:r>
                <a:rPr lang="en-GB" sz="1000" kern="0" dirty="0" smtClean="0">
                  <a:solidFill>
                    <a:srgbClr val="FF0000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and his team]</a:t>
              </a:r>
            </a:p>
          </p:txBody>
        </p:sp>
      </p:grpSp>
      <p:pic>
        <p:nvPicPr>
          <p:cNvPr id="9" name="Picture 10" descr="HLaperture.pn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53" t="7695" r="13539" b="7695"/>
          <a:stretch>
            <a:fillRect/>
          </a:stretch>
        </p:blipFill>
        <p:spPr bwMode="auto">
          <a:xfrm>
            <a:off x="385591" y="754220"/>
            <a:ext cx="3706576" cy="2771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1200115" y="2448538"/>
            <a:ext cx="12566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HL-LHC</a:t>
            </a:r>
          </a:p>
        </p:txBody>
      </p:sp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3444375" y="3253397"/>
            <a:ext cx="2753795" cy="361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hangingPunct="0">
              <a:lnSpc>
                <a:spcPct val="125000"/>
              </a:lnSpc>
              <a:spcBef>
                <a:spcPct val="20000"/>
              </a:spcBef>
              <a:spcAft>
                <a:spcPct val="20000"/>
              </a:spcAft>
            </a:pPr>
            <a:r>
              <a:rPr lang="en-US" sz="1400" i="1" u="sng" dirty="0" smtClean="0">
                <a:cs typeface="Tahoma" pitchFamily="34" charset="0"/>
              </a:rPr>
              <a:t>Integrated luminosity</a:t>
            </a:r>
            <a:r>
              <a:rPr lang="en-US" sz="1400" i="1" dirty="0" smtClean="0">
                <a:cs typeface="Tahoma" pitchFamily="34" charset="0"/>
              </a:rPr>
              <a:t>:</a:t>
            </a:r>
            <a:r>
              <a:rPr lang="en-US" sz="1400" dirty="0" smtClean="0">
                <a:cs typeface="Tahoma" pitchFamily="34" charset="0"/>
              </a:rPr>
              <a:t> </a:t>
            </a:r>
            <a:r>
              <a:rPr lang="en-US" sz="1400" dirty="0" smtClean="0">
                <a:solidFill>
                  <a:srgbClr val="0066FF"/>
                </a:solidFill>
                <a:cs typeface="Tahoma" pitchFamily="34" charset="0"/>
              </a:rPr>
              <a:t>300</a:t>
            </a:r>
            <a:r>
              <a:rPr lang="en-US" sz="1400" kern="0" dirty="0" smtClean="0">
                <a:solidFill>
                  <a:srgbClr val="0066FF"/>
                </a:solidFill>
                <a:cs typeface="Tahoma" pitchFamily="34" charset="0"/>
              </a:rPr>
              <a:t>0 fb</a:t>
            </a:r>
            <a:r>
              <a:rPr lang="en-US" sz="1400" kern="0" baseline="30000" dirty="0" smtClean="0">
                <a:solidFill>
                  <a:srgbClr val="0066FF"/>
                </a:solidFill>
                <a:cs typeface="Tahoma" pitchFamily="34" charset="0"/>
              </a:rPr>
              <a:t>-1</a:t>
            </a:r>
            <a:r>
              <a:rPr lang="en-US" sz="1400" kern="0" dirty="0" smtClean="0">
                <a:solidFill>
                  <a:srgbClr val="0066FF"/>
                </a:solidFill>
                <a:cs typeface="Tahoma" pitchFamily="34" charset="0"/>
              </a:rPr>
              <a:t> </a:t>
            </a:r>
            <a:endParaRPr lang="en-US" sz="1400" dirty="0">
              <a:solidFill>
                <a:srgbClr val="0066FF"/>
              </a:solidFill>
              <a:ea typeface="Tahoma" pitchFamily="34" charset="0"/>
              <a:cs typeface="Tahoma" pitchFamily="34" charset="0"/>
            </a:endParaRPr>
          </a:p>
        </p:txBody>
      </p:sp>
      <p:sp>
        <p:nvSpPr>
          <p:cNvPr id="12" name="Text Box 5"/>
          <p:cNvSpPr txBox="1">
            <a:spLocks noChangeArrowheads="1"/>
          </p:cNvSpPr>
          <p:nvPr/>
        </p:nvSpPr>
        <p:spPr bwMode="auto">
          <a:xfrm>
            <a:off x="3777599" y="1083807"/>
            <a:ext cx="1772778" cy="3311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>
              <a:lnSpc>
                <a:spcPct val="125000"/>
              </a:lnSpc>
              <a:spcBef>
                <a:spcPct val="20000"/>
              </a:spcBef>
              <a:spcAft>
                <a:spcPct val="20000"/>
              </a:spcAft>
            </a:pPr>
            <a:r>
              <a:rPr lang="en-US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ahoma" pitchFamily="34" charset="0"/>
              </a:rPr>
              <a:t>Nb</a:t>
            </a:r>
            <a:r>
              <a:rPr lang="en-US" sz="1400" baseline="-25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ahoma" pitchFamily="34" charset="0"/>
              </a:rPr>
              <a:t>3</a:t>
            </a:r>
            <a:r>
              <a:rPr lang="en-US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ahoma" pitchFamily="34" charset="0"/>
              </a:rPr>
              <a:t>Sn coils</a:t>
            </a:r>
            <a:endParaRPr lang="en-US" sz="1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ahoma" pitchFamily="34" charset="0"/>
            </a:endParaRPr>
          </a:p>
        </p:txBody>
      </p:sp>
      <p:cxnSp>
        <p:nvCxnSpPr>
          <p:cNvPr id="14" name="Straight Connector 13"/>
          <p:cNvCxnSpPr/>
          <p:nvPr/>
        </p:nvCxnSpPr>
        <p:spPr bwMode="auto">
          <a:xfrm>
            <a:off x="6012156" y="2324559"/>
            <a:ext cx="234408" cy="120083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0070C0"/>
            </a:solidFill>
            <a:prstDash val="solid"/>
            <a:round/>
            <a:headEnd type="none" w="med" len="med"/>
            <a:tailEnd type="stealth" w="med" len="med"/>
          </a:ln>
          <a:effectLst/>
        </p:spPr>
      </p:cxnSp>
      <p:sp>
        <p:nvSpPr>
          <p:cNvPr id="16" name="TextBox 15"/>
          <p:cNvSpPr txBox="1"/>
          <p:nvPr/>
        </p:nvSpPr>
        <p:spPr>
          <a:xfrm>
            <a:off x="4976607" y="5205383"/>
            <a:ext cx="362756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dominant contribution to DPA</a:t>
            </a:r>
          </a:p>
          <a:p>
            <a:pPr algn="just"/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from </a:t>
            </a:r>
            <a:r>
              <a:rPr lang="en-US" u="sng" dirty="0" smtClean="0">
                <a:solidFill>
                  <a:srgbClr val="0066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recoils by low energy (&lt;20 MeV) neutrons</a:t>
            </a:r>
          </a:p>
        </p:txBody>
      </p:sp>
      <p:sp>
        <p:nvSpPr>
          <p:cNvPr id="17" name="Rectangle 16"/>
          <p:cNvSpPr/>
          <p:nvPr/>
        </p:nvSpPr>
        <p:spPr bwMode="auto">
          <a:xfrm>
            <a:off x="319616" y="5354198"/>
            <a:ext cx="231227" cy="357156"/>
          </a:xfrm>
          <a:prstGeom prst="rect">
            <a:avLst/>
          </a:prstGeom>
          <a:noFill/>
          <a:ln w="158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0" i="1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8" name="Rectangle 17"/>
          <p:cNvSpPr/>
          <p:nvPr/>
        </p:nvSpPr>
        <p:spPr bwMode="auto">
          <a:xfrm>
            <a:off x="4559391" y="4211031"/>
            <a:ext cx="166845" cy="614357"/>
          </a:xfrm>
          <a:prstGeom prst="rect">
            <a:avLst/>
          </a:prstGeom>
          <a:noFill/>
          <a:ln w="158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0" i="1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75010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7767317-A9AB-4E54-871B-CD2EEDE7C57D}" type="slidenum">
              <a:rPr lang="en-US" altLang="en-US" smtClean="0"/>
              <a:pPr>
                <a:defRPr/>
              </a:pPr>
              <a:t>23</a:t>
            </a:fld>
            <a:endParaRPr lang="en-US" altLang="en-US"/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678180" y="255588"/>
            <a:ext cx="764286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2800" dirty="0" smtClean="0">
                <a:solidFill>
                  <a:srgbClr val="0066FF"/>
                </a:solidFill>
              </a:rPr>
              <a:t>HYDROGEN AND HELIUM GAS PRODUCTION</a:t>
            </a:r>
            <a:endParaRPr lang="en-US" sz="2800" dirty="0">
              <a:solidFill>
                <a:srgbClr val="0066FF"/>
              </a:solidFill>
            </a:endParaRPr>
          </a:p>
        </p:txBody>
      </p:sp>
      <p:sp>
        <p:nvSpPr>
          <p:cNvPr id="7" name="Content Placeholder 4"/>
          <p:cNvSpPr>
            <a:spLocks noGrp="1"/>
          </p:cNvSpPr>
          <p:nvPr>
            <p:ph idx="1"/>
          </p:nvPr>
        </p:nvSpPr>
        <p:spPr bwMode="auto">
          <a:xfrm>
            <a:off x="359123" y="1143001"/>
            <a:ext cx="8382000" cy="4983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norm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1F497D">
                  <a:lumMod val="60000"/>
                  <a:lumOff val="40000"/>
                </a:srgbClr>
              </a:buClr>
              <a:buSz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ahoma" pitchFamily="34" charset="0"/>
                <a:ea typeface="Tahoma" pitchFamily="34" charset="0"/>
                <a:cs typeface="Tahoma" pitchFamily="34" charset="0"/>
              </a:rPr>
              <a:t>Spallation reactions induced by protons, neutrons, </a:t>
            </a:r>
            <a:r>
              <a:rPr kumimoji="0" lang="en-US" sz="1400" b="0" i="0" u="none" strike="noStrike" kern="0" cap="none" spc="0" normalizeH="0" baseline="0" noProof="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ahoma" pitchFamily="34" charset="0"/>
                <a:ea typeface="Tahoma" pitchFamily="34" charset="0"/>
                <a:cs typeface="Tahoma" pitchFamily="34" charset="0"/>
              </a:rPr>
              <a:t>pions</a:t>
            </a: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ahoma" pitchFamily="34" charset="0"/>
                <a:ea typeface="Tahoma" pitchFamily="34" charset="0"/>
                <a:cs typeface="Tahoma" pitchFamily="34" charset="0"/>
              </a:rPr>
              <a:t>, … produce a variety of particles including protons (</a:t>
            </a:r>
            <a:r>
              <a:rPr kumimoji="0" lang="en-US" sz="1400" b="0" i="0" u="none" strike="noStrike" kern="0" cap="none" spc="0" normalizeH="0" baseline="3000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ahoma" pitchFamily="34" charset="0"/>
                <a:ea typeface="Tahoma" pitchFamily="34" charset="0"/>
                <a:cs typeface="Tahoma" pitchFamily="34" charset="0"/>
              </a:rPr>
              <a:t>1</a:t>
            </a: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ahoma" pitchFamily="34" charset="0"/>
                <a:ea typeface="Tahoma" pitchFamily="34" charset="0"/>
                <a:cs typeface="Tahoma" pitchFamily="34" charset="0"/>
              </a:rPr>
              <a:t>H), deuterons (</a:t>
            </a:r>
            <a:r>
              <a:rPr kumimoji="0" lang="en-US" sz="1400" b="0" i="0" u="none" strike="noStrike" kern="0" cap="none" spc="0" normalizeH="0" baseline="3000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ahoma" pitchFamily="34" charset="0"/>
                <a:ea typeface="Tahoma" pitchFamily="34" charset="0"/>
                <a:cs typeface="Tahoma" pitchFamily="34" charset="0"/>
              </a:rPr>
              <a:t>2</a:t>
            </a: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ahoma" pitchFamily="34" charset="0"/>
                <a:ea typeface="Tahoma" pitchFamily="34" charset="0"/>
                <a:cs typeface="Tahoma" pitchFamily="34" charset="0"/>
              </a:rPr>
              <a:t>H) </a:t>
            </a:r>
            <a:r>
              <a:rPr lang="en-US" sz="1400" dirty="0" smtClean="0">
                <a:solidFill>
                  <a:sysClr val="windowText" lastClr="0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, </a:t>
            </a: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ahoma" pitchFamily="34" charset="0"/>
                <a:ea typeface="Tahoma" pitchFamily="34" charset="0"/>
                <a:cs typeface="Tahoma" pitchFamily="34" charset="0"/>
              </a:rPr>
              <a:t>tritons (</a:t>
            </a:r>
            <a:r>
              <a:rPr kumimoji="0" lang="en-US" sz="1400" b="0" i="0" u="none" strike="noStrike" kern="0" cap="none" spc="0" normalizeH="0" baseline="3000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ahoma" pitchFamily="34" charset="0"/>
                <a:ea typeface="Tahoma" pitchFamily="34" charset="0"/>
                <a:cs typeface="Tahoma" pitchFamily="34" charset="0"/>
              </a:rPr>
              <a:t>3</a:t>
            </a: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ahoma" pitchFamily="34" charset="0"/>
                <a:ea typeface="Tahoma" pitchFamily="34" charset="0"/>
                <a:cs typeface="Tahoma" pitchFamily="34" charset="0"/>
              </a:rPr>
              <a:t>H), </a:t>
            </a:r>
            <a:r>
              <a:rPr kumimoji="0" lang="en-US" sz="1400" b="0" i="0" u="none" strike="noStrike" kern="0" cap="none" spc="0" normalizeH="0" baseline="3000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ahoma" pitchFamily="34" charset="0"/>
                <a:ea typeface="Tahoma" pitchFamily="34" charset="0"/>
                <a:cs typeface="Tahoma" pitchFamily="34" charset="0"/>
              </a:rPr>
              <a:t>3</a:t>
            </a: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ahoma" pitchFamily="34" charset="0"/>
                <a:ea typeface="Tahoma" pitchFamily="34" charset="0"/>
                <a:cs typeface="Tahoma" pitchFamily="34" charset="0"/>
              </a:rPr>
              <a:t>He,</a:t>
            </a:r>
            <a:r>
              <a:rPr kumimoji="0" lang="en-US" sz="1400" b="0" i="0" u="none" strike="noStrike" kern="0" cap="none" spc="0" normalizeH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ahoma" pitchFamily="34" charset="0"/>
                <a:ea typeface="Tahoma" pitchFamily="34" charset="0"/>
                <a:cs typeface="Tahoma" pitchFamily="34" charset="0"/>
              </a:rPr>
              <a:t> and </a:t>
            </a: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ahoma" pitchFamily="34" charset="0"/>
                <a:ea typeface="Tahoma" pitchFamily="34" charset="0"/>
                <a:cs typeface="Tahoma" pitchFamily="34" charset="0"/>
              </a:rPr>
              <a:t>alphas (</a:t>
            </a:r>
            <a:r>
              <a:rPr kumimoji="0" lang="en-US" sz="1400" b="0" i="0" u="none" strike="noStrike" kern="0" cap="none" spc="0" normalizeH="0" baseline="3000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ahoma" pitchFamily="34" charset="0"/>
                <a:ea typeface="Tahoma" pitchFamily="34" charset="0"/>
                <a:cs typeface="Tahoma" pitchFamily="34" charset="0"/>
              </a:rPr>
              <a:t>4</a:t>
            </a: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ahoma" pitchFamily="34" charset="0"/>
                <a:ea typeface="Tahoma" pitchFamily="34" charset="0"/>
                <a:cs typeface="Tahoma" pitchFamily="34" charset="0"/>
              </a:rPr>
              <a:t>He).</a:t>
            </a:r>
            <a:r>
              <a:rPr kumimoji="0" lang="en-US" sz="1400" b="0" i="0" u="none" strike="noStrike" kern="0" cap="none" spc="0" normalizeH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ahoma" pitchFamily="34" charset="0"/>
                <a:ea typeface="Tahoma" pitchFamily="34" charset="0"/>
                <a:cs typeface="Tahoma" pitchFamily="34" charset="0"/>
              </a:rPr>
              <a:t>The least energetic of these products (which are also the most abundant) can stop in the target assembly giving rise to a </a:t>
            </a:r>
            <a:r>
              <a:rPr kumimoji="0" lang="en-US" sz="14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ahoma" pitchFamily="34" charset="0"/>
                <a:ea typeface="Tahoma" pitchFamily="34" charset="0"/>
                <a:cs typeface="Tahoma" pitchFamily="34" charset="0"/>
              </a:rPr>
              <a:t>hydrogen and helium buildup</a:t>
            </a: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ahoma" pitchFamily="34" charset="0"/>
                <a:ea typeface="Tahoma" pitchFamily="34" charset="0"/>
                <a:cs typeface="Tahoma" pitchFamily="34" charset="0"/>
              </a:rPr>
              <a:t>.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1F497D">
                  <a:lumMod val="60000"/>
                  <a:lumOff val="40000"/>
                </a:srgbClr>
              </a:buClr>
              <a:buSzTx/>
              <a:buNone/>
              <a:tabLst/>
              <a:defRPr/>
            </a:pPr>
            <a:r>
              <a:rPr lang="en-GB" sz="14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These </a:t>
            </a:r>
            <a:r>
              <a:rPr lang="en-GB" sz="1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gases can lead to grain boundary embrittlement and accelerated swelling. </a:t>
            </a:r>
            <a:endParaRPr lang="en-US" sz="1400" dirty="0">
              <a:solidFill>
                <a:sysClr val="windowText" lastClr="00000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1F497D">
                  <a:lumMod val="60000"/>
                  <a:lumOff val="40000"/>
                </a:srgbClr>
              </a:buClr>
              <a:buSzTx/>
              <a:buNone/>
              <a:tabLst/>
              <a:defRPr/>
            </a:pPr>
            <a:endParaRPr kumimoji="0" lang="en-US" sz="14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1F497D">
                  <a:lumMod val="60000"/>
                  <a:lumOff val="40000"/>
                </a:srgbClr>
              </a:buClr>
              <a:buSz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ahoma" pitchFamily="34" charset="0"/>
                <a:ea typeface="Tahoma" pitchFamily="34" charset="0"/>
                <a:cs typeface="Tahoma" pitchFamily="34" charset="0"/>
              </a:rPr>
              <a:t>In the case of the </a:t>
            </a:r>
            <a:r>
              <a:rPr kumimoji="0" lang="en-US" sz="1400" b="0" i="1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ahoma" pitchFamily="34" charset="0"/>
                <a:ea typeface="Tahoma" pitchFamily="34" charset="0"/>
                <a:cs typeface="Tahoma" pitchFamily="34" charset="0"/>
              </a:rPr>
              <a:t>CNGS target</a:t>
            </a: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ahoma" pitchFamily="34" charset="0"/>
                <a:ea typeface="Tahoma" pitchFamily="34" charset="0"/>
                <a:cs typeface="Tahoma" pitchFamily="34" charset="0"/>
              </a:rPr>
              <a:t>, for </a:t>
            </a: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66FF"/>
                </a:solidFill>
                <a:effectLst/>
                <a:uLnTx/>
                <a:uFillTx/>
                <a:latin typeface="Tahoma" pitchFamily="34" charset="0"/>
                <a:ea typeface="Tahoma" pitchFamily="34" charset="0"/>
                <a:cs typeface="Tahoma" pitchFamily="34" charset="0"/>
              </a:rPr>
              <a:t>1.4 10</a:t>
            </a:r>
            <a:r>
              <a:rPr kumimoji="0" lang="en-US" sz="1400" b="0" i="0" u="none" strike="noStrike" kern="0" cap="none" spc="0" normalizeH="0" baseline="30000" noProof="0" dirty="0" smtClean="0">
                <a:ln>
                  <a:noFill/>
                </a:ln>
                <a:solidFill>
                  <a:srgbClr val="0066FF"/>
                </a:solidFill>
                <a:effectLst/>
                <a:uLnTx/>
                <a:uFillTx/>
                <a:latin typeface="Tahoma" pitchFamily="34" charset="0"/>
                <a:ea typeface="Tahoma" pitchFamily="34" charset="0"/>
                <a:cs typeface="Tahoma" pitchFamily="34" charset="0"/>
              </a:rPr>
              <a:t>20</a:t>
            </a: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66FF"/>
                </a:solidFill>
                <a:effectLst/>
                <a:uLnTx/>
                <a:uFillTx/>
                <a:latin typeface="Tahoma" pitchFamily="34" charset="0"/>
                <a:ea typeface="Tahoma" pitchFamily="34" charset="0"/>
                <a:cs typeface="Tahoma" pitchFamily="34" charset="0"/>
              </a:rPr>
              <a:t> protons</a:t>
            </a:r>
            <a:r>
              <a:rPr kumimoji="0" lang="en-US" sz="1400" b="0" i="0" u="none" strike="noStrike" kern="0" cap="none" spc="0" normalizeH="0" noProof="0" dirty="0" smtClean="0">
                <a:ln>
                  <a:noFill/>
                </a:ln>
                <a:solidFill>
                  <a:srgbClr val="0066FF"/>
                </a:solidFill>
                <a:effectLst/>
                <a:uLnTx/>
                <a:uFillTx/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66FF"/>
                </a:solidFill>
                <a:effectLst/>
                <a:uLnTx/>
                <a:uFillTx/>
                <a:latin typeface="Tahoma" pitchFamily="34" charset="0"/>
                <a:ea typeface="Tahoma" pitchFamily="34" charset="0"/>
                <a:cs typeface="Tahoma" pitchFamily="34" charset="0"/>
              </a:rPr>
              <a:t>on</a:t>
            </a:r>
            <a:r>
              <a:rPr kumimoji="0" lang="en-US" sz="1400" b="0" i="0" u="none" strike="noStrike" kern="0" cap="none" spc="0" normalizeH="0" noProof="0" dirty="0" smtClean="0">
                <a:ln>
                  <a:noFill/>
                </a:ln>
                <a:solidFill>
                  <a:srgbClr val="0066FF"/>
                </a:solidFill>
                <a:effectLst/>
                <a:uLnTx/>
                <a:uFillTx/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66FF"/>
                </a:solidFill>
                <a:effectLst/>
                <a:uLnTx/>
                <a:uFillTx/>
                <a:latin typeface="Tahoma" pitchFamily="34" charset="0"/>
                <a:ea typeface="Tahoma" pitchFamily="34" charset="0"/>
                <a:cs typeface="Tahoma" pitchFamily="34" charset="0"/>
              </a:rPr>
              <a:t>t</a:t>
            </a:r>
            <a:r>
              <a:rPr lang="en-US" sz="1400" dirty="0" err="1" smtClean="0">
                <a:solidFill>
                  <a:srgbClr val="0066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arget</a:t>
            </a: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66FF"/>
                </a:solidFill>
                <a:effectLst/>
                <a:uLnTx/>
                <a:uFillTx/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ahoma" pitchFamily="34" charset="0"/>
                <a:ea typeface="Tahoma" pitchFamily="34" charset="0"/>
                <a:cs typeface="Tahoma" pitchFamily="34" charset="0"/>
              </a:rPr>
              <a:t>one expects about 4 </a:t>
            </a: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ahoma" pitchFamily="34" charset="0"/>
                <a:ea typeface="Tahoma" pitchFamily="34" charset="0"/>
                <a:cs typeface="Tahoma" pitchFamily="34" charset="0"/>
                <a:sym typeface="Symbol"/>
              </a:rPr>
              <a:t>10</a:t>
            </a:r>
            <a:r>
              <a:rPr kumimoji="0" lang="en-US" sz="1400" b="0" i="0" u="none" strike="noStrike" kern="0" cap="none" spc="0" normalizeH="0" baseline="3000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ahoma" pitchFamily="34" charset="0"/>
                <a:ea typeface="Tahoma" pitchFamily="34" charset="0"/>
                <a:cs typeface="Tahoma" pitchFamily="34" charset="0"/>
                <a:sym typeface="Symbol"/>
              </a:rPr>
              <a:t>21</a:t>
            </a: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ahoma" pitchFamily="34" charset="0"/>
                <a:ea typeface="Tahoma" pitchFamily="34" charset="0"/>
                <a:cs typeface="Tahoma" pitchFamily="34" charset="0"/>
                <a:sym typeface="Symbol"/>
              </a:rPr>
              <a:t> H atoms.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1F497D">
                  <a:lumMod val="60000"/>
                  <a:lumOff val="40000"/>
                </a:srgbClr>
              </a:buClr>
              <a:buSz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ahoma" pitchFamily="34" charset="0"/>
                <a:ea typeface="Tahoma" pitchFamily="34" charset="0"/>
                <a:cs typeface="Tahoma" pitchFamily="34" charset="0"/>
              </a:rPr>
              <a:t>Assuming that all H atoms are desorbed from the target solid structures, this corresponds to </a:t>
            </a: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ahoma" pitchFamily="34" charset="0"/>
                <a:ea typeface="Tahoma" pitchFamily="34" charset="0"/>
                <a:cs typeface="Tahoma" pitchFamily="34" charset="0"/>
                <a:sym typeface="Symbol"/>
              </a:rPr>
              <a:t>150 ml of atomic H at atmospheric pressure</a:t>
            </a: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ahoma" pitchFamily="34" charset="0"/>
                <a:ea typeface="Tahoma" pitchFamily="34" charset="0"/>
                <a:cs typeface="Tahoma" pitchFamily="34" charset="0"/>
                <a:sym typeface="Symbol"/>
              </a:rPr>
              <a:t> (</a:t>
            </a: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ahoma" pitchFamily="34" charset="0"/>
                <a:ea typeface="Tahoma" pitchFamily="34" charset="0"/>
                <a:cs typeface="Tahoma" pitchFamily="34" charset="0"/>
                <a:sym typeface="Symbol"/>
              </a:rPr>
              <a:t>75 ml if</a:t>
            </a: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ahoma" pitchFamily="34" charset="0"/>
                <a:ea typeface="Tahoma" pitchFamily="34" charset="0"/>
                <a:cs typeface="Tahoma" pitchFamily="34" charset="0"/>
                <a:sym typeface="Symbol"/>
              </a:rPr>
              <a:t> we assume they combined into </a:t>
            </a: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ahoma" pitchFamily="34" charset="0"/>
                <a:ea typeface="Tahoma" pitchFamily="34" charset="0"/>
                <a:cs typeface="Tahoma" pitchFamily="34" charset="0"/>
                <a:sym typeface="Symbol"/>
              </a:rPr>
              <a:t>molecules</a:t>
            </a: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ahoma" pitchFamily="34" charset="0"/>
                <a:ea typeface="Tahoma" pitchFamily="34" charset="0"/>
                <a:cs typeface="Tahoma" pitchFamily="34" charset="0"/>
                <a:sym typeface="Symbol"/>
              </a:rPr>
              <a:t>).</a:t>
            </a:r>
            <a:endParaRPr kumimoji="0" lang="en-US" sz="14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1F497D">
                  <a:lumMod val="60000"/>
                  <a:lumOff val="40000"/>
                </a:srgbClr>
              </a:buClr>
              <a:buSzTx/>
              <a:buFont typeface="Wingdings" pitchFamily="2" charset="2"/>
              <a:buChar char="q"/>
              <a:tabLst/>
              <a:defRPr/>
            </a:pPr>
            <a:endParaRPr kumimoji="0" lang="en-US" sz="14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1F497D">
                  <a:lumMod val="60000"/>
                  <a:lumOff val="40000"/>
                </a:srgbClr>
              </a:buClr>
              <a:buSzTx/>
              <a:buFont typeface="Wingdings" pitchFamily="2" charset="2"/>
              <a:buChar char="q"/>
              <a:tabLst/>
              <a:defRPr/>
            </a:pPr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29425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3" descr="G:\PAOLO\Paolo's disk\TE-VSC\IVM section\SPS complexe\TDC-2\Photos survey January 11 and 12 2011\12-01-2011\PICT000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83943" y="3699189"/>
            <a:ext cx="3631759" cy="27238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7767317-A9AB-4E54-871B-CD2EEDE7C57D}" type="slidenum">
              <a:rPr lang="en-US" altLang="en-US" smtClean="0"/>
              <a:pPr>
                <a:defRPr/>
              </a:pPr>
              <a:t>24</a:t>
            </a:fld>
            <a:endParaRPr lang="en-US" altLang="en-US"/>
          </a:p>
        </p:txBody>
      </p:sp>
      <p:pic>
        <p:nvPicPr>
          <p:cNvPr id="3" name="Content Placeholder 1"/>
          <p:cNvPicPr>
            <a:picLocks noGrp="1" noChangeAspect="1"/>
          </p:cNvPicPr>
          <p:nvPr>
            <p:ph sz="quarter" idx="429496729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50175" y="1611105"/>
            <a:ext cx="3490118" cy="29622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</p:pic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1629625" y="264641"/>
            <a:ext cx="593002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2800" dirty="0" smtClean="0">
                <a:solidFill>
                  <a:srgbClr val="0066FF"/>
                </a:solidFill>
              </a:rPr>
              <a:t>REDOX</a:t>
            </a:r>
            <a:endParaRPr lang="en-US" sz="2800" dirty="0">
              <a:solidFill>
                <a:srgbClr val="0066FF"/>
              </a:solidFill>
            </a:endParaRPr>
          </a:p>
        </p:txBody>
      </p:sp>
      <p:sp>
        <p:nvSpPr>
          <p:cNvPr id="7" name="Text Placeholder 4"/>
          <p:cNvSpPr txBox="1">
            <a:spLocks/>
          </p:cNvSpPr>
          <p:nvPr/>
        </p:nvSpPr>
        <p:spPr>
          <a:xfrm>
            <a:off x="5278163" y="977777"/>
            <a:ext cx="3788876" cy="604876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norm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669925" indent="-3254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22350" indent="-3508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39850" indent="-3159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681163" indent="-33972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1383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5955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0527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5099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GB" sz="1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Ball bearings exposed</a:t>
            </a:r>
          </a:p>
          <a:p>
            <a:pPr marL="0" indent="0" algn="ctr">
              <a:buNone/>
            </a:pPr>
            <a:r>
              <a:rPr lang="en-GB" sz="1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to </a:t>
            </a:r>
            <a:r>
              <a:rPr lang="en-GB" sz="1400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hadronic</a:t>
            </a:r>
            <a:r>
              <a:rPr lang="en-GB" sz="1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showers in air </a:t>
            </a:r>
            <a:endParaRPr lang="en-GB" sz="14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454091" y="935990"/>
            <a:ext cx="4255131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err="1" smtClean="0">
                <a:solidFill>
                  <a:srgbClr val="FF0000"/>
                </a:solidFill>
              </a:rPr>
              <a:t>Ionising</a:t>
            </a:r>
            <a:r>
              <a:rPr lang="en-US" sz="1400" dirty="0" smtClean="0">
                <a:solidFill>
                  <a:srgbClr val="FF0000"/>
                </a:solidFill>
              </a:rPr>
              <a:t> radiation creates radicals </a:t>
            </a:r>
            <a:r>
              <a:rPr lang="en-US" sz="1400" dirty="0">
                <a:solidFill>
                  <a:srgbClr val="FF0000"/>
                </a:solidFill>
              </a:rPr>
              <a:t>chemically active</a:t>
            </a:r>
          </a:p>
        </p:txBody>
      </p:sp>
      <p:grpSp>
        <p:nvGrpSpPr>
          <p:cNvPr id="12" name="Group 11"/>
          <p:cNvGrpSpPr/>
          <p:nvPr/>
        </p:nvGrpSpPr>
        <p:grpSpPr>
          <a:xfrm>
            <a:off x="517462" y="1565382"/>
            <a:ext cx="1540386" cy="1282825"/>
            <a:chOff x="7164288" y="2794247"/>
            <a:chExt cx="1709539" cy="1354833"/>
          </a:xfrm>
        </p:grpSpPr>
        <p:pic>
          <p:nvPicPr>
            <p:cNvPr id="13" name="Picture 2" descr="File:Polyvinylchlorid.svg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7740352" y="3082279"/>
              <a:ext cx="1133475" cy="1066801"/>
            </a:xfrm>
            <a:prstGeom prst="rect">
              <a:avLst/>
            </a:prstGeom>
            <a:noFill/>
          </p:spPr>
        </p:pic>
        <p:sp>
          <p:nvSpPr>
            <p:cNvPr id="14" name="Freeform 13"/>
            <p:cNvSpPr/>
            <p:nvPr/>
          </p:nvSpPr>
          <p:spPr>
            <a:xfrm>
              <a:off x="7164288" y="2866255"/>
              <a:ext cx="753616" cy="462013"/>
            </a:xfrm>
            <a:custGeom>
              <a:avLst/>
              <a:gdLst>
                <a:gd name="connsiteX0" fmla="*/ 0 w 609600"/>
                <a:gd name="connsiteY0" fmla="*/ 41275 h 633413"/>
                <a:gd name="connsiteX1" fmla="*/ 228600 w 609600"/>
                <a:gd name="connsiteY1" fmla="*/ 50800 h 633413"/>
                <a:gd name="connsiteX2" fmla="*/ 142875 w 609600"/>
                <a:gd name="connsiteY2" fmla="*/ 346075 h 633413"/>
                <a:gd name="connsiteX3" fmla="*/ 495300 w 609600"/>
                <a:gd name="connsiteY3" fmla="*/ 288925 h 633413"/>
                <a:gd name="connsiteX4" fmla="*/ 390525 w 609600"/>
                <a:gd name="connsiteY4" fmla="*/ 584200 h 633413"/>
                <a:gd name="connsiteX5" fmla="*/ 609600 w 609600"/>
                <a:gd name="connsiteY5" fmla="*/ 584200 h 633413"/>
                <a:gd name="connsiteX6" fmla="*/ 609600 w 609600"/>
                <a:gd name="connsiteY6" fmla="*/ 584200 h 633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09600" h="633413">
                  <a:moveTo>
                    <a:pt x="0" y="41275"/>
                  </a:moveTo>
                  <a:cubicBezTo>
                    <a:pt x="102394" y="20637"/>
                    <a:pt x="204788" y="0"/>
                    <a:pt x="228600" y="50800"/>
                  </a:cubicBezTo>
                  <a:cubicBezTo>
                    <a:pt x="252412" y="101600"/>
                    <a:pt x="98425" y="306388"/>
                    <a:pt x="142875" y="346075"/>
                  </a:cubicBezTo>
                  <a:cubicBezTo>
                    <a:pt x="187325" y="385763"/>
                    <a:pt x="454025" y="249238"/>
                    <a:pt x="495300" y="288925"/>
                  </a:cubicBezTo>
                  <a:cubicBezTo>
                    <a:pt x="536575" y="328612"/>
                    <a:pt x="371475" y="534988"/>
                    <a:pt x="390525" y="584200"/>
                  </a:cubicBezTo>
                  <a:cubicBezTo>
                    <a:pt x="409575" y="633413"/>
                    <a:pt x="609600" y="584200"/>
                    <a:pt x="609600" y="584200"/>
                  </a:cubicBezTo>
                  <a:lnTo>
                    <a:pt x="609600" y="584200"/>
                  </a:lnTo>
                </a:path>
              </a:pathLst>
            </a:custGeom>
            <a:noFill/>
            <a:ln w="10000" cap="flat" cmpd="sng" algn="ctr">
              <a:solidFill>
                <a:srgbClr val="94B6D2"/>
              </a:solidFill>
              <a:prstDash val="solid"/>
              <a:headEnd type="none" w="med" len="med"/>
              <a:tailEnd type="triangle" w="med" len="me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w Cen MT"/>
                <a:ea typeface="+mn-ea"/>
                <a:cs typeface="+mn-cs"/>
              </a:endParaRPr>
            </a:p>
          </p:txBody>
        </p:sp>
        <p:cxnSp>
          <p:nvCxnSpPr>
            <p:cNvPr id="15" name="Straight Arrow Connector 14"/>
            <p:cNvCxnSpPr/>
            <p:nvPr/>
          </p:nvCxnSpPr>
          <p:spPr>
            <a:xfrm rot="5400000" flipH="1" flipV="1">
              <a:off x="8532440" y="2866255"/>
              <a:ext cx="288032" cy="144016"/>
            </a:xfrm>
            <a:prstGeom prst="straightConnector1">
              <a:avLst/>
            </a:prstGeom>
            <a:noFill/>
            <a:ln w="10000" cap="flat" cmpd="sng" algn="ctr">
              <a:solidFill>
                <a:srgbClr val="94B6D2"/>
              </a:solidFill>
              <a:prstDash val="solid"/>
              <a:tailEnd type="arrow"/>
            </a:ln>
            <a:effectLst/>
          </p:spPr>
        </p:cxnSp>
      </p:grpSp>
      <p:sp>
        <p:nvSpPr>
          <p:cNvPr id="17" name="Rectangle 16"/>
          <p:cNvSpPr/>
          <p:nvPr/>
        </p:nvSpPr>
        <p:spPr>
          <a:xfrm>
            <a:off x="245864" y="2839179"/>
            <a:ext cx="351274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b="1" dirty="0" smtClean="0"/>
              <a:t>PVC</a:t>
            </a:r>
            <a:r>
              <a:rPr lang="en-GB" sz="1400" dirty="0" smtClean="0"/>
              <a:t> </a:t>
            </a:r>
            <a:r>
              <a:rPr lang="en-GB" sz="1400" dirty="0" err="1" smtClean="0"/>
              <a:t>dehydrochlorination</a:t>
            </a:r>
            <a:r>
              <a:rPr lang="en-GB" sz="1400" dirty="0" smtClean="0"/>
              <a:t> by </a:t>
            </a:r>
            <a:r>
              <a:rPr lang="en-GB" sz="1400" dirty="0"/>
              <a:t>X and </a:t>
            </a:r>
            <a:r>
              <a:rPr lang="en-GB" sz="1400" dirty="0" smtClean="0">
                <a:latin typeface="Symbol" pitchFamily="18" charset="2"/>
              </a:rPr>
              <a:t>g</a:t>
            </a:r>
            <a:r>
              <a:rPr lang="en-GB" sz="1400" dirty="0" smtClean="0"/>
              <a:t>-rays</a:t>
            </a:r>
            <a:endParaRPr lang="en-GB" sz="1400" dirty="0"/>
          </a:p>
        </p:txBody>
      </p:sp>
      <p:sp>
        <p:nvSpPr>
          <p:cNvPr id="18" name="Rectangle 17"/>
          <p:cNvSpPr/>
          <p:nvPr/>
        </p:nvSpPr>
        <p:spPr>
          <a:xfrm>
            <a:off x="1663982" y="3195270"/>
            <a:ext cx="322482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dirty="0" err="1"/>
              <a:t>Cl</a:t>
            </a:r>
            <a:r>
              <a:rPr lang="en-US" sz="1400" b="1" baseline="30000" dirty="0"/>
              <a:t>-</a:t>
            </a:r>
            <a:r>
              <a:rPr lang="en-US" sz="1400" dirty="0"/>
              <a:t> ions react with water droplets and create a very corrosive environment</a:t>
            </a:r>
          </a:p>
        </p:txBody>
      </p:sp>
      <p:sp>
        <p:nvSpPr>
          <p:cNvPr id="16" name="Rectangle 15"/>
          <p:cNvSpPr/>
          <p:nvPr/>
        </p:nvSpPr>
        <p:spPr>
          <a:xfrm>
            <a:off x="219455" y="1318867"/>
            <a:ext cx="1634141" cy="307777"/>
          </a:xfrm>
          <a:prstGeom prst="rect">
            <a:avLst/>
          </a:prstGeom>
          <a:ln w="19050"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sz="1400" dirty="0" smtClean="0"/>
              <a:t>energy deposition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031572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7767317-A9AB-4E54-871B-CD2EEDE7C57D}" type="slidenum">
              <a:rPr lang="en-US" altLang="en-US" smtClean="0"/>
              <a:pPr>
                <a:defRPr/>
              </a:pPr>
              <a:t>25</a:t>
            </a:fld>
            <a:endParaRPr lang="en-US" altLang="en-US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1363922" y="255588"/>
            <a:ext cx="6176075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2800" dirty="0" smtClean="0">
                <a:solidFill>
                  <a:srgbClr val="0066FF"/>
                </a:solidFill>
              </a:rPr>
              <a:t>OZONE PRODUCTION</a:t>
            </a:r>
            <a:endParaRPr lang="en-US" sz="2800" dirty="0">
              <a:solidFill>
                <a:srgbClr val="0066FF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20490" y="4212212"/>
            <a:ext cx="845013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z="1400" dirty="0" smtClean="0">
                <a:solidFill>
                  <a:srgbClr val="002060"/>
                </a:solidFill>
                <a:ea typeface="Tahoma" panose="020B0604030504040204" pitchFamily="34" charset="0"/>
                <a:cs typeface="Tahoma" panose="020B0604030504040204" pitchFamily="34" charset="0"/>
              </a:rPr>
              <a:t>under the assumption of no O</a:t>
            </a:r>
            <a:r>
              <a:rPr lang="en-US" sz="1400" baseline="-25000" dirty="0" smtClean="0">
                <a:solidFill>
                  <a:srgbClr val="002060"/>
                </a:solidFill>
                <a:ea typeface="Tahoma" panose="020B0604030504040204" pitchFamily="34" charset="0"/>
                <a:cs typeface="Tahoma" panose="020B0604030504040204" pitchFamily="34" charset="0"/>
              </a:rPr>
              <a:t>3</a:t>
            </a:r>
            <a:r>
              <a:rPr lang="en-US" sz="1400" dirty="0" smtClean="0">
                <a:solidFill>
                  <a:srgbClr val="002060"/>
                </a:solidFill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1400" i="1" dirty="0" smtClean="0">
                <a:solidFill>
                  <a:srgbClr val="002060"/>
                </a:solidFill>
                <a:ea typeface="Tahoma" panose="020B0604030504040204" pitchFamily="34" charset="0"/>
                <a:cs typeface="Tahoma" panose="020B0604030504040204" pitchFamily="34" charset="0"/>
              </a:rPr>
              <a:t>decomposition</a:t>
            </a:r>
          </a:p>
          <a:p>
            <a:pPr algn="just"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z="1400" dirty="0" smtClean="0">
                <a:solidFill>
                  <a:srgbClr val="002060"/>
                </a:solidFill>
                <a:ea typeface="Tahoma" panose="020B0604030504040204" pitchFamily="34" charset="0"/>
                <a:cs typeface="Tahoma" panose="020B0604030504040204" pitchFamily="34" charset="0"/>
              </a:rPr>
              <a:t>(yielding in the </a:t>
            </a:r>
            <a:r>
              <a:rPr lang="en-US" sz="1600" i="1" dirty="0" smtClean="0">
                <a:solidFill>
                  <a:srgbClr val="002060"/>
                </a:solidFill>
                <a:ea typeface="Tahoma" panose="020B0604030504040204" pitchFamily="34" charset="0"/>
                <a:cs typeface="Tahoma" panose="020B0604030504040204" pitchFamily="34" charset="0"/>
                <a:sym typeface="Symbol" panose="05050102010706020507" pitchFamily="18" charset="2"/>
              </a:rPr>
              <a:t></a:t>
            </a:r>
            <a:r>
              <a:rPr lang="en-US" sz="1400" i="1" dirty="0" smtClean="0">
                <a:solidFill>
                  <a:srgbClr val="002060"/>
                </a:solidFill>
                <a:ea typeface="Tahoma" panose="020B0604030504040204" pitchFamily="34" charset="0"/>
                <a:cs typeface="Tahoma" panose="020B0604030504040204" pitchFamily="34" charset="0"/>
                <a:sym typeface="Symbol" panose="05050102010706020507" pitchFamily="18" charset="2"/>
              </a:rPr>
              <a:t> </a:t>
            </a:r>
            <a:r>
              <a:rPr lang="en-US" sz="1400" dirty="0" smtClean="0">
                <a:solidFill>
                  <a:srgbClr val="002060"/>
                </a:solidFill>
                <a:ea typeface="Tahoma" panose="020B0604030504040204" pitchFamily="34" charset="0"/>
                <a:cs typeface="Tahoma" panose="020B0604030504040204" pitchFamily="34" charset="0"/>
              </a:rPr>
              <a:t>expression a neglected term </a:t>
            </a:r>
            <a:r>
              <a:rPr lang="en-US" sz="1400" i="1" dirty="0" err="1" smtClean="0">
                <a:solidFill>
                  <a:srgbClr val="002060"/>
                </a:solidFill>
                <a:ea typeface="Tahoma" panose="020B0604030504040204" pitchFamily="34" charset="0"/>
                <a:cs typeface="Tahoma" panose="020B0604030504040204" pitchFamily="34" charset="0"/>
              </a:rPr>
              <a:t>kP</a:t>
            </a:r>
            <a:r>
              <a:rPr lang="en-US" sz="1400" i="1" baseline="-25000" dirty="0" err="1" smtClean="0">
                <a:solidFill>
                  <a:srgbClr val="002060"/>
                </a:solidFill>
                <a:ea typeface="Tahoma" panose="020B0604030504040204" pitchFamily="34" charset="0"/>
                <a:cs typeface="Tahoma" panose="020B0604030504040204" pitchFamily="34" charset="0"/>
              </a:rPr>
              <a:t>eV</a:t>
            </a:r>
            <a:r>
              <a:rPr lang="en-US" sz="1400" i="1" dirty="0">
                <a:solidFill>
                  <a:srgbClr val="002060"/>
                </a:solidFill>
                <a:ea typeface="Tahoma" panose="020B0604030504040204" pitchFamily="34" charset="0"/>
                <a:cs typeface="Tahoma" panose="020B0604030504040204" pitchFamily="34" charset="0"/>
              </a:rPr>
              <a:t>/V </a:t>
            </a:r>
            <a:r>
              <a:rPr lang="en-US" sz="1400" dirty="0">
                <a:solidFill>
                  <a:srgbClr val="002060"/>
                </a:solidFill>
                <a:ea typeface="Tahoma" panose="020B0604030504040204" pitchFamily="34" charset="0"/>
                <a:cs typeface="Tahoma" panose="020B0604030504040204" pitchFamily="34" charset="0"/>
              </a:rPr>
              <a:t>with </a:t>
            </a:r>
            <a:r>
              <a:rPr lang="en-US" sz="1400" i="1" dirty="0" smtClean="0">
                <a:solidFill>
                  <a:srgbClr val="002060"/>
                </a:solidFill>
                <a:ea typeface="Tahoma" panose="020B0604030504040204" pitchFamily="34" charset="0"/>
                <a:cs typeface="Tahoma" panose="020B0604030504040204" pitchFamily="34" charset="0"/>
              </a:rPr>
              <a:t>k</a:t>
            </a:r>
            <a:r>
              <a:rPr lang="en-US" sz="1400" dirty="0" smtClean="0">
                <a:solidFill>
                  <a:srgbClr val="002060"/>
                </a:solidFill>
                <a:ea typeface="Tahoma" panose="020B0604030504040204" pitchFamily="34" charset="0"/>
                <a:cs typeface="Tahoma" panose="020B0604030504040204" pitchFamily="34" charset="0"/>
              </a:rPr>
              <a:t> decomposition constant </a:t>
            </a:r>
          </a:p>
          <a:p>
            <a:pPr algn="just"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z="1400" dirty="0" smtClean="0">
                <a:solidFill>
                  <a:srgbClr val="002060"/>
                </a:solidFill>
                <a:ea typeface="Tahoma" panose="020B0604030504040204" pitchFamily="34" charset="0"/>
                <a:cs typeface="Tahoma" panose="020B0604030504040204" pitchFamily="34" charset="0"/>
              </a:rPr>
              <a:t>equal to 1.4 10</a:t>
            </a:r>
            <a:r>
              <a:rPr lang="en-US" sz="1400" baseline="30000" dirty="0" smtClean="0">
                <a:solidFill>
                  <a:srgbClr val="002060"/>
                </a:solidFill>
                <a:ea typeface="Tahoma" panose="020B0604030504040204" pitchFamily="34" charset="0"/>
                <a:cs typeface="Tahoma" panose="020B0604030504040204" pitchFamily="34" charset="0"/>
              </a:rPr>
              <a:t>-16</a:t>
            </a:r>
            <a:r>
              <a:rPr lang="en-US" sz="1400" dirty="0" smtClean="0">
                <a:solidFill>
                  <a:srgbClr val="002060"/>
                </a:solidFill>
                <a:ea typeface="Tahoma" panose="020B0604030504040204" pitchFamily="34" charset="0"/>
                <a:cs typeface="Tahoma" panose="020B0604030504040204" pitchFamily="34" charset="0"/>
              </a:rPr>
              <a:t> cm</a:t>
            </a:r>
            <a:r>
              <a:rPr lang="en-US" sz="1400" baseline="30000" dirty="0" smtClean="0">
                <a:solidFill>
                  <a:srgbClr val="002060"/>
                </a:solidFill>
                <a:ea typeface="Tahoma" panose="020B0604030504040204" pitchFamily="34" charset="0"/>
                <a:cs typeface="Tahoma" panose="020B0604030504040204" pitchFamily="34" charset="0"/>
              </a:rPr>
              <a:t>3</a:t>
            </a:r>
            <a:r>
              <a:rPr lang="en-US" sz="1400" dirty="0" smtClean="0">
                <a:solidFill>
                  <a:srgbClr val="002060"/>
                </a:solidFill>
                <a:ea typeface="Tahoma" panose="020B0604030504040204" pitchFamily="34" charset="0"/>
                <a:cs typeface="Tahoma" panose="020B0604030504040204" pitchFamily="34" charset="0"/>
              </a:rPr>
              <a:t>/eV)</a:t>
            </a:r>
          </a:p>
        </p:txBody>
      </p:sp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28101450"/>
              </p:ext>
            </p:extLst>
          </p:nvPr>
        </p:nvGraphicFramePr>
        <p:xfrm>
          <a:off x="404310" y="1065500"/>
          <a:ext cx="8262938" cy="3022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8" name="Equation" r:id="rId3" imgW="5765760" imgH="2108160" progId="Equation.3">
                  <p:embed/>
                </p:oleObj>
              </mc:Choice>
              <mc:Fallback>
                <p:oleObj name="Equation" r:id="rId3" imgW="5765760" imgH="210816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04310" y="1065500"/>
                        <a:ext cx="8262938" cy="3022600"/>
                      </a:xfrm>
                      <a:prstGeom prst="rect">
                        <a:avLst/>
                      </a:prstGeom>
                      <a:solidFill>
                        <a:srgbClr val="66FFFF">
                          <a:alpha val="54902"/>
                        </a:srgbClr>
                      </a:solidFill>
                      <a:ln w="22225">
                        <a:solidFill>
                          <a:srgbClr val="0000FF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6629401" y="3855974"/>
            <a:ext cx="204977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z="1000" dirty="0" smtClean="0">
                <a:ea typeface="Tahoma" panose="020B0604030504040204" pitchFamily="34" charset="0"/>
                <a:cs typeface="Tahoma" panose="020B0604030504040204" pitchFamily="34" charset="0"/>
              </a:rPr>
              <a:t>[NCRP Report 51, LEP </a:t>
            </a:r>
            <a:r>
              <a:rPr lang="en-US" sz="1000" dirty="0">
                <a:ea typeface="Tahoma" panose="020B0604030504040204" pitchFamily="34" charset="0"/>
                <a:cs typeface="Tahoma" panose="020B0604030504040204" pitchFamily="34" charset="0"/>
              </a:rPr>
              <a:t>Note </a:t>
            </a:r>
            <a:r>
              <a:rPr lang="en-US" sz="1000" dirty="0" smtClean="0">
                <a:ea typeface="Tahoma" panose="020B0604030504040204" pitchFamily="34" charset="0"/>
                <a:cs typeface="Tahoma" panose="020B0604030504040204" pitchFamily="34" charset="0"/>
              </a:rPr>
              <a:t>379]</a:t>
            </a:r>
          </a:p>
        </p:txBody>
      </p:sp>
      <p:sp>
        <p:nvSpPr>
          <p:cNvPr id="2" name="Rectangle 1"/>
          <p:cNvSpPr/>
          <p:nvPr/>
        </p:nvSpPr>
        <p:spPr bwMode="auto">
          <a:xfrm>
            <a:off x="1615440" y="2203373"/>
            <a:ext cx="2446020" cy="390616"/>
          </a:xfrm>
          <a:prstGeom prst="rect">
            <a:avLst/>
          </a:prstGeom>
          <a:noFill/>
          <a:ln w="19050" cap="flat" cmpd="sng" algn="ctr">
            <a:solidFill>
              <a:srgbClr val="0066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0" i="1" u="none" strike="noStrike" cap="none" normalizeH="0" baseline="0" smtClean="0">
              <a:ln>
                <a:noFill/>
              </a:ln>
              <a:solidFill>
                <a:srgbClr val="0066FF"/>
              </a:solidFill>
              <a:effectLst/>
              <a:latin typeface="Arial" charset="0"/>
            </a:endParaRPr>
          </a:p>
        </p:txBody>
      </p:sp>
      <p:sp>
        <p:nvSpPr>
          <p:cNvPr id="10" name="Rectangle 9"/>
          <p:cNvSpPr/>
          <p:nvPr/>
        </p:nvSpPr>
        <p:spPr bwMode="auto">
          <a:xfrm>
            <a:off x="411930" y="2834365"/>
            <a:ext cx="2446020" cy="390616"/>
          </a:xfrm>
          <a:prstGeom prst="rect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0" i="1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11930" y="3195204"/>
            <a:ext cx="154641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z="1400" dirty="0" smtClean="0">
                <a:solidFill>
                  <a:srgbClr val="FF0000"/>
                </a:solidFill>
                <a:ea typeface="Tahoma" panose="020B0604030504040204" pitchFamily="34" charset="0"/>
                <a:cs typeface="Tahoma" panose="020B0604030504040204" pitchFamily="34" charset="0"/>
              </a:rPr>
              <a:t>deposited power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2301690" y="1913673"/>
            <a:ext cx="154641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z="1400" dirty="0" smtClean="0">
                <a:solidFill>
                  <a:srgbClr val="0066FF"/>
                </a:solidFill>
                <a:ea typeface="Tahoma" panose="020B0604030504040204" pitchFamily="34" charset="0"/>
                <a:cs typeface="Tahoma" panose="020B0604030504040204" pitchFamily="34" charset="0"/>
              </a:rPr>
              <a:t>conversion factor</a:t>
            </a:r>
          </a:p>
        </p:txBody>
      </p:sp>
    </p:spTree>
    <p:extLst>
      <p:ext uri="{BB962C8B-B14F-4D97-AF65-F5344CB8AC3E}">
        <p14:creationId xmlns:p14="http://schemas.microsoft.com/office/powerpoint/2010/main" val="3370838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7767317-A9AB-4E54-871B-CD2EEDE7C57D}" type="slidenum">
              <a:rPr lang="en-US" altLang="en-US" smtClean="0"/>
              <a:pPr>
                <a:defRPr/>
              </a:pPr>
              <a:t>26</a:t>
            </a:fld>
            <a:endParaRPr lang="en-US" altLang="en-US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1363922" y="255588"/>
            <a:ext cx="6176075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2800" dirty="0" smtClean="0">
                <a:solidFill>
                  <a:srgbClr val="0066FF"/>
                </a:solidFill>
              </a:rPr>
              <a:t>ELECTRONICS FAILURES [I]</a:t>
            </a:r>
            <a:endParaRPr lang="en-US" sz="2800" dirty="0">
              <a:solidFill>
                <a:srgbClr val="0066FF"/>
              </a:solidFill>
            </a:endParaRPr>
          </a:p>
        </p:txBody>
      </p:sp>
      <p:grpSp>
        <p:nvGrpSpPr>
          <p:cNvPr id="5" name="Group 19"/>
          <p:cNvGrpSpPr>
            <a:grpSpLocks/>
          </p:cNvGrpSpPr>
          <p:nvPr/>
        </p:nvGrpSpPr>
        <p:grpSpPr bwMode="auto">
          <a:xfrm>
            <a:off x="454976" y="1882362"/>
            <a:ext cx="5216252" cy="3386138"/>
            <a:chOff x="-142964" y="1571612"/>
            <a:chExt cx="8186798" cy="4814888"/>
          </a:xfrm>
        </p:grpSpPr>
        <p:pic>
          <p:nvPicPr>
            <p:cNvPr id="6" name="Picture 10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0034" y="1571612"/>
              <a:ext cx="7543800" cy="4814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</p:pic>
        <p:sp>
          <p:nvSpPr>
            <p:cNvPr id="7" name="Line 5"/>
            <p:cNvSpPr>
              <a:spLocks noChangeShapeType="1"/>
            </p:cNvSpPr>
            <p:nvPr/>
          </p:nvSpPr>
          <p:spPr bwMode="auto">
            <a:xfrm>
              <a:off x="1676400" y="3124200"/>
              <a:ext cx="838200" cy="762000"/>
            </a:xfrm>
            <a:prstGeom prst="line">
              <a:avLst/>
            </a:prstGeom>
            <a:noFill/>
            <a:ln w="28575">
              <a:solidFill>
                <a:srgbClr val="FF99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" name="Line 6"/>
            <p:cNvSpPr>
              <a:spLocks noChangeShapeType="1"/>
            </p:cNvSpPr>
            <p:nvPr/>
          </p:nvSpPr>
          <p:spPr bwMode="auto">
            <a:xfrm>
              <a:off x="2971800" y="1981200"/>
              <a:ext cx="152400" cy="1295400"/>
            </a:xfrm>
            <a:prstGeom prst="line">
              <a:avLst/>
            </a:prstGeom>
            <a:noFill/>
            <a:ln w="28575">
              <a:solidFill>
                <a:srgbClr val="FF99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" name="Line 7"/>
            <p:cNvSpPr>
              <a:spLocks noChangeShapeType="1"/>
            </p:cNvSpPr>
            <p:nvPr/>
          </p:nvSpPr>
          <p:spPr bwMode="auto">
            <a:xfrm flipH="1">
              <a:off x="3500430" y="2428868"/>
              <a:ext cx="533400" cy="1143000"/>
            </a:xfrm>
            <a:prstGeom prst="line">
              <a:avLst/>
            </a:prstGeom>
            <a:noFill/>
            <a:ln w="28575">
              <a:solidFill>
                <a:srgbClr val="FF99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" name="Line 8"/>
            <p:cNvSpPr>
              <a:spLocks noChangeShapeType="1"/>
            </p:cNvSpPr>
            <p:nvPr/>
          </p:nvSpPr>
          <p:spPr bwMode="auto">
            <a:xfrm flipH="1">
              <a:off x="3810001" y="2133600"/>
              <a:ext cx="381000" cy="1143001"/>
            </a:xfrm>
            <a:prstGeom prst="line">
              <a:avLst/>
            </a:prstGeom>
            <a:noFill/>
            <a:ln w="28575">
              <a:solidFill>
                <a:srgbClr val="FF99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" name="Line 9"/>
            <p:cNvSpPr>
              <a:spLocks noChangeShapeType="1"/>
            </p:cNvSpPr>
            <p:nvPr/>
          </p:nvSpPr>
          <p:spPr bwMode="auto">
            <a:xfrm>
              <a:off x="4419600" y="2133600"/>
              <a:ext cx="228600" cy="1143000"/>
            </a:xfrm>
            <a:prstGeom prst="line">
              <a:avLst/>
            </a:prstGeom>
            <a:noFill/>
            <a:ln w="28575">
              <a:solidFill>
                <a:srgbClr val="FF99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" name="Line 10"/>
            <p:cNvSpPr>
              <a:spLocks noChangeShapeType="1"/>
            </p:cNvSpPr>
            <p:nvPr/>
          </p:nvSpPr>
          <p:spPr bwMode="auto">
            <a:xfrm flipH="1">
              <a:off x="5257800" y="2057400"/>
              <a:ext cx="381000" cy="1219200"/>
            </a:xfrm>
            <a:prstGeom prst="line">
              <a:avLst/>
            </a:prstGeom>
            <a:noFill/>
            <a:ln w="28575">
              <a:solidFill>
                <a:srgbClr val="FF99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" name="Line 11"/>
            <p:cNvSpPr>
              <a:spLocks noChangeShapeType="1"/>
            </p:cNvSpPr>
            <p:nvPr/>
          </p:nvSpPr>
          <p:spPr bwMode="auto">
            <a:xfrm>
              <a:off x="6096000" y="1981200"/>
              <a:ext cx="381000" cy="1295400"/>
            </a:xfrm>
            <a:prstGeom prst="line">
              <a:avLst/>
            </a:prstGeom>
            <a:noFill/>
            <a:ln w="28575">
              <a:solidFill>
                <a:srgbClr val="FF99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4" name="Text Box 13"/>
            <p:cNvSpPr txBox="1">
              <a:spLocks noChangeArrowheads="1"/>
            </p:cNvSpPr>
            <p:nvPr/>
          </p:nvSpPr>
          <p:spPr bwMode="auto">
            <a:xfrm>
              <a:off x="2146346" y="1579565"/>
              <a:ext cx="1654269" cy="393877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9pPr>
            </a:lstStyle>
            <a:p>
              <a:pPr eaLnBrk="1" hangingPunct="1"/>
              <a:r>
                <a:rPr lang="en-US" sz="1200" b="1">
                  <a:latin typeface="Comic Sans MS" pitchFamily="66" charset="0"/>
                </a:rPr>
                <a:t>Electronics</a:t>
              </a:r>
            </a:p>
          </p:txBody>
        </p:sp>
        <p:sp>
          <p:nvSpPr>
            <p:cNvPr id="15" name="Text Box 14"/>
            <p:cNvSpPr txBox="1">
              <a:spLocks noChangeArrowheads="1"/>
            </p:cNvSpPr>
            <p:nvPr/>
          </p:nvSpPr>
          <p:spPr bwMode="auto">
            <a:xfrm>
              <a:off x="3919538" y="1889125"/>
              <a:ext cx="2563812" cy="393877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9pPr>
            </a:lstStyle>
            <a:p>
              <a:pPr eaLnBrk="1" hangingPunct="1"/>
              <a:r>
                <a:rPr lang="en-US" sz="1200" b="1" dirty="0">
                  <a:latin typeface="Comic Sans MS" pitchFamily="66" charset="0"/>
                </a:rPr>
                <a:t>Ventilation Units</a:t>
              </a:r>
            </a:p>
          </p:txBody>
        </p:sp>
        <p:sp>
          <p:nvSpPr>
            <p:cNvPr id="16" name="Text Box 15"/>
            <p:cNvSpPr txBox="1">
              <a:spLocks noChangeArrowheads="1"/>
            </p:cNvSpPr>
            <p:nvPr/>
          </p:nvSpPr>
          <p:spPr bwMode="auto">
            <a:xfrm>
              <a:off x="-142964" y="2795968"/>
              <a:ext cx="1738396" cy="656460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squar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9pPr>
            </a:lstStyle>
            <a:p>
              <a:pPr eaLnBrk="1" hangingPunct="1"/>
              <a:r>
                <a:rPr lang="en-US" sz="1200" b="1" dirty="0" err="1">
                  <a:latin typeface="Comic Sans MS" pitchFamily="66" charset="0"/>
                </a:rPr>
                <a:t>CV,crane</a:t>
              </a:r>
              <a:r>
                <a:rPr lang="en-US" sz="1200" b="1" dirty="0">
                  <a:latin typeface="Comic Sans MS" pitchFamily="66" charset="0"/>
                </a:rPr>
                <a:t>,</a:t>
              </a:r>
            </a:p>
            <a:p>
              <a:pPr eaLnBrk="1" hangingPunct="1"/>
              <a:r>
                <a:rPr lang="en-US" sz="1200" b="1" dirty="0" smtClean="0">
                  <a:latin typeface="Comic Sans MS" pitchFamily="66" charset="0"/>
                </a:rPr>
                <a:t>fire controls</a:t>
              </a:r>
              <a:endParaRPr lang="en-US" sz="1200" b="1" dirty="0">
                <a:latin typeface="Comic Sans MS" pitchFamily="66" charset="0"/>
              </a:endParaRPr>
            </a:p>
          </p:txBody>
        </p:sp>
      </p:grpSp>
      <p:sp>
        <p:nvSpPr>
          <p:cNvPr id="17" name="Text Box 4"/>
          <p:cNvSpPr txBox="1">
            <a:spLocks noChangeArrowheads="1"/>
          </p:cNvSpPr>
          <p:nvPr/>
        </p:nvSpPr>
        <p:spPr bwMode="auto">
          <a:xfrm>
            <a:off x="3507685" y="1546192"/>
            <a:ext cx="2465556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 eaLnBrk="1" hangingPunct="1"/>
            <a:r>
              <a:rPr lang="en-US" sz="1200" dirty="0" err="1" smtClean="0">
                <a:ea typeface="Tahoma" pitchFamily="34" charset="0"/>
                <a:cs typeface="Tahoma" pitchFamily="34" charset="0"/>
              </a:rPr>
              <a:t>Gy</a:t>
            </a:r>
            <a:r>
              <a:rPr lang="en-US" sz="1200" dirty="0" smtClean="0">
                <a:ea typeface="Tahoma" pitchFamily="34" charset="0"/>
                <a:cs typeface="Tahoma" pitchFamily="34" charset="0"/>
              </a:rPr>
              <a:t> per 4.5 </a:t>
            </a:r>
            <a:r>
              <a:rPr lang="en-US" sz="1200" dirty="0">
                <a:ea typeface="Tahoma" pitchFamily="34" charset="0"/>
                <a:cs typeface="Tahoma" pitchFamily="34" charset="0"/>
              </a:rPr>
              <a:t>10</a:t>
            </a:r>
            <a:r>
              <a:rPr lang="en-US" sz="1200" baseline="30000" dirty="0">
                <a:ea typeface="Tahoma" pitchFamily="34" charset="0"/>
                <a:cs typeface="Tahoma" pitchFamily="34" charset="0"/>
              </a:rPr>
              <a:t>19</a:t>
            </a:r>
            <a:r>
              <a:rPr lang="en-US" sz="1200" dirty="0">
                <a:ea typeface="Tahoma" pitchFamily="34" charset="0"/>
                <a:cs typeface="Tahoma" pitchFamily="34" charset="0"/>
              </a:rPr>
              <a:t> </a:t>
            </a:r>
            <a:r>
              <a:rPr lang="en-US" sz="1200" dirty="0" smtClean="0">
                <a:ea typeface="Tahoma" pitchFamily="34" charset="0"/>
                <a:cs typeface="Tahoma" pitchFamily="34" charset="0"/>
              </a:rPr>
              <a:t>p.o.t.</a:t>
            </a:r>
            <a:endParaRPr lang="en-US" sz="1200" dirty="0">
              <a:ea typeface="Tahoma" pitchFamily="34" charset="0"/>
              <a:cs typeface="Tahoma" pitchFamily="34" charset="0"/>
            </a:endParaRPr>
          </a:p>
        </p:txBody>
      </p:sp>
      <p:sp>
        <p:nvSpPr>
          <p:cNvPr id="18" name="Rectangle 18"/>
          <p:cNvSpPr>
            <a:spLocks noChangeArrowheads="1"/>
          </p:cNvSpPr>
          <p:nvPr/>
        </p:nvSpPr>
        <p:spPr bwMode="auto">
          <a:xfrm>
            <a:off x="321918" y="994266"/>
            <a:ext cx="764860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sz="1400" i="1" dirty="0" smtClean="0">
                <a:ea typeface="Tahoma" pitchFamily="34" charset="0"/>
                <a:cs typeface="Tahoma" pitchFamily="34" charset="0"/>
              </a:rPr>
              <a:t>CNGS 2007 </a:t>
            </a:r>
            <a:r>
              <a:rPr lang="en-US" sz="1400" i="1" dirty="0">
                <a:ea typeface="Tahoma" pitchFamily="34" charset="0"/>
                <a:cs typeface="Tahoma" pitchFamily="34" charset="0"/>
              </a:rPr>
              <a:t>physics </a:t>
            </a:r>
            <a:r>
              <a:rPr lang="en-US" sz="1400" i="1" dirty="0" smtClean="0">
                <a:ea typeface="Tahoma" pitchFamily="34" charset="0"/>
                <a:cs typeface="Tahoma" pitchFamily="34" charset="0"/>
              </a:rPr>
              <a:t>run</a:t>
            </a:r>
            <a:r>
              <a:rPr lang="en-US" sz="1400" dirty="0" smtClean="0">
                <a:ea typeface="Tahoma" pitchFamily="34" charset="0"/>
                <a:cs typeface="Tahoma" pitchFamily="34" charset="0"/>
              </a:rPr>
              <a:t>, </a:t>
            </a:r>
            <a:r>
              <a:rPr lang="en-US" sz="1400" dirty="0" smtClean="0">
                <a:solidFill>
                  <a:srgbClr val="0066FF"/>
                </a:solidFill>
                <a:ea typeface="Tahoma" pitchFamily="34" charset="0"/>
                <a:cs typeface="Tahoma" pitchFamily="34" charset="0"/>
              </a:rPr>
              <a:t>8 </a:t>
            </a:r>
            <a:r>
              <a:rPr lang="en-US" sz="1400" dirty="0">
                <a:solidFill>
                  <a:srgbClr val="0066FF"/>
                </a:solidFill>
                <a:ea typeface="Tahoma" pitchFamily="34" charset="0"/>
                <a:cs typeface="Tahoma" pitchFamily="34" charset="0"/>
              </a:rPr>
              <a:t>10</a:t>
            </a:r>
            <a:r>
              <a:rPr lang="en-US" sz="1400" baseline="30000" dirty="0">
                <a:solidFill>
                  <a:srgbClr val="0066FF"/>
                </a:solidFill>
                <a:ea typeface="Tahoma" pitchFamily="34" charset="0"/>
                <a:cs typeface="Tahoma" pitchFamily="34" charset="0"/>
              </a:rPr>
              <a:t>17</a:t>
            </a:r>
            <a:r>
              <a:rPr lang="en-US" sz="1400" dirty="0">
                <a:solidFill>
                  <a:srgbClr val="0066FF"/>
                </a:solidFill>
                <a:ea typeface="Tahoma" pitchFamily="34" charset="0"/>
                <a:cs typeface="Tahoma" pitchFamily="34" charset="0"/>
              </a:rPr>
              <a:t> </a:t>
            </a:r>
            <a:r>
              <a:rPr lang="en-US" sz="1400" dirty="0" smtClean="0">
                <a:solidFill>
                  <a:srgbClr val="0066FF"/>
                </a:solidFill>
                <a:ea typeface="Tahoma" pitchFamily="34" charset="0"/>
                <a:cs typeface="Tahoma" pitchFamily="34" charset="0"/>
              </a:rPr>
              <a:t>protons on target </a:t>
            </a:r>
            <a:r>
              <a:rPr lang="en-US" sz="1400" dirty="0" smtClean="0">
                <a:ea typeface="Tahoma" pitchFamily="34" charset="0"/>
                <a:cs typeface="Tahoma" pitchFamily="34" charset="0"/>
              </a:rPr>
              <a:t>delivered </a:t>
            </a:r>
            <a:r>
              <a:rPr lang="en-US" sz="1400" dirty="0">
                <a:ea typeface="Tahoma" pitchFamily="34" charset="0"/>
                <a:cs typeface="Tahoma" pitchFamily="34" charset="0"/>
              </a:rPr>
              <a:t>(</a:t>
            </a:r>
            <a:r>
              <a:rPr lang="en-US" sz="1400" dirty="0">
                <a:solidFill>
                  <a:srgbClr val="990099"/>
                </a:solidFill>
                <a:ea typeface="Tahoma" pitchFamily="34" charset="0"/>
                <a:cs typeface="Tahoma" pitchFamily="34" charset="0"/>
              </a:rPr>
              <a:t> </a:t>
            </a:r>
            <a:r>
              <a:rPr lang="en-US" sz="1400" dirty="0">
                <a:solidFill>
                  <a:srgbClr val="990099"/>
                </a:solidFill>
                <a:ea typeface="Tahoma" pitchFamily="34" charset="0"/>
                <a:cs typeface="Tahoma" pitchFamily="34" charset="0"/>
                <a:sym typeface="Symbol" pitchFamily="18" charset="2"/>
              </a:rPr>
              <a:t>2% </a:t>
            </a:r>
            <a:r>
              <a:rPr lang="en-US" sz="1400" dirty="0">
                <a:ea typeface="Tahoma" pitchFamily="34" charset="0"/>
                <a:cs typeface="Tahoma" pitchFamily="34" charset="0"/>
                <a:sym typeface="Symbol" pitchFamily="18" charset="2"/>
              </a:rPr>
              <a:t>of a </a:t>
            </a:r>
            <a:r>
              <a:rPr lang="en-US" sz="1400" dirty="0" smtClean="0">
                <a:ea typeface="Tahoma" pitchFamily="34" charset="0"/>
                <a:cs typeface="Tahoma" pitchFamily="34" charset="0"/>
                <a:sym typeface="Symbol" pitchFamily="18" charset="2"/>
              </a:rPr>
              <a:t>nominal CNGS year </a:t>
            </a:r>
            <a:r>
              <a:rPr lang="en-US" sz="1400" dirty="0">
                <a:ea typeface="Tahoma" pitchFamily="34" charset="0"/>
                <a:cs typeface="Tahoma" pitchFamily="34" charset="0"/>
                <a:sym typeface="Symbol" pitchFamily="18" charset="2"/>
              </a:rPr>
              <a:t>)</a:t>
            </a:r>
          </a:p>
        </p:txBody>
      </p:sp>
      <p:sp>
        <p:nvSpPr>
          <p:cNvPr id="19" name="Text Box 18"/>
          <p:cNvSpPr txBox="1">
            <a:spLocks noChangeArrowheads="1"/>
          </p:cNvSpPr>
          <p:nvPr/>
        </p:nvSpPr>
        <p:spPr bwMode="auto">
          <a:xfrm>
            <a:off x="634314" y="5268500"/>
            <a:ext cx="8077200" cy="694742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sz="1400" b="1" dirty="0" smtClean="0">
                <a:solidFill>
                  <a:srgbClr val="FF0000"/>
                </a:solidFill>
                <a:ea typeface="Tahoma" pitchFamily="34" charset="0"/>
                <a:cs typeface="Tahoma" pitchFamily="34" charset="0"/>
                <a:sym typeface="Wingdings" pitchFamily="2" charset="2"/>
              </a:rPr>
              <a:t>Single </a:t>
            </a:r>
            <a:r>
              <a:rPr lang="en-US" sz="1400" b="1" dirty="0">
                <a:solidFill>
                  <a:srgbClr val="FF0000"/>
                </a:solidFill>
                <a:ea typeface="Tahoma" pitchFamily="34" charset="0"/>
                <a:cs typeface="Tahoma" pitchFamily="34" charset="0"/>
                <a:sym typeface="Wingdings" pitchFamily="2" charset="2"/>
              </a:rPr>
              <a:t>event upsets in ventilation electronics caused 		</a:t>
            </a:r>
            <a:r>
              <a:rPr lang="en-US" sz="1400" b="1" dirty="0" smtClean="0">
                <a:solidFill>
                  <a:srgbClr val="FF0000"/>
                </a:solidFill>
                <a:ea typeface="Tahoma" pitchFamily="34" charset="0"/>
                <a:cs typeface="Tahoma" pitchFamily="34" charset="0"/>
                <a:sym typeface="Wingdings" pitchFamily="2" charset="2"/>
              </a:rPr>
              <a:t>	ventilation </a:t>
            </a:r>
            <a:r>
              <a:rPr lang="en-US" sz="1400" b="1" dirty="0">
                <a:solidFill>
                  <a:srgbClr val="FF0000"/>
                </a:solidFill>
                <a:ea typeface="Tahoma" pitchFamily="34" charset="0"/>
                <a:cs typeface="Tahoma" pitchFamily="34" charset="0"/>
                <a:sym typeface="Wingdings" pitchFamily="2" charset="2"/>
              </a:rPr>
              <a:t>control failure and interruption of communication</a:t>
            </a:r>
          </a:p>
        </p:txBody>
      </p:sp>
      <p:sp>
        <p:nvSpPr>
          <p:cNvPr id="20" name="TextBox 20"/>
          <p:cNvSpPr txBox="1">
            <a:spLocks noChangeArrowheads="1"/>
          </p:cNvSpPr>
          <p:nvPr/>
        </p:nvSpPr>
        <p:spPr bwMode="auto">
          <a:xfrm>
            <a:off x="5816880" y="1734255"/>
            <a:ext cx="3029940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sz="1400" dirty="0">
                <a:ea typeface="Tahoma" pitchFamily="34" charset="0"/>
                <a:cs typeface="Tahoma" pitchFamily="34" charset="0"/>
              </a:rPr>
              <a:t>Predicted </a:t>
            </a:r>
            <a:r>
              <a:rPr lang="en-US" sz="1400" i="1" dirty="0">
                <a:ea typeface="Tahoma" pitchFamily="34" charset="0"/>
                <a:cs typeface="Tahoma" pitchFamily="34" charset="0"/>
              </a:rPr>
              <a:t>dose</a:t>
            </a:r>
            <a:r>
              <a:rPr lang="en-US" sz="1400" dirty="0">
                <a:ea typeface="Tahoma" pitchFamily="34" charset="0"/>
                <a:cs typeface="Tahoma" pitchFamily="34" charset="0"/>
              </a:rPr>
              <a:t> levels</a:t>
            </a:r>
          </a:p>
          <a:p>
            <a:pPr eaLnBrk="1" hangingPunct="1">
              <a:lnSpc>
                <a:spcPct val="150000"/>
              </a:lnSpc>
            </a:pPr>
            <a:r>
              <a:rPr lang="en-US" sz="1400" dirty="0" smtClean="0">
                <a:ea typeface="Tahoma" pitchFamily="34" charset="0"/>
                <a:cs typeface="Tahoma" pitchFamily="34" charset="0"/>
              </a:rPr>
              <a:t>[in </a:t>
            </a:r>
            <a:r>
              <a:rPr lang="en-US" sz="1400" dirty="0">
                <a:ea typeface="Tahoma" pitchFamily="34" charset="0"/>
                <a:cs typeface="Tahoma" pitchFamily="34" charset="0"/>
              </a:rPr>
              <a:t>agreement </a:t>
            </a:r>
            <a:r>
              <a:rPr lang="en-US" sz="1400" dirty="0" smtClean="0">
                <a:ea typeface="Tahoma" pitchFamily="34" charset="0"/>
                <a:cs typeface="Tahoma" pitchFamily="34" charset="0"/>
              </a:rPr>
              <a:t>with measurements]</a:t>
            </a:r>
            <a:endParaRPr lang="en-US" sz="1400" dirty="0">
              <a:ea typeface="Tahoma" pitchFamily="34" charset="0"/>
              <a:cs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18767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7767317-A9AB-4E54-871B-CD2EEDE7C57D}" type="slidenum">
              <a:rPr lang="en-US" altLang="en-US" smtClean="0"/>
              <a:pPr>
                <a:defRPr/>
              </a:pPr>
              <a:t>27</a:t>
            </a:fld>
            <a:endParaRPr lang="en-US" altLang="en-US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1404238" y="248041"/>
            <a:ext cx="6176075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2800" dirty="0" smtClean="0">
                <a:solidFill>
                  <a:srgbClr val="0066FF"/>
                </a:solidFill>
              </a:rPr>
              <a:t>ELECTRONICS FAILURES [II]</a:t>
            </a:r>
            <a:endParaRPr lang="en-US" sz="2800" dirty="0">
              <a:solidFill>
                <a:srgbClr val="0066FF"/>
              </a:solidFill>
            </a:endParaRPr>
          </a:p>
        </p:txBody>
      </p:sp>
      <p:pic>
        <p:nvPicPr>
          <p:cNvPr id="5" name="Content Placeholder 5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72632" y="1984462"/>
            <a:ext cx="5312180" cy="2636912"/>
          </a:xfrm>
          <a:prstGeom prst="rect">
            <a:avLst/>
          </a:prstGeom>
        </p:spPr>
      </p:pic>
      <p:pic>
        <p:nvPicPr>
          <p:cNvPr id="6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5" y="4725144"/>
            <a:ext cx="7904247" cy="10087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Oval 6"/>
          <p:cNvSpPr/>
          <p:nvPr/>
        </p:nvSpPr>
        <p:spPr bwMode="auto">
          <a:xfrm>
            <a:off x="1317892" y="2677492"/>
            <a:ext cx="1440180" cy="360050"/>
          </a:xfrm>
          <a:prstGeom prst="ellipse">
            <a:avLst/>
          </a:prstGeom>
          <a:noFill/>
          <a:ln w="57150" cap="sq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algn="ctr" eaLnBrk="0" fontAlgn="base" hangingPunct="0">
              <a:spcBef>
                <a:spcPct val="50000"/>
              </a:spcBef>
              <a:spcAft>
                <a:spcPct val="0"/>
              </a:spcAft>
            </a:pPr>
            <a:endParaRPr lang="de-DE" sz="2000" smtClean="0">
              <a:solidFill>
                <a:srgbClr val="00007D"/>
              </a:solidFill>
            </a:endParaRPr>
          </a:p>
        </p:txBody>
      </p:sp>
      <p:sp>
        <p:nvSpPr>
          <p:cNvPr id="8" name="Text Box 18"/>
          <p:cNvSpPr txBox="1">
            <a:spLocks noChangeArrowheads="1"/>
          </p:cNvSpPr>
          <p:nvPr/>
        </p:nvSpPr>
        <p:spPr bwMode="auto">
          <a:xfrm>
            <a:off x="485783" y="1328626"/>
            <a:ext cx="8077200" cy="371577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en-US" sz="1400" b="1" dirty="0" smtClean="0">
                <a:solidFill>
                  <a:srgbClr val="FF0000"/>
                </a:solidFill>
                <a:ea typeface="Tahoma" pitchFamily="34" charset="0"/>
                <a:cs typeface="Tahoma" pitchFamily="34" charset="0"/>
                <a:sym typeface="Wingdings" pitchFamily="2" charset="2"/>
              </a:rPr>
              <a:t>collimator controls</a:t>
            </a:r>
            <a:endParaRPr lang="en-US" sz="1400" b="1" dirty="0">
              <a:solidFill>
                <a:srgbClr val="FF0000"/>
              </a:solidFill>
              <a:ea typeface="Tahoma" pitchFamily="34" charset="0"/>
              <a:cs typeface="Tahoma" pitchFamily="34" charset="0"/>
              <a:sym typeface="Wingdings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4047500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7767317-A9AB-4E54-871B-CD2EEDE7C57D}" type="slidenum">
              <a:rPr lang="en-US" altLang="en-US" smtClean="0"/>
              <a:pPr>
                <a:defRPr/>
              </a:pPr>
              <a:t>28</a:t>
            </a:fld>
            <a:endParaRPr lang="en-US" altLang="en-US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662940" y="255588"/>
            <a:ext cx="76200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2800" dirty="0">
                <a:solidFill>
                  <a:srgbClr val="0066FF"/>
                </a:solidFill>
              </a:rPr>
              <a:t>MAIN RADIATION EFFECTS ON ELECTRONICS</a:t>
            </a: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87484860"/>
              </p:ext>
            </p:extLst>
          </p:nvPr>
        </p:nvGraphicFramePr>
        <p:xfrm>
          <a:off x="74648" y="1411152"/>
          <a:ext cx="8984658" cy="4693920"/>
        </p:xfrm>
        <a:graphic>
          <a:graphicData uri="http://schemas.openxmlformats.org/drawingml/2006/table">
            <a:tbl>
              <a:tblPr/>
              <a:tblGrid>
                <a:gridCol w="1408201"/>
                <a:gridCol w="1679510"/>
                <a:gridCol w="2585297"/>
                <a:gridCol w="3311650"/>
              </a:tblGrid>
              <a:tr h="371475"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ea typeface="ＭＳ Ｐゴシック" pitchFamily="34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D88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ea typeface="ＭＳ Ｐゴシック" pitchFamily="34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D88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relevant physical quantity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the effect is scaling with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D882"/>
                    </a:solidFill>
                  </a:tcPr>
                </a:tc>
              </a:tr>
              <a:tr h="371475"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Single Event effects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34" charset="-128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(Random in time)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Single Event Upset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(SEU)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Memory bit flip  (soft error)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Temporary functional failure  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High energy hadron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fluence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 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[cm</a:t>
                      </a:r>
                      <a:r>
                        <a:rPr kumimoji="0" lang="en-US" sz="16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-2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]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(but also 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thermal neutrons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!)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7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Single Event Latchup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(SEL)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Abnormal high current state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Permanent/destructive if not protected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High energy hadron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fluence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 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[cm</a:t>
                      </a:r>
                      <a:r>
                        <a:rPr kumimoji="0" lang="en-US" sz="16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-2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]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34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75"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Cumulative effects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34" charset="-128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(Long term)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Total Ionizing Dose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(TID)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Charge build-up in oxide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Threshold shift &amp; increased leakage current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Ultimately destructive 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Ionizing 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dose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 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[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Gy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]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7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Displacement damage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Atomic displacements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Degradation over time 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Ultimately destructive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dirty="0" smtClean="0">
                          <a:solidFill>
                            <a:srgbClr val="FF0000"/>
                          </a:solidFill>
                          <a:latin typeface="Calibri" pitchFamily="34" charset="0"/>
                          <a:cs typeface="Calibri" pitchFamily="34" charset="0"/>
                        </a:rPr>
                        <a:t>Silicon 1 MeV-equivalent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dirty="0" smtClean="0">
                          <a:solidFill>
                            <a:srgbClr val="FF0000"/>
                          </a:solidFill>
                          <a:latin typeface="Calibri" pitchFamily="34" charset="0"/>
                          <a:cs typeface="Calibri" pitchFamily="34" charset="0"/>
                        </a:rPr>
                        <a:t>neutron </a:t>
                      </a:r>
                      <a:r>
                        <a:rPr lang="en-US" dirty="0" err="1" smtClean="0">
                          <a:solidFill>
                            <a:srgbClr val="FF0000"/>
                          </a:solidFill>
                          <a:latin typeface="Calibri" pitchFamily="34" charset="0"/>
                          <a:cs typeface="Calibri" pitchFamily="34" charset="0"/>
                        </a:rPr>
                        <a:t>fluence</a:t>
                      </a:r>
                      <a:r>
                        <a:rPr lang="en-US" baseline="0" dirty="0" smtClean="0">
                          <a:solidFill>
                            <a:srgbClr val="FF0000"/>
                          </a:solidFill>
                          <a:latin typeface="Calibri" pitchFamily="34" charset="0"/>
                          <a:cs typeface="Calibri" pitchFamily="34" charset="0"/>
                        </a:rPr>
                        <a:t> </a:t>
                      </a:r>
                      <a:r>
                        <a:rPr lang="en-US" sz="1600" baseline="0" dirty="0" smtClean="0">
                          <a:latin typeface="Calibri" pitchFamily="34" charset="0"/>
                          <a:cs typeface="Calibri" pitchFamily="34" charset="0"/>
                        </a:rPr>
                        <a:t>[cm</a:t>
                      </a:r>
                      <a:r>
                        <a:rPr lang="en-US" sz="1600" baseline="30000" dirty="0" smtClean="0">
                          <a:latin typeface="Calibri" pitchFamily="34" charset="0"/>
                          <a:cs typeface="Calibri" pitchFamily="34" charset="0"/>
                        </a:rPr>
                        <a:t>-2</a:t>
                      </a:r>
                      <a:r>
                        <a:rPr lang="en-US" sz="1600" baseline="0" dirty="0" smtClean="0">
                          <a:latin typeface="Calibri" pitchFamily="34" charset="0"/>
                          <a:cs typeface="Calibri" pitchFamily="34" charset="0"/>
                        </a:rPr>
                        <a:t>]</a:t>
                      </a:r>
                      <a:endParaRPr lang="en-US" sz="1800" baseline="0" dirty="0" smtClean="0">
                        <a:latin typeface="Calibri" pitchFamily="34" charset="0"/>
                        <a:cs typeface="Calibri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  <a:cs typeface="Calibri" pitchFamily="34" charset="0"/>
                        </a:rPr>
                        <a:t>{NIEL -&gt; DPA}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39251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7767317-A9AB-4E54-871B-CD2EEDE7C57D}" type="slidenum">
              <a:rPr lang="en-US" altLang="en-US" smtClean="0"/>
              <a:pPr>
                <a:defRPr/>
              </a:pPr>
              <a:t>29</a:t>
            </a:fld>
            <a:endParaRPr lang="en-US" altLang="en-US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1363922" y="255588"/>
            <a:ext cx="6176075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2800" dirty="0">
                <a:solidFill>
                  <a:srgbClr val="0066FF"/>
                </a:solidFill>
              </a:rPr>
              <a:t>HOW HIGH ENERGY HADRONS</a:t>
            </a:r>
            <a:r>
              <a:rPr lang="en-US" sz="2800" dirty="0" smtClean="0">
                <a:solidFill>
                  <a:srgbClr val="0066FF"/>
                </a:solidFill>
              </a:rPr>
              <a:t>?</a:t>
            </a:r>
            <a:endParaRPr lang="en-US" sz="2800" dirty="0">
              <a:solidFill>
                <a:srgbClr val="0066FF"/>
              </a:solidFill>
            </a:endParaRPr>
          </a:p>
        </p:txBody>
      </p:sp>
      <p:sp>
        <p:nvSpPr>
          <p:cNvPr id="8" name="Rectangle 2"/>
          <p:cNvSpPr txBox="1">
            <a:spLocks noChangeArrowheads="1"/>
          </p:cNvSpPr>
          <p:nvPr/>
        </p:nvSpPr>
        <p:spPr bwMode="auto">
          <a:xfrm>
            <a:off x="1973724" y="1678606"/>
            <a:ext cx="2725093" cy="3071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b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0" cap="none" spc="0" normalizeH="0" baseline="3000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ea typeface="Tahoma" pitchFamily="34" charset="0"/>
                <a:cs typeface="Tahoma" pitchFamily="34" charset="0"/>
              </a:rPr>
              <a:t>28</a:t>
            </a:r>
            <a:r>
              <a:rPr kumimoji="0" lang="en-US" sz="14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ea typeface="Tahoma" pitchFamily="34" charset="0"/>
                <a:cs typeface="Tahoma" pitchFamily="34" charset="0"/>
              </a:rPr>
              <a:t>Si(</a:t>
            </a:r>
            <a:r>
              <a:rPr kumimoji="0" lang="en-US" sz="14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ea typeface="Tahoma" pitchFamily="34" charset="0"/>
                <a:cs typeface="Tahoma" pitchFamily="34" charset="0"/>
              </a:rPr>
              <a:t>n,x</a:t>
            </a:r>
            <a:r>
              <a:rPr lang="en-US" sz="1400" b="1" kern="0" dirty="0">
                <a:solidFill>
                  <a:srgbClr val="FF0000"/>
                </a:solidFill>
                <a:latin typeface="Symbol" pitchFamily="18" charset="2"/>
                <a:ea typeface="Tahoma" pitchFamily="34" charset="0"/>
                <a:cs typeface="Tahoma" pitchFamily="34" charset="0"/>
              </a:rPr>
              <a:t>a</a:t>
            </a:r>
            <a:r>
              <a:rPr kumimoji="0" lang="en-US" sz="14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ea typeface="Tahoma" pitchFamily="34" charset="0"/>
                <a:cs typeface="Tahoma" pitchFamily="34" charset="0"/>
              </a:rPr>
              <a:t>) cross section</a:t>
            </a:r>
            <a:endParaRPr kumimoji="0" lang="el-GR" sz="1400" b="1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ea typeface="Tahoma" pitchFamily="34" charset="0"/>
              <a:cs typeface="Tahoma" pitchFamily="34" charset="0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366544" y="1985779"/>
            <a:ext cx="5839862" cy="4179275"/>
            <a:chOff x="1688282" y="1524076"/>
            <a:chExt cx="5839862" cy="4179275"/>
          </a:xfrm>
        </p:grpSpPr>
        <p:pic>
          <p:nvPicPr>
            <p:cNvPr id="10" name="Picture 9" descr="ENDF7"/>
            <p:cNvPicPr>
              <a:picLocks noChangeAspect="1" noChangeArrowheads="1"/>
            </p:cNvPicPr>
            <p:nvPr/>
          </p:nvPicPr>
          <p:blipFill>
            <a:blip r:embed="rId2" cstate="print"/>
            <a:srcRect l="10786" t="6825" r="10219" b="6825"/>
            <a:stretch>
              <a:fillRect/>
            </a:stretch>
          </p:blipFill>
          <p:spPr bwMode="auto">
            <a:xfrm rot="5400000">
              <a:off x="2717584" y="494774"/>
              <a:ext cx="3781258" cy="5839862"/>
            </a:xfrm>
            <a:prstGeom prst="rect">
              <a:avLst/>
            </a:prstGeom>
            <a:noFill/>
          </p:spPr>
        </p:pic>
        <p:sp>
          <p:nvSpPr>
            <p:cNvPr id="11" name="Rectangle 2"/>
            <p:cNvSpPr txBox="1">
              <a:spLocks noChangeArrowheads="1"/>
            </p:cNvSpPr>
            <p:nvPr/>
          </p:nvSpPr>
          <p:spPr bwMode="auto">
            <a:xfrm>
              <a:off x="2821665" y="5396178"/>
              <a:ext cx="893277" cy="307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vert="horz" wrap="square" lIns="92075" tIns="46038" rIns="92075" bIns="46038" numCol="1" anchor="b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0" cap="none" spc="0" normalizeH="0" noProof="0" dirty="0" smtClean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ea typeface="Tahoma" pitchFamily="34" charset="0"/>
                  <a:cs typeface="Tahoma" pitchFamily="34" charset="0"/>
                </a:rPr>
                <a:t>5 MeV</a:t>
              </a:r>
              <a:endParaRPr kumimoji="0" lang="el-GR" sz="1400" b="1" i="0" u="none" strike="noStrike" kern="0" cap="none" spc="0" normalizeH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ea typeface="Tahoma" pitchFamily="34" charset="0"/>
                <a:cs typeface="Tahoma" pitchFamily="34" charset="0"/>
              </a:endParaRPr>
            </a:p>
          </p:txBody>
        </p:sp>
        <p:cxnSp>
          <p:nvCxnSpPr>
            <p:cNvPr id="12" name="Straight Connector 11"/>
            <p:cNvCxnSpPr/>
            <p:nvPr/>
          </p:nvCxnSpPr>
          <p:spPr bwMode="auto">
            <a:xfrm flipV="1">
              <a:off x="3259251" y="5030537"/>
              <a:ext cx="27158" cy="329114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13" name="TextBox 20"/>
          <p:cNvSpPr txBox="1">
            <a:spLocks noChangeArrowheads="1"/>
          </p:cNvSpPr>
          <p:nvPr/>
        </p:nvSpPr>
        <p:spPr bwMode="auto">
          <a:xfrm>
            <a:off x="4804444" y="1104626"/>
            <a:ext cx="2031023" cy="3715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sz="1400" b="1" dirty="0" smtClean="0">
                <a:solidFill>
                  <a:srgbClr val="0000FF"/>
                </a:solidFill>
                <a:ea typeface="Tahoma" pitchFamily="34" charset="0"/>
                <a:cs typeface="Tahoma" pitchFamily="34" charset="0"/>
              </a:rPr>
              <a:t>&gt;20 MeV</a:t>
            </a:r>
            <a:endParaRPr lang="en-US" sz="1400" b="1" dirty="0">
              <a:solidFill>
                <a:srgbClr val="0000FF"/>
              </a:solidFill>
              <a:ea typeface="Tahoma" pitchFamily="34" charset="0"/>
              <a:cs typeface="Tahoma" pitchFamily="34" charset="0"/>
            </a:endParaRPr>
          </a:p>
        </p:txBody>
      </p:sp>
      <p:cxnSp>
        <p:nvCxnSpPr>
          <p:cNvPr id="14" name="Straight Connector 13"/>
          <p:cNvCxnSpPr/>
          <p:nvPr/>
        </p:nvCxnSpPr>
        <p:spPr bwMode="auto">
          <a:xfrm flipH="1" flipV="1">
            <a:off x="5276730" y="1520101"/>
            <a:ext cx="236830" cy="915281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5" name="TextBox 20"/>
          <p:cNvSpPr txBox="1">
            <a:spLocks noChangeArrowheads="1"/>
          </p:cNvSpPr>
          <p:nvPr/>
        </p:nvSpPr>
        <p:spPr bwMode="auto">
          <a:xfrm>
            <a:off x="1371460" y="1487281"/>
            <a:ext cx="2031023" cy="3715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sz="1400" dirty="0" smtClean="0">
                <a:ea typeface="Tahoma" pitchFamily="34" charset="0"/>
                <a:cs typeface="Tahoma" pitchFamily="34" charset="0"/>
              </a:rPr>
              <a:t>plus</a:t>
            </a:r>
            <a:endParaRPr lang="en-US" sz="1400" dirty="0">
              <a:ea typeface="Tahoma" pitchFamily="34" charset="0"/>
              <a:cs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97150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3" grpId="0"/>
      <p:bldP spid="1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7767317-A9AB-4E54-871B-CD2EEDE7C57D}" type="slidenum">
              <a:rPr lang="en-US" altLang="en-US" smtClean="0"/>
              <a:pPr>
                <a:defRPr/>
              </a:pPr>
              <a:t>3</a:t>
            </a:fld>
            <a:endParaRPr lang="en-US" altLang="en-US"/>
          </a:p>
        </p:txBody>
      </p:sp>
      <p:pic>
        <p:nvPicPr>
          <p:cNvPr id="35" name="Picture 34" descr="Run1Event2_all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9689" y="1119851"/>
            <a:ext cx="7968343" cy="2476519"/>
          </a:xfrm>
          <a:prstGeom prst="rect">
            <a:avLst/>
          </a:prstGeom>
        </p:spPr>
      </p:pic>
      <p:sp>
        <p:nvSpPr>
          <p:cNvPr id="36" name="Content Placeholder 4"/>
          <p:cNvSpPr>
            <a:spLocks noGrp="1"/>
          </p:cNvSpPr>
          <p:nvPr>
            <p:ph idx="4294967295"/>
          </p:nvPr>
        </p:nvSpPr>
        <p:spPr bwMode="auto">
          <a:xfrm>
            <a:off x="3548750" y="3686174"/>
            <a:ext cx="5589586" cy="8763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norm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mbria" pitchFamily="18" charset="0"/>
              </a:rPr>
              <a:t>interplay of many physical processes                   described by different  theories/models</a:t>
            </a: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mbria" pitchFamily="18" charset="0"/>
            </a:endParaRPr>
          </a:p>
        </p:txBody>
      </p:sp>
      <p:grpSp>
        <p:nvGrpSpPr>
          <p:cNvPr id="38" name="Group 37"/>
          <p:cNvGrpSpPr/>
          <p:nvPr/>
        </p:nvGrpSpPr>
        <p:grpSpPr>
          <a:xfrm>
            <a:off x="835529" y="4139042"/>
            <a:ext cx="2571750" cy="1962150"/>
            <a:chOff x="1275180" y="4257675"/>
            <a:chExt cx="2571750" cy="1962150"/>
          </a:xfrm>
        </p:grpSpPr>
        <p:pic>
          <p:nvPicPr>
            <p:cNvPr id="39" name="Picture 38" descr="nuclrea.gif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275180" y="4257675"/>
              <a:ext cx="2571750" cy="1962150"/>
            </a:xfrm>
            <a:prstGeom prst="rect">
              <a:avLst/>
            </a:prstGeom>
          </p:spPr>
        </p:pic>
        <p:sp>
          <p:nvSpPr>
            <p:cNvPr id="40" name="Rectangle 39"/>
            <p:cNvSpPr/>
            <p:nvPr/>
          </p:nvSpPr>
          <p:spPr>
            <a:xfrm>
              <a:off x="1313280" y="5381625"/>
              <a:ext cx="486945" cy="133350"/>
            </a:xfrm>
            <a:prstGeom prst="rect">
              <a:avLst/>
            </a:prstGeom>
            <a:solidFill>
              <a:sysClr val="window" lastClr="FFFFFF"/>
            </a:solidFill>
            <a:ln w="1905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mbria"/>
                <a:ea typeface="+mn-ea"/>
                <a:cs typeface="+mn-cs"/>
              </a:endParaRPr>
            </a:p>
          </p:txBody>
        </p:sp>
        <p:sp>
          <p:nvSpPr>
            <p:cNvPr id="41" name="Rectangle 40"/>
            <p:cNvSpPr/>
            <p:nvPr/>
          </p:nvSpPr>
          <p:spPr>
            <a:xfrm>
              <a:off x="2942055" y="4295775"/>
              <a:ext cx="486945" cy="133350"/>
            </a:xfrm>
            <a:prstGeom prst="rect">
              <a:avLst/>
            </a:prstGeom>
            <a:solidFill>
              <a:sysClr val="window" lastClr="FFFFFF"/>
            </a:solidFill>
            <a:ln w="1905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mbria"/>
                <a:ea typeface="+mn-ea"/>
                <a:cs typeface="+mn-cs"/>
              </a:endParaRPr>
            </a:p>
          </p:txBody>
        </p:sp>
        <p:sp>
          <p:nvSpPr>
            <p:cNvPr id="42" name="Rectangle 41"/>
            <p:cNvSpPr/>
            <p:nvPr/>
          </p:nvSpPr>
          <p:spPr>
            <a:xfrm>
              <a:off x="3294480" y="5010150"/>
              <a:ext cx="486945" cy="133350"/>
            </a:xfrm>
            <a:prstGeom prst="rect">
              <a:avLst/>
            </a:prstGeom>
            <a:solidFill>
              <a:sysClr val="window" lastClr="FFFFFF"/>
            </a:solidFill>
            <a:ln w="1905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mbria"/>
                <a:ea typeface="+mn-ea"/>
                <a:cs typeface="+mn-cs"/>
              </a:endParaRPr>
            </a:p>
          </p:txBody>
        </p:sp>
        <p:sp>
          <p:nvSpPr>
            <p:cNvPr id="43" name="Rectangle 42"/>
            <p:cNvSpPr/>
            <p:nvPr/>
          </p:nvSpPr>
          <p:spPr>
            <a:xfrm>
              <a:off x="2923005" y="6038850"/>
              <a:ext cx="486945" cy="133350"/>
            </a:xfrm>
            <a:prstGeom prst="rect">
              <a:avLst/>
            </a:prstGeom>
            <a:solidFill>
              <a:sysClr val="window" lastClr="FFFFFF"/>
            </a:solidFill>
            <a:ln w="1905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mbria"/>
                <a:ea typeface="+mn-ea"/>
                <a:cs typeface="+mn-cs"/>
              </a:endParaRPr>
            </a:p>
          </p:txBody>
        </p:sp>
        <p:sp>
          <p:nvSpPr>
            <p:cNvPr id="44" name="Rectangle 43"/>
            <p:cNvSpPr/>
            <p:nvPr/>
          </p:nvSpPr>
          <p:spPr>
            <a:xfrm>
              <a:off x="3351629" y="4514850"/>
              <a:ext cx="439321" cy="333375"/>
            </a:xfrm>
            <a:prstGeom prst="rect">
              <a:avLst/>
            </a:prstGeom>
            <a:solidFill>
              <a:sysClr val="window" lastClr="FFFFFF"/>
            </a:solidFill>
            <a:ln w="1905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mbria"/>
                <a:ea typeface="+mn-ea"/>
                <a:cs typeface="+mn-cs"/>
              </a:endParaRPr>
            </a:p>
          </p:txBody>
        </p:sp>
        <p:sp>
          <p:nvSpPr>
            <p:cNvPr id="45" name="Rectangle 44"/>
            <p:cNvSpPr/>
            <p:nvPr/>
          </p:nvSpPr>
          <p:spPr>
            <a:xfrm>
              <a:off x="3323054" y="5562600"/>
              <a:ext cx="439321" cy="333375"/>
            </a:xfrm>
            <a:prstGeom prst="rect">
              <a:avLst/>
            </a:prstGeom>
            <a:solidFill>
              <a:sysClr val="window" lastClr="FFFFFF"/>
            </a:solidFill>
            <a:ln w="1905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mbria"/>
                <a:ea typeface="+mn-ea"/>
                <a:cs typeface="+mn-cs"/>
              </a:endParaRPr>
            </a:p>
          </p:txBody>
        </p:sp>
      </p:grpSp>
      <p:cxnSp>
        <p:nvCxnSpPr>
          <p:cNvPr id="46" name="Straight Arrow Connector 45"/>
          <p:cNvCxnSpPr>
            <a:stCxn id="50" idx="2"/>
          </p:cNvCxnSpPr>
          <p:nvPr/>
        </p:nvCxnSpPr>
        <p:spPr>
          <a:xfrm flipH="1">
            <a:off x="1762125" y="2971803"/>
            <a:ext cx="315101" cy="1438272"/>
          </a:xfrm>
          <a:prstGeom prst="straightConnector1">
            <a:avLst/>
          </a:prstGeom>
          <a:noFill/>
          <a:ln w="19050" cap="flat" cmpd="sng" algn="ctr">
            <a:solidFill>
              <a:sysClr val="windowText" lastClr="000000"/>
            </a:solidFill>
            <a:prstDash val="sysDot"/>
            <a:tailEnd type="arrow"/>
          </a:ln>
          <a:effectLst/>
        </p:spPr>
      </p:cxnSp>
      <p:pic>
        <p:nvPicPr>
          <p:cNvPr id="47" name="Picture 2" descr="File:Shower.jpg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780840" y="4591213"/>
            <a:ext cx="1843085" cy="1419062"/>
          </a:xfrm>
          <a:prstGeom prst="rect">
            <a:avLst/>
          </a:prstGeom>
          <a:noFill/>
        </p:spPr>
      </p:pic>
      <p:cxnSp>
        <p:nvCxnSpPr>
          <p:cNvPr id="48" name="Straight Arrow Connector 47"/>
          <p:cNvCxnSpPr/>
          <p:nvPr/>
        </p:nvCxnSpPr>
        <p:spPr>
          <a:xfrm>
            <a:off x="3999915" y="3563714"/>
            <a:ext cx="143460" cy="1217836"/>
          </a:xfrm>
          <a:prstGeom prst="straightConnector1">
            <a:avLst/>
          </a:prstGeom>
          <a:noFill/>
          <a:ln w="19050" cap="flat" cmpd="sng" algn="ctr">
            <a:solidFill>
              <a:sysClr val="windowText" lastClr="000000"/>
            </a:solidFill>
            <a:prstDash val="sysDot"/>
            <a:tailEnd type="arrow"/>
          </a:ln>
          <a:effectLst/>
        </p:spPr>
      </p:cxnSp>
      <p:sp>
        <p:nvSpPr>
          <p:cNvPr id="49" name="Content Placeholder 4"/>
          <p:cNvSpPr txBox="1">
            <a:spLocks/>
          </p:cNvSpPr>
          <p:nvPr/>
        </p:nvSpPr>
        <p:spPr>
          <a:xfrm>
            <a:off x="6438383" y="1571624"/>
            <a:ext cx="2317813" cy="37964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228600" marR="0" lvl="0" indent="-228600" algn="ct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A63212"/>
              </a:buClr>
              <a:buSzPct val="95000"/>
              <a:buFont typeface="Wingdings" charset="2"/>
              <a:buNone/>
              <a:tabLst/>
              <a:defRPr/>
            </a:pPr>
            <a:r>
              <a:rPr lang="en-US" sz="1800" b="1" dirty="0">
                <a:solidFill>
                  <a:sysClr val="windowText" lastClr="000000">
                    <a:lumMod val="75000"/>
                    <a:lumOff val="25000"/>
                  </a:sysClr>
                </a:solidFill>
                <a:latin typeface="Cambria"/>
              </a:rPr>
              <a:t>m</a:t>
            </a:r>
            <a:r>
              <a:rPr lang="en-US" sz="1800" b="1" dirty="0" err="1">
                <a:solidFill>
                  <a:sysClr val="windowText" lastClr="000000">
                    <a:lumMod val="75000"/>
                    <a:lumOff val="25000"/>
                  </a:sysClr>
                </a:solidFill>
                <a:latin typeface="Cambria"/>
              </a:rPr>
              <a:t>ul</a:t>
            </a:r>
            <a:r>
              <a:rPr kumimoji="0" lang="en-US" sz="1800" b="1" i="0" u="none" strike="noStrike" kern="1200" cap="none" spc="0" normalizeH="0" baseline="0" noProof="0" dirty="0" err="1" smtClean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Cambria"/>
                <a:ea typeface="+mn-ea"/>
                <a:cs typeface="+mn-cs"/>
              </a:rPr>
              <a:t>tiple</a:t>
            </a: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Cambria"/>
                <a:ea typeface="+mn-ea"/>
                <a:cs typeface="+mn-cs"/>
              </a:rPr>
              <a:t> scattering</a:t>
            </a:r>
            <a:endParaRPr kumimoji="0" lang="en-US" sz="1800" b="1" i="1" u="none" strike="noStrike" kern="1200" cap="none" spc="0" normalizeH="0" baseline="0" noProof="0" dirty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  <a:latin typeface="Cambria"/>
              <a:ea typeface="+mn-ea"/>
              <a:cs typeface="+mn-cs"/>
            </a:endParaRPr>
          </a:p>
        </p:txBody>
      </p:sp>
      <p:sp>
        <p:nvSpPr>
          <p:cNvPr id="50" name="Content Placeholder 4"/>
          <p:cNvSpPr txBox="1">
            <a:spLocks/>
          </p:cNvSpPr>
          <p:nvPr/>
        </p:nvSpPr>
        <p:spPr>
          <a:xfrm>
            <a:off x="1019366" y="2273756"/>
            <a:ext cx="2115720" cy="69804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22860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63212"/>
              </a:buClr>
              <a:buSzPct val="95000"/>
              <a:buFont typeface="Wingdings" charset="2"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mbria" pitchFamily="18" charset="0"/>
              </a:rPr>
              <a:t>hadron</a:t>
            </a:r>
            <a:r>
              <a:rPr kumimoji="0" lang="en-US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mbria" pitchFamily="18" charset="0"/>
              </a:rPr>
              <a:t>-nucleus</a:t>
            </a:r>
          </a:p>
          <a:p>
            <a:pPr marL="22860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63212"/>
              </a:buClr>
              <a:buSzPct val="95000"/>
              <a:buFont typeface="Wingdings" charset="2"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mbria" pitchFamily="18" charset="0"/>
              </a:rPr>
              <a:t>reaction</a:t>
            </a:r>
            <a:endParaRPr kumimoji="0" lang="en-US" sz="1800" b="1" i="1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mbria" pitchFamily="18" charset="0"/>
            </a:endParaRPr>
          </a:p>
        </p:txBody>
      </p:sp>
      <p:sp>
        <p:nvSpPr>
          <p:cNvPr id="51" name="Content Placeholder 4"/>
          <p:cNvSpPr txBox="1">
            <a:spLocks/>
          </p:cNvSpPr>
          <p:nvPr/>
        </p:nvSpPr>
        <p:spPr>
          <a:xfrm>
            <a:off x="4811909" y="2947311"/>
            <a:ext cx="2317813" cy="37964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228600" marR="0" lvl="0" indent="-228600" algn="ct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A63212"/>
              </a:buClr>
              <a:buSzPct val="95000"/>
              <a:buFont typeface="Wingdings" charset="2"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0066FF"/>
                </a:solidFill>
                <a:effectLst/>
                <a:uLnTx/>
                <a:uFillTx/>
                <a:latin typeface="Cambria" pitchFamily="18" charset="0"/>
              </a:rPr>
              <a:t>particle decay</a:t>
            </a:r>
            <a:endParaRPr kumimoji="0" lang="en-US" sz="1800" b="1" i="1" u="none" strike="noStrike" kern="1200" cap="none" spc="0" normalizeH="0" baseline="0" noProof="0" dirty="0">
              <a:ln>
                <a:noFill/>
              </a:ln>
              <a:solidFill>
                <a:srgbClr val="0066FF"/>
              </a:solidFill>
              <a:effectLst/>
              <a:uLnTx/>
              <a:uFillTx/>
              <a:latin typeface="Cambria" pitchFamily="18" charset="0"/>
            </a:endParaRPr>
          </a:p>
        </p:txBody>
      </p:sp>
      <p:sp>
        <p:nvSpPr>
          <p:cNvPr id="52" name="Content Placeholder 4"/>
          <p:cNvSpPr txBox="1">
            <a:spLocks/>
          </p:cNvSpPr>
          <p:nvPr/>
        </p:nvSpPr>
        <p:spPr>
          <a:xfrm>
            <a:off x="817273" y="1422624"/>
            <a:ext cx="2317813" cy="64294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228600" marR="0" lvl="0" indent="-22860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63212"/>
              </a:buClr>
              <a:buSzPct val="95000"/>
              <a:buFont typeface="Wingdings" charset="2"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0066FF"/>
                </a:solidFill>
                <a:effectLst/>
                <a:uLnTx/>
                <a:uFillTx/>
                <a:latin typeface="Cambria" pitchFamily="18" charset="0"/>
              </a:rPr>
              <a:t>low energy neutron</a:t>
            </a:r>
          </a:p>
          <a:p>
            <a:pPr marL="228600" marR="0" lvl="0" indent="-22860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63212"/>
              </a:buClr>
              <a:buSzPct val="95000"/>
              <a:buFont typeface="Wingdings" charset="2"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0066FF"/>
                </a:solidFill>
                <a:effectLst/>
                <a:uLnTx/>
                <a:uFillTx/>
                <a:latin typeface="Cambria" pitchFamily="18" charset="0"/>
              </a:rPr>
              <a:t>reaction</a:t>
            </a:r>
            <a:endParaRPr kumimoji="0" lang="en-US" sz="1800" b="1" i="1" u="none" strike="noStrike" kern="1200" cap="none" spc="0" normalizeH="0" baseline="0" noProof="0" dirty="0">
              <a:ln>
                <a:noFill/>
              </a:ln>
              <a:solidFill>
                <a:srgbClr val="0066FF"/>
              </a:solidFill>
              <a:effectLst/>
              <a:uLnTx/>
              <a:uFillTx/>
              <a:latin typeface="Cambria" pitchFamily="18" charset="0"/>
            </a:endParaRPr>
          </a:p>
        </p:txBody>
      </p:sp>
      <p:sp>
        <p:nvSpPr>
          <p:cNvPr id="53" name="Content Placeholder 4"/>
          <p:cNvSpPr txBox="1">
            <a:spLocks/>
          </p:cNvSpPr>
          <p:nvPr/>
        </p:nvSpPr>
        <p:spPr>
          <a:xfrm>
            <a:off x="5494589" y="1118508"/>
            <a:ext cx="1665495" cy="37964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228600" marR="0" lvl="0" indent="-228600" algn="ct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A63212"/>
              </a:buClr>
              <a:buSzPct val="95000"/>
              <a:buFont typeface="Wingdings" charset="2"/>
              <a:buNone/>
              <a:tabLst/>
              <a:defRPr/>
            </a:pPr>
            <a:r>
              <a:rPr lang="en-US" sz="1800" b="1" dirty="0">
                <a:solidFill>
                  <a:sysClr val="windowText" lastClr="000000">
                    <a:lumMod val="75000"/>
                    <a:lumOff val="25000"/>
                  </a:sysClr>
                </a:solidFill>
                <a:latin typeface="Cambria"/>
              </a:rPr>
              <a:t>ionization</a:t>
            </a:r>
          </a:p>
        </p:txBody>
      </p:sp>
      <p:sp>
        <p:nvSpPr>
          <p:cNvPr id="54" name="Content Placeholder 4"/>
          <p:cNvSpPr txBox="1">
            <a:spLocks/>
          </p:cNvSpPr>
          <p:nvPr/>
        </p:nvSpPr>
        <p:spPr>
          <a:xfrm>
            <a:off x="2644060" y="2888120"/>
            <a:ext cx="2317813" cy="67559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228600" marR="0" lvl="0" indent="-22860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63212"/>
              </a:buClr>
              <a:buSzPct val="95000"/>
              <a:buFont typeface="Wingdings" charset="2"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mbria" pitchFamily="18" charset="0"/>
              </a:rPr>
              <a:t>electromagnetic</a:t>
            </a:r>
          </a:p>
          <a:p>
            <a:pPr marL="228600" marR="0" lvl="0" indent="-22860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63212"/>
              </a:buClr>
              <a:buSzPct val="95000"/>
              <a:buFont typeface="Wingdings" charset="2"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mbria" pitchFamily="18" charset="0"/>
              </a:rPr>
              <a:t>shower</a:t>
            </a:r>
            <a:endParaRPr kumimoji="0" lang="en-US" sz="1800" b="1" i="1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mbria" pitchFamily="18" charset="0"/>
            </a:endParaRPr>
          </a:p>
        </p:txBody>
      </p:sp>
      <p:sp>
        <p:nvSpPr>
          <p:cNvPr id="55" name="Oval 54"/>
          <p:cNvSpPr/>
          <p:nvPr/>
        </p:nvSpPr>
        <p:spPr>
          <a:xfrm>
            <a:off x="2326824" y="2057400"/>
            <a:ext cx="300908" cy="289832"/>
          </a:xfrm>
          <a:prstGeom prst="ellipse">
            <a:avLst/>
          </a:prstGeom>
          <a:noFill/>
          <a:ln w="19050" cap="flat" cmpd="sng" algn="ctr">
            <a:solidFill>
              <a:srgbClr val="FF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mbria"/>
              <a:ea typeface="+mn-ea"/>
              <a:cs typeface="+mn-cs"/>
            </a:endParaRPr>
          </a:p>
        </p:txBody>
      </p:sp>
      <p:sp>
        <p:nvSpPr>
          <p:cNvPr id="56" name="Oval 55"/>
          <p:cNvSpPr/>
          <p:nvPr/>
        </p:nvSpPr>
        <p:spPr>
          <a:xfrm>
            <a:off x="3067032" y="1450548"/>
            <a:ext cx="300908" cy="289832"/>
          </a:xfrm>
          <a:prstGeom prst="ellipse">
            <a:avLst/>
          </a:prstGeom>
          <a:noFill/>
          <a:ln w="19050" cap="flat" cmpd="sng" algn="ctr">
            <a:solidFill>
              <a:srgbClr val="0066FF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mbria"/>
              <a:ea typeface="+mn-ea"/>
              <a:cs typeface="+mn-cs"/>
            </a:endParaRPr>
          </a:p>
        </p:txBody>
      </p:sp>
      <p:sp>
        <p:nvSpPr>
          <p:cNvPr id="57" name="Oval 56"/>
          <p:cNvSpPr/>
          <p:nvPr/>
        </p:nvSpPr>
        <p:spPr>
          <a:xfrm>
            <a:off x="3797168" y="2049236"/>
            <a:ext cx="734009" cy="287116"/>
          </a:xfrm>
          <a:prstGeom prst="ellipse">
            <a:avLst/>
          </a:prstGeom>
          <a:noFill/>
          <a:ln w="19050" cap="flat" cmpd="sng" algn="ctr">
            <a:solidFill>
              <a:srgbClr val="FF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mbria"/>
              <a:ea typeface="+mn-ea"/>
              <a:cs typeface="+mn-cs"/>
            </a:endParaRPr>
          </a:p>
        </p:txBody>
      </p:sp>
      <p:sp>
        <p:nvSpPr>
          <p:cNvPr id="58" name="Oval 57"/>
          <p:cNvSpPr/>
          <p:nvPr/>
        </p:nvSpPr>
        <p:spPr>
          <a:xfrm>
            <a:off x="5637478" y="2614616"/>
            <a:ext cx="232094" cy="182880"/>
          </a:xfrm>
          <a:prstGeom prst="ellipse">
            <a:avLst/>
          </a:prstGeom>
          <a:noFill/>
          <a:ln w="19050" cap="flat" cmpd="sng" algn="ctr">
            <a:solidFill>
              <a:srgbClr val="0066FF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mbria"/>
              <a:ea typeface="+mn-ea"/>
              <a:cs typeface="+mn-cs"/>
            </a:endParaRPr>
          </a:p>
        </p:txBody>
      </p:sp>
      <p:sp>
        <p:nvSpPr>
          <p:cNvPr id="59" name="Content Placeholder 4"/>
          <p:cNvSpPr txBox="1">
            <a:spLocks/>
          </p:cNvSpPr>
          <p:nvPr/>
        </p:nvSpPr>
        <p:spPr>
          <a:xfrm>
            <a:off x="717326" y="1036864"/>
            <a:ext cx="3360737" cy="4857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228600" marR="0" lvl="0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A63212"/>
              </a:buClr>
              <a:buSzPct val="95000"/>
              <a:buFont typeface="Wingdings" charset="2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Cambria"/>
                <a:ea typeface="+mn-ea"/>
                <a:cs typeface="+mn-cs"/>
              </a:rPr>
              <a:t>6 </a:t>
            </a:r>
            <a:r>
              <a:rPr kumimoji="0" lang="en-US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Cambria"/>
                <a:ea typeface="+mn-ea"/>
                <a:cs typeface="+mn-cs"/>
              </a:rPr>
              <a:t>GeV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Cambria"/>
                <a:ea typeface="+mn-ea"/>
                <a:cs typeface="+mn-cs"/>
              </a:rPr>
              <a:t> proton in liquid argon</a:t>
            </a:r>
            <a:endParaRPr kumimoji="0" lang="en-US" sz="1800" b="0" i="1" u="none" strike="noStrike" kern="1200" cap="none" spc="0" normalizeH="0" baseline="0" noProof="0" dirty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  <a:latin typeface="Cambria"/>
              <a:ea typeface="+mn-ea"/>
              <a:cs typeface="+mn-cs"/>
            </a:endParaRPr>
          </a:p>
        </p:txBody>
      </p:sp>
      <p:sp>
        <p:nvSpPr>
          <p:cNvPr id="60" name="Oval 59"/>
          <p:cNvSpPr/>
          <p:nvPr/>
        </p:nvSpPr>
        <p:spPr>
          <a:xfrm>
            <a:off x="945031" y="2038346"/>
            <a:ext cx="1463040" cy="287116"/>
          </a:xfrm>
          <a:prstGeom prst="ellipse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mbria"/>
              <a:ea typeface="+mn-ea"/>
              <a:cs typeface="+mn-cs"/>
            </a:endParaRPr>
          </a:p>
        </p:txBody>
      </p:sp>
      <p:cxnSp>
        <p:nvCxnSpPr>
          <p:cNvPr id="61" name="Straight Arrow Connector 60"/>
          <p:cNvCxnSpPr/>
          <p:nvPr/>
        </p:nvCxnSpPr>
        <p:spPr>
          <a:xfrm flipH="1">
            <a:off x="5510918" y="1774376"/>
            <a:ext cx="1011536" cy="774924"/>
          </a:xfrm>
          <a:prstGeom prst="straightConnector1">
            <a:avLst/>
          </a:prstGeom>
          <a:noFill/>
          <a:ln w="22225" cap="flat" cmpd="sng" algn="ctr">
            <a:solidFill>
              <a:sysClr val="windowText" lastClr="000000"/>
            </a:solidFill>
            <a:prstDash val="solid"/>
            <a:tailEnd type="triangle"/>
          </a:ln>
          <a:effectLst/>
        </p:spPr>
      </p:cxnSp>
      <p:cxnSp>
        <p:nvCxnSpPr>
          <p:cNvPr id="62" name="Straight Arrow Connector 61"/>
          <p:cNvCxnSpPr/>
          <p:nvPr/>
        </p:nvCxnSpPr>
        <p:spPr>
          <a:xfrm flipH="1">
            <a:off x="5853243" y="1926776"/>
            <a:ext cx="788952" cy="671511"/>
          </a:xfrm>
          <a:prstGeom prst="straightConnector1">
            <a:avLst/>
          </a:prstGeom>
          <a:noFill/>
          <a:ln w="22225" cap="flat" cmpd="sng" algn="ctr">
            <a:solidFill>
              <a:sysClr val="windowText" lastClr="000000"/>
            </a:solidFill>
            <a:prstDash val="solid"/>
            <a:tailEnd type="triangle"/>
          </a:ln>
          <a:effectLst/>
        </p:spPr>
      </p:cxnSp>
      <p:pic>
        <p:nvPicPr>
          <p:cNvPr id="63" name="Picture 62" descr="eta_c.gif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836914" y="4542074"/>
            <a:ext cx="1525955" cy="1154594"/>
          </a:xfrm>
          <a:prstGeom prst="rect">
            <a:avLst/>
          </a:prstGeom>
        </p:spPr>
      </p:pic>
      <p:cxnSp>
        <p:nvCxnSpPr>
          <p:cNvPr id="64" name="Straight Arrow Connector 63"/>
          <p:cNvCxnSpPr/>
          <p:nvPr/>
        </p:nvCxnSpPr>
        <p:spPr>
          <a:xfrm>
            <a:off x="6160782" y="3291560"/>
            <a:ext cx="143460" cy="1217836"/>
          </a:xfrm>
          <a:prstGeom prst="straightConnector1">
            <a:avLst/>
          </a:prstGeom>
          <a:noFill/>
          <a:ln w="19050" cap="flat" cmpd="sng" algn="ctr">
            <a:solidFill>
              <a:sysClr val="windowText" lastClr="000000"/>
            </a:solidFill>
            <a:prstDash val="sysDot"/>
            <a:tailEnd type="arrow"/>
          </a:ln>
          <a:effectLst/>
        </p:spPr>
      </p:cxnSp>
      <p:sp>
        <p:nvSpPr>
          <p:cNvPr id="65" name="Rectangle 2"/>
          <p:cNvSpPr>
            <a:spLocks noChangeArrowheads="1"/>
          </p:cNvSpPr>
          <p:nvPr/>
        </p:nvSpPr>
        <p:spPr bwMode="auto">
          <a:xfrm>
            <a:off x="3169321" y="750848"/>
            <a:ext cx="3204623" cy="356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2400" dirty="0" smtClean="0">
                <a:solidFill>
                  <a:srgbClr val="0066FF"/>
                </a:solidFill>
              </a:rPr>
              <a:t>the microscopic view</a:t>
            </a:r>
            <a:endParaRPr lang="en-US" sz="2400" dirty="0">
              <a:solidFill>
                <a:srgbClr val="0066FF"/>
              </a:solidFill>
            </a:endParaRPr>
          </a:p>
        </p:txBody>
      </p:sp>
      <p:sp>
        <p:nvSpPr>
          <p:cNvPr id="34" name="Rectangle 33"/>
          <p:cNvSpPr>
            <a:spLocks noChangeArrowheads="1"/>
          </p:cNvSpPr>
          <p:nvPr/>
        </p:nvSpPr>
        <p:spPr bwMode="auto">
          <a:xfrm>
            <a:off x="464819" y="179388"/>
            <a:ext cx="8148681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2800" dirty="0" smtClean="0">
                <a:solidFill>
                  <a:srgbClr val="0066FF"/>
                </a:solidFill>
              </a:rPr>
              <a:t>INTERACTION WITH (ACCELERATOR) MATERIAL:</a:t>
            </a:r>
            <a:endParaRPr lang="en-US" sz="2800" dirty="0">
              <a:solidFill>
                <a:srgbClr val="0066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14495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8" dur="500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2" dur="5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6" dur="5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0" dur="500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92" dur="500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500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96" dur="500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7" dur="500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0" dur="500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1" dur="500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4" dur="5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5" dur="5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7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18" dur="500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9" dur="500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1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2" dur="500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3" dur="500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5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6" dur="500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7" dur="500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30" dur="500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1" dur="500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1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2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5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6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7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48" dur="500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9" dur="500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1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52" dur="500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3" dur="500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5" fill="hold">
                      <p:stCondLst>
                        <p:cond delay="indefinite"/>
                      </p:stCondLst>
                      <p:childTnLst>
                        <p:par>
                          <p:cTn id="156" fill="hold">
                            <p:stCondLst>
                              <p:cond delay="0"/>
                            </p:stCondLst>
                            <p:childTnLst>
                              <p:par>
                                <p:cTn id="15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9" dur="50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0" dur="50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1" presetID="2" presetClass="entr" presetSubtype="4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3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4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5" presetID="2" presetClass="entr" presetSubtype="4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7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8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9" presetID="2" presetClass="entr" presetSubtype="4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1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2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3" presetID="2" presetClass="entr" presetSubtype="4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5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6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7" presetID="2" presetClass="entr" presetSubtype="4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9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0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1" presetID="2" presetClass="entr" presetSubtype="4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3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4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5" presetID="2" presetClass="entr" presetSubtype="4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7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8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9" presetID="2" presetClass="entr" presetSubtype="4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1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2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3" presetID="2" presetClass="entr" presetSubtype="4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5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6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7" presetID="2" presetClass="entr" presetSubtype="4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9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0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4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7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1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2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 build="p"/>
      <p:bldP spid="49" grpId="0"/>
      <p:bldP spid="50" grpId="0"/>
      <p:bldP spid="50" grpId="1"/>
      <p:bldP spid="50" grpId="2"/>
      <p:bldP spid="51" grpId="0"/>
      <p:bldP spid="51" grpId="1"/>
      <p:bldP spid="51" grpId="2"/>
      <p:bldP spid="52" grpId="0"/>
      <p:bldP spid="52" grpId="1"/>
      <p:bldP spid="52" grpId="2"/>
      <p:bldP spid="53" grpId="0"/>
      <p:bldP spid="53" grpId="1"/>
      <p:bldP spid="53" grpId="2"/>
      <p:bldP spid="54" grpId="0"/>
      <p:bldP spid="54" grpId="1"/>
      <p:bldP spid="54" grpId="2"/>
      <p:bldP spid="55" grpId="0" animBg="1"/>
      <p:bldP spid="55" grpId="1" animBg="1"/>
      <p:bldP spid="55" grpId="2" animBg="1"/>
      <p:bldP spid="56" grpId="0" animBg="1"/>
      <p:bldP spid="56" grpId="1" animBg="1"/>
      <p:bldP spid="56" grpId="2" animBg="1"/>
      <p:bldP spid="57" grpId="0" animBg="1"/>
      <p:bldP spid="57" grpId="1" animBg="1"/>
      <p:bldP spid="57" grpId="2" animBg="1"/>
      <p:bldP spid="58" grpId="0" animBg="1"/>
      <p:bldP spid="58" grpId="1" animBg="1"/>
      <p:bldP spid="58" grpId="2" animBg="1"/>
      <p:bldP spid="60" grpId="0" animBg="1"/>
      <p:bldP spid="60" grpId="1" animBg="1"/>
      <p:bldP spid="60" grpId="2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7767317-A9AB-4E54-871B-CD2EEDE7C57D}" type="slidenum">
              <a:rPr lang="en-US" altLang="en-US" smtClean="0"/>
              <a:pPr>
                <a:defRPr/>
              </a:pPr>
              <a:t>30</a:t>
            </a:fld>
            <a:endParaRPr lang="en-US" altLang="en-US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1440122" y="255588"/>
            <a:ext cx="6176075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2800" dirty="0">
                <a:solidFill>
                  <a:srgbClr val="0066FF"/>
                </a:solidFill>
              </a:rPr>
              <a:t>MONITORING AND BENCHMARKING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3020" y="874116"/>
            <a:ext cx="5470208" cy="309634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989" y="3473227"/>
            <a:ext cx="4385196" cy="3018301"/>
          </a:xfrm>
          <a:prstGeom prst="rect">
            <a:avLst/>
          </a:prstGeom>
        </p:spPr>
      </p:pic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8701738"/>
              </p:ext>
            </p:extLst>
          </p:nvPr>
        </p:nvGraphicFramePr>
        <p:xfrm>
          <a:off x="4800599" y="3861048"/>
          <a:ext cx="4256316" cy="1819671"/>
        </p:xfrm>
        <a:graphic>
          <a:graphicData uri="http://schemas.openxmlformats.org/drawingml/2006/table">
            <a:tbl>
              <a:tblPr firstRow="1" bandRow="1"/>
              <a:tblGrid>
                <a:gridCol w="1418772"/>
                <a:gridCol w="1418772"/>
                <a:gridCol w="1418772"/>
              </a:tblGrid>
              <a:tr h="57034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mic Sans MS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mic Sans MS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mic Sans MS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mic Sans MS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mic Sans MS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mic Sans MS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mic Sans MS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mic Sans MS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mic Sans MS"/>
                        </a:defRPr>
                      </a:lvl9pPr>
                    </a:lstStyle>
                    <a:p>
                      <a:r>
                        <a:rPr lang="en-US" sz="1400" dirty="0" smtClean="0"/>
                        <a:t>F</a:t>
                      </a:r>
                      <a:r>
                        <a:rPr lang="en-US" sz="1400" baseline="-25000" dirty="0" smtClean="0"/>
                        <a:t>H&gt;20MeV </a:t>
                      </a:r>
                      <a:r>
                        <a:rPr lang="en-US" sz="1400" baseline="0" dirty="0" smtClean="0"/>
                        <a:t>[cm</a:t>
                      </a:r>
                      <a:r>
                        <a:rPr lang="en-US" sz="1400" baseline="30000" dirty="0" smtClean="0"/>
                        <a:t>-2</a:t>
                      </a:r>
                      <a:r>
                        <a:rPr lang="en-US" sz="1400" baseline="0" dirty="0" smtClean="0"/>
                        <a:t>]</a:t>
                      </a:r>
                    </a:p>
                    <a:p>
                      <a:r>
                        <a:rPr lang="en-US" sz="1400" dirty="0" smtClean="0"/>
                        <a:t>(L</a:t>
                      </a:r>
                      <a:r>
                        <a:rPr lang="en-US" sz="1400" baseline="-25000" dirty="0" smtClean="0"/>
                        <a:t>2012</a:t>
                      </a:r>
                      <a:r>
                        <a:rPr lang="en-US" sz="1400" dirty="0" smtClean="0"/>
                        <a:t>)</a:t>
                      </a:r>
                      <a:endParaRPr lang="en-US" sz="1400" baseline="-25000" dirty="0" smtClean="0"/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0458C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mic Sans MS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mic Sans MS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mic Sans MS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mic Sans MS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mic Sans MS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mic Sans MS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mic Sans MS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mic Sans MS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mic Sans MS"/>
                        </a:defRPr>
                      </a:lvl9pPr>
                    </a:lstStyle>
                    <a:p>
                      <a:r>
                        <a:rPr lang="en-US" sz="1400" dirty="0" smtClean="0"/>
                        <a:t>5RM08S</a:t>
                      </a:r>
                      <a:endParaRPr lang="en-US" sz="1400" dirty="0"/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0458C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mic Sans MS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mic Sans MS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mic Sans MS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mic Sans MS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mic Sans MS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mic Sans MS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mic Sans MS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mic Sans MS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mic Sans MS"/>
                        </a:defRPr>
                      </a:lvl9pPr>
                    </a:lstStyle>
                    <a:p>
                      <a:r>
                        <a:rPr lang="en-US" sz="1400" dirty="0" smtClean="0"/>
                        <a:t>5RM09S</a:t>
                      </a: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0458C"/>
                    </a:solidFill>
                  </a:tcPr>
                </a:tc>
              </a:tr>
              <a:tr h="57034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mic Sans M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mic Sans M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mic Sans M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mic Sans M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mic Sans M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mic Sans M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mic Sans M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mic Sans M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mic Sans MS"/>
                        </a:defRPr>
                      </a:lvl9pPr>
                    </a:lstStyle>
                    <a:p>
                      <a:r>
                        <a:rPr lang="en-US" sz="1400" dirty="0" smtClean="0"/>
                        <a:t>FLUKA</a:t>
                      </a:r>
                      <a:endParaRPr lang="en-US" sz="1400" dirty="0"/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381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0458C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mic Sans M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mic Sans M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mic Sans M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mic Sans M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mic Sans M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mic Sans M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mic Sans M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mic Sans M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mic Sans MS"/>
                        </a:defRPr>
                      </a:lvl9pPr>
                    </a:lstStyle>
                    <a:p>
                      <a:r>
                        <a:rPr lang="en-US" sz="1400" dirty="0" smtClean="0"/>
                        <a:t>6.1 10</a:t>
                      </a:r>
                      <a:r>
                        <a:rPr lang="en-US" sz="1400" baseline="30000" dirty="0" smtClean="0"/>
                        <a:t>8</a:t>
                      </a:r>
                      <a:endParaRPr lang="en-US" sz="1400" baseline="30000" dirty="0"/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381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0458C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mic Sans M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mic Sans M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mic Sans M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mic Sans M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mic Sans M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mic Sans M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mic Sans M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mic Sans M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mic Sans MS"/>
                        </a:defRPr>
                      </a:lvl9pPr>
                    </a:lstStyle>
                    <a:p>
                      <a:r>
                        <a:rPr lang="en-US" sz="1400" dirty="0" smtClean="0"/>
                        <a:t>3.0 10</a:t>
                      </a:r>
                      <a:r>
                        <a:rPr lang="en-US" sz="1400" baseline="30000" dirty="0" smtClean="0"/>
                        <a:t>7</a:t>
                      </a:r>
                      <a:endParaRPr lang="en-US" sz="1400" dirty="0"/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381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0458C">
                        <a:tint val="40000"/>
                      </a:srgbClr>
                    </a:solidFill>
                  </a:tcPr>
                </a:tc>
              </a:tr>
              <a:tr h="67898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mic Sans M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mic Sans M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mic Sans M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mic Sans M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mic Sans M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mic Sans M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mic Sans M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mic Sans M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mic Sans MS"/>
                        </a:defRPr>
                      </a:lvl9pPr>
                    </a:lstStyle>
                    <a:p>
                      <a:r>
                        <a:rPr lang="en-US" sz="1400" dirty="0" smtClean="0"/>
                        <a:t>DATA</a:t>
                      </a:r>
                      <a:endParaRPr lang="en-US" sz="1400" dirty="0"/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0458C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mic Sans M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mic Sans M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mic Sans M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mic Sans M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mic Sans M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mic Sans M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mic Sans M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mic Sans M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mic Sans MS"/>
                        </a:defRPr>
                      </a:lvl9pPr>
                    </a:lstStyle>
                    <a:p>
                      <a:r>
                        <a:rPr lang="en-US" sz="1400" dirty="0" smtClean="0"/>
                        <a:t>4.56 10</a:t>
                      </a:r>
                      <a:r>
                        <a:rPr lang="en-US" sz="1400" baseline="30000" dirty="0" smtClean="0"/>
                        <a:t>8</a:t>
                      </a:r>
                      <a:endParaRPr lang="en-US" sz="1400" dirty="0" smtClean="0"/>
                    </a:p>
                    <a:p>
                      <a:r>
                        <a:rPr lang="en-US" sz="1400" dirty="0" smtClean="0"/>
                        <a:t>(256 upsets)</a:t>
                      </a:r>
                      <a:endParaRPr lang="en-US" sz="1400" dirty="0"/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0458C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mic Sans M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mic Sans M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mic Sans M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mic Sans M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mic Sans M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mic Sans M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mic Sans M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mic Sans M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mic Sans MS"/>
                        </a:defRPr>
                      </a:lvl9pPr>
                    </a:lstStyle>
                    <a:p>
                      <a:r>
                        <a:rPr lang="en-US" sz="1400" dirty="0" smtClean="0"/>
                        <a:t>4.32 10</a:t>
                      </a:r>
                      <a:r>
                        <a:rPr lang="en-US" sz="1400" baseline="30000" dirty="0" smtClean="0"/>
                        <a:t>7</a:t>
                      </a:r>
                      <a:endParaRPr lang="en-US" sz="1400" dirty="0" smtClean="0"/>
                    </a:p>
                    <a:p>
                      <a:r>
                        <a:rPr lang="en-US" sz="1400" dirty="0" smtClean="0"/>
                        <a:t>(25 upsets)</a:t>
                      </a:r>
                      <a:endParaRPr lang="en-US" sz="1400" dirty="0"/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0458C">
                        <a:tint val="20000"/>
                      </a:srgbClr>
                    </a:solidFill>
                  </a:tcPr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4932040" y="5733256"/>
            <a:ext cx="39604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rgbClr val="40458C"/>
                </a:solidFill>
                <a:ea typeface="Tahoma" panose="020B0604030504040204" pitchFamily="34" charset="0"/>
                <a:cs typeface="Tahoma" panose="020B0604030504040204" pitchFamily="34" charset="0"/>
              </a:rPr>
              <a:t>Agreement within </a:t>
            </a:r>
            <a:r>
              <a:rPr lang="en-US" sz="1400" dirty="0" smtClean="0">
                <a:solidFill>
                  <a:srgbClr val="00B0F0"/>
                </a:solidFill>
                <a:ea typeface="Tahoma" panose="020B0604030504040204" pitchFamily="34" charset="0"/>
                <a:cs typeface="Tahoma" panose="020B0604030504040204" pitchFamily="34" charset="0"/>
              </a:rPr>
              <a:t>30%</a:t>
            </a:r>
            <a:endParaRPr lang="en-US" sz="1400" dirty="0">
              <a:solidFill>
                <a:srgbClr val="00B0F0"/>
              </a:solidFill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cxnSp>
        <p:nvCxnSpPr>
          <p:cNvPr id="9" name="Straight Arrow Connector 8"/>
          <p:cNvCxnSpPr/>
          <p:nvPr/>
        </p:nvCxnSpPr>
        <p:spPr bwMode="auto">
          <a:xfrm>
            <a:off x="1576251" y="4171404"/>
            <a:ext cx="0" cy="365760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C00000"/>
            </a:solidFill>
            <a:prstDash val="solid"/>
            <a:round/>
            <a:headEnd type="triangle" w="med" len="med"/>
            <a:tailEnd type="triangle"/>
          </a:ln>
          <a:effectLst/>
        </p:spPr>
      </p:cxnSp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737" y="1474106"/>
            <a:ext cx="2570370" cy="1972688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324100" y="1015036"/>
            <a:ext cx="1421325" cy="1627432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1223104" y="1101734"/>
            <a:ext cx="11009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err="1" smtClean="0">
                <a:ea typeface="Tahoma" panose="020B0604030504040204" pitchFamily="34" charset="0"/>
                <a:cs typeface="Tahoma" panose="020B0604030504040204" pitchFamily="34" charset="0"/>
              </a:rPr>
              <a:t>RadMons</a:t>
            </a:r>
            <a:endParaRPr lang="en-US" sz="1400" dirty="0"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3" name="Oval 12"/>
          <p:cNvSpPr/>
          <p:nvPr/>
        </p:nvSpPr>
        <p:spPr bwMode="auto">
          <a:xfrm>
            <a:off x="1354182" y="3896507"/>
            <a:ext cx="444137" cy="1210491"/>
          </a:xfrm>
          <a:prstGeom prst="ellips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1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4" name="Oval 13"/>
          <p:cNvSpPr/>
          <p:nvPr/>
        </p:nvSpPr>
        <p:spPr bwMode="auto">
          <a:xfrm>
            <a:off x="2888995" y="3987875"/>
            <a:ext cx="444137" cy="1210491"/>
          </a:xfrm>
          <a:prstGeom prst="ellips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1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5" name="Oval 14"/>
          <p:cNvSpPr/>
          <p:nvPr/>
        </p:nvSpPr>
        <p:spPr bwMode="auto">
          <a:xfrm>
            <a:off x="3241991" y="4171404"/>
            <a:ext cx="444137" cy="1210491"/>
          </a:xfrm>
          <a:prstGeom prst="ellips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1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396373" y="3667704"/>
            <a:ext cx="37011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 err="1" smtClean="0">
                <a:ea typeface="Tahoma" panose="020B0604030504040204" pitchFamily="34" charset="0"/>
                <a:cs typeface="Tahoma" panose="020B0604030504040204" pitchFamily="34" charset="0"/>
              </a:rPr>
              <a:t>th</a:t>
            </a:r>
            <a:endParaRPr lang="en-US" sz="1000" dirty="0"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938013" y="3719136"/>
            <a:ext cx="37011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 err="1" smtClean="0">
                <a:ea typeface="Tahoma" panose="020B0604030504040204" pitchFamily="34" charset="0"/>
                <a:cs typeface="Tahoma" panose="020B0604030504040204" pitchFamily="34" charset="0"/>
              </a:rPr>
              <a:t>ev</a:t>
            </a:r>
            <a:endParaRPr lang="en-US" sz="1000" dirty="0"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279002" y="3864764"/>
            <a:ext cx="37011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 err="1" smtClean="0">
                <a:ea typeface="Tahoma" panose="020B0604030504040204" pitchFamily="34" charset="0"/>
                <a:cs typeface="Tahoma" panose="020B0604030504040204" pitchFamily="34" charset="0"/>
              </a:rPr>
              <a:t>qe</a:t>
            </a:r>
            <a:endParaRPr lang="en-US" sz="1000" dirty="0"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19" name="Picture 18" descr="R2E_Logo_final.png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848143" y="264641"/>
            <a:ext cx="757237" cy="728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702387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3" grpId="0" animBg="1"/>
      <p:bldP spid="14" grpId="0" animBg="1"/>
      <p:bldP spid="15" grpId="0" animBg="1"/>
      <p:bldP spid="16" grpId="0"/>
      <p:bldP spid="17" grpId="0"/>
      <p:bldP spid="18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 bwMode="auto">
          <a:xfrm>
            <a:off x="4227039" y="5182139"/>
            <a:ext cx="2016224" cy="360040"/>
          </a:xfrm>
          <a:prstGeom prst="rect">
            <a:avLst/>
          </a:prstGeom>
          <a:solidFill>
            <a:srgbClr val="FFFF00"/>
          </a:solidFill>
          <a:ln w="444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b" anchorCtr="0" compatLnSpc="1">
            <a:prstTxWarp prst="textNoShape">
              <a:avLst/>
            </a:prstTxWarp>
          </a:bodyPr>
          <a:lstStyle/>
          <a:p>
            <a:pPr marL="0" marR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b="1" i="1" dirty="0" smtClean="0">
                <a:latin typeface="Arial" charset="0"/>
              </a:rPr>
              <a:t>               </a:t>
            </a:r>
            <a:r>
              <a:rPr lang="en-US" b="1" i="1" dirty="0" err="1" smtClean="0">
                <a:latin typeface="Arial" charset="0"/>
              </a:rPr>
              <a:t>FCCee</a:t>
            </a:r>
            <a:endParaRPr kumimoji="0" lang="en-US" sz="1800" b="1" i="1" u="none" strike="noStrike" cap="none" normalizeH="0" baseline="30000" dirty="0" smtClean="0">
              <a:ln>
                <a:noFill/>
              </a:ln>
              <a:effectLst/>
              <a:latin typeface="Arial" charset="0"/>
            </a:endParaRPr>
          </a:p>
        </p:txBody>
      </p:sp>
      <p:sp>
        <p:nvSpPr>
          <p:cNvPr id="24" name="Rectangle 23"/>
          <p:cNvSpPr/>
          <p:nvPr/>
        </p:nvSpPr>
        <p:spPr bwMode="auto">
          <a:xfrm>
            <a:off x="1624500" y="1330090"/>
            <a:ext cx="2232248" cy="360040"/>
          </a:xfrm>
          <a:prstGeom prst="rect">
            <a:avLst/>
          </a:prstGeom>
          <a:solidFill>
            <a:srgbClr val="FFFF00"/>
          </a:solidFill>
          <a:ln w="444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b" anchorCtr="0" compatLnSpc="1">
            <a:prstTxWarp prst="textNoShape">
              <a:avLst/>
            </a:prstTxWarp>
          </a:bodyPr>
          <a:lstStyle/>
          <a:p>
            <a:pPr marL="0" marR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b="1" i="1" dirty="0" smtClean="0">
                <a:latin typeface="Arial" charset="0"/>
              </a:rPr>
              <a:t>              </a:t>
            </a:r>
            <a:r>
              <a:rPr lang="en-US" b="1" i="1" dirty="0" err="1" smtClean="0">
                <a:latin typeface="Arial" charset="0"/>
              </a:rPr>
              <a:t>FCCee</a:t>
            </a:r>
            <a:endParaRPr kumimoji="0" lang="en-US" sz="1800" b="1" i="1" u="none" strike="noStrike" cap="none" normalizeH="0" baseline="30000" dirty="0" smtClean="0">
              <a:ln>
                <a:noFill/>
              </a:ln>
              <a:effectLst/>
              <a:latin typeface="Arial" charset="0"/>
            </a:endParaRPr>
          </a:p>
        </p:txBody>
      </p:sp>
      <p:sp>
        <p:nvSpPr>
          <p:cNvPr id="25" name="Rectangle 24"/>
          <p:cNvSpPr/>
          <p:nvPr/>
        </p:nvSpPr>
        <p:spPr bwMode="auto">
          <a:xfrm>
            <a:off x="6216814" y="3295314"/>
            <a:ext cx="2088232" cy="360040"/>
          </a:xfrm>
          <a:prstGeom prst="rect">
            <a:avLst/>
          </a:prstGeom>
          <a:solidFill>
            <a:srgbClr val="FFFF00"/>
          </a:solidFill>
          <a:ln w="444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b="1" dirty="0" smtClean="0">
                <a:latin typeface="Arial" charset="0"/>
              </a:rPr>
              <a:t>       </a:t>
            </a:r>
            <a:r>
              <a:rPr lang="en-US" b="1" i="1" dirty="0" err="1" smtClean="0">
                <a:latin typeface="Arial" charset="0"/>
              </a:rPr>
              <a:t>FCCee</a:t>
            </a:r>
            <a:endParaRPr kumimoji="0" lang="en-US" sz="1800" b="1" i="1" u="none" strike="noStrike" cap="none" normalizeH="0" baseline="30000" dirty="0" smtClean="0">
              <a:ln>
                <a:noFill/>
              </a:ln>
              <a:effectLst/>
              <a:latin typeface="Arial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7767317-A9AB-4E54-871B-CD2EEDE7C57D}" type="slidenum">
              <a:rPr lang="en-US" altLang="en-US" smtClean="0"/>
              <a:pPr>
                <a:defRPr/>
              </a:pPr>
              <a:t>31</a:t>
            </a:fld>
            <a:endParaRPr lang="en-US" altLang="en-US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1363922" y="255588"/>
            <a:ext cx="6176075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2800" dirty="0">
                <a:solidFill>
                  <a:srgbClr val="0066FF"/>
                </a:solidFill>
              </a:rPr>
              <a:t>RADIATION LEVELS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-108520" y="803120"/>
            <a:ext cx="9418771" cy="5738838"/>
            <a:chOff x="-108520" y="803120"/>
            <a:chExt cx="9418771" cy="5738838"/>
          </a:xfrm>
        </p:grpSpPr>
        <p:grpSp>
          <p:nvGrpSpPr>
            <p:cNvPr id="6" name="Group 5"/>
            <p:cNvGrpSpPr/>
            <p:nvPr/>
          </p:nvGrpSpPr>
          <p:grpSpPr>
            <a:xfrm>
              <a:off x="-108520" y="1220146"/>
              <a:ext cx="9418771" cy="4669826"/>
              <a:chOff x="-108520" y="1220146"/>
              <a:chExt cx="9418771" cy="4669826"/>
            </a:xfrm>
          </p:grpSpPr>
          <p:pic>
            <p:nvPicPr>
              <p:cNvPr id="21" name="Picture 2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108520" y="1220146"/>
                <a:ext cx="9418771" cy="466982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22" name="Rectangle 21"/>
              <p:cNvSpPr/>
              <p:nvPr/>
            </p:nvSpPr>
            <p:spPr bwMode="auto">
              <a:xfrm>
                <a:off x="4914203" y="3778224"/>
                <a:ext cx="1949305" cy="353101"/>
              </a:xfrm>
              <a:prstGeom prst="rect">
                <a:avLst/>
              </a:prstGeom>
              <a:solidFill>
                <a:srgbClr val="990000">
                  <a:alpha val="57000"/>
                </a:srgbClr>
              </a:solidFill>
              <a:ln w="4445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algn="ctr" eaLnBrk="0" hangingPunct="0"/>
                <a:r>
                  <a:rPr lang="en-US" sz="1500" b="1" dirty="0" smtClean="0">
                    <a:solidFill>
                      <a:srgbClr val="FFFFFF"/>
                    </a:solidFill>
                    <a:latin typeface="Arial" charset="0"/>
                  </a:rPr>
                  <a:t>LHC + Experiments</a:t>
                </a:r>
                <a:endParaRPr lang="fr-FR" sz="1500" b="1" dirty="0" smtClean="0">
                  <a:solidFill>
                    <a:srgbClr val="FFFFFF"/>
                  </a:solidFill>
                  <a:latin typeface="Arial" charset="0"/>
                </a:endParaRPr>
              </a:p>
            </p:txBody>
          </p:sp>
        </p:grpSp>
        <p:sp>
          <p:nvSpPr>
            <p:cNvPr id="7" name="Rectangle 6"/>
            <p:cNvSpPr/>
            <p:nvPr/>
          </p:nvSpPr>
          <p:spPr>
            <a:xfrm>
              <a:off x="1272511" y="831930"/>
              <a:ext cx="795411" cy="29238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GB" sz="1300" b="1" dirty="0" smtClean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entury Gothic" panose="020B0502020202020204" pitchFamily="34" charset="0"/>
                </a:rPr>
                <a:t>Avionic</a:t>
              </a:r>
              <a:endParaRPr lang="en-GB" sz="13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/>
              </a:endParaRPr>
            </a:p>
          </p:txBody>
        </p:sp>
        <p:sp>
          <p:nvSpPr>
            <p:cNvPr id="8" name="Rectangle 7"/>
            <p:cNvSpPr/>
            <p:nvPr/>
          </p:nvSpPr>
          <p:spPr>
            <a:xfrm>
              <a:off x="88871" y="815999"/>
              <a:ext cx="957313" cy="29238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GB" sz="1300" b="1" dirty="0" smtClean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entury Gothic" panose="020B0502020202020204" pitchFamily="34" charset="0"/>
                </a:rPr>
                <a:t>Sea Level</a:t>
              </a:r>
              <a:endParaRPr lang="en-GB" sz="13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/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2664424" y="803120"/>
              <a:ext cx="404278" cy="29238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GB" sz="1300" b="1" dirty="0" smtClean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entury Gothic" panose="020B0502020202020204" pitchFamily="34" charset="0"/>
                </a:rPr>
                <a:t>ISS</a:t>
              </a:r>
              <a:endParaRPr lang="en-GB" sz="13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/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>
              <a:off x="435968" y="5793778"/>
              <a:ext cx="1747331" cy="292608"/>
            </a:xfrm>
            <a:prstGeom prst="rect">
              <a:avLst/>
            </a:prstGeom>
            <a:gradFill rotWithShape="1">
              <a:gsLst>
                <a:gs pos="0">
                  <a:srgbClr val="9BBB59">
                    <a:shade val="51000"/>
                    <a:satMod val="130000"/>
                  </a:srgbClr>
                </a:gs>
                <a:gs pos="80000">
                  <a:srgbClr val="9BBB59">
                    <a:shade val="93000"/>
                    <a:satMod val="130000"/>
                  </a:srgbClr>
                </a:gs>
                <a:gs pos="100000">
                  <a:srgbClr val="9BBB59">
                    <a:shade val="94000"/>
                    <a:satMod val="135000"/>
                  </a:srgbClr>
                </a:gs>
              </a:gsLst>
              <a:lin ang="16200000" scaled="0"/>
            </a:gradFill>
            <a:ln w="9525" cap="flat" cmpd="sng" algn="ctr">
              <a:noFill/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wrap="square" tIns="46800" bIns="46800" rtlCol="0" anchor="ctr"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1600" b="1" kern="0" dirty="0" smtClean="0">
                  <a:solidFill>
                    <a:prstClr val="white"/>
                  </a:solidFill>
                  <a:latin typeface="Century Gothic" panose="020B0502020202020204" pitchFamily="34" charset="0"/>
                </a:rPr>
                <a:t>COTS </a:t>
              </a:r>
              <a:r>
                <a:rPr lang="en-GB" sz="1600" b="1" kern="0" dirty="0">
                  <a:solidFill>
                    <a:prstClr val="white"/>
                  </a:solidFill>
                  <a:latin typeface="Century Gothic" panose="020B0502020202020204" pitchFamily="34" charset="0"/>
                </a:rPr>
                <a:t>S</a:t>
              </a:r>
              <a:r>
                <a:rPr lang="en-GB" sz="1600" b="1" kern="0" dirty="0" err="1" smtClean="0">
                  <a:solidFill>
                    <a:prstClr val="white"/>
                  </a:solidFill>
                  <a:latin typeface="Century Gothic" panose="020B0502020202020204" pitchFamily="34" charset="0"/>
                </a:rPr>
                <a:t>ystems</a:t>
              </a:r>
              <a:endParaRPr lang="en-GB" sz="1600" b="1" kern="0" dirty="0" smtClean="0">
                <a:solidFill>
                  <a:prstClr val="white"/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11" name="Rectangle 10"/>
            <p:cNvSpPr/>
            <p:nvPr/>
          </p:nvSpPr>
          <p:spPr>
            <a:xfrm>
              <a:off x="3038750" y="5806971"/>
              <a:ext cx="2333350" cy="289029"/>
            </a:xfrm>
            <a:prstGeom prst="rect">
              <a:avLst/>
            </a:prstGeom>
            <a:gradFill rotWithShape="1">
              <a:gsLst>
                <a:gs pos="0">
                  <a:srgbClr val="C0504D">
                    <a:shade val="51000"/>
                    <a:satMod val="130000"/>
                  </a:srgbClr>
                </a:gs>
                <a:gs pos="80000">
                  <a:srgbClr val="C0504D">
                    <a:shade val="93000"/>
                    <a:satMod val="130000"/>
                  </a:srgbClr>
                </a:gs>
                <a:gs pos="100000">
                  <a:srgbClr val="C0504D">
                    <a:shade val="94000"/>
                    <a:satMod val="135000"/>
                  </a:srgbClr>
                </a:gs>
              </a:gsLst>
              <a:lin ang="16200000" scaled="0"/>
            </a:gradFill>
            <a:ln w="9525" cap="flat" cmpd="sng" algn="ctr">
              <a:noFill/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wrap="square" tIns="46800" bIns="46800" rtlCol="0" anchor="ctr"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1600" b="1" kern="0" dirty="0" smtClean="0">
                  <a:solidFill>
                    <a:prstClr val="white"/>
                  </a:solidFill>
                  <a:latin typeface="Century Gothic" panose="020B0502020202020204" pitchFamily="34" charset="0"/>
                </a:rPr>
                <a:t>Hardened Electronics</a:t>
              </a:r>
            </a:p>
          </p:txBody>
        </p:sp>
        <p:sp>
          <p:nvSpPr>
            <p:cNvPr id="12" name="Rectangle 11"/>
            <p:cNvSpPr/>
            <p:nvPr/>
          </p:nvSpPr>
          <p:spPr>
            <a:xfrm>
              <a:off x="74565" y="6203404"/>
              <a:ext cx="1257075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GB" sz="1600" b="1" dirty="0" smtClean="0">
                  <a:solidFill>
                    <a:srgbClr val="1F497D">
                      <a:lumMod val="50000"/>
                    </a:srgbClr>
                  </a:solidFill>
                  <a:latin typeface="Century Gothic" panose="020B0502020202020204" pitchFamily="34" charset="0"/>
                </a:rPr>
                <a:t>Electronics</a:t>
              </a:r>
              <a:endParaRPr lang="en-GB" sz="1600" b="1" dirty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13" name="Rectangle 12"/>
            <p:cNvSpPr/>
            <p:nvPr/>
          </p:nvSpPr>
          <p:spPr>
            <a:xfrm>
              <a:off x="5372100" y="6205651"/>
              <a:ext cx="2080221" cy="282777"/>
            </a:xfrm>
            <a:prstGeom prst="rect">
              <a:avLst/>
            </a:prstGeom>
            <a:solidFill>
              <a:sysClr val="windowText" lastClr="000000">
                <a:alpha val="60000"/>
              </a:sysClr>
            </a:solidFill>
            <a:ln w="9525" cap="flat" cmpd="sng" algn="ctr">
              <a:noFill/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wrap="square" tIns="46800" bIns="46800" rtlCol="0" anchor="ctr"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1600" b="1" kern="0" dirty="0" smtClean="0">
                  <a:solidFill>
                    <a:prstClr val="white"/>
                  </a:solidFill>
                  <a:latin typeface="Century Gothic" panose="020B0502020202020204" pitchFamily="34" charset="0"/>
                </a:rPr>
                <a:t>Damage</a:t>
              </a:r>
            </a:p>
          </p:txBody>
        </p:sp>
        <p:sp>
          <p:nvSpPr>
            <p:cNvPr id="14" name="Rectangle 13"/>
            <p:cNvSpPr/>
            <p:nvPr/>
          </p:nvSpPr>
          <p:spPr>
            <a:xfrm>
              <a:off x="1648662" y="6205652"/>
              <a:ext cx="2917222" cy="282776"/>
            </a:xfrm>
            <a:prstGeom prst="rect">
              <a:avLst/>
            </a:prstGeom>
            <a:gradFill rotWithShape="1">
              <a:gsLst>
                <a:gs pos="0">
                  <a:srgbClr val="4F81BD">
                    <a:shade val="51000"/>
                    <a:satMod val="130000"/>
                  </a:srgbClr>
                </a:gs>
                <a:gs pos="80000">
                  <a:srgbClr val="4F81BD">
                    <a:shade val="93000"/>
                    <a:satMod val="130000"/>
                  </a:srgbClr>
                </a:gs>
                <a:gs pos="100000">
                  <a:srgbClr val="4F81BD">
                    <a:shade val="94000"/>
                    <a:satMod val="135000"/>
                  </a:srgbClr>
                </a:gs>
              </a:gsLst>
              <a:lin ang="16200000" scaled="0"/>
            </a:gradFill>
            <a:ln w="9525" cap="flat" cmpd="sng" algn="ctr">
              <a:noFill/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tIns="46800" bIns="46800"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1600" b="1" kern="0" dirty="0" smtClean="0">
                  <a:solidFill>
                    <a:prstClr val="white"/>
                  </a:solidFill>
                  <a:latin typeface="Century Gothic" panose="020B0502020202020204" pitchFamily="34" charset="0"/>
                </a:rPr>
                <a:t>Custom Boards with COTS</a:t>
              </a:r>
            </a:p>
          </p:txBody>
        </p:sp>
        <p:cxnSp>
          <p:nvCxnSpPr>
            <p:cNvPr id="15" name="Straight Connector 14"/>
            <p:cNvCxnSpPr/>
            <p:nvPr/>
          </p:nvCxnSpPr>
          <p:spPr>
            <a:xfrm>
              <a:off x="120204" y="6135712"/>
              <a:ext cx="7525196" cy="14190"/>
            </a:xfrm>
            <a:prstGeom prst="line">
              <a:avLst/>
            </a:prstGeom>
            <a:noFill/>
            <a:ln w="57150" cap="flat" cmpd="sng" algn="ctr">
              <a:solidFill>
                <a:srgbClr val="1F497D">
                  <a:lumMod val="50000"/>
                </a:srgbClr>
              </a:solidFill>
              <a:prstDash val="solid"/>
              <a:headEnd type="none" w="med" len="med"/>
              <a:tailEnd type="triangl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cxnSp>
        <p:sp>
          <p:nvSpPr>
            <p:cNvPr id="16" name="Rectangle 15"/>
            <p:cNvSpPr/>
            <p:nvPr/>
          </p:nvSpPr>
          <p:spPr>
            <a:xfrm>
              <a:off x="3216727" y="820355"/>
              <a:ext cx="1925527" cy="29238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GB" sz="1300" b="1" dirty="0" smtClean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entury Gothic" panose="020B0502020202020204" pitchFamily="34" charset="0"/>
                </a:rPr>
                <a:t>Space &amp; Deep Space</a:t>
              </a:r>
              <a:endParaRPr lang="en-GB" sz="13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/>
              </a:endParaRPr>
            </a:p>
          </p:txBody>
        </p:sp>
        <p:sp>
          <p:nvSpPr>
            <p:cNvPr id="17" name="Left-Right Arrow 16"/>
            <p:cNvSpPr/>
            <p:nvPr/>
          </p:nvSpPr>
          <p:spPr bwMode="auto">
            <a:xfrm>
              <a:off x="264399" y="1108387"/>
              <a:ext cx="648072" cy="141702"/>
            </a:xfrm>
            <a:prstGeom prst="leftRightArrow">
              <a:avLst/>
            </a:prstGeom>
            <a:solidFill>
              <a:srgbClr val="990000"/>
            </a:solidFill>
            <a:ln w="44450" cap="flat" cmpd="sng" algn="ctr">
              <a:solidFill>
                <a:srgbClr val="990000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ctr" eaLnBrk="0" hangingPunct="0"/>
              <a:endParaRPr lang="fr-FR" sz="18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18" name="Left-Right Arrow 17"/>
            <p:cNvSpPr/>
            <p:nvPr/>
          </p:nvSpPr>
          <p:spPr bwMode="auto">
            <a:xfrm>
              <a:off x="1272511" y="1108437"/>
              <a:ext cx="832126" cy="141652"/>
            </a:xfrm>
            <a:prstGeom prst="leftRightArrow">
              <a:avLst/>
            </a:prstGeom>
            <a:solidFill>
              <a:srgbClr val="990000"/>
            </a:solidFill>
            <a:ln w="44450" cap="flat" cmpd="sng" algn="ctr">
              <a:solidFill>
                <a:srgbClr val="990000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ctr" eaLnBrk="0" hangingPunct="0"/>
              <a:endParaRPr lang="fr-FR" sz="18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19" name="Left-Right Arrow 18"/>
            <p:cNvSpPr/>
            <p:nvPr/>
          </p:nvSpPr>
          <p:spPr bwMode="auto">
            <a:xfrm>
              <a:off x="3320705" y="1095558"/>
              <a:ext cx="1616662" cy="215244"/>
            </a:xfrm>
            <a:prstGeom prst="leftRightArrow">
              <a:avLst/>
            </a:prstGeom>
            <a:solidFill>
              <a:srgbClr val="990000"/>
            </a:solidFill>
            <a:ln w="44450" cap="flat" cmpd="sng" algn="ctr">
              <a:solidFill>
                <a:srgbClr val="990000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ctr" eaLnBrk="0" hangingPunct="0"/>
              <a:endParaRPr lang="fr-FR" sz="18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" name="Down Arrow 19"/>
            <p:cNvSpPr/>
            <p:nvPr/>
          </p:nvSpPr>
          <p:spPr bwMode="auto">
            <a:xfrm>
              <a:off x="2766533" y="1069801"/>
              <a:ext cx="245307" cy="271448"/>
            </a:xfrm>
            <a:prstGeom prst="downArrow">
              <a:avLst/>
            </a:prstGeom>
            <a:solidFill>
              <a:srgbClr val="990000"/>
            </a:solidFill>
            <a:ln w="4445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ctr" eaLnBrk="0" hangingPunct="0"/>
              <a:endParaRPr lang="fr-FR" sz="1800" smtClean="0">
                <a:solidFill>
                  <a:srgbClr val="000000"/>
                </a:solidFill>
                <a:latin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141983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4" grpId="0" animBg="1"/>
      <p:bldP spid="25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7767317-A9AB-4E54-871B-CD2EEDE7C57D}" type="slidenum">
              <a:rPr lang="en-US" altLang="en-US" smtClean="0"/>
              <a:pPr>
                <a:defRPr/>
              </a:pPr>
              <a:t>32</a:t>
            </a:fld>
            <a:endParaRPr lang="en-US" alt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891482" y="264641"/>
            <a:ext cx="7040938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2800" dirty="0" smtClean="0">
                <a:solidFill>
                  <a:srgbClr val="0066FF"/>
                </a:solidFill>
              </a:rPr>
              <a:t>17 GeV ELECTRON BEAM ENVIRONMENT</a:t>
            </a:r>
            <a:endParaRPr lang="en-US" sz="2800" dirty="0">
              <a:solidFill>
                <a:srgbClr val="0066FF"/>
              </a:solidFill>
            </a:endParaRPr>
          </a:p>
        </p:txBody>
      </p:sp>
      <p:sp>
        <p:nvSpPr>
          <p:cNvPr id="12" name="Rectangle 18"/>
          <p:cNvSpPr>
            <a:spLocks noChangeArrowheads="1"/>
          </p:cNvSpPr>
          <p:nvPr/>
        </p:nvSpPr>
        <p:spPr bwMode="auto">
          <a:xfrm>
            <a:off x="5661660" y="5840591"/>
            <a:ext cx="307086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sz="1400" dirty="0" smtClean="0">
                <a:solidFill>
                  <a:srgbClr val="FF0000"/>
                </a:solidFill>
                <a:ea typeface="Tahoma" pitchFamily="34" charset="0"/>
                <a:cs typeface="Tahoma" pitchFamily="34" charset="0"/>
              </a:rPr>
              <a:t>role of </a:t>
            </a:r>
            <a:r>
              <a:rPr lang="en-US" sz="1400" b="1" dirty="0" err="1" smtClean="0">
                <a:solidFill>
                  <a:srgbClr val="FF0000"/>
                </a:solidFill>
                <a:ea typeface="Tahoma" pitchFamily="34" charset="0"/>
                <a:cs typeface="Tahoma" pitchFamily="34" charset="0"/>
              </a:rPr>
              <a:t>photoneutrons</a:t>
            </a:r>
            <a:r>
              <a:rPr lang="en-US" sz="1400" dirty="0">
                <a:solidFill>
                  <a:srgbClr val="FF0000"/>
                </a:solidFill>
                <a:ea typeface="Tahoma" pitchFamily="34" charset="0"/>
                <a:cs typeface="Tahoma" pitchFamily="34" charset="0"/>
              </a:rPr>
              <a:t>!</a:t>
            </a:r>
            <a:endParaRPr lang="en-US" sz="1400" dirty="0">
              <a:solidFill>
                <a:srgbClr val="FF0000"/>
              </a:solidFill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1016157" y="884933"/>
            <a:ext cx="7381083" cy="4942103"/>
            <a:chOff x="1709577" y="1227833"/>
            <a:chExt cx="7381083" cy="4942103"/>
          </a:xfrm>
        </p:grpSpPr>
        <p:sp>
          <p:nvSpPr>
            <p:cNvPr id="17" name="Text Box 5"/>
            <p:cNvSpPr txBox="1">
              <a:spLocks noChangeArrowheads="1"/>
            </p:cNvSpPr>
            <p:nvPr/>
          </p:nvSpPr>
          <p:spPr bwMode="auto">
            <a:xfrm>
              <a:off x="6198233" y="1567163"/>
              <a:ext cx="1935323" cy="28469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eaLnBrk="0" hangingPunct="0">
                <a:lnSpc>
                  <a:spcPct val="125000"/>
                </a:lnSpc>
                <a:spcBef>
                  <a:spcPct val="20000"/>
                </a:spcBef>
                <a:spcAft>
                  <a:spcPct val="20000"/>
                </a:spcAft>
              </a:pPr>
              <a:r>
                <a:rPr lang="en-US" sz="1000" dirty="0" smtClean="0">
                  <a:cs typeface="Tahoma" pitchFamily="34" charset="0"/>
                </a:rPr>
                <a:t>courtesy of M. Santana-</a:t>
              </a:r>
              <a:r>
                <a:rPr lang="en-US" sz="1000" dirty="0" err="1" smtClean="0">
                  <a:cs typeface="Tahoma" pitchFamily="34" charset="0"/>
                </a:rPr>
                <a:t>Leitner</a:t>
              </a:r>
              <a:endParaRPr lang="en-US" sz="1000" dirty="0">
                <a:cs typeface="Tahoma" pitchFamily="34" charset="0"/>
              </a:endParaRPr>
            </a:p>
          </p:txBody>
        </p:sp>
        <p:grpSp>
          <p:nvGrpSpPr>
            <p:cNvPr id="3" name="Group 2"/>
            <p:cNvGrpSpPr/>
            <p:nvPr/>
          </p:nvGrpSpPr>
          <p:grpSpPr>
            <a:xfrm>
              <a:off x="1709577" y="1227833"/>
              <a:ext cx="7381083" cy="4942103"/>
              <a:chOff x="1709577" y="1227833"/>
              <a:chExt cx="7381083" cy="4942103"/>
            </a:xfrm>
          </p:grpSpPr>
          <p:grpSp>
            <p:nvGrpSpPr>
              <p:cNvPr id="11" name="Group 10"/>
              <p:cNvGrpSpPr/>
              <p:nvPr/>
            </p:nvGrpSpPr>
            <p:grpSpPr>
              <a:xfrm>
                <a:off x="1912535" y="1688471"/>
                <a:ext cx="6328372" cy="4481465"/>
                <a:chOff x="2480650" y="1507627"/>
                <a:chExt cx="6328372" cy="4481465"/>
              </a:xfrm>
            </p:grpSpPr>
            <p:sp>
              <p:nvSpPr>
                <p:cNvPr id="7" name="Rectangle 6"/>
                <p:cNvSpPr/>
                <p:nvPr/>
              </p:nvSpPr>
              <p:spPr bwMode="auto">
                <a:xfrm>
                  <a:off x="4451959" y="1507627"/>
                  <a:ext cx="319217" cy="113394"/>
                </a:xfrm>
                <a:prstGeom prst="rect">
                  <a:avLst/>
                </a:prstGeom>
                <a:solidFill>
                  <a:schemeClr val="bg1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2000" b="0" i="1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</a:endParaRPr>
                </a:p>
              </p:txBody>
            </p:sp>
            <p:grpSp>
              <p:nvGrpSpPr>
                <p:cNvPr id="10" name="Group 9"/>
                <p:cNvGrpSpPr/>
                <p:nvPr/>
              </p:nvGrpSpPr>
              <p:grpSpPr>
                <a:xfrm>
                  <a:off x="2480650" y="1598161"/>
                  <a:ext cx="6328372" cy="4390931"/>
                  <a:chOff x="2480650" y="1598161"/>
                  <a:chExt cx="6328372" cy="4390931"/>
                </a:xfrm>
              </p:grpSpPr>
              <p:pic>
                <p:nvPicPr>
                  <p:cNvPr id="8" name="Picture 2"/>
                  <p:cNvPicPr>
                    <a:picLocks noChangeAspect="1" noChangeArrowheads="1"/>
                  </p:cNvPicPr>
                  <p:nvPr/>
                </p:nvPicPr>
                <p:blipFill rotWithShape="1">
                  <a:blip r:embed="rId2" cstate="print"/>
                  <a:srcRect l="27102" t="11351" r="3759" b="3596"/>
                  <a:stretch/>
                </p:blipFill>
                <p:spPr bwMode="auto">
                  <a:xfrm>
                    <a:off x="2480650" y="1598161"/>
                    <a:ext cx="6328372" cy="4390931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sp>
                <p:nvSpPr>
                  <p:cNvPr id="9" name="Rectangle 8"/>
                  <p:cNvSpPr/>
                  <p:nvPr/>
                </p:nvSpPr>
                <p:spPr bwMode="auto">
                  <a:xfrm>
                    <a:off x="4451959" y="1598161"/>
                    <a:ext cx="255843" cy="45719"/>
                  </a:xfrm>
                  <a:prstGeom prst="rect">
                    <a:avLst/>
                  </a:prstGeom>
                  <a:solidFill>
                    <a:schemeClr val="bg1"/>
                  </a:solidFill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en-US" sz="2000" b="0" i="1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</a:endParaRPr>
                  </a:p>
                </p:txBody>
              </p:sp>
            </p:grpSp>
          </p:grpSp>
          <p:sp>
            <p:nvSpPr>
              <p:cNvPr id="14" name="TextBox 20"/>
              <p:cNvSpPr txBox="1">
                <a:spLocks noChangeArrowheads="1"/>
              </p:cNvSpPr>
              <p:nvPr/>
            </p:nvSpPr>
            <p:spPr bwMode="auto">
              <a:xfrm>
                <a:off x="3018885" y="1227833"/>
                <a:ext cx="4250595" cy="3077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9pPr>
              </a:lstStyle>
              <a:p>
                <a:pPr lvl="0" eaLnBrk="1" hangingPunct="1"/>
                <a:r>
                  <a:rPr lang="en-US" sz="1400" dirty="0" smtClean="0">
                    <a:ea typeface="Tahoma" pitchFamily="34" charset="0"/>
                    <a:cs typeface="Tahoma" pitchFamily="34" charset="0"/>
                  </a:rPr>
                  <a:t>dump </a:t>
                </a:r>
                <a:r>
                  <a:rPr lang="en-US" sz="1400" dirty="0" smtClean="0">
                    <a:solidFill>
                      <a:srgbClr val="000000"/>
                    </a:solidFill>
                    <a:ea typeface="Tahoma" pitchFamily="34" charset="0"/>
                    <a:cs typeface="Tahoma" pitchFamily="34" charset="0"/>
                  </a:rPr>
                  <a:t>of </a:t>
                </a:r>
                <a:r>
                  <a:rPr lang="en-US" sz="1400" dirty="0">
                    <a:solidFill>
                      <a:srgbClr val="000000"/>
                    </a:solidFill>
                    <a:ea typeface="Tahoma" pitchFamily="34" charset="0"/>
                    <a:cs typeface="Tahoma" pitchFamily="34" charset="0"/>
                  </a:rPr>
                  <a:t>the </a:t>
                </a:r>
                <a:r>
                  <a:rPr lang="en-US" sz="1400" b="1" i="1" dirty="0">
                    <a:ea typeface="Tahoma" pitchFamily="34" charset="0"/>
                    <a:cs typeface="Tahoma" pitchFamily="34" charset="0"/>
                  </a:rPr>
                  <a:t>L</a:t>
                </a:r>
                <a:r>
                  <a:rPr lang="en-US" sz="1400" i="1" dirty="0"/>
                  <a:t>inear </a:t>
                </a:r>
                <a:r>
                  <a:rPr lang="en-US" sz="1400" b="1" i="1" dirty="0">
                    <a:ea typeface="Tahoma" pitchFamily="34" charset="0"/>
                    <a:cs typeface="Tahoma" pitchFamily="34" charset="0"/>
                  </a:rPr>
                  <a:t>C</a:t>
                </a:r>
                <a:r>
                  <a:rPr lang="en-US" sz="1400" i="1" dirty="0"/>
                  <a:t>oherent </a:t>
                </a:r>
                <a:r>
                  <a:rPr lang="en-US" sz="1400" b="1" i="1" dirty="0">
                    <a:ea typeface="Tahoma" pitchFamily="34" charset="0"/>
                    <a:cs typeface="Tahoma" pitchFamily="34" charset="0"/>
                  </a:rPr>
                  <a:t>L</a:t>
                </a:r>
                <a:r>
                  <a:rPr lang="en-US" sz="1400" i="1" dirty="0"/>
                  <a:t>ight </a:t>
                </a:r>
                <a:r>
                  <a:rPr lang="en-US" sz="1400" b="1" i="1" dirty="0">
                    <a:ea typeface="Tahoma" pitchFamily="34" charset="0"/>
                    <a:cs typeface="Tahoma" pitchFamily="34" charset="0"/>
                  </a:rPr>
                  <a:t>S</a:t>
                </a:r>
                <a:r>
                  <a:rPr lang="en-US" sz="1400" i="1" dirty="0"/>
                  <a:t>ource </a:t>
                </a:r>
                <a:r>
                  <a:rPr lang="en-US" sz="1400" dirty="0">
                    <a:solidFill>
                      <a:srgbClr val="000000"/>
                    </a:solidFill>
                  </a:rPr>
                  <a:t>@ </a:t>
                </a:r>
                <a:r>
                  <a:rPr lang="en-US" sz="1400" dirty="0" smtClean="0">
                    <a:solidFill>
                      <a:srgbClr val="000000"/>
                    </a:solidFill>
                  </a:rPr>
                  <a:t>SLAC</a:t>
                </a:r>
                <a:endParaRPr lang="en-US" sz="1400" dirty="0">
                  <a:solidFill>
                    <a:srgbClr val="000000"/>
                  </a:solidFill>
                </a:endParaRPr>
              </a:p>
            </p:txBody>
          </p:sp>
          <p:cxnSp>
            <p:nvCxnSpPr>
              <p:cNvPr id="15" name="Straight Connector 14"/>
              <p:cNvCxnSpPr/>
              <p:nvPr/>
            </p:nvCxnSpPr>
            <p:spPr bwMode="auto">
              <a:xfrm flipH="1" flipV="1">
                <a:off x="3657600" y="1497755"/>
                <a:ext cx="463074" cy="413846"/>
              </a:xfrm>
              <a:prstGeom prst="line">
                <a:avLst/>
              </a:prstGeom>
              <a:solidFill>
                <a:schemeClr val="accent1"/>
              </a:solidFill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sp>
            <p:nvSpPr>
              <p:cNvPr id="2" name="Rectangle 1"/>
              <p:cNvSpPr/>
              <p:nvPr/>
            </p:nvSpPr>
            <p:spPr bwMode="auto">
              <a:xfrm>
                <a:off x="6743700" y="2019300"/>
                <a:ext cx="1257300" cy="228600"/>
              </a:xfrm>
              <a:prstGeom prst="rect">
                <a:avLst/>
              </a:prstGeom>
              <a:noFill/>
              <a:ln w="25400" cap="flat" cmpd="sng" algn="ctr">
                <a:solidFill>
                  <a:srgbClr val="0066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000" b="0" i="1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16" name="TextBox 20"/>
              <p:cNvSpPr txBox="1">
                <a:spLocks noChangeArrowheads="1"/>
              </p:cNvSpPr>
              <p:nvPr/>
            </p:nvSpPr>
            <p:spPr bwMode="auto">
              <a:xfrm>
                <a:off x="1709577" y="1534585"/>
                <a:ext cx="1324514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9pPr>
              </a:lstStyle>
              <a:p>
                <a:pPr eaLnBrk="1" hangingPunct="1"/>
                <a:r>
                  <a:rPr lang="en-US" sz="1200" dirty="0" smtClean="0">
                    <a:ea typeface="Tahoma" pitchFamily="34" charset="0"/>
                    <a:cs typeface="Tahoma" pitchFamily="34" charset="0"/>
                  </a:rPr>
                  <a:t>[rad=0.01Gy]</a:t>
                </a:r>
                <a:endParaRPr lang="en-US" sz="1200" dirty="0">
                  <a:ea typeface="Tahoma" pitchFamily="34" charset="0"/>
                  <a:cs typeface="Tahoma" pitchFamily="34" charset="0"/>
                </a:endParaRPr>
              </a:p>
            </p:txBody>
          </p:sp>
          <p:sp>
            <p:nvSpPr>
              <p:cNvPr id="18" name="TextBox 20"/>
              <p:cNvSpPr txBox="1">
                <a:spLocks noChangeArrowheads="1"/>
              </p:cNvSpPr>
              <p:nvPr/>
            </p:nvSpPr>
            <p:spPr bwMode="auto">
              <a:xfrm>
                <a:off x="7757006" y="2315011"/>
                <a:ext cx="1333654" cy="5232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9pPr>
              </a:lstStyle>
              <a:p>
                <a:pPr eaLnBrk="1" hangingPunct="1"/>
                <a:r>
                  <a:rPr lang="en-US" sz="1400" dirty="0" smtClean="0">
                    <a:ea typeface="Tahoma" pitchFamily="34" charset="0"/>
                    <a:cs typeface="Tahoma" pitchFamily="34" charset="0"/>
                  </a:rPr>
                  <a:t>=    10 </a:t>
                </a:r>
                <a:r>
                  <a:rPr lang="en-US" sz="1400" dirty="0" err="1" smtClean="0">
                    <a:ea typeface="Tahoma" pitchFamily="34" charset="0"/>
                    <a:cs typeface="Tahoma" pitchFamily="34" charset="0"/>
                  </a:rPr>
                  <a:t>Gy</a:t>
                </a:r>
                <a:endParaRPr lang="en-US" sz="1400" dirty="0" smtClean="0">
                  <a:ea typeface="Tahoma" pitchFamily="34" charset="0"/>
                  <a:cs typeface="Tahoma" pitchFamily="34" charset="0"/>
                </a:endParaRPr>
              </a:p>
              <a:p>
                <a:pPr eaLnBrk="1" hangingPunct="1"/>
                <a:r>
                  <a:rPr lang="en-US" sz="1400" dirty="0" smtClean="0">
                    <a:ea typeface="Tahoma" pitchFamily="34" charset="0"/>
                    <a:cs typeface="Tahoma" pitchFamily="34" charset="0"/>
                  </a:rPr>
                  <a:t>      dose limit</a:t>
                </a:r>
                <a:endParaRPr lang="en-US" sz="1400" dirty="0">
                  <a:ea typeface="Tahoma" pitchFamily="34" charset="0"/>
                  <a:cs typeface="Tahoma" pitchFamily="34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363703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7767317-A9AB-4E54-871B-CD2EEDE7C57D}" type="slidenum">
              <a:rPr lang="en-US" altLang="en-US" smtClean="0"/>
              <a:pPr>
                <a:defRPr/>
              </a:pPr>
              <a:t>33</a:t>
            </a:fld>
            <a:endParaRPr lang="en-US" alt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363922" y="264641"/>
            <a:ext cx="6995218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2800" dirty="0" smtClean="0">
                <a:solidFill>
                  <a:srgbClr val="FF0000"/>
                </a:solidFill>
              </a:rPr>
              <a:t>MITIGATION</a:t>
            </a:r>
            <a:r>
              <a:rPr lang="en-US" sz="2800" dirty="0" smtClean="0">
                <a:solidFill>
                  <a:srgbClr val="0066FF"/>
                </a:solidFill>
              </a:rPr>
              <a:t>/PREVENTION STRATEGY</a:t>
            </a:r>
            <a:endParaRPr lang="en-US" sz="2800" dirty="0">
              <a:solidFill>
                <a:srgbClr val="0066FF"/>
              </a:solidFill>
            </a:endParaRPr>
          </a:p>
        </p:txBody>
      </p:sp>
      <p:pic>
        <p:nvPicPr>
          <p:cNvPr id="6" name="Picture 18" descr="R2E_Logo_final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48143" y="264641"/>
            <a:ext cx="757237" cy="728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Content Placeholder 4"/>
          <p:cNvSpPr txBox="1">
            <a:spLocks/>
          </p:cNvSpPr>
          <p:nvPr/>
        </p:nvSpPr>
        <p:spPr>
          <a:xfrm>
            <a:off x="3605084" y="1420615"/>
            <a:ext cx="1546036" cy="29799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228600" marR="0" lvl="0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A63212"/>
              </a:buClr>
              <a:buSzPct val="95000"/>
              <a:buFont typeface="Wingdings" charset="2"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</a:rPr>
              <a:t>design </a:t>
            </a: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</a:rPr>
              <a:t>shield</a:t>
            </a: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</a:rPr>
              <a:t>ing</a:t>
            </a:r>
            <a:endParaRPr kumimoji="0" lang="en-US" sz="1400" b="0" i="0" u="none" strike="noStrike" kern="120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Cambria"/>
            </a:endParaRPr>
          </a:p>
        </p:txBody>
      </p:sp>
      <p:sp>
        <p:nvSpPr>
          <p:cNvPr id="8" name="Content Placeholder 4"/>
          <p:cNvSpPr txBox="1">
            <a:spLocks/>
          </p:cNvSpPr>
          <p:nvPr/>
        </p:nvSpPr>
        <p:spPr>
          <a:xfrm>
            <a:off x="1832659" y="1423987"/>
            <a:ext cx="1108554" cy="31432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228600" marR="0" lvl="0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A63212"/>
              </a:buClr>
              <a:buSzPct val="95000"/>
              <a:buFont typeface="Wingdings" charset="2"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</a:rPr>
              <a:t>relocate</a:t>
            </a:r>
            <a:endParaRPr kumimoji="0" lang="en-US" sz="1400" b="0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mbria"/>
            </a:endParaRPr>
          </a:p>
        </p:txBody>
      </p:sp>
      <p:sp>
        <p:nvSpPr>
          <p:cNvPr id="9" name="Content Placeholder 4"/>
          <p:cNvSpPr txBox="1">
            <a:spLocks/>
          </p:cNvSpPr>
          <p:nvPr/>
        </p:nvSpPr>
        <p:spPr>
          <a:xfrm>
            <a:off x="3157457" y="1028824"/>
            <a:ext cx="2290844" cy="32016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228600" marR="0" lvl="0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A63212"/>
              </a:buClr>
              <a:buSzPct val="95000"/>
              <a:buFont typeface="Wingdings" charset="2"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</a:rPr>
              <a:t>identify forbidden regions</a:t>
            </a:r>
            <a:endParaRPr kumimoji="0" lang="en-US" sz="1400" b="0" i="0" u="none" strike="noStrike" kern="120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Cambria"/>
            </a:endParaRPr>
          </a:p>
        </p:txBody>
      </p:sp>
      <p:sp>
        <p:nvSpPr>
          <p:cNvPr id="10" name="Content Placeholder 4"/>
          <p:cNvSpPr txBox="1">
            <a:spLocks/>
          </p:cNvSpPr>
          <p:nvPr/>
        </p:nvSpPr>
        <p:spPr>
          <a:xfrm>
            <a:off x="5814990" y="1416312"/>
            <a:ext cx="3146129" cy="30681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228600" marR="0" lvl="0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A63212"/>
              </a:buClr>
              <a:buSzPct val="95000"/>
              <a:buFont typeface="Wingdings" charset="2"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</a:rPr>
              <a:t>install radiation resistant equipment</a:t>
            </a:r>
            <a:endParaRPr kumimoji="0" lang="en-US" sz="1400" b="0" i="0" u="none" strike="noStrike" kern="120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Cambria"/>
            </a:endParaRPr>
          </a:p>
        </p:txBody>
      </p:sp>
      <p:sp>
        <p:nvSpPr>
          <p:cNvPr id="11" name="Right Arrow 16"/>
          <p:cNvSpPr>
            <a:spLocks noChangeArrowheads="1"/>
          </p:cNvSpPr>
          <p:nvPr/>
        </p:nvSpPr>
        <p:spPr bwMode="auto">
          <a:xfrm>
            <a:off x="1428445" y="1489836"/>
            <a:ext cx="416756" cy="182627"/>
          </a:xfrm>
          <a:prstGeom prst="rightArrow">
            <a:avLst>
              <a:gd name="adj1" fmla="val 50000"/>
              <a:gd name="adj2" fmla="val 50046"/>
            </a:avLst>
          </a:prstGeom>
          <a:solidFill>
            <a:srgbClr val="A63212"/>
          </a:solidFill>
          <a:ln w="9525" algn="ctr">
            <a:solidFill>
              <a:sysClr val="windowText" lastClr="000000"/>
            </a:solidFill>
            <a:round/>
            <a:headEnd/>
            <a:tailE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1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charset="0"/>
            </a:endParaRPr>
          </a:p>
        </p:txBody>
      </p:sp>
      <p:sp>
        <p:nvSpPr>
          <p:cNvPr id="12" name="Right Arrow 16"/>
          <p:cNvSpPr>
            <a:spLocks noChangeArrowheads="1"/>
          </p:cNvSpPr>
          <p:nvPr/>
        </p:nvSpPr>
        <p:spPr bwMode="auto">
          <a:xfrm>
            <a:off x="5398235" y="1483758"/>
            <a:ext cx="416756" cy="182627"/>
          </a:xfrm>
          <a:prstGeom prst="rightArrow">
            <a:avLst>
              <a:gd name="adj1" fmla="val 50000"/>
              <a:gd name="adj2" fmla="val 50046"/>
            </a:avLst>
          </a:prstGeom>
          <a:solidFill>
            <a:srgbClr val="A63212"/>
          </a:solidFill>
          <a:ln w="9525" algn="ctr">
            <a:solidFill>
              <a:sysClr val="windowText" lastClr="000000"/>
            </a:solidFill>
            <a:round/>
            <a:headEnd/>
            <a:tailE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1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charset="0"/>
            </a:endParaRPr>
          </a:p>
        </p:txBody>
      </p:sp>
      <p:sp>
        <p:nvSpPr>
          <p:cNvPr id="13" name="Rectangle 18"/>
          <p:cNvSpPr>
            <a:spLocks noChangeArrowheads="1"/>
          </p:cNvSpPr>
          <p:nvPr/>
        </p:nvSpPr>
        <p:spPr bwMode="auto">
          <a:xfrm>
            <a:off x="5727424" y="4346676"/>
            <a:ext cx="2515314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n-US" sz="1400" dirty="0" smtClean="0">
                <a:solidFill>
                  <a:srgbClr val="FF0000"/>
                </a:solidFill>
                <a:ea typeface="Tahoma" pitchFamily="34" charset="0"/>
                <a:cs typeface="Tahoma" pitchFamily="34" charset="0"/>
              </a:rPr>
              <a:t>CNGS radiation issues solved </a:t>
            </a:r>
          </a:p>
          <a:p>
            <a:pPr algn="ctr"/>
            <a:r>
              <a:rPr lang="en-US" sz="1400" dirty="0" smtClean="0">
                <a:ea typeface="Tahoma" pitchFamily="34" charset="0"/>
                <a:cs typeface="Tahoma" pitchFamily="34" charset="0"/>
              </a:rPr>
              <a:t>during shutdown 2007-2008</a:t>
            </a:r>
            <a:endParaRPr lang="en-US" sz="1400" dirty="0">
              <a:ea typeface="Tahoma" pitchFamily="34" charset="0"/>
              <a:cs typeface="Tahoma" pitchFamily="34" charset="0"/>
              <a:sym typeface="Symbol" pitchFamily="18" charset="2"/>
            </a:endParaRPr>
          </a:p>
        </p:txBody>
      </p:sp>
      <p:grpSp>
        <p:nvGrpSpPr>
          <p:cNvPr id="14" name="Group 13"/>
          <p:cNvGrpSpPr/>
          <p:nvPr/>
        </p:nvGrpSpPr>
        <p:grpSpPr>
          <a:xfrm>
            <a:off x="318691" y="2013562"/>
            <a:ext cx="4937157" cy="4331109"/>
            <a:chOff x="576405" y="1390682"/>
            <a:chExt cx="4937157" cy="4331109"/>
          </a:xfrm>
        </p:grpSpPr>
        <p:grpSp>
          <p:nvGrpSpPr>
            <p:cNvPr id="15" name="Group 21"/>
            <p:cNvGrpSpPr>
              <a:grpSpLocks/>
            </p:cNvGrpSpPr>
            <p:nvPr/>
          </p:nvGrpSpPr>
          <p:grpSpPr bwMode="auto">
            <a:xfrm>
              <a:off x="576405" y="1390682"/>
              <a:ext cx="4937157" cy="4331109"/>
              <a:chOff x="192" y="1536"/>
              <a:chExt cx="3015" cy="2570"/>
            </a:xfrm>
          </p:grpSpPr>
          <p:pic>
            <p:nvPicPr>
              <p:cNvPr id="18" name="Picture 3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92" y="1536"/>
                <a:ext cx="3015" cy="257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9" name="Oval 14"/>
              <p:cNvSpPr>
                <a:spLocks noChangeArrowheads="1"/>
              </p:cNvSpPr>
              <p:nvPr/>
            </p:nvSpPr>
            <p:spPr bwMode="auto">
              <a:xfrm>
                <a:off x="1008" y="1948"/>
                <a:ext cx="355" cy="238"/>
              </a:xfrm>
              <a:prstGeom prst="ellipse">
                <a:avLst/>
              </a:prstGeom>
              <a:noFill/>
              <a:ln w="571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0" name="Text Box 15"/>
              <p:cNvSpPr txBox="1">
                <a:spLocks noChangeArrowheads="1"/>
              </p:cNvSpPr>
              <p:nvPr/>
            </p:nvSpPr>
            <p:spPr bwMode="auto">
              <a:xfrm>
                <a:off x="769" y="1610"/>
                <a:ext cx="418" cy="20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9pPr>
              </a:lstStyle>
              <a:p>
                <a:pPr eaLnBrk="1" hangingPunct="1"/>
                <a:r>
                  <a:rPr lang="en-US" sz="1600" b="1" dirty="0" smtClean="0">
                    <a:latin typeface="Comic Sans MS" pitchFamily="66" charset="0"/>
                  </a:rPr>
                  <a:t>2007</a:t>
                </a:r>
                <a:endParaRPr lang="en-US" sz="1600" b="1" dirty="0">
                  <a:latin typeface="Comic Sans MS" pitchFamily="66" charset="0"/>
                </a:endParaRPr>
              </a:p>
            </p:txBody>
          </p:sp>
          <p:sp>
            <p:nvSpPr>
              <p:cNvPr id="21" name="Oval 16"/>
              <p:cNvSpPr>
                <a:spLocks noChangeArrowheads="1"/>
              </p:cNvSpPr>
              <p:nvPr/>
            </p:nvSpPr>
            <p:spPr bwMode="auto">
              <a:xfrm>
                <a:off x="1008" y="3194"/>
                <a:ext cx="355" cy="238"/>
              </a:xfrm>
              <a:prstGeom prst="ellipse">
                <a:avLst/>
              </a:prstGeom>
              <a:noFill/>
              <a:ln w="571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2" name="Text Box 18"/>
              <p:cNvSpPr txBox="1">
                <a:spLocks noChangeArrowheads="1"/>
              </p:cNvSpPr>
              <p:nvPr/>
            </p:nvSpPr>
            <p:spPr bwMode="auto">
              <a:xfrm>
                <a:off x="768" y="2837"/>
                <a:ext cx="431" cy="21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9pPr>
              </a:lstStyle>
              <a:p>
                <a:pPr eaLnBrk="1" hangingPunct="1"/>
                <a:r>
                  <a:rPr lang="en-US" sz="1600" b="1">
                    <a:latin typeface="Comic Sans MS" pitchFamily="66" charset="0"/>
                  </a:rPr>
                  <a:t>2008</a:t>
                </a:r>
              </a:p>
            </p:txBody>
          </p:sp>
          <p:sp>
            <p:nvSpPr>
              <p:cNvPr id="23" name="Text Box 19"/>
              <p:cNvSpPr txBox="1">
                <a:spLocks noChangeArrowheads="1"/>
              </p:cNvSpPr>
              <p:nvPr/>
            </p:nvSpPr>
            <p:spPr bwMode="auto">
              <a:xfrm>
                <a:off x="1248" y="2828"/>
                <a:ext cx="976" cy="20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9pPr>
              </a:lstStyle>
              <a:p>
                <a:pPr eaLnBrk="1" hangingPunct="1"/>
                <a:r>
                  <a:rPr lang="en-US" sz="1600" b="1" dirty="0">
                    <a:latin typeface="Comic Sans MS" pitchFamily="66" charset="0"/>
                  </a:rPr>
                  <a:t>&lt; 10</a:t>
                </a:r>
                <a:r>
                  <a:rPr lang="en-US" sz="1600" b="1" baseline="30000" dirty="0">
                    <a:latin typeface="Comic Sans MS" pitchFamily="66" charset="0"/>
                  </a:rPr>
                  <a:t>6 </a:t>
                </a:r>
                <a:r>
                  <a:rPr lang="en-US" sz="1600" b="1" dirty="0" err="1" smtClean="0">
                    <a:latin typeface="Comic Sans MS" pitchFamily="66" charset="0"/>
                  </a:rPr>
                  <a:t>heh</a:t>
                </a:r>
                <a:r>
                  <a:rPr lang="en-US" sz="1600" b="1" dirty="0" smtClean="0">
                    <a:latin typeface="Comic Sans MS" pitchFamily="66" charset="0"/>
                  </a:rPr>
                  <a:t>/cm</a:t>
                </a:r>
                <a:r>
                  <a:rPr lang="en-US" sz="1600" b="1" baseline="30000" dirty="0" smtClean="0">
                    <a:latin typeface="Comic Sans MS" pitchFamily="66" charset="0"/>
                  </a:rPr>
                  <a:t>2</a:t>
                </a:r>
                <a:endParaRPr lang="en-US" sz="1600" b="1" dirty="0">
                  <a:latin typeface="Comic Sans MS" pitchFamily="66" charset="0"/>
                </a:endParaRPr>
              </a:p>
            </p:txBody>
          </p:sp>
          <p:sp>
            <p:nvSpPr>
              <p:cNvPr id="24" name="Text Box 20"/>
              <p:cNvSpPr txBox="1">
                <a:spLocks noChangeArrowheads="1"/>
              </p:cNvSpPr>
              <p:nvPr/>
            </p:nvSpPr>
            <p:spPr bwMode="auto">
              <a:xfrm>
                <a:off x="1254" y="1590"/>
                <a:ext cx="1227" cy="20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9pPr>
              </a:lstStyle>
              <a:p>
                <a:pPr eaLnBrk="1" hangingPunct="1"/>
                <a:r>
                  <a:rPr lang="en-US" sz="1600" b="1" dirty="0">
                    <a:latin typeface="Comic Sans MS" pitchFamily="66" charset="0"/>
                  </a:rPr>
                  <a:t>10</a:t>
                </a:r>
                <a:r>
                  <a:rPr lang="en-US" sz="1600" b="1" baseline="30000" dirty="0">
                    <a:latin typeface="Comic Sans MS" pitchFamily="66" charset="0"/>
                  </a:rPr>
                  <a:t>7</a:t>
                </a:r>
                <a:r>
                  <a:rPr lang="en-US" sz="1600" b="1" dirty="0">
                    <a:latin typeface="Comic Sans MS" pitchFamily="66" charset="0"/>
                  </a:rPr>
                  <a:t> </a:t>
                </a:r>
                <a:r>
                  <a:rPr lang="en-US" sz="1600" b="1" dirty="0">
                    <a:latin typeface="Comic Sans MS" pitchFamily="66" charset="0"/>
                    <a:sym typeface="Symbol" pitchFamily="18" charset="2"/>
                  </a:rPr>
                  <a:t></a:t>
                </a:r>
                <a:r>
                  <a:rPr lang="en-US" sz="1600" b="1" dirty="0">
                    <a:latin typeface="Comic Sans MS" pitchFamily="66" charset="0"/>
                  </a:rPr>
                  <a:t> 10</a:t>
                </a:r>
                <a:r>
                  <a:rPr lang="en-US" sz="1600" b="1" baseline="30000" dirty="0">
                    <a:latin typeface="Comic Sans MS" pitchFamily="66" charset="0"/>
                    <a:sym typeface="Symbol" pitchFamily="18" charset="2"/>
                  </a:rPr>
                  <a:t>9 </a:t>
                </a:r>
                <a:r>
                  <a:rPr lang="en-US" sz="1600" b="1" dirty="0" err="1" smtClean="0">
                    <a:latin typeface="Comic Sans MS" pitchFamily="66" charset="0"/>
                  </a:rPr>
                  <a:t>heh</a:t>
                </a:r>
                <a:r>
                  <a:rPr lang="en-US" sz="1600" b="1" dirty="0" smtClean="0">
                    <a:latin typeface="Comic Sans MS" pitchFamily="66" charset="0"/>
                  </a:rPr>
                  <a:t>/cm</a:t>
                </a:r>
                <a:r>
                  <a:rPr lang="en-US" sz="1600" b="1" baseline="30000" dirty="0" smtClean="0">
                    <a:latin typeface="Comic Sans MS" pitchFamily="66" charset="0"/>
                  </a:rPr>
                  <a:t>2</a:t>
                </a:r>
                <a:endParaRPr lang="en-US" sz="1600" dirty="0">
                  <a:latin typeface="Comic Sans MS" pitchFamily="66" charset="0"/>
                </a:endParaRPr>
              </a:p>
            </p:txBody>
          </p:sp>
        </p:grpSp>
        <p:cxnSp>
          <p:nvCxnSpPr>
            <p:cNvPr id="16" name="Straight Connector 15"/>
            <p:cNvCxnSpPr/>
            <p:nvPr/>
          </p:nvCxnSpPr>
          <p:spPr bwMode="auto">
            <a:xfrm flipV="1">
              <a:off x="2224161" y="1811370"/>
              <a:ext cx="256495" cy="171340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7" name="Straight Connector 16"/>
            <p:cNvCxnSpPr/>
            <p:nvPr/>
          </p:nvCxnSpPr>
          <p:spPr bwMode="auto">
            <a:xfrm flipV="1">
              <a:off x="2261614" y="3897717"/>
              <a:ext cx="226589" cy="175379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25" name="TextBox 20"/>
          <p:cNvSpPr txBox="1">
            <a:spLocks noChangeArrowheads="1"/>
          </p:cNvSpPr>
          <p:nvPr/>
        </p:nvSpPr>
        <p:spPr bwMode="auto">
          <a:xfrm>
            <a:off x="5269628" y="2094256"/>
            <a:ext cx="2107565" cy="461665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r>
              <a:rPr lang="en-US" sz="1200" i="1" dirty="0" smtClean="0">
                <a:ea typeface="Tahoma" pitchFamily="34" charset="0"/>
                <a:cs typeface="Tahoma" pitchFamily="34" charset="0"/>
              </a:rPr>
              <a:t>high energy hadron </a:t>
            </a:r>
            <a:r>
              <a:rPr lang="en-US" sz="1200" i="1" dirty="0" err="1" smtClean="0">
                <a:ea typeface="Tahoma" pitchFamily="34" charset="0"/>
                <a:cs typeface="Tahoma" pitchFamily="34" charset="0"/>
              </a:rPr>
              <a:t>fluence</a:t>
            </a:r>
            <a:endParaRPr lang="en-US" sz="1200" i="1" dirty="0" smtClean="0">
              <a:ea typeface="Tahoma" pitchFamily="34" charset="0"/>
              <a:cs typeface="Tahoma" pitchFamily="34" charset="0"/>
            </a:endParaRPr>
          </a:p>
          <a:p>
            <a:pPr eaLnBrk="1" hangingPunct="1"/>
            <a:r>
              <a:rPr lang="en-US" sz="1200" i="1" dirty="0" smtClean="0">
                <a:ea typeface="Tahoma" pitchFamily="34" charset="0"/>
                <a:cs typeface="Tahoma" pitchFamily="34" charset="0"/>
              </a:rPr>
              <a:t>per nominal CNGS year</a:t>
            </a:r>
            <a:endParaRPr lang="en-US" sz="1200" i="1" dirty="0">
              <a:ea typeface="Tahoma" pitchFamily="34" charset="0"/>
              <a:cs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1233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7767317-A9AB-4E54-871B-CD2EEDE7C57D}" type="slidenum">
              <a:rPr lang="en-US" altLang="en-US" smtClean="0"/>
              <a:pPr>
                <a:defRPr/>
              </a:pPr>
              <a:t>34</a:t>
            </a:fld>
            <a:endParaRPr lang="en-US" altLang="en-US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1363922" y="255588"/>
            <a:ext cx="6176075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2800" dirty="0" smtClean="0">
                <a:solidFill>
                  <a:srgbClr val="0066FF"/>
                </a:solidFill>
              </a:rPr>
              <a:t>FACILITY SHIELDING DESIGN</a:t>
            </a:r>
            <a:endParaRPr lang="en-US" sz="2800" dirty="0">
              <a:solidFill>
                <a:srgbClr val="0066FF"/>
              </a:solidFill>
            </a:endParaRPr>
          </a:p>
        </p:txBody>
      </p:sp>
      <p:pic>
        <p:nvPicPr>
          <p:cNvPr id="5" name="Picture 4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0359" y="3361654"/>
            <a:ext cx="3596360" cy="2529345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5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49276" y="3392134"/>
            <a:ext cx="3646084" cy="2510536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TextBox 20"/>
          <p:cNvSpPr txBox="1">
            <a:spLocks noChangeArrowheads="1"/>
          </p:cNvSpPr>
          <p:nvPr/>
        </p:nvSpPr>
        <p:spPr bwMode="auto">
          <a:xfrm>
            <a:off x="215049" y="847956"/>
            <a:ext cx="8829798" cy="1708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lvl="0" eaLnBrk="1" hangingPunct="1">
              <a:lnSpc>
                <a:spcPct val="150000"/>
              </a:lnSpc>
            </a:pPr>
            <a:r>
              <a:rPr lang="en-GB" altLang="en-US" sz="1400" dirty="0" smtClean="0">
                <a:ea typeface="Tahoma" panose="020B0604030504040204" pitchFamily="34" charset="0"/>
                <a:cs typeface="Tahoma" panose="020B0604030504040204" pitchFamily="34" charset="0"/>
              </a:rPr>
              <a:t>For </a:t>
            </a:r>
            <a:r>
              <a:rPr lang="en-GB" altLang="en-US" sz="1400" b="1" dirty="0" smtClean="0">
                <a:ea typeface="Tahoma" panose="020B0604030504040204" pitchFamily="34" charset="0"/>
                <a:cs typeface="Tahoma" panose="020B0604030504040204" pitchFamily="34" charset="0"/>
              </a:rPr>
              <a:t>radiation protection</a:t>
            </a:r>
            <a:r>
              <a:rPr lang="en-US" altLang="en-US" sz="1400" b="1" dirty="0" smtClean="0">
                <a:solidFill>
                  <a:srgbClr val="FF0000"/>
                </a:solidFill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GB" altLang="en-US" sz="1400" dirty="0" smtClean="0">
                <a:ea typeface="Tahoma" panose="020B0604030504040204" pitchFamily="34" charset="0"/>
                <a:cs typeface="Tahoma" panose="020B0604030504040204" pitchFamily="34" charset="0"/>
              </a:rPr>
              <a:t>purposes</a:t>
            </a:r>
            <a:r>
              <a:rPr lang="en-GB" altLang="en-US" sz="1400" dirty="0">
                <a:ea typeface="Tahoma" panose="020B0604030504040204" pitchFamily="34" charset="0"/>
                <a:cs typeface="Tahoma" panose="020B0604030504040204" pitchFamily="34" charset="0"/>
              </a:rPr>
              <a:t>, depending on the aspects to be </a:t>
            </a:r>
            <a:r>
              <a:rPr lang="en-GB" altLang="en-US" sz="1400" dirty="0" smtClean="0">
                <a:ea typeface="Tahoma" panose="020B0604030504040204" pitchFamily="34" charset="0"/>
                <a:cs typeface="Tahoma" panose="020B0604030504040204" pitchFamily="34" charset="0"/>
              </a:rPr>
              <a:t>considered,</a:t>
            </a:r>
          </a:p>
          <a:p>
            <a:pPr lvl="0" eaLnBrk="1" hangingPunct="1">
              <a:lnSpc>
                <a:spcPct val="150000"/>
              </a:lnSpc>
            </a:pPr>
            <a:r>
              <a:rPr lang="en-GB" altLang="en-US" sz="1400" dirty="0" smtClean="0">
                <a:solidFill>
                  <a:srgbClr val="FF0000"/>
                </a:solidFill>
                <a:ea typeface="Tahoma" panose="020B0604030504040204" pitchFamily="34" charset="0"/>
                <a:cs typeface="Tahoma" panose="020B0604030504040204" pitchFamily="34" charset="0"/>
              </a:rPr>
              <a:t>particle </a:t>
            </a:r>
            <a:r>
              <a:rPr lang="en-GB" altLang="en-US" sz="1400" dirty="0" err="1">
                <a:solidFill>
                  <a:srgbClr val="FF0000"/>
                </a:solidFill>
                <a:ea typeface="Tahoma" panose="020B0604030504040204" pitchFamily="34" charset="0"/>
                <a:cs typeface="Tahoma" panose="020B0604030504040204" pitchFamily="34" charset="0"/>
              </a:rPr>
              <a:t>fluence</a:t>
            </a:r>
            <a:r>
              <a:rPr lang="en-GB" altLang="en-US" sz="1400" dirty="0">
                <a:ea typeface="Tahoma" panose="020B0604030504040204" pitchFamily="34" charset="0"/>
                <a:cs typeface="Tahoma" panose="020B0604030504040204" pitchFamily="34" charset="0"/>
              </a:rPr>
              <a:t> in a given location is transformed into </a:t>
            </a:r>
            <a:r>
              <a:rPr lang="en-GB" altLang="en-US" sz="1400" i="1" dirty="0">
                <a:solidFill>
                  <a:srgbClr val="FF0000"/>
                </a:solidFill>
                <a:ea typeface="Tahoma" panose="020B0604030504040204" pitchFamily="34" charset="0"/>
                <a:cs typeface="Tahoma" panose="020B0604030504040204" pitchFamily="34" charset="0"/>
              </a:rPr>
              <a:t>effective dose</a:t>
            </a:r>
            <a:r>
              <a:rPr lang="en-GB" altLang="en-US" sz="1400" dirty="0">
                <a:solidFill>
                  <a:srgbClr val="FF0000"/>
                </a:solidFill>
                <a:ea typeface="Tahoma" panose="020B0604030504040204" pitchFamily="34" charset="0"/>
                <a:cs typeface="Tahoma" panose="020B0604030504040204" pitchFamily="34" charset="0"/>
              </a:rPr>
              <a:t> or </a:t>
            </a:r>
            <a:r>
              <a:rPr lang="en-GB" altLang="en-US" sz="1400" i="1" dirty="0">
                <a:solidFill>
                  <a:srgbClr val="FF0000"/>
                </a:solidFill>
                <a:ea typeface="Tahoma" panose="020B0604030504040204" pitchFamily="34" charset="0"/>
                <a:cs typeface="Tahoma" panose="020B0604030504040204" pitchFamily="34" charset="0"/>
              </a:rPr>
              <a:t>ambient dose equivalent</a:t>
            </a:r>
            <a:r>
              <a:rPr lang="en-GB" altLang="en-US" sz="1400" dirty="0">
                <a:solidFill>
                  <a:srgbClr val="FF0000"/>
                </a:solidFill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GB" altLang="en-US" sz="1400" dirty="0" smtClean="0">
                <a:solidFill>
                  <a:srgbClr val="FF0000"/>
                </a:solidFill>
                <a:ea typeface="Tahoma" panose="020B0604030504040204" pitchFamily="34" charset="0"/>
                <a:cs typeface="Tahoma" panose="020B0604030504040204" pitchFamily="34" charset="0"/>
              </a:rPr>
              <a:t>(</a:t>
            </a:r>
            <a:r>
              <a:rPr lang="en-US" altLang="en-US" sz="1400" dirty="0" err="1" smtClean="0">
                <a:solidFill>
                  <a:srgbClr val="FF0000"/>
                </a:solidFill>
                <a:ea typeface="Tahoma" panose="020B0604030504040204" pitchFamily="34" charset="0"/>
                <a:cs typeface="Tahoma" panose="020B0604030504040204" pitchFamily="34" charset="0"/>
              </a:rPr>
              <a:t>Sv</a:t>
            </a:r>
            <a:r>
              <a:rPr lang="en-GB" altLang="en-US" sz="1400" dirty="0" smtClean="0">
                <a:solidFill>
                  <a:srgbClr val="FF0000"/>
                </a:solidFill>
                <a:ea typeface="Tahoma" panose="020B0604030504040204" pitchFamily="34" charset="0"/>
                <a:cs typeface="Tahoma" panose="020B0604030504040204" pitchFamily="34" charset="0"/>
              </a:rPr>
              <a:t>)</a:t>
            </a:r>
          </a:p>
          <a:p>
            <a:pPr lvl="0" eaLnBrk="1" hangingPunct="1">
              <a:lnSpc>
                <a:spcPct val="150000"/>
              </a:lnSpc>
            </a:pPr>
            <a:r>
              <a:rPr lang="en-GB" altLang="en-US" sz="1400" dirty="0" smtClean="0">
                <a:ea typeface="Tahoma" panose="020B0604030504040204" pitchFamily="34" charset="0"/>
                <a:cs typeface="Tahoma" panose="020B0604030504040204" pitchFamily="34" charset="0"/>
              </a:rPr>
              <a:t>through </a:t>
            </a:r>
            <a:r>
              <a:rPr lang="en-GB" altLang="en-US" sz="1400" dirty="0">
                <a:ea typeface="Tahoma" panose="020B0604030504040204" pitchFamily="34" charset="0"/>
                <a:cs typeface="Tahoma" panose="020B0604030504040204" pitchFamily="34" charset="0"/>
              </a:rPr>
              <a:t>the use of respective sets of conversion coefficients, which are a function of particle type and </a:t>
            </a:r>
            <a:r>
              <a:rPr lang="en-GB" altLang="en-US" sz="1400" dirty="0" smtClean="0">
                <a:ea typeface="Tahoma" panose="020B0604030504040204" pitchFamily="34" charset="0"/>
                <a:cs typeface="Tahoma" panose="020B0604030504040204" pitchFamily="34" charset="0"/>
              </a:rPr>
              <a:t>energy.</a:t>
            </a:r>
          </a:p>
          <a:p>
            <a:pPr lvl="0" eaLnBrk="1" hangingPunct="1">
              <a:lnSpc>
                <a:spcPct val="150000"/>
              </a:lnSpc>
            </a:pPr>
            <a:r>
              <a:rPr lang="en-GB" altLang="en-US" sz="1400" i="1" u="sng" dirty="0" smtClean="0">
                <a:solidFill>
                  <a:srgbClr val="FF0000"/>
                </a:solidFill>
                <a:ea typeface="Tahoma" panose="020B0604030504040204" pitchFamily="34" charset="0"/>
                <a:cs typeface="Tahoma" panose="020B0604030504040204" pitchFamily="34" charset="0"/>
              </a:rPr>
              <a:t>Prompt</a:t>
            </a:r>
            <a:r>
              <a:rPr lang="en-GB" altLang="en-US" sz="1400" u="sng" dirty="0" smtClean="0">
                <a:solidFill>
                  <a:srgbClr val="FF0000"/>
                </a:solidFill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GB" altLang="en-US" sz="1400" u="sng" dirty="0">
                <a:solidFill>
                  <a:srgbClr val="FF0000"/>
                </a:solidFill>
                <a:ea typeface="Tahoma" panose="020B0604030504040204" pitchFamily="34" charset="0"/>
                <a:cs typeface="Tahoma" panose="020B0604030504040204" pitchFamily="34" charset="0"/>
              </a:rPr>
              <a:t>dose equivalent </a:t>
            </a:r>
            <a:r>
              <a:rPr lang="en-GB" altLang="en-US" sz="1400" dirty="0">
                <a:ea typeface="Tahoma" panose="020B0604030504040204" pitchFamily="34" charset="0"/>
                <a:cs typeface="Tahoma" panose="020B0604030504040204" pitchFamily="34" charset="0"/>
              </a:rPr>
              <a:t>outside a radiation facility, reflecting the relevant radiation level in a public space during normal or accidental operation of the facility, is the quantity to minimize below acceptable </a:t>
            </a:r>
            <a:r>
              <a:rPr lang="en-GB" altLang="en-US" sz="1400" dirty="0" smtClean="0">
                <a:ea typeface="Tahoma" panose="020B0604030504040204" pitchFamily="34" charset="0"/>
                <a:cs typeface="Tahoma" panose="020B0604030504040204" pitchFamily="34" charset="0"/>
              </a:rPr>
              <a:t>limits.</a:t>
            </a:r>
            <a:endParaRPr lang="en-GB" altLang="en-US" sz="1400" dirty="0"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8" name="TextBox 20"/>
          <p:cNvSpPr txBox="1">
            <a:spLocks noChangeArrowheads="1"/>
          </p:cNvSpPr>
          <p:nvPr/>
        </p:nvSpPr>
        <p:spPr bwMode="auto">
          <a:xfrm>
            <a:off x="1368604" y="2644993"/>
            <a:ext cx="6568594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 eaLnBrk="1" hangingPunct="1"/>
            <a:r>
              <a:rPr lang="en-US" sz="1200" dirty="0" smtClean="0">
                <a:ea typeface="Tahoma" pitchFamily="34" charset="0"/>
                <a:cs typeface="Tahoma" pitchFamily="34" charset="0"/>
              </a:rPr>
              <a:t>top view of the ISR tunnel on the side of the </a:t>
            </a:r>
            <a:r>
              <a:rPr lang="en-US" sz="1200" i="1" dirty="0" err="1" smtClean="0">
                <a:ea typeface="Tahoma" pitchFamily="34" charset="0"/>
                <a:cs typeface="Tahoma" pitchFamily="34" charset="0"/>
              </a:rPr>
              <a:t>n_TOF</a:t>
            </a:r>
            <a:r>
              <a:rPr lang="en-US" sz="1200" i="1" dirty="0" smtClean="0">
                <a:ea typeface="Tahoma" pitchFamily="34" charset="0"/>
                <a:cs typeface="Tahoma" pitchFamily="34" charset="0"/>
              </a:rPr>
              <a:t> EAR-2 vertical beam line</a:t>
            </a:r>
          </a:p>
          <a:p>
            <a:pPr algn="ctr" eaLnBrk="1" hangingPunct="1"/>
            <a:r>
              <a:rPr lang="en-US" sz="1200" dirty="0" smtClean="0">
                <a:ea typeface="Tahoma" pitchFamily="34" charset="0"/>
                <a:cs typeface="Tahoma" pitchFamily="34" charset="0"/>
              </a:rPr>
              <a:t>(for neutrons from 1.6 10</a:t>
            </a:r>
            <a:r>
              <a:rPr lang="en-US" sz="1200" baseline="30000" dirty="0" smtClean="0">
                <a:ea typeface="Tahoma" pitchFamily="34" charset="0"/>
                <a:cs typeface="Tahoma" pitchFamily="34" charset="0"/>
              </a:rPr>
              <a:t>12</a:t>
            </a:r>
            <a:r>
              <a:rPr lang="en-US" sz="1200" dirty="0" smtClean="0">
                <a:ea typeface="Tahoma" pitchFamily="34" charset="0"/>
                <a:cs typeface="Tahoma" pitchFamily="34" charset="0"/>
              </a:rPr>
              <a:t> Hz 20 GeV/c protons on lead)</a:t>
            </a:r>
            <a:endParaRPr lang="en-US" sz="1200" dirty="0">
              <a:ea typeface="Tahoma" pitchFamily="34" charset="0"/>
              <a:cs typeface="Tahoma" pitchFamily="34" charset="0"/>
            </a:endParaRPr>
          </a:p>
        </p:txBody>
      </p:sp>
      <p:sp>
        <p:nvSpPr>
          <p:cNvPr id="9" name="TextBox 20"/>
          <p:cNvSpPr txBox="1">
            <a:spLocks noChangeArrowheads="1"/>
          </p:cNvSpPr>
          <p:nvPr/>
        </p:nvSpPr>
        <p:spPr bwMode="auto">
          <a:xfrm>
            <a:off x="3032265" y="3416164"/>
            <a:ext cx="975176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r>
              <a:rPr lang="en-US" sz="1000" dirty="0" smtClean="0">
                <a:ea typeface="Tahoma" pitchFamily="34" charset="0"/>
                <a:cs typeface="Tahoma" pitchFamily="34" charset="0"/>
              </a:rPr>
              <a:t>with default* shielding</a:t>
            </a:r>
            <a:endParaRPr lang="en-US" sz="1000" dirty="0">
              <a:ea typeface="Tahoma" pitchFamily="34" charset="0"/>
              <a:cs typeface="Tahoma" pitchFamily="34" charset="0"/>
            </a:endParaRPr>
          </a:p>
        </p:txBody>
      </p:sp>
      <p:sp>
        <p:nvSpPr>
          <p:cNvPr id="10" name="TextBox 20"/>
          <p:cNvSpPr txBox="1">
            <a:spLocks noChangeArrowheads="1"/>
          </p:cNvSpPr>
          <p:nvPr/>
        </p:nvSpPr>
        <p:spPr bwMode="auto">
          <a:xfrm>
            <a:off x="1097278" y="5876616"/>
            <a:ext cx="2869161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 eaLnBrk="1" hangingPunct="1"/>
            <a:r>
              <a:rPr lang="en-US" sz="1200" dirty="0" smtClean="0">
                <a:ea typeface="Tahoma" pitchFamily="34" charset="0"/>
                <a:cs typeface="Tahoma" pitchFamily="34" charset="0"/>
              </a:rPr>
              <a:t>* 80 cm thick 2m high </a:t>
            </a:r>
            <a:r>
              <a:rPr lang="en-US" sz="1200" dirty="0" smtClean="0">
                <a:solidFill>
                  <a:srgbClr val="0066FF"/>
                </a:solidFill>
                <a:ea typeface="Tahoma" pitchFamily="34" charset="0"/>
                <a:cs typeface="Tahoma" pitchFamily="34" charset="0"/>
              </a:rPr>
              <a:t>concrete</a:t>
            </a:r>
            <a:r>
              <a:rPr lang="en-US" sz="1200" dirty="0" smtClean="0">
                <a:ea typeface="Tahoma" pitchFamily="34" charset="0"/>
                <a:cs typeface="Tahoma" pitchFamily="34" charset="0"/>
              </a:rPr>
              <a:t> block</a:t>
            </a:r>
            <a:endParaRPr lang="en-US" sz="1200" dirty="0">
              <a:ea typeface="Tahoma" pitchFamily="34" charset="0"/>
              <a:cs typeface="Tahoma" pitchFamily="34" charset="0"/>
            </a:endParaRPr>
          </a:p>
        </p:txBody>
      </p:sp>
      <p:sp>
        <p:nvSpPr>
          <p:cNvPr id="11" name="TextBox 20"/>
          <p:cNvSpPr txBox="1">
            <a:spLocks noChangeArrowheads="1"/>
          </p:cNvSpPr>
          <p:nvPr/>
        </p:nvSpPr>
        <p:spPr bwMode="auto">
          <a:xfrm>
            <a:off x="5169166" y="5876615"/>
            <a:ext cx="3160583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r>
              <a:rPr lang="en-US" sz="1200" dirty="0">
                <a:ea typeface="Tahoma" pitchFamily="34" charset="0"/>
                <a:cs typeface="Tahoma" pitchFamily="34" charset="0"/>
              </a:rPr>
              <a:t>† triple </a:t>
            </a:r>
            <a:r>
              <a:rPr lang="en-US" sz="1200" dirty="0" smtClean="0">
                <a:solidFill>
                  <a:srgbClr val="0066FF"/>
                </a:solidFill>
                <a:ea typeface="Tahoma" pitchFamily="34" charset="0"/>
                <a:cs typeface="Tahoma" pitchFamily="34" charset="0"/>
              </a:rPr>
              <a:t>concrete</a:t>
            </a:r>
            <a:r>
              <a:rPr lang="en-US" sz="1200" dirty="0" smtClean="0">
                <a:ea typeface="Tahoma" pitchFamily="34" charset="0"/>
                <a:cs typeface="Tahoma" pitchFamily="34" charset="0"/>
              </a:rPr>
              <a:t> volume + two </a:t>
            </a:r>
            <a:r>
              <a:rPr lang="en-US" sz="1200" dirty="0" smtClean="0">
                <a:solidFill>
                  <a:srgbClr val="0066FF"/>
                </a:solidFill>
                <a:ea typeface="Tahoma" pitchFamily="34" charset="0"/>
                <a:cs typeface="Tahoma" pitchFamily="34" charset="0"/>
              </a:rPr>
              <a:t>iron</a:t>
            </a:r>
            <a:r>
              <a:rPr lang="en-US" sz="1200" dirty="0" smtClean="0">
                <a:ea typeface="Tahoma" pitchFamily="34" charset="0"/>
                <a:cs typeface="Tahoma" pitchFamily="34" charset="0"/>
              </a:rPr>
              <a:t> plates</a:t>
            </a:r>
            <a:endParaRPr lang="en-US" sz="1200" dirty="0">
              <a:ea typeface="Tahoma" pitchFamily="34" charset="0"/>
              <a:cs typeface="Tahoma" pitchFamily="34" charset="0"/>
            </a:endParaRPr>
          </a:p>
        </p:txBody>
      </p:sp>
      <p:sp>
        <p:nvSpPr>
          <p:cNvPr id="12" name="TextBox 20"/>
          <p:cNvSpPr txBox="1">
            <a:spLocks noChangeArrowheads="1"/>
          </p:cNvSpPr>
          <p:nvPr/>
        </p:nvSpPr>
        <p:spPr bwMode="auto">
          <a:xfrm>
            <a:off x="7089713" y="3447626"/>
            <a:ext cx="1077308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r>
              <a:rPr lang="en-US" sz="1000" dirty="0" smtClean="0">
                <a:ea typeface="Tahoma" pitchFamily="34" charset="0"/>
                <a:cs typeface="Tahoma" pitchFamily="34" charset="0"/>
              </a:rPr>
              <a:t>with improved† shielding</a:t>
            </a:r>
            <a:endParaRPr lang="en-US" sz="1000" dirty="0">
              <a:ea typeface="Tahoma" pitchFamily="34" charset="0"/>
              <a:cs typeface="Tahoma" pitchFamily="34" charset="0"/>
            </a:endParaRPr>
          </a:p>
        </p:txBody>
      </p:sp>
      <p:sp>
        <p:nvSpPr>
          <p:cNvPr id="13" name="TextBox 20"/>
          <p:cNvSpPr txBox="1">
            <a:spLocks noChangeArrowheads="1"/>
          </p:cNvSpPr>
          <p:nvPr/>
        </p:nvSpPr>
        <p:spPr bwMode="auto">
          <a:xfrm>
            <a:off x="3558476" y="3084224"/>
            <a:ext cx="2192843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 eaLnBrk="1" hangingPunct="1"/>
            <a:r>
              <a:rPr lang="en-US" sz="1200" dirty="0" smtClean="0">
                <a:solidFill>
                  <a:srgbClr val="FF0000"/>
                </a:solidFill>
                <a:ea typeface="Tahoma" pitchFamily="34" charset="0"/>
                <a:cs typeface="Tahoma" pitchFamily="34" charset="0"/>
              </a:rPr>
              <a:t>0.5 </a:t>
            </a:r>
            <a:r>
              <a:rPr lang="el-GR" sz="1200" dirty="0" smtClean="0">
                <a:solidFill>
                  <a:srgbClr val="FF0000"/>
                </a:solidFill>
                <a:ea typeface="Tahoma" pitchFamily="34" charset="0"/>
                <a:cs typeface="Tahoma" pitchFamily="34" charset="0"/>
              </a:rPr>
              <a:t>μ</a:t>
            </a:r>
            <a:r>
              <a:rPr lang="en-US" sz="1200" dirty="0" err="1" smtClean="0">
                <a:solidFill>
                  <a:srgbClr val="FF0000"/>
                </a:solidFill>
                <a:ea typeface="Tahoma" pitchFamily="34" charset="0"/>
                <a:cs typeface="Tahoma" pitchFamily="34" charset="0"/>
              </a:rPr>
              <a:t>Sv</a:t>
            </a:r>
            <a:r>
              <a:rPr lang="en-US" sz="1200" dirty="0" smtClean="0">
                <a:solidFill>
                  <a:srgbClr val="FF0000"/>
                </a:solidFill>
                <a:ea typeface="Tahoma" pitchFamily="34" charset="0"/>
                <a:cs typeface="Tahoma" pitchFamily="34" charset="0"/>
              </a:rPr>
              <a:t>/h classification limit </a:t>
            </a:r>
            <a:endParaRPr lang="en-US" sz="1200" dirty="0">
              <a:solidFill>
                <a:srgbClr val="FF0000"/>
              </a:solidFill>
              <a:ea typeface="Tahoma" pitchFamily="34" charset="0"/>
              <a:cs typeface="Tahoma" pitchFamily="34" charset="0"/>
            </a:endParaRPr>
          </a:p>
        </p:txBody>
      </p:sp>
      <p:sp>
        <p:nvSpPr>
          <p:cNvPr id="14" name="Rectangle 13"/>
          <p:cNvSpPr/>
          <p:nvPr/>
        </p:nvSpPr>
        <p:spPr bwMode="auto">
          <a:xfrm>
            <a:off x="4320540" y="3376894"/>
            <a:ext cx="123799" cy="783626"/>
          </a:xfrm>
          <a:prstGeom prst="rect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0" i="1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5" name="Rectangle 14"/>
          <p:cNvSpPr/>
          <p:nvPr/>
        </p:nvSpPr>
        <p:spPr bwMode="auto">
          <a:xfrm>
            <a:off x="8480120" y="3409481"/>
            <a:ext cx="123799" cy="783626"/>
          </a:xfrm>
          <a:prstGeom prst="rect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0" i="1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6" name="Text Box 5"/>
          <p:cNvSpPr txBox="1">
            <a:spLocks noChangeArrowheads="1"/>
          </p:cNvSpPr>
          <p:nvPr/>
        </p:nvSpPr>
        <p:spPr bwMode="auto">
          <a:xfrm>
            <a:off x="6749457" y="2937349"/>
            <a:ext cx="2337545" cy="2846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hangingPunct="0">
              <a:lnSpc>
                <a:spcPct val="125000"/>
              </a:lnSpc>
              <a:spcBef>
                <a:spcPct val="20000"/>
              </a:spcBef>
              <a:spcAft>
                <a:spcPct val="20000"/>
              </a:spcAft>
            </a:pPr>
            <a:r>
              <a:rPr lang="en-GB" sz="1000" dirty="0" smtClean="0"/>
              <a:t>I</a:t>
            </a:r>
            <a:r>
              <a:rPr lang="en-GB" sz="1000" dirty="0"/>
              <a:t>. </a:t>
            </a:r>
            <a:r>
              <a:rPr lang="en-GB" sz="1000" dirty="0" err="1" smtClean="0"/>
              <a:t>Bergström</a:t>
            </a:r>
            <a:r>
              <a:rPr lang="en-GB" sz="1000" dirty="0" smtClean="0"/>
              <a:t>, V. </a:t>
            </a:r>
            <a:r>
              <a:rPr lang="en-GB" sz="1000" dirty="0" err="1" smtClean="0"/>
              <a:t>Vlachoudis</a:t>
            </a:r>
            <a:r>
              <a:rPr lang="en-GB" sz="1000" dirty="0" smtClean="0"/>
              <a:t>, J. </a:t>
            </a:r>
            <a:r>
              <a:rPr lang="en-GB" sz="1000" dirty="0" err="1" smtClean="0"/>
              <a:t>Vollaire</a:t>
            </a:r>
            <a:endParaRPr lang="en-US" sz="1000" dirty="0">
              <a:cs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16473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7767317-A9AB-4E54-871B-CD2EEDE7C57D}" type="slidenum">
              <a:rPr lang="en-US" altLang="en-US" smtClean="0"/>
              <a:pPr>
                <a:defRPr/>
              </a:pPr>
              <a:t>35</a:t>
            </a:fld>
            <a:endParaRPr lang="en-US" alt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363922" y="264641"/>
            <a:ext cx="6176075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2800" dirty="0" smtClean="0">
                <a:solidFill>
                  <a:srgbClr val="0066FF"/>
                </a:solidFill>
              </a:rPr>
              <a:t>ACTIVATION</a:t>
            </a:r>
            <a:endParaRPr lang="en-US" sz="2800" dirty="0">
              <a:solidFill>
                <a:srgbClr val="0066FF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5826" y="1393222"/>
            <a:ext cx="7327278" cy="4740272"/>
          </a:xfrm>
          <a:prstGeom prst="rect">
            <a:avLst/>
          </a:prstGeom>
        </p:spPr>
      </p:pic>
      <p:sp>
        <p:nvSpPr>
          <p:cNvPr id="10" name="Rectangle 4" descr="Rectangle: Click to edit Master text styles&#10;Second level&#10;Third level&#10;Fourth level&#10;Fifth level"/>
          <p:cNvSpPr>
            <a:spLocks noChangeArrowheads="1"/>
          </p:cNvSpPr>
          <p:nvPr/>
        </p:nvSpPr>
        <p:spPr bwMode="auto">
          <a:xfrm>
            <a:off x="374467" y="879732"/>
            <a:ext cx="8238310" cy="342384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just">
              <a:spcBef>
                <a:spcPts val="0"/>
              </a:spcBef>
              <a:buClr>
                <a:srgbClr val="6F89F7"/>
              </a:buClr>
              <a:buSzPct val="80000"/>
            </a:pPr>
            <a:r>
              <a:rPr lang="en-US" sz="1400" dirty="0" smtClean="0">
                <a:ea typeface="Tahoma" panose="020B0604030504040204" pitchFamily="34" charset="0"/>
                <a:cs typeface="Tahoma" panose="020B0604030504040204" pitchFamily="34" charset="0"/>
              </a:rPr>
              <a:t>A high energy nuclear reaction on a high Z nucleus fills roughly the whole charge and mass intervals of the nuclide chart</a:t>
            </a:r>
            <a:endParaRPr lang="en-US" sz="1400" dirty="0"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19012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7767317-A9AB-4E54-871B-CD2EEDE7C57D}" type="slidenum">
              <a:rPr lang="en-US" altLang="en-US" smtClean="0"/>
              <a:pPr>
                <a:defRPr/>
              </a:pPr>
              <a:t>36</a:t>
            </a:fld>
            <a:endParaRPr lang="en-US" altLang="en-US"/>
          </a:p>
        </p:txBody>
      </p:sp>
      <p:grpSp>
        <p:nvGrpSpPr>
          <p:cNvPr id="28" name="Group 27"/>
          <p:cNvGrpSpPr/>
          <p:nvPr/>
        </p:nvGrpSpPr>
        <p:grpSpPr>
          <a:xfrm>
            <a:off x="850491" y="3190688"/>
            <a:ext cx="7662138" cy="1207732"/>
            <a:chOff x="850491" y="3190688"/>
            <a:chExt cx="7662138" cy="1207732"/>
          </a:xfrm>
        </p:grpSpPr>
        <p:grpSp>
          <p:nvGrpSpPr>
            <p:cNvPr id="2" name="Group 1"/>
            <p:cNvGrpSpPr/>
            <p:nvPr/>
          </p:nvGrpSpPr>
          <p:grpSpPr>
            <a:xfrm>
              <a:off x="850491" y="3190688"/>
              <a:ext cx="7662138" cy="1207732"/>
              <a:chOff x="850491" y="3190688"/>
              <a:chExt cx="7662138" cy="1207732"/>
            </a:xfrm>
          </p:grpSpPr>
          <p:sp>
            <p:nvSpPr>
              <p:cNvPr id="5" name="Line 36"/>
              <p:cNvSpPr>
                <a:spLocks noChangeShapeType="1"/>
              </p:cNvSpPr>
              <p:nvPr/>
            </p:nvSpPr>
            <p:spPr bwMode="auto">
              <a:xfrm>
                <a:off x="892629" y="3419288"/>
                <a:ext cx="457200" cy="158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6" name="Line 37"/>
              <p:cNvSpPr>
                <a:spLocks noChangeShapeType="1"/>
              </p:cNvSpPr>
              <p:nvPr/>
            </p:nvSpPr>
            <p:spPr bwMode="auto">
              <a:xfrm>
                <a:off x="2188029" y="3422469"/>
                <a:ext cx="0" cy="68362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7" name="Line 38"/>
              <p:cNvSpPr>
                <a:spLocks noChangeShapeType="1"/>
              </p:cNvSpPr>
              <p:nvPr/>
            </p:nvSpPr>
            <p:spPr bwMode="auto">
              <a:xfrm>
                <a:off x="3483429" y="3558632"/>
                <a:ext cx="0" cy="53340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8" name="Line 39"/>
              <p:cNvSpPr>
                <a:spLocks noChangeShapeType="1"/>
              </p:cNvSpPr>
              <p:nvPr/>
            </p:nvSpPr>
            <p:spPr bwMode="auto">
              <a:xfrm>
                <a:off x="4778829" y="3555457"/>
                <a:ext cx="0" cy="538163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9" name="Line 43"/>
              <p:cNvSpPr>
                <a:spLocks noChangeShapeType="1"/>
              </p:cNvSpPr>
              <p:nvPr/>
            </p:nvSpPr>
            <p:spPr bwMode="auto">
              <a:xfrm>
                <a:off x="1807029" y="3420876"/>
                <a:ext cx="38100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0" name="Text Box 44"/>
              <p:cNvSpPr txBox="1">
                <a:spLocks noChangeArrowheads="1"/>
              </p:cNvSpPr>
              <p:nvPr/>
            </p:nvSpPr>
            <p:spPr bwMode="auto">
              <a:xfrm>
                <a:off x="1426029" y="3190688"/>
                <a:ext cx="320675" cy="36671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l" eaLnBrk="0" hangingPunct="0"/>
                <a:r>
                  <a:rPr lang="en-US" sz="1800" dirty="0">
                    <a:latin typeface="Courier New" pitchFamily="49" charset="0"/>
                  </a:rPr>
                  <a:t>…</a:t>
                </a:r>
              </a:p>
            </p:txBody>
          </p:sp>
          <p:sp>
            <p:nvSpPr>
              <p:cNvPr id="11" name="Line 46"/>
              <p:cNvSpPr>
                <a:spLocks noChangeShapeType="1"/>
              </p:cNvSpPr>
              <p:nvPr/>
            </p:nvSpPr>
            <p:spPr bwMode="auto">
              <a:xfrm>
                <a:off x="3483429" y="3542757"/>
                <a:ext cx="1295400" cy="3175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2" name="Line 48"/>
              <p:cNvSpPr>
                <a:spLocks noChangeShapeType="1"/>
              </p:cNvSpPr>
              <p:nvPr/>
            </p:nvSpPr>
            <p:spPr bwMode="auto">
              <a:xfrm>
                <a:off x="2188029" y="4107907"/>
                <a:ext cx="457200" cy="158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" name="Line 49"/>
              <p:cNvSpPr>
                <a:spLocks noChangeShapeType="1"/>
              </p:cNvSpPr>
              <p:nvPr/>
            </p:nvSpPr>
            <p:spPr bwMode="auto">
              <a:xfrm>
                <a:off x="3102429" y="4109495"/>
                <a:ext cx="38100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" name="Text Box 50"/>
              <p:cNvSpPr txBox="1">
                <a:spLocks noChangeArrowheads="1"/>
              </p:cNvSpPr>
              <p:nvPr/>
            </p:nvSpPr>
            <p:spPr bwMode="auto">
              <a:xfrm>
                <a:off x="2721429" y="3879307"/>
                <a:ext cx="320675" cy="36671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l" eaLnBrk="0" hangingPunct="0"/>
                <a:r>
                  <a:rPr lang="en-US" sz="1800">
                    <a:latin typeface="Courier New" pitchFamily="49" charset="0"/>
                  </a:rPr>
                  <a:t>…</a:t>
                </a:r>
              </a:p>
            </p:txBody>
          </p:sp>
          <p:sp>
            <p:nvSpPr>
              <p:cNvPr id="15" name="Line 51"/>
              <p:cNvSpPr>
                <a:spLocks noChangeShapeType="1"/>
              </p:cNvSpPr>
              <p:nvPr/>
            </p:nvSpPr>
            <p:spPr bwMode="auto">
              <a:xfrm>
                <a:off x="4778829" y="4212682"/>
                <a:ext cx="2667000" cy="0"/>
              </a:xfrm>
              <a:prstGeom prst="line">
                <a:avLst/>
              </a:pr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6" name="Text Box 52"/>
              <p:cNvSpPr txBox="1">
                <a:spLocks noChangeArrowheads="1"/>
              </p:cNvSpPr>
              <p:nvPr/>
            </p:nvSpPr>
            <p:spPr bwMode="auto">
              <a:xfrm>
                <a:off x="4762954" y="3865020"/>
                <a:ext cx="396875" cy="3048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l" eaLnBrk="0" hangingPunct="0"/>
                <a:r>
                  <a:rPr lang="en-US" sz="1400">
                    <a:latin typeface="Courier New" pitchFamily="49" charset="0"/>
                  </a:rPr>
                  <a:t>1h</a:t>
                </a:r>
              </a:p>
            </p:txBody>
          </p:sp>
          <p:sp>
            <p:nvSpPr>
              <p:cNvPr id="17" name="Text Box 53"/>
              <p:cNvSpPr txBox="1">
                <a:spLocks noChangeArrowheads="1"/>
              </p:cNvSpPr>
              <p:nvPr/>
            </p:nvSpPr>
            <p:spPr bwMode="auto">
              <a:xfrm>
                <a:off x="5026479" y="3907882"/>
                <a:ext cx="396875" cy="3048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l" eaLnBrk="0" hangingPunct="0"/>
                <a:r>
                  <a:rPr lang="en-US" sz="1400" dirty="0">
                    <a:latin typeface="Courier New" pitchFamily="49" charset="0"/>
                  </a:rPr>
                  <a:t>8h</a:t>
                </a:r>
              </a:p>
            </p:txBody>
          </p:sp>
          <p:sp>
            <p:nvSpPr>
              <p:cNvPr id="18" name="Text Box 54"/>
              <p:cNvSpPr txBox="1">
                <a:spLocks noChangeArrowheads="1"/>
              </p:cNvSpPr>
              <p:nvPr/>
            </p:nvSpPr>
            <p:spPr bwMode="auto">
              <a:xfrm>
                <a:off x="5413829" y="3952332"/>
                <a:ext cx="396875" cy="3048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l" eaLnBrk="0" hangingPunct="0"/>
                <a:r>
                  <a:rPr lang="en-US" sz="1400">
                    <a:latin typeface="Courier New" pitchFamily="49" charset="0"/>
                  </a:rPr>
                  <a:t>1d</a:t>
                </a:r>
              </a:p>
            </p:txBody>
          </p:sp>
          <p:sp>
            <p:nvSpPr>
              <p:cNvPr id="19" name="Text Box 55"/>
              <p:cNvSpPr txBox="1">
                <a:spLocks noChangeArrowheads="1"/>
              </p:cNvSpPr>
              <p:nvPr/>
            </p:nvSpPr>
            <p:spPr bwMode="auto">
              <a:xfrm>
                <a:off x="7407729" y="3996782"/>
                <a:ext cx="396875" cy="3048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l" eaLnBrk="0" hangingPunct="0"/>
                <a:r>
                  <a:rPr lang="en-US" sz="1400">
                    <a:latin typeface="Courier New" pitchFamily="49" charset="0"/>
                  </a:rPr>
                  <a:t>7d</a:t>
                </a:r>
              </a:p>
            </p:txBody>
          </p:sp>
          <p:sp>
            <p:nvSpPr>
              <p:cNvPr id="20" name="Text Box 56"/>
              <p:cNvSpPr txBox="1">
                <a:spLocks noChangeArrowheads="1"/>
              </p:cNvSpPr>
              <p:nvPr/>
            </p:nvSpPr>
            <p:spPr bwMode="auto">
              <a:xfrm>
                <a:off x="7903029" y="4093620"/>
                <a:ext cx="609600" cy="3048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l" eaLnBrk="0" hangingPunct="0"/>
                <a:r>
                  <a:rPr lang="en-US" sz="1400" i="1">
                    <a:solidFill>
                      <a:srgbClr val="000000"/>
                    </a:solidFill>
                    <a:latin typeface="Courier New" pitchFamily="49" charset="0"/>
                  </a:rPr>
                  <a:t>etc.</a:t>
                </a:r>
              </a:p>
            </p:txBody>
          </p:sp>
          <p:sp>
            <p:nvSpPr>
              <p:cNvPr id="21" name="Line 37"/>
              <p:cNvSpPr>
                <a:spLocks noChangeShapeType="1"/>
              </p:cNvSpPr>
              <p:nvPr/>
            </p:nvSpPr>
            <p:spPr bwMode="auto">
              <a:xfrm>
                <a:off x="891537" y="3422469"/>
                <a:ext cx="0" cy="68362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22" name="Rectangle 4" descr="Rectangle: Click to edit Master text styles&#10;Second level&#10;Third level&#10;Fourth level&#10;Fifth level"/>
              <p:cNvSpPr>
                <a:spLocks noChangeArrowheads="1"/>
              </p:cNvSpPr>
              <p:nvPr/>
            </p:nvSpPr>
            <p:spPr bwMode="auto">
              <a:xfrm>
                <a:off x="850491" y="3489913"/>
                <a:ext cx="1471750" cy="342384"/>
              </a:xfrm>
              <a:prstGeom prst="rect">
                <a:avLst/>
              </a:prstGeom>
              <a:noFill/>
              <a:ln w="25400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pPr algn="ctr">
                  <a:spcBef>
                    <a:spcPts val="0"/>
                  </a:spcBef>
                  <a:buClr>
                    <a:srgbClr val="6F89F7"/>
                  </a:buClr>
                  <a:buSzPct val="80000"/>
                </a:pPr>
                <a:r>
                  <a:rPr lang="en-US" dirty="0" smtClean="0">
                    <a:ea typeface="Tahoma" panose="020B0604030504040204" pitchFamily="34" charset="0"/>
                    <a:cs typeface="Tahoma" panose="020B0604030504040204" pitchFamily="34" charset="0"/>
                  </a:rPr>
                  <a:t>I, </a:t>
                </a:r>
                <a:r>
                  <a:rPr lang="en-US" dirty="0" smtClean="0">
                    <a:latin typeface="Symbol" panose="05050102010706020507" pitchFamily="18" charset="2"/>
                    <a:ea typeface="Tahoma" panose="020B0604030504040204" pitchFamily="34" charset="0"/>
                    <a:cs typeface="Tahoma" panose="020B0604030504040204" pitchFamily="34" charset="0"/>
                  </a:rPr>
                  <a:t>D</a:t>
                </a:r>
                <a:r>
                  <a:rPr lang="en-US" dirty="0" smtClean="0">
                    <a:ea typeface="Tahoma" panose="020B0604030504040204" pitchFamily="34" charset="0"/>
                    <a:cs typeface="Tahoma" panose="020B0604030504040204" pitchFamily="34" charset="0"/>
                  </a:rPr>
                  <a:t>t</a:t>
                </a:r>
                <a:endParaRPr lang="en-US" dirty="0">
                  <a:ea typeface="Tahoma" panose="020B0604030504040204" pitchFamily="34" charset="0"/>
                  <a:cs typeface="Tahoma" panose="020B0604030504040204" pitchFamily="34" charset="0"/>
                </a:endParaRPr>
              </a:p>
            </p:txBody>
          </p:sp>
          <p:sp>
            <p:nvSpPr>
              <p:cNvPr id="23" name="Rectangle 4" descr="Rectangle: Click to edit Master text styles&#10;Second level&#10;Third level&#10;Fourth level&#10;Fifth level"/>
              <p:cNvSpPr>
                <a:spLocks noChangeArrowheads="1"/>
              </p:cNvSpPr>
              <p:nvPr/>
            </p:nvSpPr>
            <p:spPr bwMode="auto">
              <a:xfrm>
                <a:off x="2132193" y="3757360"/>
                <a:ext cx="1471750" cy="342384"/>
              </a:xfrm>
              <a:prstGeom prst="rect">
                <a:avLst/>
              </a:prstGeom>
              <a:noFill/>
              <a:ln w="25400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pPr algn="ctr">
                  <a:spcBef>
                    <a:spcPts val="0"/>
                  </a:spcBef>
                  <a:buClr>
                    <a:srgbClr val="6F89F7"/>
                  </a:buClr>
                  <a:buSzPct val="80000"/>
                </a:pPr>
                <a:r>
                  <a:rPr lang="en-US" dirty="0" smtClean="0">
                    <a:ea typeface="Tahoma" panose="020B0604030504040204" pitchFamily="34" charset="0"/>
                    <a:cs typeface="Tahoma" panose="020B0604030504040204" pitchFamily="34" charset="0"/>
                  </a:rPr>
                  <a:t>0, </a:t>
                </a:r>
                <a:r>
                  <a:rPr lang="en-US" dirty="0" smtClean="0">
                    <a:latin typeface="Symbol" panose="05050102010706020507" pitchFamily="18" charset="2"/>
                    <a:ea typeface="Tahoma" panose="020B0604030504040204" pitchFamily="34" charset="0"/>
                    <a:cs typeface="Tahoma" panose="020B0604030504040204" pitchFamily="34" charset="0"/>
                  </a:rPr>
                  <a:t>D</a:t>
                </a:r>
                <a:r>
                  <a:rPr lang="en-US" dirty="0" smtClean="0">
                    <a:ea typeface="Tahoma" panose="020B0604030504040204" pitchFamily="34" charset="0"/>
                    <a:cs typeface="Tahoma" panose="020B0604030504040204" pitchFamily="34" charset="0"/>
                  </a:rPr>
                  <a:t>t</a:t>
                </a:r>
                <a:endParaRPr lang="en-US" dirty="0">
                  <a:ea typeface="Tahoma" panose="020B0604030504040204" pitchFamily="34" charset="0"/>
                  <a:cs typeface="Tahoma" panose="020B0604030504040204" pitchFamily="34" charset="0"/>
                </a:endParaRPr>
              </a:p>
            </p:txBody>
          </p:sp>
          <p:sp>
            <p:nvSpPr>
              <p:cNvPr id="24" name="Rectangle 4" descr="Rectangle: Click to edit Master text styles&#10;Second level&#10;Third level&#10;Fourth level&#10;Fifth level"/>
              <p:cNvSpPr>
                <a:spLocks noChangeArrowheads="1"/>
              </p:cNvSpPr>
              <p:nvPr/>
            </p:nvSpPr>
            <p:spPr bwMode="auto">
              <a:xfrm>
                <a:off x="3395254" y="3229703"/>
                <a:ext cx="1471750" cy="342384"/>
              </a:xfrm>
              <a:prstGeom prst="rect">
                <a:avLst/>
              </a:prstGeom>
              <a:noFill/>
              <a:ln w="25400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pPr algn="ctr">
                  <a:spcBef>
                    <a:spcPts val="0"/>
                  </a:spcBef>
                  <a:buClr>
                    <a:srgbClr val="6F89F7"/>
                  </a:buClr>
                  <a:buSzPct val="80000"/>
                </a:pPr>
                <a:r>
                  <a:rPr lang="en-US" dirty="0" smtClean="0">
                    <a:ea typeface="Tahoma" panose="020B0604030504040204" pitchFamily="34" charset="0"/>
                    <a:cs typeface="Tahoma" panose="020B0604030504040204" pitchFamily="34" charset="0"/>
                  </a:rPr>
                  <a:t>I</a:t>
                </a:r>
                <a:r>
                  <a:rPr lang="en-US" baseline="-25000" dirty="0" smtClean="0">
                    <a:ea typeface="Tahoma" panose="020B0604030504040204" pitchFamily="34" charset="0"/>
                    <a:cs typeface="Tahoma" panose="020B0604030504040204" pitchFamily="34" charset="0"/>
                  </a:rPr>
                  <a:t>n</a:t>
                </a:r>
                <a:r>
                  <a:rPr lang="en-US" dirty="0" smtClean="0">
                    <a:ea typeface="Tahoma" panose="020B0604030504040204" pitchFamily="34" charset="0"/>
                    <a:cs typeface="Tahoma" panose="020B0604030504040204" pitchFamily="34" charset="0"/>
                  </a:rPr>
                  <a:t>, (</a:t>
                </a:r>
                <a:r>
                  <a:rPr lang="en-US" dirty="0" smtClean="0">
                    <a:latin typeface="Symbol" panose="05050102010706020507" pitchFamily="18" charset="2"/>
                    <a:ea typeface="Tahoma" panose="020B0604030504040204" pitchFamily="34" charset="0"/>
                    <a:cs typeface="Tahoma" panose="020B0604030504040204" pitchFamily="34" charset="0"/>
                  </a:rPr>
                  <a:t>D</a:t>
                </a:r>
                <a:r>
                  <a:rPr lang="en-US" dirty="0" smtClean="0">
                    <a:ea typeface="Tahoma" panose="020B0604030504040204" pitchFamily="34" charset="0"/>
                    <a:cs typeface="Tahoma" panose="020B0604030504040204" pitchFamily="34" charset="0"/>
                  </a:rPr>
                  <a:t>t)</a:t>
                </a:r>
                <a:r>
                  <a:rPr lang="en-US" baseline="-25000" dirty="0" smtClean="0">
                    <a:ea typeface="Tahoma" panose="020B0604030504040204" pitchFamily="34" charset="0"/>
                    <a:cs typeface="Tahoma" panose="020B0604030504040204" pitchFamily="34" charset="0"/>
                  </a:rPr>
                  <a:t>n</a:t>
                </a:r>
                <a:endParaRPr lang="en-US" baseline="-25000" dirty="0">
                  <a:ea typeface="Tahoma" panose="020B0604030504040204" pitchFamily="34" charset="0"/>
                  <a:cs typeface="Tahoma" panose="020B0604030504040204" pitchFamily="34" charset="0"/>
                </a:endParaRPr>
              </a:p>
            </p:txBody>
          </p:sp>
        </p:grpSp>
        <p:sp>
          <p:nvSpPr>
            <p:cNvPr id="25" name="Line 40"/>
            <p:cNvSpPr>
              <a:spLocks noChangeShapeType="1"/>
            </p:cNvSpPr>
            <p:nvPr/>
          </p:nvSpPr>
          <p:spPr bwMode="auto">
            <a:xfrm>
              <a:off x="4778829" y="4093620"/>
              <a:ext cx="76200" cy="0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6" name="Line 41"/>
            <p:cNvSpPr>
              <a:spLocks noChangeShapeType="1"/>
            </p:cNvSpPr>
            <p:nvPr/>
          </p:nvSpPr>
          <p:spPr bwMode="auto">
            <a:xfrm>
              <a:off x="4778829" y="4134895"/>
              <a:ext cx="228600" cy="0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7" name="Line 42"/>
            <p:cNvSpPr>
              <a:spLocks noChangeShapeType="1"/>
            </p:cNvSpPr>
            <p:nvPr/>
          </p:nvSpPr>
          <p:spPr bwMode="auto">
            <a:xfrm>
              <a:off x="4778829" y="4169820"/>
              <a:ext cx="685800" cy="0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</p:grpSp>
      <p:sp>
        <p:nvSpPr>
          <p:cNvPr id="39" name="Rectangle 38"/>
          <p:cNvSpPr>
            <a:spLocks noChangeArrowheads="1"/>
          </p:cNvSpPr>
          <p:nvPr/>
        </p:nvSpPr>
        <p:spPr bwMode="auto">
          <a:xfrm>
            <a:off x="387530" y="264641"/>
            <a:ext cx="8373294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2800" dirty="0" smtClean="0">
                <a:solidFill>
                  <a:srgbClr val="0066FF"/>
                </a:solidFill>
              </a:rPr>
              <a:t>DELAYED RADIATION FROM RADIOACTIVE DECAY</a:t>
            </a:r>
            <a:endParaRPr lang="en-US" sz="2800" dirty="0">
              <a:solidFill>
                <a:srgbClr val="0066FF"/>
              </a:solidFill>
            </a:endParaRPr>
          </a:p>
        </p:txBody>
      </p:sp>
      <p:sp>
        <p:nvSpPr>
          <p:cNvPr id="40" name="Rectangle 4" descr="Rectangle: Click to edit Master text styles&#10;Second level&#10;Third level&#10;Fourth level&#10;Fifth level"/>
          <p:cNvSpPr>
            <a:spLocks noChangeArrowheads="1"/>
          </p:cNvSpPr>
          <p:nvPr/>
        </p:nvSpPr>
        <p:spPr bwMode="auto">
          <a:xfrm>
            <a:off x="448490" y="1059696"/>
            <a:ext cx="8238310" cy="342384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just">
              <a:spcBef>
                <a:spcPts val="0"/>
              </a:spcBef>
              <a:buClr>
                <a:srgbClr val="6F89F7"/>
              </a:buClr>
              <a:buSzPct val="80000"/>
            </a:pPr>
            <a:r>
              <a:rPr lang="en-US" sz="1600" dirty="0" smtClean="0">
                <a:solidFill>
                  <a:srgbClr val="0066FF"/>
                </a:solidFill>
                <a:ea typeface="Tahoma" panose="020B0604030504040204" pitchFamily="34" charset="0"/>
                <a:cs typeface="Tahoma" panose="020B0604030504040204" pitchFamily="34" charset="0"/>
              </a:rPr>
              <a:t>Bateman equations</a:t>
            </a:r>
            <a:endParaRPr lang="en-US" sz="1600" dirty="0">
              <a:solidFill>
                <a:srgbClr val="0066FF"/>
              </a:solidFill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grpSp>
        <p:nvGrpSpPr>
          <p:cNvPr id="41" name="Group 40"/>
          <p:cNvGrpSpPr/>
          <p:nvPr/>
        </p:nvGrpSpPr>
        <p:grpSpPr>
          <a:xfrm>
            <a:off x="2764971" y="1402080"/>
            <a:ext cx="4667794" cy="945462"/>
            <a:chOff x="2764971" y="1402080"/>
            <a:chExt cx="4667794" cy="945462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2" name="TextBox 41"/>
                <p:cNvSpPr txBox="1"/>
                <p:nvPr/>
              </p:nvSpPr>
              <p:spPr>
                <a:xfrm>
                  <a:off x="2764971" y="1402080"/>
                  <a:ext cx="4473853" cy="61837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defTabSz="1218987" fontAlgn="auto">
                    <a:spcBef>
                      <a:spcPts val="0"/>
                    </a:spcBef>
                    <a:spcAft>
                      <a:spcPts val="0"/>
                    </a:spcAft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f>
                          <m:fPr>
                            <m:ctrlPr>
                              <a:rPr lang="en-US" sz="1800" i="1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m:rPr>
                                <m:sty m:val="p"/>
                              </m:rPr>
                              <a:rPr lang="en-US" sz="1800">
                                <a:solidFill>
                                  <a:prstClr val="black"/>
                                </a:solidFill>
                                <a:latin typeface="Cambria Math"/>
                              </a:rPr>
                              <m:t>d</m:t>
                            </m:r>
                            <m:sSub>
                              <m:sSubPr>
                                <m:ctrlPr>
                                  <a:rPr lang="en-US" sz="1800" i="1" smtClean="0">
                                    <a:solidFill>
                                      <a:prstClr val="black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800" i="1" smtClean="0">
                                    <a:solidFill>
                                      <a:prstClr val="black"/>
                                    </a:solidFill>
                                    <a:latin typeface="Cambria Math"/>
                                  </a:rPr>
                                  <m:t>𝑁</m:t>
                                </m:r>
                              </m:e>
                              <m:sub>
                                <m:r>
                                  <a:rPr lang="en-US" sz="1800" i="1" smtClean="0">
                                    <a:solidFill>
                                      <a:prstClr val="black"/>
                                    </a:solidFill>
                                    <a:latin typeface="Cambria Math"/>
                                  </a:rPr>
                                  <m:t>𝑛</m:t>
                                </m:r>
                              </m:sub>
                            </m:sSub>
                          </m:num>
                          <m:den>
                            <m:r>
                              <m:rPr>
                                <m:sty m:val="p"/>
                              </m:rPr>
                              <a:rPr lang="en-US" sz="1800" smtClean="0">
                                <a:solidFill>
                                  <a:prstClr val="black"/>
                                </a:solidFill>
                                <a:latin typeface="Cambria Math"/>
                              </a:rPr>
                              <m:t>d</m:t>
                            </m:r>
                            <m:r>
                              <a:rPr lang="en-US" sz="1800" i="1" smtClean="0">
                                <a:solidFill>
                                  <a:prstClr val="black"/>
                                </a:solidFill>
                                <a:latin typeface="Cambria Math"/>
                              </a:rPr>
                              <m:t>𝑡</m:t>
                            </m:r>
                          </m:den>
                        </m:f>
                        <m:r>
                          <a:rPr lang="de-CH" sz="1800" i="1" smtClean="0">
                            <a:solidFill>
                              <a:prstClr val="black"/>
                            </a:solidFill>
                            <a:latin typeface="Cambria Math"/>
                          </a:rPr>
                          <m:t>=</m:t>
                        </m:r>
                        <m:sSub>
                          <m:sSubPr>
                            <m:ctrlPr>
                              <a:rPr lang="de-CH" sz="1800" i="1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800" i="1" smtClean="0">
                                <a:solidFill>
                                  <a:prstClr val="black"/>
                                </a:solidFill>
                                <a:latin typeface="Cambria Math"/>
                              </a:rPr>
                              <m:t>𝑃</m:t>
                            </m:r>
                          </m:e>
                          <m:sub>
                            <m:r>
                              <a:rPr lang="en-US" sz="1800" i="1" smtClean="0">
                                <a:solidFill>
                                  <a:prstClr val="black"/>
                                </a:solidFill>
                                <a:latin typeface="Cambria Math"/>
                              </a:rPr>
                              <m:t>𝑛</m:t>
                            </m:r>
                          </m:sub>
                        </m:sSub>
                        <m:r>
                          <a:rPr lang="en-US" sz="1800" i="1" smtClean="0">
                            <a:solidFill>
                              <a:prstClr val="black"/>
                            </a:solidFill>
                            <a:latin typeface="Cambria Math"/>
                          </a:rPr>
                          <m:t>+</m:t>
                        </m:r>
                        <m:sSub>
                          <m:sSubPr>
                            <m:ctrlPr>
                              <a:rPr lang="en-US" sz="1800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sSub>
                              <m:sSubPr>
                                <m:ctrlPr>
                                  <a:rPr lang="en-US" sz="1800" i="1" smtClean="0">
                                    <a:solidFill>
                                      <a:prstClr val="black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800" i="1" smtClean="0">
                                    <a:solidFill>
                                      <a:prstClr val="black"/>
                                    </a:solidFill>
                                    <a:latin typeface="Cambria Math"/>
                                  </a:rPr>
                                  <m:t>(</m:t>
                                </m:r>
                                <m:r>
                                  <a:rPr lang="en-US" sz="1800" i="1" smtClean="0">
                                    <a:solidFill>
                                      <a:prstClr val="black"/>
                                    </a:solidFill>
                                    <a:latin typeface="Cambria Math"/>
                                  </a:rPr>
                                  <m:t>𝑏</m:t>
                                </m:r>
                              </m:e>
                              <m:sub>
                                <m:r>
                                  <a:rPr lang="en-US" sz="1800" i="1" smtClean="0">
                                    <a:solidFill>
                                      <a:prstClr val="black"/>
                                    </a:solidFill>
                                    <a:latin typeface="Cambria Math"/>
                                  </a:rPr>
                                  <m:t>𝑛</m:t>
                                </m:r>
                                <m:r>
                                  <a:rPr lang="en-US" sz="1800" i="1" smtClean="0">
                                    <a:solidFill>
                                      <a:prstClr val="black"/>
                                    </a:solidFill>
                                    <a:latin typeface="Cambria Math"/>
                                  </a:rPr>
                                  <m:t>−1,</m:t>
                                </m:r>
                                <m:r>
                                  <a:rPr lang="en-US" sz="1800" i="1" smtClean="0">
                                    <a:solidFill>
                                      <a:prstClr val="black"/>
                                    </a:solidFill>
                                    <a:latin typeface="Cambria Math"/>
                                  </a:rPr>
                                  <m:t>𝑛</m:t>
                                </m:r>
                              </m:sub>
                            </m:sSub>
                            <m:r>
                              <a:rPr lang="en-US" sz="1800" i="1" smtClean="0">
                                <a:solidFill>
                                  <a:prstClr val="black"/>
                                </a:solidFill>
                                <a:latin typeface="Cambria Math"/>
                                <a:ea typeface="Cambria Math"/>
                              </a:rPr>
                              <m:t>∙</m:t>
                            </m:r>
                            <m:r>
                              <a:rPr lang="de-CH" sz="1800" i="1">
                                <a:solidFill>
                                  <a:prstClr val="black"/>
                                </a:solidFill>
                                <a:latin typeface="Cambria Math"/>
                                <a:ea typeface="Cambria Math"/>
                              </a:rPr>
                              <m:t>𝜆</m:t>
                            </m:r>
                          </m:e>
                          <m:sub>
                            <m:r>
                              <a:rPr lang="en-US" sz="1800" i="1" smtClean="0">
                                <a:solidFill>
                                  <a:prstClr val="black"/>
                                </a:solidFill>
                                <a:latin typeface="Cambria Math"/>
                                <a:ea typeface="Cambria Math"/>
                              </a:rPr>
                              <m:t>𝑛</m:t>
                            </m:r>
                            <m:r>
                              <a:rPr lang="en-US" sz="1800" i="1" smtClean="0">
                                <a:solidFill>
                                  <a:prstClr val="black"/>
                                </a:solidFill>
                                <a:latin typeface="Cambria Math"/>
                                <a:ea typeface="Cambria Math"/>
                              </a:rPr>
                              <m:t>−1</m:t>
                            </m:r>
                          </m:sub>
                        </m:sSub>
                        <m:r>
                          <a:rPr lang="de-CH" sz="1800" i="1">
                            <a:solidFill>
                              <a:prstClr val="black"/>
                            </a:solidFill>
                            <a:latin typeface="Cambria Math"/>
                            <a:ea typeface="Cambria Math"/>
                          </a:rPr>
                          <m:t>∙</m:t>
                        </m:r>
                        <m:sSub>
                          <m:sSubPr>
                            <m:ctrlPr>
                              <a:rPr lang="de-CH" sz="1800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de-CH" sz="1800" i="1">
                                <a:solidFill>
                                  <a:prstClr val="black"/>
                                </a:solidFill>
                                <a:latin typeface="Cambria Math"/>
                                <a:ea typeface="Cambria Math"/>
                              </a:rPr>
                              <m:t>𝑁</m:t>
                            </m:r>
                          </m:e>
                          <m:sub>
                            <m:r>
                              <a:rPr lang="en-US" sz="1800" i="1" smtClean="0">
                                <a:solidFill>
                                  <a:prstClr val="black"/>
                                </a:solidFill>
                                <a:latin typeface="Cambria Math"/>
                                <a:ea typeface="Cambria Math"/>
                              </a:rPr>
                              <m:t>𝑛</m:t>
                            </m:r>
                            <m:r>
                              <a:rPr lang="en-US" sz="1800" i="1" smtClean="0">
                                <a:solidFill>
                                  <a:prstClr val="black"/>
                                </a:solidFill>
                                <a:latin typeface="Cambria Math"/>
                                <a:ea typeface="Cambria Math"/>
                              </a:rPr>
                              <m:t>−1</m:t>
                            </m:r>
                          </m:sub>
                        </m:sSub>
                        <m:r>
                          <a:rPr lang="en-US" sz="1800" i="1" smtClean="0">
                            <a:solidFill>
                              <a:prstClr val="black"/>
                            </a:solidFill>
                            <a:latin typeface="Cambria Math"/>
                            <a:ea typeface="Cambria Math"/>
                          </a:rPr>
                          <m:t>)</m:t>
                        </m:r>
                        <m:r>
                          <a:rPr lang="en-US" sz="1800" i="1" smtClean="0">
                            <a:solidFill>
                              <a:prstClr val="black"/>
                            </a:solidFill>
                            <a:latin typeface="Cambria Math"/>
                          </a:rPr>
                          <m:t>−</m:t>
                        </m:r>
                        <m:sSub>
                          <m:sSubPr>
                            <m:ctrlPr>
                              <a:rPr lang="en-US" sz="1800" i="1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de-CH" sz="1800" i="1">
                                <a:solidFill>
                                  <a:prstClr val="black"/>
                                </a:solidFill>
                                <a:latin typeface="Cambria Math"/>
                                <a:ea typeface="Cambria Math"/>
                              </a:rPr>
                              <m:t>𝜆</m:t>
                            </m:r>
                          </m:e>
                          <m:sub>
                            <m:r>
                              <a:rPr lang="en-US" sz="1800" i="1" smtClean="0">
                                <a:solidFill>
                                  <a:prstClr val="black"/>
                                </a:solidFill>
                                <a:latin typeface="Cambria Math"/>
                              </a:rPr>
                              <m:t>𝑛</m:t>
                            </m:r>
                          </m:sub>
                        </m:sSub>
                        <m:r>
                          <a:rPr lang="de-CH" sz="1800" i="1" smtClean="0">
                            <a:solidFill>
                              <a:prstClr val="black"/>
                            </a:solidFill>
                            <a:latin typeface="Cambria Math"/>
                            <a:ea typeface="Cambria Math"/>
                          </a:rPr>
                          <m:t>∙</m:t>
                        </m:r>
                        <m:sSub>
                          <m:sSubPr>
                            <m:ctrlPr>
                              <a:rPr lang="de-CH" sz="1800" i="1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de-CH" sz="1800" i="1">
                                <a:solidFill>
                                  <a:prstClr val="black"/>
                                </a:solidFill>
                                <a:latin typeface="Cambria Math"/>
                                <a:ea typeface="Cambria Math"/>
                              </a:rPr>
                              <m:t>𝑁</m:t>
                            </m:r>
                          </m:e>
                          <m:sub>
                            <m:r>
                              <a:rPr lang="en-US" sz="1800" i="1" smtClean="0">
                                <a:solidFill>
                                  <a:prstClr val="black"/>
                                </a:solidFill>
                                <a:latin typeface="Cambria Math"/>
                                <a:ea typeface="Cambria Math"/>
                              </a:rPr>
                              <m:t>𝑛</m:t>
                            </m:r>
                          </m:sub>
                        </m:sSub>
                      </m:oMath>
                    </m:oMathPara>
                  </a14:m>
                  <a:endParaRPr lang="en-US" sz="1800" dirty="0">
                    <a:solidFill>
                      <a:prstClr val="black"/>
                    </a:solidFill>
                    <a:latin typeface="Constantia"/>
                    <a:cs typeface="Arial" pitchFamily="34" charset="0"/>
                  </a:endParaRPr>
                </a:p>
              </p:txBody>
            </p:sp>
          </mc:Choice>
          <mc:Fallback xmlns="">
            <p:sp>
              <p:nvSpPr>
                <p:cNvPr id="6" name="TextBox 5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764971" y="1402080"/>
                  <a:ext cx="4473853" cy="618374"/>
                </a:xfrm>
                <a:prstGeom prst="rect">
                  <a:avLst/>
                </a:prstGeom>
                <a:blipFill rotWithShape="0">
                  <a:blip r:embed="rId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43" name="Rectangle 4" descr="Rectangle: Click to edit Master text styles&#10;Second level&#10;Third level&#10;Fourth level&#10;Fifth level"/>
            <p:cNvSpPr>
              <a:spLocks noChangeArrowheads="1"/>
            </p:cNvSpPr>
            <p:nvPr/>
          </p:nvSpPr>
          <p:spPr bwMode="auto">
            <a:xfrm>
              <a:off x="2999505" y="1966829"/>
              <a:ext cx="1471750" cy="342384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>
                <a:spcBef>
                  <a:spcPts val="0"/>
                </a:spcBef>
                <a:buClr>
                  <a:srgbClr val="6F89F7"/>
                </a:buClr>
                <a:buSzPct val="80000"/>
              </a:pPr>
              <a:r>
                <a:rPr lang="en-US" dirty="0" smtClean="0">
                  <a:ea typeface="Tahoma" panose="020B0604030504040204" pitchFamily="34" charset="0"/>
                  <a:cs typeface="Tahoma" panose="020B0604030504040204" pitchFamily="34" charset="0"/>
                </a:rPr>
                <a:t>production</a:t>
              </a:r>
              <a:endParaRPr lang="en-US" dirty="0">
                <a:ea typeface="Tahoma" panose="020B0604030504040204" pitchFamily="34" charset="0"/>
                <a:cs typeface="Tahoma" panose="020B0604030504040204" pitchFamily="34" charset="0"/>
              </a:endParaRPr>
            </a:p>
            <a:p>
              <a:pPr algn="ctr">
                <a:spcBef>
                  <a:spcPts val="0"/>
                </a:spcBef>
                <a:buClr>
                  <a:srgbClr val="6F89F7"/>
                </a:buClr>
                <a:buSzPct val="80000"/>
              </a:pPr>
              <a:r>
                <a:rPr lang="en-US" dirty="0" smtClean="0">
                  <a:ea typeface="Tahoma" panose="020B0604030504040204" pitchFamily="34" charset="0"/>
                  <a:cs typeface="Tahoma" panose="020B0604030504040204" pitchFamily="34" charset="0"/>
                </a:rPr>
                <a:t>rate</a:t>
              </a:r>
            </a:p>
          </p:txBody>
        </p:sp>
        <p:sp>
          <p:nvSpPr>
            <p:cNvPr id="44" name="Rectangle 4" descr="Rectangle: Click to edit Master text styles&#10;Second level&#10;Third level&#10;Fourth level&#10;Fifth level"/>
            <p:cNvSpPr>
              <a:spLocks noChangeArrowheads="1"/>
            </p:cNvSpPr>
            <p:nvPr/>
          </p:nvSpPr>
          <p:spPr bwMode="auto">
            <a:xfrm>
              <a:off x="4234858" y="2005158"/>
              <a:ext cx="1827715" cy="342384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>
                <a:spcBef>
                  <a:spcPts val="0"/>
                </a:spcBef>
                <a:buClr>
                  <a:srgbClr val="6F89F7"/>
                </a:buClr>
                <a:buSzPct val="80000"/>
              </a:pPr>
              <a:r>
                <a:rPr lang="en-US" dirty="0" smtClean="0">
                  <a:ea typeface="Tahoma" panose="020B0604030504040204" pitchFamily="34" charset="0"/>
                  <a:cs typeface="Tahoma" panose="020B0604030504040204" pitchFamily="34" charset="0"/>
                </a:rPr>
                <a:t>growth by parent decay</a:t>
              </a:r>
              <a:endParaRPr lang="en-US" dirty="0"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45" name="Rectangle 4" descr="Rectangle: Click to edit Master text styles&#10;Second level&#10;Third level&#10;Fourth level&#10;Fifth level"/>
            <p:cNvSpPr>
              <a:spLocks noChangeArrowheads="1"/>
            </p:cNvSpPr>
            <p:nvPr/>
          </p:nvSpPr>
          <p:spPr bwMode="auto">
            <a:xfrm>
              <a:off x="5961015" y="2001662"/>
              <a:ext cx="1471750" cy="342384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>
                <a:spcBef>
                  <a:spcPts val="0"/>
                </a:spcBef>
                <a:buClr>
                  <a:srgbClr val="6F89F7"/>
                </a:buClr>
                <a:buSzPct val="80000"/>
              </a:pPr>
              <a:r>
                <a:rPr lang="en-US" dirty="0" smtClean="0">
                  <a:ea typeface="Tahoma" panose="020B0604030504040204" pitchFamily="34" charset="0"/>
                  <a:cs typeface="Tahoma" panose="020B0604030504040204" pitchFamily="34" charset="0"/>
                </a:rPr>
                <a:t>decay</a:t>
              </a:r>
              <a:endParaRPr lang="en-US" dirty="0"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</p:grpSp>
      <p:sp>
        <p:nvSpPr>
          <p:cNvPr id="46" name="Rectangle 4" descr="Rectangle: Click to edit Master text styles&#10;Second level&#10;Third level&#10;Fourth level&#10;Fifth level"/>
          <p:cNvSpPr>
            <a:spLocks noChangeArrowheads="1"/>
          </p:cNvSpPr>
          <p:nvPr/>
        </p:nvSpPr>
        <p:spPr bwMode="auto">
          <a:xfrm>
            <a:off x="583474" y="2791228"/>
            <a:ext cx="8238310" cy="342384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just">
              <a:spcBef>
                <a:spcPts val="0"/>
              </a:spcBef>
              <a:buClr>
                <a:srgbClr val="6F89F7"/>
              </a:buClr>
              <a:buSzPct val="80000"/>
            </a:pPr>
            <a:r>
              <a:rPr lang="en-US" sz="1400" dirty="0" smtClean="0">
                <a:ea typeface="Tahoma" panose="020B0604030504040204" pitchFamily="34" charset="0"/>
                <a:cs typeface="Tahoma" panose="020B0604030504040204" pitchFamily="34" charset="0"/>
              </a:rPr>
              <a:t>which are solved for a given </a:t>
            </a:r>
            <a:r>
              <a:rPr lang="en-US" sz="1400" i="1" dirty="0" smtClean="0">
                <a:ea typeface="Tahoma" panose="020B0604030504040204" pitchFamily="34" charset="0"/>
                <a:cs typeface="Tahoma" panose="020B0604030504040204" pitchFamily="34" charset="0"/>
              </a:rPr>
              <a:t>irradiation profile</a:t>
            </a:r>
            <a:r>
              <a:rPr lang="en-US" sz="1400" dirty="0" smtClean="0">
                <a:ea typeface="Tahoma" panose="020B0604030504040204" pitchFamily="34" charset="0"/>
                <a:cs typeface="Tahoma" panose="020B0604030504040204" pitchFamily="34" charset="0"/>
              </a:rPr>
              <a:t> at different </a:t>
            </a:r>
            <a:r>
              <a:rPr lang="en-US" sz="1400" i="1" dirty="0" smtClean="0">
                <a:ea typeface="Tahoma" panose="020B0604030504040204" pitchFamily="34" charset="0"/>
                <a:cs typeface="Tahoma" panose="020B0604030504040204" pitchFamily="34" charset="0"/>
              </a:rPr>
              <a:t>cooling times</a:t>
            </a:r>
            <a:endParaRPr lang="en-US" sz="1400" i="1" dirty="0"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47" name="Text Box 52"/>
          <p:cNvSpPr txBox="1">
            <a:spLocks noChangeArrowheads="1"/>
          </p:cNvSpPr>
          <p:nvPr/>
        </p:nvSpPr>
        <p:spPr bwMode="auto">
          <a:xfrm>
            <a:off x="4762954" y="3865020"/>
            <a:ext cx="39687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 eaLnBrk="0" hangingPunct="0"/>
            <a:r>
              <a:rPr lang="en-US" sz="1400">
                <a:latin typeface="Courier New" pitchFamily="49" charset="0"/>
              </a:rPr>
              <a:t>1h</a:t>
            </a:r>
          </a:p>
        </p:txBody>
      </p:sp>
      <p:sp>
        <p:nvSpPr>
          <p:cNvPr id="48" name="Rectangle 4" descr="Rectangle: Click to edit Master text styles&#10;Second level&#10;Third level&#10;Fourth level&#10;Fifth level"/>
          <p:cNvSpPr>
            <a:spLocks noChangeArrowheads="1"/>
          </p:cNvSpPr>
          <p:nvPr/>
        </p:nvSpPr>
        <p:spPr bwMode="auto">
          <a:xfrm>
            <a:off x="953585" y="4962913"/>
            <a:ext cx="7650484" cy="811439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just">
              <a:lnSpc>
                <a:spcPct val="150000"/>
              </a:lnSpc>
              <a:spcBef>
                <a:spcPts val="0"/>
              </a:spcBef>
              <a:buClr>
                <a:srgbClr val="6F89F7"/>
              </a:buClr>
              <a:buSzPct val="80000"/>
            </a:pPr>
            <a:r>
              <a:rPr lang="en-US" sz="1400" dirty="0" smtClean="0">
                <a:ea typeface="Tahoma" panose="020B0604030504040204" pitchFamily="34" charset="0"/>
                <a:cs typeface="Tahoma" panose="020B0604030504040204" pitchFamily="34" charset="0"/>
              </a:rPr>
              <a:t>yielding 	</a:t>
            </a:r>
            <a:r>
              <a:rPr lang="en-US" sz="1400" dirty="0" smtClean="0">
                <a:solidFill>
                  <a:srgbClr val="FF0000"/>
                </a:solidFill>
                <a:ea typeface="Tahoma" panose="020B0604030504040204" pitchFamily="34" charset="0"/>
                <a:cs typeface="Tahoma" panose="020B0604030504040204" pitchFamily="34" charset="0"/>
              </a:rPr>
              <a:t>(specific) activities [</a:t>
            </a:r>
            <a:r>
              <a:rPr lang="en-US" sz="1400" dirty="0" err="1" smtClean="0">
                <a:solidFill>
                  <a:srgbClr val="FF0000"/>
                </a:solidFill>
                <a:ea typeface="Tahoma" panose="020B0604030504040204" pitchFamily="34" charset="0"/>
                <a:cs typeface="Tahoma" panose="020B0604030504040204" pitchFamily="34" charset="0"/>
              </a:rPr>
              <a:t>Bq</a:t>
            </a:r>
            <a:r>
              <a:rPr lang="en-US" sz="1400" dirty="0" smtClean="0">
                <a:solidFill>
                  <a:srgbClr val="FF0000"/>
                </a:solidFill>
                <a:ea typeface="Tahoma" panose="020B0604030504040204" pitchFamily="34" charset="0"/>
                <a:cs typeface="Tahoma" panose="020B0604030504040204" pitchFamily="34" charset="0"/>
              </a:rPr>
              <a:t>(/g)]</a:t>
            </a:r>
            <a:r>
              <a:rPr lang="en-US" sz="1400" dirty="0" smtClean="0">
                <a:ea typeface="Tahoma" panose="020B0604030504040204" pitchFamily="34" charset="0"/>
                <a:cs typeface="Tahoma" panose="020B0604030504040204" pitchFamily="34" charset="0"/>
              </a:rPr>
              <a:t> – to be compared to legal </a:t>
            </a:r>
            <a:r>
              <a:rPr lang="en-US" sz="1400" u="sng" dirty="0" smtClean="0">
                <a:ea typeface="Tahoma" panose="020B0604030504040204" pitchFamily="34" charset="0"/>
                <a:cs typeface="Tahoma" panose="020B0604030504040204" pitchFamily="34" charset="0"/>
              </a:rPr>
              <a:t>exemption limits</a:t>
            </a:r>
            <a:r>
              <a:rPr lang="en-US" sz="1400" dirty="0" smtClean="0">
                <a:ea typeface="Tahoma" panose="020B0604030504040204" pitchFamily="34" charset="0"/>
                <a:cs typeface="Tahoma" panose="020B0604030504040204" pitchFamily="34" charset="0"/>
              </a:rPr>
              <a:t> –</a:t>
            </a:r>
          </a:p>
          <a:p>
            <a:pPr algn="just">
              <a:lnSpc>
                <a:spcPct val="150000"/>
              </a:lnSpc>
              <a:spcBef>
                <a:spcPts val="0"/>
              </a:spcBef>
              <a:buClr>
                <a:srgbClr val="6F89F7"/>
              </a:buClr>
              <a:buSzPct val="80000"/>
            </a:pPr>
            <a:r>
              <a:rPr lang="en-US" sz="1400" dirty="0">
                <a:ea typeface="Tahoma" panose="020B0604030504040204" pitchFamily="34" charset="0"/>
                <a:cs typeface="Tahoma" panose="020B0604030504040204" pitchFamily="34" charset="0"/>
              </a:rPr>
              <a:t>	</a:t>
            </a:r>
            <a:r>
              <a:rPr lang="en-US" sz="1400" dirty="0" smtClean="0">
                <a:ea typeface="Tahoma" panose="020B0604030504040204" pitchFamily="34" charset="0"/>
                <a:cs typeface="Tahoma" panose="020B0604030504040204" pitchFamily="34" charset="0"/>
              </a:rPr>
              <a:t>and </a:t>
            </a:r>
            <a:r>
              <a:rPr lang="en-US" sz="1400" dirty="0" smtClean="0">
                <a:solidFill>
                  <a:srgbClr val="FF0000"/>
                </a:solidFill>
                <a:ea typeface="Tahoma" panose="020B0604030504040204" pitchFamily="34" charset="0"/>
                <a:cs typeface="Tahoma" panose="020B0604030504040204" pitchFamily="34" charset="0"/>
              </a:rPr>
              <a:t>residual dose rates [</a:t>
            </a:r>
            <a:r>
              <a:rPr lang="en-US" sz="1400" dirty="0" err="1" smtClean="0">
                <a:solidFill>
                  <a:srgbClr val="FF0000"/>
                </a:solidFill>
                <a:ea typeface="Tahoma" panose="020B0604030504040204" pitchFamily="34" charset="0"/>
                <a:cs typeface="Tahoma" panose="020B0604030504040204" pitchFamily="34" charset="0"/>
              </a:rPr>
              <a:t>uSv</a:t>
            </a:r>
            <a:r>
              <a:rPr lang="en-US" sz="1400" dirty="0" smtClean="0">
                <a:solidFill>
                  <a:srgbClr val="FF0000"/>
                </a:solidFill>
                <a:ea typeface="Tahoma" panose="020B0604030504040204" pitchFamily="34" charset="0"/>
                <a:cs typeface="Tahoma" panose="020B0604030504040204" pitchFamily="34" charset="0"/>
              </a:rPr>
              <a:t>/h] </a:t>
            </a:r>
            <a:r>
              <a:rPr lang="en-US" sz="1400" dirty="0" smtClean="0">
                <a:ea typeface="Tahoma" panose="020B0604030504040204" pitchFamily="34" charset="0"/>
                <a:cs typeface="Tahoma" panose="020B0604030504040204" pitchFamily="34" charset="0"/>
              </a:rPr>
              <a:t>by the decay radiation (mainly electromagnetic)</a:t>
            </a:r>
            <a:endParaRPr lang="en-US" sz="1400" i="1" dirty="0"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19442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7767317-A9AB-4E54-871B-CD2EEDE7C57D}" type="slidenum">
              <a:rPr lang="en-US" altLang="en-US" smtClean="0"/>
              <a:pPr>
                <a:defRPr/>
              </a:pPr>
              <a:t>37</a:t>
            </a:fld>
            <a:endParaRPr lang="en-US" alt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auto">
          <a:xfrm>
            <a:off x="1363922" y="264641"/>
            <a:ext cx="6176075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2800" dirty="0" smtClean="0">
                <a:solidFill>
                  <a:srgbClr val="0066FF"/>
                </a:solidFill>
              </a:rPr>
              <a:t>DURING SHUTDOWN</a:t>
            </a:r>
            <a:endParaRPr lang="en-US" sz="2800" dirty="0">
              <a:solidFill>
                <a:srgbClr val="0066FF"/>
              </a:solidFill>
            </a:endParaRPr>
          </a:p>
        </p:txBody>
      </p:sp>
      <p:pic>
        <p:nvPicPr>
          <p:cNvPr id="18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565"/>
          <a:stretch/>
        </p:blipFill>
        <p:spPr bwMode="auto">
          <a:xfrm>
            <a:off x="4865398" y="1161944"/>
            <a:ext cx="3889407" cy="2561136"/>
          </a:xfrm>
          <a:prstGeom prst="rect">
            <a:avLst/>
          </a:prstGeom>
          <a:ln w="28575" cap="sq">
            <a:solidFill>
              <a:srgbClr val="9BBB59">
                <a:lumMod val="50000"/>
              </a:srgbClr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432"/>
          <a:stretch/>
        </p:blipFill>
        <p:spPr bwMode="auto">
          <a:xfrm>
            <a:off x="4848287" y="3814444"/>
            <a:ext cx="3906518" cy="2613026"/>
          </a:xfrm>
          <a:prstGeom prst="rect">
            <a:avLst/>
          </a:prstGeom>
          <a:ln w="28575">
            <a:solidFill>
              <a:srgbClr val="9BBB59">
                <a:lumMod val="50000"/>
              </a:srgbClr>
            </a:solidFill>
            <a:miter lim="800000"/>
            <a:headEnd/>
            <a:tailEnd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20" name="Rectangle 19"/>
          <p:cNvSpPr/>
          <p:nvPr/>
        </p:nvSpPr>
        <p:spPr>
          <a:xfrm>
            <a:off x="8255738" y="1177867"/>
            <a:ext cx="300038" cy="138113"/>
          </a:xfrm>
          <a:prstGeom prst="rect">
            <a:avLst/>
          </a:prstGeom>
          <a:gradFill rotWithShape="1">
            <a:gsLst>
              <a:gs pos="0">
                <a:srgbClr val="4F81BD">
                  <a:tint val="100000"/>
                  <a:shade val="100000"/>
                  <a:satMod val="130000"/>
                </a:srgbClr>
              </a:gs>
              <a:gs pos="100000">
                <a:srgbClr val="4F81BD">
                  <a:tint val="50000"/>
                  <a:shade val="100000"/>
                  <a:satMod val="350000"/>
                </a:srgbClr>
              </a:gs>
            </a:gsLst>
            <a:lin ang="16200000" scaled="0"/>
          </a:gradFill>
          <a:ln w="19050" cap="flat" cmpd="sng" algn="ctr">
            <a:solidFill>
              <a:srgbClr val="000000"/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" b="1" i="1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SM</a:t>
            </a:r>
            <a:endParaRPr kumimoji="0" lang="en-GB" sz="600" b="1" i="1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 rot="2175807">
            <a:off x="8312890" y="1023445"/>
            <a:ext cx="747818" cy="276999"/>
          </a:xfrm>
          <a:prstGeom prst="rect">
            <a:avLst/>
          </a:prstGeom>
          <a:solidFill>
            <a:sysClr val="window" lastClr="FFFFFF"/>
          </a:solidFill>
          <a:ln w="25400" cap="flat" cmpd="sng" algn="ctr">
            <a:solidFill>
              <a:srgbClr val="9BBB59"/>
            </a:solidFill>
            <a:prstDash val="solid"/>
          </a:ln>
          <a:effectLst/>
        </p:spPr>
        <p:txBody>
          <a:bodyPr wrap="square" rtlCol="0">
            <a:spAutoFit/>
          </a:bodyPr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@ 40 cm</a:t>
            </a:r>
            <a:endParaRPr kumimoji="0" lang="en-GB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8269998" y="3880166"/>
            <a:ext cx="300038" cy="138113"/>
          </a:xfrm>
          <a:prstGeom prst="rect">
            <a:avLst/>
          </a:prstGeom>
          <a:gradFill rotWithShape="1">
            <a:gsLst>
              <a:gs pos="0">
                <a:srgbClr val="4F81BD">
                  <a:tint val="100000"/>
                  <a:shade val="100000"/>
                  <a:satMod val="130000"/>
                </a:srgbClr>
              </a:gs>
              <a:gs pos="100000">
                <a:srgbClr val="4F81BD">
                  <a:tint val="50000"/>
                  <a:shade val="100000"/>
                  <a:satMod val="350000"/>
                </a:srgbClr>
              </a:gs>
            </a:gsLst>
            <a:lin ang="16200000" scaled="0"/>
          </a:gradFill>
          <a:ln w="19050" cap="flat" cmpd="sng" algn="ctr">
            <a:solidFill>
              <a:srgbClr val="000000"/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" b="1" i="1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SM</a:t>
            </a:r>
            <a:endParaRPr kumimoji="0" lang="en-GB" sz="600" b="1" i="1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2341" y="1180276"/>
            <a:ext cx="4071360" cy="2631151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790" y="3565440"/>
            <a:ext cx="4122462" cy="2678198"/>
          </a:xfrm>
          <a:prstGeom prst="rect">
            <a:avLst/>
          </a:prstGeom>
        </p:spPr>
      </p:pic>
      <p:sp>
        <p:nvSpPr>
          <p:cNvPr id="25" name="Text Box 8"/>
          <p:cNvSpPr txBox="1">
            <a:spLocks noChangeArrowheads="1"/>
          </p:cNvSpPr>
          <p:nvPr/>
        </p:nvSpPr>
        <p:spPr bwMode="auto">
          <a:xfrm>
            <a:off x="530860" y="830191"/>
            <a:ext cx="7254603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>
              <a:buClr>
                <a:srgbClr val="B7C1EB"/>
              </a:buClr>
              <a:defRPr/>
            </a:pPr>
            <a:r>
              <a:rPr lang="en-US" dirty="0" smtClean="0">
                <a:solidFill>
                  <a:srgbClr val="FF0000"/>
                </a:solidFill>
                <a:latin typeface="Tahoma"/>
              </a:rPr>
              <a:t>HL-LHC final focus triplet around ATLAS and CMS		</a:t>
            </a:r>
            <a:r>
              <a:rPr lang="en-US" dirty="0" smtClean="0">
                <a:latin typeface="Tahoma"/>
              </a:rPr>
              <a:t>900fb</a:t>
            </a:r>
            <a:r>
              <a:rPr lang="en-US" baseline="30000" dirty="0" smtClean="0">
                <a:latin typeface="Tahoma"/>
              </a:rPr>
              <a:t>-1</a:t>
            </a:r>
            <a:r>
              <a:rPr lang="en-US" dirty="0" smtClean="0">
                <a:latin typeface="Tahoma"/>
              </a:rPr>
              <a:t> between Long Shutdowns</a:t>
            </a:r>
            <a:endParaRPr lang="en-US" dirty="0">
              <a:latin typeface="Tahoma"/>
            </a:endParaRPr>
          </a:p>
        </p:txBody>
      </p:sp>
      <p:sp>
        <p:nvSpPr>
          <p:cNvPr id="26" name="Oval 25"/>
          <p:cNvSpPr/>
          <p:nvPr/>
        </p:nvSpPr>
        <p:spPr bwMode="auto">
          <a:xfrm>
            <a:off x="2064843" y="1188985"/>
            <a:ext cx="766355" cy="194072"/>
          </a:xfrm>
          <a:prstGeom prst="ellipse">
            <a:avLst/>
          </a:prstGeom>
          <a:noFill/>
          <a:ln w="317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1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7" name="Oval 26"/>
          <p:cNvSpPr/>
          <p:nvPr/>
        </p:nvSpPr>
        <p:spPr bwMode="auto">
          <a:xfrm>
            <a:off x="2083172" y="3580857"/>
            <a:ext cx="766355" cy="194072"/>
          </a:xfrm>
          <a:prstGeom prst="ellipse">
            <a:avLst/>
          </a:prstGeom>
          <a:noFill/>
          <a:ln w="317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1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8" name="TextBox 20"/>
          <p:cNvSpPr txBox="1">
            <a:spLocks noChangeArrowheads="1"/>
          </p:cNvSpPr>
          <p:nvPr/>
        </p:nvSpPr>
        <p:spPr bwMode="auto">
          <a:xfrm>
            <a:off x="222632" y="6060758"/>
            <a:ext cx="2045768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r>
              <a:rPr lang="en-US" sz="1000" dirty="0" smtClean="0">
                <a:ea typeface="Tahoma" pitchFamily="34" charset="0"/>
                <a:cs typeface="Tahoma" pitchFamily="34" charset="0"/>
              </a:rPr>
              <a:t>[C. </a:t>
            </a:r>
            <a:r>
              <a:rPr lang="en-US" sz="1000" dirty="0" err="1" smtClean="0">
                <a:ea typeface="Tahoma" pitchFamily="34" charset="0"/>
                <a:cs typeface="Tahoma" pitchFamily="34" charset="0"/>
              </a:rPr>
              <a:t>Adorisio</a:t>
            </a:r>
            <a:r>
              <a:rPr lang="en-US" sz="1000" dirty="0" smtClean="0">
                <a:ea typeface="Tahoma" pitchFamily="34" charset="0"/>
                <a:cs typeface="Tahoma" pitchFamily="34" charset="0"/>
              </a:rPr>
              <a:t> and S. </a:t>
            </a:r>
            <a:r>
              <a:rPr lang="en-US" sz="1000" dirty="0" err="1" smtClean="0">
                <a:ea typeface="Tahoma" pitchFamily="34" charset="0"/>
                <a:cs typeface="Tahoma" pitchFamily="34" charset="0"/>
              </a:rPr>
              <a:t>Roesler</a:t>
            </a:r>
            <a:r>
              <a:rPr lang="en-US" sz="1000" dirty="0" smtClean="0">
                <a:ea typeface="Tahoma" pitchFamily="34" charset="0"/>
                <a:cs typeface="Tahoma" pitchFamily="34" charset="0"/>
              </a:rPr>
              <a:t>, </a:t>
            </a:r>
          </a:p>
          <a:p>
            <a:pPr eaLnBrk="1" hangingPunct="1"/>
            <a:r>
              <a:rPr lang="en-US" sz="1000" dirty="0" smtClean="0"/>
              <a:t>HL-LHC TC, Sep 30, 2014]</a:t>
            </a:r>
            <a:endParaRPr lang="en-US" sz="1000" dirty="0">
              <a:ea typeface="Tahoma" pitchFamily="34" charset="0"/>
              <a:cs typeface="Tahoma" pitchFamily="34" charset="0"/>
            </a:endParaRPr>
          </a:p>
        </p:txBody>
      </p:sp>
      <p:sp>
        <p:nvSpPr>
          <p:cNvPr id="29" name="Rectangle 28"/>
          <p:cNvSpPr/>
          <p:nvPr/>
        </p:nvSpPr>
        <p:spPr bwMode="auto">
          <a:xfrm>
            <a:off x="4343400" y="2195794"/>
            <a:ext cx="140301" cy="937030"/>
          </a:xfrm>
          <a:prstGeom prst="rect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0" i="1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0" name="Rectangle 29"/>
          <p:cNvSpPr/>
          <p:nvPr/>
        </p:nvSpPr>
        <p:spPr bwMode="auto">
          <a:xfrm>
            <a:off x="4374188" y="4578691"/>
            <a:ext cx="140301" cy="937030"/>
          </a:xfrm>
          <a:prstGeom prst="rect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0" i="1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99511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7767317-A9AB-4E54-871B-CD2EEDE7C57D}" type="slidenum">
              <a:rPr lang="en-US" altLang="en-US" smtClean="0"/>
              <a:pPr>
                <a:defRPr/>
              </a:pPr>
              <a:t>38</a:t>
            </a:fld>
            <a:endParaRPr lang="en-US" altLang="en-US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1363922" y="255588"/>
            <a:ext cx="6176075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2800" dirty="0" smtClean="0">
                <a:solidFill>
                  <a:srgbClr val="0066FF"/>
                </a:solidFill>
              </a:rPr>
              <a:t>AIR ACTIVATION</a:t>
            </a:r>
            <a:endParaRPr lang="en-US" sz="2800" dirty="0">
              <a:solidFill>
                <a:srgbClr val="0066FF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03275" y="1220731"/>
            <a:ext cx="4472340" cy="53860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04151" y="4435728"/>
            <a:ext cx="5665562" cy="749849"/>
          </a:xfrm>
          <a:prstGeom prst="rect">
            <a:avLst/>
          </a:prstGeom>
        </p:spPr>
      </p:pic>
      <p:sp>
        <p:nvSpPr>
          <p:cNvPr id="7" name="Rectangle 4" descr="Rectangle: Click to edit Master text styles&#10;Second level&#10;Third level&#10;Fourth level&#10;Fifth level"/>
          <p:cNvSpPr>
            <a:spLocks noChangeArrowheads="1"/>
          </p:cNvSpPr>
          <p:nvPr/>
        </p:nvSpPr>
        <p:spPr bwMode="auto">
          <a:xfrm>
            <a:off x="483072" y="950441"/>
            <a:ext cx="7650484" cy="811439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just">
              <a:spcBef>
                <a:spcPts val="0"/>
              </a:spcBef>
              <a:buClr>
                <a:srgbClr val="6F89F7"/>
              </a:buClr>
              <a:buSzPct val="80000"/>
            </a:pPr>
            <a:r>
              <a:rPr lang="en-US" sz="1400" dirty="0" smtClean="0">
                <a:ea typeface="Tahoma" panose="020B0604030504040204" pitchFamily="34" charset="0"/>
                <a:cs typeface="Tahoma" panose="020B0604030504040204" pitchFamily="34" charset="0"/>
              </a:rPr>
              <a:t>The activity of an air radioisotope (</a:t>
            </a:r>
            <a:r>
              <a:rPr lang="en-US" sz="1400" baseline="30000" dirty="0" smtClean="0">
                <a:ea typeface="Tahoma" panose="020B0604030504040204" pitchFamily="34" charset="0"/>
                <a:cs typeface="Tahoma" panose="020B0604030504040204" pitchFamily="34" charset="0"/>
              </a:rPr>
              <a:t>7</a:t>
            </a:r>
            <a:r>
              <a:rPr lang="en-US" sz="1400" dirty="0" smtClean="0">
                <a:ea typeface="Tahoma" panose="020B0604030504040204" pitchFamily="34" charset="0"/>
                <a:cs typeface="Tahoma" panose="020B0604030504040204" pitchFamily="34" charset="0"/>
              </a:rPr>
              <a:t>Be, </a:t>
            </a:r>
            <a:r>
              <a:rPr lang="en-US" sz="1400" baseline="30000" dirty="0" smtClean="0">
                <a:ea typeface="Tahoma" panose="020B0604030504040204" pitchFamily="34" charset="0"/>
                <a:cs typeface="Tahoma" panose="020B0604030504040204" pitchFamily="34" charset="0"/>
              </a:rPr>
              <a:t>11</a:t>
            </a:r>
            <a:r>
              <a:rPr lang="en-US" sz="1400" dirty="0" smtClean="0">
                <a:ea typeface="Tahoma" panose="020B0604030504040204" pitchFamily="34" charset="0"/>
                <a:cs typeface="Tahoma" panose="020B0604030504040204" pitchFamily="34" charset="0"/>
              </a:rPr>
              <a:t>C, </a:t>
            </a:r>
            <a:r>
              <a:rPr lang="en-US" sz="1400" baseline="30000" dirty="0" smtClean="0">
                <a:ea typeface="Tahoma" panose="020B0604030504040204" pitchFamily="34" charset="0"/>
                <a:cs typeface="Tahoma" panose="020B0604030504040204" pitchFamily="34" charset="0"/>
              </a:rPr>
              <a:t>13</a:t>
            </a:r>
            <a:r>
              <a:rPr lang="en-US" sz="1400" dirty="0" smtClean="0">
                <a:ea typeface="Tahoma" panose="020B0604030504040204" pitchFamily="34" charset="0"/>
                <a:cs typeface="Tahoma" panose="020B0604030504040204" pitchFamily="34" charset="0"/>
              </a:rPr>
              <a:t>N, </a:t>
            </a:r>
            <a:r>
              <a:rPr lang="en-US" sz="1400" baseline="30000" dirty="0" smtClean="0">
                <a:ea typeface="Tahoma" panose="020B0604030504040204" pitchFamily="34" charset="0"/>
                <a:cs typeface="Tahoma" panose="020B0604030504040204" pitchFamily="34" charset="0"/>
              </a:rPr>
              <a:t>15</a:t>
            </a:r>
            <a:r>
              <a:rPr lang="en-US" sz="1400" dirty="0" smtClean="0">
                <a:ea typeface="Tahoma" panose="020B0604030504040204" pitchFamily="34" charset="0"/>
                <a:cs typeface="Tahoma" panose="020B0604030504040204" pitchFamily="34" charset="0"/>
              </a:rPr>
              <a:t>O, </a:t>
            </a:r>
            <a:r>
              <a:rPr lang="en-US" sz="1400" baseline="30000" dirty="0" smtClean="0">
                <a:ea typeface="Tahoma" panose="020B0604030504040204" pitchFamily="34" charset="0"/>
                <a:cs typeface="Tahoma" panose="020B0604030504040204" pitchFamily="34" charset="0"/>
              </a:rPr>
              <a:t>38</a:t>
            </a:r>
            <a:r>
              <a:rPr lang="en-US" sz="1400" dirty="0" smtClean="0">
                <a:ea typeface="Tahoma" panose="020B0604030504040204" pitchFamily="34" charset="0"/>
                <a:cs typeface="Tahoma" panose="020B0604030504040204" pitchFamily="34" charset="0"/>
              </a:rPr>
              <a:t>Cl, </a:t>
            </a:r>
            <a:r>
              <a:rPr lang="en-US" sz="1400" baseline="30000" dirty="0" smtClean="0">
                <a:ea typeface="Tahoma" panose="020B0604030504040204" pitchFamily="34" charset="0"/>
                <a:cs typeface="Tahoma" panose="020B0604030504040204" pitchFamily="34" charset="0"/>
              </a:rPr>
              <a:t>39</a:t>
            </a:r>
            <a:r>
              <a:rPr lang="en-US" sz="1400" dirty="0" smtClean="0">
                <a:ea typeface="Tahoma" panose="020B0604030504040204" pitchFamily="34" charset="0"/>
                <a:cs typeface="Tahoma" panose="020B0604030504040204" pitchFamily="34" charset="0"/>
              </a:rPr>
              <a:t>Cl, etc.) in the irradiation area</a:t>
            </a:r>
          </a:p>
          <a:p>
            <a:pPr algn="just">
              <a:spcBef>
                <a:spcPts val="0"/>
              </a:spcBef>
              <a:buClr>
                <a:srgbClr val="6F89F7"/>
              </a:buClr>
              <a:buSzPct val="80000"/>
            </a:pPr>
            <a:r>
              <a:rPr lang="en-US" sz="1400" dirty="0" smtClean="0">
                <a:ea typeface="Tahoma" panose="020B0604030504040204" pitchFamily="34" charset="0"/>
                <a:cs typeface="Tahoma" panose="020B0604030504040204" pitchFamily="34" charset="0"/>
              </a:rPr>
              <a:t>at the end of the irradiation period T is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Rectangle 4" descr="Rectangle: Click to edit Master text styles&#10;Second level&#10;Third level&#10;Fourth level&#10;Fifth level"/>
              <p:cNvSpPr>
                <a:spLocks noChangeArrowheads="1"/>
              </p:cNvSpPr>
              <p:nvPr/>
            </p:nvSpPr>
            <p:spPr bwMode="auto">
              <a:xfrm>
                <a:off x="591017" y="1821546"/>
                <a:ext cx="7650484" cy="1041809"/>
              </a:xfrm>
              <a:prstGeom prst="rect">
                <a:avLst/>
              </a:prstGeom>
              <a:noFill/>
              <a:ln w="25400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pPr algn="just">
                  <a:spcBef>
                    <a:spcPts val="0"/>
                  </a:spcBef>
                  <a:buClr>
                    <a:srgbClr val="6F89F7"/>
                  </a:buClr>
                  <a:buSzPct val="80000"/>
                </a:pPr>
                <a:r>
                  <a:rPr lang="en-US" sz="1400" dirty="0" smtClean="0">
                    <a:ea typeface="Tahoma" panose="020B0604030504040204" pitchFamily="34" charset="0"/>
                    <a:cs typeface="Tahoma" panose="020B0604030504040204" pitchFamily="34" charset="0"/>
                  </a:rPr>
                  <a:t>where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400" i="1" smtClean="0">
                            <a:latin typeface="Cambria Math" panose="02040503050406030204" pitchFamily="18" charset="0"/>
                            <a:ea typeface="Tahoma" panose="020B0604030504040204" pitchFamily="34" charset="0"/>
                            <a:cs typeface="Tahoma" panose="020B0604030504040204" pitchFamily="34" charset="0"/>
                          </a:rPr>
                        </m:ctrlPr>
                      </m:sSubPr>
                      <m:e>
                        <m:r>
                          <a:rPr lang="en-US" sz="1400" b="0" i="1" smtClean="0">
                            <a:latin typeface="Cambria Math" panose="02040503050406030204" pitchFamily="18" charset="0"/>
                            <a:ea typeface="Tahoma" panose="020B0604030504040204" pitchFamily="34" charset="0"/>
                            <a:cs typeface="Tahoma" panose="020B0604030504040204" pitchFamily="34" charset="0"/>
                          </a:rPr>
                          <m:t>𝑚</m:t>
                        </m:r>
                      </m:e>
                      <m:sub>
                        <m:r>
                          <a:rPr lang="en-US" sz="1400" b="0" i="1" smtClean="0">
                            <a:latin typeface="Cambria Math" panose="02040503050406030204" pitchFamily="18" charset="0"/>
                            <a:ea typeface="Tahoma" panose="020B0604030504040204" pitchFamily="34" charset="0"/>
                            <a:cs typeface="Tahoma" panose="020B0604030504040204" pitchFamily="34" charset="0"/>
                          </a:rPr>
                          <m:t>𝑜𝑛</m:t>
                        </m:r>
                      </m:sub>
                    </m:sSub>
                  </m:oMath>
                </a14:m>
                <a:r>
                  <a:rPr lang="en-US" sz="1400" dirty="0" smtClean="0">
                    <a:ea typeface="Tahoma" panose="020B0604030504040204" pitchFamily="34" charset="0"/>
                    <a:cs typeface="Tahoma" panose="020B0604030504040204" pitchFamily="34" charset="0"/>
                  </a:rPr>
                  <a:t> is the relative </a:t>
                </a:r>
                <a:r>
                  <a:rPr lang="en-US" sz="1400" dirty="0" smtClean="0">
                    <a:solidFill>
                      <a:srgbClr val="FF0000"/>
                    </a:solidFill>
                    <a:ea typeface="Tahoma" panose="020B0604030504040204" pitchFamily="34" charset="0"/>
                    <a:cs typeface="Tahoma" panose="020B0604030504040204" pitchFamily="34" charset="0"/>
                  </a:rPr>
                  <a:t>air exchange rate</a:t>
                </a:r>
                <a:r>
                  <a:rPr lang="en-US" sz="1400" dirty="0" smtClean="0">
                    <a:ea typeface="Tahoma" panose="020B0604030504040204" pitchFamily="34" charset="0"/>
                    <a:cs typeface="Tahoma" panose="020B0604030504040204" pitchFamily="34" charset="0"/>
                  </a:rPr>
                  <a:t> during irradiation,</a:t>
                </a:r>
              </a:p>
              <a:p>
                <a:pPr algn="just">
                  <a:spcBef>
                    <a:spcPts val="0"/>
                  </a:spcBef>
                  <a:buClr>
                    <a:srgbClr val="6F89F7"/>
                  </a:buClr>
                  <a:buSzPct val="80000"/>
                </a:pPr>
                <a:r>
                  <a:rPr lang="en-US" sz="1400" dirty="0" smtClean="0">
                    <a:ea typeface="Tahoma" panose="020B0604030504040204" pitchFamily="34" charset="0"/>
                    <a:cs typeface="Tahoma" panose="020B0604030504040204" pitchFamily="34" charset="0"/>
                  </a:rPr>
                  <a:t>i.e. the fraction of the air volume renewed per unit time</a:t>
                </a:r>
              </a:p>
              <a:p>
                <a:pPr algn="just">
                  <a:spcBef>
                    <a:spcPts val="0"/>
                  </a:spcBef>
                  <a:buClr>
                    <a:srgbClr val="6F89F7"/>
                  </a:buClr>
                  <a:buSzPct val="80000"/>
                </a:pPr>
                <a:endParaRPr lang="en-US" sz="1400" dirty="0">
                  <a:ea typeface="Tahoma" panose="020B0604030504040204" pitchFamily="34" charset="0"/>
                  <a:cs typeface="Tahoma" panose="020B0604030504040204" pitchFamily="34" charset="0"/>
                </a:endParaRPr>
              </a:p>
              <a:p>
                <a:pPr algn="just">
                  <a:spcBef>
                    <a:spcPts val="0"/>
                  </a:spcBef>
                  <a:buClr>
                    <a:srgbClr val="6F89F7"/>
                  </a:buClr>
                  <a:buSzPct val="80000"/>
                </a:pPr>
                <a:endParaRPr lang="en-US" sz="1400" dirty="0" smtClean="0">
                  <a:ea typeface="Tahoma" panose="020B0604030504040204" pitchFamily="34" charset="0"/>
                  <a:cs typeface="Tahoma" panose="020B0604030504040204" pitchFamily="34" charset="0"/>
                </a:endParaRPr>
              </a:p>
              <a:p>
                <a:pPr algn="just">
                  <a:spcBef>
                    <a:spcPts val="0"/>
                  </a:spcBef>
                  <a:buClr>
                    <a:srgbClr val="6F89F7"/>
                  </a:buClr>
                  <a:buSzPct val="80000"/>
                </a:pPr>
                <a:r>
                  <a:rPr lang="en-US" sz="1400" dirty="0" smtClean="0">
                    <a:ea typeface="Tahoma" panose="020B0604030504040204" pitchFamily="34" charset="0"/>
                    <a:cs typeface="Tahoma" panose="020B0604030504040204" pitchFamily="34" charset="0"/>
                  </a:rPr>
                  <a:t>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400" i="1">
                            <a:latin typeface="Cambria Math" panose="02040503050406030204" pitchFamily="18" charset="0"/>
                            <a:ea typeface="Tahoma" panose="020B0604030504040204" pitchFamily="34" charset="0"/>
                            <a:cs typeface="Tahoma" panose="020B0604030504040204" pitchFamily="34" charset="0"/>
                          </a:rPr>
                        </m:ctrlPr>
                      </m:sSubPr>
                      <m:e>
                        <m:r>
                          <a:rPr lang="en-US" sz="1400" b="0" i="1" smtClean="0">
                            <a:latin typeface="Cambria Math" panose="02040503050406030204" pitchFamily="18" charset="0"/>
                            <a:ea typeface="Tahoma" panose="020B0604030504040204" pitchFamily="34" charset="0"/>
                            <a:cs typeface="Tahoma" panose="020B0604030504040204" pitchFamily="34" charset="0"/>
                          </a:rPr>
                          <m:t>𝐴</m:t>
                        </m:r>
                      </m:e>
                      <m:sub>
                        <m:r>
                          <a:rPr lang="en-US" sz="1400" b="0" i="1" smtClean="0">
                            <a:latin typeface="Cambria Math" panose="02040503050406030204" pitchFamily="18" charset="0"/>
                            <a:ea typeface="Tahoma" panose="020B0604030504040204" pitchFamily="34" charset="0"/>
                            <a:cs typeface="Tahoma" panose="020B0604030504040204" pitchFamily="34" charset="0"/>
                          </a:rPr>
                          <m:t>𝑆</m:t>
                        </m:r>
                      </m:sub>
                    </m:sSub>
                  </m:oMath>
                </a14:m>
                <a:r>
                  <a:rPr lang="en-US" sz="1400" dirty="0" smtClean="0">
                    <a:ea typeface="Tahoma" panose="020B0604030504040204" pitchFamily="34" charset="0"/>
                    <a:cs typeface="Tahoma" panose="020B0604030504040204" pitchFamily="34" charset="0"/>
                  </a:rPr>
                  <a:t> is the saturation activity</a:t>
                </a:r>
              </a:p>
            </p:txBody>
          </p:sp>
        </mc:Choice>
        <mc:Fallback xmlns="">
          <p:sp>
            <p:nvSpPr>
              <p:cNvPr id="8" name="Rectangle 4" descr="Rectangle: Click to edit Master text styles&#10;Second level&#10;Third level&#10;Fourth level&#10;Fifth level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91017" y="1821546"/>
                <a:ext cx="7650484" cy="1041809"/>
              </a:xfrm>
              <a:prstGeom prst="rect">
                <a:avLst/>
              </a:prstGeom>
              <a:blipFill rotWithShape="0">
                <a:blip r:embed="rId4"/>
                <a:stretch>
                  <a:fillRect l="-239" t="-1170" b="-16959"/>
                </a:stretch>
              </a:blipFill>
              <a:ln w="25400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9" name="Group 8"/>
          <p:cNvGrpSpPr/>
          <p:nvPr/>
        </p:nvGrpSpPr>
        <p:grpSpPr>
          <a:xfrm>
            <a:off x="3115938" y="2415973"/>
            <a:ext cx="5647014" cy="1195823"/>
            <a:chOff x="3039786" y="2447680"/>
            <a:chExt cx="5647014" cy="1195823"/>
          </a:xfrm>
        </p:grpSpPr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149774" y="2447680"/>
              <a:ext cx="5537026" cy="878617"/>
            </a:xfrm>
            <a:prstGeom prst="rect">
              <a:avLst/>
            </a:prstGeom>
          </p:spPr>
        </p:pic>
        <p:sp>
          <p:nvSpPr>
            <p:cNvPr id="11" name="Rectangle 4" descr="Rectangle: Click to edit Master text styles&#10;Second level&#10;Third level&#10;Fourth level&#10;Fifth level"/>
            <p:cNvSpPr>
              <a:spLocks noChangeArrowheads="1"/>
            </p:cNvSpPr>
            <p:nvPr/>
          </p:nvSpPr>
          <p:spPr bwMode="auto">
            <a:xfrm>
              <a:off x="3039786" y="3208720"/>
              <a:ext cx="1471750" cy="342384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>
                <a:spcBef>
                  <a:spcPts val="0"/>
                </a:spcBef>
                <a:buClr>
                  <a:srgbClr val="6F89F7"/>
                </a:buClr>
                <a:buSzPct val="80000"/>
              </a:pPr>
              <a:r>
                <a:rPr lang="en-US" dirty="0" smtClean="0">
                  <a:ea typeface="Tahoma" panose="020B0604030504040204" pitchFamily="34" charset="0"/>
                  <a:cs typeface="Tahoma" panose="020B0604030504040204" pitchFamily="34" charset="0"/>
                </a:rPr>
                <a:t>irradiated air volume</a:t>
              </a:r>
              <a:endParaRPr lang="en-US" dirty="0"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12" name="Rectangle 4" descr="Rectangle: Click to edit Master text styles&#10;Second level&#10;Third level&#10;Fourth level&#10;Fifth level"/>
            <p:cNvSpPr>
              <a:spLocks noChangeArrowheads="1"/>
            </p:cNvSpPr>
            <p:nvPr/>
          </p:nvSpPr>
          <p:spPr bwMode="auto">
            <a:xfrm>
              <a:off x="4621773" y="3301119"/>
              <a:ext cx="1839987" cy="342384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>
                <a:spcBef>
                  <a:spcPts val="0"/>
                </a:spcBef>
                <a:buClr>
                  <a:srgbClr val="6F89F7"/>
                </a:buClr>
                <a:buSzPct val="80000"/>
              </a:pPr>
              <a:r>
                <a:rPr lang="en-US" dirty="0" smtClean="0">
                  <a:ea typeface="Tahoma" panose="020B0604030504040204" pitchFamily="34" charset="0"/>
                  <a:cs typeface="Tahoma" panose="020B0604030504040204" pitchFamily="34" charset="0"/>
                </a:rPr>
                <a:t>differential </a:t>
              </a:r>
              <a:r>
                <a:rPr lang="en-US" dirty="0" err="1" smtClean="0">
                  <a:ea typeface="Tahoma" panose="020B0604030504040204" pitchFamily="34" charset="0"/>
                  <a:cs typeface="Tahoma" panose="020B0604030504040204" pitchFamily="34" charset="0"/>
                </a:rPr>
                <a:t>fluence</a:t>
              </a:r>
              <a:r>
                <a:rPr lang="en-US" dirty="0" smtClean="0">
                  <a:ea typeface="Tahoma" panose="020B0604030504040204" pitchFamily="34" charset="0"/>
                  <a:cs typeface="Tahoma" panose="020B0604030504040204" pitchFamily="34" charset="0"/>
                </a:rPr>
                <a:t> rate of (hadron) particles (P=</a:t>
              </a:r>
              <a:r>
                <a:rPr lang="en-US" dirty="0" err="1" smtClean="0">
                  <a:ea typeface="Tahoma" panose="020B0604030504040204" pitchFamily="34" charset="0"/>
                  <a:cs typeface="Tahoma" panose="020B0604030504040204" pitchFamily="34" charset="0"/>
                </a:rPr>
                <a:t>p,n,</a:t>
              </a:r>
              <a:r>
                <a:rPr lang="en-US" dirty="0" err="1" smtClean="0">
                  <a:latin typeface="Symbol" panose="05050102010706020507" pitchFamily="18" charset="2"/>
                  <a:ea typeface="Tahoma" panose="020B0604030504040204" pitchFamily="34" charset="0"/>
                  <a:cs typeface="Tahoma" panose="020B0604030504040204" pitchFamily="34" charset="0"/>
                </a:rPr>
                <a:t>p</a:t>
              </a:r>
              <a:r>
                <a:rPr lang="en-US" baseline="30000" dirty="0" smtClean="0">
                  <a:latin typeface="Times New Roman" panose="02020603050405020304" pitchFamily="18" charset="0"/>
                  <a:ea typeface="Tahoma" panose="020B0604030504040204" pitchFamily="34" charset="0"/>
                  <a:cs typeface="Times New Roman" panose="02020603050405020304" pitchFamily="18" charset="0"/>
                </a:rPr>
                <a:t>±</a:t>
              </a:r>
              <a:r>
                <a:rPr lang="en-US" dirty="0" smtClean="0">
                  <a:ea typeface="Tahoma" panose="020B0604030504040204" pitchFamily="34" charset="0"/>
                  <a:cs typeface="Tahoma" panose="020B0604030504040204" pitchFamily="34" charset="0"/>
                </a:rPr>
                <a:t>)</a:t>
              </a:r>
              <a:endParaRPr lang="en-US" dirty="0"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13" name="Rectangle 4" descr="Rectangle: Click to edit Master text styles&#10;Second level&#10;Third level&#10;Fourth level&#10;Fifth level"/>
            <p:cNvSpPr>
              <a:spLocks noChangeArrowheads="1"/>
            </p:cNvSpPr>
            <p:nvPr/>
          </p:nvSpPr>
          <p:spPr bwMode="auto">
            <a:xfrm>
              <a:off x="5939445" y="3000559"/>
              <a:ext cx="1471750" cy="342384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>
                <a:spcBef>
                  <a:spcPts val="0"/>
                </a:spcBef>
                <a:buClr>
                  <a:srgbClr val="6F89F7"/>
                </a:buClr>
                <a:buSzPct val="80000"/>
              </a:pPr>
              <a:r>
                <a:rPr lang="en-US" dirty="0" smtClean="0">
                  <a:ea typeface="Tahoma" panose="020B0604030504040204" pitchFamily="34" charset="0"/>
                  <a:cs typeface="Tahoma" panose="020B0604030504040204" pitchFamily="34" charset="0"/>
                </a:rPr>
                <a:t>production cross section</a:t>
              </a:r>
              <a:endParaRPr lang="en-US" dirty="0"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14" name="Rectangle 4" descr="Rectangle: Click to edit Master text styles&#10;Second level&#10;Third level&#10;Fourth level&#10;Fifth level"/>
            <p:cNvSpPr>
              <a:spLocks noChangeArrowheads="1"/>
            </p:cNvSpPr>
            <p:nvPr/>
          </p:nvSpPr>
          <p:spPr bwMode="auto">
            <a:xfrm>
              <a:off x="6908067" y="3226869"/>
              <a:ext cx="1643192" cy="342384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>
                <a:spcBef>
                  <a:spcPts val="0"/>
                </a:spcBef>
                <a:buClr>
                  <a:srgbClr val="6F89F7"/>
                </a:buClr>
                <a:buSzPct val="80000"/>
              </a:pPr>
              <a:r>
                <a:rPr lang="en-US" dirty="0" smtClean="0">
                  <a:ea typeface="Tahoma" panose="020B0604030504040204" pitchFamily="34" charset="0"/>
                  <a:cs typeface="Tahoma" panose="020B0604030504040204" pitchFamily="34" charset="0"/>
                </a:rPr>
                <a:t>air atom density (T=</a:t>
              </a:r>
              <a:r>
                <a:rPr lang="en-US" baseline="30000" dirty="0" smtClean="0">
                  <a:ea typeface="Tahoma" panose="020B0604030504040204" pitchFamily="34" charset="0"/>
                  <a:cs typeface="Tahoma" panose="020B0604030504040204" pitchFamily="34" charset="0"/>
                </a:rPr>
                <a:t>12</a:t>
              </a:r>
              <a:r>
                <a:rPr lang="en-US" dirty="0" smtClean="0">
                  <a:ea typeface="Tahoma" panose="020B0604030504040204" pitchFamily="34" charset="0"/>
                  <a:cs typeface="Tahoma" panose="020B0604030504040204" pitchFamily="34" charset="0"/>
                </a:rPr>
                <a:t>C,</a:t>
              </a:r>
              <a:r>
                <a:rPr lang="en-US" baseline="30000" dirty="0" smtClean="0">
                  <a:ea typeface="Tahoma" panose="020B0604030504040204" pitchFamily="34" charset="0"/>
                  <a:cs typeface="Tahoma" panose="020B0604030504040204" pitchFamily="34" charset="0"/>
                </a:rPr>
                <a:t>14</a:t>
              </a:r>
              <a:r>
                <a:rPr lang="en-US" dirty="0" smtClean="0">
                  <a:ea typeface="Tahoma" panose="020B0604030504040204" pitchFamily="34" charset="0"/>
                  <a:cs typeface="Tahoma" panose="020B0604030504040204" pitchFamily="34" charset="0"/>
                </a:rPr>
                <a:t>N,</a:t>
              </a:r>
              <a:r>
                <a:rPr lang="en-US" baseline="30000" dirty="0" smtClean="0">
                  <a:ea typeface="Tahoma" panose="020B0604030504040204" pitchFamily="34" charset="0"/>
                  <a:cs typeface="Tahoma" panose="020B0604030504040204" pitchFamily="34" charset="0"/>
                </a:rPr>
                <a:t>16</a:t>
              </a:r>
              <a:r>
                <a:rPr lang="en-US" dirty="0" smtClean="0">
                  <a:ea typeface="Tahoma" panose="020B0604030504040204" pitchFamily="34" charset="0"/>
                  <a:cs typeface="Tahoma" panose="020B0604030504040204" pitchFamily="34" charset="0"/>
                </a:rPr>
                <a:t>O,</a:t>
              </a:r>
              <a:r>
                <a:rPr lang="en-US" baseline="30000" dirty="0" smtClean="0">
                  <a:ea typeface="Tahoma" panose="020B0604030504040204" pitchFamily="34" charset="0"/>
                  <a:cs typeface="Tahoma" panose="020B0604030504040204" pitchFamily="34" charset="0"/>
                </a:rPr>
                <a:t>40</a:t>
              </a:r>
              <a:r>
                <a:rPr lang="en-US" dirty="0" smtClean="0">
                  <a:ea typeface="Tahoma" panose="020B0604030504040204" pitchFamily="34" charset="0"/>
                  <a:cs typeface="Tahoma" panose="020B0604030504040204" pitchFamily="34" charset="0"/>
                </a:rPr>
                <a:t>Ar)</a:t>
              </a:r>
              <a:endParaRPr lang="en-US" dirty="0"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 bwMode="auto">
            <a:xfrm flipV="1">
              <a:off x="3634684" y="2717970"/>
              <a:ext cx="674936" cy="501097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6" name="Straight Connector 15"/>
            <p:cNvCxnSpPr/>
            <p:nvPr/>
          </p:nvCxnSpPr>
          <p:spPr bwMode="auto">
            <a:xfrm flipV="1">
              <a:off x="5634645" y="3050571"/>
              <a:ext cx="81647" cy="250548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7" name="Straight Connector 16"/>
            <p:cNvCxnSpPr/>
            <p:nvPr/>
          </p:nvCxnSpPr>
          <p:spPr bwMode="auto">
            <a:xfrm flipH="1" flipV="1">
              <a:off x="7425295" y="3034506"/>
              <a:ext cx="155018" cy="208169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Rectangle 4" descr="Rectangle: Click to edit Master text styles&#10;Second level&#10;Third level&#10;Fourth level&#10;Fifth level"/>
              <p:cNvSpPr>
                <a:spLocks noChangeArrowheads="1"/>
              </p:cNvSpPr>
              <p:nvPr/>
            </p:nvSpPr>
            <p:spPr bwMode="auto">
              <a:xfrm>
                <a:off x="591016" y="3965775"/>
                <a:ext cx="7650484" cy="317206"/>
              </a:xfrm>
              <a:prstGeom prst="rect">
                <a:avLst/>
              </a:prstGeom>
              <a:noFill/>
              <a:ln w="25400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pPr algn="just">
                  <a:spcBef>
                    <a:spcPts val="0"/>
                  </a:spcBef>
                  <a:buClr>
                    <a:srgbClr val="6F89F7"/>
                  </a:buClr>
                  <a:buSzPct val="80000"/>
                </a:pPr>
                <a:r>
                  <a:rPr lang="en-US" sz="1400" dirty="0" smtClean="0">
                    <a:ea typeface="Tahoma" panose="020B0604030504040204" pitchFamily="34" charset="0"/>
                    <a:cs typeface="Tahoma" panose="020B0604030504040204" pitchFamily="34" charset="0"/>
                  </a:rPr>
                  <a:t>Amount of </a:t>
                </a:r>
                <a:r>
                  <a:rPr lang="en-US" sz="1400" i="1" dirty="0" smtClean="0">
                    <a:ea typeface="Tahoma" panose="020B0604030504040204" pitchFamily="34" charset="0"/>
                    <a:cs typeface="Tahoma" panose="020B0604030504040204" pitchFamily="34" charset="0"/>
                  </a:rPr>
                  <a:t>activity released into atmosphere all along the irradiation period</a:t>
                </a:r>
              </a:p>
              <a:p>
                <a:pPr algn="just">
                  <a:spcBef>
                    <a:spcPts val="0"/>
                  </a:spcBef>
                  <a:buClr>
                    <a:srgbClr val="6F89F7"/>
                  </a:buClr>
                  <a:buSzPct val="80000"/>
                </a:pPr>
                <a:r>
                  <a:rPr lang="en-US" sz="1400" dirty="0" smtClean="0">
                    <a:ea typeface="Tahoma" panose="020B0604030504040204" pitchFamily="34" charset="0"/>
                    <a:cs typeface="Tahoma" panose="020B0604030504040204" pitchFamily="34" charset="0"/>
                  </a:rPr>
                  <a:t>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400" i="1">
                            <a:latin typeface="Cambria Math" panose="02040503050406030204" pitchFamily="18" charset="0"/>
                            <a:ea typeface="Tahoma" panose="020B0604030504040204" pitchFamily="34" charset="0"/>
                            <a:cs typeface="Tahoma" panose="020B0604030504040204" pitchFamily="34" charset="0"/>
                          </a:rPr>
                        </m:ctrlPr>
                      </m:sSubPr>
                      <m:e>
                        <m:r>
                          <a:rPr lang="en-US" sz="1400" b="0" i="1" smtClean="0">
                            <a:latin typeface="Cambria Math" panose="02040503050406030204" pitchFamily="18" charset="0"/>
                            <a:ea typeface="Tahoma" panose="020B0604030504040204" pitchFamily="34" charset="0"/>
                            <a:cs typeface="Tahoma" panose="020B0604030504040204" pitchFamily="34" charset="0"/>
                          </a:rPr>
                          <m:t>𝑡</m:t>
                        </m:r>
                      </m:e>
                      <m:sub>
                        <m:r>
                          <a:rPr lang="en-US" sz="1400" i="1">
                            <a:latin typeface="Cambria Math" panose="02040503050406030204" pitchFamily="18" charset="0"/>
                            <a:ea typeface="Tahoma" panose="020B0604030504040204" pitchFamily="34" charset="0"/>
                            <a:cs typeface="Tahoma" panose="020B0604030504040204" pitchFamily="34" charset="0"/>
                          </a:rPr>
                          <m:t>𝑜𝑛</m:t>
                        </m:r>
                      </m:sub>
                    </m:sSub>
                  </m:oMath>
                </a14:m>
                <a:r>
                  <a:rPr lang="en-US" sz="1400" dirty="0" smtClean="0">
                    <a:ea typeface="Tahoma" panose="020B0604030504040204" pitchFamily="34" charset="0"/>
                    <a:cs typeface="Tahoma" panose="020B0604030504040204" pitchFamily="34" charset="0"/>
                  </a:rPr>
                  <a:t> is the time taken by the air flux to reach the release point from the irradiated area)</a:t>
                </a:r>
              </a:p>
            </p:txBody>
          </p:sp>
        </mc:Choice>
        <mc:Fallback xmlns="">
          <p:sp>
            <p:nvSpPr>
              <p:cNvPr id="18" name="Rectangle 4" descr="Rectangle: Click to edit Master text styles&#10;Second level&#10;Third level&#10;Fourth level&#10;Fifth level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91016" y="3965775"/>
                <a:ext cx="7650484" cy="317206"/>
              </a:xfrm>
              <a:prstGeom prst="rect">
                <a:avLst/>
              </a:prstGeom>
              <a:blipFill rotWithShape="0">
                <a:blip r:embed="rId6"/>
                <a:stretch>
                  <a:fillRect l="-239" t="-3846" b="-82692"/>
                </a:stretch>
              </a:blipFill>
              <a:ln w="25400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Rectangle 4" descr="Rectangle: Click to edit Master text styles&#10;Second level&#10;Third level&#10;Fourth level&#10;Fifth level"/>
              <p:cNvSpPr>
                <a:spLocks noChangeArrowheads="1"/>
              </p:cNvSpPr>
              <p:nvPr/>
            </p:nvSpPr>
            <p:spPr bwMode="auto">
              <a:xfrm>
                <a:off x="591016" y="5148393"/>
                <a:ext cx="7650484" cy="317206"/>
              </a:xfrm>
              <a:prstGeom prst="rect">
                <a:avLst/>
              </a:prstGeom>
              <a:noFill/>
              <a:ln w="25400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pPr algn="just">
                  <a:spcBef>
                    <a:spcPts val="0"/>
                  </a:spcBef>
                  <a:buClr>
                    <a:srgbClr val="6F89F7"/>
                  </a:buClr>
                  <a:buSzPct val="80000"/>
                </a:pPr>
                <a:r>
                  <a:rPr lang="en-US" sz="1400" dirty="0" smtClean="0">
                    <a:ea typeface="Tahoma" panose="020B0604030504040204" pitchFamily="34" charset="0"/>
                    <a:cs typeface="Tahoma" panose="020B0604030504040204" pitchFamily="34" charset="0"/>
                  </a:rPr>
                  <a:t>Amount of </a:t>
                </a:r>
                <a:r>
                  <a:rPr lang="en-US" sz="1400" i="1" dirty="0" smtClean="0">
                    <a:ea typeface="Tahoma" panose="020B0604030504040204" pitchFamily="34" charset="0"/>
                    <a:cs typeface="Tahoma" panose="020B0604030504040204" pitchFamily="34" charset="0"/>
                  </a:rPr>
                  <a:t>activity released into atmosphere after the end of the irradiation</a:t>
                </a:r>
              </a:p>
              <a:p>
                <a:pPr algn="just">
                  <a:spcBef>
                    <a:spcPts val="0"/>
                  </a:spcBef>
                  <a:buClr>
                    <a:srgbClr val="6F89F7"/>
                  </a:buClr>
                  <a:buSzPct val="80000"/>
                </a:pPr>
                <a:r>
                  <a:rPr lang="en-US" sz="1400" dirty="0" smtClean="0">
                    <a:ea typeface="Tahoma" panose="020B0604030504040204" pitchFamily="34" charset="0"/>
                    <a:cs typeface="Tahoma" panose="020B0604030504040204" pitchFamily="34" charset="0"/>
                  </a:rPr>
                  <a:t>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400" i="1">
                            <a:latin typeface="Cambria Math" panose="02040503050406030204" pitchFamily="18" charset="0"/>
                            <a:ea typeface="Tahoma" panose="020B0604030504040204" pitchFamily="34" charset="0"/>
                            <a:cs typeface="Tahoma" panose="020B0604030504040204" pitchFamily="34" charset="0"/>
                          </a:rPr>
                        </m:ctrlPr>
                      </m:sSubPr>
                      <m:e>
                        <m:r>
                          <a:rPr lang="en-US" sz="1400" b="0" i="1" smtClean="0">
                            <a:latin typeface="Cambria Math" panose="02040503050406030204" pitchFamily="18" charset="0"/>
                            <a:ea typeface="Tahoma" panose="020B0604030504040204" pitchFamily="34" charset="0"/>
                            <a:cs typeface="Tahoma" panose="020B0604030504040204" pitchFamily="34" charset="0"/>
                          </a:rPr>
                          <m:t>𝑚</m:t>
                        </m:r>
                      </m:e>
                      <m:sub>
                        <m:r>
                          <a:rPr lang="en-US" sz="1400" i="1">
                            <a:latin typeface="Cambria Math" panose="02040503050406030204" pitchFamily="18" charset="0"/>
                            <a:ea typeface="Tahoma" panose="020B0604030504040204" pitchFamily="34" charset="0"/>
                            <a:cs typeface="Tahoma" panose="020B0604030504040204" pitchFamily="34" charset="0"/>
                          </a:rPr>
                          <m:t>𝑜</m:t>
                        </m:r>
                        <m:r>
                          <a:rPr lang="en-US" sz="1400" b="0" i="1" smtClean="0">
                            <a:latin typeface="Cambria Math" panose="02040503050406030204" pitchFamily="18" charset="0"/>
                            <a:ea typeface="Tahoma" panose="020B0604030504040204" pitchFamily="34" charset="0"/>
                            <a:cs typeface="Tahoma" panose="020B0604030504040204" pitchFamily="34" charset="0"/>
                          </a:rPr>
                          <m:t>𝑓𝑓</m:t>
                        </m:r>
                      </m:sub>
                    </m:sSub>
                  </m:oMath>
                </a14:m>
                <a:r>
                  <a:rPr lang="en-US" sz="1400" dirty="0" smtClean="0">
                    <a:ea typeface="Tahoma" panose="020B0604030504040204" pitchFamily="34" charset="0"/>
                    <a:cs typeface="Tahoma" panose="020B0604030504040204" pitchFamily="34" charset="0"/>
                  </a:rPr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400" i="1">
                            <a:latin typeface="Cambria Math" panose="02040503050406030204" pitchFamily="18" charset="0"/>
                            <a:ea typeface="Tahoma" panose="020B0604030504040204" pitchFamily="34" charset="0"/>
                            <a:cs typeface="Tahoma" panose="020B0604030504040204" pitchFamily="34" charset="0"/>
                          </a:rPr>
                        </m:ctrlPr>
                      </m:sSubPr>
                      <m:e>
                        <m:r>
                          <a:rPr lang="en-US" sz="1400" i="1">
                            <a:latin typeface="Cambria Math" panose="02040503050406030204" pitchFamily="18" charset="0"/>
                            <a:ea typeface="Tahoma" panose="020B0604030504040204" pitchFamily="34" charset="0"/>
                            <a:cs typeface="Tahoma" panose="020B0604030504040204" pitchFamily="34" charset="0"/>
                          </a:rPr>
                          <m:t>𝑡</m:t>
                        </m:r>
                      </m:e>
                      <m:sub>
                        <m:r>
                          <a:rPr lang="en-US" sz="1400" i="1">
                            <a:latin typeface="Cambria Math" panose="02040503050406030204" pitchFamily="18" charset="0"/>
                            <a:ea typeface="Tahoma" panose="020B0604030504040204" pitchFamily="34" charset="0"/>
                            <a:cs typeface="Tahoma" panose="020B0604030504040204" pitchFamily="34" charset="0"/>
                          </a:rPr>
                          <m:t>𝑜</m:t>
                        </m:r>
                        <m:r>
                          <a:rPr lang="en-US" sz="1400" b="0" i="1" smtClean="0">
                            <a:latin typeface="Cambria Math" panose="02040503050406030204" pitchFamily="18" charset="0"/>
                            <a:ea typeface="Tahoma" panose="020B0604030504040204" pitchFamily="34" charset="0"/>
                            <a:cs typeface="Tahoma" panose="020B0604030504040204" pitchFamily="34" charset="0"/>
                          </a:rPr>
                          <m:t>𝑓𝑓</m:t>
                        </m:r>
                      </m:sub>
                    </m:sSub>
                  </m:oMath>
                </a14:m>
                <a:r>
                  <a:rPr lang="en-US" sz="1400" dirty="0" smtClean="0">
                    <a:ea typeface="Tahoma" panose="020B0604030504040204" pitchFamily="34" charset="0"/>
                    <a:cs typeface="Tahoma" panose="020B0604030504040204" pitchFamily="34" charset="0"/>
                  </a:rPr>
                  <a:t> as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400" i="1">
                            <a:latin typeface="Cambria Math" panose="02040503050406030204" pitchFamily="18" charset="0"/>
                            <a:ea typeface="Tahoma" panose="020B0604030504040204" pitchFamily="34" charset="0"/>
                            <a:cs typeface="Tahoma" panose="020B0604030504040204" pitchFamily="34" charset="0"/>
                          </a:rPr>
                        </m:ctrlPr>
                      </m:sSubPr>
                      <m:e>
                        <m:r>
                          <a:rPr lang="en-US" sz="1400" b="0" i="1" smtClean="0">
                            <a:latin typeface="Cambria Math" panose="02040503050406030204" pitchFamily="18" charset="0"/>
                            <a:ea typeface="Tahoma" panose="020B0604030504040204" pitchFamily="34" charset="0"/>
                            <a:cs typeface="Tahoma" panose="020B0604030504040204" pitchFamily="34" charset="0"/>
                          </a:rPr>
                          <m:t>𝑚</m:t>
                        </m:r>
                      </m:e>
                      <m:sub>
                        <m:r>
                          <a:rPr lang="en-US" sz="1400" i="1">
                            <a:latin typeface="Cambria Math" panose="02040503050406030204" pitchFamily="18" charset="0"/>
                            <a:ea typeface="Tahoma" panose="020B0604030504040204" pitchFamily="34" charset="0"/>
                            <a:cs typeface="Tahoma" panose="020B0604030504040204" pitchFamily="34" charset="0"/>
                          </a:rPr>
                          <m:t>𝑜𝑛</m:t>
                        </m:r>
                      </m:sub>
                    </m:sSub>
                  </m:oMath>
                </a14:m>
                <a:r>
                  <a:rPr lang="en-US" sz="1400" dirty="0" smtClean="0">
                    <a:ea typeface="Tahoma" panose="020B0604030504040204" pitchFamily="34" charset="0"/>
                    <a:cs typeface="Tahoma" panose="020B0604030504040204" pitchFamily="34" charset="0"/>
                  </a:rPr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400" i="1">
                            <a:latin typeface="Cambria Math" panose="02040503050406030204" pitchFamily="18" charset="0"/>
                            <a:ea typeface="Tahoma" panose="020B0604030504040204" pitchFamily="34" charset="0"/>
                            <a:cs typeface="Tahoma" panose="020B0604030504040204" pitchFamily="34" charset="0"/>
                          </a:rPr>
                        </m:ctrlPr>
                      </m:sSubPr>
                      <m:e>
                        <m:r>
                          <a:rPr lang="en-US" sz="1400" i="1">
                            <a:latin typeface="Cambria Math" panose="02040503050406030204" pitchFamily="18" charset="0"/>
                            <a:ea typeface="Tahoma" panose="020B0604030504040204" pitchFamily="34" charset="0"/>
                            <a:cs typeface="Tahoma" panose="020B0604030504040204" pitchFamily="34" charset="0"/>
                          </a:rPr>
                          <m:t>𝑡</m:t>
                        </m:r>
                      </m:e>
                      <m:sub>
                        <m:r>
                          <a:rPr lang="en-US" sz="1400" i="1">
                            <a:latin typeface="Cambria Math" panose="02040503050406030204" pitchFamily="18" charset="0"/>
                            <a:ea typeface="Tahoma" panose="020B0604030504040204" pitchFamily="34" charset="0"/>
                            <a:cs typeface="Tahoma" panose="020B0604030504040204" pitchFamily="34" charset="0"/>
                          </a:rPr>
                          <m:t>𝑜𝑛</m:t>
                        </m:r>
                      </m:sub>
                    </m:sSub>
                  </m:oMath>
                </a14:m>
                <a:r>
                  <a:rPr lang="en-US" sz="1400" dirty="0" smtClean="0">
                    <a:ea typeface="Tahoma" panose="020B0604030504040204" pitchFamily="34" charset="0"/>
                    <a:cs typeface="Tahoma" panose="020B0604030504040204" pitchFamily="34" charset="0"/>
                  </a:rPr>
                  <a:t> but referring to the shutdown period)</a:t>
                </a:r>
              </a:p>
            </p:txBody>
          </p:sp>
        </mc:Choice>
        <mc:Fallback xmlns="">
          <p:sp>
            <p:nvSpPr>
              <p:cNvPr id="19" name="Rectangle 4" descr="Rectangle: Click to edit Master text styles&#10;Second level&#10;Third level&#10;Fourth level&#10;Fifth level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91016" y="5148393"/>
                <a:ext cx="7650484" cy="317206"/>
              </a:xfrm>
              <a:prstGeom prst="rect">
                <a:avLst/>
              </a:prstGeom>
              <a:blipFill rotWithShape="0">
                <a:blip r:embed="rId7"/>
                <a:stretch>
                  <a:fillRect l="-239" t="-3846" b="-80769"/>
                </a:stretch>
              </a:blipFill>
              <a:ln w="25400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0" name="Picture 19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6413" y="5607420"/>
            <a:ext cx="3493421" cy="6513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2283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oup 2"/>
          <p:cNvGrpSpPr>
            <a:grpSpLocks/>
          </p:cNvGrpSpPr>
          <p:nvPr/>
        </p:nvGrpSpPr>
        <p:grpSpPr bwMode="auto">
          <a:xfrm>
            <a:off x="4874217" y="2665709"/>
            <a:ext cx="3336917" cy="3834520"/>
            <a:chOff x="3456" y="816"/>
            <a:chExt cx="2307" cy="2688"/>
          </a:xfrm>
        </p:grpSpPr>
        <p:pic>
          <p:nvPicPr>
            <p:cNvPr id="28" name="Picture 3" descr="PET_Meas_z9"/>
            <p:cNvPicPr>
              <a:picLocks noChangeAspect="1" noChangeArrowheads="1"/>
            </p:cNvPicPr>
            <p:nvPr/>
          </p:nvPicPr>
          <p:blipFill>
            <a:blip r:embed="rId3" cstate="print"/>
            <a:srcRect l="12918" t="13503" r="21021"/>
            <a:stretch>
              <a:fillRect/>
            </a:stretch>
          </p:blipFill>
          <p:spPr bwMode="auto">
            <a:xfrm>
              <a:off x="3456" y="816"/>
              <a:ext cx="2307" cy="2688"/>
            </a:xfrm>
            <a:prstGeom prst="rect">
              <a:avLst/>
            </a:prstGeom>
            <a:noFill/>
          </p:spPr>
        </p:pic>
        <p:sp>
          <p:nvSpPr>
            <p:cNvPr id="29" name="Rectangle 4"/>
            <p:cNvSpPr>
              <a:spLocks noChangeArrowheads="1"/>
            </p:cNvSpPr>
            <p:nvPr/>
          </p:nvSpPr>
          <p:spPr bwMode="auto">
            <a:xfrm>
              <a:off x="4908" y="2832"/>
              <a:ext cx="708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 eaLnBrk="0" hangingPunct="0"/>
              <a:r>
                <a:rPr lang="it-IT" sz="1800">
                  <a:solidFill>
                    <a:srgbClr val="FFCC66"/>
                  </a:solidFill>
                  <a:latin typeface="Arial Narrow" pitchFamily="34" charset="0"/>
                </a:rPr>
                <a:t>Meas. PET</a:t>
              </a:r>
              <a:endParaRPr lang="de-DE" sz="1800">
                <a:solidFill>
                  <a:srgbClr val="FFCC66"/>
                </a:solidFill>
                <a:latin typeface="Arial Narrow" pitchFamily="34" charset="0"/>
              </a:endParaRPr>
            </a:p>
          </p:txBody>
        </p:sp>
      </p:grpSp>
      <p:grpSp>
        <p:nvGrpSpPr>
          <p:cNvPr id="40" name="Group 7"/>
          <p:cNvGrpSpPr>
            <a:grpSpLocks/>
          </p:cNvGrpSpPr>
          <p:nvPr/>
        </p:nvGrpSpPr>
        <p:grpSpPr bwMode="auto">
          <a:xfrm>
            <a:off x="2781952" y="2719953"/>
            <a:ext cx="2998922" cy="3626602"/>
            <a:chOff x="1761" y="827"/>
            <a:chExt cx="2319" cy="2641"/>
          </a:xfrm>
        </p:grpSpPr>
        <p:pic>
          <p:nvPicPr>
            <p:cNvPr id="41" name="Picture 8" descr="Dose_SIMU_z9"/>
            <p:cNvPicPr>
              <a:picLocks noChangeAspect="1" noChangeArrowheads="1"/>
            </p:cNvPicPr>
            <p:nvPr/>
          </p:nvPicPr>
          <p:blipFill>
            <a:blip r:embed="rId4" cstate="print"/>
            <a:srcRect l="15015" t="13503" r="17422"/>
            <a:stretch>
              <a:fillRect/>
            </a:stretch>
          </p:blipFill>
          <p:spPr bwMode="auto">
            <a:xfrm>
              <a:off x="1761" y="827"/>
              <a:ext cx="2319" cy="2641"/>
            </a:xfrm>
            <a:prstGeom prst="rect">
              <a:avLst/>
            </a:prstGeom>
            <a:noFill/>
          </p:spPr>
        </p:pic>
        <p:sp>
          <p:nvSpPr>
            <p:cNvPr id="42" name="Rectangle 9"/>
            <p:cNvSpPr>
              <a:spLocks noChangeArrowheads="1"/>
            </p:cNvSpPr>
            <p:nvPr/>
          </p:nvSpPr>
          <p:spPr bwMode="auto">
            <a:xfrm>
              <a:off x="3210" y="2891"/>
              <a:ext cx="621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 eaLnBrk="0" hangingPunct="0"/>
              <a:r>
                <a:rPr lang="it-IT" sz="1800" dirty="0">
                  <a:solidFill>
                    <a:srgbClr val="FFCC66"/>
                  </a:solidFill>
                  <a:latin typeface="Arial Narrow" pitchFamily="34" charset="0"/>
                </a:rPr>
                <a:t>MC Dose</a:t>
              </a:r>
              <a:endParaRPr lang="de-DE" sz="1800" dirty="0">
                <a:solidFill>
                  <a:srgbClr val="FFCC66"/>
                </a:solidFill>
                <a:latin typeface="Arial Narrow" pitchFamily="34" charset="0"/>
              </a:endParaRPr>
            </a:p>
          </p:txBody>
        </p:sp>
      </p:grpSp>
      <p:cxnSp>
        <p:nvCxnSpPr>
          <p:cNvPr id="5122" name="Straight Connector 14"/>
          <p:cNvCxnSpPr>
            <a:cxnSpLocks noChangeShapeType="1"/>
          </p:cNvCxnSpPr>
          <p:nvPr/>
        </p:nvCxnSpPr>
        <p:spPr bwMode="auto">
          <a:xfrm>
            <a:off x="0" y="0"/>
            <a:ext cx="914400" cy="0"/>
          </a:xfrm>
          <a:prstGeom prst="line">
            <a:avLst/>
          </a:prstGeom>
          <a:noFill/>
          <a:ln w="0" algn="ctr">
            <a:solidFill>
              <a:srgbClr val="FBFFFF"/>
            </a:solidFill>
            <a:round/>
            <a:headEnd/>
            <a:tailEnd/>
          </a:ln>
        </p:spPr>
      </p:cxnSp>
      <p:cxnSp>
        <p:nvCxnSpPr>
          <p:cNvPr id="5123" name="Straight Connector 7"/>
          <p:cNvCxnSpPr>
            <a:cxnSpLocks noChangeShapeType="1"/>
          </p:cNvCxnSpPr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</p:spPr>
      </p:cxnSp>
      <p:cxnSp>
        <p:nvCxnSpPr>
          <p:cNvPr id="5124" name="Straight Connector 8"/>
          <p:cNvCxnSpPr>
            <a:cxnSpLocks noChangeShapeType="1"/>
          </p:cNvCxnSpPr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</p:spPr>
      </p:cxnSp>
      <p:cxnSp>
        <p:nvCxnSpPr>
          <p:cNvPr id="5125" name="Straight Connector 9"/>
          <p:cNvCxnSpPr>
            <a:cxnSpLocks noChangeShapeType="1"/>
          </p:cNvCxnSpPr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</p:spPr>
      </p:cxnSp>
      <p:sp>
        <p:nvSpPr>
          <p:cNvPr id="5126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7259638" y="6243638"/>
            <a:ext cx="1427162" cy="457200"/>
          </a:xfrm>
          <a:noFill/>
        </p:spPr>
        <p:txBody>
          <a:bodyPr/>
          <a:lstStyle/>
          <a:p>
            <a:fld id="{AE33C548-F9E6-4EA0-8F8A-E03941502EF8}" type="slidenum">
              <a:rPr lang="en-US" altLang="en-US" smtClean="0"/>
              <a:pPr/>
              <a:t>39</a:t>
            </a:fld>
            <a:endParaRPr lang="en-US" altLang="en-US" smtClean="0"/>
          </a:p>
        </p:txBody>
      </p:sp>
      <p:cxnSp>
        <p:nvCxnSpPr>
          <p:cNvPr id="5127" name="Straight Connector 10"/>
          <p:cNvCxnSpPr>
            <a:cxnSpLocks noChangeShapeType="1"/>
          </p:cNvCxnSpPr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</p:spPr>
      </p:cxnSp>
      <p:cxnSp>
        <p:nvCxnSpPr>
          <p:cNvPr id="5128" name="Straight Connector 11"/>
          <p:cNvCxnSpPr>
            <a:cxnSpLocks noChangeShapeType="1"/>
          </p:cNvCxnSpPr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</p:spPr>
      </p:cxnSp>
      <p:cxnSp>
        <p:nvCxnSpPr>
          <p:cNvPr id="5129" name="Straight Connector 12"/>
          <p:cNvCxnSpPr>
            <a:cxnSpLocks noChangeShapeType="1"/>
          </p:cNvCxnSpPr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</p:spPr>
      </p:cxnSp>
      <p:cxnSp>
        <p:nvCxnSpPr>
          <p:cNvPr id="5130" name="Straight Connector 13"/>
          <p:cNvCxnSpPr>
            <a:cxnSpLocks noChangeShapeType="1"/>
          </p:cNvCxnSpPr>
          <p:nvPr/>
        </p:nvCxnSpPr>
        <p:spPr bwMode="auto">
          <a:xfrm>
            <a:off x="0" y="0"/>
            <a:ext cx="0" cy="457200"/>
          </a:xfrm>
          <a:prstGeom prst="line">
            <a:avLst/>
          </a:prstGeom>
          <a:noFill/>
          <a:ln w="0" algn="ctr">
            <a:solidFill>
              <a:srgbClr val="FDFFFF"/>
            </a:solidFill>
            <a:round/>
            <a:headEnd/>
            <a:tailEnd/>
          </a:ln>
        </p:spPr>
      </p:cxnSp>
      <p:sp>
        <p:nvSpPr>
          <p:cNvPr id="5131" name="Text Box 5"/>
          <p:cNvSpPr txBox="1">
            <a:spLocks noChangeArrowheads="1"/>
          </p:cNvSpPr>
          <p:nvPr/>
        </p:nvSpPr>
        <p:spPr bwMode="auto">
          <a:xfrm>
            <a:off x="3722661" y="1442635"/>
            <a:ext cx="1887726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hangingPunct="0">
              <a:lnSpc>
                <a:spcPct val="125000"/>
              </a:lnSpc>
              <a:spcBef>
                <a:spcPct val="20000"/>
              </a:spcBef>
              <a:spcAft>
                <a:spcPct val="20000"/>
              </a:spcAft>
            </a:pPr>
            <a:r>
              <a:rPr lang="en-US" sz="1600" dirty="0" smtClean="0">
                <a:solidFill>
                  <a:srgbClr val="FF0000"/>
                </a:solidFill>
                <a:cs typeface="Tahoma" pitchFamily="34" charset="0"/>
              </a:rPr>
              <a:t>not just damage</a:t>
            </a:r>
            <a:endParaRPr lang="en-US" sz="1600" dirty="0">
              <a:cs typeface="Tahoma" pitchFamily="34" charset="0"/>
            </a:endParaRPr>
          </a:p>
        </p:txBody>
      </p:sp>
      <p:sp>
        <p:nvSpPr>
          <p:cNvPr id="5132" name="Rectangle 2"/>
          <p:cNvSpPr>
            <a:spLocks noChangeArrowheads="1"/>
          </p:cNvSpPr>
          <p:nvPr/>
        </p:nvSpPr>
        <p:spPr bwMode="auto">
          <a:xfrm>
            <a:off x="2782648" y="255588"/>
            <a:ext cx="4238087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2800" dirty="0" smtClean="0">
                <a:solidFill>
                  <a:srgbClr val="0066FF"/>
                </a:solidFill>
              </a:rPr>
              <a:t>HUMAN MATTERS</a:t>
            </a:r>
            <a:endParaRPr lang="en-US" sz="2800" dirty="0">
              <a:solidFill>
                <a:srgbClr val="0066FF"/>
              </a:solidFill>
            </a:endParaRPr>
          </a:p>
        </p:txBody>
      </p:sp>
      <p:pic>
        <p:nvPicPr>
          <p:cNvPr id="13" name="Picture 22" descr="BraggPeak.pn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70969" y="430941"/>
            <a:ext cx="3179762" cy="2138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9" name="Rectangle 20"/>
          <p:cNvSpPr>
            <a:spLocks noChangeArrowheads="1"/>
          </p:cNvSpPr>
          <p:nvPr/>
        </p:nvSpPr>
        <p:spPr bwMode="auto">
          <a:xfrm>
            <a:off x="5389298" y="2460605"/>
            <a:ext cx="266932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b="0" i="1" u="none" strike="noStrike" kern="0" cap="none" spc="0" normalizeH="0" baseline="0" noProof="0" dirty="0">
                <a:ln>
                  <a:noFill/>
                </a:ln>
                <a:solidFill>
                  <a:srgbClr val="40458C"/>
                </a:solidFill>
                <a:effectLst/>
                <a:uLnTx/>
                <a:uFillTx/>
                <a:cs typeface="Tahoma" pitchFamily="34" charset="0"/>
              </a:rPr>
              <a:t>K. Parodi et al., PMB52, 3369 (2007)</a:t>
            </a:r>
            <a:endParaRPr kumimoji="0" lang="en-US" b="0" i="1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Tahoma" pitchFamily="34" charset="0"/>
            </a:endParaRPr>
          </a:p>
        </p:txBody>
      </p:sp>
      <p:grpSp>
        <p:nvGrpSpPr>
          <p:cNvPr id="46" name="Group 10"/>
          <p:cNvGrpSpPr>
            <a:grpSpLocks/>
          </p:cNvGrpSpPr>
          <p:nvPr/>
        </p:nvGrpSpPr>
        <p:grpSpPr bwMode="auto">
          <a:xfrm>
            <a:off x="2719958" y="2657960"/>
            <a:ext cx="3020080" cy="3696327"/>
            <a:chOff x="2016" y="1248"/>
            <a:chExt cx="2306" cy="2592"/>
          </a:xfrm>
        </p:grpSpPr>
        <p:pic>
          <p:nvPicPr>
            <p:cNvPr id="47" name="Picture 11" descr="PET_Simu_z9"/>
            <p:cNvPicPr>
              <a:picLocks noChangeAspect="1" noChangeArrowheads="1"/>
            </p:cNvPicPr>
            <p:nvPr/>
          </p:nvPicPr>
          <p:blipFill>
            <a:blip r:embed="rId6" cstate="print"/>
            <a:srcRect l="13513" t="13924" r="21262"/>
            <a:stretch>
              <a:fillRect/>
            </a:stretch>
          </p:blipFill>
          <p:spPr bwMode="auto">
            <a:xfrm>
              <a:off x="2016" y="1248"/>
              <a:ext cx="2208" cy="2592"/>
            </a:xfrm>
            <a:prstGeom prst="rect">
              <a:avLst/>
            </a:prstGeom>
            <a:noFill/>
          </p:spPr>
        </p:pic>
        <p:sp>
          <p:nvSpPr>
            <p:cNvPr id="48" name="Rectangle 12"/>
            <p:cNvSpPr>
              <a:spLocks noChangeArrowheads="1"/>
            </p:cNvSpPr>
            <p:nvPr/>
          </p:nvSpPr>
          <p:spPr bwMode="auto">
            <a:xfrm>
              <a:off x="3548" y="3265"/>
              <a:ext cx="774" cy="25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l" eaLnBrk="0" hangingPunct="0"/>
              <a:r>
                <a:rPr lang="it-IT" sz="1800" dirty="0">
                  <a:solidFill>
                    <a:srgbClr val="FFCC66"/>
                  </a:solidFill>
                  <a:latin typeface="Arial Narrow" pitchFamily="34" charset="0"/>
                </a:rPr>
                <a:t>MC PET</a:t>
              </a:r>
              <a:endParaRPr lang="de-DE" sz="1800" dirty="0">
                <a:solidFill>
                  <a:srgbClr val="FFCC66"/>
                </a:solidFill>
                <a:latin typeface="Arial Narrow" pitchFamily="34" charset="0"/>
              </a:endParaRPr>
            </a:p>
          </p:txBody>
        </p:sp>
      </p:grpSp>
      <p:grpSp>
        <p:nvGrpSpPr>
          <p:cNvPr id="33" name="Group 13"/>
          <p:cNvGrpSpPr>
            <a:grpSpLocks/>
          </p:cNvGrpSpPr>
          <p:nvPr/>
        </p:nvGrpSpPr>
        <p:grpSpPr bwMode="auto">
          <a:xfrm>
            <a:off x="255727" y="2688957"/>
            <a:ext cx="3130657" cy="3657581"/>
            <a:chOff x="37" y="816"/>
            <a:chExt cx="2267" cy="2640"/>
          </a:xfrm>
        </p:grpSpPr>
        <p:grpSp>
          <p:nvGrpSpPr>
            <p:cNvPr id="34" name="Group 14"/>
            <p:cNvGrpSpPr>
              <a:grpSpLocks/>
            </p:cNvGrpSpPr>
            <p:nvPr/>
          </p:nvGrpSpPr>
          <p:grpSpPr bwMode="auto">
            <a:xfrm>
              <a:off x="37" y="816"/>
              <a:ext cx="2267" cy="2640"/>
              <a:chOff x="-11" y="816"/>
              <a:chExt cx="2267" cy="2640"/>
            </a:xfrm>
          </p:grpSpPr>
          <p:pic>
            <p:nvPicPr>
              <p:cNvPr id="37" name="Picture 15" descr="Dose_TP_z9"/>
              <p:cNvPicPr>
                <a:picLocks noChangeAspect="1" noChangeArrowheads="1"/>
              </p:cNvPicPr>
              <p:nvPr/>
            </p:nvPicPr>
            <p:blipFill>
              <a:blip r:embed="rId7" cstate="print"/>
              <a:srcRect l="15015" t="13503" r="18924"/>
              <a:stretch>
                <a:fillRect/>
              </a:stretch>
            </p:blipFill>
            <p:spPr bwMode="auto">
              <a:xfrm>
                <a:off x="-11" y="816"/>
                <a:ext cx="2267" cy="2640"/>
              </a:xfrm>
              <a:prstGeom prst="rect">
                <a:avLst/>
              </a:prstGeom>
              <a:noFill/>
            </p:spPr>
          </p:pic>
          <p:sp>
            <p:nvSpPr>
              <p:cNvPr id="38" name="Rectangle 16"/>
              <p:cNvSpPr>
                <a:spLocks noChangeArrowheads="1"/>
              </p:cNvSpPr>
              <p:nvPr/>
            </p:nvSpPr>
            <p:spPr bwMode="auto">
              <a:xfrm>
                <a:off x="1536" y="2880"/>
                <a:ext cx="589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l" eaLnBrk="0" hangingPunct="0"/>
                <a:r>
                  <a:rPr lang="it-IT" sz="1800" dirty="0">
                    <a:solidFill>
                      <a:srgbClr val="FFCC66"/>
                    </a:solidFill>
                    <a:latin typeface="Arial Narrow" pitchFamily="34" charset="0"/>
                  </a:rPr>
                  <a:t>TP Dose</a:t>
                </a:r>
                <a:endParaRPr lang="de-DE" sz="1800" dirty="0">
                  <a:solidFill>
                    <a:srgbClr val="FFCC66"/>
                  </a:solidFill>
                  <a:latin typeface="Arial Narrow" pitchFamily="34" charset="0"/>
                </a:endParaRPr>
              </a:p>
            </p:txBody>
          </p:sp>
        </p:grpSp>
        <p:sp>
          <p:nvSpPr>
            <p:cNvPr id="35" name="Text Box 17"/>
            <p:cNvSpPr txBox="1">
              <a:spLocks noChangeArrowheads="1"/>
            </p:cNvSpPr>
            <p:nvPr/>
          </p:nvSpPr>
          <p:spPr bwMode="auto">
            <a:xfrm>
              <a:off x="1008" y="2064"/>
              <a:ext cx="590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 eaLnBrk="0" hangingPunct="0"/>
              <a:r>
                <a:rPr lang="it-IT" sz="2400" b="0" dirty="0">
                  <a:solidFill>
                    <a:srgbClr val="FF9933"/>
                  </a:solidFill>
                  <a:latin typeface="Arial Narrow" pitchFamily="34" charset="0"/>
                </a:rPr>
                <a:t>1 Field</a:t>
              </a:r>
              <a:endParaRPr lang="de-DE" sz="2400" b="0" dirty="0">
                <a:solidFill>
                  <a:srgbClr val="FF9933"/>
                </a:solidFill>
                <a:latin typeface="Arial Narrow" pitchFamily="34" charset="0"/>
              </a:endParaRPr>
            </a:p>
          </p:txBody>
        </p:sp>
        <p:sp>
          <p:nvSpPr>
            <p:cNvPr id="36" name="Text Box 18"/>
            <p:cNvSpPr txBox="1">
              <a:spLocks noChangeArrowheads="1"/>
            </p:cNvSpPr>
            <p:nvPr/>
          </p:nvSpPr>
          <p:spPr bwMode="auto">
            <a:xfrm>
              <a:off x="1570" y="1536"/>
              <a:ext cx="590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 eaLnBrk="0" hangingPunct="0"/>
              <a:r>
                <a:rPr lang="it-IT" sz="2400" b="0">
                  <a:solidFill>
                    <a:srgbClr val="FF9933"/>
                  </a:solidFill>
                  <a:latin typeface="Arial Narrow" pitchFamily="34" charset="0"/>
                </a:rPr>
                <a:t>2 Field</a:t>
              </a:r>
              <a:endParaRPr lang="de-DE" sz="2400" b="0">
                <a:solidFill>
                  <a:srgbClr val="FF9933"/>
                </a:solidFill>
                <a:latin typeface="Arial Narrow" pitchFamily="34" charset="0"/>
              </a:endParaRPr>
            </a:p>
          </p:txBody>
        </p:sp>
      </p:grpSp>
      <p:sp>
        <p:nvSpPr>
          <p:cNvPr id="49" name="Text Box 5"/>
          <p:cNvSpPr txBox="1">
            <a:spLocks noChangeArrowheads="1"/>
          </p:cNvSpPr>
          <p:nvPr/>
        </p:nvSpPr>
        <p:spPr bwMode="auto">
          <a:xfrm>
            <a:off x="3720080" y="2137474"/>
            <a:ext cx="3694708" cy="3311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hangingPunct="0">
              <a:lnSpc>
                <a:spcPct val="125000"/>
              </a:lnSpc>
              <a:spcBef>
                <a:spcPct val="20000"/>
              </a:spcBef>
              <a:spcAft>
                <a:spcPct val="20000"/>
              </a:spcAft>
            </a:pPr>
            <a:r>
              <a:rPr lang="en-US" sz="1400" dirty="0" smtClean="0">
                <a:solidFill>
                  <a:srgbClr val="0000FF"/>
                </a:solidFill>
                <a:cs typeface="Tahoma" pitchFamily="34" charset="0"/>
              </a:rPr>
              <a:t>proton therapy </a:t>
            </a:r>
            <a:r>
              <a:rPr lang="en-US" sz="1400" dirty="0" smtClean="0">
                <a:cs typeface="Tahoma" pitchFamily="34" charset="0"/>
              </a:rPr>
              <a:t>(tumor cell destruction)</a:t>
            </a:r>
            <a:endParaRPr lang="en-US" sz="1400" dirty="0">
              <a:cs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31" grpId="0"/>
      <p:bldP spid="39" grpId="0"/>
      <p:bldP spid="4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7767317-A9AB-4E54-871B-CD2EEDE7C57D}" type="slidenum">
              <a:rPr lang="en-US" altLang="en-US" smtClean="0"/>
              <a:pPr>
                <a:defRPr/>
              </a:pPr>
              <a:t>4</a:t>
            </a:fld>
            <a:endParaRPr lang="en-US" altLang="en-US"/>
          </a:p>
        </p:txBody>
      </p:sp>
      <p:sp>
        <p:nvSpPr>
          <p:cNvPr id="5" name="Content Placeholder 4"/>
          <p:cNvSpPr>
            <a:spLocks noGrp="1"/>
          </p:cNvSpPr>
          <p:nvPr>
            <p:ph idx="4294967295"/>
          </p:nvPr>
        </p:nvSpPr>
        <p:spPr>
          <a:xfrm>
            <a:off x="2512902" y="1280071"/>
            <a:ext cx="5682962" cy="454025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1800" dirty="0" smtClean="0">
                <a:latin typeface="Cambria" pitchFamily="18" charset="0"/>
              </a:rPr>
              <a:t>proton beam on a 1 m long and 10 cm radius copper rod</a:t>
            </a:r>
            <a:endParaRPr lang="en-US" sz="1800" b="1" dirty="0" smtClean="0">
              <a:solidFill>
                <a:srgbClr val="C00000"/>
              </a:solidFill>
              <a:latin typeface="Cambria" pitchFamily="18" charset="0"/>
            </a:endParaRPr>
          </a:p>
          <a:p>
            <a:pPr>
              <a:buNone/>
            </a:pPr>
            <a:endParaRPr lang="en-US" sz="1800" dirty="0" smtClean="0">
              <a:latin typeface="Cambria" pitchFamily="18" charset="0"/>
            </a:endParaRPr>
          </a:p>
          <a:p>
            <a:pPr>
              <a:buNone/>
            </a:pPr>
            <a:endParaRPr lang="en-US" sz="1800" dirty="0" smtClean="0">
              <a:latin typeface="Cambria" pitchFamily="18" charset="0"/>
            </a:endParaRPr>
          </a:p>
          <a:p>
            <a:pPr>
              <a:buNone/>
            </a:pPr>
            <a:endParaRPr lang="en-US" sz="1800" dirty="0" smtClean="0">
              <a:latin typeface="Cambria" pitchFamily="18" charset="0"/>
            </a:endParaRPr>
          </a:p>
          <a:p>
            <a:pPr>
              <a:buNone/>
            </a:pPr>
            <a:endParaRPr lang="en-US" sz="1800" dirty="0">
              <a:latin typeface="Cambria" pitchFamily="18" charset="0"/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416446" y="2740602"/>
            <a:ext cx="4572000" cy="3323318"/>
            <a:chOff x="561294" y="2557722"/>
            <a:chExt cx="4572000" cy="3323318"/>
          </a:xfrm>
        </p:grpSpPr>
        <p:sp>
          <p:nvSpPr>
            <p:cNvPr id="7" name="Content Placeholder 4"/>
            <p:cNvSpPr txBox="1">
              <a:spLocks/>
            </p:cNvSpPr>
            <p:nvPr/>
          </p:nvSpPr>
          <p:spPr>
            <a:xfrm>
              <a:off x="2771191" y="2557722"/>
              <a:ext cx="877470" cy="330200"/>
            </a:xfrm>
            <a:prstGeom prst="rect">
              <a:avLst/>
            </a:prstGeom>
          </p:spPr>
          <p:txBody>
            <a:bodyPr vert="horz" lIns="91440" tIns="45720" rIns="91440" bIns="45720" rtlCol="0">
              <a:normAutofit/>
            </a:bodyPr>
            <a:lstStyle/>
            <a:p>
              <a:pPr marL="228600" marR="0" lvl="0" indent="-228600" algn="l" defTabSz="457200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>
                  <a:schemeClr val="accent1"/>
                </a:buClr>
                <a:buSzPct val="95000"/>
                <a:buFont typeface="Wingdings" charset="2"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0066FF"/>
                  </a:solidFill>
                  <a:effectLst/>
                  <a:uLnTx/>
                  <a:uFillTx/>
                  <a:latin typeface="Cambria" pitchFamily="18" charset="0"/>
                </a:rPr>
                <a:t>160 </a:t>
              </a:r>
              <a:r>
                <a:rPr kumimoji="0" lang="en-US" sz="1400" b="0" i="0" u="none" strike="noStrike" kern="1200" cap="none" spc="0" normalizeH="0" baseline="0" noProof="0" dirty="0" err="1" smtClean="0">
                  <a:ln>
                    <a:noFill/>
                  </a:ln>
                  <a:solidFill>
                    <a:srgbClr val="0066FF"/>
                  </a:solidFill>
                  <a:effectLst/>
                  <a:uLnTx/>
                  <a:uFillTx/>
                  <a:latin typeface="Cambria" pitchFamily="18" charset="0"/>
                </a:rPr>
                <a:t>MeV</a:t>
              </a:r>
              <a:endParaRPr kumimoji="0" lang="en-US" sz="1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66FF"/>
                </a:solidFill>
                <a:effectLst/>
                <a:uLnTx/>
                <a:uFillTx/>
                <a:latin typeface="Cambria" pitchFamily="18" charset="0"/>
              </a:endParaRPr>
            </a:p>
            <a:p>
              <a:pPr marL="228600" marR="0" lvl="0" indent="-228600" algn="l" defTabSz="457200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>
                  <a:schemeClr val="accent1"/>
                </a:buClr>
                <a:buSzPct val="95000"/>
                <a:buFont typeface="Wingdings" charset="2"/>
                <a:buNone/>
                <a:tabLst/>
                <a:defRPr/>
              </a:pPr>
              <a:endPara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66FF"/>
                </a:solidFill>
                <a:effectLst/>
                <a:uLnTx/>
                <a:uFillTx/>
                <a:latin typeface="Cambria" pitchFamily="18" charset="0"/>
              </a:endParaRPr>
            </a:p>
            <a:p>
              <a:pPr marL="228600" marR="0" lvl="0" indent="-228600" algn="l" defTabSz="457200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>
                  <a:schemeClr val="accent1"/>
                </a:buClr>
                <a:buSzPct val="95000"/>
                <a:buFont typeface="Wingdings" charset="2"/>
                <a:buNone/>
                <a:tabLst/>
                <a:defRPr/>
              </a:pPr>
              <a:endPara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66FF"/>
                </a:solidFill>
                <a:effectLst/>
                <a:uLnTx/>
                <a:uFillTx/>
                <a:latin typeface="Cambria" pitchFamily="18" charset="0"/>
              </a:endParaRPr>
            </a:p>
            <a:p>
              <a:pPr marL="228600" marR="0" lvl="0" indent="-228600" algn="l" defTabSz="457200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>
                  <a:schemeClr val="accent1"/>
                </a:buClr>
                <a:buSzPct val="95000"/>
                <a:buFont typeface="Wingdings" charset="2"/>
                <a:buNone/>
                <a:tabLst/>
                <a:defRPr/>
              </a:pPr>
              <a:endPara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66FF"/>
                </a:solidFill>
                <a:effectLst/>
                <a:uLnTx/>
                <a:uFillTx/>
                <a:latin typeface="Cambria" pitchFamily="18" charset="0"/>
              </a:endParaRPr>
            </a:p>
            <a:p>
              <a:pPr marL="228600" marR="0" lvl="0" indent="-228600" algn="l" defTabSz="457200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>
                  <a:schemeClr val="accent1"/>
                </a:buClr>
                <a:buSzPct val="95000"/>
                <a:buFont typeface="Wingdings" charset="2"/>
                <a:buNone/>
                <a:tabLst/>
                <a:defRPr/>
              </a:pP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66FF"/>
                </a:solidFill>
                <a:effectLst/>
                <a:uLnTx/>
                <a:uFillTx/>
                <a:latin typeface="Cambria" pitchFamily="18" charset="0"/>
              </a:endParaRPr>
            </a:p>
          </p:txBody>
        </p:sp>
        <p:pic>
          <p:nvPicPr>
            <p:cNvPr id="8" name="Picture 7" descr="ed160MeV.pn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rot="5400000">
              <a:off x="1247094" y="1994840"/>
              <a:ext cx="3200400" cy="4572000"/>
            </a:xfrm>
            <a:prstGeom prst="rect">
              <a:avLst/>
            </a:prstGeom>
          </p:spPr>
        </p:pic>
      </p:grpSp>
      <p:grpSp>
        <p:nvGrpSpPr>
          <p:cNvPr id="9" name="Group 8"/>
          <p:cNvGrpSpPr/>
          <p:nvPr/>
        </p:nvGrpSpPr>
        <p:grpSpPr>
          <a:xfrm>
            <a:off x="4779578" y="2740602"/>
            <a:ext cx="4152900" cy="3327400"/>
            <a:chOff x="4924426" y="2557722"/>
            <a:chExt cx="4152900" cy="3327400"/>
          </a:xfrm>
        </p:grpSpPr>
        <p:sp>
          <p:nvSpPr>
            <p:cNvPr id="10" name="Content Placeholder 4"/>
            <p:cNvSpPr txBox="1">
              <a:spLocks/>
            </p:cNvSpPr>
            <p:nvPr/>
          </p:nvSpPr>
          <p:spPr>
            <a:xfrm>
              <a:off x="6714541" y="2557722"/>
              <a:ext cx="877470" cy="330200"/>
            </a:xfrm>
            <a:prstGeom prst="rect">
              <a:avLst/>
            </a:prstGeom>
          </p:spPr>
          <p:txBody>
            <a:bodyPr vert="horz" lIns="91440" tIns="45720" rIns="91440" bIns="45720" rtlCol="0">
              <a:normAutofit/>
            </a:bodyPr>
            <a:lstStyle/>
            <a:p>
              <a:pPr marL="228600" marR="0" lvl="0" indent="-228600" algn="l" defTabSz="457200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>
                  <a:schemeClr val="accent1"/>
                </a:buClr>
                <a:buSzPct val="95000"/>
                <a:buFont typeface="Wingdings" charset="2"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Cambria" pitchFamily="18" charset="0"/>
                </a:rPr>
                <a:t>7 </a:t>
              </a:r>
              <a:r>
                <a:rPr lang="en-US" sz="1400" dirty="0" smtClean="0">
                  <a:solidFill>
                    <a:srgbClr val="FF0000"/>
                  </a:solidFill>
                  <a:latin typeface="Cambria" pitchFamily="18" charset="0"/>
                </a:rPr>
                <a:t>T</a:t>
              </a:r>
              <a:r>
                <a:rPr kumimoji="0" lang="en-US" sz="1400" b="0" i="0" u="none" strike="noStrike" kern="1200" cap="none" spc="0" normalizeH="0" baseline="0" noProof="0" dirty="0" err="1" smtClean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Cambria" pitchFamily="18" charset="0"/>
                </a:rPr>
                <a:t>eV</a:t>
              </a:r>
              <a:endParaRPr kumimoji="0" lang="en-US" sz="1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mbria" pitchFamily="18" charset="0"/>
              </a:endParaRPr>
            </a:p>
            <a:p>
              <a:pPr marL="228600" marR="0" lvl="0" indent="-228600" algn="l" defTabSz="457200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>
                  <a:schemeClr val="accent1"/>
                </a:buClr>
                <a:buSzPct val="95000"/>
                <a:buFont typeface="Wingdings" charset="2"/>
                <a:buNone/>
                <a:tabLst/>
                <a:defRPr/>
              </a:pPr>
              <a:endPara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mbria" pitchFamily="18" charset="0"/>
              </a:endParaRPr>
            </a:p>
            <a:p>
              <a:pPr marL="228600" marR="0" lvl="0" indent="-228600" algn="l" defTabSz="457200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>
                  <a:schemeClr val="accent1"/>
                </a:buClr>
                <a:buSzPct val="95000"/>
                <a:buFont typeface="Wingdings" charset="2"/>
                <a:buNone/>
                <a:tabLst/>
                <a:defRPr/>
              </a:pPr>
              <a:endPara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mbria" pitchFamily="18" charset="0"/>
              </a:endParaRPr>
            </a:p>
            <a:p>
              <a:pPr marL="228600" marR="0" lvl="0" indent="-228600" algn="l" defTabSz="457200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>
                  <a:schemeClr val="accent1"/>
                </a:buClr>
                <a:buSzPct val="95000"/>
                <a:buFont typeface="Wingdings" charset="2"/>
                <a:buNone/>
                <a:tabLst/>
                <a:defRPr/>
              </a:pPr>
              <a:endPara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mbria" pitchFamily="18" charset="0"/>
              </a:endParaRPr>
            </a:p>
            <a:p>
              <a:pPr marL="228600" marR="0" lvl="0" indent="-228600" algn="l" defTabSz="457200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>
                  <a:schemeClr val="accent1"/>
                </a:buClr>
                <a:buSzPct val="95000"/>
                <a:buFont typeface="Wingdings" charset="2"/>
                <a:buNone/>
                <a:tabLst/>
                <a:defRPr/>
              </a:pP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mbria" pitchFamily="18" charset="0"/>
              </a:endParaRPr>
            </a:p>
          </p:txBody>
        </p:sp>
        <p:pic>
          <p:nvPicPr>
            <p:cNvPr id="11" name="Picture 10" descr="ed7TeV.png"/>
            <p:cNvPicPr>
              <a:picLocks noChangeAspect="1"/>
            </p:cNvPicPr>
            <p:nvPr/>
          </p:nvPicPr>
          <p:blipFill>
            <a:blip r:embed="rId3"/>
            <a:srcRect b="9167"/>
            <a:stretch>
              <a:fillRect/>
            </a:stretch>
          </p:blipFill>
          <p:spPr>
            <a:xfrm rot="5400000">
              <a:off x="5400676" y="2208472"/>
              <a:ext cx="3200400" cy="4152900"/>
            </a:xfrm>
            <a:prstGeom prst="rect">
              <a:avLst/>
            </a:prstGeom>
          </p:spPr>
        </p:pic>
      </p:grpSp>
      <p:grpSp>
        <p:nvGrpSpPr>
          <p:cNvPr id="12" name="Group 11"/>
          <p:cNvGrpSpPr/>
          <p:nvPr/>
        </p:nvGrpSpPr>
        <p:grpSpPr>
          <a:xfrm>
            <a:off x="2924503" y="1668707"/>
            <a:ext cx="3596559" cy="1240972"/>
            <a:chOff x="3069351" y="1469498"/>
            <a:chExt cx="3596559" cy="1240972"/>
          </a:xfrm>
        </p:grpSpPr>
        <p:pic>
          <p:nvPicPr>
            <p:cNvPr id="13" name="Picture 12" descr="copperrod.png"/>
            <p:cNvPicPr>
              <a:picLocks noChangeAspect="1"/>
            </p:cNvPicPr>
            <p:nvPr/>
          </p:nvPicPr>
          <p:blipFill>
            <a:blip r:embed="rId4"/>
            <a:srcRect l="28307" t="36461" r="28849" b="39860"/>
            <a:stretch>
              <a:fillRect/>
            </a:stretch>
          </p:blipFill>
          <p:spPr>
            <a:xfrm>
              <a:off x="3886138" y="1469498"/>
              <a:ext cx="2779772" cy="1240972"/>
            </a:xfrm>
            <a:prstGeom prst="rect">
              <a:avLst/>
            </a:prstGeom>
          </p:spPr>
        </p:pic>
        <p:cxnSp>
          <p:nvCxnSpPr>
            <p:cNvPr id="14" name="Straight Arrow Connector 13"/>
            <p:cNvCxnSpPr/>
            <p:nvPr/>
          </p:nvCxnSpPr>
          <p:spPr>
            <a:xfrm flipV="1">
              <a:off x="3069351" y="2204278"/>
              <a:ext cx="1054554" cy="27432"/>
            </a:xfrm>
            <a:prstGeom prst="straightConnector1">
              <a:avLst/>
            </a:prstGeom>
            <a:ln w="25400" cap="rnd">
              <a:solidFill>
                <a:schemeClr val="tx1"/>
              </a:solidFill>
              <a:tailEnd type="stealth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5" name="Content Placeholder 4"/>
          <p:cNvSpPr txBox="1">
            <a:spLocks/>
          </p:cNvSpPr>
          <p:nvPr/>
        </p:nvSpPr>
        <p:spPr>
          <a:xfrm>
            <a:off x="754808" y="1276457"/>
            <a:ext cx="961801" cy="4540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228600" marR="0" lvl="0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95000"/>
              <a:buFont typeface="Wingdings" charset="2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66FF"/>
                </a:solidFill>
                <a:effectLst/>
                <a:uLnTx/>
                <a:uFillTx/>
                <a:latin typeface="Cambria" pitchFamily="18" charset="0"/>
              </a:rPr>
              <a:t>LINAC4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Cambria" pitchFamily="18" charset="0"/>
            </a:endParaRPr>
          </a:p>
        </p:txBody>
      </p:sp>
      <p:sp>
        <p:nvSpPr>
          <p:cNvPr id="16" name="Content Placeholder 4"/>
          <p:cNvSpPr txBox="1">
            <a:spLocks/>
          </p:cNvSpPr>
          <p:nvPr/>
        </p:nvSpPr>
        <p:spPr>
          <a:xfrm>
            <a:off x="1593027" y="1273026"/>
            <a:ext cx="1021672" cy="4540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228600" marR="0" lvl="0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95000"/>
              <a:buFont typeface="Wingdings" charset="2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Cambria" pitchFamily="18" charset="0"/>
              </a:rPr>
              <a:t>and 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mbria" pitchFamily="18" charset="0"/>
              </a:rPr>
              <a:t>LHC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Cambria" pitchFamily="18" charset="0"/>
            </a:endParaRPr>
          </a:p>
          <a:p>
            <a:pPr marL="228600" marR="0" lvl="0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95000"/>
              <a:buFont typeface="Wingdings" charset="2"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Cambria" pitchFamily="18" charset="0"/>
            </a:endParaRPr>
          </a:p>
          <a:p>
            <a:pPr marL="228600" marR="0" lvl="0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95000"/>
              <a:buFont typeface="Wingdings" charset="2"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Cambria" pitchFamily="18" charset="0"/>
            </a:endParaRPr>
          </a:p>
          <a:p>
            <a:pPr marL="228600" marR="0" lvl="0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95000"/>
              <a:buFont typeface="Wingdings" charset="2"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Cambria" pitchFamily="18" charset="0"/>
            </a:endParaRPr>
          </a:p>
        </p:txBody>
      </p:sp>
      <p:sp>
        <p:nvSpPr>
          <p:cNvPr id="20" name="Rectangle 2"/>
          <p:cNvSpPr>
            <a:spLocks noChangeArrowheads="1"/>
          </p:cNvSpPr>
          <p:nvPr/>
        </p:nvSpPr>
        <p:spPr bwMode="auto">
          <a:xfrm>
            <a:off x="3169321" y="750848"/>
            <a:ext cx="3204623" cy="356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2400" dirty="0" smtClean="0">
                <a:solidFill>
                  <a:srgbClr val="0066FF"/>
                </a:solidFill>
              </a:rPr>
              <a:t>the macroscopic view</a:t>
            </a:r>
            <a:endParaRPr lang="en-US" sz="2400" dirty="0">
              <a:solidFill>
                <a:srgbClr val="0066FF"/>
              </a:solidFill>
            </a:endParaRPr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464819" y="179388"/>
            <a:ext cx="8148681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2800" dirty="0" smtClean="0">
                <a:solidFill>
                  <a:srgbClr val="0066FF"/>
                </a:solidFill>
              </a:rPr>
              <a:t>INTERACTION WITH ACCELERATOR MATERIAL:</a:t>
            </a:r>
            <a:endParaRPr lang="en-US" sz="2800" dirty="0">
              <a:solidFill>
                <a:srgbClr val="0066FF"/>
              </a:solidFill>
            </a:endParaRPr>
          </a:p>
        </p:txBody>
      </p:sp>
      <p:sp>
        <p:nvSpPr>
          <p:cNvPr id="22" name="Content Placeholder 4"/>
          <p:cNvSpPr txBox="1">
            <a:spLocks/>
          </p:cNvSpPr>
          <p:nvPr/>
        </p:nvSpPr>
        <p:spPr>
          <a:xfrm>
            <a:off x="1332562" y="3289151"/>
            <a:ext cx="1014398" cy="34559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228600" marR="0" lvl="0" indent="-228600" algn="ct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95000"/>
              <a:buFont typeface="Wingdings" charset="2"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66FF"/>
                </a:solidFill>
                <a:effectLst/>
                <a:uLnTx/>
                <a:uFillTx/>
                <a:latin typeface="Cambria" pitchFamily="18" charset="0"/>
              </a:rPr>
              <a:t>ionization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Cambria" pitchFamily="18" charset="0"/>
            </a:endParaRPr>
          </a:p>
        </p:txBody>
      </p:sp>
      <p:sp>
        <p:nvSpPr>
          <p:cNvPr id="23" name="Content Placeholder 4"/>
          <p:cNvSpPr txBox="1">
            <a:spLocks/>
          </p:cNvSpPr>
          <p:nvPr/>
        </p:nvSpPr>
        <p:spPr>
          <a:xfrm>
            <a:off x="5247554" y="3197711"/>
            <a:ext cx="1462537" cy="34559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228600" marR="0" lvl="0" indent="-228600" algn="ct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95000"/>
              <a:buFont typeface="Wingdings" charset="2"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mbria" pitchFamily="18" charset="0"/>
              </a:rPr>
              <a:t>electromagnetic shower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mbr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17241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22" grpId="0"/>
      <p:bldP spid="23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7767317-A9AB-4E54-871B-CD2EEDE7C57D}" type="slidenum">
              <a:rPr lang="en-US" altLang="en-US" smtClean="0"/>
              <a:pPr>
                <a:defRPr/>
              </a:pPr>
              <a:t>40</a:t>
            </a:fld>
            <a:endParaRPr lang="en-US" altLang="en-US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1363922" y="255588"/>
            <a:ext cx="6176075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2800" dirty="0" smtClean="0">
                <a:solidFill>
                  <a:srgbClr val="0066FF"/>
                </a:solidFill>
              </a:rPr>
              <a:t>CREDITS</a:t>
            </a:r>
            <a:endParaRPr lang="en-US" sz="2800" dirty="0">
              <a:solidFill>
                <a:srgbClr val="0066FF"/>
              </a:solidFill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 bwMode="auto">
          <a:xfrm>
            <a:off x="380246" y="1083767"/>
            <a:ext cx="8492154" cy="49820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69925" indent="-3254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+mn-lt"/>
              </a:defRPr>
            </a:lvl2pPr>
            <a:lvl3pPr marL="1022350" indent="-3508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+mn-lt"/>
              </a:defRPr>
            </a:lvl3pPr>
            <a:lvl4pPr marL="1339850" indent="-3159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+mn-lt"/>
              </a:defRPr>
            </a:lvl4pPr>
            <a:lvl5pPr marL="1681163" indent="-33972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5pPr>
            <a:lvl6pPr marL="21383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6pPr>
            <a:lvl7pPr marL="25955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7pPr>
            <a:lvl8pPr marL="30527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8pPr>
            <a:lvl9pPr marL="35099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341313" indent="-341313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6F89F7"/>
              </a:buClr>
              <a:buSzTx/>
              <a:buFont typeface="Wingdings" pitchFamily="2" charset="2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endParaRPr lang="en-US" sz="1600" kern="0" dirty="0" smtClean="0">
              <a:solidFill>
                <a:sysClr val="windowText" lastClr="000000"/>
              </a:solidFill>
              <a:latin typeface="Tahoma" pitchFamily="34" charset="0"/>
              <a:cs typeface="Tahoma" pitchFamily="34" charset="0"/>
            </a:endParaRPr>
          </a:p>
          <a:p>
            <a:pPr marL="341313" indent="-341313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6F89F7"/>
              </a:buClr>
              <a:buSzTx/>
              <a:buFont typeface="Wingdings" pitchFamily="2" charset="2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lang="en-US" sz="1600" kern="0" dirty="0" smtClean="0">
                <a:solidFill>
                  <a:srgbClr val="0000FF"/>
                </a:solidFill>
                <a:latin typeface="Tahoma" pitchFamily="34" charset="0"/>
                <a:cs typeface="Tahoma" pitchFamily="34" charset="0"/>
              </a:rPr>
              <a:t>In addition to explicit references, work of and material from</a:t>
            </a:r>
          </a:p>
          <a:p>
            <a:pPr marL="341313" indent="-341313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6F89F7"/>
              </a:buClr>
              <a:buSzTx/>
              <a:buFont typeface="Wingdings" pitchFamily="2" charset="2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lang="en-US" sz="1600" kern="0" dirty="0" smtClean="0">
                <a:solidFill>
                  <a:sysClr val="windowText" lastClr="000000"/>
                </a:solidFill>
                <a:latin typeface="Tahoma" pitchFamily="34" charset="0"/>
                <a:cs typeface="Tahoma" pitchFamily="34" charset="0"/>
              </a:rPr>
              <a:t>	</a:t>
            </a:r>
          </a:p>
          <a:p>
            <a:pPr marL="341313" indent="-341313"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6F89F7"/>
              </a:buClr>
              <a:buSzTx/>
              <a:buFont typeface="Wingdings" pitchFamily="2" charset="2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lang="en-US" sz="1600" kern="0" dirty="0" smtClean="0">
                <a:solidFill>
                  <a:srgbClr val="FF0000"/>
                </a:solidFill>
                <a:latin typeface="Tahoma" pitchFamily="34" charset="0"/>
                <a:cs typeface="Tahoma" pitchFamily="34" charset="0"/>
              </a:rPr>
              <a:t>I. Besana, V. </a:t>
            </a:r>
            <a:r>
              <a:rPr lang="en-US" sz="1600" kern="0" dirty="0" err="1" smtClean="0">
                <a:solidFill>
                  <a:srgbClr val="FF0000"/>
                </a:solidFill>
                <a:latin typeface="Tahoma" pitchFamily="34" charset="0"/>
                <a:cs typeface="Tahoma" pitchFamily="34" charset="0"/>
              </a:rPr>
              <a:t>Boccone</a:t>
            </a:r>
            <a:r>
              <a:rPr lang="en-US" sz="1600" kern="0" dirty="0" smtClean="0">
                <a:solidFill>
                  <a:srgbClr val="FF0000"/>
                </a:solidFill>
                <a:latin typeface="Tahoma" pitchFamily="34" charset="0"/>
                <a:cs typeface="Tahoma" pitchFamily="34" charset="0"/>
              </a:rPr>
              <a:t>, M. </a:t>
            </a:r>
            <a:r>
              <a:rPr lang="en-US" sz="1600" kern="0" dirty="0" err="1" smtClean="0">
                <a:solidFill>
                  <a:srgbClr val="FF0000"/>
                </a:solidFill>
                <a:latin typeface="Tahoma" pitchFamily="34" charset="0"/>
                <a:cs typeface="Tahoma" pitchFamily="34" charset="0"/>
              </a:rPr>
              <a:t>Brugger</a:t>
            </a:r>
            <a:r>
              <a:rPr lang="en-US" sz="1600" kern="0" dirty="0" smtClean="0">
                <a:solidFill>
                  <a:srgbClr val="FF0000"/>
                </a:solidFill>
                <a:latin typeface="Tahoma" pitchFamily="34" charset="0"/>
                <a:cs typeface="Tahoma" pitchFamily="34" charset="0"/>
              </a:rPr>
              <a:t>, L.S. Esposito, A. Ferrari,</a:t>
            </a:r>
          </a:p>
          <a:p>
            <a:pPr marL="341313" indent="-341313"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6F89F7"/>
              </a:buClr>
              <a:buSzTx/>
              <a:buFont typeface="Wingdings" pitchFamily="2" charset="2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lang="en-US" sz="1600" kern="0" dirty="0" smtClean="0">
                <a:solidFill>
                  <a:srgbClr val="FF0000"/>
                </a:solidFill>
                <a:latin typeface="Tahoma" pitchFamily="34" charset="0"/>
                <a:cs typeface="Tahoma" pitchFamily="34" charset="0"/>
              </a:rPr>
              <a:t>A. </a:t>
            </a:r>
            <a:r>
              <a:rPr lang="en-US" sz="1600" kern="0" dirty="0" err="1" smtClean="0">
                <a:solidFill>
                  <a:srgbClr val="FF0000"/>
                </a:solidFill>
                <a:latin typeface="Tahoma" pitchFamily="34" charset="0"/>
                <a:cs typeface="Tahoma" pitchFamily="34" charset="0"/>
              </a:rPr>
              <a:t>Lechner</a:t>
            </a:r>
            <a:r>
              <a:rPr lang="en-US" sz="1600" kern="0" dirty="0" smtClean="0">
                <a:solidFill>
                  <a:srgbClr val="FF0000"/>
                </a:solidFill>
                <a:latin typeface="Tahoma" pitchFamily="34" charset="0"/>
                <a:cs typeface="Tahoma" pitchFamily="34" charset="0"/>
              </a:rPr>
              <a:t>, R. </a:t>
            </a:r>
            <a:r>
              <a:rPr lang="en-US" sz="1600" kern="0" dirty="0" err="1" smtClean="0">
                <a:solidFill>
                  <a:srgbClr val="FF0000"/>
                </a:solidFill>
                <a:latin typeface="Tahoma" pitchFamily="34" charset="0"/>
                <a:cs typeface="Tahoma" pitchFamily="34" charset="0"/>
              </a:rPr>
              <a:t>Losito</a:t>
            </a:r>
            <a:r>
              <a:rPr lang="en-US" sz="1600" kern="0" dirty="0" smtClean="0">
                <a:solidFill>
                  <a:srgbClr val="FF0000"/>
                </a:solidFill>
                <a:latin typeface="Tahoma" pitchFamily="34" charset="0"/>
                <a:cs typeface="Tahoma" pitchFamily="34" charset="0"/>
              </a:rPr>
              <a:t>, A. </a:t>
            </a:r>
            <a:r>
              <a:rPr lang="en-US" sz="1600" kern="0" dirty="0" err="1" smtClean="0">
                <a:solidFill>
                  <a:srgbClr val="FF0000"/>
                </a:solidFill>
                <a:latin typeface="Tahoma" pitchFamily="34" charset="0"/>
                <a:cs typeface="Tahoma" pitchFamily="34" charset="0"/>
              </a:rPr>
              <a:t>Mereghetti</a:t>
            </a:r>
            <a:r>
              <a:rPr lang="en-US" sz="1600" kern="0" dirty="0" smtClean="0">
                <a:solidFill>
                  <a:srgbClr val="FF0000"/>
                </a:solidFill>
                <a:latin typeface="Tahoma" pitchFamily="34" charset="0"/>
                <a:cs typeface="Tahoma" pitchFamily="34" charset="0"/>
              </a:rPr>
              <a:t>, N. </a:t>
            </a:r>
            <a:r>
              <a:rPr lang="en-US" sz="1600" kern="0" dirty="0" err="1" smtClean="0">
                <a:solidFill>
                  <a:srgbClr val="FF0000"/>
                </a:solidFill>
                <a:latin typeface="Tahoma" pitchFamily="34" charset="0"/>
                <a:cs typeface="Tahoma" pitchFamily="34" charset="0"/>
              </a:rPr>
              <a:t>Mokhov</a:t>
            </a:r>
            <a:r>
              <a:rPr lang="en-US" sz="1600" kern="0" dirty="0" smtClean="0">
                <a:solidFill>
                  <a:srgbClr val="FF0000"/>
                </a:solidFill>
                <a:latin typeface="Tahoma" pitchFamily="34" charset="0"/>
                <a:cs typeface="Tahoma" pitchFamily="34" charset="0"/>
              </a:rPr>
              <a:t>, S. </a:t>
            </a:r>
            <a:r>
              <a:rPr lang="en-US" sz="1600" kern="0" dirty="0" err="1" smtClean="0">
                <a:solidFill>
                  <a:srgbClr val="FF0000"/>
                </a:solidFill>
                <a:latin typeface="Tahoma" pitchFamily="34" charset="0"/>
                <a:cs typeface="Tahoma" pitchFamily="34" charset="0"/>
              </a:rPr>
              <a:t>Roesler</a:t>
            </a:r>
            <a:r>
              <a:rPr lang="en-US" sz="1600" kern="0" dirty="0" smtClean="0">
                <a:solidFill>
                  <a:srgbClr val="FF0000"/>
                </a:solidFill>
                <a:latin typeface="Tahoma" pitchFamily="34" charset="0"/>
                <a:cs typeface="Tahoma" pitchFamily="34" charset="0"/>
              </a:rPr>
              <a:t>, </a:t>
            </a:r>
          </a:p>
          <a:p>
            <a:pPr marL="341313" indent="-341313"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6F89F7"/>
              </a:buClr>
              <a:buSzTx/>
              <a:buFont typeface="Wingdings" pitchFamily="2" charset="2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lang="en-US" sz="1600" kern="0" dirty="0" smtClean="0">
                <a:solidFill>
                  <a:srgbClr val="FF0000"/>
                </a:solidFill>
                <a:latin typeface="Tahoma" pitchFamily="34" charset="0"/>
                <a:cs typeface="Tahoma" pitchFamily="34" charset="0"/>
              </a:rPr>
              <a:t>P.R. Sala, L. </a:t>
            </a:r>
            <a:r>
              <a:rPr lang="en-US" sz="1600" kern="0" dirty="0" err="1" smtClean="0">
                <a:solidFill>
                  <a:srgbClr val="FF0000"/>
                </a:solidFill>
                <a:latin typeface="Tahoma" pitchFamily="34" charset="0"/>
                <a:cs typeface="Tahoma" pitchFamily="34" charset="0"/>
              </a:rPr>
              <a:t>Sarchiapone</a:t>
            </a:r>
            <a:r>
              <a:rPr lang="en-US" sz="1600" kern="0" dirty="0" smtClean="0">
                <a:solidFill>
                  <a:srgbClr val="FF0000"/>
                </a:solidFill>
                <a:latin typeface="Tahoma" pitchFamily="34" charset="0"/>
                <a:cs typeface="Tahoma" pitchFamily="34" charset="0"/>
              </a:rPr>
              <a:t>, E. </a:t>
            </a:r>
            <a:r>
              <a:rPr lang="en-US" sz="1600" kern="0" dirty="0" err="1" smtClean="0">
                <a:solidFill>
                  <a:srgbClr val="FF0000"/>
                </a:solidFill>
                <a:latin typeface="Tahoma" pitchFamily="34" charset="0"/>
                <a:cs typeface="Tahoma" pitchFamily="34" charset="0"/>
              </a:rPr>
              <a:t>Skordis</a:t>
            </a:r>
            <a:r>
              <a:rPr lang="en-US" sz="1600" kern="0" dirty="0" smtClean="0">
                <a:solidFill>
                  <a:srgbClr val="FF0000"/>
                </a:solidFill>
                <a:latin typeface="Tahoma" pitchFamily="34" charset="0"/>
                <a:cs typeface="Tahoma" pitchFamily="34" charset="0"/>
              </a:rPr>
              <a:t>, A. </a:t>
            </a:r>
            <a:r>
              <a:rPr lang="en-US" sz="1600" kern="0" dirty="0" err="1" smtClean="0">
                <a:solidFill>
                  <a:srgbClr val="FF0000"/>
                </a:solidFill>
                <a:latin typeface="Tahoma" pitchFamily="34" charset="0"/>
                <a:cs typeface="Tahoma" pitchFamily="34" charset="0"/>
              </a:rPr>
              <a:t>Tsinganis</a:t>
            </a:r>
            <a:r>
              <a:rPr lang="en-US" sz="1600" kern="0" dirty="0" smtClean="0">
                <a:solidFill>
                  <a:srgbClr val="FF0000"/>
                </a:solidFill>
                <a:latin typeface="Tahoma" pitchFamily="34" charset="0"/>
                <a:cs typeface="Tahoma" pitchFamily="34" charset="0"/>
              </a:rPr>
              <a:t>, V. </a:t>
            </a:r>
            <a:r>
              <a:rPr lang="en-US" sz="1600" kern="0" dirty="0" err="1" smtClean="0">
                <a:solidFill>
                  <a:srgbClr val="FF0000"/>
                </a:solidFill>
                <a:latin typeface="Tahoma" pitchFamily="34" charset="0"/>
                <a:cs typeface="Tahoma" pitchFamily="34" charset="0"/>
              </a:rPr>
              <a:t>Vlachoudis</a:t>
            </a:r>
            <a:endParaRPr lang="en-US" sz="1600" kern="0" dirty="0" smtClean="0">
              <a:solidFill>
                <a:srgbClr val="FF0000"/>
              </a:solidFill>
              <a:latin typeface="Tahoma" pitchFamily="34" charset="0"/>
              <a:cs typeface="Tahoma" pitchFamily="34" charset="0"/>
            </a:endParaRPr>
          </a:p>
          <a:p>
            <a:pPr marL="341313" indent="-341313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6F89F7"/>
              </a:buClr>
              <a:buSzTx/>
              <a:buFont typeface="Wingdings" pitchFamily="2" charset="2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endParaRPr lang="en-US" sz="1600" kern="0" dirty="0" smtClean="0">
              <a:solidFill>
                <a:sysClr val="windowText" lastClr="000000"/>
              </a:solidFill>
              <a:latin typeface="Tahoma" pitchFamily="34" charset="0"/>
              <a:cs typeface="Tahoma" pitchFamily="34" charset="0"/>
            </a:endParaRPr>
          </a:p>
          <a:p>
            <a:pPr marL="341313" indent="-341313"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6F89F7"/>
              </a:buClr>
              <a:buSzTx/>
              <a:buFont typeface="Wingdings" pitchFamily="2" charset="2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lang="en-US" sz="1600" kern="0" dirty="0" smtClean="0">
                <a:solidFill>
                  <a:sysClr val="windowText" lastClr="000000"/>
                </a:solidFill>
                <a:latin typeface="Tahoma" pitchFamily="34" charset="0"/>
                <a:cs typeface="Tahoma" pitchFamily="34" charset="0"/>
              </a:rPr>
              <a:t>CERN FLUKA TEAM and FLUKA COLLABORATION</a:t>
            </a:r>
          </a:p>
          <a:p>
            <a:pPr marL="341313" indent="-341313"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6F89F7"/>
              </a:buClr>
              <a:buSzTx/>
              <a:buFont typeface="Wingdings" pitchFamily="2" charset="2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lang="en-US" sz="1600" kern="0" dirty="0" smtClean="0">
                <a:solidFill>
                  <a:sysClr val="windowText" lastClr="000000"/>
                </a:solidFill>
                <a:latin typeface="Tahoma" pitchFamily="34" charset="0"/>
                <a:cs typeface="Tahoma" pitchFamily="34" charset="0"/>
              </a:rPr>
              <a:t>CERN COLLIMATION TEAM, CERN MAGNET GROUP,</a:t>
            </a:r>
          </a:p>
          <a:p>
            <a:pPr marL="341313" indent="-341313"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6F89F7"/>
              </a:buClr>
              <a:buSzTx/>
              <a:buFont typeface="Wingdings" pitchFamily="2" charset="2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lang="en-US" sz="1600" kern="0" dirty="0" smtClean="0">
                <a:solidFill>
                  <a:sysClr val="windowText" lastClr="000000"/>
                </a:solidFill>
                <a:latin typeface="Tahoma" pitchFamily="34" charset="0"/>
                <a:cs typeface="Tahoma" pitchFamily="34" charset="0"/>
              </a:rPr>
              <a:t>and CERN RADIATION PROTECTION TEAM</a:t>
            </a:r>
          </a:p>
          <a:p>
            <a:pPr marL="341313" indent="-341313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6F89F7"/>
              </a:buClr>
              <a:buSzTx/>
              <a:buFont typeface="Wingdings" pitchFamily="2" charset="2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endParaRPr lang="en-US" sz="1600" kern="0" dirty="0" smtClean="0">
              <a:solidFill>
                <a:sysClr val="windowText" lastClr="000000"/>
              </a:solidFill>
              <a:latin typeface="Tahoma" pitchFamily="34" charset="0"/>
              <a:cs typeface="Tahoma" pitchFamily="34" charset="0"/>
            </a:endParaRPr>
          </a:p>
          <a:p>
            <a:pPr marL="341313" indent="-341313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6F89F7"/>
              </a:buClr>
              <a:buSzTx/>
              <a:buFont typeface="Wingdings" pitchFamily="2" charset="2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endParaRPr lang="en-US" sz="1200" kern="0" dirty="0">
              <a:solidFill>
                <a:sysClr val="windowText" lastClr="000000"/>
              </a:solidFill>
              <a:latin typeface="Tahoma" pitchFamily="34" charset="0"/>
              <a:cs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03553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7767317-A9AB-4E54-871B-CD2EEDE7C57D}" type="slidenum">
              <a:rPr lang="en-US" altLang="en-US" smtClean="0"/>
              <a:pPr>
                <a:defRPr/>
              </a:pPr>
              <a:t>5</a:t>
            </a:fld>
            <a:endParaRPr lang="en-US" altLang="en-US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 bwMode="auto">
          <a:xfrm>
            <a:off x="382487" y="688342"/>
            <a:ext cx="8517674" cy="52357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1313" marR="0" lvl="0" indent="-341313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6F89F7"/>
              </a:buClr>
              <a:buSzTx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endParaRPr lang="en-US" sz="1600" dirty="0" smtClean="0">
              <a:solidFill>
                <a:sysClr val="windowText" lastClr="000000"/>
              </a:solidFill>
              <a:latin typeface="Tahoma" pitchFamily="34" charset="0"/>
              <a:cs typeface="Tahoma" pitchFamily="34" charset="0"/>
            </a:endParaRPr>
          </a:p>
          <a:p>
            <a:pPr marL="341313" lvl="0" indent="-341313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6F89F7"/>
              </a:buClr>
              <a:buSzTx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lang="en-US" sz="1600" dirty="0" smtClean="0">
                <a:solidFill>
                  <a:sysClr val="windowText" lastClr="000000"/>
                </a:solidFill>
                <a:latin typeface="Tahoma" pitchFamily="34" charset="0"/>
                <a:cs typeface="Tahoma" pitchFamily="34" charset="0"/>
              </a:rPr>
              <a:t>Heating </a:t>
            </a:r>
            <a:r>
              <a:rPr lang="en-US" sz="1600" dirty="0">
                <a:solidFill>
                  <a:sysClr val="windowText" lastClr="000000"/>
                </a:solidFill>
                <a:latin typeface="Tahoma" pitchFamily="34" charset="0"/>
                <a:cs typeface="Tahoma" pitchFamily="34" charset="0"/>
              </a:rPr>
              <a:t>					</a:t>
            </a:r>
            <a:r>
              <a:rPr lang="en-US" sz="1600" dirty="0" smtClean="0">
                <a:solidFill>
                  <a:sysClr val="windowText" lastClr="000000"/>
                </a:solidFill>
                <a:latin typeface="Tahoma" pitchFamily="34" charset="0"/>
                <a:cs typeface="Tahoma" pitchFamily="34" charset="0"/>
              </a:rPr>
              <a:t>	</a:t>
            </a:r>
            <a:r>
              <a:rPr lang="en-US" sz="1400" dirty="0" smtClean="0">
                <a:solidFill>
                  <a:srgbClr val="FF0000"/>
                </a:solidFill>
                <a:latin typeface="Tahoma" pitchFamily="34" charset="0"/>
                <a:cs typeface="Tahoma" pitchFamily="34" charset="0"/>
              </a:rPr>
              <a:t>energy </a:t>
            </a:r>
            <a:r>
              <a:rPr lang="en-US" sz="1400" dirty="0">
                <a:solidFill>
                  <a:srgbClr val="FF0000"/>
                </a:solidFill>
                <a:latin typeface="Tahoma" pitchFamily="34" charset="0"/>
                <a:cs typeface="Tahoma" pitchFamily="34" charset="0"/>
              </a:rPr>
              <a:t>deposition </a:t>
            </a:r>
            <a:r>
              <a:rPr lang="en-US" sz="1400" dirty="0" smtClean="0">
                <a:solidFill>
                  <a:srgbClr val="FF0000"/>
                </a:solidFill>
                <a:latin typeface="Tahoma" pitchFamily="34" charset="0"/>
                <a:cs typeface="Tahoma" pitchFamily="34" charset="0"/>
              </a:rPr>
              <a:t>(integral power)</a:t>
            </a:r>
            <a:endParaRPr lang="en-US" sz="1400" dirty="0">
              <a:solidFill>
                <a:srgbClr val="FF0000"/>
              </a:solidFill>
              <a:latin typeface="Tahoma" pitchFamily="34" charset="0"/>
              <a:cs typeface="Tahoma" pitchFamily="34" charset="0"/>
            </a:endParaRPr>
          </a:p>
          <a:p>
            <a:pPr marL="341313" lvl="0" indent="-341313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6F89F7"/>
              </a:buClr>
              <a:buSzTx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lang="en-US" sz="1600" dirty="0" smtClean="0">
                <a:solidFill>
                  <a:sysClr val="windowText" lastClr="000000"/>
                </a:solidFill>
                <a:latin typeface="Tahoma" pitchFamily="34" charset="0"/>
                <a:cs typeface="Tahoma" pitchFamily="34" charset="0"/>
              </a:rPr>
              <a:t>Thermal shock 					</a:t>
            </a:r>
            <a:r>
              <a:rPr lang="en-US" sz="1400" dirty="0" smtClean="0">
                <a:solidFill>
                  <a:srgbClr val="FF0000"/>
                </a:solidFill>
                <a:latin typeface="Tahoma" pitchFamily="34" charset="0"/>
                <a:cs typeface="Tahoma" pitchFamily="34" charset="0"/>
              </a:rPr>
              <a:t>energy deposition (power density)</a:t>
            </a:r>
          </a:p>
          <a:p>
            <a:pPr marL="341313" lvl="0" indent="-341313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6F89F7"/>
              </a:buClr>
              <a:buSzTx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lang="en-US" sz="1600" dirty="0" smtClean="0">
                <a:solidFill>
                  <a:sysClr val="windowText" lastClr="000000"/>
                </a:solidFill>
                <a:latin typeface="Tahoma" pitchFamily="34" charset="0"/>
                <a:cs typeface="Tahoma" pitchFamily="34" charset="0"/>
              </a:rPr>
              <a:t>Quenching </a:t>
            </a:r>
            <a:r>
              <a:rPr lang="en-US" sz="1600" dirty="0">
                <a:solidFill>
                  <a:sysClr val="windowText" lastClr="000000"/>
                </a:solidFill>
                <a:latin typeface="Tahoma" pitchFamily="34" charset="0"/>
                <a:cs typeface="Tahoma" pitchFamily="34" charset="0"/>
              </a:rPr>
              <a:t>					</a:t>
            </a:r>
            <a:r>
              <a:rPr lang="en-US" sz="1400" dirty="0">
                <a:solidFill>
                  <a:srgbClr val="FF0000"/>
                </a:solidFill>
                <a:latin typeface="Tahoma" pitchFamily="34" charset="0"/>
                <a:cs typeface="Tahoma" pitchFamily="34" charset="0"/>
              </a:rPr>
              <a:t>energy </a:t>
            </a:r>
            <a:r>
              <a:rPr lang="en-US" sz="1400" dirty="0" smtClean="0">
                <a:solidFill>
                  <a:srgbClr val="FF0000"/>
                </a:solidFill>
                <a:latin typeface="Tahoma" pitchFamily="34" charset="0"/>
                <a:cs typeface="Tahoma" pitchFamily="34" charset="0"/>
              </a:rPr>
              <a:t>deposition (power density)</a:t>
            </a:r>
            <a:endParaRPr lang="en-US" sz="1400" dirty="0">
              <a:solidFill>
                <a:srgbClr val="FF0000"/>
              </a:solidFill>
              <a:latin typeface="Tahoma" pitchFamily="34" charset="0"/>
              <a:cs typeface="Tahoma" pitchFamily="34" charset="0"/>
            </a:endParaRPr>
          </a:p>
          <a:p>
            <a:pPr marL="341313" lvl="0" indent="-341313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6F89F7"/>
              </a:buClr>
              <a:buSzTx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lang="en-US" sz="1600" dirty="0" smtClean="0">
                <a:solidFill>
                  <a:sysClr val="windowText" lastClr="000000"/>
                </a:solidFill>
                <a:latin typeface="Tahoma" pitchFamily="34" charset="0"/>
                <a:cs typeface="Tahoma" pitchFamily="34" charset="0"/>
              </a:rPr>
              <a:t>Deterioration</a:t>
            </a:r>
            <a:r>
              <a:rPr lang="en-US" sz="1600" dirty="0">
                <a:solidFill>
                  <a:sysClr val="windowText" lastClr="000000"/>
                </a:solidFill>
                <a:latin typeface="Tahoma" pitchFamily="34" charset="0"/>
                <a:cs typeface="Tahoma" pitchFamily="34" charset="0"/>
              </a:rPr>
              <a:t>			</a:t>
            </a:r>
            <a:r>
              <a:rPr lang="en-US" sz="1600" dirty="0" smtClean="0">
                <a:solidFill>
                  <a:sysClr val="windowText" lastClr="000000"/>
                </a:solidFill>
                <a:latin typeface="Tahoma" pitchFamily="34" charset="0"/>
                <a:cs typeface="Tahoma" pitchFamily="34" charset="0"/>
              </a:rPr>
              <a:t>	</a:t>
            </a:r>
            <a:r>
              <a:rPr lang="en-US" sz="1400" dirty="0" smtClean="0">
                <a:solidFill>
                  <a:srgbClr val="FF0000"/>
                </a:solidFill>
                <a:latin typeface="Tahoma" pitchFamily="34" charset="0"/>
                <a:cs typeface="Tahoma" pitchFamily="34" charset="0"/>
              </a:rPr>
              <a:t>energy deposition (dose), </a:t>
            </a:r>
            <a:r>
              <a:rPr lang="en-US" sz="1400" dirty="0">
                <a:solidFill>
                  <a:srgbClr val="FF0000"/>
                </a:solidFill>
                <a:latin typeface="Tahoma" pitchFamily="34" charset="0"/>
                <a:cs typeface="Tahoma" pitchFamily="34" charset="0"/>
              </a:rPr>
              <a:t>particle </a:t>
            </a:r>
            <a:r>
              <a:rPr lang="en-US" sz="1400" dirty="0" err="1">
                <a:solidFill>
                  <a:srgbClr val="FF0000"/>
                </a:solidFill>
                <a:latin typeface="Tahoma" pitchFamily="34" charset="0"/>
                <a:cs typeface="Tahoma" pitchFamily="34" charset="0"/>
              </a:rPr>
              <a:t>fluence</a:t>
            </a:r>
            <a:r>
              <a:rPr lang="en-US" sz="1400" dirty="0">
                <a:solidFill>
                  <a:srgbClr val="FF0000"/>
                </a:solidFill>
                <a:latin typeface="Tahoma" pitchFamily="34" charset="0"/>
                <a:cs typeface="Tahoma" pitchFamily="34" charset="0"/>
              </a:rPr>
              <a:t>, DPA</a:t>
            </a:r>
          </a:p>
          <a:p>
            <a:pPr marL="341313" marR="0" lvl="0" indent="-341313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6F89F7"/>
              </a:buClr>
              <a:buSzTx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ahoma" pitchFamily="34" charset="0"/>
                <a:cs typeface="Tahoma" pitchFamily="34" charset="0"/>
              </a:rPr>
              <a:t>Oxidation, radiolysis, ozone production		</a:t>
            </a:r>
            <a:r>
              <a:rPr lang="en-US" sz="1400" dirty="0">
                <a:solidFill>
                  <a:srgbClr val="FF0000"/>
                </a:solidFill>
                <a:latin typeface="Tahoma" pitchFamily="34" charset="0"/>
                <a:cs typeface="Tahoma" pitchFamily="34" charset="0"/>
              </a:rPr>
              <a:t> </a:t>
            </a:r>
            <a:r>
              <a:rPr lang="en-US" sz="1400" dirty="0" smtClean="0">
                <a:solidFill>
                  <a:srgbClr val="FF0000"/>
                </a:solidFill>
                <a:latin typeface="Tahoma" pitchFamily="34" charset="0"/>
                <a:cs typeface="Tahoma" pitchFamily="34" charset="0"/>
              </a:rPr>
              <a:t>	energy deposition</a:t>
            </a:r>
            <a:endParaRPr kumimoji="0" lang="en-US" sz="16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Tahoma" pitchFamily="34" charset="0"/>
              <a:cs typeface="Tahoma" pitchFamily="34" charset="0"/>
            </a:endParaRPr>
          </a:p>
          <a:p>
            <a:pPr marL="341313" marR="0" lvl="0" indent="-341313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6F89F7"/>
              </a:buClr>
              <a:buSzTx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ahoma" pitchFamily="34" charset="0"/>
                <a:cs typeface="Tahoma" pitchFamily="34" charset="0"/>
              </a:rPr>
              <a:t>Gas production					</a:t>
            </a: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ahoma" pitchFamily="34" charset="0"/>
                <a:cs typeface="Tahoma" pitchFamily="34" charset="0"/>
              </a:rPr>
              <a:t>residual nuclei production</a:t>
            </a:r>
          </a:p>
          <a:p>
            <a:pPr marL="341313" marR="0" lvl="0" indent="-341313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6F89F7"/>
              </a:buClr>
              <a:buSzTx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ahoma" pitchFamily="34" charset="0"/>
                <a:cs typeface="Tahoma" pitchFamily="34" charset="0"/>
              </a:rPr>
              <a:t>Single event effects in electronic devices			</a:t>
            </a: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ahoma" pitchFamily="34" charset="0"/>
                <a:cs typeface="Tahoma" pitchFamily="34" charset="0"/>
              </a:rPr>
              <a:t>high energy hadron </a:t>
            </a:r>
            <a:r>
              <a:rPr kumimoji="0" lang="en-US" sz="14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ahoma" pitchFamily="34" charset="0"/>
                <a:cs typeface="Tahoma" pitchFamily="34" charset="0"/>
              </a:rPr>
              <a:t>fluence</a:t>
            </a: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ahoma" pitchFamily="34" charset="0"/>
                <a:cs typeface="Tahoma" pitchFamily="34" charset="0"/>
              </a:rPr>
              <a:t> 					[+ neutron </a:t>
            </a:r>
            <a:r>
              <a:rPr kumimoji="0" lang="en-US" sz="14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ahoma" pitchFamily="34" charset="0"/>
                <a:cs typeface="Tahoma" pitchFamily="34" charset="0"/>
              </a:rPr>
              <a:t>fluence</a:t>
            </a: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ahoma" pitchFamily="34" charset="0"/>
                <a:cs typeface="Tahoma" pitchFamily="34" charset="0"/>
              </a:rPr>
              <a:t>, energy</a:t>
            </a:r>
            <a:r>
              <a:rPr kumimoji="0" lang="en-US" sz="1400" b="0" i="0" u="none" strike="noStrike" kern="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ahoma" pitchFamily="34" charset="0"/>
                <a:cs typeface="Tahoma" pitchFamily="34" charset="0"/>
              </a:rPr>
              <a:t> deposition (dose)]</a:t>
            </a:r>
          </a:p>
          <a:p>
            <a:pPr marL="341313" lvl="0" indent="-341313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6F89F7"/>
              </a:buClr>
              <a:buSzTx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lang="en-US" sz="1600" dirty="0" smtClean="0">
                <a:solidFill>
                  <a:sysClr val="windowText" lastClr="000000"/>
                </a:solidFill>
                <a:latin typeface="Tahoma" pitchFamily="34" charset="0"/>
                <a:cs typeface="Tahoma" pitchFamily="34" charset="0"/>
              </a:rPr>
              <a:t>Shielding requirements</a:t>
            </a:r>
            <a:r>
              <a:rPr lang="en-US" sz="1600" i="1" dirty="0">
                <a:solidFill>
                  <a:sysClr val="windowText" lastClr="000000"/>
                </a:solidFill>
                <a:latin typeface="Tahoma" pitchFamily="34" charset="0"/>
                <a:cs typeface="Tahoma" pitchFamily="34" charset="0"/>
              </a:rPr>
              <a:t>			</a:t>
            </a:r>
            <a:r>
              <a:rPr lang="en-US" sz="1400" dirty="0" smtClean="0">
                <a:solidFill>
                  <a:srgbClr val="FF0000"/>
                </a:solidFill>
                <a:latin typeface="Tahoma" pitchFamily="34" charset="0"/>
                <a:cs typeface="Tahoma" pitchFamily="34" charset="0"/>
              </a:rPr>
              <a:t>particle </a:t>
            </a:r>
            <a:r>
              <a:rPr lang="en-US" sz="1400" dirty="0" err="1" smtClean="0">
                <a:solidFill>
                  <a:srgbClr val="FF0000"/>
                </a:solidFill>
                <a:latin typeface="Tahoma" pitchFamily="34" charset="0"/>
                <a:cs typeface="Tahoma" pitchFamily="34" charset="0"/>
              </a:rPr>
              <a:t>fluence</a:t>
            </a:r>
            <a:r>
              <a:rPr lang="en-US" sz="1400" dirty="0" smtClean="0">
                <a:solidFill>
                  <a:srgbClr val="FF0000"/>
                </a:solidFill>
                <a:latin typeface="Tahoma" pitchFamily="34" charset="0"/>
                <a:cs typeface="Tahoma" pitchFamily="34" charset="0"/>
              </a:rPr>
              <a:t> (</a:t>
            </a:r>
            <a:r>
              <a:rPr lang="en-US" sz="1400" i="1" dirty="0" smtClean="0">
                <a:solidFill>
                  <a:srgbClr val="FF0000"/>
                </a:solidFill>
                <a:latin typeface="Tahoma" pitchFamily="34" charset="0"/>
                <a:cs typeface="Tahoma" pitchFamily="34" charset="0"/>
              </a:rPr>
              <a:t>prompt</a:t>
            </a:r>
            <a:r>
              <a:rPr lang="en-US" sz="1400" dirty="0" smtClean="0">
                <a:solidFill>
                  <a:srgbClr val="FF0000"/>
                </a:solidFill>
                <a:latin typeface="Tahoma" pitchFamily="34" charset="0"/>
                <a:cs typeface="Tahoma" pitchFamily="34" charset="0"/>
              </a:rPr>
              <a:t> dose equivalent)</a:t>
            </a:r>
            <a:endParaRPr lang="en-US" sz="1600" dirty="0" smtClean="0">
              <a:solidFill>
                <a:sysClr val="windowText" lastClr="000000"/>
              </a:solidFill>
              <a:latin typeface="Tahoma" pitchFamily="34" charset="0"/>
              <a:cs typeface="Tahoma" pitchFamily="34" charset="0"/>
            </a:endParaRPr>
          </a:p>
          <a:p>
            <a:pPr marL="341313" lvl="0" indent="-341313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6F89F7"/>
              </a:buClr>
              <a:buSzTx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lang="en-US" sz="1600" dirty="0" smtClean="0">
                <a:solidFill>
                  <a:sysClr val="windowText" lastClr="000000"/>
                </a:solidFill>
                <a:latin typeface="Tahoma" pitchFamily="34" charset="0"/>
                <a:cs typeface="Tahoma" pitchFamily="34" charset="0"/>
              </a:rPr>
              <a:t>Access limitations, radioactive waste, air activation 	</a:t>
            </a:r>
            <a:r>
              <a:rPr lang="en-US" sz="1400" i="1" dirty="0" smtClean="0">
                <a:solidFill>
                  <a:srgbClr val="FF0000"/>
                </a:solidFill>
                <a:latin typeface="Tahoma" pitchFamily="34" charset="0"/>
                <a:cs typeface="Tahoma" pitchFamily="34" charset="0"/>
              </a:rPr>
              <a:t>residual</a:t>
            </a:r>
            <a:r>
              <a:rPr lang="en-US" sz="1400" dirty="0" smtClean="0">
                <a:solidFill>
                  <a:srgbClr val="FF0000"/>
                </a:solidFill>
                <a:latin typeface="Tahoma" pitchFamily="34" charset="0"/>
                <a:cs typeface="Tahoma" pitchFamily="34" charset="0"/>
              </a:rPr>
              <a:t> dose rate and activity</a:t>
            </a:r>
            <a:endParaRPr lang="en-US" sz="1400" dirty="0">
              <a:solidFill>
                <a:sysClr val="windowText" lastClr="000000"/>
              </a:solidFill>
              <a:latin typeface="Tahoma" pitchFamily="34" charset="0"/>
              <a:cs typeface="Tahoma" pitchFamily="34" charset="0"/>
            </a:endParaRPr>
          </a:p>
          <a:p>
            <a:pPr marL="341313" marR="0" lvl="0" indent="-341313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6F89F7"/>
              </a:buClr>
              <a:buSzTx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endParaRPr kumimoji="0" lang="en-US" sz="14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Tahoma" pitchFamily="34" charset="0"/>
              <a:cs typeface="Tahoma" pitchFamily="34" charset="0"/>
            </a:endParaRPr>
          </a:p>
          <a:p>
            <a:pPr marL="341313" lvl="0" indent="-341313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6F89F7"/>
              </a:buClr>
              <a:buSzTx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lang="en-US" sz="1600" dirty="0" smtClean="0">
                <a:solidFill>
                  <a:sysClr val="windowText" lastClr="000000"/>
                </a:solidFill>
                <a:latin typeface="Tahoma" pitchFamily="34" charset="0"/>
                <a:cs typeface="Tahoma" pitchFamily="34" charset="0"/>
              </a:rPr>
              <a:t>Beam Loss Monitors (BLM)</a:t>
            </a:r>
            <a:r>
              <a:rPr lang="en-US" sz="1600" dirty="0">
                <a:solidFill>
                  <a:sysClr val="windowText" lastClr="000000"/>
                </a:solidFill>
                <a:latin typeface="Tahoma" pitchFamily="34" charset="0"/>
                <a:cs typeface="Tahoma" pitchFamily="34" charset="0"/>
              </a:rPr>
              <a:t>	</a:t>
            </a:r>
            <a:r>
              <a:rPr lang="en-US" sz="1600" dirty="0" smtClean="0">
                <a:solidFill>
                  <a:sysClr val="windowText" lastClr="000000"/>
                </a:solidFill>
                <a:latin typeface="Tahoma" pitchFamily="34" charset="0"/>
                <a:cs typeface="Tahoma" pitchFamily="34" charset="0"/>
              </a:rPr>
              <a:t>			</a:t>
            </a:r>
            <a:r>
              <a:rPr lang="en-US" sz="1400" dirty="0" smtClean="0">
                <a:solidFill>
                  <a:srgbClr val="FF0000"/>
                </a:solidFill>
                <a:latin typeface="Tahoma" pitchFamily="34" charset="0"/>
                <a:cs typeface="Tahoma" pitchFamily="34" charset="0"/>
              </a:rPr>
              <a:t>energy deposition</a:t>
            </a:r>
            <a:endParaRPr lang="en-US" sz="1400" dirty="0">
              <a:solidFill>
                <a:sysClr val="windowText" lastClr="000000"/>
              </a:solidFill>
              <a:latin typeface="Tahoma" pitchFamily="34" charset="0"/>
              <a:cs typeface="Tahoma" pitchFamily="34" charset="0"/>
            </a:endParaRPr>
          </a:p>
          <a:p>
            <a:pPr marL="341313" lvl="0" indent="-341313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6F89F7"/>
              </a:buClr>
              <a:buSzTx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lang="en-US" sz="1600" dirty="0" smtClean="0">
                <a:solidFill>
                  <a:sysClr val="windowText" lastClr="000000"/>
                </a:solidFill>
                <a:latin typeface="Tahoma" pitchFamily="34" charset="0"/>
                <a:cs typeface="Tahoma" pitchFamily="34" charset="0"/>
              </a:rPr>
              <a:t>Radiation </a:t>
            </a:r>
            <a:r>
              <a:rPr lang="en-US" sz="1600" dirty="0">
                <a:solidFill>
                  <a:sysClr val="windowText" lastClr="000000"/>
                </a:solidFill>
                <a:latin typeface="Tahoma" pitchFamily="34" charset="0"/>
                <a:cs typeface="Tahoma" pitchFamily="34" charset="0"/>
              </a:rPr>
              <a:t>Monitors </a:t>
            </a:r>
            <a:r>
              <a:rPr lang="en-US" sz="1600" dirty="0" smtClean="0">
                <a:solidFill>
                  <a:sysClr val="windowText" lastClr="000000"/>
                </a:solidFill>
                <a:latin typeface="Tahoma" pitchFamily="34" charset="0"/>
                <a:cs typeface="Tahoma" pitchFamily="34" charset="0"/>
              </a:rPr>
              <a:t>(</a:t>
            </a:r>
            <a:r>
              <a:rPr lang="en-US" sz="1600" dirty="0" err="1" smtClean="0">
                <a:solidFill>
                  <a:sysClr val="windowText" lastClr="000000"/>
                </a:solidFill>
                <a:latin typeface="Tahoma" pitchFamily="34" charset="0"/>
                <a:cs typeface="Tahoma" pitchFamily="34" charset="0"/>
              </a:rPr>
              <a:t>RadMon</a:t>
            </a:r>
            <a:r>
              <a:rPr lang="en-US" sz="1600" dirty="0" smtClean="0">
                <a:solidFill>
                  <a:sysClr val="windowText" lastClr="000000"/>
                </a:solidFill>
                <a:latin typeface="Tahoma" pitchFamily="34" charset="0"/>
                <a:cs typeface="Tahoma" pitchFamily="34" charset="0"/>
              </a:rPr>
              <a:t>)</a:t>
            </a:r>
            <a:r>
              <a:rPr lang="en-US" sz="1600" dirty="0">
                <a:solidFill>
                  <a:sysClr val="windowText" lastClr="000000"/>
                </a:solidFill>
                <a:latin typeface="Tahoma" pitchFamily="34" charset="0"/>
                <a:cs typeface="Tahoma" pitchFamily="34" charset="0"/>
              </a:rPr>
              <a:t>	</a:t>
            </a:r>
            <a:r>
              <a:rPr lang="en-US" sz="1600" dirty="0" smtClean="0">
                <a:solidFill>
                  <a:sysClr val="windowText" lastClr="000000"/>
                </a:solidFill>
                <a:latin typeface="Tahoma" pitchFamily="34" charset="0"/>
                <a:cs typeface="Tahoma" pitchFamily="34" charset="0"/>
              </a:rPr>
              <a:t>	</a:t>
            </a:r>
            <a:r>
              <a:rPr lang="en-US" sz="1400" dirty="0" smtClean="0">
                <a:solidFill>
                  <a:srgbClr val="FF0000"/>
                </a:solidFill>
                <a:latin typeface="Tahoma" pitchFamily="34" charset="0"/>
                <a:cs typeface="Tahoma" pitchFamily="34" charset="0"/>
              </a:rPr>
              <a:t>thermal neutron and high energy hadron </a:t>
            </a:r>
            <a:r>
              <a:rPr lang="en-US" sz="1400" dirty="0" err="1" smtClean="0">
                <a:solidFill>
                  <a:srgbClr val="FF0000"/>
                </a:solidFill>
                <a:latin typeface="Tahoma" pitchFamily="34" charset="0"/>
                <a:cs typeface="Tahoma" pitchFamily="34" charset="0"/>
              </a:rPr>
              <a:t>fluence</a:t>
            </a:r>
            <a:endParaRPr lang="en-US" sz="1400" dirty="0">
              <a:solidFill>
                <a:sysClr val="windowText" lastClr="000000"/>
              </a:solidFill>
              <a:latin typeface="Tahoma" pitchFamily="34" charset="0"/>
              <a:cs typeface="Tahoma" pitchFamily="34" charset="0"/>
            </a:endParaRPr>
          </a:p>
          <a:p>
            <a:pPr marL="341313" marR="0" lvl="0" indent="-341313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6F89F7"/>
              </a:buClr>
              <a:buSzTx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endParaRPr kumimoji="0" lang="en-US" sz="14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Tahoma" pitchFamily="34" charset="0"/>
              <a:cs typeface="Tahoma" pitchFamily="34" charset="0"/>
            </a:endParaRPr>
          </a:p>
          <a:p>
            <a:pPr marL="341313" lvl="0" indent="-341313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6F89F7"/>
              </a:buClr>
              <a:buSzTx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lang="en-US" sz="1600" dirty="0" smtClean="0">
                <a:solidFill>
                  <a:sysClr val="windowText" lastClr="000000"/>
                </a:solidFill>
                <a:latin typeface="Tahoma" pitchFamily="34" charset="0"/>
                <a:cs typeface="Tahoma" pitchFamily="34" charset="0"/>
              </a:rPr>
              <a:t>Tumor cell destruction</a:t>
            </a:r>
            <a:r>
              <a:rPr lang="en-US" sz="1600" dirty="0">
                <a:solidFill>
                  <a:sysClr val="windowText" lastClr="000000"/>
                </a:solidFill>
                <a:latin typeface="Tahoma" pitchFamily="34" charset="0"/>
                <a:cs typeface="Tahoma" pitchFamily="34" charset="0"/>
              </a:rPr>
              <a:t>		</a:t>
            </a:r>
            <a:r>
              <a:rPr lang="en-US" sz="1600" dirty="0" smtClean="0">
                <a:solidFill>
                  <a:sysClr val="windowText" lastClr="000000"/>
                </a:solidFill>
                <a:latin typeface="Tahoma" pitchFamily="34" charset="0"/>
                <a:cs typeface="Tahoma" pitchFamily="34" charset="0"/>
              </a:rPr>
              <a:t>	</a:t>
            </a:r>
            <a:r>
              <a:rPr lang="en-US" sz="1400" dirty="0" smtClean="0">
                <a:solidFill>
                  <a:srgbClr val="FF0000"/>
                </a:solidFill>
                <a:latin typeface="Tahoma" pitchFamily="34" charset="0"/>
                <a:cs typeface="Tahoma" pitchFamily="34" charset="0"/>
              </a:rPr>
              <a:t>energy deposition (dose, biological dose)</a:t>
            </a:r>
            <a:endParaRPr lang="en-US" sz="1400" dirty="0">
              <a:solidFill>
                <a:srgbClr val="FF0000"/>
              </a:solidFill>
              <a:latin typeface="Tahoma" pitchFamily="34" charset="0"/>
              <a:cs typeface="Tahoma" pitchFamily="34" charset="0"/>
            </a:endParaRPr>
          </a:p>
          <a:p>
            <a:pPr marL="341313" marR="0" lvl="0" indent="-341313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6F89F7"/>
              </a:buClr>
              <a:buSzTx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endParaRPr kumimoji="0" lang="en-US" sz="14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Tahoma" pitchFamily="34" charset="0"/>
              <a:cs typeface="Tahoma" pitchFamily="34" charset="0"/>
            </a:endParaRP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1363922" y="255588"/>
            <a:ext cx="6176075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2800" dirty="0" smtClean="0">
                <a:solidFill>
                  <a:srgbClr val="0066FF"/>
                </a:solidFill>
              </a:rPr>
              <a:t>CONSEQUENCES</a:t>
            </a:r>
            <a:endParaRPr lang="en-US" sz="2800" dirty="0">
              <a:solidFill>
                <a:srgbClr val="0066FF"/>
              </a:solidFill>
            </a:endParaRPr>
          </a:p>
        </p:txBody>
      </p:sp>
      <p:sp>
        <p:nvSpPr>
          <p:cNvPr id="5" name="Content Placeholder 4"/>
          <p:cNvSpPr txBox="1">
            <a:spLocks/>
          </p:cNvSpPr>
          <p:nvPr/>
        </p:nvSpPr>
        <p:spPr>
          <a:xfrm>
            <a:off x="5220445" y="772349"/>
            <a:ext cx="3016776" cy="27622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228600" marR="0" lvl="0" indent="-228600" algn="ct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A63212"/>
              </a:buClr>
              <a:buSzPct val="95000"/>
              <a:buFont typeface="Wingdings" charset="2"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66FF"/>
                </a:solidFill>
                <a:effectLst/>
                <a:uLnTx/>
                <a:uFillTx/>
                <a:latin typeface="Cambria"/>
                <a:ea typeface="+mn-ea"/>
                <a:cs typeface="+mn-cs"/>
              </a:rPr>
              <a:t>relevant macroscopic quantity</a:t>
            </a:r>
            <a:endParaRPr kumimoji="0" lang="en-US" sz="1600" b="1" i="1" u="none" strike="noStrike" kern="1200" cap="none" spc="0" normalizeH="0" baseline="0" noProof="0" dirty="0">
              <a:ln>
                <a:noFill/>
              </a:ln>
              <a:solidFill>
                <a:srgbClr val="0066FF"/>
              </a:solidFill>
              <a:effectLst/>
              <a:uLnTx/>
              <a:uFillTx/>
              <a:latin typeface="Cambria"/>
              <a:ea typeface="+mn-ea"/>
              <a:cs typeface="+mn-cs"/>
            </a:endParaRPr>
          </a:p>
        </p:txBody>
      </p:sp>
      <p:grpSp>
        <p:nvGrpSpPr>
          <p:cNvPr id="16" name="Group 15"/>
          <p:cNvGrpSpPr/>
          <p:nvPr/>
        </p:nvGrpSpPr>
        <p:grpSpPr>
          <a:xfrm>
            <a:off x="8136000" y="3125103"/>
            <a:ext cx="764161" cy="1442640"/>
            <a:chOff x="8136000" y="3015060"/>
            <a:chExt cx="764161" cy="1442640"/>
          </a:xfrm>
        </p:grpSpPr>
        <p:cxnSp>
          <p:nvCxnSpPr>
            <p:cNvPr id="9" name="Straight Arrow Connector 8"/>
            <p:cNvCxnSpPr/>
            <p:nvPr/>
          </p:nvCxnSpPr>
          <p:spPr bwMode="auto">
            <a:xfrm flipH="1">
              <a:off x="8420100" y="4457700"/>
              <a:ext cx="480061" cy="0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11" name="Straight Connector 10"/>
            <p:cNvCxnSpPr/>
            <p:nvPr/>
          </p:nvCxnSpPr>
          <p:spPr bwMode="auto">
            <a:xfrm>
              <a:off x="8900161" y="3016380"/>
              <a:ext cx="0" cy="144000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3" name="Straight Connector 12"/>
            <p:cNvCxnSpPr/>
            <p:nvPr/>
          </p:nvCxnSpPr>
          <p:spPr bwMode="auto">
            <a:xfrm>
              <a:off x="8136000" y="3015060"/>
              <a:ext cx="756000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6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7767317-A9AB-4E54-871B-CD2EEDE7C57D}" type="slidenum">
              <a:rPr lang="en-US" altLang="en-US" smtClean="0"/>
              <a:pPr>
                <a:defRPr/>
              </a:pPr>
              <a:t>6</a:t>
            </a:fld>
            <a:endParaRPr lang="en-US" altLang="en-US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693420" y="286068"/>
            <a:ext cx="764286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2800" dirty="0" smtClean="0">
                <a:solidFill>
                  <a:srgbClr val="0066FF"/>
                </a:solidFill>
              </a:rPr>
              <a:t>ENERGY LOSS BASICS [I]</a:t>
            </a:r>
            <a:endParaRPr lang="en-US" sz="2800" dirty="0">
              <a:solidFill>
                <a:srgbClr val="0066FF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053817" y="1005825"/>
            <a:ext cx="364333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b="1" dirty="0" smtClean="0"/>
              <a:t>mean</a:t>
            </a:r>
            <a:r>
              <a:rPr lang="en-US" sz="2000" dirty="0" smtClean="0"/>
              <a:t> energy loss rate</a:t>
            </a:r>
            <a:endParaRPr lang="en-US" sz="2000" dirty="0"/>
          </a:p>
        </p:txBody>
      </p:sp>
      <p:grpSp>
        <p:nvGrpSpPr>
          <p:cNvPr id="6" name="Group 5"/>
          <p:cNvGrpSpPr/>
          <p:nvPr/>
        </p:nvGrpSpPr>
        <p:grpSpPr>
          <a:xfrm>
            <a:off x="464820" y="1446876"/>
            <a:ext cx="6821332" cy="3990383"/>
            <a:chOff x="1357290" y="1214422"/>
            <a:chExt cx="6486533" cy="3931513"/>
          </a:xfrm>
        </p:grpSpPr>
        <p:pic>
          <p:nvPicPr>
            <p:cNvPr id="7" name="Picture 3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1357290" y="1214422"/>
              <a:ext cx="6486533" cy="39315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8" name="Rectangle 7"/>
            <p:cNvSpPr/>
            <p:nvPr/>
          </p:nvSpPr>
          <p:spPr>
            <a:xfrm>
              <a:off x="5500694" y="1285860"/>
              <a:ext cx="1660643" cy="39420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000" b="0" dirty="0" smtClean="0"/>
                <a:t>C. </a:t>
              </a:r>
              <a:r>
                <a:rPr lang="en-US" sz="1000" b="0" dirty="0" err="1" smtClean="0"/>
                <a:t>Amsler</a:t>
              </a:r>
              <a:r>
                <a:rPr lang="en-US" sz="1000" b="0" dirty="0" smtClean="0"/>
                <a:t> et al.,</a:t>
              </a:r>
            </a:p>
            <a:p>
              <a:r>
                <a:rPr lang="en-US" sz="1000" b="0" dirty="0" smtClean="0"/>
                <a:t>Phys. Lett. B667 (2008) 1</a:t>
              </a:r>
              <a:endParaRPr lang="en-US" sz="1000" b="0" dirty="0"/>
            </a:p>
          </p:txBody>
        </p:sp>
      </p:grpSp>
      <p:sp>
        <p:nvSpPr>
          <p:cNvPr id="9" name="Rectangle 8"/>
          <p:cNvSpPr/>
          <p:nvPr/>
        </p:nvSpPr>
        <p:spPr>
          <a:xfrm>
            <a:off x="5840505" y="2889698"/>
            <a:ext cx="147111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 err="1" smtClean="0">
                <a:solidFill>
                  <a:srgbClr val="FF0000"/>
                </a:solidFill>
              </a:rPr>
              <a:t>bremsstrahlung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101786" y="2596566"/>
            <a:ext cx="135732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0" dirty="0" smtClean="0">
                <a:solidFill>
                  <a:srgbClr val="0066FF"/>
                </a:solidFill>
              </a:rPr>
              <a:t>ionization</a:t>
            </a:r>
            <a:endParaRPr lang="en-US" b="0" dirty="0">
              <a:solidFill>
                <a:srgbClr val="0066FF"/>
              </a:solidFill>
            </a:endParaRPr>
          </a:p>
        </p:txBody>
      </p:sp>
      <p:cxnSp>
        <p:nvCxnSpPr>
          <p:cNvPr id="11" name="Straight Arrow Connector 10"/>
          <p:cNvCxnSpPr/>
          <p:nvPr/>
        </p:nvCxnSpPr>
        <p:spPr bwMode="auto">
          <a:xfrm rot="5400000" flipH="1" flipV="1">
            <a:off x="4647804" y="5023935"/>
            <a:ext cx="1332000" cy="158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2" name="TextBox 11"/>
          <p:cNvSpPr txBox="1"/>
          <p:nvPr/>
        </p:nvSpPr>
        <p:spPr>
          <a:xfrm>
            <a:off x="5313010" y="5428228"/>
            <a:ext cx="181639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0" dirty="0" smtClean="0">
                <a:solidFill>
                  <a:srgbClr val="FF0000"/>
                </a:solidFill>
              </a:rPr>
              <a:t>20 MeV for </a:t>
            </a:r>
            <a:r>
              <a:rPr lang="en-US" sz="1400" b="0" i="1" dirty="0" smtClean="0">
                <a:solidFill>
                  <a:srgbClr val="FF0000"/>
                </a:solidFill>
              </a:rPr>
              <a:t>e</a:t>
            </a:r>
            <a:r>
              <a:rPr lang="en-US" sz="1400" b="0" i="1" baseline="30000" dirty="0" smtClean="0">
                <a:solidFill>
                  <a:srgbClr val="FF0000"/>
                </a:solidFill>
              </a:rPr>
              <a:t> -</a:t>
            </a:r>
            <a:r>
              <a:rPr lang="en-US" sz="1400" b="0" dirty="0" smtClean="0">
                <a:solidFill>
                  <a:srgbClr val="FF0000"/>
                </a:solidFill>
              </a:rPr>
              <a:t> on Cu</a:t>
            </a:r>
            <a:endParaRPr lang="en-GB" sz="1400" b="0" dirty="0">
              <a:solidFill>
                <a:srgbClr val="FF0000"/>
              </a:solidFill>
            </a:endParaRPr>
          </a:p>
        </p:txBody>
      </p:sp>
      <p:sp>
        <p:nvSpPr>
          <p:cNvPr id="13" name="Text Box 5"/>
          <p:cNvSpPr txBox="1">
            <a:spLocks noChangeArrowheads="1"/>
          </p:cNvSpPr>
          <p:nvPr/>
        </p:nvSpPr>
        <p:spPr bwMode="auto">
          <a:xfrm>
            <a:off x="388620" y="5530265"/>
            <a:ext cx="2971800" cy="361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171450" indent="-171450" eaLnBrk="0" hangingPunct="0">
              <a:lnSpc>
                <a:spcPct val="125000"/>
              </a:lnSpc>
              <a:spcBef>
                <a:spcPct val="20000"/>
              </a:spcBef>
              <a:spcAft>
                <a:spcPct val="20000"/>
              </a:spcAft>
              <a:buFont typeface="Wingdings" panose="05000000000000000000" pitchFamily="2" charset="2"/>
              <a:buChar char="§"/>
            </a:pPr>
            <a:r>
              <a:rPr lang="en-GB" altLang="en-US" sz="1400" dirty="0" smtClean="0">
                <a:ea typeface="Tahoma" panose="020B0604030504040204" pitchFamily="34" charset="0"/>
                <a:cs typeface="Tahoma" panose="020B0604030504040204" pitchFamily="34" charset="0"/>
              </a:rPr>
              <a:t>shell</a:t>
            </a:r>
            <a:r>
              <a:rPr lang="en-GB" altLang="en-US" sz="1400" dirty="0">
                <a:ea typeface="Tahoma" panose="020B0604030504040204" pitchFamily="34" charset="0"/>
                <a:cs typeface="Tahoma" panose="020B0604030504040204" pitchFamily="34" charset="0"/>
              </a:rPr>
              <a:t>, </a:t>
            </a:r>
            <a:r>
              <a:rPr lang="en-GB" altLang="en-US" sz="1400" dirty="0" err="1">
                <a:ea typeface="Tahoma" panose="020B0604030504040204" pitchFamily="34" charset="0"/>
                <a:cs typeface="Tahoma" panose="020B0604030504040204" pitchFamily="34" charset="0"/>
              </a:rPr>
              <a:t>Barkas</a:t>
            </a:r>
            <a:r>
              <a:rPr lang="en-GB" altLang="en-US" sz="1400" dirty="0">
                <a:ea typeface="Tahoma" panose="020B0604030504040204" pitchFamily="34" charset="0"/>
                <a:cs typeface="Tahoma" panose="020B0604030504040204" pitchFamily="34" charset="0"/>
              </a:rPr>
              <a:t>, </a:t>
            </a:r>
            <a:r>
              <a:rPr lang="en-GB" altLang="en-US" sz="1400" dirty="0" smtClean="0">
                <a:ea typeface="Tahoma" panose="020B0604030504040204" pitchFamily="34" charset="0"/>
                <a:cs typeface="Tahoma" panose="020B0604030504040204" pitchFamily="34" charset="0"/>
              </a:rPr>
              <a:t>Mott </a:t>
            </a:r>
            <a:r>
              <a:rPr lang="en-GB" altLang="en-US" sz="1400" i="1" dirty="0" smtClean="0">
                <a:ea typeface="Tahoma" panose="020B0604030504040204" pitchFamily="34" charset="0"/>
                <a:cs typeface="Tahoma" panose="020B0604030504040204" pitchFamily="34" charset="0"/>
              </a:rPr>
              <a:t>corrections</a:t>
            </a:r>
            <a:r>
              <a:rPr lang="en-US" sz="1400" i="1" dirty="0" smtClean="0"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endParaRPr lang="en-US" sz="1400" i="1" dirty="0"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7" name="Text Box 5"/>
          <p:cNvSpPr txBox="1">
            <a:spLocks noChangeArrowheads="1"/>
          </p:cNvSpPr>
          <p:nvPr/>
        </p:nvSpPr>
        <p:spPr bwMode="auto">
          <a:xfrm>
            <a:off x="389066" y="5812205"/>
            <a:ext cx="4179349" cy="361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171450" indent="-171450" eaLnBrk="0" hangingPunct="0">
              <a:lnSpc>
                <a:spcPct val="125000"/>
              </a:lnSpc>
              <a:spcBef>
                <a:spcPct val="20000"/>
              </a:spcBef>
              <a:spcAft>
                <a:spcPct val="20000"/>
              </a:spcAft>
              <a:buFont typeface="Wingdings" panose="05000000000000000000" pitchFamily="2" charset="2"/>
              <a:buChar char="§"/>
            </a:pPr>
            <a:r>
              <a:rPr lang="en-GB" altLang="en-US" sz="1400" i="1" dirty="0" smtClean="0">
                <a:ea typeface="Tahoma" panose="020B0604030504040204" pitchFamily="34" charset="0"/>
                <a:cs typeface="Tahoma" panose="020B0604030504040204" pitchFamily="34" charset="0"/>
              </a:rPr>
              <a:t>effective charge </a:t>
            </a:r>
            <a:r>
              <a:rPr lang="en-GB" altLang="en-US" sz="1400" dirty="0" smtClean="0">
                <a:ea typeface="Tahoma" panose="020B0604030504040204" pitchFamily="34" charset="0"/>
                <a:cs typeface="Tahoma" panose="020B0604030504040204" pitchFamily="34" charset="0"/>
              </a:rPr>
              <a:t>for low energy high Z ions</a:t>
            </a:r>
            <a:r>
              <a:rPr lang="en-US" sz="1400" dirty="0" smtClean="0"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endParaRPr lang="en-US" sz="1400" dirty="0"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63151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 noChangeArrowheads="1"/>
          </p:cNvPicPr>
          <p:nvPr/>
        </p:nvPicPr>
        <p:blipFill rotWithShape="1">
          <a:blip r:embed="rId2"/>
          <a:srcRect r="52087"/>
          <a:stretch/>
        </p:blipFill>
        <p:spPr bwMode="auto">
          <a:xfrm>
            <a:off x="693420" y="3664487"/>
            <a:ext cx="2908452" cy="281876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7767317-A9AB-4E54-871B-CD2EEDE7C57D}" type="slidenum">
              <a:rPr lang="en-US" altLang="en-US" smtClean="0"/>
              <a:pPr>
                <a:defRPr/>
              </a:pPr>
              <a:t>7</a:t>
            </a:fld>
            <a:endParaRPr lang="en-US" alt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693420" y="286068"/>
            <a:ext cx="764286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2800" dirty="0" smtClean="0">
                <a:solidFill>
                  <a:srgbClr val="0066FF"/>
                </a:solidFill>
              </a:rPr>
              <a:t>ENERGY LOSS BASICS [II]</a:t>
            </a:r>
            <a:endParaRPr lang="en-US" sz="2800" dirty="0">
              <a:solidFill>
                <a:srgbClr val="0066FF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26824" y="800641"/>
            <a:ext cx="442811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b="1" dirty="0" smtClean="0"/>
              <a:t>ionization</a:t>
            </a:r>
            <a:r>
              <a:rPr lang="en-US" sz="2000" dirty="0" smtClean="0"/>
              <a:t> energy loss </a:t>
            </a:r>
            <a:r>
              <a:rPr lang="en-US" sz="2000" b="1" dirty="0" smtClean="0"/>
              <a:t>fluctuations</a:t>
            </a:r>
            <a:endParaRPr lang="en-US" sz="2000" b="1" dirty="0"/>
          </a:p>
        </p:txBody>
      </p:sp>
      <p:pic>
        <p:nvPicPr>
          <p:cNvPr id="8" name="Picture 4" descr="wa200multinw"/>
          <p:cNvPicPr>
            <a:picLocks noChangeAspect="1" noChangeArrowheads="1"/>
          </p:cNvPicPr>
          <p:nvPr/>
        </p:nvPicPr>
        <p:blipFill>
          <a:blip r:embed="rId3"/>
          <a:srcRect l="4733" t="30090" r="13884" b="5194"/>
          <a:stretch>
            <a:fillRect/>
          </a:stretch>
        </p:blipFill>
        <p:spPr bwMode="auto">
          <a:xfrm>
            <a:off x="4897314" y="1890714"/>
            <a:ext cx="4042876" cy="416168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</p:pic>
      <p:pic>
        <p:nvPicPr>
          <p:cNvPr id="9" name="Picture 6"/>
          <p:cNvPicPr>
            <a:picLocks noChangeAspect="1" noChangeArrowheads="1"/>
          </p:cNvPicPr>
          <p:nvPr/>
        </p:nvPicPr>
        <p:blipFill rotWithShape="1">
          <a:blip r:embed="rId2"/>
          <a:srcRect l="50635"/>
          <a:stretch/>
        </p:blipFill>
        <p:spPr bwMode="auto">
          <a:xfrm>
            <a:off x="693420" y="1153595"/>
            <a:ext cx="2996587" cy="281876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sp>
        <p:nvSpPr>
          <p:cNvPr id="10" name="Rectangle 9"/>
          <p:cNvSpPr/>
          <p:nvPr/>
        </p:nvSpPr>
        <p:spPr>
          <a:xfrm>
            <a:off x="2336947" y="2174257"/>
            <a:ext cx="1166417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indent="-228600"/>
            <a:r>
              <a:rPr lang="en-US" sz="1000" b="0" dirty="0" err="1" smtClean="0">
                <a:solidFill>
                  <a:srgbClr val="0066FF"/>
                </a:solidFill>
                <a:ea typeface="Tahoma" panose="020B0604030504040204" pitchFamily="34" charset="0"/>
                <a:cs typeface="Tahoma" panose="020B0604030504040204" pitchFamily="34" charset="0"/>
              </a:rPr>
              <a:t>J.Bak</a:t>
            </a:r>
            <a:r>
              <a:rPr lang="en-US" sz="1000" b="0" dirty="0" smtClean="0">
                <a:solidFill>
                  <a:srgbClr val="0066FF"/>
                </a:solidFill>
                <a:ea typeface="Tahoma" panose="020B0604030504040204" pitchFamily="34" charset="0"/>
                <a:cs typeface="Tahoma" panose="020B0604030504040204" pitchFamily="34" charset="0"/>
              </a:rPr>
              <a:t> et al.,</a:t>
            </a:r>
          </a:p>
          <a:p>
            <a:pPr marL="228600" indent="-228600"/>
            <a:r>
              <a:rPr lang="en-US" sz="1000" b="0" dirty="0" err="1" smtClean="0">
                <a:solidFill>
                  <a:srgbClr val="0066FF"/>
                </a:solidFill>
                <a:ea typeface="Tahoma" panose="020B0604030504040204" pitchFamily="34" charset="0"/>
                <a:cs typeface="Tahoma" panose="020B0604030504040204" pitchFamily="34" charset="0"/>
              </a:rPr>
              <a:t>Nucl</a:t>
            </a:r>
            <a:r>
              <a:rPr lang="en-US" sz="1000" b="0" dirty="0" smtClean="0">
                <a:solidFill>
                  <a:srgbClr val="0066FF"/>
                </a:solidFill>
                <a:ea typeface="Tahoma" panose="020B0604030504040204" pitchFamily="34" charset="0"/>
                <a:cs typeface="Tahoma" panose="020B0604030504040204" pitchFamily="34" charset="0"/>
              </a:rPr>
              <a:t>. Phys. B</a:t>
            </a:r>
          </a:p>
          <a:p>
            <a:pPr marL="228600" indent="-228600"/>
            <a:r>
              <a:rPr lang="en-US" sz="1000" dirty="0" smtClean="0">
                <a:solidFill>
                  <a:srgbClr val="0066FF"/>
                </a:solidFill>
                <a:ea typeface="Tahoma" panose="020B0604030504040204" pitchFamily="34" charset="0"/>
                <a:cs typeface="Tahoma" panose="020B0604030504040204" pitchFamily="34" charset="0"/>
              </a:rPr>
              <a:t>288 </a:t>
            </a:r>
            <a:r>
              <a:rPr lang="en-US" sz="1000" dirty="0">
                <a:solidFill>
                  <a:srgbClr val="0066FF"/>
                </a:solidFill>
                <a:ea typeface="Tahoma" panose="020B0604030504040204" pitchFamily="34" charset="0"/>
                <a:cs typeface="Tahoma" panose="020B0604030504040204" pitchFamily="34" charset="0"/>
              </a:rPr>
              <a:t>(</a:t>
            </a:r>
            <a:r>
              <a:rPr lang="en-US" sz="1000" dirty="0" smtClean="0">
                <a:solidFill>
                  <a:srgbClr val="0066FF"/>
                </a:solidFill>
                <a:ea typeface="Tahoma" panose="020B0604030504040204" pitchFamily="34" charset="0"/>
                <a:cs typeface="Tahoma" panose="020B0604030504040204" pitchFamily="34" charset="0"/>
              </a:rPr>
              <a:t>1987) </a:t>
            </a:r>
            <a:r>
              <a:rPr lang="en-US" sz="1000" b="0" dirty="0" smtClean="0">
                <a:solidFill>
                  <a:srgbClr val="0066FF"/>
                </a:solidFill>
                <a:ea typeface="Tahoma" panose="020B0604030504040204" pitchFamily="34" charset="0"/>
                <a:cs typeface="Tahoma" panose="020B0604030504040204" pitchFamily="34" charset="0"/>
              </a:rPr>
              <a:t>681</a:t>
            </a:r>
            <a:endParaRPr lang="en-US" sz="1000" dirty="0">
              <a:solidFill>
                <a:srgbClr val="0066FF"/>
              </a:solidFill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3486738" y="1204974"/>
            <a:ext cx="13056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indent="-228600"/>
            <a:r>
              <a:rPr lang="en-US" b="0" dirty="0" smtClean="0">
                <a:ea typeface="Tahoma" panose="020B0604030504040204" pitchFamily="34" charset="0"/>
                <a:cs typeface="Tahoma" panose="020B0604030504040204" pitchFamily="34" charset="0"/>
              </a:rPr>
              <a:t>2 GeV/c  beams</a:t>
            </a:r>
          </a:p>
          <a:p>
            <a:pPr marL="228600" indent="-228600"/>
            <a:r>
              <a:rPr lang="en-US" b="0" dirty="0" smtClean="0">
                <a:ea typeface="Tahoma" panose="020B0604030504040204" pitchFamily="34" charset="0"/>
                <a:cs typeface="Tahoma" panose="020B0604030504040204" pitchFamily="34" charset="0"/>
              </a:rPr>
              <a:t>on 0.1mm Si</a:t>
            </a:r>
            <a:endParaRPr lang="en-US" dirty="0"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1073930" y="1422844"/>
            <a:ext cx="754869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indent="-228600"/>
            <a:r>
              <a:rPr lang="en-US" b="0" dirty="0" smtClean="0">
                <a:ea typeface="Tahoma" panose="020B0604030504040204" pitchFamily="34" charset="0"/>
                <a:cs typeface="Tahoma" panose="020B0604030504040204" pitchFamily="34" charset="0"/>
              </a:rPr>
              <a:t>protons</a:t>
            </a:r>
            <a:endParaRPr lang="en-US" dirty="0"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986221" y="4088676"/>
            <a:ext cx="93028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indent="-228600"/>
            <a:r>
              <a:rPr lang="en-US" b="0" dirty="0" smtClean="0">
                <a:ea typeface="Tahoma" panose="020B0604030504040204" pitchFamily="34" charset="0"/>
                <a:cs typeface="Tahoma" panose="020B0604030504040204" pitchFamily="34" charset="0"/>
              </a:rPr>
              <a:t>positrons</a:t>
            </a:r>
            <a:endParaRPr lang="en-US" dirty="0"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5176620" y="1389085"/>
            <a:ext cx="368134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dirty="0" smtClean="0"/>
              <a:t>energy deposition</a:t>
            </a:r>
            <a:endParaRPr lang="en-US" sz="2000" dirty="0"/>
          </a:p>
        </p:txBody>
      </p:sp>
      <p:sp>
        <p:nvSpPr>
          <p:cNvPr id="15" name="Rectangle 14"/>
          <p:cNvSpPr/>
          <p:nvPr/>
        </p:nvSpPr>
        <p:spPr>
          <a:xfrm>
            <a:off x="5841179" y="2323773"/>
            <a:ext cx="2292377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indent="-228600" algn="ctr"/>
            <a:r>
              <a:rPr lang="en-US" b="0" dirty="0" smtClean="0">
                <a:ea typeface="Tahoma" panose="020B0604030504040204" pitchFamily="34" charset="0"/>
                <a:cs typeface="Tahoma" panose="020B0604030504040204" pitchFamily="34" charset="0"/>
              </a:rPr>
              <a:t>200 MeV protons  in water</a:t>
            </a:r>
            <a:endParaRPr lang="en-US" dirty="0"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" name="Rectangle 1"/>
          <p:cNvSpPr/>
          <p:nvPr/>
        </p:nvSpPr>
        <p:spPr bwMode="auto">
          <a:xfrm>
            <a:off x="5420299" y="3939312"/>
            <a:ext cx="1355074" cy="203030"/>
          </a:xfrm>
          <a:prstGeom prst="rect">
            <a:avLst/>
          </a:prstGeom>
          <a:noFill/>
          <a:ln w="19050" cap="flat" cmpd="sng" algn="ctr">
            <a:solidFill>
              <a:srgbClr val="0066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0" i="1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75447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7767317-A9AB-4E54-871B-CD2EEDE7C57D}" type="slidenum">
              <a:rPr lang="en-US" altLang="en-US" smtClean="0"/>
              <a:pPr>
                <a:defRPr/>
              </a:pPr>
              <a:t>8</a:t>
            </a:fld>
            <a:endParaRPr lang="en-US" altLang="en-US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1363922" y="255588"/>
            <a:ext cx="6176075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2800" dirty="0" smtClean="0">
                <a:solidFill>
                  <a:srgbClr val="0066FF"/>
                </a:solidFill>
              </a:rPr>
              <a:t>3 MeV PROTON DUMP</a:t>
            </a:r>
            <a:endParaRPr lang="en-US" sz="2800" dirty="0">
              <a:solidFill>
                <a:srgbClr val="0066FF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75392" y="1232555"/>
            <a:ext cx="4946573" cy="216844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34972" y="3362111"/>
            <a:ext cx="4627412" cy="292042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0952" y="3362111"/>
            <a:ext cx="4132034" cy="2878198"/>
          </a:xfrm>
          <a:prstGeom prst="rect">
            <a:avLst/>
          </a:prstGeom>
        </p:spPr>
      </p:pic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1005770" y="911048"/>
            <a:ext cx="2420478" cy="3311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hangingPunct="0">
              <a:lnSpc>
                <a:spcPct val="125000"/>
              </a:lnSpc>
              <a:spcBef>
                <a:spcPct val="20000"/>
              </a:spcBef>
              <a:spcAft>
                <a:spcPct val="20000"/>
              </a:spcAft>
            </a:pPr>
            <a:r>
              <a:rPr lang="en-US" sz="1400" i="1" u="sng" dirty="0" smtClean="0">
                <a:cs typeface="Tahoma" pitchFamily="34" charset="0"/>
              </a:rPr>
              <a:t>Intensity</a:t>
            </a:r>
            <a:r>
              <a:rPr lang="en-US" sz="1400" i="1" dirty="0" smtClean="0">
                <a:cs typeface="Tahoma" pitchFamily="34" charset="0"/>
              </a:rPr>
              <a:t>:</a:t>
            </a:r>
            <a:r>
              <a:rPr lang="en-US" sz="1400" dirty="0" smtClean="0">
                <a:cs typeface="Tahoma" pitchFamily="34" charset="0"/>
              </a:rPr>
              <a:t> </a:t>
            </a:r>
            <a:r>
              <a:rPr lang="en-US" sz="1400" dirty="0" smtClean="0">
                <a:solidFill>
                  <a:srgbClr val="0066FF"/>
                </a:solidFill>
                <a:cs typeface="Tahoma" pitchFamily="34" charset="0"/>
              </a:rPr>
              <a:t>65mA</a:t>
            </a:r>
            <a:r>
              <a:rPr lang="en-US" sz="1400" dirty="0" smtClean="0">
                <a:cs typeface="Tahoma" pitchFamily="34" charset="0"/>
              </a:rPr>
              <a:t> over </a:t>
            </a:r>
            <a:r>
              <a:rPr lang="en-US" sz="1400" dirty="0" smtClean="0">
                <a:solidFill>
                  <a:srgbClr val="0066FF"/>
                </a:solidFill>
                <a:cs typeface="Tahoma" pitchFamily="34" charset="0"/>
              </a:rPr>
              <a:t>100</a:t>
            </a:r>
            <a:r>
              <a:rPr lang="el-GR" sz="1400" dirty="0" smtClean="0">
                <a:solidFill>
                  <a:srgbClr val="0066FF"/>
                </a:solidFill>
                <a:cs typeface="Tahoma" pitchFamily="34" charset="0"/>
              </a:rPr>
              <a:t>μ</a:t>
            </a:r>
            <a:r>
              <a:rPr lang="en-US" sz="1400" dirty="0" smtClean="0">
                <a:solidFill>
                  <a:srgbClr val="0066FF"/>
                </a:solidFill>
                <a:cs typeface="Tahoma" pitchFamily="34" charset="0"/>
              </a:rPr>
              <a:t>s</a:t>
            </a:r>
            <a:endParaRPr lang="en-US" sz="1400" dirty="0">
              <a:solidFill>
                <a:srgbClr val="0066FF"/>
              </a:solidFill>
              <a:cs typeface="Tahoma" pitchFamily="34" charset="0"/>
            </a:endParaRPr>
          </a:p>
        </p:txBody>
      </p:sp>
      <p:sp>
        <p:nvSpPr>
          <p:cNvPr id="9" name="Text Box 5"/>
          <p:cNvSpPr txBox="1">
            <a:spLocks noChangeArrowheads="1"/>
          </p:cNvSpPr>
          <p:nvPr/>
        </p:nvSpPr>
        <p:spPr bwMode="auto">
          <a:xfrm>
            <a:off x="4029208" y="915488"/>
            <a:ext cx="2350266" cy="361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hangingPunct="0">
              <a:lnSpc>
                <a:spcPct val="125000"/>
              </a:lnSpc>
              <a:spcBef>
                <a:spcPct val="20000"/>
              </a:spcBef>
              <a:spcAft>
                <a:spcPct val="20000"/>
              </a:spcAft>
            </a:pPr>
            <a:r>
              <a:rPr lang="en-US" sz="1400" i="1" u="sng" dirty="0" smtClean="0">
                <a:cs typeface="Tahoma" pitchFamily="34" charset="0"/>
              </a:rPr>
              <a:t>Beam size</a:t>
            </a:r>
            <a:r>
              <a:rPr lang="en-US" sz="1400" i="1" dirty="0" smtClean="0">
                <a:cs typeface="Tahoma" pitchFamily="34" charset="0"/>
              </a:rPr>
              <a:t>:</a:t>
            </a:r>
            <a:r>
              <a:rPr lang="en-US" sz="1400" dirty="0" smtClean="0">
                <a:cs typeface="Tahoma" pitchFamily="34" charset="0"/>
              </a:rPr>
              <a:t> </a:t>
            </a:r>
            <a:r>
              <a:rPr lang="en-US" sz="1400" dirty="0" smtClean="0">
                <a:solidFill>
                  <a:srgbClr val="0066FF"/>
                </a:solidFill>
                <a:cs typeface="Tahoma" pitchFamily="34" charset="0"/>
              </a:rPr>
              <a:t>4.5mm</a:t>
            </a:r>
            <a:r>
              <a:rPr lang="en-US" sz="1400" dirty="0" smtClean="0">
                <a:cs typeface="Tahoma" pitchFamily="34" charset="0"/>
              </a:rPr>
              <a:t> </a:t>
            </a:r>
            <a:r>
              <a:rPr lang="el-GR" sz="1400" dirty="0" smtClean="0">
                <a:solidFill>
                  <a:srgbClr val="0066FF"/>
                </a:solidFill>
                <a:cs typeface="Tahoma" pitchFamily="34" charset="0"/>
              </a:rPr>
              <a:t>σ</a:t>
            </a:r>
            <a:r>
              <a:rPr lang="en-US" sz="1400" baseline="-25000" dirty="0" smtClean="0">
                <a:solidFill>
                  <a:srgbClr val="0066FF"/>
                </a:solidFill>
                <a:cs typeface="Tahoma" pitchFamily="34" charset="0"/>
              </a:rPr>
              <a:t>x</a:t>
            </a:r>
            <a:r>
              <a:rPr lang="en-US" sz="1400" dirty="0" smtClean="0">
                <a:solidFill>
                  <a:srgbClr val="0066FF"/>
                </a:solidFill>
                <a:cs typeface="Tahoma" pitchFamily="34" charset="0"/>
              </a:rPr>
              <a:t> =</a:t>
            </a:r>
            <a:r>
              <a:rPr lang="el-GR" sz="1400" dirty="0" smtClean="0">
                <a:solidFill>
                  <a:srgbClr val="0066FF"/>
                </a:solidFill>
                <a:cs typeface="Tahoma" pitchFamily="34" charset="0"/>
              </a:rPr>
              <a:t> σ</a:t>
            </a:r>
            <a:r>
              <a:rPr lang="en-US" sz="1400" baseline="-25000" dirty="0" smtClean="0">
                <a:solidFill>
                  <a:srgbClr val="0066FF"/>
                </a:solidFill>
                <a:cs typeface="Tahoma" pitchFamily="34" charset="0"/>
              </a:rPr>
              <a:t>y</a:t>
            </a:r>
            <a:r>
              <a:rPr lang="en-US" sz="1400" dirty="0" smtClean="0">
                <a:solidFill>
                  <a:srgbClr val="0066FF"/>
                </a:solidFill>
                <a:cs typeface="Tahoma" pitchFamily="34" charset="0"/>
              </a:rPr>
              <a:t> </a:t>
            </a:r>
            <a:endParaRPr lang="en-US" sz="1400" dirty="0">
              <a:solidFill>
                <a:srgbClr val="0066FF"/>
              </a:solidFill>
              <a:cs typeface="Tahoma" pitchFamily="34" charset="0"/>
            </a:endParaRPr>
          </a:p>
        </p:txBody>
      </p:sp>
      <p:sp>
        <p:nvSpPr>
          <p:cNvPr id="10" name="Text Box 5"/>
          <p:cNvSpPr txBox="1">
            <a:spLocks noChangeArrowheads="1"/>
          </p:cNvSpPr>
          <p:nvPr/>
        </p:nvSpPr>
        <p:spPr bwMode="auto">
          <a:xfrm>
            <a:off x="0" y="1732098"/>
            <a:ext cx="2420478" cy="3311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>
              <a:lnSpc>
                <a:spcPct val="125000"/>
              </a:lnSpc>
              <a:spcBef>
                <a:spcPct val="20000"/>
              </a:spcBef>
              <a:spcAft>
                <a:spcPct val="20000"/>
              </a:spcAft>
            </a:pPr>
            <a:r>
              <a:rPr lang="en-US" sz="1400" dirty="0" smtClean="0">
                <a:cs typeface="Tahoma" pitchFamily="34" charset="0"/>
              </a:rPr>
              <a:t>orthogonal impact</a:t>
            </a:r>
            <a:endParaRPr lang="en-US" sz="1400" dirty="0">
              <a:cs typeface="Tahoma" pitchFamily="34" charset="0"/>
            </a:endParaRPr>
          </a:p>
        </p:txBody>
      </p:sp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6541906" y="1232555"/>
            <a:ext cx="2420478" cy="3311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>
              <a:lnSpc>
                <a:spcPct val="125000"/>
              </a:lnSpc>
              <a:spcBef>
                <a:spcPct val="20000"/>
              </a:spcBef>
              <a:spcAft>
                <a:spcPct val="20000"/>
              </a:spcAft>
            </a:pPr>
            <a:r>
              <a:rPr lang="en-US" sz="1400" dirty="0" smtClean="0">
                <a:solidFill>
                  <a:srgbClr val="FF0000"/>
                </a:solidFill>
                <a:cs typeface="Tahoma" pitchFamily="34" charset="0"/>
              </a:rPr>
              <a:t>tilting</a:t>
            </a:r>
            <a:endParaRPr lang="en-US" sz="1400" dirty="0">
              <a:solidFill>
                <a:srgbClr val="FF0000"/>
              </a:solidFill>
              <a:cs typeface="Tahoma" pitchFamily="34" charset="0"/>
            </a:endParaRPr>
          </a:p>
        </p:txBody>
      </p:sp>
      <p:sp>
        <p:nvSpPr>
          <p:cNvPr id="12" name="Rectangle 11"/>
          <p:cNvSpPr/>
          <p:nvPr/>
        </p:nvSpPr>
        <p:spPr bwMode="auto">
          <a:xfrm>
            <a:off x="2754216" y="2117056"/>
            <a:ext cx="275422" cy="922180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0" i="1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14" name="Straight Connector 13"/>
          <p:cNvCxnSpPr/>
          <p:nvPr/>
        </p:nvCxnSpPr>
        <p:spPr bwMode="auto">
          <a:xfrm>
            <a:off x="1374939" y="2574112"/>
            <a:ext cx="1346227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0066FF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5" name="Text Box 5"/>
          <p:cNvSpPr txBox="1">
            <a:spLocks noChangeArrowheads="1"/>
          </p:cNvSpPr>
          <p:nvPr/>
        </p:nvSpPr>
        <p:spPr bwMode="auto">
          <a:xfrm>
            <a:off x="1440773" y="2220004"/>
            <a:ext cx="607279" cy="3039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>
              <a:lnSpc>
                <a:spcPct val="125000"/>
              </a:lnSpc>
              <a:spcBef>
                <a:spcPct val="20000"/>
              </a:spcBef>
              <a:spcAft>
                <a:spcPct val="20000"/>
              </a:spcAft>
            </a:pPr>
            <a:r>
              <a:rPr lang="en-US" sz="1100" dirty="0" smtClean="0">
                <a:solidFill>
                  <a:srgbClr val="0066FF"/>
                </a:solidFill>
                <a:cs typeface="Tahoma" pitchFamily="34" charset="0"/>
              </a:rPr>
              <a:t>beam</a:t>
            </a:r>
            <a:endParaRPr lang="en-US" sz="1100" dirty="0">
              <a:solidFill>
                <a:srgbClr val="0066FF"/>
              </a:solidFill>
              <a:cs typeface="Tahoma" pitchFamily="34" charset="0"/>
            </a:endParaRPr>
          </a:p>
        </p:txBody>
      </p:sp>
      <p:sp>
        <p:nvSpPr>
          <p:cNvPr id="16" name="Text Box 5"/>
          <p:cNvSpPr txBox="1">
            <a:spLocks noChangeArrowheads="1"/>
          </p:cNvSpPr>
          <p:nvPr/>
        </p:nvSpPr>
        <p:spPr bwMode="auto">
          <a:xfrm>
            <a:off x="906599" y="6065873"/>
            <a:ext cx="607279" cy="2799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>
              <a:lnSpc>
                <a:spcPct val="125000"/>
              </a:lnSpc>
              <a:spcBef>
                <a:spcPct val="20000"/>
              </a:spcBef>
              <a:spcAft>
                <a:spcPct val="20000"/>
              </a:spcAft>
            </a:pPr>
            <a:r>
              <a:rPr lang="en-US" sz="1100" b="1" dirty="0" smtClean="0">
                <a:cs typeface="Tahoma" pitchFamily="34" charset="0"/>
              </a:rPr>
              <a:t>z</a:t>
            </a:r>
            <a:endParaRPr lang="en-US" sz="1100" b="1" dirty="0">
              <a:cs typeface="Tahoma" pitchFamily="34" charset="0"/>
            </a:endParaRPr>
          </a:p>
        </p:txBody>
      </p:sp>
      <p:sp>
        <p:nvSpPr>
          <p:cNvPr id="17" name="Text Box 5"/>
          <p:cNvSpPr txBox="1">
            <a:spLocks noChangeArrowheads="1"/>
          </p:cNvSpPr>
          <p:nvPr/>
        </p:nvSpPr>
        <p:spPr bwMode="auto">
          <a:xfrm>
            <a:off x="6697450" y="6071762"/>
            <a:ext cx="607279" cy="2799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>
              <a:lnSpc>
                <a:spcPct val="125000"/>
              </a:lnSpc>
              <a:spcBef>
                <a:spcPct val="20000"/>
              </a:spcBef>
              <a:spcAft>
                <a:spcPct val="20000"/>
              </a:spcAft>
            </a:pPr>
            <a:r>
              <a:rPr lang="en-US" sz="1100" b="1" dirty="0" smtClean="0">
                <a:cs typeface="Tahoma" pitchFamily="34" charset="0"/>
              </a:rPr>
              <a:t>y</a:t>
            </a:r>
            <a:endParaRPr lang="en-US" sz="1100" b="1" dirty="0">
              <a:cs typeface="Tahoma" pitchFamily="34" charset="0"/>
            </a:endParaRPr>
          </a:p>
        </p:txBody>
      </p:sp>
      <p:sp>
        <p:nvSpPr>
          <p:cNvPr id="18" name="Text Box 5"/>
          <p:cNvSpPr txBox="1">
            <a:spLocks noChangeArrowheads="1"/>
          </p:cNvSpPr>
          <p:nvPr/>
        </p:nvSpPr>
        <p:spPr bwMode="auto">
          <a:xfrm>
            <a:off x="4891489" y="3429338"/>
            <a:ext cx="1141716" cy="361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>
              <a:lnSpc>
                <a:spcPct val="125000"/>
              </a:lnSpc>
              <a:spcBef>
                <a:spcPct val="20000"/>
              </a:spcBef>
              <a:spcAft>
                <a:spcPct val="20000"/>
              </a:spcAft>
            </a:pPr>
            <a:r>
              <a:rPr lang="en-US" sz="1400" dirty="0" smtClean="0">
                <a:solidFill>
                  <a:srgbClr val="FF0000"/>
                </a:solidFill>
                <a:cs typeface="Tahoma" pitchFamily="34" charset="0"/>
              </a:rPr>
              <a:t>85% gain!</a:t>
            </a:r>
            <a:endParaRPr lang="en-US" sz="1400" dirty="0">
              <a:solidFill>
                <a:srgbClr val="FF0000"/>
              </a:solidFill>
              <a:cs typeface="Tahoma" pitchFamily="34" charset="0"/>
            </a:endParaRPr>
          </a:p>
        </p:txBody>
      </p:sp>
      <p:cxnSp>
        <p:nvCxnSpPr>
          <p:cNvPr id="19" name="Straight Connector 18"/>
          <p:cNvCxnSpPr/>
          <p:nvPr/>
        </p:nvCxnSpPr>
        <p:spPr bwMode="auto">
          <a:xfrm>
            <a:off x="3924000" y="3610156"/>
            <a:ext cx="1080000" cy="1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1" name="Rectangle 20"/>
          <p:cNvSpPr/>
          <p:nvPr/>
        </p:nvSpPr>
        <p:spPr>
          <a:xfrm>
            <a:off x="5010113" y="3039236"/>
            <a:ext cx="2763789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indent="-228600"/>
            <a:r>
              <a:rPr lang="en-US" sz="1000" b="0" dirty="0" smtClean="0">
                <a:ea typeface="Tahoma" panose="020B0604030504040204" pitchFamily="34" charset="0"/>
                <a:cs typeface="Tahoma" panose="020B0604030504040204" pitchFamily="34" charset="0"/>
              </a:rPr>
              <a:t>C. </a:t>
            </a:r>
            <a:r>
              <a:rPr lang="en-US" sz="1000" b="0" dirty="0" err="1" smtClean="0">
                <a:ea typeface="Tahoma" panose="020B0604030504040204" pitchFamily="34" charset="0"/>
                <a:cs typeface="Tahoma" panose="020B0604030504040204" pitchFamily="34" charset="0"/>
              </a:rPr>
              <a:t>Maglioni</a:t>
            </a:r>
            <a:r>
              <a:rPr lang="en-US" sz="1000" b="0" dirty="0" smtClean="0">
                <a:ea typeface="Tahoma" panose="020B0604030504040204" pitchFamily="34" charset="0"/>
                <a:cs typeface="Tahoma" panose="020B0604030504040204" pitchFamily="34" charset="0"/>
              </a:rPr>
              <a:t>, V. </a:t>
            </a:r>
            <a:r>
              <a:rPr lang="en-US" sz="1000" b="0" dirty="0" err="1" smtClean="0">
                <a:ea typeface="Tahoma" panose="020B0604030504040204" pitchFamily="34" charset="0"/>
                <a:cs typeface="Tahoma" panose="020B0604030504040204" pitchFamily="34" charset="0"/>
              </a:rPr>
              <a:t>Vlachoudis</a:t>
            </a:r>
            <a:r>
              <a:rPr lang="en-US" sz="1000" b="0" dirty="0" smtClean="0">
                <a:ea typeface="Tahoma" panose="020B0604030504040204" pitchFamily="34" charset="0"/>
                <a:cs typeface="Tahoma" panose="020B0604030504040204" pitchFamily="34" charset="0"/>
              </a:rPr>
              <a:t>, </a:t>
            </a:r>
            <a:r>
              <a:rPr lang="en-US" sz="1000" dirty="0">
                <a:ea typeface="Tahoma" panose="020B0604030504040204" pitchFamily="34" charset="0"/>
                <a:cs typeface="Tahoma" panose="020B0604030504040204" pitchFamily="34" charset="0"/>
              </a:rPr>
              <a:t>EDMS 1182648</a:t>
            </a:r>
          </a:p>
        </p:txBody>
      </p:sp>
      <p:sp>
        <p:nvSpPr>
          <p:cNvPr id="8" name="Rectangle 7"/>
          <p:cNvSpPr/>
          <p:nvPr/>
        </p:nvSpPr>
        <p:spPr bwMode="auto">
          <a:xfrm>
            <a:off x="210952" y="4617720"/>
            <a:ext cx="131948" cy="914400"/>
          </a:xfrm>
          <a:prstGeom prst="rect">
            <a:avLst/>
          </a:prstGeom>
          <a:noFill/>
          <a:ln w="158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0" i="1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2" name="Text Box 5"/>
          <p:cNvSpPr txBox="1">
            <a:spLocks noChangeArrowheads="1"/>
          </p:cNvSpPr>
          <p:nvPr/>
        </p:nvSpPr>
        <p:spPr bwMode="auto">
          <a:xfrm>
            <a:off x="3488576" y="2632059"/>
            <a:ext cx="1708145" cy="3311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>
              <a:lnSpc>
                <a:spcPct val="125000"/>
              </a:lnSpc>
              <a:spcBef>
                <a:spcPct val="20000"/>
              </a:spcBef>
              <a:spcAft>
                <a:spcPct val="20000"/>
              </a:spcAft>
            </a:pPr>
            <a:r>
              <a:rPr lang="en-US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ahoma" pitchFamily="34" charset="0"/>
              </a:rPr>
              <a:t>graphite</a:t>
            </a:r>
            <a:endParaRPr lang="en-US" sz="1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70659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7767317-A9AB-4E54-871B-CD2EEDE7C57D}" type="slidenum">
              <a:rPr lang="en-US" altLang="en-US" smtClean="0"/>
              <a:pPr>
                <a:defRPr/>
              </a:pPr>
              <a:t>9</a:t>
            </a:fld>
            <a:endParaRPr lang="en-US" altLang="en-US"/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2464939" y="453708"/>
            <a:ext cx="4238087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2800" dirty="0" smtClean="0">
                <a:solidFill>
                  <a:srgbClr val="0066FF"/>
                </a:solidFill>
              </a:rPr>
              <a:t>HIGH Z ION BEAMS</a:t>
            </a:r>
          </a:p>
          <a:p>
            <a:pPr algn="ctr"/>
            <a:r>
              <a:rPr lang="en-US" sz="2800" dirty="0" smtClean="0">
                <a:solidFill>
                  <a:srgbClr val="0066FF"/>
                </a:solidFill>
              </a:rPr>
              <a:t>350 MeV/n </a:t>
            </a:r>
            <a:r>
              <a:rPr lang="en-US" sz="2800" baseline="30000" dirty="0" smtClean="0">
                <a:solidFill>
                  <a:srgbClr val="0066FF"/>
                </a:solidFill>
              </a:rPr>
              <a:t>238</a:t>
            </a:r>
            <a:r>
              <a:rPr lang="en-US" sz="2800" dirty="0" smtClean="0">
                <a:solidFill>
                  <a:srgbClr val="0066FF"/>
                </a:solidFill>
              </a:rPr>
              <a:t>U</a:t>
            </a:r>
            <a:endParaRPr lang="en-US" sz="2800" dirty="0">
              <a:solidFill>
                <a:srgbClr val="0066FF"/>
              </a:solidFill>
            </a:endParaRPr>
          </a:p>
        </p:txBody>
      </p:sp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38414" y="2969935"/>
            <a:ext cx="4479979" cy="31446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23247" y="3387670"/>
            <a:ext cx="1105050" cy="361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hangingPunct="0">
              <a:lnSpc>
                <a:spcPct val="125000"/>
              </a:lnSpc>
              <a:spcBef>
                <a:spcPct val="20000"/>
              </a:spcBef>
              <a:spcAft>
                <a:spcPct val="20000"/>
              </a:spcAft>
            </a:pPr>
            <a:r>
              <a:rPr lang="en-US" sz="1400" dirty="0" smtClean="0">
                <a:cs typeface="Tahoma" pitchFamily="34" charset="0"/>
              </a:rPr>
              <a:t>two pulses</a:t>
            </a:r>
            <a:endParaRPr lang="en-US" sz="1400" dirty="0">
              <a:cs typeface="Tahoma" pitchFamily="34" charset="0"/>
            </a:endParaRPr>
          </a:p>
        </p:txBody>
      </p:sp>
      <p:sp>
        <p:nvSpPr>
          <p:cNvPr id="8" name="Text Box 5"/>
          <p:cNvSpPr txBox="1">
            <a:spLocks noChangeArrowheads="1"/>
          </p:cNvSpPr>
          <p:nvPr/>
        </p:nvSpPr>
        <p:spPr bwMode="auto">
          <a:xfrm>
            <a:off x="31493" y="4601660"/>
            <a:ext cx="1105050" cy="3311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hangingPunct="0">
              <a:lnSpc>
                <a:spcPct val="125000"/>
              </a:lnSpc>
              <a:spcBef>
                <a:spcPct val="20000"/>
              </a:spcBef>
              <a:spcAft>
                <a:spcPct val="20000"/>
              </a:spcAft>
            </a:pPr>
            <a:r>
              <a:rPr lang="en-US" sz="1400" dirty="0" smtClean="0">
                <a:cs typeface="Tahoma" pitchFamily="34" charset="0"/>
              </a:rPr>
              <a:t>one pulse</a:t>
            </a:r>
            <a:endParaRPr lang="en-US" sz="1400" dirty="0">
              <a:cs typeface="Tahoma" pitchFamily="34" charset="0"/>
            </a:endParaRPr>
          </a:p>
        </p:txBody>
      </p:sp>
      <p:pic>
        <p:nvPicPr>
          <p:cNvPr id="21507" name="Picture 3"/>
          <p:cNvPicPr>
            <a:picLocks noChangeAspect="1" noChangeArrowheads="1"/>
          </p:cNvPicPr>
          <p:nvPr/>
        </p:nvPicPr>
        <p:blipFill>
          <a:blip r:embed="rId3" cstate="print"/>
          <a:srcRect l="6504"/>
          <a:stretch>
            <a:fillRect/>
          </a:stretch>
        </p:blipFill>
        <p:spPr bwMode="auto">
          <a:xfrm>
            <a:off x="5494154" y="3905548"/>
            <a:ext cx="488191" cy="22626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3" name="Group 12"/>
          <p:cNvGrpSpPr/>
          <p:nvPr/>
        </p:nvGrpSpPr>
        <p:grpSpPr>
          <a:xfrm>
            <a:off x="5540641" y="1061633"/>
            <a:ext cx="3502614" cy="4083770"/>
            <a:chOff x="5377912" y="1061633"/>
            <a:chExt cx="3502614" cy="4083770"/>
          </a:xfrm>
        </p:grpSpPr>
        <p:pic>
          <p:nvPicPr>
            <p:cNvPr id="9" name="Picture 8" descr="Ta.png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5377912" y="1061633"/>
              <a:ext cx="3370879" cy="2528158"/>
            </a:xfrm>
            <a:prstGeom prst="rect">
              <a:avLst/>
            </a:prstGeom>
          </p:spPr>
        </p:pic>
        <p:pic>
          <p:nvPicPr>
            <p:cNvPr id="21508" name="Picture 4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5990093" y="3533580"/>
              <a:ext cx="2620886" cy="16118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0" name="Text Box 5"/>
            <p:cNvSpPr txBox="1">
              <a:spLocks noChangeArrowheads="1"/>
            </p:cNvSpPr>
            <p:nvPr/>
          </p:nvSpPr>
          <p:spPr bwMode="auto">
            <a:xfrm>
              <a:off x="7506844" y="3421230"/>
              <a:ext cx="1373682" cy="2629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eaLnBrk="0" hangingPunct="0">
                <a:lnSpc>
                  <a:spcPct val="125000"/>
                </a:lnSpc>
                <a:spcBef>
                  <a:spcPct val="20000"/>
                </a:spcBef>
                <a:spcAft>
                  <a:spcPct val="20000"/>
                </a:spcAft>
              </a:pPr>
              <a:r>
                <a:rPr lang="en-US" sz="1000" dirty="0" smtClean="0">
                  <a:cs typeface="Tahoma" pitchFamily="34" charset="0"/>
                </a:rPr>
                <a:t>per beam particle</a:t>
              </a:r>
              <a:endParaRPr lang="en-US" sz="1000" dirty="0">
                <a:cs typeface="Tahoma" pitchFamily="34" charset="0"/>
              </a:endParaRPr>
            </a:p>
          </p:txBody>
        </p:sp>
        <p:sp>
          <p:nvSpPr>
            <p:cNvPr id="12" name="Text Box 5"/>
            <p:cNvSpPr txBox="1">
              <a:spLocks noChangeArrowheads="1"/>
            </p:cNvSpPr>
            <p:nvPr/>
          </p:nvSpPr>
          <p:spPr bwMode="auto">
            <a:xfrm rot="16200000">
              <a:off x="5342247" y="3813854"/>
              <a:ext cx="1128296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eaLnBrk="0" hangingPunct="0">
                <a:lnSpc>
                  <a:spcPct val="125000"/>
                </a:lnSpc>
                <a:spcBef>
                  <a:spcPct val="20000"/>
                </a:spcBef>
                <a:spcAft>
                  <a:spcPct val="20000"/>
                </a:spcAft>
              </a:pPr>
              <a:r>
                <a:rPr lang="en-US" sz="800" dirty="0" err="1" smtClean="0">
                  <a:cs typeface="Tahoma" pitchFamily="34" charset="0"/>
                </a:rPr>
                <a:t>dE</a:t>
              </a:r>
              <a:r>
                <a:rPr lang="en-US" sz="800" dirty="0" smtClean="0">
                  <a:cs typeface="Tahoma" pitchFamily="34" charset="0"/>
                </a:rPr>
                <a:t>/</a:t>
              </a:r>
              <a:r>
                <a:rPr lang="en-US" sz="800" dirty="0" err="1" smtClean="0">
                  <a:cs typeface="Tahoma" pitchFamily="34" charset="0"/>
                </a:rPr>
                <a:t>dz</a:t>
              </a:r>
              <a:r>
                <a:rPr lang="en-US" sz="800" dirty="0" smtClean="0">
                  <a:cs typeface="Tahoma" pitchFamily="34" charset="0"/>
                </a:rPr>
                <a:t> [10 </a:t>
              </a:r>
              <a:r>
                <a:rPr lang="en-US" sz="800" dirty="0" err="1" smtClean="0">
                  <a:cs typeface="Tahoma" pitchFamily="34" charset="0"/>
                </a:rPr>
                <a:t>MeV</a:t>
              </a:r>
              <a:r>
                <a:rPr lang="en-US" sz="800" dirty="0" smtClean="0">
                  <a:cs typeface="Tahoma" pitchFamily="34" charset="0"/>
                </a:rPr>
                <a:t>/mm]</a:t>
              </a:r>
              <a:endParaRPr lang="en-US" sz="800" dirty="0">
                <a:cs typeface="Tahoma" pitchFamily="34" charset="0"/>
              </a:endParaRPr>
            </a:p>
          </p:txBody>
        </p:sp>
      </p:grpSp>
      <p:sp>
        <p:nvSpPr>
          <p:cNvPr id="14" name="Left Brace 13"/>
          <p:cNvSpPr/>
          <p:nvPr/>
        </p:nvSpPr>
        <p:spPr bwMode="auto">
          <a:xfrm>
            <a:off x="906652" y="4819973"/>
            <a:ext cx="162731" cy="790413"/>
          </a:xfrm>
          <a:prstGeom prst="leftBrace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1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5" name="Text Box 5"/>
          <p:cNvSpPr txBox="1">
            <a:spLocks noChangeArrowheads="1"/>
          </p:cNvSpPr>
          <p:nvPr/>
        </p:nvSpPr>
        <p:spPr bwMode="auto">
          <a:xfrm>
            <a:off x="452525" y="5061467"/>
            <a:ext cx="570360" cy="2846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hangingPunct="0">
              <a:lnSpc>
                <a:spcPct val="125000"/>
              </a:lnSpc>
              <a:spcBef>
                <a:spcPct val="20000"/>
              </a:spcBef>
              <a:spcAft>
                <a:spcPct val="20000"/>
              </a:spcAft>
            </a:pPr>
            <a:r>
              <a:rPr lang="en-US" sz="1000" dirty="0" smtClean="0">
                <a:cs typeface="Tahoma" pitchFamily="34" charset="0"/>
              </a:rPr>
              <a:t>1 mm</a:t>
            </a:r>
            <a:endParaRPr lang="en-US" sz="1000" dirty="0">
              <a:cs typeface="Tahoma" pitchFamily="34" charset="0"/>
            </a:endParaRPr>
          </a:p>
        </p:txBody>
      </p:sp>
      <p:cxnSp>
        <p:nvCxnSpPr>
          <p:cNvPr id="17" name="Straight Connector 16"/>
          <p:cNvCxnSpPr/>
          <p:nvPr/>
        </p:nvCxnSpPr>
        <p:spPr bwMode="auto">
          <a:xfrm>
            <a:off x="7160217" y="3022169"/>
            <a:ext cx="0" cy="650929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8" name="Text Box 5"/>
          <p:cNvSpPr txBox="1">
            <a:spLocks noChangeArrowheads="1"/>
          </p:cNvSpPr>
          <p:nvPr/>
        </p:nvSpPr>
        <p:spPr bwMode="auto">
          <a:xfrm>
            <a:off x="1074548" y="2640909"/>
            <a:ext cx="2773552" cy="2846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hangingPunct="0">
              <a:lnSpc>
                <a:spcPct val="125000"/>
              </a:lnSpc>
              <a:spcBef>
                <a:spcPct val="20000"/>
              </a:spcBef>
              <a:spcAft>
                <a:spcPct val="20000"/>
              </a:spcAft>
            </a:pPr>
            <a:r>
              <a:rPr lang="en-US" sz="1000" dirty="0" smtClean="0">
                <a:cs typeface="Tahoma" pitchFamily="34" charset="0"/>
              </a:rPr>
              <a:t>GSI S-334 experiment (courtesy of J. </a:t>
            </a:r>
            <a:r>
              <a:rPr lang="en-US" sz="1000" dirty="0" err="1" smtClean="0">
                <a:cs typeface="Tahoma" pitchFamily="34" charset="0"/>
              </a:rPr>
              <a:t>Lettry</a:t>
            </a:r>
            <a:r>
              <a:rPr lang="en-US" sz="1000" dirty="0" smtClean="0">
                <a:cs typeface="Tahoma" pitchFamily="34" charset="0"/>
              </a:rPr>
              <a:t>)</a:t>
            </a:r>
            <a:endParaRPr lang="en-US" sz="1000" dirty="0">
              <a:cs typeface="Tahoma" pitchFamily="34" charset="0"/>
            </a:endParaRPr>
          </a:p>
        </p:txBody>
      </p:sp>
      <p:sp>
        <p:nvSpPr>
          <p:cNvPr id="19" name="Text Box 5"/>
          <p:cNvSpPr txBox="1">
            <a:spLocks noChangeArrowheads="1"/>
          </p:cNvSpPr>
          <p:nvPr/>
        </p:nvSpPr>
        <p:spPr bwMode="auto">
          <a:xfrm>
            <a:off x="266427" y="1354241"/>
            <a:ext cx="2795135" cy="3311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hangingPunct="0">
              <a:lnSpc>
                <a:spcPct val="125000"/>
              </a:lnSpc>
              <a:spcBef>
                <a:spcPct val="20000"/>
              </a:spcBef>
              <a:spcAft>
                <a:spcPct val="20000"/>
              </a:spcAft>
            </a:pPr>
            <a:r>
              <a:rPr lang="en-US" sz="1400" i="1" u="sng" dirty="0" smtClean="0">
                <a:cs typeface="Tahoma" pitchFamily="34" charset="0"/>
              </a:rPr>
              <a:t>Intensity</a:t>
            </a:r>
            <a:r>
              <a:rPr lang="en-US" sz="1400" i="1" dirty="0" smtClean="0">
                <a:cs typeface="Tahoma" pitchFamily="34" charset="0"/>
              </a:rPr>
              <a:t>:</a:t>
            </a:r>
            <a:r>
              <a:rPr lang="en-US" sz="1400" dirty="0" smtClean="0">
                <a:cs typeface="Tahoma" pitchFamily="34" charset="0"/>
              </a:rPr>
              <a:t> </a:t>
            </a:r>
            <a:r>
              <a:rPr lang="en-US" sz="1400" dirty="0">
                <a:solidFill>
                  <a:srgbClr val="0066FF"/>
                </a:solidFill>
                <a:cs typeface="Tahoma" pitchFamily="34" charset="0"/>
              </a:rPr>
              <a:t>2.4 10</a:t>
            </a:r>
            <a:r>
              <a:rPr lang="en-US" sz="1400" baseline="30000" dirty="0">
                <a:solidFill>
                  <a:srgbClr val="0066FF"/>
                </a:solidFill>
                <a:cs typeface="Tahoma" pitchFamily="34" charset="0"/>
              </a:rPr>
              <a:t>9</a:t>
            </a:r>
            <a:r>
              <a:rPr lang="en-US" sz="1400" dirty="0">
                <a:solidFill>
                  <a:srgbClr val="0066FF"/>
                </a:solidFill>
                <a:cs typeface="Tahoma" pitchFamily="34" charset="0"/>
              </a:rPr>
              <a:t> ions per pulse</a:t>
            </a:r>
          </a:p>
        </p:txBody>
      </p:sp>
      <p:sp>
        <p:nvSpPr>
          <p:cNvPr id="20" name="Text Box 5"/>
          <p:cNvSpPr txBox="1">
            <a:spLocks noChangeArrowheads="1"/>
          </p:cNvSpPr>
          <p:nvPr/>
        </p:nvSpPr>
        <p:spPr bwMode="auto">
          <a:xfrm>
            <a:off x="3374766" y="1346846"/>
            <a:ext cx="2571247" cy="361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hangingPunct="0">
              <a:lnSpc>
                <a:spcPct val="125000"/>
              </a:lnSpc>
              <a:spcBef>
                <a:spcPct val="20000"/>
              </a:spcBef>
              <a:spcAft>
                <a:spcPct val="20000"/>
              </a:spcAft>
            </a:pPr>
            <a:r>
              <a:rPr lang="en-US" sz="1400" i="1" u="sng" dirty="0" smtClean="0">
                <a:cs typeface="Tahoma" pitchFamily="34" charset="0"/>
              </a:rPr>
              <a:t>Beam size</a:t>
            </a:r>
            <a:r>
              <a:rPr lang="en-US" sz="1400" i="1" dirty="0" smtClean="0">
                <a:cs typeface="Tahoma" pitchFamily="34" charset="0"/>
              </a:rPr>
              <a:t>:</a:t>
            </a:r>
            <a:r>
              <a:rPr lang="en-US" sz="1400" dirty="0" smtClean="0">
                <a:cs typeface="Tahoma" pitchFamily="34" charset="0"/>
              </a:rPr>
              <a:t> </a:t>
            </a:r>
            <a:r>
              <a:rPr lang="en-US" sz="1400" dirty="0">
                <a:solidFill>
                  <a:srgbClr val="0066FF"/>
                </a:solidFill>
                <a:cs typeface="Tahoma" pitchFamily="34" charset="0"/>
              </a:rPr>
              <a:t>0.85 mm FWHM</a:t>
            </a:r>
            <a:r>
              <a:rPr lang="en-US" sz="1400" dirty="0" smtClean="0">
                <a:solidFill>
                  <a:srgbClr val="0066FF"/>
                </a:solidFill>
                <a:cs typeface="Tahoma" pitchFamily="34" charset="0"/>
              </a:rPr>
              <a:t> </a:t>
            </a:r>
            <a:endParaRPr lang="en-US" sz="1400" dirty="0">
              <a:solidFill>
                <a:srgbClr val="0066FF"/>
              </a:solidFill>
              <a:cs typeface="Tahoma" pitchFamily="34" charset="0"/>
            </a:endParaRPr>
          </a:p>
        </p:txBody>
      </p:sp>
      <p:sp>
        <p:nvSpPr>
          <p:cNvPr id="23" name="Text Box 5"/>
          <p:cNvSpPr txBox="1">
            <a:spLocks noChangeArrowheads="1"/>
          </p:cNvSpPr>
          <p:nvPr/>
        </p:nvSpPr>
        <p:spPr bwMode="auto">
          <a:xfrm>
            <a:off x="3636128" y="2196104"/>
            <a:ext cx="1772778" cy="3311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>
              <a:lnSpc>
                <a:spcPct val="125000"/>
              </a:lnSpc>
              <a:spcBef>
                <a:spcPct val="20000"/>
              </a:spcBef>
              <a:spcAft>
                <a:spcPct val="20000"/>
              </a:spcAft>
            </a:pPr>
            <a:r>
              <a:rPr lang="en-US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ahoma" pitchFamily="34" charset="0"/>
              </a:rPr>
              <a:t>tantalum target</a:t>
            </a:r>
            <a:endParaRPr lang="en-US" sz="1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Edge</Template>
  <TotalTime>21823</TotalTime>
  <Words>1903</Words>
  <Application>Microsoft Office PowerPoint</Application>
  <PresentationFormat>On-screen Show (4:3)</PresentationFormat>
  <Paragraphs>477</Paragraphs>
  <Slides>40</Slides>
  <Notes>2</Notes>
  <HiddenSlides>0</HiddenSlides>
  <MMClips>0</MMClips>
  <ScaleCrop>false</ScaleCrop>
  <HeadingPairs>
    <vt:vector size="8" baseType="variant">
      <vt:variant>
        <vt:lpstr>Fonts Used</vt:lpstr>
      </vt:variant>
      <vt:variant>
        <vt:i4>18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40</vt:i4>
      </vt:variant>
    </vt:vector>
  </HeadingPairs>
  <TitlesOfParts>
    <vt:vector size="60" baseType="lpstr">
      <vt:lpstr>Arial Unicode MS</vt:lpstr>
      <vt:lpstr>ＭＳ Ｐゴシック</vt:lpstr>
      <vt:lpstr>Arial</vt:lpstr>
      <vt:lpstr>Arial Narrow</vt:lpstr>
      <vt:lpstr>Calibri</vt:lpstr>
      <vt:lpstr>Cambria</vt:lpstr>
      <vt:lpstr>Cambria Math</vt:lpstr>
      <vt:lpstr>Century Gothic</vt:lpstr>
      <vt:lpstr>Comic Sans MS</vt:lpstr>
      <vt:lpstr>Constantia</vt:lpstr>
      <vt:lpstr>Courier New</vt:lpstr>
      <vt:lpstr>Garamond</vt:lpstr>
      <vt:lpstr>Helvetica Neue</vt:lpstr>
      <vt:lpstr>Symbol</vt:lpstr>
      <vt:lpstr>Tahoma</vt:lpstr>
      <vt:lpstr>Times New Roman</vt:lpstr>
      <vt:lpstr>Tw Cen MT</vt:lpstr>
      <vt:lpstr>Wingdings</vt:lpstr>
      <vt:lpstr>Edge</vt:lpstr>
      <vt:lpstr>Microsoft Equation 3.0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Francesco Cerutti</dc:creator>
  <cp:lastModifiedBy>Francesco Cerutti</cp:lastModifiedBy>
  <cp:revision>707</cp:revision>
  <cp:lastPrinted>2015-11-09T16:03:33Z</cp:lastPrinted>
  <dcterms:created xsi:type="dcterms:W3CDTF">2008-01-07T14:27:37Z</dcterms:created>
  <dcterms:modified xsi:type="dcterms:W3CDTF">2015-11-09T21:08:08Z</dcterms:modified>
</cp:coreProperties>
</file>