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charts/chart1.xml" ContentType="application/vnd.openxmlformats-officedocument.drawingml.chart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0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56"/>
  </p:notesMasterIdLst>
  <p:sldIdLst>
    <p:sldId id="256" r:id="rId2"/>
    <p:sldId id="257" r:id="rId3"/>
    <p:sldId id="404" r:id="rId4"/>
    <p:sldId id="406" r:id="rId5"/>
    <p:sldId id="408" r:id="rId6"/>
    <p:sldId id="261" r:id="rId7"/>
    <p:sldId id="410" r:id="rId8"/>
    <p:sldId id="262" r:id="rId9"/>
    <p:sldId id="297" r:id="rId10"/>
    <p:sldId id="299" r:id="rId11"/>
    <p:sldId id="300" r:id="rId12"/>
    <p:sldId id="423" r:id="rId13"/>
    <p:sldId id="426" r:id="rId14"/>
    <p:sldId id="430" r:id="rId15"/>
    <p:sldId id="311" r:id="rId16"/>
    <p:sldId id="310" r:id="rId17"/>
    <p:sldId id="312" r:id="rId18"/>
    <p:sldId id="335" r:id="rId19"/>
    <p:sldId id="334" r:id="rId20"/>
    <p:sldId id="315" r:id="rId21"/>
    <p:sldId id="336" r:id="rId22"/>
    <p:sldId id="414" r:id="rId23"/>
    <p:sldId id="317" r:id="rId24"/>
    <p:sldId id="339" r:id="rId25"/>
    <p:sldId id="340" r:id="rId26"/>
    <p:sldId id="324" r:id="rId27"/>
    <p:sldId id="325" r:id="rId28"/>
    <p:sldId id="353" r:id="rId29"/>
    <p:sldId id="351" r:id="rId30"/>
    <p:sldId id="329" r:id="rId31"/>
    <p:sldId id="331" r:id="rId32"/>
    <p:sldId id="372" r:id="rId33"/>
    <p:sldId id="380" r:id="rId34"/>
    <p:sldId id="379" r:id="rId35"/>
    <p:sldId id="384" r:id="rId36"/>
    <p:sldId id="385" r:id="rId37"/>
    <p:sldId id="388" r:id="rId38"/>
    <p:sldId id="390" r:id="rId39"/>
    <p:sldId id="375" r:id="rId40"/>
    <p:sldId id="505" r:id="rId41"/>
    <p:sldId id="373" r:id="rId42"/>
    <p:sldId id="374" r:id="rId43"/>
    <p:sldId id="387" r:id="rId44"/>
    <p:sldId id="391" r:id="rId45"/>
    <p:sldId id="431" r:id="rId46"/>
    <p:sldId id="392" r:id="rId47"/>
    <p:sldId id="403" r:id="rId48"/>
    <p:sldId id="397" r:id="rId49"/>
    <p:sldId id="393" r:id="rId50"/>
    <p:sldId id="399" r:id="rId51"/>
    <p:sldId id="400" r:id="rId52"/>
    <p:sldId id="402" r:id="rId53"/>
    <p:sldId id="272" r:id="rId54"/>
    <p:sldId id="349" r:id="rId5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AD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49" autoAdjust="0"/>
    <p:restoredTop sz="96586" autoAdjust="0"/>
  </p:normalViewPr>
  <p:slideViewPr>
    <p:cSldViewPr snapToGrid="0">
      <p:cViewPr varScale="1">
        <p:scale>
          <a:sx n="108" d="100"/>
          <a:sy n="108" d="100"/>
        </p:scale>
        <p:origin x="120" y="3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2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416063426404725E-2"/>
          <c:y val="0.12598870056497191"/>
          <c:w val="0.80248190279214049"/>
          <c:h val="0.73220338983050848"/>
        </c:manualLayout>
      </c:layout>
      <c:scatterChart>
        <c:scatterStyle val="lineMarker"/>
        <c:varyColors val="0"/>
        <c:ser>
          <c:idx val="27"/>
          <c:order val="0"/>
          <c:tx>
            <c:v>Distance v.s. DeltaMax</c:v>
          </c:tx>
          <c:spPr>
            <a:ln w="28575">
              <a:noFill/>
            </a:ln>
          </c:spPr>
          <c:marker>
            <c:symbol val="diamond"/>
            <c:size val="13"/>
            <c:spPr>
              <a:solidFill>
                <a:srgbClr val="FF0000"/>
              </a:solidFill>
            </c:spPr>
          </c:marker>
          <c:xVal>
            <c:numRef>
              <c:f>DistanceVSDeltaMax!$B$2:$B$29</c:f>
              <c:numCache>
                <c:formatCode>General</c:formatCode>
                <c:ptCount val="28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</c:numCache>
            </c:numRef>
          </c:xVal>
          <c:yVal>
            <c:numRef>
              <c:f>DistanceVSDeltaMax!$C$2:$C$29</c:f>
              <c:numCache>
                <c:formatCode>General</c:formatCode>
                <c:ptCount val="28"/>
                <c:pt idx="0">
                  <c:v>2.0299999999999998</c:v>
                </c:pt>
                <c:pt idx="1">
                  <c:v>2.1</c:v>
                </c:pt>
                <c:pt idx="2">
                  <c:v>2.0699999999999998</c:v>
                </c:pt>
                <c:pt idx="3">
                  <c:v>2.0499999999999998</c:v>
                </c:pt>
                <c:pt idx="4">
                  <c:v>2.0499999999999998</c:v>
                </c:pt>
                <c:pt idx="5">
                  <c:v>2.02</c:v>
                </c:pt>
                <c:pt idx="6">
                  <c:v>1.95</c:v>
                </c:pt>
                <c:pt idx="7">
                  <c:v>1.81</c:v>
                </c:pt>
                <c:pt idx="8">
                  <c:v>1.63</c:v>
                </c:pt>
                <c:pt idx="9">
                  <c:v>1.54</c:v>
                </c:pt>
                <c:pt idx="10">
                  <c:v>1.54</c:v>
                </c:pt>
                <c:pt idx="11">
                  <c:v>1.56</c:v>
                </c:pt>
                <c:pt idx="12">
                  <c:v>1.56</c:v>
                </c:pt>
                <c:pt idx="13">
                  <c:v>1.54</c:v>
                </c:pt>
                <c:pt idx="14">
                  <c:v>1.57</c:v>
                </c:pt>
                <c:pt idx="15">
                  <c:v>1.6</c:v>
                </c:pt>
                <c:pt idx="16">
                  <c:v>1.65</c:v>
                </c:pt>
                <c:pt idx="17">
                  <c:v>1.86</c:v>
                </c:pt>
                <c:pt idx="18">
                  <c:v>2.0299999999999998</c:v>
                </c:pt>
                <c:pt idx="19">
                  <c:v>2.0699999999999998</c:v>
                </c:pt>
                <c:pt idx="20">
                  <c:v>2.0499999999999998</c:v>
                </c:pt>
                <c:pt idx="21">
                  <c:v>2.0699999999999998</c:v>
                </c:pt>
                <c:pt idx="22">
                  <c:v>2.16</c:v>
                </c:pt>
                <c:pt idx="23">
                  <c:v>2.2000000000000002</c:v>
                </c:pt>
                <c:pt idx="24">
                  <c:v>2.25</c:v>
                </c:pt>
                <c:pt idx="25">
                  <c:v>2.2400000000000002</c:v>
                </c:pt>
                <c:pt idx="26">
                  <c:v>2.2799999999999998</c:v>
                </c:pt>
                <c:pt idx="27">
                  <c:v>2.21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8456832"/>
        <c:axId val="228457224"/>
      </c:scatterChart>
      <c:valAx>
        <c:axId val="228456832"/>
        <c:scaling>
          <c:orientation val="minMax"/>
        </c:scaling>
        <c:delete val="0"/>
        <c:axPos val="b"/>
        <c:majorGridlines>
          <c:spPr>
            <a:ln>
              <a:solidFill>
                <a:schemeClr val="accent1">
                  <a:lumMod val="90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Distance(mm)</a:t>
                </a:r>
              </a:p>
            </c:rich>
          </c:tx>
          <c:layout>
            <c:manualLayout>
              <c:xMode val="edge"/>
              <c:yMode val="edge"/>
              <c:x val="0.39398495667121375"/>
              <c:y val="0.92441979301512966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28457224"/>
        <c:crosses val="autoZero"/>
        <c:crossBetween val="midCat"/>
      </c:valAx>
      <c:valAx>
        <c:axId val="228457224"/>
        <c:scaling>
          <c:orientation val="minMax"/>
          <c:min val="1"/>
        </c:scaling>
        <c:delete val="0"/>
        <c:axPos val="l"/>
        <c:majorGridlines>
          <c:spPr>
            <a:ln>
              <a:solidFill>
                <a:schemeClr val="accent1">
                  <a:lumMod val="90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SEY</a:t>
                </a:r>
              </a:p>
            </c:rich>
          </c:tx>
          <c:layout>
            <c:manualLayout>
              <c:xMode val="edge"/>
              <c:yMode val="edge"/>
              <c:x val="0.10318391093717952"/>
              <c:y val="0.43149351416816029"/>
            </c:manualLayout>
          </c:layout>
          <c:overlay val="0"/>
          <c:spPr>
            <a:noFill/>
            <a:ln w="25400">
              <a:noFill/>
            </a:ln>
          </c:spPr>
        </c:title>
        <c:numFmt formatCode="0.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28456832"/>
        <c:crosses val="autoZero"/>
        <c:crossBetween val="midCat"/>
        <c:majorUnit val="0.2"/>
      </c:valAx>
      <c:spPr>
        <a:solidFill>
          <a:srgbClr val="FFFFFF"/>
        </a:solidFill>
        <a:ln w="12700">
          <a:solidFill>
            <a:srgbClr val="000000"/>
          </a:solidFill>
          <a:prstDash val="solid"/>
        </a:ln>
      </c:spPr>
    </c:plotArea>
    <c:legend>
      <c:legendPos val="r"/>
      <c:legendEntry>
        <c:idx val="0"/>
        <c:txPr>
          <a:bodyPr/>
          <a:lstStyle/>
          <a:p>
            <a:pPr>
              <a:defRPr sz="147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</c:legendEntry>
      <c:layout>
        <c:manualLayout>
          <c:xMode val="edge"/>
          <c:yMode val="edge"/>
          <c:x val="0.50934301047972474"/>
          <c:y val="0.69885300403374384"/>
          <c:w val="0.33605311228547313"/>
          <c:h val="0.13913927331430245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47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>
      <a:noFill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4" Type="http://schemas.openxmlformats.org/officeDocument/2006/relationships/image" Target="../media/image4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7" Type="http://schemas.openxmlformats.org/officeDocument/2006/relationships/image" Target="../media/image47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6" Type="http://schemas.openxmlformats.org/officeDocument/2006/relationships/image" Target="../media/image46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image" Target="../media/image65.png"/><Relationship Id="rId5" Type="http://schemas.openxmlformats.org/officeDocument/2006/relationships/image" Target="../media/image69.wmf"/><Relationship Id="rId4" Type="http://schemas.openxmlformats.org/officeDocument/2006/relationships/image" Target="../media/image6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15C20F-4DD7-41FF-8463-57D1BA81E088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EEFE3-423C-41C4-B46A-81E73D6E7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835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EEFE3-423C-41C4-B46A-81E73D6E7FA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3363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CC1DD-2107-443C-B35D-83311FA7F423}" type="slidenum">
              <a:rPr lang="fr-CH" smtClean="0"/>
              <a:t>35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628398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EEFE3-423C-41C4-B46A-81E73D6E7FA1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610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EEFE3-423C-41C4-B46A-81E73D6E7FA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604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EEFE3-423C-41C4-B46A-81E73D6E7FA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955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EEFE3-423C-41C4-B46A-81E73D6E7FA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047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EEFE3-423C-41C4-B46A-81E73D6E7FA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7770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EEFE3-423C-41C4-B46A-81E73D6E7FA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3222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EEFE3-423C-41C4-B46A-81E73D6E7FA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1605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EEFE3-423C-41C4-B46A-81E73D6E7FA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5891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EEFE3-423C-41C4-B46A-81E73D6E7FA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02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 baseline="0"/>
            </a:lvl1pPr>
          </a:lstStyle>
          <a:p>
            <a:r>
              <a:rPr lang="en-GB" smtClean="0"/>
              <a:t>Vacuum Issues, CAS Intensity Limitations, Paolo Chiggiato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40" y="6446837"/>
            <a:ext cx="1312025" cy="365125"/>
          </a:xfrm>
        </p:spPr>
        <p:txBody>
          <a:bodyPr/>
          <a:lstStyle>
            <a:lvl1pPr>
              <a:defRPr/>
            </a:lvl1pPr>
          </a:lstStyle>
          <a:p>
            <a:fld id="{9B994EDF-5CBA-4966-A45E-1F947FDF25D0}" type="slidenum">
              <a:rPr lang="fr-FR" altLang="en-US"/>
              <a:pPr/>
              <a:t>‹#›</a:t>
            </a:fld>
            <a:endParaRPr lang="fr-F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November 9th, 2015</a:t>
            </a:r>
            <a:endParaRPr lang="fr-F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Vacuum Issues, CAS Intensity Limitations, Paolo Chiggiato</a:t>
            </a:r>
            <a:endParaRPr lang="fr-F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21478" y="6459785"/>
            <a:ext cx="1312025" cy="365125"/>
          </a:xfrm>
        </p:spPr>
        <p:txBody>
          <a:bodyPr/>
          <a:lstStyle>
            <a:lvl1pPr>
              <a:defRPr/>
            </a:lvl1pPr>
          </a:lstStyle>
          <a:p>
            <a:fld id="{9B994EDF-5CBA-4966-A45E-1F947FDF25D0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782673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Vacuum Issues, CAS Intensity Limitations, Paolo Chiggiato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1.bin"/><Relationship Id="rId2" Type="http://schemas.openxmlformats.org/officeDocument/2006/relationships/tags" Target="../tags/tag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png"/><Relationship Id="rId5" Type="http://schemas.openxmlformats.org/officeDocument/2006/relationships/image" Target="../media/image14.emf"/><Relationship Id="rId10" Type="http://schemas.openxmlformats.org/officeDocument/2006/relationships/image" Target="../media/image13.wmf"/><Relationship Id="rId4" Type="http://schemas.openxmlformats.org/officeDocument/2006/relationships/notesSlide" Target="../notesSlides/notesSlide7.xml"/><Relationship Id="rId9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7.wmf"/><Relationship Id="rId2" Type="http://schemas.openxmlformats.org/officeDocument/2006/relationships/tags" Target="../tags/tag9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8.emf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chart" Target="../charts/char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9.wmf"/><Relationship Id="rId2" Type="http://schemas.openxmlformats.org/officeDocument/2006/relationships/tags" Target="../tags/tag1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28.wmf"/><Relationship Id="rId4" Type="http://schemas.openxmlformats.org/officeDocument/2006/relationships/oleObject" Target="../embeddings/oleObject4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7.bin"/><Relationship Id="rId2" Type="http://schemas.openxmlformats.org/officeDocument/2006/relationships/tags" Target="../tags/tag1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32.wmf"/><Relationship Id="rId4" Type="http://schemas.openxmlformats.org/officeDocument/2006/relationships/image" Target="../media/image33.gif"/><Relationship Id="rId9" Type="http://schemas.openxmlformats.org/officeDocument/2006/relationships/oleObject" Target="../embeddings/oleObject8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8.wmf"/><Relationship Id="rId2" Type="http://schemas.openxmlformats.org/officeDocument/2006/relationships/tags" Target="../tags/tag18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40.wmf"/><Relationship Id="rId5" Type="http://schemas.openxmlformats.org/officeDocument/2006/relationships/image" Target="../media/image37.wmf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39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45.w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2.wmf"/><Relationship Id="rId12" Type="http://schemas.openxmlformats.org/officeDocument/2006/relationships/oleObject" Target="../embeddings/oleObject17.bin"/><Relationship Id="rId17" Type="http://schemas.openxmlformats.org/officeDocument/2006/relationships/image" Target="../media/image47.wmf"/><Relationship Id="rId2" Type="http://schemas.openxmlformats.org/officeDocument/2006/relationships/tags" Target="../tags/tag19.xml"/><Relationship Id="rId16" Type="http://schemas.openxmlformats.org/officeDocument/2006/relationships/oleObject" Target="../embeddings/oleObject19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44.wmf"/><Relationship Id="rId5" Type="http://schemas.openxmlformats.org/officeDocument/2006/relationships/image" Target="../media/image41.wmf"/><Relationship Id="rId15" Type="http://schemas.openxmlformats.org/officeDocument/2006/relationships/image" Target="../media/image46.wmf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3.bin"/><Relationship Id="rId9" Type="http://schemas.openxmlformats.org/officeDocument/2006/relationships/image" Target="../media/image43.wmf"/><Relationship Id="rId14" Type="http://schemas.openxmlformats.org/officeDocument/2006/relationships/oleObject" Target="../embeddings/oleObject18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1.emf"/><Relationship Id="rId2" Type="http://schemas.openxmlformats.org/officeDocument/2006/relationships/tags" Target="../tags/tag20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0.emf"/><Relationship Id="rId5" Type="http://schemas.openxmlformats.org/officeDocument/2006/relationships/image" Target="../media/image49.wmf"/><Relationship Id="rId4" Type="http://schemas.openxmlformats.org/officeDocument/2006/relationships/oleObject" Target="../embeddings/oleObject20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5" Type="http://schemas.openxmlformats.org/officeDocument/2006/relationships/image" Target="../media/image55.emf"/><Relationship Id="rId4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4" Type="http://schemas.openxmlformats.org/officeDocument/2006/relationships/image" Target="../media/image57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60.w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Relationship Id="rId4" Type="http://schemas.openxmlformats.org/officeDocument/2006/relationships/image" Target="../media/image62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Relationship Id="rId4" Type="http://schemas.openxmlformats.org/officeDocument/2006/relationships/image" Target="../media/image64.e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67.png"/><Relationship Id="rId18" Type="http://schemas.openxmlformats.org/officeDocument/2006/relationships/image" Target="../media/image75.png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22.bin"/><Relationship Id="rId12" Type="http://schemas.openxmlformats.org/officeDocument/2006/relationships/oleObject" Target="../embeddings/oleObject24.bin"/><Relationship Id="rId17" Type="http://schemas.openxmlformats.org/officeDocument/2006/relationships/image" Target="../media/image68.wmf"/><Relationship Id="rId2" Type="http://schemas.openxmlformats.org/officeDocument/2006/relationships/tags" Target="../tags/tag30.xml"/><Relationship Id="rId16" Type="http://schemas.openxmlformats.org/officeDocument/2006/relationships/oleObject" Target="../embeddings/oleObject25.bin"/><Relationship Id="rId20" Type="http://schemas.openxmlformats.org/officeDocument/2006/relationships/image" Target="../media/image69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71.jpeg"/><Relationship Id="rId11" Type="http://schemas.openxmlformats.org/officeDocument/2006/relationships/image" Target="../media/image66.png"/><Relationship Id="rId5" Type="http://schemas.openxmlformats.org/officeDocument/2006/relationships/image" Target="../media/image70.wmf"/><Relationship Id="rId15" Type="http://schemas.openxmlformats.org/officeDocument/2006/relationships/image" Target="../media/image74.png"/><Relationship Id="rId10" Type="http://schemas.openxmlformats.org/officeDocument/2006/relationships/oleObject" Target="../embeddings/oleObject23.bin"/><Relationship Id="rId19" Type="http://schemas.openxmlformats.org/officeDocument/2006/relationships/oleObject" Target="../embeddings/oleObject26.bin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72.png"/><Relationship Id="rId14" Type="http://schemas.openxmlformats.org/officeDocument/2006/relationships/image" Target="../media/image73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jpeg"/><Relationship Id="rId3" Type="http://schemas.openxmlformats.org/officeDocument/2006/relationships/image" Target="../media/image76.jpg"/><Relationship Id="rId7" Type="http://schemas.openxmlformats.org/officeDocument/2006/relationships/image" Target="../media/image8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jpeg"/><Relationship Id="rId9" Type="http://schemas.openxmlformats.org/officeDocument/2006/relationships/image" Target="../media/image8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Relationship Id="rId6" Type="http://schemas.openxmlformats.org/officeDocument/2006/relationships/image" Target="../media/image89.jpeg"/><Relationship Id="rId5" Type="http://schemas.openxmlformats.org/officeDocument/2006/relationships/image" Target="../media/image88.jpeg"/><Relationship Id="rId4" Type="http://schemas.openxmlformats.org/officeDocument/2006/relationships/image" Target="../media/image8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2" Type="http://schemas.openxmlformats.org/officeDocument/2006/relationships/image" Target="../media/image92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emf"/><Relationship Id="rId2" Type="http://schemas.openxmlformats.org/officeDocument/2006/relationships/image" Target="../media/image94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7.xml"/><Relationship Id="rId5" Type="http://schemas.openxmlformats.org/officeDocument/2006/relationships/image" Target="../media/image103.jpg"/><Relationship Id="rId4" Type="http://schemas.openxmlformats.org/officeDocument/2006/relationships/image" Target="../media/image102.gi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.xml"/><Relationship Id="rId6" Type="http://schemas.openxmlformats.org/officeDocument/2006/relationships/image" Target="../media/image107.jpg"/><Relationship Id="rId5" Type="http://schemas.openxmlformats.org/officeDocument/2006/relationships/image" Target="../media/image106.jpg"/><Relationship Id="rId4" Type="http://schemas.openxmlformats.org/officeDocument/2006/relationships/image" Target="../media/image105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9.xml"/><Relationship Id="rId4" Type="http://schemas.openxmlformats.org/officeDocument/2006/relationships/image" Target="../media/image10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8.jp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1.xml"/><Relationship Id="rId6" Type="http://schemas.openxmlformats.org/officeDocument/2006/relationships/image" Target="../media/image114.jpeg"/><Relationship Id="rId5" Type="http://schemas.openxmlformats.org/officeDocument/2006/relationships/image" Target="../media/image113.jpeg"/><Relationship Id="rId4" Type="http://schemas.openxmlformats.org/officeDocument/2006/relationships/image" Target="../media/image112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133600" y="758825"/>
            <a:ext cx="10058400" cy="3565525"/>
          </a:xfrm>
        </p:spPr>
        <p:txBody>
          <a:bodyPr/>
          <a:lstStyle/>
          <a:p>
            <a:r>
              <a:rPr lang="fr-CH" smtClean="0"/>
              <a:t>Vacuum issues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2133600" y="4456113"/>
            <a:ext cx="10058400" cy="1143000"/>
          </a:xfrm>
        </p:spPr>
        <p:txBody>
          <a:bodyPr/>
          <a:lstStyle/>
          <a:p>
            <a:r>
              <a:rPr lang="fr-CH" dirty="0" smtClean="0"/>
              <a:t>CAS INTENSITY LIMITATIONS</a:t>
            </a:r>
          </a:p>
          <a:p>
            <a:r>
              <a:rPr lang="fr-CH" dirty="0" smtClean="0"/>
              <a:t>Paolo Chiggiato,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5788804"/>
      </p:ext>
    </p:extLst>
  </p:cSld>
  <p:clrMapOvr>
    <a:masterClrMapping/>
  </p:clrMapOvr>
  <p:transition spd="slow" advTm="11608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5045" y="17643"/>
            <a:ext cx="46167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Gas load: ESD, </a:t>
            </a:r>
            <a:r>
              <a:rPr lang="en-GB" sz="2800" b="1" dirty="0" smtClean="0">
                <a:solidFill>
                  <a:srgbClr val="FF0000"/>
                </a:solidFill>
              </a:rPr>
              <a:t>selected case 1</a:t>
            </a:r>
            <a:endParaRPr lang="en-GB" sz="2800" b="1" dirty="0">
              <a:solidFill>
                <a:srgbClr val="FF000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1595" y="16923"/>
            <a:ext cx="5430405" cy="6299006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10820755" y="2129952"/>
            <a:ext cx="0" cy="8770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252834" y="1758048"/>
            <a:ext cx="21451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Symbol" panose="05050102010706020507" pitchFamily="18" charset="2"/>
              </a:rPr>
              <a:t>h</a:t>
            </a:r>
            <a:r>
              <a:rPr lang="en-GB" sz="1600" baseline="-25000" dirty="0" smtClean="0"/>
              <a:t>H2</a:t>
            </a:r>
            <a:r>
              <a:rPr lang="en-GB" sz="1600" dirty="0" smtClean="0"/>
              <a:t>(10</a:t>
            </a:r>
            <a:r>
              <a:rPr lang="en-GB" sz="1600" baseline="30000" dirty="0" smtClean="0"/>
              <a:t>18</a:t>
            </a:r>
            <a:r>
              <a:rPr lang="en-GB" sz="1600" dirty="0" smtClean="0"/>
              <a:t> e</a:t>
            </a:r>
            <a:r>
              <a:rPr lang="en-GB" sz="1600" baseline="30000" dirty="0" smtClean="0"/>
              <a:t>-</a:t>
            </a:r>
            <a:r>
              <a:rPr lang="en-GB" sz="1600" dirty="0" smtClean="0"/>
              <a:t>cm</a:t>
            </a:r>
            <a:r>
              <a:rPr lang="en-GB" sz="1600" baseline="30000" dirty="0" smtClean="0"/>
              <a:t>-2</a:t>
            </a:r>
            <a:r>
              <a:rPr lang="en-GB" sz="1600" dirty="0" smtClean="0"/>
              <a:t>)= 6x10</a:t>
            </a:r>
            <a:r>
              <a:rPr lang="en-GB" sz="1600" baseline="30000" dirty="0" smtClean="0"/>
              <a:t>-3</a:t>
            </a:r>
            <a:endParaRPr lang="en-GB" sz="1600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44107" y="6081792"/>
            <a:ext cx="53995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 smtClean="0"/>
              <a:t>F. </a:t>
            </a:r>
            <a:r>
              <a:rPr lang="en-GB" sz="1400" b="1" i="1" dirty="0" err="1" smtClean="0"/>
              <a:t>Billard</a:t>
            </a:r>
            <a:r>
              <a:rPr lang="en-GB" sz="1400" b="1" i="1" dirty="0" smtClean="0"/>
              <a:t>, N. </a:t>
            </a:r>
            <a:r>
              <a:rPr lang="en-GB" sz="1400" b="1" i="1" dirty="0" err="1" smtClean="0"/>
              <a:t>Hilleret</a:t>
            </a:r>
            <a:r>
              <a:rPr lang="en-GB" sz="1400" b="1" i="1" dirty="0" smtClean="0"/>
              <a:t>, G. </a:t>
            </a:r>
            <a:r>
              <a:rPr lang="en-GB" sz="1400" b="1" i="1" dirty="0" err="1" smtClean="0"/>
              <a:t>Vorlaufer</a:t>
            </a:r>
            <a:r>
              <a:rPr lang="en-GB" sz="1400" b="1" i="1" dirty="0" smtClean="0"/>
              <a:t>, CERN, Vacuum Technical Note 00-32</a:t>
            </a:r>
            <a:endParaRPr lang="en-GB" sz="14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8832047" y="293147"/>
            <a:ext cx="1239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err="1" smtClean="0"/>
              <a:t>E</a:t>
            </a:r>
            <a:r>
              <a:rPr lang="en-GB" sz="2000" b="1" baseline="-25000" dirty="0" err="1" smtClean="0"/>
              <a:t>e</a:t>
            </a:r>
            <a:r>
              <a:rPr lang="en-GB" sz="2000" b="1" dirty="0" smtClean="0"/>
              <a:t>=300 eV</a:t>
            </a:r>
            <a:endParaRPr lang="en-GB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180264" y="5120777"/>
            <a:ext cx="21451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>
                <a:latin typeface="Symbol" panose="05050102010706020507" pitchFamily="18" charset="2"/>
              </a:rPr>
              <a:t>h</a:t>
            </a:r>
            <a:r>
              <a:rPr lang="en-GB" sz="1600" baseline="-25000" dirty="0" err="1" smtClean="0"/>
              <a:t>CO</a:t>
            </a:r>
            <a:r>
              <a:rPr lang="en-GB" sz="1600" dirty="0" smtClean="0"/>
              <a:t>(10</a:t>
            </a:r>
            <a:r>
              <a:rPr lang="en-GB" sz="1600" baseline="30000" dirty="0" smtClean="0"/>
              <a:t>18</a:t>
            </a:r>
            <a:r>
              <a:rPr lang="en-GB" sz="1600" dirty="0" smtClean="0"/>
              <a:t> e</a:t>
            </a:r>
            <a:r>
              <a:rPr lang="en-GB" sz="1600" baseline="30000" dirty="0" smtClean="0"/>
              <a:t>-</a:t>
            </a:r>
            <a:r>
              <a:rPr lang="en-GB" sz="1600" dirty="0" smtClean="0"/>
              <a:t>cm</a:t>
            </a:r>
            <a:r>
              <a:rPr lang="en-GB" sz="1600" baseline="30000" dirty="0" smtClean="0"/>
              <a:t>-2</a:t>
            </a:r>
            <a:r>
              <a:rPr lang="en-GB" sz="1600" dirty="0" smtClean="0"/>
              <a:t>)= 5x10</a:t>
            </a:r>
            <a:r>
              <a:rPr lang="en-GB" sz="1600" baseline="30000" dirty="0" smtClean="0"/>
              <a:t>-4</a:t>
            </a:r>
            <a:endParaRPr lang="en-GB" sz="1600" baseline="30000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9680390" y="4231778"/>
            <a:ext cx="1140365" cy="9029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6210" y="753762"/>
            <a:ext cx="59731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OFHC copper</a:t>
            </a:r>
            <a:r>
              <a:rPr lang="en-GB" dirty="0" smtClean="0"/>
              <a:t>, cleaned following CERN recipe, stored in plastic bag for weeks, 24 h pumping, </a:t>
            </a:r>
            <a:r>
              <a:rPr lang="en-GB" b="1" dirty="0" smtClean="0">
                <a:solidFill>
                  <a:srgbClr val="FF0000"/>
                </a:solidFill>
              </a:rPr>
              <a:t>not baked </a:t>
            </a:r>
            <a:r>
              <a:rPr lang="en-GB" b="1" i="1" dirty="0" smtClean="0">
                <a:solidFill>
                  <a:srgbClr val="FF0000"/>
                </a:solidFill>
              </a:rPr>
              <a:t>in situ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/>
          <a:srcRect l="60000" t="15668" r="24687" b="18999"/>
          <a:stretch/>
        </p:blipFill>
        <p:spPr>
          <a:xfrm>
            <a:off x="2898230" y="1457023"/>
            <a:ext cx="3502264" cy="466968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313193" y="1614961"/>
            <a:ext cx="2920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Symbol" panose="05050102010706020507" pitchFamily="18" charset="2"/>
              </a:rPr>
              <a:t>h=</a:t>
            </a:r>
            <a:r>
              <a:rPr lang="en-GB" b="1" dirty="0" smtClean="0"/>
              <a:t>f(E) at D</a:t>
            </a:r>
            <a:r>
              <a:rPr lang="en-GB" b="1" baseline="-25000" dirty="0" smtClean="0"/>
              <a:t>e</a:t>
            </a:r>
            <a:r>
              <a:rPr lang="en-GB" b="1" dirty="0" smtClean="0"/>
              <a:t>= 1.4x10</a:t>
            </a:r>
            <a:r>
              <a:rPr lang="en-GB" b="1" baseline="30000" dirty="0" smtClean="0"/>
              <a:t>14</a:t>
            </a:r>
            <a:r>
              <a:rPr lang="en-GB" b="1" dirty="0" smtClean="0"/>
              <a:t> e</a:t>
            </a:r>
            <a:r>
              <a:rPr lang="en-GB" b="1" baseline="30000" dirty="0" smtClean="0"/>
              <a:t>- </a:t>
            </a:r>
            <a:r>
              <a:rPr lang="en-GB" b="1" dirty="0" smtClean="0"/>
              <a:t>cm</a:t>
            </a:r>
            <a:r>
              <a:rPr lang="en-GB" b="1" baseline="30000" dirty="0" smtClean="0"/>
              <a:t>-2</a:t>
            </a:r>
            <a:endParaRPr lang="en-GB" b="1" dirty="0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5950173"/>
              </p:ext>
            </p:extLst>
          </p:nvPr>
        </p:nvGraphicFramePr>
        <p:xfrm>
          <a:off x="165612" y="2568493"/>
          <a:ext cx="2797175" cy="293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" name="Equation" r:id="rId7" imgW="1600200" imgH="1676160" progId="Equation.3">
                  <p:embed/>
                </p:oleObj>
              </mc:Choice>
              <mc:Fallback>
                <p:oleObj name="Equation" r:id="rId7" imgW="1600200" imgH="16761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65612" y="2568493"/>
                        <a:ext cx="2797175" cy="293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9783515"/>
              </p:ext>
            </p:extLst>
          </p:nvPr>
        </p:nvGraphicFramePr>
        <p:xfrm>
          <a:off x="7495664" y="3791865"/>
          <a:ext cx="2263775" cy="124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" name="Equation" r:id="rId9" imgW="1295280" imgH="711000" progId="Equation.3">
                  <p:embed/>
                </p:oleObj>
              </mc:Choice>
              <mc:Fallback>
                <p:oleObj name="Equation" r:id="rId9" imgW="1295280" imgH="711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495664" y="3791865"/>
                        <a:ext cx="2263775" cy="1244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2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" name="Straight Connector 25"/>
          <p:cNvCxnSpPr/>
          <p:nvPr/>
        </p:nvCxnSpPr>
        <p:spPr>
          <a:xfrm flipH="1" flipV="1">
            <a:off x="8458807" y="680802"/>
            <a:ext cx="2939166" cy="313887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0569749" y="5459331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10</a:t>
            </a:r>
            <a:r>
              <a:rPr lang="en-GB" b="1" baseline="30000" dirty="0" smtClean="0">
                <a:solidFill>
                  <a:srgbClr val="FF0000"/>
                </a:solidFill>
              </a:rPr>
              <a:t>18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963501471"/>
      </p:ext>
    </p:extLst>
  </p:cSld>
  <p:clrMapOvr>
    <a:masterClrMapping/>
  </p:clrMapOvr>
  <p:transition spd="slow" advTm="19115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4" grpId="0"/>
      <p:bldP spid="12" grpId="0"/>
      <p:bldP spid="20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5045" y="17643"/>
            <a:ext cx="46167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Gas load: ESD, selected case 2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92581" y="5960494"/>
            <a:ext cx="5727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 smtClean="0"/>
              <a:t>J. Gómez-</a:t>
            </a:r>
            <a:r>
              <a:rPr lang="en-GB" sz="1400" b="1" i="1" dirty="0" err="1" smtClean="0"/>
              <a:t>Goñi</a:t>
            </a:r>
            <a:r>
              <a:rPr lang="en-GB" sz="1400" b="1" i="1" dirty="0" smtClean="0"/>
              <a:t> and A. G. Mathewson, J. Vac. Sci. Technol. A 15, 3093 (1997)</a:t>
            </a:r>
            <a:endParaRPr lang="en-GB" sz="14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75045" y="563903"/>
            <a:ext cx="4725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AISI 316 LN</a:t>
            </a:r>
            <a:r>
              <a:rPr lang="en-GB" dirty="0"/>
              <a:t> </a:t>
            </a:r>
            <a:r>
              <a:rPr lang="en-GB" dirty="0" smtClean="0"/>
              <a:t>cleaned following CERN recipes, </a:t>
            </a:r>
            <a:r>
              <a:rPr lang="en-GB" b="1" dirty="0" smtClean="0">
                <a:solidFill>
                  <a:srgbClr val="FF0000"/>
                </a:solidFill>
              </a:rPr>
              <a:t>baked </a:t>
            </a:r>
            <a:r>
              <a:rPr lang="en-GB" b="1" i="1" dirty="0" smtClean="0">
                <a:solidFill>
                  <a:srgbClr val="FF0000"/>
                </a:solidFill>
              </a:rPr>
              <a:t>in situ at 150°C for 24 h </a:t>
            </a:r>
            <a:r>
              <a:rPr lang="en-GB" i="1" dirty="0" smtClean="0"/>
              <a:t>+ </a:t>
            </a:r>
            <a:r>
              <a:rPr lang="en-GB" b="1" i="1" dirty="0" smtClean="0">
                <a:solidFill>
                  <a:srgbClr val="FF0000"/>
                </a:solidFill>
              </a:rPr>
              <a:t>300°C for 2 h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6083" y="1510273"/>
            <a:ext cx="4916148" cy="4121583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7622025" y="1777184"/>
            <a:ext cx="39957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desorbed quantity of H</a:t>
            </a:r>
            <a:r>
              <a:rPr lang="en-GB" baseline="-25000" dirty="0" smtClean="0"/>
              <a:t>2</a:t>
            </a:r>
            <a:r>
              <a:rPr lang="en-GB" dirty="0" smtClean="0"/>
              <a:t>, CO and CO</a:t>
            </a:r>
            <a:r>
              <a:rPr lang="en-GB" baseline="-25000" dirty="0" smtClean="0"/>
              <a:t>2</a:t>
            </a:r>
            <a:r>
              <a:rPr lang="en-GB" dirty="0" smtClean="0"/>
              <a:t> is much larger than one monolayer.</a:t>
            </a:r>
          </a:p>
          <a:p>
            <a:endParaRPr lang="en-GB" dirty="0"/>
          </a:p>
          <a:p>
            <a:r>
              <a:rPr lang="en-GB" dirty="0" smtClean="0"/>
              <a:t>1 ML of H</a:t>
            </a:r>
            <a:r>
              <a:rPr lang="en-GB" baseline="-25000" dirty="0" smtClean="0"/>
              <a:t>2</a:t>
            </a:r>
            <a:r>
              <a:rPr lang="en-GB" dirty="0" smtClean="0"/>
              <a:t> ≈ 2x10</a:t>
            </a:r>
            <a:r>
              <a:rPr lang="en-GB" baseline="30000" dirty="0" smtClean="0"/>
              <a:t>15</a:t>
            </a:r>
            <a:r>
              <a:rPr lang="en-GB" dirty="0" smtClean="0"/>
              <a:t> molecules cm</a:t>
            </a:r>
            <a:r>
              <a:rPr lang="en-GB" baseline="30000" dirty="0" smtClean="0"/>
              <a:t>-2</a:t>
            </a:r>
            <a:endParaRPr lang="en-GB" dirty="0" smtClean="0"/>
          </a:p>
        </p:txBody>
      </p:sp>
      <p:graphicFrame>
        <p:nvGraphicFramePr>
          <p:cNvPr id="53" name="Objec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9067662"/>
              </p:ext>
            </p:extLst>
          </p:nvPr>
        </p:nvGraphicFramePr>
        <p:xfrm>
          <a:off x="8641754" y="3253628"/>
          <a:ext cx="1546404" cy="8624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" name="Equation" r:id="rId6" imgW="660240" imgH="368280" progId="Equation.3">
                  <p:embed/>
                </p:oleObj>
              </mc:Choice>
              <mc:Fallback>
                <p:oleObj name="Equation" r:id="rId6" imgW="660240" imgH="3682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641754" y="3253628"/>
                        <a:ext cx="1546404" cy="8624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377550" y="5292139"/>
            <a:ext cx="3577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Q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2029458" y="4930020"/>
            <a:ext cx="3385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  <a:latin typeface="Symbol" panose="05050102010706020507" pitchFamily="18" charset="2"/>
              </a:rPr>
              <a:t>h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971709597"/>
      </p:ext>
    </p:extLst>
  </p:cSld>
  <p:clrMapOvr>
    <a:masterClrMapping/>
  </p:clrMapOvr>
  <p:transition spd="slow" advTm="52906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5045" y="17643"/>
            <a:ext cx="80715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Electron multipacting: Secondary Electron Yield (</a:t>
            </a:r>
            <a:r>
              <a:rPr lang="en-GB" sz="2800" b="1" dirty="0" smtClean="0">
                <a:solidFill>
                  <a:srgbClr val="FF0000"/>
                </a:solidFill>
              </a:rPr>
              <a:t>SEY</a:t>
            </a:r>
            <a:r>
              <a:rPr lang="en-GB" sz="2800" b="1" dirty="0" smtClean="0">
                <a:solidFill>
                  <a:schemeClr val="accent2"/>
                </a:solidFill>
              </a:rPr>
              <a:t>)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5613" y="5506157"/>
            <a:ext cx="50718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 smtClean="0"/>
              <a:t>D. R. Grosso et al., Proc. of EPAC08, p. 1619, Genova, Italy</a:t>
            </a:r>
            <a:endParaRPr lang="en-GB" sz="1600" b="1" i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45" y="988125"/>
            <a:ext cx="5678707" cy="39029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3752" y="693244"/>
            <a:ext cx="6104749" cy="408632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337341" y="5506157"/>
            <a:ext cx="5123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 smtClean="0"/>
              <a:t>V. </a:t>
            </a:r>
            <a:r>
              <a:rPr lang="en-GB" sz="1600" b="1" i="1" dirty="0" err="1" smtClean="0"/>
              <a:t>Baglin</a:t>
            </a:r>
            <a:r>
              <a:rPr lang="en-GB" sz="1600" b="1" i="1" dirty="0" smtClean="0"/>
              <a:t> et al., Proc. of EPAC 2000, p. 217, Vienna, Austria</a:t>
            </a:r>
            <a:endParaRPr lang="en-GB" sz="16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7614549" y="4441010"/>
            <a:ext cx="258404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Primary electron energy [eV]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4562177" y="2534670"/>
            <a:ext cx="23831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Secondary electron yield </a:t>
            </a:r>
            <a:r>
              <a:rPr lang="en-GB" sz="1600" dirty="0" smtClean="0">
                <a:latin typeface="Symbol" panose="05050102010706020507" pitchFamily="18" charset="2"/>
              </a:rPr>
              <a:t>d</a:t>
            </a:r>
            <a:endParaRPr lang="en-GB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579418" y="771216"/>
            <a:ext cx="3006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Energy of secondary electrons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56821076"/>
      </p:ext>
    </p:extLst>
  </p:cSld>
  <p:clrMapOvr>
    <a:masterClrMapping/>
  </p:clrMapOvr>
  <p:transition spd="slow" advTm="8738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 animBg="1"/>
      <p:bldP spid="1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69" y="0"/>
            <a:ext cx="5430405" cy="6299006"/>
          </a:xfrm>
          <a:prstGeom prst="rect">
            <a:avLst/>
          </a:prstGeom>
        </p:spPr>
      </p:pic>
      <p:cxnSp>
        <p:nvCxnSpPr>
          <p:cNvPr id="21" name="Straight Connector 20"/>
          <p:cNvCxnSpPr/>
          <p:nvPr/>
        </p:nvCxnSpPr>
        <p:spPr>
          <a:xfrm flipH="1" flipV="1">
            <a:off x="1967566" y="784210"/>
            <a:ext cx="2539093" cy="27826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4525984" y="3593528"/>
            <a:ext cx="81670" cy="816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4523261" y="4497037"/>
            <a:ext cx="81670" cy="816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Connector 50"/>
          <p:cNvCxnSpPr/>
          <p:nvPr/>
        </p:nvCxnSpPr>
        <p:spPr>
          <a:xfrm flipH="1" flipV="1">
            <a:off x="1986171" y="1758183"/>
            <a:ext cx="2539093" cy="27826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>
          <a:xfrm>
            <a:off x="4520539" y="4608617"/>
            <a:ext cx="81670" cy="816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Straight Connector 52"/>
          <p:cNvCxnSpPr/>
          <p:nvPr/>
        </p:nvCxnSpPr>
        <p:spPr>
          <a:xfrm flipH="1" flipV="1">
            <a:off x="2072524" y="2781722"/>
            <a:ext cx="2539093" cy="27826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53"/>
          <p:cNvSpPr/>
          <p:nvPr/>
        </p:nvSpPr>
        <p:spPr>
          <a:xfrm>
            <a:off x="4520539" y="5482692"/>
            <a:ext cx="81670" cy="816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/>
          <p:cNvSpPr txBox="1"/>
          <p:nvPr/>
        </p:nvSpPr>
        <p:spPr>
          <a:xfrm>
            <a:off x="4385974" y="3265031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</a:t>
            </a:r>
            <a:r>
              <a:rPr lang="en-GB" baseline="-25000" dirty="0" smtClean="0"/>
              <a:t>2</a:t>
            </a:r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>
            <a:off x="4251115" y="4115077"/>
            <a:ext cx="53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</a:t>
            </a:r>
            <a:r>
              <a:rPr lang="en-GB" baseline="-25000" dirty="0" smtClean="0"/>
              <a:t>2</a:t>
            </a:r>
            <a:endParaRPr lang="en-GB" dirty="0"/>
          </a:p>
        </p:txBody>
      </p:sp>
      <p:sp>
        <p:nvSpPr>
          <p:cNvPr id="57" name="TextBox 56"/>
          <p:cNvSpPr txBox="1"/>
          <p:nvPr/>
        </p:nvSpPr>
        <p:spPr>
          <a:xfrm>
            <a:off x="4253985" y="4611370"/>
            <a:ext cx="458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</a:t>
            </a:r>
            <a:endParaRPr lang="en-GB" dirty="0"/>
          </a:p>
        </p:txBody>
      </p:sp>
      <p:sp>
        <p:nvSpPr>
          <p:cNvPr id="58" name="TextBox 57"/>
          <p:cNvSpPr txBox="1"/>
          <p:nvPr/>
        </p:nvSpPr>
        <p:spPr>
          <a:xfrm>
            <a:off x="4126492" y="5457968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</a:t>
            </a:r>
            <a:r>
              <a:rPr lang="en-GB" baseline="-25000" dirty="0" smtClean="0"/>
              <a:t>4</a:t>
            </a:r>
            <a:endParaRPr lang="en-GB" baseline="-25000" dirty="0"/>
          </a:p>
        </p:txBody>
      </p:sp>
      <p:sp>
        <p:nvSpPr>
          <p:cNvPr id="59" name="TextBox 58"/>
          <p:cNvSpPr txBox="1"/>
          <p:nvPr/>
        </p:nvSpPr>
        <p:spPr>
          <a:xfrm>
            <a:off x="3916005" y="5967339"/>
            <a:ext cx="1290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r>
              <a:rPr lang="en-GB" baseline="30000" dirty="0" smtClean="0"/>
              <a:t>-2</a:t>
            </a:r>
            <a:r>
              <a:rPr lang="en-GB" dirty="0" smtClean="0"/>
              <a:t> C mm</a:t>
            </a:r>
            <a:r>
              <a:rPr lang="en-GB" baseline="30000" dirty="0" smtClean="0"/>
              <a:t>-2</a:t>
            </a:r>
            <a:endParaRPr lang="en-GB" baseline="30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266923" y="709116"/>
            <a:ext cx="57041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</a:pPr>
            <a:r>
              <a:rPr lang="en-GB" sz="1600" b="1" dirty="0" smtClean="0"/>
              <a:t>10</a:t>
            </a:r>
            <a:r>
              <a:rPr lang="en-GB" sz="1600" b="1" baseline="30000" dirty="0" smtClean="0"/>
              <a:t>-3</a:t>
            </a:r>
            <a:r>
              <a:rPr lang="en-GB" sz="1600" b="1" dirty="0" smtClean="0"/>
              <a:t> </a:t>
            </a:r>
            <a:r>
              <a:rPr lang="en-GB" sz="1600" b="1" dirty="0"/>
              <a:t>to 10</a:t>
            </a:r>
            <a:r>
              <a:rPr lang="en-GB" sz="1600" b="1" baseline="30000" dirty="0"/>
              <a:t>-2</a:t>
            </a:r>
            <a:r>
              <a:rPr lang="en-GB" sz="1600" b="1" dirty="0"/>
              <a:t> C/mm</a:t>
            </a:r>
            <a:r>
              <a:rPr lang="en-GB" sz="1600" b="1" baseline="30000" dirty="0"/>
              <a:t>2</a:t>
            </a:r>
            <a:r>
              <a:rPr lang="en-GB" sz="1600" b="1" dirty="0"/>
              <a:t> are required to fulfil the LHC design: </a:t>
            </a:r>
            <a:r>
              <a:rPr lang="el-GR" sz="1600" b="1" dirty="0">
                <a:latin typeface="Cambria Math"/>
                <a:ea typeface="Cambria Math"/>
              </a:rPr>
              <a:t>δ</a:t>
            </a:r>
            <a:r>
              <a:rPr lang="fr-CH" sz="1600" b="1" baseline="-25000" dirty="0" smtClean="0">
                <a:ea typeface="Cambria Math"/>
              </a:rPr>
              <a:t>MAX</a:t>
            </a:r>
            <a:r>
              <a:rPr lang="fr-CH" sz="1600" b="1" dirty="0" smtClean="0">
                <a:latin typeface="Cambria Math"/>
                <a:ea typeface="Cambria Math"/>
              </a:rPr>
              <a:t>&lt;</a:t>
            </a:r>
            <a:r>
              <a:rPr lang="fr-CH" sz="1600" b="1" dirty="0" smtClean="0">
                <a:ea typeface="Cambria Math"/>
              </a:rPr>
              <a:t>1.3</a:t>
            </a:r>
            <a:endParaRPr lang="en-GB" sz="1600" b="1" dirty="0"/>
          </a:p>
        </p:txBody>
      </p:sp>
      <p:grpSp>
        <p:nvGrpSpPr>
          <p:cNvPr id="5" name="Group 19"/>
          <p:cNvGrpSpPr/>
          <p:nvPr/>
        </p:nvGrpSpPr>
        <p:grpSpPr>
          <a:xfrm>
            <a:off x="4818046" y="2442626"/>
            <a:ext cx="6124712" cy="3871922"/>
            <a:chOff x="1714480" y="1000108"/>
            <a:chExt cx="6304780" cy="3871922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14480" y="1000108"/>
              <a:ext cx="6304780" cy="3871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 rot="16200000">
              <a:off x="1520120" y="2480353"/>
              <a:ext cx="758052" cy="3693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b="1" dirty="0" err="1">
                  <a:latin typeface="Symbol" pitchFamily="18" charset="2"/>
                </a:rPr>
                <a:t>d</a:t>
              </a:r>
              <a:r>
                <a:rPr lang="en-US" b="1" baseline="-25000" dirty="0" err="1"/>
                <a:t>max</a:t>
              </a:r>
              <a:r>
                <a:rPr lang="en-US" b="1" dirty="0">
                  <a:latin typeface="Symbol" pitchFamily="18" charset="2"/>
                </a:rPr>
                <a:t> </a:t>
              </a:r>
            </a:p>
          </p:txBody>
        </p:sp>
      </p:grpSp>
      <p:grpSp>
        <p:nvGrpSpPr>
          <p:cNvPr id="10" name="Group 27"/>
          <p:cNvGrpSpPr/>
          <p:nvPr/>
        </p:nvGrpSpPr>
        <p:grpSpPr>
          <a:xfrm>
            <a:off x="9689364" y="2253560"/>
            <a:ext cx="1655428" cy="1504943"/>
            <a:chOff x="6214312" y="1066801"/>
            <a:chExt cx="1704098" cy="1504943"/>
          </a:xfrm>
          <a:solidFill>
            <a:schemeClr val="bg1"/>
          </a:solidFill>
        </p:grpSpPr>
        <p:sp>
          <p:nvSpPr>
            <p:cNvPr id="11" name="Rectangle 17"/>
            <p:cNvSpPr>
              <a:spLocks noChangeArrowheads="1"/>
            </p:cNvSpPr>
            <p:nvPr/>
          </p:nvSpPr>
          <p:spPr bwMode="auto">
            <a:xfrm>
              <a:off x="6214312" y="1097254"/>
              <a:ext cx="323100" cy="30777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latin typeface="Symbol" pitchFamily="18" charset="2"/>
                </a:rPr>
                <a:t>d</a:t>
              </a:r>
              <a:r>
                <a:rPr lang="en-US" sz="1400" b="1" baseline="-25000" dirty="0"/>
                <a:t>i</a:t>
              </a:r>
              <a:endParaRPr lang="en-US" sz="1400" b="1" dirty="0">
                <a:latin typeface="Symbol" pitchFamily="18" charset="2"/>
              </a:endParaRPr>
            </a:p>
          </p:txBody>
        </p:sp>
        <p:pic>
          <p:nvPicPr>
            <p:cNvPr id="13" name="Picture 12"/>
            <p:cNvPicPr>
              <a:picLocks noChangeAspect="1" noChangeArrowheads="1"/>
            </p:cNvPicPr>
            <p:nvPr/>
          </p:nvPicPr>
          <p:blipFill rotWithShape="1">
            <a:blip r:embed="rId5" cstate="print"/>
            <a:srcRect r="38086"/>
            <a:stretch/>
          </p:blipFill>
          <p:spPr bwMode="auto">
            <a:xfrm>
              <a:off x="6400800" y="1066801"/>
              <a:ext cx="1517610" cy="150494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" name="Line 19"/>
            <p:cNvSpPr>
              <a:spLocks noChangeShapeType="1"/>
            </p:cNvSpPr>
            <p:nvPr/>
          </p:nvSpPr>
          <p:spPr bwMode="auto">
            <a:xfrm flipH="1">
              <a:off x="7000892" y="1428736"/>
              <a:ext cx="0" cy="672869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cxnSp>
        <p:nvCxnSpPr>
          <p:cNvPr id="15" name="Straight Connector 14"/>
          <p:cNvCxnSpPr/>
          <p:nvPr/>
        </p:nvCxnSpPr>
        <p:spPr>
          <a:xfrm flipH="1">
            <a:off x="7579790" y="4996337"/>
            <a:ext cx="3181806" cy="71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0545218" y="4628388"/>
            <a:ext cx="15624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i="1" dirty="0"/>
              <a:t>LHC design: </a:t>
            </a:r>
          </a:p>
          <a:p>
            <a:pPr algn="ctr"/>
            <a:r>
              <a:rPr lang="el-GR" b="1" i="1" dirty="0"/>
              <a:t>δ</a:t>
            </a:r>
            <a:r>
              <a:rPr lang="en-US" b="1" i="1" dirty="0"/>
              <a:t>max &lt; 1.3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994936" y="5883972"/>
            <a:ext cx="183727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Electron Dose [C mm</a:t>
            </a:r>
            <a:r>
              <a:rPr lang="en-US" sz="1400" b="1" baseline="30000" dirty="0"/>
              <a:t>-2</a:t>
            </a:r>
            <a:r>
              <a:rPr lang="en-US" sz="1400" b="1" dirty="0"/>
              <a:t>]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904624" y="6009161"/>
            <a:ext cx="2076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/>
              <a:t>Courtesy of Vincent Baglin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933137" y="3627840"/>
            <a:ext cx="122416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Primary Electron </a:t>
            </a:r>
          </a:p>
          <a:p>
            <a:pPr algn="ctr"/>
            <a:r>
              <a:rPr lang="en-US" sz="1200" dirty="0"/>
              <a:t>Energy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696666" y="1367621"/>
            <a:ext cx="22863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D=</a:t>
            </a:r>
            <a:r>
              <a:rPr lang="en-GB" dirty="0"/>
              <a:t>10</a:t>
            </a:r>
            <a:r>
              <a:rPr lang="en-GB" baseline="30000" dirty="0"/>
              <a:t>-2</a:t>
            </a:r>
            <a:r>
              <a:rPr lang="en-GB" dirty="0"/>
              <a:t> C mm</a:t>
            </a:r>
            <a:r>
              <a:rPr lang="en-GB" baseline="30000" dirty="0"/>
              <a:t>-2</a:t>
            </a:r>
          </a:p>
          <a:p>
            <a:r>
              <a:rPr lang="en-GB" dirty="0" smtClean="0"/>
              <a:t>ESD→ ≈10</a:t>
            </a:r>
            <a:r>
              <a:rPr lang="en-GB" baseline="30000" dirty="0" smtClean="0"/>
              <a:t>3 </a:t>
            </a:r>
            <a:r>
              <a:rPr lang="en-GB" dirty="0" smtClean="0"/>
              <a:t>reduction</a:t>
            </a:r>
          </a:p>
          <a:p>
            <a:r>
              <a:rPr lang="en-GB" dirty="0" smtClean="0"/>
              <a:t>SEY→ </a:t>
            </a:r>
            <a:r>
              <a:rPr lang="en-GB" dirty="0"/>
              <a:t>≈ </a:t>
            </a:r>
            <a:r>
              <a:rPr lang="en-GB" dirty="0" smtClean="0"/>
              <a:t>50%</a:t>
            </a:r>
            <a:r>
              <a:rPr lang="en-GB" baseline="30000" dirty="0" smtClean="0"/>
              <a:t> </a:t>
            </a:r>
            <a:r>
              <a:rPr lang="en-GB" dirty="0"/>
              <a:t>reduction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787993" y="-48777"/>
            <a:ext cx="65954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Electron multipacting: SEY, </a:t>
            </a:r>
            <a:r>
              <a:rPr lang="en-GB" sz="2800" b="1" dirty="0" smtClean="0">
                <a:solidFill>
                  <a:srgbClr val="FF0000"/>
                </a:solidFill>
              </a:rPr>
              <a:t>beam scrubbing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56622" y="1387523"/>
            <a:ext cx="8330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ESD</a:t>
            </a:r>
            <a:endParaRPr lang="en-GB" sz="3200" b="1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4567619" y="2956982"/>
            <a:ext cx="0" cy="30455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426998260"/>
      </p:ext>
    </p:extLst>
  </p:cSld>
  <p:clrMapOvr>
    <a:masterClrMapping/>
  </p:clrMapOvr>
  <p:transition spd="slow" advTm="155353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50" grpId="0" animBg="1"/>
      <p:bldP spid="52" grpId="0" animBg="1"/>
      <p:bldP spid="54" grpId="0" animBg="1"/>
      <p:bldP spid="55" grpId="0"/>
      <p:bldP spid="56" grpId="0"/>
      <p:bldP spid="57" grpId="0"/>
      <p:bldP spid="58" grpId="0"/>
      <p:bldP spid="59" grpId="0"/>
      <p:bldP spid="9" grpId="0"/>
      <p:bldP spid="16" grpId="0"/>
      <p:bldP spid="17" grpId="0" animBg="1"/>
      <p:bldP spid="18" grpId="0"/>
      <p:bldP spid="20" grpId="0" animBg="1"/>
      <p:bldP spid="60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902" y="2493176"/>
            <a:ext cx="4107635" cy="3847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502417" y="2643553"/>
            <a:ext cx="3719060" cy="368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04833" y="5638801"/>
            <a:ext cx="3095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Piece cut from the shield, …as clean as possible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8984143" y="4200526"/>
            <a:ext cx="1228725" cy="1438275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18686331">
            <a:off x="9277351" y="4996827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25 mm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9" name="Picture 3" descr="G:\Divisions\EST\Groups\SM\SurfaceAnalysis\XPS_Data\2873(pumping_port_shield)\dp_frontside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613" y="430060"/>
            <a:ext cx="4498026" cy="3367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09126" y="3771753"/>
            <a:ext cx="20770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Dark stripe </a:t>
            </a:r>
            <a:r>
              <a:rPr lang="en-US" dirty="0">
                <a:latin typeface="Cambria Math"/>
                <a:ea typeface="Cambria Math"/>
              </a:rPr>
              <a:t>⟹ </a:t>
            </a:r>
            <a:r>
              <a:rPr lang="en-US" dirty="0">
                <a:ea typeface="Cambria Math"/>
              </a:rPr>
              <a:t>Thick Carbon Layer</a:t>
            </a:r>
            <a:endParaRPr lang="en-GB" dirty="0"/>
          </a:p>
        </p:txBody>
      </p:sp>
      <p:graphicFrame>
        <p:nvGraphicFramePr>
          <p:cNvPr id="11" name="Chart 10"/>
          <p:cNvGraphicFramePr>
            <a:graphicFrameLocks noGrp="1"/>
          </p:cNvGraphicFramePr>
          <p:nvPr>
            <p:extLst/>
          </p:nvPr>
        </p:nvGraphicFramePr>
        <p:xfrm>
          <a:off x="5968653" y="315856"/>
          <a:ext cx="6030979" cy="3595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09313" y="0"/>
            <a:ext cx="65954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Electron multipacting: SEY, beam scrubbing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84142" y="111067"/>
            <a:ext cx="2842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Courtesy of Mauro </a:t>
            </a:r>
            <a:r>
              <a:rPr lang="en-GB" b="1" i="1" dirty="0" err="1" smtClean="0"/>
              <a:t>Taborelli</a:t>
            </a:r>
            <a:endParaRPr lang="en-GB" b="1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16569537"/>
      </p:ext>
    </p:extLst>
  </p:cSld>
  <p:clrMapOvr>
    <a:masterClrMapping/>
  </p:clrMapOvr>
  <p:transition spd="slow" advTm="61366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Graphic spid="11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41906" y="914401"/>
                <a:ext cx="11632758" cy="1535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Synchrotron emission is </a:t>
                </a:r>
                <a:r>
                  <a:rPr lang="en-GB" b="1" dirty="0"/>
                  <a:t>strongly beamed </a:t>
                </a:r>
                <a:r>
                  <a:rPr lang="en-GB" dirty="0"/>
                  <a:t>along the direction of motion, which is perpendicular to the acceleration. </a:t>
                </a:r>
              </a:p>
              <a:p>
                <a:endParaRPr lang="en-GB" dirty="0"/>
              </a:p>
              <a:p>
                <a:r>
                  <a:rPr lang="en-GB" dirty="0"/>
                  <a:t>The emission is concentrated into an angle of the order of </a:t>
                </a:r>
                <a:r>
                  <a:rPr lang="en-GB" b="1" dirty="0"/>
                  <a:t>2/</a:t>
                </a:r>
                <a:r>
                  <a:rPr lang="en-GB" b="1" dirty="0">
                    <a:latin typeface="Symbol" pitchFamily="18" charset="2"/>
                  </a:rPr>
                  <a:t>g</a:t>
                </a:r>
                <a:r>
                  <a:rPr lang="en-GB" b="1" dirty="0"/>
                  <a:t> rad </a:t>
                </a:r>
                <a:r>
                  <a:rPr lang="en-GB" dirty="0"/>
                  <a:t>along the direction of motion: </a:t>
                </a:r>
                <a:endParaRPr lang="en-GB" dirty="0" smtClean="0"/>
              </a:p>
              <a:p>
                <a:endParaRPr lang="en-GB" dirty="0"/>
              </a:p>
              <a:p>
                <a:r>
                  <a:rPr lang="en-GB" dirty="0" smtClean="0"/>
                  <a:t>                      							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/>
                          </a:rPr>
                          <m:t>𝛾</m:t>
                        </m:r>
                        <m:r>
                          <a:rPr lang="en-GB" i="1">
                            <a:latin typeface="Cambria Math"/>
                          </a:rPr>
                          <m:t>=1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i="1">
                                <a:latin typeface="Cambria Math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GB" i="1">
                                            <a:latin typeface="Cambria Math"/>
                                          </a:rPr>
                                          <m:t>𝑣</m:t>
                                        </m:r>
                                      </m:num>
                                      <m:den>
                                        <m:r>
                                          <a:rPr lang="en-GB" i="1">
                                            <a:latin typeface="Cambria Math"/>
                                          </a:rPr>
                                          <m:t>𝑐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GB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GB" i="1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/>
                          </a:rPr>
                          <m:t>𝐸</m:t>
                        </m:r>
                      </m:num>
                      <m:den>
                        <m:r>
                          <a:rPr lang="en-GB" i="1">
                            <a:latin typeface="Cambria Math"/>
                          </a:rPr>
                          <m:t>𝑚</m:t>
                        </m:r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06" y="914401"/>
                <a:ext cx="11632758" cy="1535741"/>
              </a:xfrm>
              <a:prstGeom prst="rect">
                <a:avLst/>
              </a:prstGeom>
              <a:blipFill rotWithShape="0">
                <a:blip r:embed="rId3"/>
                <a:stretch>
                  <a:fillRect l="-419" t="-1984" b="-420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http://upload.wikimedia.org/wikipedia/commons/d/de/Syncrotron_radiation_energy_flux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9551" y="3030670"/>
            <a:ext cx="5056319" cy="257143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75045" y="17643"/>
            <a:ext cx="7069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Gas load: Photon Stimulated Desorption (</a:t>
            </a:r>
            <a:r>
              <a:rPr lang="en-GB" sz="2800" b="1" dirty="0" smtClean="0">
                <a:solidFill>
                  <a:srgbClr val="FF0000"/>
                </a:solidFill>
              </a:rPr>
              <a:t>PSD</a:t>
            </a:r>
            <a:r>
              <a:rPr lang="en-GB" sz="2800" b="1" dirty="0" smtClean="0">
                <a:solidFill>
                  <a:schemeClr val="accent2"/>
                </a:solidFill>
              </a:rPr>
              <a:t>)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sp>
        <p:nvSpPr>
          <p:cNvPr id="13" name="Slide Number Placeholder 3"/>
          <p:cNvSpPr txBox="1">
            <a:spLocks/>
          </p:cNvSpPr>
          <p:nvPr/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AB73BC-B049-4115-A692-8D63A059BFB8}" type="slidenum">
              <a:rPr lang="en-US" smtClean="0"/>
              <a:pPr/>
              <a:t>15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62191697"/>
      </p:ext>
    </p:extLst>
  </p:cSld>
  <p:clrMapOvr>
    <a:masterClrMapping/>
  </p:clrMapOvr>
  <p:transition spd="slow" advTm="66287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01805" y="874307"/>
            <a:ext cx="11285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A particle of charge ‘e’, energy E and rest mass m</a:t>
            </a:r>
            <a:r>
              <a:rPr lang="en-GB" baseline="-25000" dirty="0"/>
              <a:t>0</a:t>
            </a:r>
            <a:r>
              <a:rPr lang="en-GB" dirty="0"/>
              <a:t>, moving on a circular orbit (radius </a:t>
            </a:r>
            <a:r>
              <a:rPr lang="en-GB" dirty="0">
                <a:latin typeface="Symbol" pitchFamily="18" charset="2"/>
              </a:rPr>
              <a:t>r</a:t>
            </a:r>
            <a:r>
              <a:rPr lang="en-GB" dirty="0"/>
              <a:t>) radiates electromagnetic radiation with the following power </a:t>
            </a:r>
            <a:r>
              <a:rPr lang="en-GB" dirty="0" err="1"/>
              <a:t>P</a:t>
            </a:r>
            <a:r>
              <a:rPr lang="en-GB" baseline="-25000" dirty="0" err="1"/>
              <a:t>rad</a:t>
            </a:r>
            <a:r>
              <a:rPr lang="en-GB" dirty="0"/>
              <a:t>: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/>
          </p:nvPr>
        </p:nvGraphicFramePr>
        <p:xfrm>
          <a:off x="4686300" y="1623060"/>
          <a:ext cx="2454536" cy="845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8" name="Equation" r:id="rId4" imgW="1409088" imgH="482391" progId="Equation.3">
                  <p:embed/>
                </p:oleObj>
              </mc:Choice>
              <mc:Fallback>
                <p:oleObj name="Equation" r:id="rId4" imgW="1409088" imgH="48239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6300" y="1623060"/>
                        <a:ext cx="2454536" cy="8458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501805" y="2690337"/>
            <a:ext cx="1128503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where </a:t>
            </a:r>
            <a:r>
              <a:rPr lang="en-GB" dirty="0">
                <a:latin typeface="Symbol" pitchFamily="18" charset="2"/>
              </a:rPr>
              <a:t>e</a:t>
            </a:r>
            <a:r>
              <a:rPr lang="en-GB" baseline="-25000" dirty="0"/>
              <a:t>0</a:t>
            </a:r>
            <a:r>
              <a:rPr lang="en-GB" dirty="0"/>
              <a:t> and c are the vacuum permittivity and the speed of light, respectively.</a:t>
            </a:r>
          </a:p>
          <a:p>
            <a:endParaRPr lang="en-GB" dirty="0"/>
          </a:p>
          <a:p>
            <a:r>
              <a:rPr lang="en-GB" dirty="0"/>
              <a:t>The emitted power depends strongly on the </a:t>
            </a:r>
            <a:r>
              <a:rPr lang="en-GB" b="1" dirty="0"/>
              <a:t>beam energy, </a:t>
            </a:r>
            <a:r>
              <a:rPr lang="en-GB" dirty="0"/>
              <a:t>the </a:t>
            </a:r>
            <a:r>
              <a:rPr lang="en-GB" b="1" dirty="0"/>
              <a:t>radius of the bent trajectory</a:t>
            </a:r>
            <a:r>
              <a:rPr lang="en-GB" dirty="0"/>
              <a:t>, and </a:t>
            </a:r>
            <a:r>
              <a:rPr lang="en-GB" b="1" dirty="0"/>
              <a:t>the mass of the charged particle</a:t>
            </a:r>
            <a:r>
              <a:rPr lang="en-GB" b="1" dirty="0" smtClean="0"/>
              <a:t>.</a:t>
            </a:r>
            <a:r>
              <a:rPr lang="en-GB" dirty="0" smtClean="0"/>
              <a:t>  </a:t>
            </a:r>
            <a:endParaRPr lang="en-GB" dirty="0"/>
          </a:p>
          <a:p>
            <a:endParaRPr lang="en-GB" dirty="0"/>
          </a:p>
          <a:p>
            <a:r>
              <a:rPr lang="en-GB" dirty="0"/>
              <a:t>Consequently, </a:t>
            </a:r>
            <a:r>
              <a:rPr lang="en-GB" b="1" dirty="0"/>
              <a:t>electrons emit much more synchrotron radiation power than protons</a:t>
            </a:r>
            <a:r>
              <a:rPr lang="en-GB" dirty="0"/>
              <a:t> for the same bending radius and energy: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4622687" y="4869180"/>
          <a:ext cx="3840479" cy="96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9" name="Equation" r:id="rId6" imgW="2171700" imgH="546100" progId="Equation.3">
                  <p:embed/>
                </p:oleObj>
              </mc:Choice>
              <mc:Fallback>
                <p:oleObj name="Equation" r:id="rId6" imgW="2171700" imgH="546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2687" y="4869180"/>
                        <a:ext cx="3840479" cy="960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5045" y="17643"/>
            <a:ext cx="33600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Gas load: PSD, power</a:t>
            </a:r>
            <a:endParaRPr lang="en-GB" sz="2800" b="1" dirty="0">
              <a:solidFill>
                <a:schemeClr val="accent2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208928391"/>
      </p:ext>
    </p:extLst>
  </p:cSld>
  <p:clrMapOvr>
    <a:masterClrMapping/>
  </p:clrMapOvr>
  <p:transition spd="slow" advTm="36541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chigg\AppData\Local\Microsoft\Windows\Temporary Internet Files\Content.Outlook\JICZ40LB\ESRF_spectrumLOG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8989" y="1221811"/>
            <a:ext cx="3616554" cy="2731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9141" y="834391"/>
            <a:ext cx="11641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Synchrotron radiation from bending magnets has a </a:t>
            </a:r>
            <a:r>
              <a:rPr lang="en-GB" b="1" dirty="0"/>
              <a:t>very broad energy spectrum</a:t>
            </a:r>
            <a:r>
              <a:rPr lang="en-GB" dirty="0"/>
              <a:t>, which is characterised by the </a:t>
            </a:r>
            <a:r>
              <a:rPr lang="en-GB" b="1" dirty="0"/>
              <a:t>critical energy </a:t>
            </a:r>
            <a:r>
              <a:rPr lang="en-GB" b="1" dirty="0" err="1">
                <a:solidFill>
                  <a:srgbClr val="FF0000"/>
                </a:solidFill>
                <a:latin typeface="Symbol" pitchFamily="18" charset="2"/>
              </a:rPr>
              <a:t>e</a:t>
            </a:r>
            <a:r>
              <a:rPr lang="en-GB" b="1" baseline="-25000" dirty="0" err="1">
                <a:solidFill>
                  <a:srgbClr val="FF0000"/>
                </a:solidFill>
              </a:rPr>
              <a:t>C</a:t>
            </a:r>
            <a:r>
              <a:rPr lang="en-GB" dirty="0"/>
              <a:t>: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4221480" y="1954530"/>
          <a:ext cx="2968214" cy="880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10" name="Equation" r:id="rId5" imgW="1637589" imgH="482391" progId="Equation.3">
                  <p:embed/>
                </p:oleObj>
              </mc:Choice>
              <mc:Fallback>
                <p:oleObj name="Equation" r:id="rId5" imgW="1637589" imgH="48239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1480" y="1954530"/>
                        <a:ext cx="2968214" cy="8801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79141" y="3326130"/>
            <a:ext cx="11641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critical energy subdivide the photon spectrum in two parts of equal emitted power. 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4312920" y="4318001"/>
          <a:ext cx="4034790" cy="4483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11" name="Equation" r:id="rId7" imgW="2146300" imgH="241300" progId="Equation.3">
                  <p:embed/>
                </p:oleObj>
              </mc:Choice>
              <mc:Fallback>
                <p:oleObj name="Equation" r:id="rId7" imgW="21463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2920" y="4318001"/>
                        <a:ext cx="4034790" cy="4483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/>
          </p:nvPr>
        </p:nvGraphicFramePr>
        <p:xfrm>
          <a:off x="4141470" y="4983479"/>
          <a:ext cx="448056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12" name="Equation" r:id="rId9" imgW="2400300" imgH="241300" progId="Equation.3">
                  <p:embed/>
                </p:oleObj>
              </mc:Choice>
              <mc:Fallback>
                <p:oleObj name="Equation" r:id="rId9" imgW="24003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1470" y="4983479"/>
                        <a:ext cx="4480560" cy="444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610282" y="4395371"/>
            <a:ext cx="1410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electrons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10282" y="4983479"/>
            <a:ext cx="1270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protons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5045" y="17643"/>
            <a:ext cx="44969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Gas load: PSD, critical energy</a:t>
            </a:r>
            <a:endParaRPr lang="en-GB" sz="2800" b="1" dirty="0">
              <a:solidFill>
                <a:schemeClr val="accent2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6315737"/>
      </p:ext>
    </p:extLst>
  </p:cSld>
  <p:clrMapOvr>
    <a:masterClrMapping/>
  </p:clrMapOvr>
  <p:transition spd="slow" advTm="6472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rkerseva\Dropbox\Synrad+\data\FHC_CalcSRx_I_m.bmp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65"/>
          <a:stretch/>
        </p:blipFill>
        <p:spPr bwMode="auto">
          <a:xfrm>
            <a:off x="2214134" y="591015"/>
            <a:ext cx="7275554" cy="473764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045" y="17643"/>
            <a:ext cx="3491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Gas load: PSD, spectra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18</a:t>
            </a:fld>
            <a:endParaRPr lang="fr-F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228409" y="5836920"/>
            <a:ext cx="3011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Courtesy of Roberto </a:t>
            </a:r>
            <a:r>
              <a:rPr lang="en-GB" b="1" i="1" dirty="0" err="1" smtClean="0"/>
              <a:t>Kersevan</a:t>
            </a:r>
            <a:endParaRPr lang="en-GB" b="1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0321607"/>
      </p:ext>
    </p:extLst>
  </p:cSld>
  <p:clrMapOvr>
    <a:masterClrMapping/>
  </p:clrMapOvr>
  <p:transition spd="slow" advTm="348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rkerseva\Dropbox\Synrad+\data\Flux_LHC_corrected_Kf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6" y="583433"/>
            <a:ext cx="5203294" cy="36986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296" y="3045109"/>
            <a:ext cx="6526664" cy="3199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1532" y="4886387"/>
            <a:ext cx="53513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Note the onset of pressure rise at 2 </a:t>
            </a:r>
            <a:r>
              <a:rPr lang="en-GB" sz="2000" dirty="0" err="1" smtClean="0"/>
              <a:t>TeV</a:t>
            </a:r>
            <a:r>
              <a:rPr lang="en-GB" sz="2000" dirty="0" smtClean="0"/>
              <a:t>, as seen by the vacuum gauges in the LHC </a:t>
            </a:r>
            <a:r>
              <a:rPr lang="en-GB" sz="2000" b="1" dirty="0" smtClean="0"/>
              <a:t>during energy ramp.</a:t>
            </a:r>
            <a:endParaRPr lang="en-GB" sz="20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5810165" y="1065278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dirty="0"/>
              <a:t>C</a:t>
            </a:r>
            <a:r>
              <a:rPr lang="en-GB" sz="2000" dirty="0" smtClean="0"/>
              <a:t>orrection </a:t>
            </a:r>
            <a:r>
              <a:rPr lang="en-GB" sz="2000" dirty="0"/>
              <a:t>for the </a:t>
            </a:r>
            <a:r>
              <a:rPr lang="en-GB" sz="2000" b="1" dirty="0">
                <a:solidFill>
                  <a:srgbClr val="FF0000"/>
                </a:solidFill>
              </a:rPr>
              <a:t>cut-off energy of the </a:t>
            </a:r>
            <a:r>
              <a:rPr lang="en-GB" sz="2000" b="1" dirty="0" smtClean="0">
                <a:solidFill>
                  <a:srgbClr val="FF0000"/>
                </a:solidFill>
              </a:rPr>
              <a:t>photons</a:t>
            </a:r>
            <a:r>
              <a:rPr lang="en-GB" sz="2000" dirty="0" smtClean="0"/>
              <a:t>: 4 </a:t>
            </a:r>
            <a:r>
              <a:rPr lang="en-GB" sz="2000" dirty="0" smtClean="0"/>
              <a:t>eV (work function</a:t>
            </a:r>
            <a:r>
              <a:rPr lang="en-GB" sz="2000" dirty="0" smtClean="0"/>
              <a:t>);  </a:t>
            </a:r>
            <a:r>
              <a:rPr lang="en-GB" sz="2000" dirty="0"/>
              <a:t>below this value there is </a:t>
            </a:r>
            <a:r>
              <a:rPr lang="en-GB" sz="2000" dirty="0" smtClean="0"/>
              <a:t>no photoelectron emission and no </a:t>
            </a:r>
            <a:r>
              <a:rPr lang="en-GB" sz="2000" dirty="0" smtClean="0"/>
              <a:t>SR-induced desorption.</a:t>
            </a:r>
            <a:endParaRPr lang="en-GB" sz="2000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5219700" y="4973445"/>
            <a:ext cx="2731120" cy="3910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16200000">
            <a:off x="-1244754" y="2263472"/>
            <a:ext cx="26928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/>
              <a:t>Courtesy of Roberto </a:t>
            </a:r>
            <a:r>
              <a:rPr lang="en-US" sz="1600" b="1" i="1" dirty="0" err="1"/>
              <a:t>Kersevan</a:t>
            </a:r>
            <a:endParaRPr lang="en-US" sz="16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75045" y="17643"/>
            <a:ext cx="45006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Gas load: PSD, cut-off energy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19</a:t>
            </a:fld>
            <a:endParaRPr lang="fr-FR" alt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7845879" y="4408714"/>
            <a:ext cx="2588078" cy="8165"/>
          </a:xfrm>
          <a:prstGeom prst="line">
            <a:avLst/>
          </a:prstGeom>
          <a:ln w="28575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965954" y="4114800"/>
            <a:ext cx="0" cy="1787250"/>
          </a:xfrm>
          <a:prstGeom prst="line">
            <a:avLst/>
          </a:prstGeom>
          <a:ln w="28575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0349210" y="4500880"/>
            <a:ext cx="31840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293934424"/>
      </p:ext>
    </p:extLst>
  </p:cSld>
  <p:clrMapOvr>
    <a:masterClrMapping/>
  </p:clrMapOvr>
  <p:transition spd="slow" advTm="85351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293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1"/>
                </a:solidFill>
              </a:rPr>
              <a:t>Outline</a:t>
            </a:r>
            <a:endParaRPr lang="en-GB" sz="2800" b="1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05899" y="1538278"/>
            <a:ext cx="600138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400" b="1" dirty="0" smtClean="0">
                <a:solidFill>
                  <a:schemeClr val="accent2"/>
                </a:solidFill>
              </a:rPr>
              <a:t>Safety issues</a:t>
            </a:r>
            <a:endParaRPr lang="en-GB" sz="2400" b="1" dirty="0">
              <a:solidFill>
                <a:schemeClr val="accent2"/>
              </a:solidFill>
            </a:endParaRPr>
          </a:p>
          <a:p>
            <a:endParaRPr lang="en-GB" sz="2400" b="1" dirty="0">
              <a:solidFill>
                <a:schemeClr val="accent2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400" b="1" dirty="0" smtClean="0">
                <a:solidFill>
                  <a:schemeClr val="accent2"/>
                </a:solidFill>
              </a:rPr>
              <a:t>Beam induced desorption (gas load) and multipacting</a:t>
            </a:r>
          </a:p>
          <a:p>
            <a:pPr lvl="2"/>
            <a:endParaRPr lang="en-GB" sz="24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400" b="1" dirty="0" smtClean="0">
                <a:solidFill>
                  <a:schemeClr val="accent2"/>
                </a:solidFill>
              </a:rPr>
              <a:t>Mitigations other than beam conditioning</a:t>
            </a:r>
          </a:p>
          <a:p>
            <a:pPr lvl="2"/>
            <a:endParaRPr lang="en-GB" sz="2400" b="1" dirty="0" smtClean="0">
              <a:solidFill>
                <a:schemeClr val="accent2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400" b="1" dirty="0" smtClean="0">
                <a:solidFill>
                  <a:schemeClr val="accent2"/>
                </a:solidFill>
              </a:rPr>
              <a:t>Heating</a:t>
            </a:r>
            <a:endParaRPr lang="en-GB" sz="2400" b="1" dirty="0">
              <a:solidFill>
                <a:schemeClr val="accent2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fr-CH" sz="24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fr-CH" sz="2400" b="1" dirty="0" smtClean="0">
                <a:solidFill>
                  <a:schemeClr val="accent2"/>
                </a:solidFill>
              </a:rPr>
              <a:t>Conclusions</a:t>
            </a:r>
            <a:endParaRPr lang="en-GB" sz="2400" b="1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097318"/>
      </p:ext>
    </p:extLst>
  </p:cSld>
  <p:clrMapOvr>
    <a:masterClrMapping/>
  </p:clrMapOvr>
  <p:transition spd="slow" advTm="19302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55521" y="831265"/>
            <a:ext cx="74382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It can be shown that the number of emitted photon per unit time:</a:t>
            </a:r>
            <a:endParaRPr lang="en-US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5003172" y="1314450"/>
          <a:ext cx="1606829" cy="811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19" name="Equation" r:id="rId4" imgW="939800" imgH="469900" progId="Equation.3">
                  <p:embed/>
                </p:oleObj>
              </mc:Choice>
              <mc:Fallback>
                <p:oleObj name="Equation" r:id="rId4" imgW="9398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172" y="1314450"/>
                        <a:ext cx="1606829" cy="8115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4593950" y="2263140"/>
          <a:ext cx="2645548" cy="7200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20" name="Equation" r:id="rId6" imgW="1612900" imgH="444500" progId="Equation.3">
                  <p:embed/>
                </p:oleObj>
              </mc:Choice>
              <mc:Fallback>
                <p:oleObj name="Equation" r:id="rId6" imgW="16129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3950" y="2263140"/>
                        <a:ext cx="2645548" cy="7200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4493336" y="3211831"/>
          <a:ext cx="3266403" cy="4214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21" name="Equation" r:id="rId8" imgW="1765300" imgH="228600" progId="Equation.3">
                  <p:embed/>
                </p:oleObj>
              </mc:Choice>
              <mc:Fallback>
                <p:oleObj name="Equation" r:id="rId8" imgW="17653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3336" y="3211831"/>
                        <a:ext cx="3266403" cy="4214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1906421" y="3964871"/>
            <a:ext cx="84353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The linear flux, i.e. the emitted photons per second and meter, is given by</a:t>
            </a:r>
            <a:endParaRPr lang="en-US" dirty="0"/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7078748"/>
              </p:ext>
            </p:extLst>
          </p:nvPr>
        </p:nvGraphicFramePr>
        <p:xfrm>
          <a:off x="4270242" y="4605119"/>
          <a:ext cx="3707697" cy="880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22" name="Equation" r:id="rId10" imgW="1892300" imgH="444500" progId="Equation.3">
                  <p:embed/>
                </p:oleObj>
              </mc:Choice>
              <mc:Fallback>
                <p:oleObj name="Equation" r:id="rId10" imgW="18923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0242" y="4605119"/>
                        <a:ext cx="3707697" cy="8801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7524751" y="2346723"/>
            <a:ext cx="2817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Mean photon energy: max of the distribution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969612" y="3245644"/>
            <a:ext cx="1410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electrons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59732" y="4803934"/>
            <a:ext cx="1410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electrons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5045" y="17643"/>
            <a:ext cx="51826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Gas load: PSD, impinging photons</a:t>
            </a:r>
            <a:endParaRPr lang="en-GB" sz="2800" b="1" dirty="0">
              <a:solidFill>
                <a:schemeClr val="accent2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666227164"/>
      </p:ext>
    </p:extLst>
  </p:cSld>
  <p:clrMapOvr>
    <a:masterClrMapping/>
  </p:clrMapOvr>
  <p:transition spd="slow" advTm="44274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6" grpId="0"/>
      <p:bldP spid="17" grpId="0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47199"/>
              </p:ext>
            </p:extLst>
          </p:nvPr>
        </p:nvGraphicFramePr>
        <p:xfrm>
          <a:off x="645106" y="910195"/>
          <a:ext cx="4579937" cy="88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18" name="Equation" r:id="rId4" imgW="2336760" imgH="444240" progId="Equation.3">
                  <p:embed/>
                </p:oleObj>
              </mc:Choice>
              <mc:Fallback>
                <p:oleObj name="Equation" r:id="rId4" imgW="23367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106" y="910195"/>
                        <a:ext cx="4579937" cy="8810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016605" y="371148"/>
            <a:ext cx="3589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</a:t>
            </a:r>
            <a:r>
              <a:rPr lang="en-US" dirty="0" smtClean="0"/>
              <a:t>both electron and proton beams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5045" y="17643"/>
            <a:ext cx="2970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Gas load: PSD, LHC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3904144"/>
              </p:ext>
            </p:extLst>
          </p:nvPr>
        </p:nvGraphicFramePr>
        <p:xfrm>
          <a:off x="6491443" y="910428"/>
          <a:ext cx="4006850" cy="88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19" name="Equation" r:id="rId6" imgW="2044440" imgH="444240" progId="Equation.3">
                  <p:embed/>
                </p:oleObj>
              </mc:Choice>
              <mc:Fallback>
                <p:oleObj name="Equation" r:id="rId6" imgW="204444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1443" y="910428"/>
                        <a:ext cx="4006850" cy="8810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97378" y="2252450"/>
            <a:ext cx="1822935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For </a:t>
            </a:r>
            <a:r>
              <a:rPr lang="en-US" sz="2400" b="1" dirty="0" smtClean="0"/>
              <a:t>LHC: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Symbol" panose="05050102010706020507" pitchFamily="18" charset="2"/>
              </a:rPr>
              <a:t>g </a:t>
            </a:r>
            <a:r>
              <a:rPr lang="en-US" dirty="0" smtClean="0"/>
              <a:t>= 7460.52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Symbol" panose="05050102010706020507" pitchFamily="18" charset="2"/>
              </a:rPr>
              <a:t>r </a:t>
            </a:r>
            <a:r>
              <a:rPr lang="en-US" dirty="0"/>
              <a:t>= </a:t>
            </a:r>
            <a:r>
              <a:rPr lang="en-US" dirty="0" smtClean="0"/>
              <a:t>2804.95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 = 490 mA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6923361"/>
              </p:ext>
            </p:extLst>
          </p:nvPr>
        </p:nvGraphicFramePr>
        <p:xfrm>
          <a:off x="947748" y="3728786"/>
          <a:ext cx="2738437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20" name="Equation" r:id="rId8" imgW="1396800" imgH="419040" progId="Equation.3">
                  <p:embed/>
                </p:oleObj>
              </mc:Choice>
              <mc:Fallback>
                <p:oleObj name="Equation" r:id="rId8" imgW="13968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7748" y="3728786"/>
                        <a:ext cx="2738437" cy="8302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5762921"/>
              </p:ext>
            </p:extLst>
          </p:nvPr>
        </p:nvGraphicFramePr>
        <p:xfrm>
          <a:off x="961103" y="4644228"/>
          <a:ext cx="1716087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21" name="Equation" r:id="rId10" imgW="876240" imgH="393480" progId="Equation.3">
                  <p:embed/>
                </p:oleObj>
              </mc:Choice>
              <mc:Fallback>
                <p:oleObj name="Equation" r:id="rId10" imgW="876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1103" y="4644228"/>
                        <a:ext cx="1716087" cy="7810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405843" y="2246746"/>
            <a:ext cx="3403239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For </a:t>
            </a:r>
            <a:r>
              <a:rPr lang="en-US" sz="2400" b="1" dirty="0" smtClean="0"/>
              <a:t>FCC-</a:t>
            </a:r>
            <a:r>
              <a:rPr lang="en-US" sz="2400" b="1" dirty="0" err="1" smtClean="0"/>
              <a:t>hh</a:t>
            </a:r>
            <a:r>
              <a:rPr lang="en-US" sz="2400" b="1" dirty="0" smtClean="0"/>
              <a:t> (50 </a:t>
            </a:r>
            <a:r>
              <a:rPr lang="en-US" sz="2400" b="1" dirty="0" err="1" smtClean="0"/>
              <a:t>TeV</a:t>
            </a:r>
            <a:r>
              <a:rPr lang="en-US" sz="2400" b="1" dirty="0" smtClean="0"/>
              <a:t>, 15 T):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Symbol" panose="05050102010706020507" pitchFamily="18" charset="2"/>
              </a:rPr>
              <a:t>g </a:t>
            </a:r>
            <a:r>
              <a:rPr lang="en-US" dirty="0" smtClean="0"/>
              <a:t>= 53289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Symbol" panose="05050102010706020507" pitchFamily="18" charset="2"/>
              </a:rPr>
              <a:t>r </a:t>
            </a:r>
            <a:r>
              <a:rPr lang="en-US" dirty="0"/>
              <a:t>= </a:t>
            </a:r>
            <a:r>
              <a:rPr lang="en-US" dirty="0" smtClean="0"/>
              <a:t>11118.8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 = 490 mA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4876094"/>
              </p:ext>
            </p:extLst>
          </p:nvPr>
        </p:nvGraphicFramePr>
        <p:xfrm>
          <a:off x="8151968" y="3624132"/>
          <a:ext cx="2938462" cy="830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22" name="Equation" r:id="rId12" imgW="1498320" imgH="419040" progId="Equation.3">
                  <p:embed/>
                </p:oleObj>
              </mc:Choice>
              <mc:Fallback>
                <p:oleObj name="Equation" r:id="rId12" imgW="14983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51968" y="3624132"/>
                        <a:ext cx="2938462" cy="8302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82836"/>
              </p:ext>
            </p:extLst>
          </p:nvPr>
        </p:nvGraphicFramePr>
        <p:xfrm>
          <a:off x="8151968" y="4540119"/>
          <a:ext cx="1716087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23" name="Equation" r:id="rId14" imgW="876240" imgH="393480" progId="Equation.3">
                  <p:embed/>
                </p:oleObj>
              </mc:Choice>
              <mc:Fallback>
                <p:oleObj name="Equation" r:id="rId14" imgW="876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51968" y="4540119"/>
                        <a:ext cx="1716087" cy="7810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4863521"/>
              </p:ext>
            </p:extLst>
          </p:nvPr>
        </p:nvGraphicFramePr>
        <p:xfrm>
          <a:off x="3686185" y="5395782"/>
          <a:ext cx="3235325" cy="881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24" name="Equation" r:id="rId16" imgW="1650960" imgH="444240" progId="Equation.3">
                  <p:embed/>
                </p:oleObj>
              </mc:Choice>
              <mc:Fallback>
                <p:oleObj name="Equation" r:id="rId16" imgW="16509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6185" y="5395782"/>
                        <a:ext cx="3235325" cy="88106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21</a:t>
            </a:fld>
            <a:endParaRPr lang="fr-FR" alt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62510165"/>
      </p:ext>
    </p:extLst>
  </p:cSld>
  <p:clrMapOvr>
    <a:masterClrMapping/>
  </p:clrMapOvr>
  <p:transition spd="slow" advTm="7346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045" y="17643"/>
            <a:ext cx="6882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Gas load: PSD, dependence on critical energy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-55418" y="843888"/>
            <a:ext cx="9235385" cy="5480236"/>
            <a:chOff x="2461315" y="813408"/>
            <a:chExt cx="9235385" cy="5480236"/>
          </a:xfrm>
        </p:grpSpPr>
        <p:grpSp>
          <p:nvGrpSpPr>
            <p:cNvPr id="12" name="Group 11"/>
            <p:cNvGrpSpPr/>
            <p:nvPr/>
          </p:nvGrpSpPr>
          <p:grpSpPr>
            <a:xfrm>
              <a:off x="2461315" y="967741"/>
              <a:ext cx="9235385" cy="4926091"/>
              <a:chOff x="2461315" y="967741"/>
              <a:chExt cx="9235385" cy="4926091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2"/>
              <a:srcRect t="24753" b="9486"/>
              <a:stretch/>
            </p:blipFill>
            <p:spPr>
              <a:xfrm>
                <a:off x="2461315" y="967741"/>
                <a:ext cx="9235385" cy="4640580"/>
              </a:xfrm>
              <a:prstGeom prst="rect">
                <a:avLst/>
              </a:prstGeom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3383280" y="5524500"/>
                <a:ext cx="4187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10</a:t>
                </a:r>
                <a:endParaRPr lang="en-GB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792980" y="5524500"/>
                <a:ext cx="5357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100</a:t>
                </a:r>
                <a:endParaRPr lang="en-GB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6149340" y="5524500"/>
                <a:ext cx="6527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1000</a:t>
                </a:r>
                <a:endParaRPr lang="en-GB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7566660" y="5524500"/>
                <a:ext cx="7697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10000</a:t>
                </a:r>
                <a:endParaRPr lang="en-GB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8933923" y="5524500"/>
                <a:ext cx="8867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100000</a:t>
                </a:r>
                <a:endParaRPr lang="en-GB" dirty="0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6316980" y="5924312"/>
              <a:ext cx="2001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Critical Energy [eV]</a:t>
              </a:r>
              <a:endParaRPr lang="en-GB" b="1" dirty="0"/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1946231" y="3144630"/>
              <a:ext cx="17688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Desorption Yield</a:t>
              </a:r>
              <a:endParaRPr lang="en-GB" b="1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 flipV="1">
              <a:off x="3611880" y="2487905"/>
              <a:ext cx="2887980" cy="221363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499860" y="2487905"/>
              <a:ext cx="271272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9220200" y="1409700"/>
              <a:ext cx="1303020" cy="107820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055983" y="5339834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10</a:t>
              </a:r>
              <a:r>
                <a:rPr lang="en-GB" baseline="30000" dirty="0" smtClean="0"/>
                <a:t>-6</a:t>
              </a:r>
              <a:endParaRPr lang="en-GB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048893" y="4310787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10</a:t>
              </a:r>
              <a:r>
                <a:rPr lang="en-GB" baseline="30000" dirty="0" smtClean="0"/>
                <a:t>-5</a:t>
              </a:r>
              <a:endParaRPr lang="en-GB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062045" y="3144630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10</a:t>
              </a:r>
              <a:r>
                <a:rPr lang="en-GB" baseline="30000" dirty="0" smtClean="0"/>
                <a:t>-4</a:t>
              </a:r>
              <a:endParaRPr lang="en-GB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037162" y="1979565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10</a:t>
              </a:r>
              <a:r>
                <a:rPr lang="en-GB" baseline="30000" dirty="0" smtClean="0"/>
                <a:t>-3</a:t>
              </a:r>
              <a:endParaRPr lang="en-GB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037161" y="813408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10</a:t>
              </a:r>
              <a:r>
                <a:rPr lang="en-GB" baseline="30000" dirty="0" smtClean="0"/>
                <a:t>-2</a:t>
              </a:r>
              <a:endParaRPr lang="en-GB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318618" y="5104746"/>
              <a:ext cx="23875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i="1" dirty="0" smtClean="0"/>
                <a:t>Courtesy of O. </a:t>
              </a:r>
              <a:r>
                <a:rPr lang="en-GB" b="1" i="1" dirty="0" err="1" smtClean="0"/>
                <a:t>Gröbner</a:t>
              </a:r>
              <a:endParaRPr lang="en-GB" b="1" i="1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8526975" y="1317548"/>
            <a:ext cx="352805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Above 60 </a:t>
            </a:r>
            <a:r>
              <a:rPr lang="en-GB" dirty="0" err="1" smtClean="0"/>
              <a:t>keV</a:t>
            </a:r>
            <a:r>
              <a:rPr lang="en-GB" dirty="0" smtClean="0"/>
              <a:t>, the </a:t>
            </a:r>
            <a:r>
              <a:rPr lang="en-GB" b="1" dirty="0" smtClean="0">
                <a:solidFill>
                  <a:srgbClr val="FF0000"/>
                </a:solidFill>
              </a:rPr>
              <a:t>Compton scattering </a:t>
            </a:r>
            <a:r>
              <a:rPr lang="en-GB" dirty="0" smtClean="0"/>
              <a:t>plays a predominant effect in the interaction of photons with the material of the vacuum chamber.</a:t>
            </a:r>
          </a:p>
          <a:p>
            <a:endParaRPr lang="en-GB" dirty="0"/>
          </a:p>
          <a:p>
            <a:r>
              <a:rPr lang="en-GB" dirty="0" smtClean="0"/>
              <a:t>The high number of energetic recoil electrons and scattered photons increase the desorption yields.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22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253331540"/>
      </p:ext>
    </p:extLst>
  </p:cSld>
  <p:clrMapOvr>
    <a:masterClrMapping/>
  </p:clrMapOvr>
  <p:transition spd="slow" advTm="86325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61132" y="590772"/>
            <a:ext cx="9097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doses </a:t>
            </a:r>
            <a:r>
              <a:rPr lang="en-GB" dirty="0"/>
              <a:t>higher than 10</a:t>
            </a:r>
            <a:r>
              <a:rPr lang="en-GB" baseline="30000" dirty="0"/>
              <a:t>20</a:t>
            </a:r>
            <a:r>
              <a:rPr lang="en-GB" dirty="0"/>
              <a:t> photons/m doses, </a:t>
            </a:r>
            <a:r>
              <a:rPr lang="en-GB" dirty="0" err="1">
                <a:latin typeface="Symbol" pitchFamily="18" charset="2"/>
              </a:rPr>
              <a:t>h</a:t>
            </a:r>
            <a:r>
              <a:rPr lang="en-GB" baseline="-25000" dirty="0" err="1"/>
              <a:t>ph</a:t>
            </a:r>
            <a:r>
              <a:rPr lang="en-GB" baseline="-25000" dirty="0"/>
              <a:t> </a:t>
            </a:r>
            <a:r>
              <a:rPr lang="en-GB" dirty="0"/>
              <a:t>varies as a </a:t>
            </a:r>
            <a:r>
              <a:rPr lang="en-GB" b="1" dirty="0"/>
              <a:t>power law function of the dose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522812"/>
              </p:ext>
            </p:extLst>
          </p:nvPr>
        </p:nvGraphicFramePr>
        <p:xfrm>
          <a:off x="658394" y="2749040"/>
          <a:ext cx="1773594" cy="6940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8" name="Equation" r:id="rId4" imgW="660113" imgH="253890" progId="Equation.3">
                  <p:embed/>
                </p:oleObj>
              </mc:Choice>
              <mc:Fallback>
                <p:oleObj name="Equation" r:id="rId4" imgW="660113" imgH="2538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394" y="2749040"/>
                        <a:ext cx="1773594" cy="694015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accent2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676401" y="-322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7477" y="1112037"/>
            <a:ext cx="4356693" cy="46620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16649" y="1208152"/>
            <a:ext cx="4819554" cy="464398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91612" y="5793314"/>
            <a:ext cx="4381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OFHC copper, baked in situ at 150°C for 24 h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5045" y="17643"/>
            <a:ext cx="54955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Gas load: PSD, dependence on dose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87959" y="1409176"/>
            <a:ext cx="221924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Critical energy: 3.75 </a:t>
            </a:r>
            <a:r>
              <a:rPr lang="en-GB" sz="1600" dirty="0" err="1" smtClean="0"/>
              <a:t>KeV</a:t>
            </a:r>
            <a:endParaRPr lang="en-US" sz="1600" dirty="0"/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4615669" y="1004246"/>
            <a:ext cx="512869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n-US" sz="1600" b="1" dirty="0"/>
              <a:t> J. </a:t>
            </a:r>
            <a:r>
              <a:rPr lang="en-US" sz="1600" b="1" dirty="0" smtClean="0"/>
              <a:t>Gomez-</a:t>
            </a:r>
            <a:r>
              <a:rPr lang="en-US" sz="1600" b="1" dirty="0" err="1" smtClean="0"/>
              <a:t>Goñi</a:t>
            </a:r>
            <a:r>
              <a:rPr lang="en-US" sz="1600" b="1" dirty="0" smtClean="0"/>
              <a:t> et al, J</a:t>
            </a:r>
            <a:r>
              <a:rPr lang="en-US" sz="1600" b="1" dirty="0"/>
              <a:t>. Vac. Sci. Technol. A 12, 1714 (1994)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890066" y="1470875"/>
            <a:ext cx="221924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Critical energy: 3.75 </a:t>
            </a:r>
            <a:r>
              <a:rPr lang="en-GB" sz="1600" dirty="0" err="1" smtClean="0"/>
              <a:t>KeV</a:t>
            </a:r>
            <a:endParaRPr lang="en-US" sz="16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925383469"/>
      </p:ext>
    </p:extLst>
  </p:cSld>
  <p:clrMapOvr>
    <a:masterClrMapping/>
  </p:clrMapOvr>
  <p:transition spd="slow" advTm="23332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2" grpId="0" animBg="1"/>
      <p:bldP spid="15" grpId="0"/>
      <p:bldP spid="1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51774"/>
            <a:ext cx="7042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Gas load: PSD, dependence on incidence angle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0897" y="471446"/>
            <a:ext cx="5969620" cy="58091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82712" y="779537"/>
            <a:ext cx="3845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O. </a:t>
            </a:r>
            <a:r>
              <a:rPr lang="en-GB" i="1" dirty="0" err="1" smtClean="0"/>
              <a:t>Gröbner</a:t>
            </a:r>
            <a:r>
              <a:rPr lang="en-GB" i="1" dirty="0" smtClean="0"/>
              <a:t> et al., Vacuum 33(1983)397</a:t>
            </a:r>
            <a:endParaRPr lang="en-GB" i="1" dirty="0"/>
          </a:p>
        </p:txBody>
      </p:sp>
      <p:sp>
        <p:nvSpPr>
          <p:cNvPr id="9" name="TextBox 8"/>
          <p:cNvSpPr txBox="1"/>
          <p:nvPr/>
        </p:nvSpPr>
        <p:spPr>
          <a:xfrm>
            <a:off x="7571006" y="624575"/>
            <a:ext cx="3679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Photo-desorption yields depend on the </a:t>
            </a:r>
            <a:r>
              <a:rPr lang="en-GB" b="1" dirty="0" smtClean="0">
                <a:solidFill>
                  <a:srgbClr val="FF0000"/>
                </a:solidFill>
              </a:rPr>
              <a:t>incidence angle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 rot="2700000">
            <a:off x="4535055" y="2115812"/>
            <a:ext cx="129540" cy="735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>
            <a:stCxn id="4" idx="1"/>
          </p:cNvCxnSpPr>
          <p:nvPr/>
        </p:nvCxnSpPr>
        <p:spPr>
          <a:xfrm flipH="1" flipV="1">
            <a:off x="4138815" y="2028475"/>
            <a:ext cx="415210" cy="409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4" idx="1"/>
          </p:cNvCxnSpPr>
          <p:nvPr/>
        </p:nvCxnSpPr>
        <p:spPr>
          <a:xfrm>
            <a:off x="3834015" y="2330604"/>
            <a:ext cx="720010" cy="107221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6325263">
            <a:off x="4158391" y="2113701"/>
            <a:ext cx="654131" cy="341576"/>
          </a:xfrm>
          <a:prstGeom prst="arc">
            <a:avLst>
              <a:gd name="adj1" fmla="val 19945451"/>
              <a:gd name="adj2" fmla="val 2388402"/>
            </a:avLst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4025645" y="235433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Symbol" panose="05050102010706020507" pitchFamily="18" charset="2"/>
              </a:rPr>
              <a:t>f</a:t>
            </a:r>
            <a:endParaRPr lang="en-GB" dirty="0">
              <a:latin typeface="Symbol" panose="05050102010706020507" pitchFamily="18" charset="2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24</a:t>
            </a:fld>
            <a:endParaRPr lang="fr-F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5631005" y="3989872"/>
            <a:ext cx="963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11 </a:t>
            </a:r>
            <a:r>
              <a:rPr lang="en-GB" b="1" dirty="0" err="1" smtClean="0">
                <a:solidFill>
                  <a:srgbClr val="FF0000"/>
                </a:solidFill>
              </a:rPr>
              <a:t>mrad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05786" y="1450108"/>
            <a:ext cx="40982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dirty="0" err="1" smtClean="0"/>
              <a:t>photodesorption</a:t>
            </a:r>
            <a:r>
              <a:rPr lang="en-GB" dirty="0" smtClean="0"/>
              <a:t> yield is higher when the angle of  incidence is lower.</a:t>
            </a:r>
          </a:p>
          <a:p>
            <a:endParaRPr lang="en-GB" dirty="0"/>
          </a:p>
          <a:p>
            <a:r>
              <a:rPr lang="en-GB" dirty="0" smtClean="0"/>
              <a:t>In most of the accelerators the incidence is at grazing angle.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77720126"/>
      </p:ext>
    </p:extLst>
  </p:cSld>
  <p:clrMapOvr>
    <a:masterClrMapping/>
  </p:clrMapOvr>
  <p:transition spd="slow" advTm="3712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4" grpId="0" animBg="1"/>
      <p:bldP spid="18" grpId="0" animBg="1"/>
      <p:bldP spid="19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9496"/>
          <a:stretch/>
        </p:blipFill>
        <p:spPr>
          <a:xfrm>
            <a:off x="47619" y="609600"/>
            <a:ext cx="7714279" cy="564157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79221" t="76516" r="5859" b="12646"/>
          <a:stretch/>
        </p:blipFill>
        <p:spPr>
          <a:xfrm>
            <a:off x="47619" y="5012313"/>
            <a:ext cx="5456905" cy="1238865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75045" y="17643"/>
            <a:ext cx="2970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Gas load: PSD, LHC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92076" y="540863"/>
            <a:ext cx="41983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the LHC beam screen, the inner wall was machined so that photons impinge nearly perpendicularly onto the copper layer.</a:t>
            </a:r>
          </a:p>
          <a:p>
            <a:endParaRPr lang="en-GB" dirty="0" smtClean="0"/>
          </a:p>
          <a:p>
            <a:r>
              <a:rPr lang="en-GB" dirty="0" smtClean="0"/>
              <a:t>Desorption yield, photoelectron yield and photon reflectivity are reduced.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433330" y="1431636"/>
            <a:ext cx="3075659" cy="14784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25</a:t>
            </a:fld>
            <a:endParaRPr lang="fr-F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122714" y="4642981"/>
            <a:ext cx="1507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LHC </a:t>
            </a:r>
            <a:r>
              <a:rPr lang="en-US" b="1" dirty="0" err="1" smtClean="0"/>
              <a:t>sawtooth</a:t>
            </a:r>
            <a:endParaRPr lang="en-US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3903" y="3390574"/>
            <a:ext cx="5801648" cy="258875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081853" y="5837275"/>
            <a:ext cx="2647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V. </a:t>
            </a:r>
            <a:r>
              <a:rPr lang="en-GB" i="1" dirty="0" err="1" smtClean="0"/>
              <a:t>Baglin</a:t>
            </a:r>
            <a:r>
              <a:rPr lang="en-GB" i="1" dirty="0" smtClean="0"/>
              <a:t> et al., EPAC 1998 </a:t>
            </a:r>
            <a:endParaRPr lang="en-GB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8822832" y="2806450"/>
            <a:ext cx="963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11 </a:t>
            </a:r>
            <a:r>
              <a:rPr lang="en-GB" b="1" dirty="0" err="1" smtClean="0">
                <a:solidFill>
                  <a:srgbClr val="FF0000"/>
                </a:solidFill>
              </a:rPr>
              <a:t>mrad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8986982" y="4257964"/>
            <a:ext cx="526473" cy="258618"/>
          </a:xfrm>
          <a:prstGeom prst="ellipse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8998133" y="5069505"/>
            <a:ext cx="526473" cy="258618"/>
          </a:xfrm>
          <a:prstGeom prst="ellipse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9683396" y="4257964"/>
            <a:ext cx="684834" cy="258618"/>
          </a:xfrm>
          <a:prstGeom prst="ellipse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9584907" y="5047202"/>
            <a:ext cx="861380" cy="292071"/>
          </a:xfrm>
          <a:prstGeom prst="ellipse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7911312"/>
      </p:ext>
    </p:extLst>
  </p:cSld>
  <p:clrMapOvr>
    <a:masterClrMapping/>
  </p:clrMapOvr>
  <p:transition spd="slow" advTm="6433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7" grpId="0" animBg="1"/>
      <p:bldP spid="18" grpId="0" animBg="1"/>
      <p:bldP spid="19" grpId="0" animBg="1"/>
      <p:bldP spid="2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2920" y="960121"/>
            <a:ext cx="11125200" cy="3749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GB" dirty="0">
                <a:ea typeface="Times New Roman"/>
              </a:rPr>
              <a:t>There are two sources of energetic ions: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GB" dirty="0">
                <a:ea typeface="Times New Roman"/>
              </a:rPr>
              <a:t>Beam particles may collide with the </a:t>
            </a:r>
            <a:r>
              <a:rPr lang="en-GB" b="1" dirty="0">
                <a:ea typeface="Times New Roman"/>
              </a:rPr>
              <a:t>residual gas </a:t>
            </a:r>
            <a:r>
              <a:rPr lang="en-GB" dirty="0">
                <a:ea typeface="Times New Roman"/>
              </a:rPr>
              <a:t>and create ions (H</a:t>
            </a:r>
            <a:r>
              <a:rPr lang="en-GB" baseline="-25000" dirty="0">
                <a:ea typeface="Times New Roman"/>
              </a:rPr>
              <a:t>2</a:t>
            </a:r>
            <a:r>
              <a:rPr lang="en-GB" baseline="30000" dirty="0">
                <a:ea typeface="Times New Roman"/>
              </a:rPr>
              <a:t>+</a:t>
            </a:r>
            <a:r>
              <a:rPr lang="en-GB" dirty="0">
                <a:ea typeface="Times New Roman"/>
              </a:rPr>
              <a:t>, CH</a:t>
            </a:r>
            <a:r>
              <a:rPr lang="en-GB" baseline="-25000" dirty="0">
                <a:ea typeface="Times New Roman"/>
              </a:rPr>
              <a:t>4</a:t>
            </a:r>
            <a:r>
              <a:rPr lang="en-GB" baseline="30000" dirty="0">
                <a:ea typeface="Times New Roman"/>
              </a:rPr>
              <a:t>+</a:t>
            </a:r>
            <a:r>
              <a:rPr lang="en-GB" dirty="0">
                <a:ea typeface="Times New Roman"/>
              </a:rPr>
              <a:t>, CO</a:t>
            </a:r>
            <a:r>
              <a:rPr lang="en-GB" baseline="30000" dirty="0">
                <a:ea typeface="Times New Roman"/>
              </a:rPr>
              <a:t>+</a:t>
            </a:r>
            <a:r>
              <a:rPr lang="en-GB" dirty="0">
                <a:ea typeface="Times New Roman"/>
              </a:rPr>
              <a:t>, CO</a:t>
            </a:r>
            <a:r>
              <a:rPr lang="en-GB" baseline="-25000" dirty="0">
                <a:ea typeface="Times New Roman"/>
              </a:rPr>
              <a:t>2</a:t>
            </a:r>
            <a:r>
              <a:rPr lang="en-GB" baseline="30000" dirty="0">
                <a:ea typeface="Times New Roman"/>
              </a:rPr>
              <a:t>+</a:t>
            </a:r>
            <a:r>
              <a:rPr lang="en-GB" dirty="0">
                <a:ea typeface="Times New Roman"/>
              </a:rPr>
              <a:t>, etc.). If the beam is positively charged, the ions are accelerated by the beam potential and collide on the nearby walls with energy between </a:t>
            </a:r>
            <a:r>
              <a:rPr lang="en-GB" b="1" dirty="0">
                <a:solidFill>
                  <a:srgbClr val="FF0000"/>
                </a:solidFill>
                <a:ea typeface="Times New Roman"/>
              </a:rPr>
              <a:t>1 </a:t>
            </a:r>
            <a:r>
              <a:rPr lang="en-GB" b="1" dirty="0" err="1">
                <a:solidFill>
                  <a:srgbClr val="FF0000"/>
                </a:solidFill>
                <a:ea typeface="Times New Roman"/>
              </a:rPr>
              <a:t>eV</a:t>
            </a:r>
            <a:r>
              <a:rPr lang="en-GB" b="1" dirty="0">
                <a:solidFill>
                  <a:srgbClr val="FF0000"/>
                </a:solidFill>
                <a:ea typeface="Times New Roman"/>
              </a:rPr>
              <a:t> to several </a:t>
            </a:r>
            <a:r>
              <a:rPr lang="en-GB" b="1" dirty="0" err="1">
                <a:solidFill>
                  <a:srgbClr val="FF0000"/>
                </a:solidFill>
                <a:ea typeface="Times New Roman"/>
              </a:rPr>
              <a:t>KeV</a:t>
            </a:r>
            <a:r>
              <a:rPr lang="en-GB" dirty="0">
                <a:ea typeface="Times New Roman"/>
              </a:rPr>
              <a:t>. The </a:t>
            </a:r>
            <a:r>
              <a:rPr lang="en-GB" dirty="0" smtClean="0">
                <a:ea typeface="Times New Roman"/>
              </a:rPr>
              <a:t>collisions result </a:t>
            </a:r>
            <a:r>
              <a:rPr lang="en-GB" dirty="0">
                <a:ea typeface="Times New Roman"/>
              </a:rPr>
              <a:t>in gas desorption. 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GB" dirty="0">
              <a:ea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ea typeface="Times New Roman"/>
              </a:rPr>
              <a:t>When 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  <a:ea typeface="Times New Roman"/>
              </a:rPr>
              <a:t>heavy ions are accelerated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ea typeface="Times New Roman"/>
              </a:rPr>
              <a:t>, beam losses may lead to collision of high-energy heavy ions with the wall of the vacuum system. Typical ions are Pb</a:t>
            </a:r>
            <a:r>
              <a:rPr lang="en-GB" baseline="30000" dirty="0">
                <a:solidFill>
                  <a:schemeClr val="bg1">
                    <a:lumMod val="50000"/>
                  </a:schemeClr>
                </a:solidFill>
                <a:ea typeface="Times New Roman"/>
              </a:rPr>
              <a:t>53+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ea typeface="Times New Roman"/>
              </a:rPr>
              <a:t>, U</a:t>
            </a:r>
            <a:r>
              <a:rPr lang="en-GB" baseline="30000" dirty="0">
                <a:solidFill>
                  <a:schemeClr val="bg1">
                    <a:lumMod val="50000"/>
                  </a:schemeClr>
                </a:solidFill>
                <a:ea typeface="Times New Roman"/>
              </a:rPr>
              <a:t>73+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ea typeface="Times New Roman"/>
              </a:rPr>
              <a:t>, and Ar</a:t>
            </a:r>
            <a:r>
              <a:rPr lang="en-GB" baseline="30000" dirty="0">
                <a:solidFill>
                  <a:schemeClr val="bg1">
                    <a:lumMod val="50000"/>
                  </a:schemeClr>
                </a:solidFill>
                <a:ea typeface="Times New Roman"/>
              </a:rPr>
              <a:t>10+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ea typeface="Times New Roman"/>
              </a:rPr>
              <a:t>. Experimental studies have been carried out with beam energy in the range from 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  <a:ea typeface="Times New Roman"/>
              </a:rPr>
              <a:t>1 MeV/nucleon to 100 GeV/nucleon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ea typeface="Times New Roman"/>
              </a:rPr>
              <a:t>. T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  <a:ea typeface="Times New Roman"/>
              </a:rPr>
              <a:t>he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ea typeface="Times New Roman"/>
              </a:rPr>
              <a:t>desorption yields may be orders of magnitude higher than those for residual-gas ions.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335"/>
            <a:ext cx="63743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Gas load: Ion Stimulated Desorption (</a:t>
            </a:r>
            <a:r>
              <a:rPr lang="en-GB" sz="2800" b="1" dirty="0" smtClean="0">
                <a:solidFill>
                  <a:srgbClr val="FF0000"/>
                </a:solidFill>
              </a:rPr>
              <a:t>ISD</a:t>
            </a:r>
            <a:r>
              <a:rPr lang="en-GB" sz="2800" b="1" dirty="0" smtClean="0">
                <a:solidFill>
                  <a:schemeClr val="accent2"/>
                </a:solidFill>
              </a:rPr>
              <a:t>)</a:t>
            </a:r>
            <a:endParaRPr lang="en-GB" sz="2800" b="1" dirty="0">
              <a:solidFill>
                <a:schemeClr val="accent2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10348551"/>
      </p:ext>
    </p:extLst>
  </p:cSld>
  <p:clrMapOvr>
    <a:masterClrMapping/>
  </p:clrMapOvr>
  <p:transition spd="slow" advTm="78923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46100" y="1028701"/>
            <a:ext cx="1132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Ions are more effective in desorbing gas than </a:t>
            </a:r>
            <a:r>
              <a:rPr lang="en-GB" dirty="0" smtClean="0"/>
              <a:t>electrons. </a:t>
            </a:r>
            <a:r>
              <a:rPr lang="en-GB" dirty="0"/>
              <a:t>Typical </a:t>
            </a:r>
            <a:r>
              <a:rPr lang="en-GB" b="1" dirty="0">
                <a:latin typeface="Symbol" pitchFamily="18" charset="2"/>
              </a:rPr>
              <a:t>h</a:t>
            </a:r>
            <a:r>
              <a:rPr lang="en-GB" b="1" baseline="-25000" dirty="0"/>
              <a:t>i</a:t>
            </a:r>
            <a:r>
              <a:rPr lang="en-GB" b="1" dirty="0"/>
              <a:t> </a:t>
            </a:r>
            <a:r>
              <a:rPr lang="en-GB" dirty="0"/>
              <a:t>values for baked copper and ion energy of about 1 </a:t>
            </a:r>
            <a:r>
              <a:rPr lang="en-GB" dirty="0" err="1"/>
              <a:t>KeV</a:t>
            </a:r>
            <a:r>
              <a:rPr lang="en-GB" dirty="0"/>
              <a:t> are about </a:t>
            </a:r>
            <a:r>
              <a:rPr lang="en-GB" b="1" dirty="0"/>
              <a:t>1</a:t>
            </a:r>
            <a:r>
              <a:rPr lang="en-GB" dirty="0"/>
              <a:t> for H</a:t>
            </a:r>
            <a:r>
              <a:rPr lang="en-GB" baseline="-25000" dirty="0"/>
              <a:t>2</a:t>
            </a:r>
            <a:r>
              <a:rPr lang="en-GB" dirty="0"/>
              <a:t> and CO; 5 and 10 times lower for CO</a:t>
            </a:r>
            <a:r>
              <a:rPr lang="en-GB" baseline="-25000" dirty="0"/>
              <a:t>2</a:t>
            </a:r>
            <a:r>
              <a:rPr lang="en-GB" dirty="0"/>
              <a:t> and CH</a:t>
            </a:r>
            <a:r>
              <a:rPr lang="en-GB" baseline="-25000" dirty="0"/>
              <a:t>4</a:t>
            </a:r>
            <a:r>
              <a:rPr lang="en-GB" dirty="0"/>
              <a:t>, respectively.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5045" y="17643"/>
            <a:ext cx="47864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Gas load: ISD, residual-gas ions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02304" y="5804437"/>
            <a:ext cx="49030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G. </a:t>
            </a:r>
            <a:r>
              <a:rPr lang="en-GB" sz="1600" i="1" dirty="0" err="1" smtClean="0"/>
              <a:t>Hulla</a:t>
            </a:r>
            <a:r>
              <a:rPr lang="en-GB" sz="1600" i="1" dirty="0" smtClean="0"/>
              <a:t>, PhD Thesis, </a:t>
            </a:r>
            <a:r>
              <a:rPr lang="en-GB" sz="1600" i="1" dirty="0" err="1"/>
              <a:t>Technischen</a:t>
            </a:r>
            <a:r>
              <a:rPr lang="en-GB" sz="1600" i="1" dirty="0"/>
              <a:t> </a:t>
            </a:r>
            <a:r>
              <a:rPr lang="en-GB" sz="1600" i="1" dirty="0" err="1"/>
              <a:t>Universität</a:t>
            </a:r>
            <a:r>
              <a:rPr lang="en-GB" sz="1600" i="1" dirty="0"/>
              <a:t> </a:t>
            </a:r>
            <a:r>
              <a:rPr lang="en-GB" sz="1600" i="1" dirty="0" smtClean="0"/>
              <a:t>Wien, 2009</a:t>
            </a:r>
            <a:endParaRPr lang="en-GB" sz="1600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257" y="1952031"/>
            <a:ext cx="5517243" cy="43345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425" y="1952031"/>
            <a:ext cx="4561945" cy="367589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04591788"/>
      </p:ext>
    </p:extLst>
  </p:cSld>
  <p:clrMapOvr>
    <a:masterClrMapping/>
  </p:clrMapOvr>
  <p:transition spd="slow" advTm="4356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16977"/>
          <a:stretch/>
        </p:blipFill>
        <p:spPr>
          <a:xfrm>
            <a:off x="1582641" y="795218"/>
            <a:ext cx="8695078" cy="51603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0770" y="5914288"/>
            <a:ext cx="6332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O. </a:t>
            </a:r>
            <a:r>
              <a:rPr lang="en-GB" i="1" dirty="0" err="1" smtClean="0"/>
              <a:t>Gröbner</a:t>
            </a:r>
            <a:r>
              <a:rPr lang="en-GB" i="1" dirty="0" smtClean="0"/>
              <a:t>, </a:t>
            </a:r>
            <a:r>
              <a:rPr lang="en-GB" i="1" dirty="0"/>
              <a:t>https://cdsweb.cern.ch/record/455985/files/p291.pdf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30327" y="610552"/>
            <a:ext cx="7246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Ion impact energy in LHC beam screen as a function of proton beam current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5045" y="17643"/>
            <a:ext cx="47864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Gas load: ISD, residual-gas ions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28660" y="1470660"/>
            <a:ext cx="585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2"/>
                </a:solidFill>
              </a:rPr>
              <a:t>H</a:t>
            </a:r>
            <a:r>
              <a:rPr lang="en-GB" sz="2400" b="1" baseline="-25000" dirty="0" smtClean="0">
                <a:solidFill>
                  <a:schemeClr val="accent2"/>
                </a:solidFill>
              </a:rPr>
              <a:t>2</a:t>
            </a:r>
            <a:r>
              <a:rPr lang="en-GB" sz="2400" b="1" baseline="30000" dirty="0">
                <a:solidFill>
                  <a:schemeClr val="accent2"/>
                </a:solidFill>
              </a:rPr>
              <a:t>+</a:t>
            </a:r>
            <a:endParaRPr lang="en-GB" sz="2400" b="1" baseline="-25000" dirty="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41958" y="3722829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2"/>
                </a:solidFill>
              </a:rPr>
              <a:t>CH</a:t>
            </a:r>
            <a:r>
              <a:rPr lang="en-GB" sz="2400" b="1" baseline="-25000" dirty="0" smtClean="0">
                <a:solidFill>
                  <a:schemeClr val="accent2"/>
                </a:solidFill>
              </a:rPr>
              <a:t>4</a:t>
            </a:r>
            <a:r>
              <a:rPr lang="en-GB" sz="2400" b="1" baseline="30000" dirty="0">
                <a:solidFill>
                  <a:schemeClr val="accent2"/>
                </a:solidFill>
              </a:rPr>
              <a:t>+</a:t>
            </a:r>
            <a:endParaRPr lang="en-GB" sz="2400" b="1" baseline="-25000" dirty="0">
              <a:solidFill>
                <a:schemeClr val="accent2"/>
              </a:solidFill>
            </a:endParaRPr>
          </a:p>
          <a:p>
            <a:endParaRPr lang="en-GB" sz="2400" b="1" baseline="-25000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77095" y="4430715"/>
            <a:ext cx="1466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accent2"/>
                </a:solidFill>
              </a:rPr>
              <a:t>CO</a:t>
            </a:r>
            <a:r>
              <a:rPr lang="en-GB" sz="2400" b="1" baseline="-25000" dirty="0" smtClean="0">
                <a:solidFill>
                  <a:schemeClr val="accent2"/>
                </a:solidFill>
              </a:rPr>
              <a:t>2</a:t>
            </a:r>
            <a:r>
              <a:rPr lang="en-GB" sz="2400" b="1" baseline="30000" dirty="0" smtClean="0">
                <a:solidFill>
                  <a:schemeClr val="accent2"/>
                </a:solidFill>
              </a:rPr>
              <a:t>+</a:t>
            </a:r>
            <a:r>
              <a:rPr lang="en-GB" sz="2400" b="1" baseline="-25000" dirty="0" smtClean="0">
                <a:solidFill>
                  <a:schemeClr val="accent2"/>
                </a:solidFill>
              </a:rPr>
              <a:t> </a:t>
            </a:r>
            <a:r>
              <a:rPr lang="en-GB" sz="2400" b="1" dirty="0" smtClean="0">
                <a:solidFill>
                  <a:schemeClr val="accent2"/>
                </a:solidFill>
              </a:rPr>
              <a:t>  CO</a:t>
            </a:r>
            <a:r>
              <a:rPr lang="en-GB" sz="2400" b="1" baseline="30000" dirty="0">
                <a:solidFill>
                  <a:schemeClr val="accent2"/>
                </a:solidFill>
              </a:rPr>
              <a:t>+</a:t>
            </a:r>
            <a:endParaRPr lang="en-GB" sz="2400" b="1" baseline="-25000" dirty="0">
              <a:solidFill>
                <a:schemeClr val="accent2"/>
              </a:solidFill>
            </a:endParaRPr>
          </a:p>
          <a:p>
            <a:endParaRPr lang="en-GB" sz="2400" b="1" baseline="-25000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07022" y="2707166"/>
            <a:ext cx="6367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2"/>
                </a:solidFill>
              </a:rPr>
              <a:t>He</a:t>
            </a:r>
            <a:r>
              <a:rPr lang="en-GB" sz="2400" b="1" baseline="30000" dirty="0">
                <a:solidFill>
                  <a:schemeClr val="accent2"/>
                </a:solidFill>
              </a:rPr>
              <a:t>+</a:t>
            </a:r>
            <a:endParaRPr lang="en-GB" sz="2400" b="1" baseline="-25000" dirty="0">
              <a:solidFill>
                <a:schemeClr val="accent2"/>
              </a:solidFill>
            </a:endParaRPr>
          </a:p>
          <a:p>
            <a:endParaRPr lang="en-GB" sz="2400" b="1" dirty="0">
              <a:solidFill>
                <a:schemeClr val="accent2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28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267268621"/>
      </p:ext>
    </p:extLst>
  </p:cSld>
  <p:clrMapOvr>
    <a:masterClrMapping/>
  </p:clrMapOvr>
  <p:transition spd="slow" advTm="27657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0077" y="540863"/>
            <a:ext cx="7549243" cy="54080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93820" y="5991206"/>
            <a:ext cx="49030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G. </a:t>
            </a:r>
            <a:r>
              <a:rPr lang="en-GB" sz="1600" i="1" dirty="0" err="1" smtClean="0"/>
              <a:t>Hulla</a:t>
            </a:r>
            <a:r>
              <a:rPr lang="en-GB" sz="1600" i="1" dirty="0" smtClean="0"/>
              <a:t>, PhD Thesis, </a:t>
            </a:r>
            <a:r>
              <a:rPr lang="en-GB" sz="1600" i="1" dirty="0" err="1"/>
              <a:t>Technischen</a:t>
            </a:r>
            <a:r>
              <a:rPr lang="en-GB" sz="1600" i="1" dirty="0"/>
              <a:t> </a:t>
            </a:r>
            <a:r>
              <a:rPr lang="en-GB" sz="1600" i="1" dirty="0" err="1"/>
              <a:t>Universität</a:t>
            </a:r>
            <a:r>
              <a:rPr lang="en-GB" sz="1600" i="1" dirty="0"/>
              <a:t> </a:t>
            </a:r>
            <a:r>
              <a:rPr lang="en-GB" sz="1600" i="1" dirty="0" smtClean="0"/>
              <a:t>Wien, 2009</a:t>
            </a:r>
            <a:endParaRPr lang="en-GB" sz="16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75045" y="17643"/>
            <a:ext cx="68237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Gas load: ISD, residual-gas ions, </a:t>
            </a:r>
            <a:r>
              <a:rPr lang="en-GB" sz="2800" b="1" dirty="0" smtClean="0">
                <a:solidFill>
                  <a:srgbClr val="FF0000"/>
                </a:solidFill>
              </a:rPr>
              <a:t>conditioning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29</a:t>
            </a:fld>
            <a:endParaRPr lang="fr-FR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25399700"/>
      </p:ext>
    </p:extLst>
  </p:cSld>
  <p:clrMapOvr>
    <a:masterClrMapping/>
  </p:clrMapOvr>
  <p:transition spd="slow" advTm="3643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571" y="2768599"/>
            <a:ext cx="5225143" cy="34834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515" y="3428998"/>
            <a:ext cx="3940628" cy="262708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3</a:t>
            </a:fld>
            <a:endParaRPr lang="fr-F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75045" y="17643"/>
            <a:ext cx="20831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Safety issues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257" y="892629"/>
            <a:ext cx="109292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Higher intensity means </a:t>
            </a:r>
            <a:r>
              <a:rPr lang="en-US" b="1" dirty="0" smtClean="0"/>
              <a:t>higher losses </a:t>
            </a:r>
            <a:r>
              <a:rPr lang="en-US" dirty="0" smtClean="0"/>
              <a:t>and </a:t>
            </a:r>
            <a:r>
              <a:rPr lang="en-US" b="1" dirty="0" smtClean="0"/>
              <a:t>higher doses </a:t>
            </a:r>
            <a:r>
              <a:rPr lang="en-US" dirty="0" smtClean="0"/>
              <a:t>of intercepted particles in collimators and dumps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From the very beginning, layout and equipment exposed to the beam have to be designed so that the </a:t>
            </a:r>
            <a:r>
              <a:rPr lang="en-US" b="1" dirty="0" smtClean="0"/>
              <a:t>collective radioactivity dose is minimized</a:t>
            </a:r>
            <a:r>
              <a:rPr lang="en-US" dirty="0" smtClean="0"/>
              <a:t> in the spirit of the ALARA procedure.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example, the </a:t>
            </a:r>
            <a:r>
              <a:rPr lang="en-US" b="1" dirty="0" smtClean="0"/>
              <a:t>localization</a:t>
            </a:r>
            <a:r>
              <a:rPr lang="en-US" dirty="0" smtClean="0"/>
              <a:t> of components that require regular maintenance have to be selected with care.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Components have to be </a:t>
            </a:r>
            <a:r>
              <a:rPr lang="en-US" b="1" dirty="0" smtClean="0"/>
              <a:t>easily and reliably operated </a:t>
            </a:r>
            <a:r>
              <a:rPr lang="en-US" dirty="0" smtClean="0"/>
              <a:t>by the personnel.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An example: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80743" y="5871418"/>
            <a:ext cx="3006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Quick </a:t>
            </a:r>
            <a:r>
              <a:rPr lang="fr-CH" dirty="0" err="1" smtClean="0"/>
              <a:t>connect</a:t>
            </a:r>
            <a:r>
              <a:rPr lang="fr-CH" dirty="0" smtClean="0"/>
              <a:t> </a:t>
            </a:r>
            <a:r>
              <a:rPr lang="fr-CH" dirty="0" err="1" smtClean="0"/>
              <a:t>ConFlat</a:t>
            </a:r>
            <a:r>
              <a:rPr lang="fr-CH" dirty="0" smtClean="0"/>
              <a:t> </a:t>
            </a:r>
            <a:r>
              <a:rPr lang="fr-CH" dirty="0" err="1" smtClean="0"/>
              <a:t>flange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565114" y="5865602"/>
            <a:ext cx="2423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Standard </a:t>
            </a:r>
            <a:r>
              <a:rPr lang="fr-CH" dirty="0" err="1" smtClean="0"/>
              <a:t>ConFlat</a:t>
            </a:r>
            <a:r>
              <a:rPr lang="fr-CH" dirty="0" smtClean="0"/>
              <a:t> </a:t>
            </a:r>
            <a:r>
              <a:rPr lang="fr-CH" dirty="0" err="1" smtClean="0"/>
              <a:t>flange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554614" y="4782535"/>
            <a:ext cx="197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i="1" dirty="0" err="1" smtClean="0"/>
              <a:t>Courtesy</a:t>
            </a:r>
            <a:r>
              <a:rPr lang="fr-CH" b="1" i="1" dirty="0" smtClean="0"/>
              <a:t> of </a:t>
            </a:r>
            <a:r>
              <a:rPr lang="fr-CH" b="1" i="1" dirty="0" err="1" smtClean="0"/>
              <a:t>Vacom</a:t>
            </a:r>
            <a:endParaRPr lang="en-GB" b="1" i="1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6268805" y="4763569"/>
            <a:ext cx="197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i="1" dirty="0" err="1" smtClean="0"/>
              <a:t>Courtesy</a:t>
            </a:r>
            <a:r>
              <a:rPr lang="fr-CH" b="1" i="1" dirty="0" smtClean="0"/>
              <a:t> of </a:t>
            </a:r>
            <a:r>
              <a:rPr lang="fr-CH" b="1" i="1" dirty="0" err="1" smtClean="0"/>
              <a:t>Vacom</a:t>
            </a:r>
            <a:endParaRPr lang="en-GB" b="1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4418531"/>
      </p:ext>
    </p:extLst>
  </p:cSld>
  <p:clrMapOvr>
    <a:masterClrMapping/>
  </p:clrMapOvr>
  <p:transition spd="slow" advTm="14156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173295" y="2417935"/>
            <a:ext cx="3136584" cy="3497263"/>
            <a:chOff x="0" y="0"/>
            <a:chExt cx="2112241" cy="2424199"/>
          </a:xfrm>
        </p:grpSpPr>
        <p:sp>
          <p:nvSpPr>
            <p:cNvPr id="7" name="Rectangle 6"/>
            <p:cNvSpPr/>
            <p:nvPr/>
          </p:nvSpPr>
          <p:spPr>
            <a:xfrm>
              <a:off x="568037" y="0"/>
              <a:ext cx="1530927" cy="6442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GB" sz="1600" dirty="0">
                  <a:solidFill>
                    <a:schemeClr val="tx1"/>
                  </a:solidFill>
                  <a:ea typeface="Times New Roman"/>
                </a:rPr>
                <a:t>The residual gas is ionised by the positive-particle beam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568037" y="879763"/>
              <a:ext cx="1530350" cy="64389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GB" sz="1600" dirty="0">
                  <a:solidFill>
                    <a:schemeClr val="tx1"/>
                  </a:solidFill>
                  <a:ea typeface="Times New Roman"/>
                </a:rPr>
                <a:t>The ionised molecules are accelerated by the beam potential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581891" y="1780309"/>
              <a:ext cx="1530350" cy="64389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GB" sz="1600">
                  <a:solidFill>
                    <a:schemeClr val="tx1"/>
                  </a:solidFill>
                  <a:ea typeface="Times New Roman"/>
                </a:rPr>
                <a:t>The ions collide on the surface and extract gas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1357746" y="644236"/>
              <a:ext cx="0" cy="23552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1357746" y="1524000"/>
              <a:ext cx="0" cy="23495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3855" y="2140527"/>
              <a:ext cx="5680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0" y="304800"/>
              <a:ext cx="567690" cy="0"/>
            </a:xfrm>
            <a:prstGeom prst="line">
              <a:avLst/>
            </a:prstGeom>
            <a:ln w="1270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6928" y="304800"/>
              <a:ext cx="0" cy="183572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2225311" y="1700023"/>
            <a:ext cx="8263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pressure rise is generated by a </a:t>
            </a:r>
            <a:r>
              <a:rPr lang="en-GB" b="1" dirty="0">
                <a:solidFill>
                  <a:srgbClr val="FF0000"/>
                </a:solidFill>
              </a:rPr>
              <a:t>positive feedback </a:t>
            </a:r>
            <a:r>
              <a:rPr lang="en-GB" dirty="0"/>
              <a:t>process that can be depicted with the following block diagram.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5045" y="17643"/>
            <a:ext cx="69658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Gas load: ISD, </a:t>
            </a:r>
            <a:r>
              <a:rPr lang="en-GB" sz="2800" b="1" dirty="0" smtClean="0">
                <a:solidFill>
                  <a:srgbClr val="FF0000"/>
                </a:solidFill>
              </a:rPr>
              <a:t>ion-induced pressure instability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32892" y="700529"/>
            <a:ext cx="10873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Ion induces desorption can trigger a rapid pressure rise in vacuum chambers where positive beams circulate. </a:t>
            </a:r>
          </a:p>
          <a:p>
            <a:r>
              <a:rPr lang="en-GB" dirty="0"/>
              <a:t>This phenomenon was shown first at the CERN ISR when increasing the proton current to about 1 A. 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79882094"/>
      </p:ext>
    </p:extLst>
  </p:cSld>
  <p:clrMapOvr>
    <a:masterClrMapping/>
  </p:clrMapOvr>
  <p:transition spd="slow" advTm="82983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2355516"/>
              </p:ext>
            </p:extLst>
          </p:nvPr>
        </p:nvGraphicFramePr>
        <p:xfrm>
          <a:off x="2733581" y="1892836"/>
          <a:ext cx="3135312" cy="134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6" name="Equation" r:id="rId3" imgW="1511280" imgH="647640" progId="Equation.3">
                  <p:embed/>
                </p:oleObj>
              </mc:Choice>
              <mc:Fallback>
                <p:oleObj name="Equation" r:id="rId3" imgW="1511280" imgH="647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3581" y="1892836"/>
                        <a:ext cx="3135312" cy="1346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89761" y="1028700"/>
            <a:ext cx="1687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Critical current: 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459667"/>
              </p:ext>
            </p:extLst>
          </p:nvPr>
        </p:nvGraphicFramePr>
        <p:xfrm>
          <a:off x="7383826" y="1101427"/>
          <a:ext cx="3421333" cy="2236133"/>
        </p:xfrm>
        <a:graphic>
          <a:graphicData uri="http://schemas.openxmlformats.org/drawingml/2006/table">
            <a:tbl>
              <a:tblPr firstRow="1" firstCol="1" bandRow="1"/>
              <a:tblGrid>
                <a:gridCol w="725533"/>
                <a:gridCol w="1392526"/>
                <a:gridCol w="1303274"/>
              </a:tblGrid>
              <a:tr h="555941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ea typeface="Times New Roman"/>
                        </a:rPr>
                        <a:t>Gas</a:t>
                      </a:r>
                      <a:endParaRPr lang="en-GB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effectLst/>
                          <a:latin typeface="Symbol" panose="05050102010706020507" pitchFamily="18" charset="2"/>
                          <a:ea typeface="Times New Roman"/>
                        </a:rPr>
                        <a:t>s</a:t>
                      </a:r>
                      <a:r>
                        <a:rPr lang="en-GB" sz="1600" b="1" baseline="-25000" dirty="0" err="1">
                          <a:effectLst/>
                          <a:latin typeface="+mn-lt"/>
                          <a:ea typeface="Times New Roman"/>
                        </a:rPr>
                        <a:t>i</a:t>
                      </a:r>
                      <a:r>
                        <a:rPr lang="en-GB" sz="1600" b="1" dirty="0">
                          <a:effectLst/>
                          <a:latin typeface="+mn-lt"/>
                          <a:ea typeface="Times New Roman"/>
                        </a:rPr>
                        <a:t> [10</a:t>
                      </a:r>
                      <a:r>
                        <a:rPr lang="en-GB" sz="1600" b="1" baseline="30000" dirty="0">
                          <a:effectLst/>
                          <a:latin typeface="+mn-lt"/>
                          <a:ea typeface="Times New Roman"/>
                        </a:rPr>
                        <a:t>-18</a:t>
                      </a:r>
                      <a:r>
                        <a:rPr lang="en-GB" sz="1600" b="1" dirty="0">
                          <a:effectLst/>
                          <a:latin typeface="+mn-lt"/>
                          <a:ea typeface="Times New Roman"/>
                        </a:rPr>
                        <a:t> cm</a:t>
                      </a:r>
                      <a:r>
                        <a:rPr lang="en-GB" sz="1600" b="1" baseline="30000" dirty="0">
                          <a:effectLst/>
                          <a:latin typeface="+mn-lt"/>
                          <a:ea typeface="Times New Roman"/>
                        </a:rPr>
                        <a:t>2</a:t>
                      </a:r>
                      <a:r>
                        <a:rPr lang="en-GB" sz="1600" b="1" dirty="0">
                          <a:effectLst/>
                          <a:latin typeface="+mn-lt"/>
                          <a:ea typeface="Times New Roman"/>
                        </a:rPr>
                        <a:t>] </a:t>
                      </a:r>
                      <a:endParaRPr lang="en-GB" sz="1600" dirty="0">
                        <a:effectLst/>
                        <a:latin typeface="+mn-lt"/>
                        <a:ea typeface="Times New Roman"/>
                      </a:endParaRPr>
                    </a:p>
                    <a:p>
                      <a:pPr algn="ctr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ea typeface="Times New Roman"/>
                        </a:rPr>
                        <a:t>26 GeV</a:t>
                      </a:r>
                      <a:endParaRPr lang="en-GB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effectLst/>
                          <a:latin typeface="Symbol" panose="05050102010706020507" pitchFamily="18" charset="2"/>
                          <a:ea typeface="Times New Roman"/>
                        </a:rPr>
                        <a:t>s</a:t>
                      </a:r>
                      <a:r>
                        <a:rPr lang="en-GB" sz="1600" b="1" baseline="-25000" dirty="0" err="1">
                          <a:effectLst/>
                          <a:latin typeface="+mn-lt"/>
                          <a:ea typeface="Times New Roman"/>
                        </a:rPr>
                        <a:t>i</a:t>
                      </a:r>
                      <a:r>
                        <a:rPr lang="en-GB" sz="1600" b="1" baseline="-25000" dirty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en-GB" sz="1600" b="1" dirty="0">
                          <a:effectLst/>
                          <a:latin typeface="+mn-lt"/>
                          <a:ea typeface="Times New Roman"/>
                        </a:rPr>
                        <a:t>[10</a:t>
                      </a:r>
                      <a:r>
                        <a:rPr lang="en-GB" sz="1600" b="1" baseline="30000" dirty="0">
                          <a:effectLst/>
                          <a:latin typeface="+mn-lt"/>
                          <a:ea typeface="Times New Roman"/>
                        </a:rPr>
                        <a:t>-18</a:t>
                      </a:r>
                      <a:r>
                        <a:rPr lang="en-GB" sz="1600" b="1" dirty="0">
                          <a:effectLst/>
                          <a:latin typeface="+mn-lt"/>
                          <a:ea typeface="Times New Roman"/>
                        </a:rPr>
                        <a:t> cm</a:t>
                      </a:r>
                      <a:r>
                        <a:rPr lang="en-GB" sz="1600" b="1" baseline="30000" dirty="0">
                          <a:effectLst/>
                          <a:latin typeface="+mn-lt"/>
                          <a:ea typeface="Times New Roman"/>
                        </a:rPr>
                        <a:t>2</a:t>
                      </a:r>
                      <a:r>
                        <a:rPr lang="en-GB" sz="1600" b="1" dirty="0">
                          <a:effectLst/>
                          <a:latin typeface="+mn-lt"/>
                          <a:ea typeface="Times New Roman"/>
                        </a:rPr>
                        <a:t>]</a:t>
                      </a:r>
                      <a:endParaRPr lang="en-GB" sz="1600" dirty="0">
                        <a:effectLst/>
                        <a:latin typeface="+mn-lt"/>
                        <a:ea typeface="Times New Roman"/>
                      </a:endParaRPr>
                    </a:p>
                    <a:p>
                      <a:pPr algn="ctr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ea typeface="Times New Roman"/>
                        </a:rPr>
                        <a:t>7 </a:t>
                      </a:r>
                      <a:r>
                        <a:rPr lang="en-GB" sz="1600" b="1" dirty="0" err="1">
                          <a:effectLst/>
                          <a:latin typeface="+mn-lt"/>
                          <a:ea typeface="Times New Roman"/>
                        </a:rPr>
                        <a:t>TeV</a:t>
                      </a:r>
                      <a:endParaRPr lang="en-GB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03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  <a:ea typeface="Times New Roman"/>
                        </a:rPr>
                        <a:t>H</a:t>
                      </a:r>
                      <a:r>
                        <a:rPr lang="en-GB" sz="1600" baseline="-25000" dirty="0">
                          <a:effectLst/>
                          <a:latin typeface="+mn-lt"/>
                          <a:ea typeface="Times New Roman"/>
                        </a:rPr>
                        <a:t>2</a:t>
                      </a:r>
                      <a:endParaRPr lang="en-GB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  <a:ea typeface="Times New Roman"/>
                        </a:rPr>
                        <a:t>0.22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  <a:ea typeface="Times New Roman"/>
                        </a:rPr>
                        <a:t>0.37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003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/>
                        </a:rPr>
                        <a:t>He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/>
                        </a:rPr>
                        <a:t>0.23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  <a:ea typeface="Times New Roman"/>
                        </a:rPr>
                        <a:t>0.38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003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/>
                        </a:rPr>
                        <a:t>CH</a:t>
                      </a:r>
                      <a:r>
                        <a:rPr lang="en-GB" sz="1600" baseline="-25000">
                          <a:effectLst/>
                          <a:latin typeface="+mn-lt"/>
                          <a:ea typeface="Times New Roman"/>
                        </a:rPr>
                        <a:t>4</a:t>
                      </a:r>
                      <a:endParaRPr lang="en-GB" sz="1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/>
                        </a:rPr>
                        <a:t>1.2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  <a:ea typeface="Times New Roman"/>
                        </a:rPr>
                        <a:t>2.1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003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/>
                        </a:rPr>
                        <a:t>CO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/>
                        </a:rPr>
                        <a:t>1.0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  <a:ea typeface="Times New Roman"/>
                        </a:rPr>
                        <a:t>1.8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003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  <a:ea typeface="Times New Roman"/>
                        </a:rPr>
                        <a:t>CO</a:t>
                      </a:r>
                      <a:r>
                        <a:rPr lang="en-GB" sz="1600" baseline="-25000" dirty="0">
                          <a:effectLst/>
                          <a:latin typeface="+mn-lt"/>
                          <a:ea typeface="Times New Roman"/>
                        </a:rPr>
                        <a:t>2</a:t>
                      </a:r>
                      <a:endParaRPr lang="en-GB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/>
                        </a:rPr>
                        <a:t>1.1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  <a:ea typeface="Times New Roman"/>
                        </a:rPr>
                        <a:t>2.0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003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/>
                        </a:rPr>
                        <a:t>Ar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/>
                        </a:rPr>
                        <a:t>1.6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  <a:ea typeface="Times New Roman"/>
                        </a:rPr>
                        <a:t>2.8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63331" y="3733841"/>
            <a:ext cx="109180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Example:</a:t>
            </a:r>
          </a:p>
          <a:p>
            <a:endParaRPr lang="en-GB" dirty="0"/>
          </a:p>
          <a:p>
            <a:r>
              <a:rPr lang="en-GB" dirty="0"/>
              <a:t>For an effective pumping speed of </a:t>
            </a:r>
            <a:r>
              <a:rPr lang="en-GB" b="1" dirty="0" smtClean="0"/>
              <a:t>100 </a:t>
            </a:r>
            <a:r>
              <a:rPr lang="en-GB" b="1" dirty="0"/>
              <a:t>l </a:t>
            </a:r>
            <a:r>
              <a:rPr lang="en-GB" b="1" dirty="0" smtClean="0"/>
              <a:t>s</a:t>
            </a:r>
            <a:r>
              <a:rPr lang="en-GB" b="1" baseline="30000" dirty="0" smtClean="0"/>
              <a:t>-1</a:t>
            </a:r>
            <a:r>
              <a:rPr lang="en-GB" b="1" dirty="0" smtClean="0"/>
              <a:t>m</a:t>
            </a:r>
            <a:r>
              <a:rPr lang="en-GB" b="1" baseline="30000" dirty="0" smtClean="0"/>
              <a:t>-1</a:t>
            </a:r>
            <a:r>
              <a:rPr lang="en-GB" b="1" dirty="0" smtClean="0"/>
              <a:t> </a:t>
            </a:r>
            <a:r>
              <a:rPr lang="en-GB" dirty="0"/>
              <a:t>and an ionisation cross section of </a:t>
            </a:r>
            <a:r>
              <a:rPr lang="en-GB" b="1" dirty="0"/>
              <a:t>10</a:t>
            </a:r>
            <a:r>
              <a:rPr lang="en-GB" b="1" baseline="30000" dirty="0"/>
              <a:t>-18 </a:t>
            </a:r>
            <a:r>
              <a:rPr lang="en-GB" b="1" dirty="0"/>
              <a:t>cm</a:t>
            </a:r>
            <a:r>
              <a:rPr lang="en-GB" b="1" baseline="30000" dirty="0"/>
              <a:t>2</a:t>
            </a:r>
            <a:r>
              <a:rPr lang="en-GB" b="1" dirty="0"/>
              <a:t> </a:t>
            </a:r>
            <a:r>
              <a:rPr lang="en-GB" dirty="0"/>
              <a:t>(CO ionised by protons at 26 GeV), the critical current is about </a:t>
            </a:r>
            <a:r>
              <a:rPr lang="en-GB" b="1" dirty="0" smtClean="0">
                <a:solidFill>
                  <a:srgbClr val="FF0000"/>
                </a:solidFill>
              </a:rPr>
              <a:t>160 </a:t>
            </a:r>
            <a:r>
              <a:rPr lang="en-GB" b="1" dirty="0">
                <a:solidFill>
                  <a:srgbClr val="FF0000"/>
                </a:solidFill>
              </a:rPr>
              <a:t>A</a:t>
            </a:r>
            <a:r>
              <a:rPr lang="en-GB" dirty="0"/>
              <a:t> if the desorption yield is 1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For the </a:t>
            </a:r>
            <a:r>
              <a:rPr lang="en-GB" b="1" dirty="0" smtClean="0">
                <a:solidFill>
                  <a:srgbClr val="FF0000"/>
                </a:solidFill>
              </a:rPr>
              <a:t>LHC</a:t>
            </a:r>
            <a:r>
              <a:rPr lang="en-GB" dirty="0" smtClean="0"/>
              <a:t> (</a:t>
            </a:r>
            <a:r>
              <a:rPr lang="en-GB" b="1" dirty="0" smtClean="0"/>
              <a:t>0.45 A</a:t>
            </a:r>
            <a:r>
              <a:rPr lang="en-GB" dirty="0" smtClean="0"/>
              <a:t>), the </a:t>
            </a:r>
            <a:r>
              <a:rPr lang="en-GB" b="1" dirty="0" smtClean="0"/>
              <a:t>critical pumping speed  </a:t>
            </a:r>
            <a:r>
              <a:rPr lang="en-GB" dirty="0" smtClean="0"/>
              <a:t>is about </a:t>
            </a:r>
            <a:r>
              <a:rPr lang="en-GB" b="1" dirty="0" smtClean="0">
                <a:solidFill>
                  <a:srgbClr val="FF0000"/>
                </a:solidFill>
              </a:rPr>
              <a:t>0.3 l s</a:t>
            </a:r>
            <a:r>
              <a:rPr lang="en-GB" b="1" baseline="30000" dirty="0" smtClean="0">
                <a:solidFill>
                  <a:srgbClr val="FF0000"/>
                </a:solidFill>
              </a:rPr>
              <a:t>-1</a:t>
            </a:r>
            <a:r>
              <a:rPr lang="en-GB" b="1" dirty="0" smtClean="0">
                <a:solidFill>
                  <a:srgbClr val="FF0000"/>
                </a:solidFill>
              </a:rPr>
              <a:t> m</a:t>
            </a:r>
            <a:r>
              <a:rPr lang="en-GB" b="1" baseline="30000" dirty="0" smtClean="0">
                <a:solidFill>
                  <a:srgbClr val="FF0000"/>
                </a:solidFill>
              </a:rPr>
              <a:t>-1</a:t>
            </a:r>
            <a:r>
              <a:rPr lang="en-GB" dirty="0" smtClean="0"/>
              <a:t>: there is more than a </a:t>
            </a:r>
            <a:r>
              <a:rPr lang="en-GB" b="1" dirty="0" smtClean="0">
                <a:solidFill>
                  <a:srgbClr val="FF0000"/>
                </a:solidFill>
              </a:rPr>
              <a:t>factor 100 of margin</a:t>
            </a:r>
            <a:r>
              <a:rPr lang="en-GB" dirty="0" smtClean="0"/>
              <a:t>!</a:t>
            </a:r>
            <a:endParaRPr lang="en-GB" baseline="30000" dirty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5045" y="17643"/>
            <a:ext cx="69658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Gas load: ISD, ion-induced pressure instability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70586" y="3343970"/>
            <a:ext cx="46478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i="1" dirty="0" smtClean="0"/>
              <a:t>O. </a:t>
            </a:r>
            <a:r>
              <a:rPr lang="en-GB" sz="1600" i="1" dirty="0" err="1" smtClean="0"/>
              <a:t>Gröbner</a:t>
            </a:r>
            <a:r>
              <a:rPr lang="en-GB" sz="1600" i="1" dirty="0" smtClean="0"/>
              <a:t>, The LHC vacuum system</a:t>
            </a:r>
          </a:p>
          <a:p>
            <a:pPr algn="ctr"/>
            <a:r>
              <a:rPr lang="en-GB" sz="1600" i="1" dirty="0"/>
              <a:t>https://cdsweb.cern.ch/record/455985/files/p291.pdf</a:t>
            </a:r>
          </a:p>
        </p:txBody>
      </p:sp>
    </p:spTree>
    <p:extLst>
      <p:ext uri="{BB962C8B-B14F-4D97-AF65-F5344CB8AC3E}">
        <p14:creationId xmlns:p14="http://schemas.microsoft.com/office/powerpoint/2010/main" val="1429293151"/>
      </p:ext>
    </p:extLst>
  </p:cSld>
  <p:clrMapOvr>
    <a:masterClrMapping/>
  </p:clrMapOvr>
  <p:transition spd="slow" advTm="102865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045" y="17643"/>
            <a:ext cx="1736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Mitigation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9199" y="1072079"/>
            <a:ext cx="501287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We have seen that :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Stimulated desorption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Secondary </a:t>
            </a:r>
            <a:r>
              <a:rPr lang="en-GB" dirty="0"/>
              <a:t>electron </a:t>
            </a:r>
            <a:r>
              <a:rPr lang="en-GB" dirty="0" smtClean="0"/>
              <a:t>and photoelectron emission</a:t>
            </a:r>
          </a:p>
          <a:p>
            <a:endParaRPr lang="en-GB" dirty="0" smtClean="0"/>
          </a:p>
          <a:p>
            <a:r>
              <a:rPr lang="en-GB" dirty="0" smtClean="0"/>
              <a:t>are reduced by beam conditioning.</a:t>
            </a:r>
          </a:p>
          <a:p>
            <a:endParaRPr lang="en-GB" dirty="0"/>
          </a:p>
          <a:p>
            <a:r>
              <a:rPr lang="en-GB" dirty="0" smtClean="0"/>
              <a:t>Other mitigation are available today:</a:t>
            </a:r>
          </a:p>
          <a:p>
            <a:endParaRPr lang="en-GB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 smtClean="0"/>
              <a:t>thin-film coating</a:t>
            </a:r>
          </a:p>
          <a:p>
            <a:endParaRPr lang="en-GB" dirty="0" smtClean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 smtClean="0"/>
              <a:t>change of the surface morphology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axial magnetic field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clearing electrodes</a:t>
            </a:r>
          </a:p>
          <a:p>
            <a:endParaRPr lang="en-GB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5944408" y="2326822"/>
            <a:ext cx="1796143" cy="7347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NEG</a:t>
            </a:r>
            <a:r>
              <a:rPr lang="en-GB" baseline="30000" dirty="0" smtClean="0"/>
              <a:t>(*)</a:t>
            </a:r>
            <a:endParaRPr lang="en-GB" baseline="30000" dirty="0"/>
          </a:p>
        </p:txBody>
      </p:sp>
      <p:sp>
        <p:nvSpPr>
          <p:cNvPr id="6" name="Rounded Rectangle 5"/>
          <p:cNvSpPr/>
          <p:nvPr/>
        </p:nvSpPr>
        <p:spPr>
          <a:xfrm>
            <a:off x="7773206" y="2326822"/>
            <a:ext cx="1796143" cy="7347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TiN</a:t>
            </a:r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9602004" y="2326821"/>
            <a:ext cx="1796143" cy="7347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a-C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6769000" y="3565070"/>
            <a:ext cx="1796143" cy="7347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Grooves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8597798" y="3565070"/>
            <a:ext cx="1796143" cy="7347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LESS</a:t>
            </a:r>
            <a:r>
              <a:rPr lang="en-GB" baseline="30000" dirty="0" smtClean="0"/>
              <a:t>(**)</a:t>
            </a:r>
            <a:endParaRPr lang="en-GB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6629401" y="5894614"/>
            <a:ext cx="3986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(**) Laser Engineered Surface Structures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122890" y="1954427"/>
            <a:ext cx="1096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Thin films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633814" y="3195738"/>
            <a:ext cx="2074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Surface morphology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32</a:t>
            </a:fld>
            <a:endParaRPr lang="fr-F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6698660" y="5537271"/>
            <a:ext cx="2652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(*) Non-Evaporable Getter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0942719"/>
      </p:ext>
    </p:extLst>
  </p:cSld>
  <p:clrMapOvr>
    <a:masterClrMapping/>
  </p:clrMapOvr>
  <p:transition spd="slow" advTm="84132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6" grpId="1" animBg="1"/>
      <p:bldP spid="7" grpId="1" animBg="1"/>
      <p:bldP spid="8" grpId="1" animBg="1"/>
      <p:bldP spid="9" grpId="1" animBg="1"/>
      <p:bldP spid="11" grpId="0"/>
      <p:bldP spid="13" grpId="1"/>
      <p:bldP spid="14" grpId="1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3696" y="0"/>
            <a:ext cx="4731402" cy="63282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45" y="3241777"/>
            <a:ext cx="6264215" cy="30864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72292" y="3164114"/>
            <a:ext cx="28950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i="1" dirty="0" smtClean="0"/>
              <a:t>Courtesy of </a:t>
            </a:r>
            <a:r>
              <a:rPr lang="en-GB" i="1" dirty="0" err="1" smtClean="0"/>
              <a:t>Kyo</a:t>
            </a:r>
            <a:r>
              <a:rPr lang="en-GB" i="1" dirty="0" smtClean="0"/>
              <a:t> Shibata, KEK </a:t>
            </a:r>
            <a:endParaRPr lang="en-GB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5045" y="17643"/>
            <a:ext cx="3594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Mitigation: </a:t>
            </a:r>
            <a:r>
              <a:rPr lang="en-GB" sz="2800" b="1" dirty="0" err="1" smtClean="0">
                <a:solidFill>
                  <a:srgbClr val="FF0000"/>
                </a:solidFill>
              </a:rPr>
              <a:t>TiN</a:t>
            </a:r>
            <a:r>
              <a:rPr lang="en-GB" sz="2800" b="1" dirty="0" smtClean="0">
                <a:solidFill>
                  <a:srgbClr val="FF0000"/>
                </a:solidFill>
              </a:rPr>
              <a:t> coating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045" y="605558"/>
            <a:ext cx="652986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/>
              <a:t>Already implemented in the SNS accumulator ring by BNL.</a:t>
            </a:r>
          </a:p>
          <a:p>
            <a:pPr marL="742950" lvl="1" indent="-285750">
              <a:buFontTx/>
              <a:buChar char="-"/>
            </a:pPr>
            <a:r>
              <a:rPr lang="en-GB" i="1" dirty="0" smtClean="0"/>
              <a:t>P. He et al, Proceedings of EPAC 2004, p. 1804, Lucerne</a:t>
            </a:r>
          </a:p>
          <a:p>
            <a:pPr lvl="1"/>
            <a:endParaRPr lang="en-GB" i="1" dirty="0" smtClean="0"/>
          </a:p>
          <a:p>
            <a:pPr marL="285750" indent="-285750">
              <a:buFontTx/>
              <a:buChar char="-"/>
            </a:pPr>
            <a:r>
              <a:rPr lang="en-GB" dirty="0" smtClean="0"/>
              <a:t>Early papers:</a:t>
            </a:r>
          </a:p>
          <a:p>
            <a:pPr marL="742950" lvl="1" indent="-285750">
              <a:buFontTx/>
              <a:buChar char="-"/>
            </a:pPr>
            <a:r>
              <a:rPr lang="en-GB" i="1" dirty="0" smtClean="0"/>
              <a:t>H. </a:t>
            </a:r>
            <a:r>
              <a:rPr lang="en-GB" i="1" dirty="0" err="1" smtClean="0"/>
              <a:t>Padamsee</a:t>
            </a:r>
            <a:r>
              <a:rPr lang="en-GB" i="1" dirty="0" smtClean="0"/>
              <a:t> and A. </a:t>
            </a:r>
            <a:r>
              <a:rPr lang="en-GB" i="1" dirty="0" err="1" smtClean="0"/>
              <a:t>Jashi</a:t>
            </a:r>
            <a:r>
              <a:rPr lang="en-GB" i="1" dirty="0" smtClean="0"/>
              <a:t>, J. of Appl. Phys. 50, 1112 (1979)</a:t>
            </a:r>
          </a:p>
          <a:p>
            <a:pPr marL="742950" lvl="1" indent="-285750">
              <a:buFontTx/>
              <a:buChar char="-"/>
            </a:pPr>
            <a:r>
              <a:rPr lang="en-GB" i="1" dirty="0" smtClean="0"/>
              <a:t>M.A</a:t>
            </a:r>
            <a:r>
              <a:rPr lang="en-GB" i="1" dirty="0"/>
              <a:t>. Allen and P.B. Wilson, Proceedings of the Ninth </a:t>
            </a:r>
            <a:r>
              <a:rPr lang="en-GB" i="1" dirty="0" smtClean="0"/>
              <a:t>Int. Conf. on </a:t>
            </a:r>
            <a:r>
              <a:rPr lang="en-GB" i="1" dirty="0"/>
              <a:t>High Energy Accelerators, Stanford, 1974, p</a:t>
            </a:r>
            <a:r>
              <a:rPr lang="en-GB" sz="1600" i="1" dirty="0"/>
              <a:t>. </a:t>
            </a:r>
            <a:r>
              <a:rPr lang="en-GB" sz="1600" i="1" dirty="0" smtClean="0"/>
              <a:t>92</a:t>
            </a:r>
          </a:p>
          <a:p>
            <a:pPr lvl="1"/>
            <a:endParaRPr lang="en-GB" sz="1600" i="1" dirty="0" smtClean="0"/>
          </a:p>
          <a:p>
            <a:r>
              <a:rPr lang="en-GB" dirty="0" smtClean="0"/>
              <a:t>- Used as main </a:t>
            </a:r>
            <a:r>
              <a:rPr lang="en-GB" dirty="0" err="1" smtClean="0"/>
              <a:t>ecloud</a:t>
            </a:r>
            <a:r>
              <a:rPr lang="en-GB" dirty="0" smtClean="0"/>
              <a:t> </a:t>
            </a:r>
            <a:r>
              <a:rPr lang="en-GB" dirty="0" err="1" smtClean="0"/>
              <a:t>mitigator</a:t>
            </a:r>
            <a:r>
              <a:rPr lang="en-GB" dirty="0" smtClean="0"/>
              <a:t> in super-KEKB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33</a:t>
            </a:fld>
            <a:endParaRPr lang="fr-FR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7159269"/>
      </p:ext>
    </p:extLst>
  </p:cSld>
  <p:clrMapOvr>
    <a:masterClrMapping/>
  </p:clrMapOvr>
  <p:transition spd="slow" advTm="74872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9430"/>
          <a:stretch/>
        </p:blipFill>
        <p:spPr>
          <a:xfrm>
            <a:off x="6324912" y="712613"/>
            <a:ext cx="5189367" cy="41019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508989" y="728194"/>
            <a:ext cx="2980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>
                <a:solidFill>
                  <a:schemeClr val="bg1"/>
                </a:solidFill>
              </a:rPr>
              <a:t>Courtesy of </a:t>
            </a:r>
            <a:r>
              <a:rPr lang="en-GB" b="1" i="1" dirty="0" err="1" smtClean="0">
                <a:solidFill>
                  <a:schemeClr val="bg1"/>
                </a:solidFill>
              </a:rPr>
              <a:t>Kyo</a:t>
            </a:r>
            <a:r>
              <a:rPr lang="en-GB" b="1" i="1" dirty="0" smtClean="0">
                <a:solidFill>
                  <a:schemeClr val="bg1"/>
                </a:solidFill>
              </a:rPr>
              <a:t> Shibata, KEK 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045" y="17643"/>
            <a:ext cx="3594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Mitigation: </a:t>
            </a:r>
            <a:r>
              <a:rPr lang="en-GB" sz="2800" b="1" dirty="0" err="1" smtClean="0">
                <a:solidFill>
                  <a:schemeClr val="accent2"/>
                </a:solidFill>
              </a:rPr>
              <a:t>TiN</a:t>
            </a:r>
            <a:r>
              <a:rPr lang="en-GB" sz="2800" b="1" dirty="0" smtClean="0">
                <a:solidFill>
                  <a:schemeClr val="accent2"/>
                </a:solidFill>
              </a:rPr>
              <a:t> coating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4549" y="5281439"/>
            <a:ext cx="8260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SEY of </a:t>
            </a:r>
            <a:r>
              <a:rPr lang="en-GB" dirty="0" err="1" smtClean="0"/>
              <a:t>TiN</a:t>
            </a:r>
            <a:r>
              <a:rPr lang="en-GB" dirty="0" smtClean="0"/>
              <a:t> can be reduced much faster than the one of bare Al alloys.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morphology of the film could have a crucial role in reducing the SEY.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TiN</a:t>
            </a:r>
            <a:r>
              <a:rPr lang="en-GB" dirty="0" smtClean="0"/>
              <a:t> is known to have also a lower photoelectron yield than traditional materials. 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34</a:t>
            </a:fld>
            <a:endParaRPr lang="fr-FR" alt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r="51291"/>
          <a:stretch/>
        </p:blipFill>
        <p:spPr>
          <a:xfrm>
            <a:off x="656254" y="540863"/>
            <a:ext cx="5147388" cy="45287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6200000">
            <a:off x="-2074831" y="2987691"/>
            <a:ext cx="4518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Courtesy of Y. </a:t>
            </a:r>
            <a:r>
              <a:rPr lang="en-GB" b="1" i="1" dirty="0" err="1" smtClean="0"/>
              <a:t>Suetsugu</a:t>
            </a:r>
            <a:r>
              <a:rPr lang="en-GB" b="1" i="1" dirty="0" smtClean="0"/>
              <a:t>, KEK (LER2010, CERN)</a:t>
            </a:r>
            <a:endParaRPr lang="en-GB" b="1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78245448"/>
      </p:ext>
    </p:extLst>
  </p:cSld>
  <p:clrMapOvr>
    <a:masterClrMapping/>
  </p:clrMapOvr>
  <p:transition spd="slow" advTm="97057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70421" y="14082"/>
            <a:ext cx="1758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Coatings: Ti-</a:t>
            </a:r>
            <a:r>
              <a:rPr lang="en-US" b="1" dirty="0" err="1"/>
              <a:t>Zr</a:t>
            </a:r>
            <a:r>
              <a:rPr lang="en-US" b="1" dirty="0"/>
              <a:t>-V</a:t>
            </a:r>
            <a:endParaRPr lang="en-US" dirty="0"/>
          </a:p>
        </p:txBody>
      </p: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1015885" y="383414"/>
            <a:ext cx="3649213" cy="3107494"/>
            <a:chOff x="1156" y="572"/>
            <a:chExt cx="3912" cy="3564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1156" y="572"/>
              <a:ext cx="3912" cy="353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" name="Picture 10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7" y="968"/>
              <a:ext cx="3263" cy="28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8" name="Group 19"/>
            <p:cNvGrpSpPr>
              <a:grpSpLocks/>
            </p:cNvGrpSpPr>
            <p:nvPr/>
          </p:nvGrpSpPr>
          <p:grpSpPr bwMode="auto">
            <a:xfrm>
              <a:off x="1156" y="599"/>
              <a:ext cx="3872" cy="3537"/>
              <a:chOff x="120" y="672"/>
              <a:chExt cx="3872" cy="3537"/>
            </a:xfrm>
          </p:grpSpPr>
          <p:sp>
            <p:nvSpPr>
              <p:cNvPr id="9" name="Text Box 20"/>
              <p:cNvSpPr txBox="1">
                <a:spLocks noChangeArrowheads="1"/>
              </p:cNvSpPr>
              <p:nvPr/>
            </p:nvSpPr>
            <p:spPr bwMode="auto">
              <a:xfrm>
                <a:off x="1734" y="672"/>
                <a:ext cx="408" cy="4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dirty="0">
                    <a:latin typeface="+mj-lt"/>
                  </a:rPr>
                  <a:t>Ti</a:t>
                </a:r>
              </a:p>
            </p:txBody>
          </p:sp>
          <p:sp>
            <p:nvSpPr>
              <p:cNvPr id="10" name="Text Box 21"/>
              <p:cNvSpPr txBox="1">
                <a:spLocks noChangeArrowheads="1"/>
              </p:cNvSpPr>
              <p:nvPr/>
            </p:nvSpPr>
            <p:spPr bwMode="auto">
              <a:xfrm>
                <a:off x="3556" y="3785"/>
                <a:ext cx="436" cy="4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dirty="0" err="1"/>
                  <a:t>Zr</a:t>
                </a:r>
                <a:endParaRPr lang="en-US" dirty="0"/>
              </a:p>
            </p:txBody>
          </p:sp>
          <p:sp>
            <p:nvSpPr>
              <p:cNvPr id="11" name="Text Box 22"/>
              <p:cNvSpPr txBox="1">
                <a:spLocks noChangeArrowheads="1"/>
              </p:cNvSpPr>
              <p:nvPr/>
            </p:nvSpPr>
            <p:spPr bwMode="auto">
              <a:xfrm>
                <a:off x="120" y="3785"/>
                <a:ext cx="367" cy="4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dirty="0">
                    <a:latin typeface="+mj-lt"/>
                  </a:rPr>
                  <a:t>V</a:t>
                </a:r>
              </a:p>
            </p:txBody>
          </p:sp>
        </p:grpSp>
      </p:grpSp>
      <p:pic>
        <p:nvPicPr>
          <p:cNvPr id="12" name="Picture 6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388" y="645143"/>
            <a:ext cx="1878970" cy="1467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Line 63"/>
          <p:cNvSpPr>
            <a:spLocks noChangeShapeType="1"/>
          </p:cNvSpPr>
          <p:nvPr/>
        </p:nvSpPr>
        <p:spPr bwMode="auto">
          <a:xfrm flipH="1">
            <a:off x="2763042" y="1461407"/>
            <a:ext cx="1986846" cy="10178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4" name="Group 26"/>
          <p:cNvGrpSpPr>
            <a:grpSpLocks/>
          </p:cNvGrpSpPr>
          <p:nvPr/>
        </p:nvGrpSpPr>
        <p:grpSpPr bwMode="auto">
          <a:xfrm>
            <a:off x="6955832" y="943456"/>
            <a:ext cx="4731389" cy="2443163"/>
            <a:chOff x="1161" y="1543"/>
            <a:chExt cx="4356" cy="2468"/>
          </a:xfrm>
        </p:grpSpPr>
        <p:graphicFrame>
          <p:nvGraphicFramePr>
            <p:cNvPr id="15" name="Object 6"/>
            <p:cNvGraphicFramePr>
              <a:graphicFrameLocks noChangeAspect="1"/>
            </p:cNvGraphicFramePr>
            <p:nvPr/>
          </p:nvGraphicFramePr>
          <p:xfrm>
            <a:off x="1161" y="2890"/>
            <a:ext cx="1195" cy="11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728" name="CorelPhotoPaint.Image.6" r:id="rId7" imgW="9712025" imgH="7272152" progId="CorelPhotoPaint.Image.6">
                    <p:embed/>
                  </p:oleObj>
                </mc:Choice>
                <mc:Fallback>
                  <p:oleObj name="CorelPhotoPaint.Image.6" r:id="rId7" imgW="9712025" imgH="7272152" progId="CorelPhotoPaint.Image.6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r="27942" b="10576"/>
                        <a:stretch>
                          <a:fillRect/>
                        </a:stretch>
                      </p:blipFill>
                      <p:spPr bwMode="auto">
                        <a:xfrm>
                          <a:off x="1161" y="2890"/>
                          <a:ext cx="1195" cy="11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6" name="Picture 7" descr="pos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7023" b="6819"/>
            <a:stretch>
              <a:fillRect/>
            </a:stretch>
          </p:blipFill>
          <p:spPr bwMode="auto">
            <a:xfrm>
              <a:off x="3981" y="1543"/>
              <a:ext cx="1180" cy="1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Rectangle 8"/>
            <p:cNvSpPr>
              <a:spLocks noChangeArrowheads="1"/>
            </p:cNvSpPr>
            <p:nvPr/>
          </p:nvSpPr>
          <p:spPr bwMode="auto">
            <a:xfrm>
              <a:off x="3741" y="1633"/>
              <a:ext cx="1776" cy="19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pPr marL="342900" indent="-342900">
                <a:spcBef>
                  <a:spcPct val="20000"/>
                </a:spcBef>
              </a:pPr>
              <a:endParaRPr lang="en-US" altLang="en-US" sz="1400"/>
            </a:p>
            <a:p>
              <a:pPr marL="342900" indent="-342900">
                <a:spcBef>
                  <a:spcPct val="20000"/>
                </a:spcBef>
                <a:buClr>
                  <a:srgbClr val="FF0000"/>
                </a:buClr>
              </a:pPr>
              <a:endParaRPr lang="en-US" altLang="en-US" sz="1400"/>
            </a:p>
          </p:txBody>
        </p:sp>
        <p:graphicFrame>
          <p:nvGraphicFramePr>
            <p:cNvPr id="18" name="Object 9"/>
            <p:cNvGraphicFramePr>
              <a:graphicFrameLocks noChangeAspect="1"/>
            </p:cNvGraphicFramePr>
            <p:nvPr/>
          </p:nvGraphicFramePr>
          <p:xfrm>
            <a:off x="1161" y="1543"/>
            <a:ext cx="1195" cy="10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729" name="CorelPhotoPaint.Image.6" r:id="rId10" imgW="9683544" imgH="7253165" progId="CorelPhotoPaint.Image.6">
                    <p:embed/>
                  </p:oleObj>
                </mc:Choice>
                <mc:Fallback>
                  <p:oleObj name="CorelPhotoPaint.Image.6" r:id="rId10" imgW="9683544" imgH="7253165" progId="CorelPhotoPaint.Image.6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r="26373" b="10677"/>
                        <a:stretch>
                          <a:fillRect/>
                        </a:stretch>
                      </p:blipFill>
                      <p:spPr bwMode="auto">
                        <a:xfrm>
                          <a:off x="1161" y="1543"/>
                          <a:ext cx="1195" cy="109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10"/>
            <p:cNvGraphicFramePr>
              <a:graphicFrameLocks noChangeAspect="1"/>
            </p:cNvGraphicFramePr>
            <p:nvPr/>
          </p:nvGraphicFramePr>
          <p:xfrm>
            <a:off x="2563" y="2890"/>
            <a:ext cx="1213" cy="11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730" name="CorelPhotoPaint.Image.6" r:id="rId12" imgW="9712025" imgH="7205696" progId="CorelPhotoPaint.Image.6">
                    <p:embed/>
                  </p:oleObj>
                </mc:Choice>
                <mc:Fallback>
                  <p:oleObj name="CorelPhotoPaint.Image.6" r:id="rId12" imgW="9712025" imgH="7205696" progId="CorelPhotoPaint.Image.6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r="26735" b="10602"/>
                        <a:stretch>
                          <a:fillRect/>
                        </a:stretch>
                      </p:blipFill>
                      <p:spPr bwMode="auto">
                        <a:xfrm>
                          <a:off x="2563" y="2890"/>
                          <a:ext cx="1213" cy="110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Rectangle 11"/>
            <p:cNvSpPr>
              <a:spLocks noChangeArrowheads="1"/>
            </p:cNvSpPr>
            <p:nvPr/>
          </p:nvSpPr>
          <p:spPr bwMode="auto">
            <a:xfrm>
              <a:off x="3061" y="3760"/>
              <a:ext cx="758" cy="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en-US" sz="1400" b="1">
                  <a:solidFill>
                    <a:schemeClr val="bg1"/>
                  </a:solidFill>
                </a:rPr>
                <a:t>300°C</a:t>
              </a:r>
              <a:r>
                <a:rPr lang="en-US" altLang="en-US" sz="1400">
                  <a:solidFill>
                    <a:srgbClr val="FF0000"/>
                  </a:solidFill>
                </a:rPr>
                <a:t/>
              </a:r>
              <a:br>
                <a:rPr lang="en-US" altLang="en-US" sz="1400">
                  <a:solidFill>
                    <a:srgbClr val="FF0000"/>
                  </a:solidFill>
                </a:rPr>
              </a:br>
              <a:endParaRPr lang="en-US" altLang="en-US" sz="1400">
                <a:solidFill>
                  <a:srgbClr val="FF0000"/>
                </a:solidFill>
              </a:endParaRPr>
            </a:p>
          </p:txBody>
        </p:sp>
        <p:sp>
          <p:nvSpPr>
            <p:cNvPr id="21" name="Rectangle 12"/>
            <p:cNvSpPr>
              <a:spLocks noChangeArrowheads="1"/>
            </p:cNvSpPr>
            <p:nvPr/>
          </p:nvSpPr>
          <p:spPr bwMode="auto">
            <a:xfrm>
              <a:off x="1655" y="3751"/>
              <a:ext cx="77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en-US" sz="1400" b="1" dirty="0">
                  <a:solidFill>
                    <a:schemeClr val="bg1"/>
                  </a:solidFill>
                </a:rPr>
                <a:t>250°C</a:t>
              </a:r>
              <a:br>
                <a:rPr lang="en-US" altLang="en-US" sz="1400" b="1" dirty="0">
                  <a:solidFill>
                    <a:schemeClr val="bg1"/>
                  </a:solidFill>
                </a:rPr>
              </a:br>
              <a:endParaRPr lang="en-US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22" name="Rectangle 13"/>
            <p:cNvSpPr>
              <a:spLocks noChangeArrowheads="1"/>
            </p:cNvSpPr>
            <p:nvPr/>
          </p:nvSpPr>
          <p:spPr bwMode="auto">
            <a:xfrm>
              <a:off x="4468" y="2423"/>
              <a:ext cx="729" cy="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en-US" sz="1400" b="1">
                  <a:solidFill>
                    <a:schemeClr val="bg1"/>
                  </a:solidFill>
                </a:rPr>
                <a:t>200°C</a:t>
              </a:r>
              <a:r>
                <a:rPr lang="en-US" altLang="en-US" sz="1400">
                  <a:solidFill>
                    <a:srgbClr val="FF0000"/>
                  </a:solidFill>
                </a:rPr>
                <a:t/>
              </a:r>
              <a:br>
                <a:rPr lang="en-US" altLang="en-US" sz="1400">
                  <a:solidFill>
                    <a:srgbClr val="FF0000"/>
                  </a:solidFill>
                </a:rPr>
              </a:br>
              <a:endParaRPr lang="en-US" altLang="en-US" sz="1400">
                <a:solidFill>
                  <a:srgbClr val="FF0000"/>
                </a:solidFill>
              </a:endParaRPr>
            </a:p>
          </p:txBody>
        </p:sp>
        <p:sp>
          <p:nvSpPr>
            <p:cNvPr id="23" name="Line 14"/>
            <p:cNvSpPr>
              <a:spLocks noChangeShapeType="1"/>
            </p:cNvSpPr>
            <p:nvPr/>
          </p:nvSpPr>
          <p:spPr bwMode="auto">
            <a:xfrm>
              <a:off x="3051" y="2853"/>
              <a:ext cx="71" cy="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4" name="Text Box 15"/>
            <p:cNvSpPr txBox="1">
              <a:spLocks noChangeArrowheads="1"/>
            </p:cNvSpPr>
            <p:nvPr/>
          </p:nvSpPr>
          <p:spPr bwMode="auto">
            <a:xfrm>
              <a:off x="2851" y="2584"/>
              <a:ext cx="471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altLang="en-US" sz="1200" b="1" dirty="0"/>
                <a:t>1 </a:t>
              </a:r>
              <a:r>
                <a:rPr lang="en-US" altLang="en-US" sz="1200" b="1" dirty="0">
                  <a:sym typeface="Symbol" pitchFamily="18" charset="2"/>
                </a:rPr>
                <a:t>m</a:t>
              </a:r>
              <a:endParaRPr lang="en-US" alt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25" name="Rectangle 16"/>
            <p:cNvSpPr>
              <a:spLocks noChangeArrowheads="1"/>
            </p:cNvSpPr>
            <p:nvPr/>
          </p:nvSpPr>
          <p:spPr bwMode="auto">
            <a:xfrm>
              <a:off x="1610" y="2423"/>
              <a:ext cx="775" cy="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en-US" sz="1400" b="1" dirty="0">
                  <a:solidFill>
                    <a:schemeClr val="bg1"/>
                  </a:solidFill>
                </a:rPr>
                <a:t>100°C</a:t>
              </a:r>
              <a:r>
                <a:rPr lang="en-US" altLang="en-US" sz="1400" dirty="0">
                  <a:solidFill>
                    <a:srgbClr val="FF0000"/>
                  </a:solidFill>
                </a:rPr>
                <a:t/>
              </a:r>
              <a:br>
                <a:rPr lang="en-US" altLang="en-US" sz="1400" dirty="0">
                  <a:solidFill>
                    <a:srgbClr val="FF0000"/>
                  </a:solidFill>
                </a:rPr>
              </a:br>
              <a:endParaRPr lang="en-US" altLang="en-US" sz="1400" dirty="0">
                <a:solidFill>
                  <a:srgbClr val="FF0000"/>
                </a:solidFill>
              </a:endParaRPr>
            </a:p>
          </p:txBody>
        </p:sp>
        <p:pic>
          <p:nvPicPr>
            <p:cNvPr id="26" name="Picture 17" descr="pos3 ext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1111" b="9630"/>
            <a:stretch>
              <a:fillRect/>
            </a:stretch>
          </p:blipFill>
          <p:spPr bwMode="auto">
            <a:xfrm>
              <a:off x="2574" y="1543"/>
              <a:ext cx="1195" cy="10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Rectangle 18"/>
            <p:cNvSpPr>
              <a:spLocks noChangeArrowheads="1"/>
            </p:cNvSpPr>
            <p:nvPr/>
          </p:nvSpPr>
          <p:spPr bwMode="auto">
            <a:xfrm>
              <a:off x="2971" y="2423"/>
              <a:ext cx="761" cy="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en-US" sz="1400" b="1" dirty="0">
                  <a:solidFill>
                    <a:schemeClr val="bg1"/>
                  </a:solidFill>
                </a:rPr>
                <a:t>150°C</a:t>
              </a:r>
              <a:r>
                <a:rPr lang="en-US" altLang="en-US" sz="1400" dirty="0">
                  <a:solidFill>
                    <a:srgbClr val="FF0000"/>
                  </a:solidFill>
                </a:rPr>
                <a:t/>
              </a:r>
              <a:br>
                <a:rPr lang="en-US" altLang="en-US" sz="1400" dirty="0">
                  <a:solidFill>
                    <a:srgbClr val="FF0000"/>
                  </a:solidFill>
                </a:rPr>
              </a:br>
              <a:endParaRPr lang="en-US" altLang="en-US" sz="1400" dirty="0">
                <a:solidFill>
                  <a:srgbClr val="FF0000"/>
                </a:solidFill>
              </a:endParaRPr>
            </a:p>
          </p:txBody>
        </p:sp>
        <p:pic>
          <p:nvPicPr>
            <p:cNvPr id="28" name="Picture 19" descr="disk wire 5"/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1111" b="8148"/>
            <a:stretch>
              <a:fillRect/>
            </a:stretch>
          </p:blipFill>
          <p:spPr bwMode="auto">
            <a:xfrm>
              <a:off x="3976" y="2890"/>
              <a:ext cx="1195" cy="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Rectangle 20"/>
            <p:cNvSpPr>
              <a:spLocks noChangeArrowheads="1"/>
            </p:cNvSpPr>
            <p:nvPr/>
          </p:nvSpPr>
          <p:spPr bwMode="auto">
            <a:xfrm>
              <a:off x="4513" y="3760"/>
              <a:ext cx="684" cy="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en-US" sz="1400" b="1">
                  <a:solidFill>
                    <a:schemeClr val="bg1"/>
                  </a:solidFill>
                </a:rPr>
                <a:t>350°C</a:t>
              </a:r>
              <a:br>
                <a:rPr lang="en-US" altLang="en-US" sz="1400" b="1">
                  <a:solidFill>
                    <a:schemeClr val="bg1"/>
                  </a:solidFill>
                </a:rPr>
              </a:br>
              <a:endParaRPr lang="en-US" altLang="en-US" sz="1400">
                <a:solidFill>
                  <a:srgbClr val="FF0000"/>
                </a:solidFill>
              </a:endParaRPr>
            </a:p>
          </p:txBody>
        </p:sp>
        <p:sp>
          <p:nvSpPr>
            <p:cNvPr id="30" name="Line 21"/>
            <p:cNvSpPr>
              <a:spLocks noChangeShapeType="1"/>
            </p:cNvSpPr>
            <p:nvPr/>
          </p:nvSpPr>
          <p:spPr bwMode="auto">
            <a:xfrm>
              <a:off x="3053" y="2833"/>
              <a:ext cx="0" cy="36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31" name="Line 22"/>
            <p:cNvSpPr>
              <a:spLocks noChangeShapeType="1"/>
            </p:cNvSpPr>
            <p:nvPr/>
          </p:nvSpPr>
          <p:spPr bwMode="auto">
            <a:xfrm>
              <a:off x="3124" y="2835"/>
              <a:ext cx="0" cy="36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6924842" y="246219"/>
            <a:ext cx="43555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Microstructure of Ti-</a:t>
            </a:r>
            <a:r>
              <a:rPr lang="en-US" sz="1400" dirty="0" err="1"/>
              <a:t>Zr</a:t>
            </a:r>
            <a:r>
              <a:rPr lang="en-US" sz="1400" dirty="0"/>
              <a:t>-V films coated on Cu at different temperatures </a:t>
            </a:r>
          </a:p>
          <a:p>
            <a:pPr algn="ctr"/>
            <a:r>
              <a:rPr lang="en-US" sz="1400" b="1" i="1" dirty="0"/>
              <a:t>C. Benvenuti et al., Vacuum 71(2003)307</a:t>
            </a:r>
          </a:p>
        </p:txBody>
      </p:sp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6383433"/>
              </p:ext>
            </p:extLst>
          </p:nvPr>
        </p:nvGraphicFramePr>
        <p:xfrm>
          <a:off x="4118295" y="3569207"/>
          <a:ext cx="2941576" cy="23986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31" name="KGPlot" r:id="rId16" imgW="6794280" imgH="5537160" progId="KGraph_Plot">
                  <p:embed/>
                </p:oleObj>
              </mc:Choice>
              <mc:Fallback>
                <p:oleObj name="KGPlot" r:id="rId16" imgW="6794280" imgH="5537160" progId="KGraph_Plo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8295" y="3569207"/>
                        <a:ext cx="2941576" cy="23986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1955" y="3538038"/>
            <a:ext cx="3307425" cy="2196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8198558" y="5704186"/>
            <a:ext cx="26261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M. Taborelli et al. </a:t>
            </a:r>
          </a:p>
          <a:p>
            <a:pPr algn="ctr"/>
            <a:r>
              <a:rPr lang="en-US" sz="1400" b="1" i="1" dirty="0"/>
              <a:t>Appl. Surf. Sci. 172 (2001) 95-102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389036" y="108199"/>
            <a:ext cx="33215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A. </a:t>
            </a:r>
            <a:r>
              <a:rPr lang="en-US" sz="1400" b="1" dirty="0" err="1"/>
              <a:t>Prodromides</a:t>
            </a:r>
            <a:r>
              <a:rPr lang="en-US" sz="1400" b="1" dirty="0"/>
              <a:t> et al., </a:t>
            </a:r>
            <a:r>
              <a:rPr lang="en-US" sz="1400" b="1" i="1" dirty="0"/>
              <a:t>Vacuum 60(2001)35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02354" y="5967850"/>
            <a:ext cx="38377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P. Chiggiato and R. Kersevan, </a:t>
            </a:r>
            <a:r>
              <a:rPr lang="en-US" sz="1400" b="1" i="1" dirty="0"/>
              <a:t>Vacuum 60(2001)67</a:t>
            </a:r>
          </a:p>
        </p:txBody>
      </p: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5489322"/>
              </p:ext>
            </p:extLst>
          </p:nvPr>
        </p:nvGraphicFramePr>
        <p:xfrm>
          <a:off x="880188" y="3524894"/>
          <a:ext cx="2652713" cy="266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32" name="KGPlot" r:id="rId19" imgW="5778360" imgH="5803920" progId="KGraph_Plot">
                  <p:embed/>
                </p:oleObj>
              </mc:Choice>
              <mc:Fallback>
                <p:oleObj name="KGPlot" r:id="rId19" imgW="5778360" imgH="580392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880188" y="3524894"/>
                        <a:ext cx="2652713" cy="2663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Box 34"/>
          <p:cNvSpPr txBox="1"/>
          <p:nvPr/>
        </p:nvSpPr>
        <p:spPr>
          <a:xfrm rot="16200000">
            <a:off x="-126687" y="4655133"/>
            <a:ext cx="17248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/>
              <a:t>Courtesy of Nicola Black</a:t>
            </a:r>
          </a:p>
        </p:txBody>
      </p:sp>
      <p:sp>
        <p:nvSpPr>
          <p:cNvPr id="42" name="TextBox 41"/>
          <p:cNvSpPr txBox="1"/>
          <p:nvPr/>
        </p:nvSpPr>
        <p:spPr>
          <a:xfrm rot="16200000">
            <a:off x="-1735012" y="1816724"/>
            <a:ext cx="4089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Mitigation: </a:t>
            </a:r>
            <a:r>
              <a:rPr lang="en-GB" sz="2800" b="1" dirty="0" err="1" smtClean="0">
                <a:solidFill>
                  <a:srgbClr val="FF0000"/>
                </a:solidFill>
              </a:rPr>
              <a:t>Ti</a:t>
            </a:r>
            <a:r>
              <a:rPr lang="en-GB" sz="2800" b="1" dirty="0" smtClean="0">
                <a:solidFill>
                  <a:srgbClr val="FF0000"/>
                </a:solidFill>
              </a:rPr>
              <a:t>-</a:t>
            </a:r>
            <a:r>
              <a:rPr lang="en-GB" sz="2800" b="1" dirty="0" err="1" smtClean="0">
                <a:solidFill>
                  <a:srgbClr val="FF0000"/>
                </a:solidFill>
              </a:rPr>
              <a:t>Zr</a:t>
            </a:r>
            <a:r>
              <a:rPr lang="en-GB" sz="2800" b="1" dirty="0" smtClean="0">
                <a:solidFill>
                  <a:srgbClr val="FF0000"/>
                </a:solidFill>
              </a:rPr>
              <a:t>-V coating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984421661"/>
      </p:ext>
    </p:extLst>
  </p:cSld>
  <p:clrMapOvr>
    <a:masterClrMapping/>
  </p:clrMapOvr>
  <p:transition spd="slow" advTm="15712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2" grpId="0"/>
      <p:bldP spid="37" grpId="0"/>
      <p:bldP spid="39" grpId="0"/>
      <p:bldP spid="41" grpId="0"/>
      <p:bldP spid="3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8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086" y="121770"/>
            <a:ext cx="4114800" cy="27432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6" name="Picture 1" descr="G:\Departments\AT\Projects\Baglin\AA_Perso_VB\LHC\Installation\LSS\Photos\LSS4\Jun 07\Right\P615252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0005" y="179070"/>
            <a:ext cx="2819471" cy="3261658"/>
          </a:xfrm>
          <a:prstGeom prst="rect">
            <a:avLst/>
          </a:prstGeom>
          <a:noFill/>
          <a:ln>
            <a:solidFill>
              <a:srgbClr val="00CC99"/>
            </a:solidFill>
          </a:ln>
        </p:spPr>
      </p:pic>
      <p:sp>
        <p:nvSpPr>
          <p:cNvPr id="10" name="TextBox 9"/>
          <p:cNvSpPr txBox="1"/>
          <p:nvPr/>
        </p:nvSpPr>
        <p:spPr>
          <a:xfrm rot="16200000">
            <a:off x="150280" y="1619208"/>
            <a:ext cx="2703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LHC Long Straight Sections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6189094" y="1247054"/>
            <a:ext cx="19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MAX IV at Lund (S)</a:t>
            </a:r>
          </a:p>
        </p:txBody>
      </p:sp>
      <p:pic>
        <p:nvPicPr>
          <p:cNvPr id="16" name="Picture 15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615535">
            <a:off x="4048514" y="3320643"/>
            <a:ext cx="4407476" cy="9633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20" name="Group 19"/>
          <p:cNvGrpSpPr/>
          <p:nvPr/>
        </p:nvGrpSpPr>
        <p:grpSpPr>
          <a:xfrm>
            <a:off x="7227743" y="3239903"/>
            <a:ext cx="4964257" cy="1412382"/>
            <a:chOff x="64002" y="4058838"/>
            <a:chExt cx="6114427" cy="1792604"/>
          </a:xfrm>
        </p:grpSpPr>
        <p:pic>
          <p:nvPicPr>
            <p:cNvPr id="21" name="Picture 20"/>
            <p:cNvPicPr/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12104" y="4453628"/>
              <a:ext cx="4959350" cy="88582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grpSp>
          <p:nvGrpSpPr>
            <p:cNvPr id="22" name="Group 21"/>
            <p:cNvGrpSpPr/>
            <p:nvPr/>
          </p:nvGrpSpPr>
          <p:grpSpPr>
            <a:xfrm>
              <a:off x="64002" y="4058838"/>
              <a:ext cx="6114427" cy="1792604"/>
              <a:chOff x="-27573" y="0"/>
              <a:chExt cx="6114684" cy="1792604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-27573" y="0"/>
                <a:ext cx="6114684" cy="1792604"/>
                <a:chOff x="-27580" y="-1"/>
                <a:chExt cx="6116465" cy="1793075"/>
              </a:xfrm>
            </p:grpSpPr>
            <p:grpSp>
              <p:nvGrpSpPr>
                <p:cNvPr id="27" name="Group 26"/>
                <p:cNvGrpSpPr/>
                <p:nvPr/>
              </p:nvGrpSpPr>
              <p:grpSpPr>
                <a:xfrm>
                  <a:off x="232914" y="185839"/>
                  <a:ext cx="5855971" cy="1188919"/>
                  <a:chOff x="0" y="-116085"/>
                  <a:chExt cx="5855971" cy="1188919"/>
                </a:xfrm>
              </p:grpSpPr>
              <p:grpSp>
                <p:nvGrpSpPr>
                  <p:cNvPr id="46" name="Group 45"/>
                  <p:cNvGrpSpPr/>
                  <p:nvPr/>
                </p:nvGrpSpPr>
                <p:grpSpPr>
                  <a:xfrm>
                    <a:off x="4981575" y="-116085"/>
                    <a:ext cx="757641" cy="538113"/>
                    <a:chOff x="216298" y="-308343"/>
                    <a:chExt cx="758617" cy="543011"/>
                  </a:xfrm>
                </p:grpSpPr>
                <p:cxnSp>
                  <p:nvCxnSpPr>
                    <p:cNvPr id="53" name="Line 1984"/>
                    <p:cNvCxnSpPr/>
                    <p:nvPr/>
                  </p:nvCxnSpPr>
                  <p:spPr bwMode="auto">
                    <a:xfrm flipV="1">
                      <a:off x="355222" y="215050"/>
                      <a:ext cx="432952" cy="19618"/>
                    </a:xfrm>
                    <a:prstGeom prst="line">
                      <a:avLst/>
                    </a:prstGeom>
                    <a:noFill/>
                    <a:ln w="34925" cmpd="dbl">
                      <a:solidFill>
                        <a:srgbClr val="00B0F0"/>
                      </a:solidFill>
                      <a:round/>
                      <a:headEnd/>
                      <a:tailEnd type="stealth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sp>
                  <p:nvSpPr>
                    <p:cNvPr id="54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16298" y="-308343"/>
                      <a:ext cx="758617" cy="40625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n-US" sz="1000" b="1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</a:rPr>
                        <a:t>Photon</a:t>
                      </a:r>
                      <a:endParaRPr lang="en-US" sz="1100" dirty="0"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n-US" sz="1000" b="1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</a:rPr>
                        <a:t>beam</a:t>
                      </a:r>
                      <a:endParaRPr lang="en-US" sz="1100" dirty="0">
                        <a:latin typeface="Times New Roman"/>
                        <a:ea typeface="Calibri"/>
                      </a:endParaRPr>
                    </a:p>
                  </p:txBody>
                </p:sp>
              </p:grpSp>
              <p:grpSp>
                <p:nvGrpSpPr>
                  <p:cNvPr id="47" name="Group 46"/>
                  <p:cNvGrpSpPr/>
                  <p:nvPr/>
                </p:nvGrpSpPr>
                <p:grpSpPr>
                  <a:xfrm>
                    <a:off x="0" y="433388"/>
                    <a:ext cx="5855971" cy="639446"/>
                    <a:chOff x="0" y="0"/>
                    <a:chExt cx="5856081" cy="639831"/>
                  </a:xfrm>
                </p:grpSpPr>
                <p:grpSp>
                  <p:nvGrpSpPr>
                    <p:cNvPr id="48" name="Group 47"/>
                    <p:cNvGrpSpPr/>
                    <p:nvPr/>
                  </p:nvGrpSpPr>
                  <p:grpSpPr>
                    <a:xfrm>
                      <a:off x="4635611" y="222636"/>
                      <a:ext cx="1220470" cy="417195"/>
                      <a:chOff x="87782" y="18600"/>
                      <a:chExt cx="1221105" cy="419475"/>
                    </a:xfrm>
                  </p:grpSpPr>
                  <p:cxnSp>
                    <p:nvCxnSpPr>
                      <p:cNvPr id="51" name="Line 1984"/>
                      <p:cNvCxnSpPr/>
                      <p:nvPr/>
                    </p:nvCxnSpPr>
                    <p:spPr bwMode="auto">
                      <a:xfrm>
                        <a:off x="535167" y="18600"/>
                        <a:ext cx="349820" cy="3311"/>
                      </a:xfrm>
                      <a:prstGeom prst="line">
                        <a:avLst/>
                      </a:prstGeom>
                      <a:noFill/>
                      <a:ln w="34925" cmpd="dbl">
                        <a:solidFill>
                          <a:srgbClr val="FF0000"/>
                        </a:solidFill>
                        <a:round/>
                        <a:headEnd/>
                        <a:tailEnd type="stealth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sp>
                    <p:nvSpPr>
                      <p:cNvPr id="52" name="Text Box 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87782" y="27863"/>
                        <a:ext cx="1221105" cy="410212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>
                        <a:noAutofit/>
                      </a:bodyPr>
                      <a:lstStyle/>
                      <a:p>
                        <a:pPr algn="ctr">
                          <a:lnSpc>
                            <a:spcPct val="115000"/>
                          </a:lnSpc>
                        </a:pPr>
                        <a:r>
                          <a:rPr lang="en-US" sz="1000" b="1">
                            <a:solidFill>
                              <a:srgbClr val="FF0000"/>
                            </a:solidFill>
                            <a:latin typeface="Times New Roman"/>
                            <a:ea typeface="Calibri"/>
                          </a:rPr>
                          <a:t>Electron</a:t>
                        </a:r>
                        <a:br>
                          <a:rPr lang="en-US" sz="1000" b="1">
                            <a:solidFill>
                              <a:srgbClr val="FF0000"/>
                            </a:solidFill>
                            <a:latin typeface="Times New Roman"/>
                            <a:ea typeface="Calibri"/>
                          </a:rPr>
                        </a:br>
                        <a:r>
                          <a:rPr lang="en-US" sz="1000" b="1">
                            <a:solidFill>
                              <a:srgbClr val="FF0000"/>
                            </a:solidFill>
                            <a:latin typeface="Times New Roman"/>
                            <a:ea typeface="Calibri"/>
                          </a:rPr>
                          <a:t>beam</a:t>
                        </a:r>
                        <a:endParaRPr lang="en-US" sz="1100">
                          <a:latin typeface="Times New Roman"/>
                          <a:ea typeface="Calibri"/>
                        </a:endParaRPr>
                      </a:p>
                    </p:txBody>
                  </p:sp>
                </p:grpSp>
                <p:cxnSp>
                  <p:nvCxnSpPr>
                    <p:cNvPr id="49" name="Line 1984"/>
                    <p:cNvCxnSpPr/>
                    <p:nvPr/>
                  </p:nvCxnSpPr>
                  <p:spPr bwMode="auto">
                    <a:xfrm flipV="1">
                      <a:off x="0" y="0"/>
                      <a:ext cx="5035550" cy="122555"/>
                    </a:xfrm>
                    <a:prstGeom prst="line">
                      <a:avLst/>
                    </a:prstGeom>
                    <a:noFill/>
                    <a:ln w="25400" cmpd="sng">
                      <a:solidFill>
                        <a:srgbClr val="00B0F0"/>
                      </a:solidFill>
                      <a:prstDash val="lgDashDot"/>
                      <a:round/>
                      <a:headEnd/>
                      <a:tailEnd type="triangle" w="sm" len="sm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50" name="Line 1984"/>
                    <p:cNvCxnSpPr/>
                    <p:nvPr/>
                  </p:nvCxnSpPr>
                  <p:spPr bwMode="auto">
                    <a:xfrm>
                      <a:off x="0" y="222636"/>
                      <a:ext cx="5035550" cy="0"/>
                    </a:xfrm>
                    <a:prstGeom prst="line">
                      <a:avLst/>
                    </a:prstGeom>
                    <a:noFill/>
                    <a:ln w="25400" cmpd="sng">
                      <a:solidFill>
                        <a:srgbClr val="FF0000"/>
                      </a:solidFill>
                      <a:prstDash val="lgDashDot"/>
                      <a:round/>
                      <a:headEnd/>
                      <a:tailEnd type="triangle" w="sm" len="sm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</p:grpSp>
            </p:grpSp>
            <p:grpSp>
              <p:nvGrpSpPr>
                <p:cNvPr id="28" name="Group 27"/>
                <p:cNvGrpSpPr/>
                <p:nvPr/>
              </p:nvGrpSpPr>
              <p:grpSpPr>
                <a:xfrm>
                  <a:off x="-27580" y="241539"/>
                  <a:ext cx="365180" cy="1184275"/>
                  <a:chOff x="-59380" y="0"/>
                  <a:chExt cx="365180" cy="1184541"/>
                </a:xfrm>
              </p:grpSpPr>
              <p:cxnSp>
                <p:nvCxnSpPr>
                  <p:cNvPr id="41" name="Line 1984"/>
                  <p:cNvCxnSpPr/>
                  <p:nvPr/>
                </p:nvCxnSpPr>
                <p:spPr bwMode="auto">
                  <a:xfrm>
                    <a:off x="305800" y="158997"/>
                    <a:ext cx="0" cy="1025544"/>
                  </a:xfrm>
                  <a:prstGeom prst="line">
                    <a:avLst/>
                  </a:prstGeom>
                  <a:noFill/>
                  <a:ln w="9525" cmpd="sng">
                    <a:solidFill>
                      <a:schemeClr val="tx1"/>
                    </a:solidFill>
                    <a:round/>
                    <a:headEnd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42" name="Line 1984"/>
                  <p:cNvCxnSpPr/>
                  <p:nvPr/>
                </p:nvCxnSpPr>
                <p:spPr bwMode="auto">
                  <a:xfrm>
                    <a:off x="51938" y="222636"/>
                    <a:ext cx="246380" cy="0"/>
                  </a:xfrm>
                  <a:prstGeom prst="line">
                    <a:avLst/>
                  </a:prstGeom>
                  <a:noFill/>
                  <a:ln w="9525" cmpd="sng">
                    <a:solidFill>
                      <a:schemeClr val="tx1"/>
                    </a:solidFill>
                    <a:round/>
                    <a:headEnd type="none"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43" name="Line 1984"/>
                  <p:cNvCxnSpPr/>
                  <p:nvPr/>
                </p:nvCxnSpPr>
                <p:spPr bwMode="auto">
                  <a:xfrm>
                    <a:off x="51938" y="1129085"/>
                    <a:ext cx="246380" cy="0"/>
                  </a:xfrm>
                  <a:prstGeom prst="line">
                    <a:avLst/>
                  </a:prstGeom>
                  <a:noFill/>
                  <a:ln w="9525" cmpd="sng">
                    <a:solidFill>
                      <a:schemeClr val="tx1"/>
                    </a:solidFill>
                    <a:round/>
                    <a:headEnd type="none"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sp>
                <p:nvSpPr>
                  <p:cNvPr id="44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-27575" y="0"/>
                    <a:ext cx="230588" cy="2667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</a:pPr>
                    <a:r>
                      <a:rPr lang="en-US" sz="1000">
                        <a:latin typeface="Calibri"/>
                        <a:ea typeface="Calibri"/>
                      </a:rPr>
                      <a:t>A</a:t>
                    </a:r>
                    <a:endParaRPr lang="en-US" sz="1100">
                      <a:latin typeface="Times New Roman"/>
                      <a:ea typeface="Calibri"/>
                    </a:endParaRPr>
                  </a:p>
                </p:txBody>
              </p:sp>
              <p:sp>
                <p:nvSpPr>
                  <p:cNvPr id="45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-59380" y="909865"/>
                    <a:ext cx="230588" cy="2667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</a:pPr>
                    <a:r>
                      <a:rPr lang="en-US" sz="1000">
                        <a:latin typeface="Calibri"/>
                        <a:ea typeface="Calibri"/>
                      </a:rPr>
                      <a:t>A</a:t>
                    </a:r>
                    <a:endParaRPr lang="en-US" sz="1100">
                      <a:latin typeface="Times New Roman"/>
                      <a:ea typeface="Calibri"/>
                    </a:endParaRPr>
                  </a:p>
                </p:txBody>
              </p:sp>
            </p:grpSp>
            <p:grpSp>
              <p:nvGrpSpPr>
                <p:cNvPr id="29" name="Group 28"/>
                <p:cNvGrpSpPr/>
                <p:nvPr/>
              </p:nvGrpSpPr>
              <p:grpSpPr>
                <a:xfrm>
                  <a:off x="4800971" y="82038"/>
                  <a:ext cx="333375" cy="1430812"/>
                  <a:chOff x="39189" y="-206676"/>
                  <a:chExt cx="333375" cy="1430956"/>
                </a:xfrm>
              </p:grpSpPr>
              <p:cxnSp>
                <p:nvCxnSpPr>
                  <p:cNvPr id="36" name="Line 1984"/>
                  <p:cNvCxnSpPr/>
                  <p:nvPr/>
                </p:nvCxnSpPr>
                <p:spPr bwMode="auto">
                  <a:xfrm>
                    <a:off x="364516" y="-35687"/>
                    <a:ext cx="8048" cy="1259967"/>
                  </a:xfrm>
                  <a:prstGeom prst="line">
                    <a:avLst/>
                  </a:prstGeom>
                  <a:noFill/>
                  <a:ln w="9525" cmpd="sng">
                    <a:solidFill>
                      <a:schemeClr val="tx1"/>
                    </a:solidFill>
                    <a:round/>
                    <a:headEnd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37" name="Line 1984"/>
                  <p:cNvCxnSpPr/>
                  <p:nvPr/>
                </p:nvCxnSpPr>
                <p:spPr bwMode="auto">
                  <a:xfrm>
                    <a:off x="118703" y="63323"/>
                    <a:ext cx="246380" cy="0"/>
                  </a:xfrm>
                  <a:prstGeom prst="line">
                    <a:avLst/>
                  </a:prstGeom>
                  <a:noFill/>
                  <a:ln w="9525" cmpd="sng">
                    <a:solidFill>
                      <a:schemeClr val="tx1"/>
                    </a:solidFill>
                    <a:round/>
                    <a:headEnd type="none"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38" name="Line 1984"/>
                  <p:cNvCxnSpPr/>
                  <p:nvPr/>
                </p:nvCxnSpPr>
                <p:spPr bwMode="auto">
                  <a:xfrm>
                    <a:off x="118702" y="1129085"/>
                    <a:ext cx="246380" cy="0"/>
                  </a:xfrm>
                  <a:prstGeom prst="line">
                    <a:avLst/>
                  </a:prstGeom>
                  <a:noFill/>
                  <a:ln w="9525" cmpd="sng">
                    <a:solidFill>
                      <a:schemeClr val="tx1"/>
                    </a:solidFill>
                    <a:round/>
                    <a:headEnd type="none"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sp>
                <p:nvSpPr>
                  <p:cNvPr id="39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9189" y="885722"/>
                    <a:ext cx="230588" cy="2667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</a:pPr>
                    <a:r>
                      <a:rPr lang="en-US" sz="1000">
                        <a:latin typeface="Times New Roman"/>
                        <a:ea typeface="Calibri"/>
                      </a:rPr>
                      <a:t>C</a:t>
                    </a:r>
                    <a:endParaRPr lang="en-US" sz="1100">
                      <a:latin typeface="Times New Roman"/>
                      <a:ea typeface="Calibri"/>
                    </a:endParaRPr>
                  </a:p>
                </p:txBody>
              </p:sp>
              <p:sp>
                <p:nvSpPr>
                  <p:cNvPr id="40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9189" y="-206676"/>
                    <a:ext cx="230588" cy="2667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</a:pPr>
                    <a:r>
                      <a:rPr lang="en-US" sz="1000">
                        <a:latin typeface="Calibri"/>
                        <a:ea typeface="Calibri"/>
                      </a:rPr>
                      <a:t>C</a:t>
                    </a:r>
                    <a:endParaRPr lang="en-US" sz="1100">
                      <a:latin typeface="Times New Roman"/>
                      <a:ea typeface="Calibri"/>
                    </a:endParaRPr>
                  </a:p>
                </p:txBody>
              </p:sp>
            </p:grpSp>
            <p:grpSp>
              <p:nvGrpSpPr>
                <p:cNvPr id="30" name="Group 29"/>
                <p:cNvGrpSpPr/>
                <p:nvPr/>
              </p:nvGrpSpPr>
              <p:grpSpPr>
                <a:xfrm>
                  <a:off x="112005" y="-1"/>
                  <a:ext cx="414188" cy="1793075"/>
                  <a:chOff x="-80233" y="-429441"/>
                  <a:chExt cx="414188" cy="1794197"/>
                </a:xfrm>
              </p:grpSpPr>
              <p:cxnSp>
                <p:nvCxnSpPr>
                  <p:cNvPr id="31" name="Line 1984"/>
                  <p:cNvCxnSpPr/>
                  <p:nvPr/>
                </p:nvCxnSpPr>
                <p:spPr bwMode="auto">
                  <a:xfrm>
                    <a:off x="333955" y="-246535"/>
                    <a:ext cx="0" cy="1543609"/>
                  </a:xfrm>
                  <a:prstGeom prst="line">
                    <a:avLst/>
                  </a:prstGeom>
                  <a:noFill/>
                  <a:ln w="9525" cmpd="sng">
                    <a:solidFill>
                      <a:schemeClr val="tx1"/>
                    </a:solidFill>
                    <a:round/>
                    <a:headEnd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32" name="Line 1984"/>
                  <p:cNvCxnSpPr/>
                  <p:nvPr/>
                </p:nvCxnSpPr>
                <p:spPr bwMode="auto">
                  <a:xfrm>
                    <a:off x="79513" y="-206805"/>
                    <a:ext cx="246380" cy="0"/>
                  </a:xfrm>
                  <a:prstGeom prst="line">
                    <a:avLst/>
                  </a:prstGeom>
                  <a:noFill/>
                  <a:ln w="9525" cmpd="sng">
                    <a:solidFill>
                      <a:schemeClr val="tx1"/>
                    </a:solidFill>
                    <a:round/>
                    <a:headEnd type="none"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33" name="Line 1984"/>
                  <p:cNvCxnSpPr/>
                  <p:nvPr/>
                </p:nvCxnSpPr>
                <p:spPr bwMode="auto">
                  <a:xfrm>
                    <a:off x="87575" y="1216605"/>
                    <a:ext cx="246380" cy="0"/>
                  </a:xfrm>
                  <a:prstGeom prst="line">
                    <a:avLst/>
                  </a:prstGeom>
                  <a:noFill/>
                  <a:ln w="9525" cmpd="sng">
                    <a:solidFill>
                      <a:schemeClr val="tx1"/>
                    </a:solidFill>
                    <a:round/>
                    <a:headEnd type="none"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sp>
                <p:nvSpPr>
                  <p:cNvPr id="34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0" y="-429441"/>
                    <a:ext cx="230588" cy="2667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</a:pPr>
                    <a:r>
                      <a:rPr lang="en-US" sz="1000">
                        <a:latin typeface="Calibri"/>
                        <a:ea typeface="Calibri"/>
                      </a:rPr>
                      <a:t>B</a:t>
                    </a:r>
                    <a:endParaRPr lang="en-US" sz="1100">
                      <a:latin typeface="Times New Roman"/>
                      <a:ea typeface="Calibri"/>
                    </a:endParaRPr>
                  </a:p>
                </p:txBody>
              </p:sp>
              <p:sp>
                <p:nvSpPr>
                  <p:cNvPr id="35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-80233" y="1098056"/>
                    <a:ext cx="230588" cy="2667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</a:pPr>
                    <a:r>
                      <a:rPr lang="en-US" sz="1000">
                        <a:latin typeface="Calibri"/>
                        <a:ea typeface="Calibri"/>
                      </a:rPr>
                      <a:t>B</a:t>
                    </a:r>
                    <a:endParaRPr lang="en-US" sz="1100">
                      <a:latin typeface="Times New Roman"/>
                      <a:ea typeface="Calibri"/>
                    </a:endParaRPr>
                  </a:p>
                </p:txBody>
              </p:sp>
            </p:grpSp>
          </p:grpSp>
          <p:grpSp>
            <p:nvGrpSpPr>
              <p:cNvPr id="24" name="Group 23"/>
              <p:cNvGrpSpPr/>
              <p:nvPr/>
            </p:nvGrpSpPr>
            <p:grpSpPr>
              <a:xfrm rot="21423923">
                <a:off x="304889" y="89215"/>
                <a:ext cx="4793874" cy="420515"/>
                <a:chOff x="-207" y="3492"/>
                <a:chExt cx="4793874" cy="420515"/>
              </a:xfrm>
            </p:grpSpPr>
            <p:sp>
              <p:nvSpPr>
                <p:cNvPr id="25" name="Right Brace 24"/>
                <p:cNvSpPr/>
                <p:nvPr/>
              </p:nvSpPr>
              <p:spPr>
                <a:xfrm rot="16200000">
                  <a:off x="2293695" y="-2075964"/>
                  <a:ext cx="206069" cy="4793874"/>
                </a:xfrm>
                <a:prstGeom prst="rightBrace">
                  <a:avLst>
                    <a:gd name="adj1" fmla="val 8333"/>
                    <a:gd name="adj2" fmla="val 45914"/>
                  </a:avLst>
                </a:prstGeom>
                <a:ln w="222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6" name="Text Box 2"/>
                <p:cNvSpPr txBox="1">
                  <a:spLocks noChangeArrowheads="1"/>
                </p:cNvSpPr>
                <p:nvPr/>
              </p:nvSpPr>
              <p:spPr bwMode="auto">
                <a:xfrm rot="176077">
                  <a:off x="1854652" y="3492"/>
                  <a:ext cx="824775" cy="26670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B05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algn="ctr">
                    <a:lnSpc>
                      <a:spcPct val="115000"/>
                    </a:lnSpc>
                  </a:pPr>
                  <a:r>
                    <a:rPr lang="en-US" sz="1100" b="1" dirty="0">
                      <a:solidFill>
                        <a:srgbClr val="00B050"/>
                      </a:solidFill>
                      <a:latin typeface="Times New Roman"/>
                      <a:ea typeface="Calibri"/>
                    </a:rPr>
                    <a:t>0.735 m</a:t>
                  </a:r>
                  <a:endParaRPr lang="en-US" sz="1100" dirty="0">
                    <a:latin typeface="Times New Roman"/>
                    <a:ea typeface="Calibri"/>
                  </a:endParaRPr>
                </a:p>
              </p:txBody>
            </p:sp>
          </p:grpSp>
        </p:grpSp>
      </p:grpSp>
      <p:grpSp>
        <p:nvGrpSpPr>
          <p:cNvPr id="56" name="Group 55"/>
          <p:cNvGrpSpPr/>
          <p:nvPr/>
        </p:nvGrpSpPr>
        <p:grpSpPr>
          <a:xfrm>
            <a:off x="7855026" y="4717293"/>
            <a:ext cx="3306954" cy="1350565"/>
            <a:chOff x="333347" y="3466640"/>
            <a:chExt cx="3306954" cy="1350565"/>
          </a:xfrm>
        </p:grpSpPr>
        <p:grpSp>
          <p:nvGrpSpPr>
            <p:cNvPr id="59" name="Group 58"/>
            <p:cNvGrpSpPr/>
            <p:nvPr/>
          </p:nvGrpSpPr>
          <p:grpSpPr>
            <a:xfrm>
              <a:off x="2202147" y="3466640"/>
              <a:ext cx="1438154" cy="1331076"/>
              <a:chOff x="167540" y="3140238"/>
              <a:chExt cx="1438154" cy="1331076"/>
            </a:xfrm>
          </p:grpSpPr>
          <p:pic>
            <p:nvPicPr>
              <p:cNvPr id="73" name="Picture 6" descr="C:\Users\Marek\Desktop\VC2 and VC1\Pics\5. VC2 assembly 28-30 August\DSC04400.JPG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67540" y="3185581"/>
                <a:ext cx="1438154" cy="128573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74" name="Straight Arrow Connector 73"/>
              <p:cNvCxnSpPr/>
              <p:nvPr/>
            </p:nvCxnSpPr>
            <p:spPr bwMode="auto">
              <a:xfrm flipV="1">
                <a:off x="897403" y="3857768"/>
                <a:ext cx="0" cy="311080"/>
              </a:xfrm>
              <a:prstGeom prst="straightConnector1">
                <a:avLst/>
              </a:prstGeom>
              <a:solidFill>
                <a:srgbClr val="BBE0E3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5" name="Straight Arrow Connector 74"/>
              <p:cNvCxnSpPr/>
              <p:nvPr/>
            </p:nvCxnSpPr>
            <p:spPr bwMode="auto">
              <a:xfrm>
                <a:off x="897403" y="3413363"/>
                <a:ext cx="0" cy="340667"/>
              </a:xfrm>
              <a:prstGeom prst="straightConnector1">
                <a:avLst/>
              </a:prstGeom>
              <a:solidFill>
                <a:srgbClr val="BBE0E3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6" name="Straight Arrow Connector 75"/>
              <p:cNvCxnSpPr/>
              <p:nvPr/>
            </p:nvCxnSpPr>
            <p:spPr bwMode="auto">
              <a:xfrm flipV="1">
                <a:off x="1145441" y="3974567"/>
                <a:ext cx="0" cy="311080"/>
              </a:xfrm>
              <a:prstGeom prst="straightConnector1">
                <a:avLst/>
              </a:prstGeom>
              <a:solidFill>
                <a:srgbClr val="BBE0E3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7" name="Straight Arrow Connector 76"/>
              <p:cNvCxnSpPr/>
              <p:nvPr/>
            </p:nvCxnSpPr>
            <p:spPr bwMode="auto">
              <a:xfrm>
                <a:off x="1145441" y="3292965"/>
                <a:ext cx="0" cy="340667"/>
              </a:xfrm>
              <a:prstGeom prst="straightConnector1">
                <a:avLst/>
              </a:prstGeom>
              <a:solidFill>
                <a:srgbClr val="BBE0E3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8" name="Rectangle 77"/>
              <p:cNvSpPr/>
              <p:nvPr/>
            </p:nvSpPr>
            <p:spPr>
              <a:xfrm>
                <a:off x="911429" y="3140238"/>
                <a:ext cx="458780" cy="276999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200" b="1" kern="0" dirty="0">
                    <a:solidFill>
                      <a:srgbClr val="FF0000"/>
                    </a:solidFill>
                  </a:rPr>
                  <a:t>Ø</a:t>
                </a:r>
                <a:r>
                  <a:rPr lang="en-US" sz="1200" b="1" kern="0" dirty="0">
                    <a:solidFill>
                      <a:srgbClr val="FF0000"/>
                    </a:solidFill>
                    <a:latin typeface="Arial" pitchFamily="34" charset="0"/>
                  </a:rPr>
                  <a:t>25</a:t>
                </a: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757655" y="4154259"/>
                <a:ext cx="263214" cy="261610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100" b="1" kern="0" dirty="0">
                    <a:solidFill>
                      <a:srgbClr val="FF0000"/>
                    </a:solidFill>
                    <a:latin typeface="Arial" pitchFamily="34" charset="0"/>
                  </a:rPr>
                  <a:t>5</a:t>
                </a: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333347" y="3472856"/>
              <a:ext cx="1582067" cy="1344349"/>
              <a:chOff x="1907704" y="3123936"/>
              <a:chExt cx="1582067" cy="1344349"/>
            </a:xfrm>
          </p:grpSpPr>
          <p:pic>
            <p:nvPicPr>
              <p:cNvPr id="63" name="Picture 7" descr="C:\Users\Marek\Desktop\VC2 and VC1\Pics\5. VC2 assembly 28-30 August\DSC04407.JPG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907704" y="3165651"/>
                <a:ext cx="1582067" cy="13026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64" name="Straight Arrow Connector 63"/>
              <p:cNvCxnSpPr/>
              <p:nvPr/>
            </p:nvCxnSpPr>
            <p:spPr bwMode="auto">
              <a:xfrm flipV="1">
                <a:off x="2871384" y="3938831"/>
                <a:ext cx="0" cy="311080"/>
              </a:xfrm>
              <a:prstGeom prst="straightConnector1">
                <a:avLst/>
              </a:prstGeom>
              <a:solidFill>
                <a:srgbClr val="BBE0E3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5" name="Straight Arrow Connector 64"/>
              <p:cNvCxnSpPr/>
              <p:nvPr/>
            </p:nvCxnSpPr>
            <p:spPr bwMode="auto">
              <a:xfrm>
                <a:off x="2871384" y="3494426"/>
                <a:ext cx="0" cy="340667"/>
              </a:xfrm>
              <a:prstGeom prst="straightConnector1">
                <a:avLst/>
              </a:prstGeom>
              <a:solidFill>
                <a:srgbClr val="BBE0E3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6" name="Rectangle 65"/>
              <p:cNvSpPr/>
              <p:nvPr/>
            </p:nvSpPr>
            <p:spPr>
              <a:xfrm>
                <a:off x="2754944" y="3262032"/>
                <a:ext cx="263214" cy="261610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100" b="1" kern="0" dirty="0">
                    <a:solidFill>
                      <a:srgbClr val="FF0000"/>
                    </a:solidFill>
                    <a:latin typeface="Arial" pitchFamily="34" charset="0"/>
                  </a:rPr>
                  <a:t>7</a:t>
                </a:r>
              </a:p>
            </p:txBody>
          </p:sp>
          <p:cxnSp>
            <p:nvCxnSpPr>
              <p:cNvPr id="67" name="Straight Arrow Connector 66"/>
              <p:cNvCxnSpPr/>
              <p:nvPr/>
            </p:nvCxnSpPr>
            <p:spPr bwMode="auto">
              <a:xfrm flipV="1">
                <a:off x="2453034" y="4001078"/>
                <a:ext cx="0" cy="311080"/>
              </a:xfrm>
              <a:prstGeom prst="straightConnector1">
                <a:avLst/>
              </a:prstGeom>
              <a:solidFill>
                <a:srgbClr val="BBE0E3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8" name="Straight Arrow Connector 67"/>
              <p:cNvCxnSpPr/>
              <p:nvPr/>
            </p:nvCxnSpPr>
            <p:spPr bwMode="auto">
              <a:xfrm>
                <a:off x="2453035" y="3294914"/>
                <a:ext cx="0" cy="437430"/>
              </a:xfrm>
              <a:prstGeom prst="straightConnector1">
                <a:avLst/>
              </a:prstGeom>
              <a:solidFill>
                <a:srgbClr val="BBE0E3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9" name="Rectangle 68"/>
              <p:cNvSpPr/>
              <p:nvPr/>
            </p:nvSpPr>
            <p:spPr>
              <a:xfrm>
                <a:off x="2261075" y="3123936"/>
                <a:ext cx="458780" cy="276999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200" b="1" kern="0" dirty="0">
                    <a:solidFill>
                      <a:srgbClr val="FF0000"/>
                    </a:solidFill>
                  </a:rPr>
                  <a:t>Ø</a:t>
                </a:r>
                <a:r>
                  <a:rPr lang="en-US" sz="1200" b="1" kern="0" dirty="0">
                    <a:solidFill>
                      <a:srgbClr val="FF0000"/>
                    </a:solidFill>
                    <a:latin typeface="Arial" pitchFamily="34" charset="0"/>
                  </a:rPr>
                  <a:t>22</a:t>
                </a:r>
              </a:p>
            </p:txBody>
          </p:sp>
          <p:cxnSp>
            <p:nvCxnSpPr>
              <p:cNvPr id="70" name="Straight Arrow Connector 69"/>
              <p:cNvCxnSpPr/>
              <p:nvPr/>
            </p:nvCxnSpPr>
            <p:spPr bwMode="auto">
              <a:xfrm flipV="1">
                <a:off x="2636207" y="3916288"/>
                <a:ext cx="0" cy="311080"/>
              </a:xfrm>
              <a:prstGeom prst="straightConnector1">
                <a:avLst/>
              </a:prstGeom>
              <a:solidFill>
                <a:srgbClr val="BBE0E3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1" name="Straight Arrow Connector 70"/>
              <p:cNvCxnSpPr/>
              <p:nvPr/>
            </p:nvCxnSpPr>
            <p:spPr bwMode="auto">
              <a:xfrm>
                <a:off x="2642710" y="3515760"/>
                <a:ext cx="0" cy="340667"/>
              </a:xfrm>
              <a:prstGeom prst="straightConnector1">
                <a:avLst/>
              </a:prstGeom>
              <a:solidFill>
                <a:srgbClr val="BBE0E3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2" name="Rectangle 71"/>
              <p:cNvSpPr/>
              <p:nvPr/>
            </p:nvSpPr>
            <p:spPr>
              <a:xfrm>
                <a:off x="2504600" y="4201844"/>
                <a:ext cx="263214" cy="261610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100" b="1" kern="0" dirty="0">
                    <a:solidFill>
                      <a:srgbClr val="FF0000"/>
                    </a:solidFill>
                    <a:latin typeface="Arial" pitchFamily="34" charset="0"/>
                  </a:rPr>
                  <a:t>3</a:t>
                </a:r>
              </a:p>
            </p:txBody>
          </p:sp>
        </p:grpSp>
      </p:grpSp>
      <p:sp>
        <p:nvSpPr>
          <p:cNvPr id="80" name="Rectangle 79"/>
          <p:cNvSpPr/>
          <p:nvPr/>
        </p:nvSpPr>
        <p:spPr>
          <a:xfrm>
            <a:off x="7460766" y="34133"/>
            <a:ext cx="33408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MAX IV - 3 </a:t>
            </a:r>
            <a:r>
              <a:rPr lang="en-US" b="1" dirty="0" err="1">
                <a:solidFill>
                  <a:schemeClr val="bg1"/>
                </a:solidFill>
              </a:rPr>
              <a:t>GeV</a:t>
            </a:r>
            <a:r>
              <a:rPr lang="en-US" b="1" dirty="0">
                <a:solidFill>
                  <a:schemeClr val="bg1"/>
                </a:solidFill>
              </a:rPr>
              <a:t> storage ring:</a:t>
            </a:r>
          </a:p>
          <a:p>
            <a:r>
              <a:rPr lang="en-US" b="1" dirty="0">
                <a:solidFill>
                  <a:schemeClr val="bg1"/>
                </a:solidFill>
              </a:rPr>
              <a:t>Circumference 528 m, 20 sectors.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125190" y="2784286"/>
            <a:ext cx="18240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/>
              <a:t>Courtesy of Marek </a:t>
            </a:r>
            <a:r>
              <a:rPr lang="en-US" sz="1200" b="1" i="1" dirty="0" err="1"/>
              <a:t>Grabki</a:t>
            </a:r>
            <a:endParaRPr lang="en-US" sz="1200" b="1" i="1" dirty="0"/>
          </a:p>
        </p:txBody>
      </p:sp>
      <p:sp>
        <p:nvSpPr>
          <p:cNvPr id="83" name="TextBox 82"/>
          <p:cNvSpPr txBox="1"/>
          <p:nvPr/>
        </p:nvSpPr>
        <p:spPr>
          <a:xfrm rot="16200000">
            <a:off x="-1755679" y="2032124"/>
            <a:ext cx="4089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Mitigation: </a:t>
            </a:r>
            <a:r>
              <a:rPr lang="en-GB" sz="2800" b="1" dirty="0" err="1" smtClean="0">
                <a:solidFill>
                  <a:schemeClr val="accent2"/>
                </a:solidFill>
              </a:rPr>
              <a:t>Ti</a:t>
            </a:r>
            <a:r>
              <a:rPr lang="en-GB" sz="2800" b="1" dirty="0" smtClean="0">
                <a:solidFill>
                  <a:schemeClr val="accent2"/>
                </a:solidFill>
              </a:rPr>
              <a:t>-</a:t>
            </a:r>
            <a:r>
              <a:rPr lang="en-GB" sz="2800" b="1" dirty="0" err="1" smtClean="0">
                <a:solidFill>
                  <a:schemeClr val="accent2"/>
                </a:solidFill>
              </a:rPr>
              <a:t>Zr</a:t>
            </a:r>
            <a:r>
              <a:rPr lang="en-GB" sz="2800" b="1" dirty="0" smtClean="0">
                <a:solidFill>
                  <a:schemeClr val="accent2"/>
                </a:solidFill>
              </a:rPr>
              <a:t>-V coating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pic>
        <p:nvPicPr>
          <p:cNvPr id="84" name="Picture 14" descr="0706038_02-A4-at-144-dpi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87024" y="3558978"/>
            <a:ext cx="3749922" cy="2509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3314577"/>
      </p:ext>
    </p:extLst>
  </p:cSld>
  <p:clrMapOvr>
    <a:masterClrMapping/>
  </p:clrMapOvr>
  <p:transition spd="slow" advTm="5346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80" grpId="0"/>
      <p:bldP spid="8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0243" y="639869"/>
            <a:ext cx="59500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cs typeface="Arial" charset="0"/>
              </a:rPr>
              <a:t>Ti-</a:t>
            </a:r>
            <a:r>
              <a:rPr lang="en-US" sz="1600" dirty="0" err="1">
                <a:cs typeface="Arial" charset="0"/>
              </a:rPr>
              <a:t>Zr</a:t>
            </a:r>
            <a:r>
              <a:rPr lang="en-US" sz="1600" dirty="0">
                <a:cs typeface="Arial" charset="0"/>
              </a:rPr>
              <a:t>-V film coating have</a:t>
            </a:r>
            <a:r>
              <a:rPr lang="en-US" sz="1600" dirty="0">
                <a:latin typeface="Symbol" pitchFamily="18" charset="2"/>
                <a:cs typeface="Arial" charset="0"/>
              </a:rPr>
              <a:t> d</a:t>
            </a:r>
            <a:r>
              <a:rPr lang="en-US" sz="1600" baseline="-25000" dirty="0">
                <a:cs typeface="Arial" charset="0"/>
              </a:rPr>
              <a:t>max</a:t>
            </a:r>
            <a:r>
              <a:rPr lang="en-US" sz="1600" dirty="0">
                <a:latin typeface="Calibri"/>
                <a:cs typeface="Arial" charset="0"/>
              </a:rPr>
              <a:t>≈</a:t>
            </a:r>
            <a:r>
              <a:rPr lang="en-US" sz="1600" dirty="0" smtClean="0">
                <a:cs typeface="Arial" charset="0"/>
              </a:rPr>
              <a:t>1.1 </a:t>
            </a:r>
            <a:r>
              <a:rPr lang="en-US" sz="1600" dirty="0">
                <a:cs typeface="Arial" charset="0"/>
              </a:rPr>
              <a:t>after activation at temperature higher than 180°C (24h).  </a:t>
            </a:r>
          </a:p>
          <a:p>
            <a:endParaRPr lang="en-US" sz="800" dirty="0">
              <a:cs typeface="Arial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cs typeface="Arial" charset="0"/>
              </a:rPr>
              <a:t>But they cannot be applied to </a:t>
            </a:r>
            <a:r>
              <a:rPr lang="en-US" sz="1600" b="1" dirty="0">
                <a:cs typeface="Arial" charset="0"/>
              </a:rPr>
              <a:t>unbaked </a:t>
            </a:r>
            <a:r>
              <a:rPr lang="en-US" sz="1600" b="1" dirty="0"/>
              <a:t>vacuum</a:t>
            </a:r>
            <a:r>
              <a:rPr lang="en-US" sz="1600" dirty="0"/>
              <a:t> chambers like those of the LHC’s injectors</a:t>
            </a:r>
            <a:r>
              <a:rPr lang="en-US" sz="1600" dirty="0">
                <a:cs typeface="Arial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800" dirty="0">
              <a:cs typeface="Arial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cs typeface="Arial" charset="0"/>
              </a:rPr>
              <a:t>Carbon coatings </a:t>
            </a:r>
            <a:r>
              <a:rPr lang="en-US" sz="1600" dirty="0">
                <a:cs typeface="Arial" charset="0"/>
              </a:rPr>
              <a:t>deposited by sputtering are a valid </a:t>
            </a:r>
            <a:r>
              <a:rPr lang="en-US" sz="1600" dirty="0" smtClean="0">
                <a:cs typeface="Arial" charset="0"/>
              </a:rPr>
              <a:t>solution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i="1" dirty="0" smtClean="0">
                <a:cs typeface="Arial" charset="0"/>
              </a:rPr>
              <a:t>C. Yin </a:t>
            </a:r>
            <a:r>
              <a:rPr lang="en-US" sz="1600" i="1" dirty="0" err="1" smtClean="0">
                <a:cs typeface="Arial" charset="0"/>
              </a:rPr>
              <a:t>Vallgren</a:t>
            </a:r>
            <a:r>
              <a:rPr lang="en-US" sz="1600" i="1" dirty="0" smtClean="0">
                <a:cs typeface="Arial" charset="0"/>
              </a:rPr>
              <a:t> et al, PRST AB, 14, 071001 (2011).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i="1" dirty="0" smtClean="0">
                <a:cs typeface="Arial" charset="0"/>
              </a:rPr>
              <a:t>P. Costa Pinto et al., Vacuum 98 (2013) 29</a:t>
            </a:r>
            <a:endParaRPr lang="en-US" sz="1600" i="1" dirty="0">
              <a:cs typeface="Arial" charset="0"/>
            </a:endParaRPr>
          </a:p>
          <a:p>
            <a:endParaRPr lang="en-US" sz="1600" dirty="0"/>
          </a:p>
        </p:txBody>
      </p:sp>
      <p:pic>
        <p:nvPicPr>
          <p:cNvPr id="9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532" y="3588848"/>
            <a:ext cx="3929090" cy="2506983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7070066" y="5267157"/>
            <a:ext cx="8402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0.2 </a:t>
            </a:r>
            <a:r>
              <a:rPr lang="el-GR" dirty="0">
                <a:solidFill>
                  <a:schemeClr val="bg1"/>
                </a:solidFill>
              </a:rPr>
              <a:t>μ</a:t>
            </a:r>
            <a:r>
              <a:rPr lang="en-US" dirty="0">
                <a:solidFill>
                  <a:schemeClr val="bg1"/>
                </a:solidFill>
              </a:rPr>
              <a:t>m</a:t>
            </a:r>
            <a:endParaRPr lang="el-GR" dirty="0">
              <a:solidFill>
                <a:schemeClr val="bg1"/>
              </a:solidFill>
            </a:endParaRPr>
          </a:p>
        </p:txBody>
      </p:sp>
      <p:grpSp>
        <p:nvGrpSpPr>
          <p:cNvPr id="11" name="Group 23"/>
          <p:cNvGrpSpPr>
            <a:grpSpLocks/>
          </p:cNvGrpSpPr>
          <p:nvPr/>
        </p:nvGrpSpPr>
        <p:grpSpPr bwMode="auto">
          <a:xfrm>
            <a:off x="7258394" y="5624347"/>
            <a:ext cx="143875" cy="0"/>
            <a:chOff x="3048" y="3970"/>
            <a:chExt cx="172" cy="0"/>
          </a:xfrm>
        </p:grpSpPr>
        <p:sp>
          <p:nvSpPr>
            <p:cNvPr id="12" name="Line 15"/>
            <p:cNvSpPr>
              <a:spLocks noChangeShapeType="1"/>
            </p:cNvSpPr>
            <p:nvPr/>
          </p:nvSpPr>
          <p:spPr bwMode="auto">
            <a:xfrm flipV="1">
              <a:off x="3147" y="3970"/>
              <a:ext cx="73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CH"/>
            </a:p>
          </p:txBody>
        </p:sp>
        <p:sp>
          <p:nvSpPr>
            <p:cNvPr id="13" name="Line 22"/>
            <p:cNvSpPr>
              <a:spLocks noChangeShapeType="1"/>
            </p:cNvSpPr>
            <p:nvPr/>
          </p:nvSpPr>
          <p:spPr bwMode="auto">
            <a:xfrm flipV="1">
              <a:off x="3048" y="3970"/>
              <a:ext cx="73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CH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364042" y="404836"/>
            <a:ext cx="4629150" cy="3243784"/>
            <a:chOff x="6" y="2891070"/>
            <a:chExt cx="4629150" cy="3243784"/>
          </a:xfrm>
        </p:grpSpPr>
        <p:pic>
          <p:nvPicPr>
            <p:cNvPr id="22530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" y="2891070"/>
              <a:ext cx="4629150" cy="3243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" name="Straight Connector 6"/>
            <p:cNvCxnSpPr/>
            <p:nvPr/>
          </p:nvCxnSpPr>
          <p:spPr>
            <a:xfrm>
              <a:off x="647700" y="4629150"/>
              <a:ext cx="26670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416" y="2808963"/>
            <a:ext cx="4692271" cy="3175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5045" y="17643"/>
            <a:ext cx="3570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Mitigation: </a:t>
            </a:r>
            <a:r>
              <a:rPr lang="en-GB" sz="2800" b="1" dirty="0" smtClean="0">
                <a:solidFill>
                  <a:srgbClr val="FF0000"/>
                </a:solidFill>
              </a:rPr>
              <a:t>a-C coating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2061569"/>
      </p:ext>
    </p:extLst>
  </p:cSld>
  <p:clrMapOvr>
    <a:masterClrMapping/>
  </p:clrMapOvr>
  <p:transition spd="slow" advTm="51431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4" descr="IMG_2374"/>
          <p:cNvPicPr>
            <a:picLocks noChangeAspect="1" noChangeArrowheads="1"/>
          </p:cNvPicPr>
          <p:nvPr/>
        </p:nvPicPr>
        <p:blipFill>
          <a:blip r:embed="rId3" cstate="print"/>
          <a:srcRect l="13889" t="35185" b="12963"/>
          <a:stretch>
            <a:fillRect/>
          </a:stretch>
        </p:blipFill>
        <p:spPr bwMode="auto">
          <a:xfrm>
            <a:off x="1779814" y="616415"/>
            <a:ext cx="5382987" cy="24325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5" descr="Figure 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7488701" y="381975"/>
            <a:ext cx="2928928" cy="26670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grpSp>
        <p:nvGrpSpPr>
          <p:cNvPr id="2" name="Group 6"/>
          <p:cNvGrpSpPr/>
          <p:nvPr/>
        </p:nvGrpSpPr>
        <p:grpSpPr>
          <a:xfrm>
            <a:off x="2286000" y="1065463"/>
            <a:ext cx="4168860" cy="692009"/>
            <a:chOff x="955439" y="2614978"/>
            <a:chExt cx="4315455" cy="856574"/>
          </a:xfrm>
        </p:grpSpPr>
        <p:cxnSp>
          <p:nvCxnSpPr>
            <p:cNvPr id="8" name="Straight Arrow Connector 7"/>
            <p:cNvCxnSpPr/>
            <p:nvPr/>
          </p:nvCxnSpPr>
          <p:spPr>
            <a:xfrm>
              <a:off x="955439" y="2805269"/>
              <a:ext cx="4315455" cy="666283"/>
            </a:xfrm>
            <a:prstGeom prst="straightConnector1">
              <a:avLst/>
            </a:prstGeom>
            <a:ln w="57150">
              <a:solidFill>
                <a:srgbClr val="FFFFFF">
                  <a:alpha val="61176"/>
                </a:srgb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 rot="387889">
              <a:off x="2383359" y="2614978"/>
              <a:ext cx="1125386" cy="41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6.5 meter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234538" y="3078169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Coating by hollow cathode sputtering</a:t>
            </a:r>
          </a:p>
        </p:txBody>
      </p:sp>
      <p:pic>
        <p:nvPicPr>
          <p:cNvPr id="26" name="Picture 25" descr="IMG_128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79814" y="3415080"/>
            <a:ext cx="4163786" cy="312284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7" name="Group 26"/>
          <p:cNvGrpSpPr/>
          <p:nvPr/>
        </p:nvGrpSpPr>
        <p:grpSpPr>
          <a:xfrm>
            <a:off x="2819400" y="4343400"/>
            <a:ext cx="2452126" cy="1834480"/>
            <a:chOff x="5864290" y="2818656"/>
            <a:chExt cx="2452126" cy="1834480"/>
          </a:xfrm>
        </p:grpSpPr>
        <p:cxnSp>
          <p:nvCxnSpPr>
            <p:cNvPr id="28" name="Straight Arrow Connector 27"/>
            <p:cNvCxnSpPr/>
            <p:nvPr/>
          </p:nvCxnSpPr>
          <p:spPr>
            <a:xfrm>
              <a:off x="5864290" y="2818656"/>
              <a:ext cx="2452126" cy="1834480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 rot="1985396">
              <a:off x="6448466" y="3109162"/>
              <a:ext cx="10871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6.5 meter</a:t>
              </a:r>
            </a:p>
          </p:txBody>
        </p:sp>
      </p:grpSp>
      <p:pic>
        <p:nvPicPr>
          <p:cNvPr id="30" name="Picture 29" descr="IMG_0538.jpg"/>
          <p:cNvPicPr>
            <a:picLocks noChangeAspect="1"/>
          </p:cNvPicPr>
          <p:nvPr/>
        </p:nvPicPr>
        <p:blipFill>
          <a:blip r:embed="rId6" cstate="print"/>
          <a:srcRect l="12336" t="27632" r="27632" b="12039"/>
          <a:stretch>
            <a:fillRect/>
          </a:stretch>
        </p:blipFill>
        <p:spPr>
          <a:xfrm>
            <a:off x="6232072" y="3439109"/>
            <a:ext cx="4112077" cy="309939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7162801" y="3090154"/>
            <a:ext cx="2375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/>
              <a:t>Courtesy of Pedro Costa Pinto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5045" y="17643"/>
            <a:ext cx="3570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Mitigation: a-C coating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38</a:t>
            </a:fld>
            <a:endParaRPr lang="fr-FR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31132301"/>
      </p:ext>
    </p:extLst>
  </p:cSld>
  <p:clrMapOvr>
    <a:masterClrMapping/>
  </p:clrMapOvr>
  <p:transition spd="slow" advTm="45541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6" presetClass="entr" presetSubtype="4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400" y="1626276"/>
            <a:ext cx="10662752" cy="36039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23925" y="1224022"/>
            <a:ext cx="2940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Courtesy of Y. </a:t>
            </a:r>
            <a:r>
              <a:rPr lang="en-GB" b="1" i="1" dirty="0" err="1" smtClean="0"/>
              <a:t>Suetsugu</a:t>
            </a:r>
            <a:r>
              <a:rPr lang="en-GB" b="1" i="1" dirty="0" smtClean="0"/>
              <a:t>, KEK </a:t>
            </a:r>
            <a:endParaRPr lang="en-GB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75045" y="17643"/>
            <a:ext cx="47157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Mitigation: </a:t>
            </a:r>
            <a:r>
              <a:rPr lang="en-GB" sz="2800" b="1" dirty="0" smtClean="0">
                <a:solidFill>
                  <a:srgbClr val="FF0000"/>
                </a:solidFill>
              </a:rPr>
              <a:t>Machined Grooves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39</a:t>
            </a:fld>
            <a:endParaRPr lang="fr-FR" altLang="en-US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8034291" y="1899821"/>
            <a:ext cx="399495" cy="97654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8016536" y="2894120"/>
            <a:ext cx="204186" cy="417251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8034291" y="2876365"/>
            <a:ext cx="292963" cy="0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433786" y="1715154"/>
            <a:ext cx="1131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Primary e</a:t>
            </a:r>
            <a:r>
              <a:rPr lang="en-GB" baseline="30000" dirty="0" smtClean="0"/>
              <a:t>-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8038049" y="3288029"/>
            <a:ext cx="1378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Secondary e</a:t>
            </a:r>
            <a:r>
              <a:rPr lang="en-GB" baseline="30000" dirty="0" smtClean="0"/>
              <a:t>-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8034291" y="2521258"/>
            <a:ext cx="399495" cy="347709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470445576"/>
      </p:ext>
    </p:extLst>
  </p:cSld>
  <p:clrMapOvr>
    <a:masterClrMapping/>
  </p:clrMapOvr>
  <p:transition spd="slow" advTm="39084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10463" y="665030"/>
            <a:ext cx="11608985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CC99"/>
              </a:buClr>
            </a:pPr>
            <a:r>
              <a:rPr lang="en-US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- The design of accelerators should facilitate robotic interventions.</a:t>
            </a:r>
          </a:p>
          <a:p>
            <a:pPr algn="just">
              <a:buClr>
                <a:srgbClr val="00CC99"/>
              </a:buClr>
            </a:pPr>
            <a:r>
              <a:rPr lang="en-US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- Robotic intervention for vacuum activities is already a reality.</a:t>
            </a:r>
          </a:p>
          <a:p>
            <a:pPr algn="just">
              <a:buClr>
                <a:srgbClr val="00CC99"/>
              </a:buClr>
            </a:pPr>
            <a:r>
              <a:rPr lang="en-US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- During the Long Shutdown 1, </a:t>
            </a:r>
            <a:r>
              <a:rPr lang="en-US" sz="17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Telemax</a:t>
            </a:r>
            <a:r>
              <a:rPr lang="en-US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was used in the SPS and its experimental lines</a:t>
            </a:r>
            <a:endParaRPr lang="en-US" sz="1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045" y="17643"/>
            <a:ext cx="50171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Safety issues: </a:t>
            </a:r>
            <a:r>
              <a:rPr lang="en-GB" sz="2800" b="1" dirty="0" smtClean="0">
                <a:solidFill>
                  <a:srgbClr val="FF0000"/>
                </a:solidFill>
              </a:rPr>
              <a:t>robot intervention</a:t>
            </a:r>
            <a:endParaRPr lang="en-GB" sz="2800" b="1" dirty="0">
              <a:solidFill>
                <a:srgbClr val="FF0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15423" y="2548786"/>
            <a:ext cx="3204661" cy="2872471"/>
            <a:chOff x="5479393" y="233492"/>
            <a:chExt cx="3204661" cy="2872471"/>
          </a:xfrm>
        </p:grpSpPr>
        <p:pic>
          <p:nvPicPr>
            <p:cNvPr id="15" name="Picture 2" descr="http://www.militarysystems-tech.com/files/militarysystems/imagecache/gallery_main/supplier_images/telemax-l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9393" y="233492"/>
              <a:ext cx="3204661" cy="28724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7346945" y="1185606"/>
              <a:ext cx="1043940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s-ES" dirty="0" err="1" smtClean="0"/>
                <a:t>Telemax</a:t>
              </a:r>
              <a:endParaRPr lang="en-US" dirty="0"/>
            </a:p>
          </p:txBody>
        </p:sp>
      </p:grpSp>
      <p:pic>
        <p:nvPicPr>
          <p:cNvPr id="17" name="Content Placeholder 7"/>
          <p:cNvPicPr>
            <a:picLocks noGrp="1"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37"/>
          <a:stretch/>
        </p:blipFill>
        <p:spPr>
          <a:xfrm>
            <a:off x="3620084" y="1978114"/>
            <a:ext cx="5602406" cy="38495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397844" y="5827661"/>
            <a:ext cx="4253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Leak</a:t>
            </a:r>
            <a:r>
              <a:rPr lang="fr-CH" dirty="0" smtClean="0"/>
              <a:t> </a:t>
            </a:r>
            <a:r>
              <a:rPr lang="fr-CH" dirty="0" err="1" smtClean="0"/>
              <a:t>detection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remote</a:t>
            </a:r>
            <a:r>
              <a:rPr lang="fr-CH" dirty="0" smtClean="0"/>
              <a:t> </a:t>
            </a:r>
            <a:r>
              <a:rPr lang="fr-CH" dirty="0" err="1" smtClean="0"/>
              <a:t>operated</a:t>
            </a:r>
            <a:r>
              <a:rPr lang="fr-CH" dirty="0" smtClean="0"/>
              <a:t> robot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1394652" y="3718222"/>
            <a:ext cx="3308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Courtesy</a:t>
            </a:r>
            <a:r>
              <a:rPr lang="fr-CH" b="1" dirty="0" smtClean="0"/>
              <a:t> of J. A. Somoza Ferreira</a:t>
            </a:r>
            <a:endParaRPr lang="en-GB" b="1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9222490" y="0"/>
            <a:ext cx="2961547" cy="2397308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Calibri" panose="020F0502020204030204" pitchFamily="34" charset="0"/>
              <a:buNone/>
            </a:pPr>
            <a:r>
              <a:rPr lang="en-US" dirty="0" smtClean="0"/>
              <a:t>Use of robot for:</a:t>
            </a:r>
          </a:p>
          <a:p>
            <a:pPr lvl="1"/>
            <a:r>
              <a:rPr lang="en-US" dirty="0" smtClean="0"/>
              <a:t>Inspection of equipment</a:t>
            </a:r>
          </a:p>
          <a:p>
            <a:pPr lvl="1"/>
            <a:r>
              <a:rPr lang="en-US" dirty="0" smtClean="0"/>
              <a:t>Leak detection</a:t>
            </a:r>
          </a:p>
          <a:p>
            <a:pPr lvl="1"/>
            <a:r>
              <a:rPr lang="en-US" dirty="0" smtClean="0"/>
              <a:t>Removal of clamps</a:t>
            </a:r>
          </a:p>
          <a:p>
            <a:pPr lvl="1"/>
            <a:r>
              <a:rPr lang="en-US" dirty="0" smtClean="0"/>
              <a:t>Cleaning</a:t>
            </a:r>
          </a:p>
          <a:p>
            <a:pPr lvl="1"/>
            <a:r>
              <a:rPr lang="en-US" dirty="0" smtClean="0"/>
              <a:t>Install flanges (12 </a:t>
            </a:r>
            <a:r>
              <a:rPr lang="en-US" dirty="0" err="1" smtClean="0"/>
              <a:t>mSv</a:t>
            </a:r>
            <a:r>
              <a:rPr lang="en-US" dirty="0" smtClean="0"/>
              <a:t>/h)</a:t>
            </a:r>
          </a:p>
          <a:p>
            <a:pPr lvl="1"/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312" y="2176546"/>
            <a:ext cx="2381136" cy="17858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Content Placeholder 6"/>
          <p:cNvPicPr>
            <a:picLocks noGrp="1"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8908" y="4353942"/>
            <a:ext cx="2619944" cy="16005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2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4</a:t>
            </a:fld>
            <a:endParaRPr lang="fr-FR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68758254"/>
      </p:ext>
    </p:extLst>
  </p:cSld>
  <p:clrMapOvr>
    <a:masterClrMapping/>
  </p:clrMapOvr>
  <p:transition spd="slow" advTm="92883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40</a:t>
            </a:fld>
            <a:endParaRPr lang="fr-FR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13" t="30285" r="-513" b="425"/>
          <a:stretch/>
        </p:blipFill>
        <p:spPr>
          <a:xfrm>
            <a:off x="6486147" y="1031416"/>
            <a:ext cx="5187070" cy="43468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2152" y="5840963"/>
            <a:ext cx="50128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i="1" dirty="0" smtClean="0"/>
              <a:t>L. Wang et al., SLAC-PUB-12641 July 2007, presented at PAC 2007</a:t>
            </a:r>
          </a:p>
          <a:p>
            <a:pPr algn="ctr"/>
            <a:r>
              <a:rPr lang="en-GB" sz="1400" b="1" i="1" dirty="0" smtClean="0"/>
              <a:t>M</a:t>
            </a:r>
            <a:r>
              <a:rPr lang="en-GB" sz="1400" b="1" i="1" dirty="0"/>
              <a:t>. </a:t>
            </a:r>
            <a:r>
              <a:rPr lang="en-GB" sz="1400" b="1" i="1" dirty="0" err="1"/>
              <a:t>Pivi</a:t>
            </a:r>
            <a:r>
              <a:rPr lang="en-GB" sz="1400" b="1" i="1" dirty="0"/>
              <a:t>, </a:t>
            </a:r>
            <a:r>
              <a:rPr lang="en-GB" sz="1400" b="1" i="1" dirty="0" smtClean="0"/>
              <a:t>paf-spsu.web.ch</a:t>
            </a:r>
            <a:endParaRPr lang="en-GB" sz="14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75045" y="17643"/>
            <a:ext cx="47157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Mitigation: Machined Grooves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894152" y="4962073"/>
            <a:ext cx="2230016" cy="335902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7805487" y="1146170"/>
            <a:ext cx="1274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Simulations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b="68974"/>
          <a:stretch/>
        </p:blipFill>
        <p:spPr>
          <a:xfrm>
            <a:off x="708280" y="885603"/>
            <a:ext cx="5187070" cy="194637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81619" y="3248936"/>
            <a:ext cx="4240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sharpest structure gives the lowest SEY.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596109" y="4694642"/>
            <a:ext cx="616486" cy="335902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Isosceles Triangle 12"/>
          <p:cNvSpPr/>
          <p:nvPr/>
        </p:nvSpPr>
        <p:spPr>
          <a:xfrm>
            <a:off x="4160348" y="4067643"/>
            <a:ext cx="793827" cy="124126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178805" y="498738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Symbol" panose="05050102010706020507" pitchFamily="18" charset="2"/>
              </a:rPr>
              <a:t>a</a:t>
            </a:r>
            <a:endParaRPr lang="en-GB" dirty="0">
              <a:solidFill>
                <a:schemeClr val="bg1"/>
              </a:solidFill>
              <a:latin typeface="Symbol" panose="05050102010706020507" pitchFamily="18" charset="2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557261" y="4939579"/>
            <a:ext cx="2038848" cy="25225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Isosceles Triangle 17"/>
          <p:cNvSpPr/>
          <p:nvPr/>
        </p:nvSpPr>
        <p:spPr>
          <a:xfrm>
            <a:off x="3365456" y="4064871"/>
            <a:ext cx="793827" cy="124126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Isosceles Triangle 18"/>
          <p:cNvSpPr/>
          <p:nvPr/>
        </p:nvSpPr>
        <p:spPr>
          <a:xfrm>
            <a:off x="2570564" y="4062099"/>
            <a:ext cx="793827" cy="124126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2085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728"/>
    </mc:Choice>
    <mc:Fallback xmlns="">
      <p:transition spd="slow" advTm="62728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843" t="39327" r="8591" b="30660"/>
          <a:stretch/>
        </p:blipFill>
        <p:spPr>
          <a:xfrm>
            <a:off x="2392135" y="1020536"/>
            <a:ext cx="6954597" cy="20818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29996" y="651204"/>
            <a:ext cx="2970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Physics Today, February 2013</a:t>
            </a:r>
            <a:endParaRPr lang="en-GB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5045" y="17643"/>
            <a:ext cx="72626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Mitigation: </a:t>
            </a:r>
            <a:r>
              <a:rPr lang="en-GB" sz="2800" b="1" dirty="0" smtClean="0">
                <a:solidFill>
                  <a:srgbClr val="FF0000"/>
                </a:solidFill>
              </a:rPr>
              <a:t>Laser Engineered Surface Structures</a:t>
            </a:r>
            <a:endParaRPr lang="en-GB" sz="2800" b="1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9211" y="3267885"/>
            <a:ext cx="5389323" cy="27202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61300" y="5988161"/>
            <a:ext cx="43699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 smtClean="0"/>
              <a:t>R. </a:t>
            </a:r>
            <a:r>
              <a:rPr lang="en-GB" sz="1600" b="1" i="1" dirty="0" err="1" smtClean="0"/>
              <a:t>Valizadeh</a:t>
            </a:r>
            <a:r>
              <a:rPr lang="en-GB" sz="1600" b="1" i="1" dirty="0" smtClean="0"/>
              <a:t>, Appl. Phys. Lett. 105, 231605 (2014)</a:t>
            </a:r>
            <a:endParaRPr lang="en-GB" sz="1600" b="1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41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738558815"/>
      </p:ext>
    </p:extLst>
  </p:cSld>
  <p:clrMapOvr>
    <a:masterClrMapping/>
  </p:clrMapOvr>
  <p:transition spd="slow" advTm="74820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4777"/>
          <a:stretch/>
        </p:blipFill>
        <p:spPr>
          <a:xfrm>
            <a:off x="0" y="1366157"/>
            <a:ext cx="6163263" cy="36707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8360"/>
          <a:stretch/>
        </p:blipFill>
        <p:spPr>
          <a:xfrm>
            <a:off x="5892872" y="1391557"/>
            <a:ext cx="6116792" cy="36453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14669" y="5366657"/>
            <a:ext cx="43699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 smtClean="0"/>
              <a:t>R. </a:t>
            </a:r>
            <a:r>
              <a:rPr lang="en-GB" sz="1600" b="1" i="1" dirty="0" err="1" smtClean="0"/>
              <a:t>Valizadeh</a:t>
            </a:r>
            <a:r>
              <a:rPr lang="en-GB" sz="1600" b="1" i="1" dirty="0" smtClean="0"/>
              <a:t>, Appl. Phys. Lett. 105, 231605 (2014)</a:t>
            </a:r>
            <a:endParaRPr lang="en-GB" sz="16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75045" y="17643"/>
            <a:ext cx="72626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Mitigation: Laser Engineered Surface Structures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42</a:t>
            </a:fld>
            <a:endParaRPr lang="fr-F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2333605" y="1110771"/>
            <a:ext cx="1496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Stainless steel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721359" y="1141180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Copper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1926454" y="1784412"/>
            <a:ext cx="407151" cy="14381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7963270" y="1633491"/>
            <a:ext cx="230819" cy="11984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6578618"/>
      </p:ext>
    </p:extLst>
  </p:cSld>
  <p:clrMapOvr>
    <a:masterClrMapping/>
  </p:clrMapOvr>
  <p:transition spd="slow" advTm="54465"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045" y="17643"/>
            <a:ext cx="2313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Heating issues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9162" y="870318"/>
            <a:ext cx="101037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Bernhard </a:t>
            </a:r>
            <a:r>
              <a:rPr lang="en-GB" sz="2400" dirty="0" err="1" smtClean="0"/>
              <a:t>Holzer</a:t>
            </a:r>
            <a:r>
              <a:rPr lang="en-GB" sz="2400" dirty="0" smtClean="0"/>
              <a:t>, in one of the previous CAS:</a:t>
            </a:r>
          </a:p>
          <a:p>
            <a:pPr algn="ctr"/>
            <a:endParaRPr lang="en-GB" sz="2400" dirty="0"/>
          </a:p>
          <a:p>
            <a:pPr algn="ctr"/>
            <a:r>
              <a:rPr lang="en-GB" sz="2400" b="1" i="1" dirty="0" smtClean="0"/>
              <a:t>‘’There </a:t>
            </a:r>
            <a:r>
              <a:rPr lang="en-GB" sz="2400" b="1" i="1" dirty="0"/>
              <a:t>are no collective instabilities and there is no heating,</a:t>
            </a:r>
          </a:p>
          <a:p>
            <a:pPr algn="ctr"/>
            <a:r>
              <a:rPr lang="en-GB" sz="2400" b="1" i="1" dirty="0"/>
              <a:t>if the following conditions are fulfilled</a:t>
            </a:r>
            <a:r>
              <a:rPr lang="en-GB" sz="2400" b="1" i="1" dirty="0" smtClean="0"/>
              <a:t>:</a:t>
            </a:r>
          </a:p>
          <a:p>
            <a:pPr algn="ctr"/>
            <a:endParaRPr lang="en-GB" sz="2400" b="1" i="1" dirty="0"/>
          </a:p>
          <a:p>
            <a:pPr lvl="1" algn="ctr"/>
            <a:r>
              <a:rPr lang="en-GB" sz="2400" b="1" i="1" dirty="0"/>
              <a:t>the beam is ultra relativistic</a:t>
            </a:r>
          </a:p>
          <a:p>
            <a:pPr lvl="1" algn="ctr"/>
            <a:r>
              <a:rPr lang="en-GB" sz="2400" b="1" i="1" dirty="0">
                <a:solidFill>
                  <a:srgbClr val="FF0000"/>
                </a:solidFill>
              </a:rPr>
              <a:t>the vacuum chamber is smooth</a:t>
            </a:r>
          </a:p>
          <a:p>
            <a:pPr lvl="1" algn="ctr"/>
            <a:r>
              <a:rPr lang="en-GB" sz="2400" b="1" i="1" dirty="0">
                <a:solidFill>
                  <a:srgbClr val="FF0000"/>
                </a:solidFill>
              </a:rPr>
              <a:t>the vacuum chamber material is perfectly conducting.</a:t>
            </a:r>
          </a:p>
          <a:p>
            <a:pPr algn="ctr"/>
            <a:endParaRPr lang="en-GB" sz="2400" b="1" i="1" dirty="0" smtClean="0"/>
          </a:p>
          <a:p>
            <a:pPr algn="ctr"/>
            <a:r>
              <a:rPr lang="en-GB" sz="2400" b="1" i="1" dirty="0" smtClean="0"/>
              <a:t>Unfortunately </a:t>
            </a:r>
            <a:r>
              <a:rPr lang="en-GB" sz="2400" b="1" i="1" dirty="0"/>
              <a:t>these conditions are not </a:t>
            </a:r>
            <a:r>
              <a:rPr lang="en-GB" sz="2400" b="1" i="1" dirty="0" smtClean="0"/>
              <a:t>realistic.’’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327941" y="5383417"/>
            <a:ext cx="73661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 smtClean="0"/>
              <a:t>B. </a:t>
            </a:r>
            <a:r>
              <a:rPr lang="en-GB" b="1" i="1" dirty="0" err="1" smtClean="0"/>
              <a:t>Holzer</a:t>
            </a:r>
            <a:r>
              <a:rPr lang="en-GB" b="1" i="1" dirty="0" smtClean="0"/>
              <a:t>, HOMS and Heating, CAS Superconductivity for Accelerators, 2013</a:t>
            </a:r>
          </a:p>
          <a:p>
            <a:pPr algn="ctr"/>
            <a:r>
              <a:rPr lang="en-GB" b="1" i="1" dirty="0" smtClean="0"/>
              <a:t>CERN </a:t>
            </a:r>
            <a:r>
              <a:rPr lang="en-GB" b="1" i="1" dirty="0"/>
              <a:t>Yellow Report CERN-2014-005, pp.97-110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43</a:t>
            </a:fld>
            <a:endParaRPr lang="fr-FR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3505652"/>
      </p:ext>
    </p:extLst>
  </p:cSld>
  <p:clrMapOvr>
    <a:masterClrMapping/>
  </p:clrMapOvr>
  <p:transition spd="slow" advTm="4834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:\Divisions\EST\Groups\SM\CEM\Surfinishing\Atelier 102\Photos pièces\marc\vcdjd &amp; vcdug pics\7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93" y="1088270"/>
            <a:ext cx="5622348" cy="4216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358" y="1088270"/>
            <a:ext cx="5666473" cy="42498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045" y="17643"/>
            <a:ext cx="9012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Heating issues: reduction of beam pipe electrical resistance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8146" y="5592198"/>
            <a:ext cx="10307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When the beam pipe has a small diameter and it is not made of copper, copper electroplating is </a:t>
            </a:r>
            <a:r>
              <a:rPr lang="en-GB" dirty="0" smtClean="0"/>
              <a:t>applied.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44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4211452392"/>
      </p:ext>
    </p:extLst>
  </p:cSld>
  <p:clrMapOvr>
    <a:masterClrMapping/>
  </p:clrMapOvr>
  <p:transition spd="slow" advTm="35545"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:\Divisions\EST\Groups\SM\CEM\Surfinishing\Atelier 102\Photos pièces\marc\UX85-4\P10100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46" y="930957"/>
            <a:ext cx="5461908" cy="4096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G:\Divisions\EST\Groups\SM\CEM\Surfinishing\Atelier 102\Photos pièces\marc\UX85-4\P10100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922" y="930958"/>
            <a:ext cx="5461907" cy="4096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045" y="17643"/>
            <a:ext cx="9012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Heating issues: reduction of beam pipe electrical resistance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2031" y="5268974"/>
            <a:ext cx="103077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Cu atoms are provided by a Cu sulphate acid bath. The Cu layer on stainless steel needs an adherence layer of Ni and a final neutralisation and passivation. </a:t>
            </a:r>
          </a:p>
          <a:p>
            <a:r>
              <a:rPr lang="en-GB" dirty="0" smtClean="0"/>
              <a:t>For the LHC, electroplating was applied to </a:t>
            </a:r>
            <a:r>
              <a:rPr lang="en-GB" b="1" dirty="0" smtClean="0">
                <a:solidFill>
                  <a:srgbClr val="FF0000"/>
                </a:solidFill>
              </a:rPr>
              <a:t>vacuum chambers as long as 5 m </a:t>
            </a:r>
            <a:r>
              <a:rPr lang="en-GB" dirty="0" smtClean="0"/>
              <a:t>(</a:t>
            </a:r>
            <a:r>
              <a:rPr lang="en-GB" b="1" dirty="0" smtClean="0">
                <a:solidFill>
                  <a:srgbClr val="FF0000"/>
                </a:solidFill>
              </a:rPr>
              <a:t>≈5 cm diameter</a:t>
            </a:r>
            <a:r>
              <a:rPr lang="en-GB" dirty="0" smtClean="0"/>
              <a:t>).  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45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353229804"/>
      </p:ext>
    </p:extLst>
  </p:cSld>
  <p:clrMapOvr>
    <a:masterClrMapping/>
  </p:clrMapOvr>
  <p:transition spd="slow" advTm="39465"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5401" y="1875690"/>
            <a:ext cx="8885626" cy="44668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045" y="17643"/>
            <a:ext cx="72699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Heating issues: </a:t>
            </a:r>
            <a:r>
              <a:rPr lang="en-GB" sz="2800" b="1" dirty="0" smtClean="0">
                <a:solidFill>
                  <a:srgbClr val="FF0000"/>
                </a:solidFill>
              </a:rPr>
              <a:t>smoother beam pipe transitions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7352" y="600348"/>
            <a:ext cx="10741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Cu-Be fingers ensure short-path electrical contacts and ‘geometrical uniformity’  between two LHC beam screens 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7468856" y="1486503"/>
            <a:ext cx="1209124" cy="7783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677980" y="1081892"/>
            <a:ext cx="34073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Bellow for compensation of thermal expansion and small misalignment </a:t>
            </a:r>
            <a:endParaRPr lang="en-GB" dirty="0"/>
          </a:p>
        </p:txBody>
      </p:sp>
      <p:cxnSp>
        <p:nvCxnSpPr>
          <p:cNvPr id="8" name="Straight Arrow Connector 7"/>
          <p:cNvCxnSpPr>
            <a:stCxn id="10" idx="2"/>
          </p:cNvCxnSpPr>
          <p:nvPr/>
        </p:nvCxnSpPr>
        <p:spPr>
          <a:xfrm>
            <a:off x="5818797" y="1763478"/>
            <a:ext cx="1330148" cy="12797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015963" y="1117147"/>
            <a:ext cx="36056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Au coated Cu-Be fingers for </a:t>
            </a:r>
          </a:p>
          <a:p>
            <a:r>
              <a:rPr lang="en-GB" dirty="0" smtClean="0"/>
              <a:t>electrical and geometrical continuity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569471" y="4572000"/>
            <a:ext cx="579869" cy="1432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542265" y="5932106"/>
            <a:ext cx="3214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Rh coating to avoid cold welding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1280160" y="3764781"/>
            <a:ext cx="845820" cy="344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6610" y="4109130"/>
            <a:ext cx="1871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Electrical contacts</a:t>
            </a:r>
            <a:endParaRPr lang="en-GB" dirty="0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46</a:t>
            </a:fld>
            <a:endParaRPr lang="fr-FR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36386760"/>
      </p:ext>
    </p:extLst>
  </p:cSld>
  <p:clrMapOvr>
    <a:masterClrMapping/>
  </p:clrMapOvr>
  <p:transition spd="slow" advTm="12324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0" grpId="0"/>
      <p:bldP spid="17" grpId="0"/>
      <p:bldP spid="20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93" y="146270"/>
            <a:ext cx="3810000" cy="28098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206" y="449492"/>
            <a:ext cx="7562850" cy="54197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34"/>
          <a:stretch/>
        </p:blipFill>
        <p:spPr>
          <a:xfrm>
            <a:off x="1445845" y="3079262"/>
            <a:ext cx="2386256" cy="30540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-3015580" y="2897745"/>
            <a:ext cx="6394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Heating issues: smoother beam pipe </a:t>
            </a:r>
            <a:r>
              <a:rPr lang="en-GB" sz="2800" b="1" dirty="0" err="1" smtClean="0">
                <a:solidFill>
                  <a:schemeClr val="accent2"/>
                </a:solidFill>
              </a:rPr>
              <a:t>tran</a:t>
            </a:r>
            <a:r>
              <a:rPr lang="en-GB" sz="2800" b="1" dirty="0" smtClean="0">
                <a:solidFill>
                  <a:schemeClr val="accent2"/>
                </a:solidFill>
              </a:rPr>
              <a:t>.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47</a:t>
            </a:fld>
            <a:endParaRPr lang="fr-F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445845" y="3097934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RF ball</a:t>
            </a:r>
            <a:endParaRPr lang="en-GB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21117127"/>
      </p:ext>
    </p:extLst>
  </p:cSld>
  <p:clrMapOvr>
    <a:masterClrMapping/>
  </p:clrMapOvr>
  <p:transition spd="slow" advTm="96857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110" y="662149"/>
            <a:ext cx="4620294" cy="508363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4105" y="672678"/>
            <a:ext cx="4646263" cy="50671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045" y="17643"/>
            <a:ext cx="72699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Heating issues: smoother beam pipe transitions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996" y="831272"/>
            <a:ext cx="747827" cy="7478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2532">
            <a:off x="6755662" y="1125997"/>
            <a:ext cx="982732" cy="75916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48</a:t>
            </a:fld>
            <a:endParaRPr lang="fr-F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47396" y="5703585"/>
            <a:ext cx="1164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During the LS1, 1800 X-ray tomography were carried out</a:t>
            </a:r>
            <a:endParaRPr lang="en-GB" b="1" dirty="0"/>
          </a:p>
          <a:p>
            <a:r>
              <a:rPr lang="en-GB" b="1" dirty="0" smtClean="0"/>
              <a:t>92 non-conformities were recorded, mostly on two families of RF fingers: </a:t>
            </a:r>
            <a:r>
              <a:rPr lang="en-GB" b="1" dirty="0"/>
              <a:t>circular </a:t>
            </a:r>
            <a:r>
              <a:rPr lang="en-GB" b="1" dirty="0" smtClean="0"/>
              <a:t>and elliptical </a:t>
            </a:r>
            <a:r>
              <a:rPr lang="en-GB" b="1" dirty="0"/>
              <a:t>(VMTSA)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53538060"/>
      </p:ext>
    </p:extLst>
  </p:cSld>
  <p:clrMapOvr>
    <a:masterClrMapping/>
  </p:clrMapOvr>
  <p:transition spd="slow" advTm="7919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201728" y="5321262"/>
            <a:ext cx="11486678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GB" b="1" dirty="0"/>
              <a:t>P</a:t>
            </a:r>
            <a:r>
              <a:rPr lang="en-GB" b="1" dirty="0" smtClean="0"/>
              <a:t>ressure spikes </a:t>
            </a:r>
            <a:r>
              <a:rPr lang="en-GB" dirty="0" smtClean="0"/>
              <a:t>affecting the beam lifetime, increasing the bremsstrahlung dose to beamlines (important safety aspect), potentially preventing operation (fingers can melt and go in the way of the beam).</a:t>
            </a:r>
          </a:p>
          <a:p>
            <a:r>
              <a:rPr lang="en-GB" dirty="0" smtClean="0"/>
              <a:t>New/improved design had to be studied. Long procurement time.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773" y="817106"/>
            <a:ext cx="5972768" cy="3906033"/>
          </a:xfrm>
          <a:prstGeom prst="rect">
            <a:avLst/>
          </a:prstGeom>
          <a:noFill/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514155" y="4834286"/>
            <a:ext cx="49299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dirty="0">
                <a:solidFill>
                  <a:schemeClr val="tx2"/>
                </a:solidFill>
                <a:cs typeface="Times New Roman" pitchFamily="18" charset="0"/>
              </a:rPr>
              <a:t>RF fingers </a:t>
            </a:r>
            <a:r>
              <a:rPr lang="en-GB" dirty="0">
                <a:solidFill>
                  <a:schemeClr val="tx2"/>
                </a:solidFill>
                <a:cs typeface="Times New Roman" pitchFamily="18" charset="0"/>
              </a:rPr>
              <a:t>problems on CV11 in ( 4x 10mA )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689" y="817106"/>
            <a:ext cx="5802379" cy="367932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5045" y="17643"/>
            <a:ext cx="72699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Heating issues: smoother beam pipe transitions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4834286"/>
            <a:ext cx="57613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schemeClr val="tx2"/>
                </a:solidFill>
                <a:cs typeface="Times New Roman" pitchFamily="18" charset="0"/>
              </a:rPr>
              <a:t>SR cavity3 : </a:t>
            </a:r>
            <a:r>
              <a:rPr lang="en-GB" b="1" dirty="0">
                <a:solidFill>
                  <a:schemeClr val="tx2"/>
                </a:solidFill>
                <a:cs typeface="Times New Roman" pitchFamily="18" charset="0"/>
              </a:rPr>
              <a:t>RF fingers </a:t>
            </a:r>
            <a:r>
              <a:rPr lang="en-GB" dirty="0">
                <a:solidFill>
                  <a:schemeClr val="tx2"/>
                </a:solidFill>
                <a:cs typeface="Times New Roman" pitchFamily="18" charset="0"/>
              </a:rPr>
              <a:t>on the </a:t>
            </a:r>
            <a:r>
              <a:rPr lang="en-GB" dirty="0" smtClean="0">
                <a:solidFill>
                  <a:schemeClr val="tx2"/>
                </a:solidFill>
                <a:cs typeface="Times New Roman" pitchFamily="18" charset="0"/>
              </a:rPr>
              <a:t>upstream bellow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38598" y="521293"/>
            <a:ext cx="2746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ESRF</a:t>
            </a:r>
            <a:r>
              <a:rPr lang="en-GB" dirty="0" smtClean="0"/>
              <a:t> issues with RF fingers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333760" y="5785590"/>
            <a:ext cx="26928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 smtClean="0"/>
              <a:t>Courtesy of Roberto </a:t>
            </a:r>
            <a:r>
              <a:rPr lang="en-GB" sz="1600" b="1" i="1" dirty="0" err="1" smtClean="0"/>
              <a:t>Kersevan</a:t>
            </a:r>
            <a:endParaRPr lang="en-GB" sz="1600" b="1" i="1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7957547" y="540863"/>
            <a:ext cx="823716" cy="8766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369405" y="261707"/>
            <a:ext cx="1609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Pressure spikes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703174" y="794504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 losses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8083818" y="1076456"/>
            <a:ext cx="895293" cy="5061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2078104" y="1639874"/>
            <a:ext cx="241153" cy="3946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658092" y="1329515"/>
            <a:ext cx="1609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Pressure spikes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771790" y="1586524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 losses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2152434" y="1868476"/>
            <a:ext cx="895293" cy="5061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49</a:t>
            </a:fld>
            <a:endParaRPr lang="fr-FR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0620650"/>
      </p:ext>
    </p:extLst>
  </p:cSld>
  <p:clrMapOvr>
    <a:masterClrMapping/>
  </p:clrMapOvr>
  <p:transition spd="slow" advTm="49346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8" grpId="0"/>
      <p:bldP spid="9" grpId="0"/>
      <p:bldP spid="12" grpId="0"/>
      <p:bldP spid="13" grpId="0"/>
      <p:bldP spid="18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2667000" y="715842"/>
            <a:ext cx="6455229" cy="4667421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</a:rPr>
              <a:t>Costs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Need of trained personnel</a:t>
            </a:r>
          </a:p>
          <a:p>
            <a:pPr algn="ctr"/>
            <a:r>
              <a:rPr lang="es-ES" dirty="0" smtClean="0">
                <a:solidFill>
                  <a:schemeClr val="tx1"/>
                </a:solidFill>
              </a:rPr>
              <a:t>Time </a:t>
            </a:r>
            <a:r>
              <a:rPr lang="en-US" dirty="0" smtClean="0">
                <a:solidFill>
                  <a:schemeClr val="tx1"/>
                </a:solidFill>
              </a:rPr>
              <a:t>consuming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Remote operation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marL="36576" indent="0">
              <a:buFont typeface="Calibri" panose="020F0502020204030204" pitchFamily="34" charset="0"/>
              <a:buNone/>
            </a:pPr>
            <a:r>
              <a:rPr lang="en-US" u="sng" dirty="0" smtClean="0">
                <a:solidFill>
                  <a:schemeClr val="tx1"/>
                </a:solidFill>
              </a:rPr>
              <a:t>Example: </a:t>
            </a:r>
            <a:r>
              <a:rPr lang="en-US" u="sng" dirty="0">
                <a:solidFill>
                  <a:schemeClr val="tx1"/>
                </a:solidFill>
              </a:rPr>
              <a:t>r</a:t>
            </a:r>
            <a:r>
              <a:rPr lang="en-US" u="sng" dirty="0" smtClean="0">
                <a:solidFill>
                  <a:schemeClr val="tx1"/>
                </a:solidFill>
              </a:rPr>
              <a:t>emove 1 clamp</a:t>
            </a:r>
          </a:p>
          <a:p>
            <a:pPr marL="36576" indent="0">
              <a:buFont typeface="Calibri" panose="020F0502020204030204" pitchFamily="34" charset="0"/>
              <a:buNone/>
            </a:pPr>
            <a:r>
              <a:rPr lang="en-US" dirty="0" smtClean="0">
                <a:solidFill>
                  <a:schemeClr val="tx1"/>
                </a:solidFill>
              </a:rPr>
              <a:t>Human with torque wrench: 		2-3 minutes</a:t>
            </a:r>
          </a:p>
          <a:p>
            <a:pPr marL="36576" indent="0">
              <a:buFont typeface="Calibri" panose="020F0502020204030204" pitchFamily="34" charset="0"/>
              <a:buNone/>
            </a:pPr>
            <a:r>
              <a:rPr lang="en-US" dirty="0" smtClean="0">
                <a:solidFill>
                  <a:schemeClr val="tx1"/>
                </a:solidFill>
              </a:rPr>
              <a:t>Human with cordless impact wrench: 	20-30 seconds</a:t>
            </a:r>
          </a:p>
          <a:p>
            <a:pPr marL="36576" indent="0">
              <a:buFont typeface="Calibri" panose="020F0502020204030204" pitchFamily="34" charset="0"/>
              <a:buNone/>
            </a:pPr>
            <a:r>
              <a:rPr lang="en-US" dirty="0" smtClean="0">
                <a:solidFill>
                  <a:schemeClr val="tx1"/>
                </a:solidFill>
              </a:rPr>
              <a:t>Robot: 					15-30 minutes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045" y="17643"/>
            <a:ext cx="50171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Safety issues: robot intervention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66981" y="5471872"/>
            <a:ext cx="8649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Plenty of development for the next generation of </a:t>
            </a:r>
            <a:r>
              <a:rPr lang="en-GB" b="1" dirty="0" smtClean="0"/>
              <a:t>designers </a:t>
            </a:r>
            <a:r>
              <a:rPr lang="en-GB" b="1" dirty="0" smtClean="0"/>
              <a:t>of high-intensity accelerators</a:t>
            </a:r>
            <a:endParaRPr lang="en-GB" b="1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5</a:t>
            </a:fld>
            <a:endParaRPr lang="fr-FR" altLang="en-US"/>
          </a:p>
        </p:txBody>
      </p:sp>
      <p:sp>
        <p:nvSpPr>
          <p:cNvPr id="2" name="Left Brace 1"/>
          <p:cNvSpPr/>
          <p:nvPr/>
        </p:nvSpPr>
        <p:spPr>
          <a:xfrm>
            <a:off x="3740613" y="627233"/>
            <a:ext cx="370295" cy="191948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758380" y="1402309"/>
            <a:ext cx="1623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Limiting factors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3543" y="1006763"/>
            <a:ext cx="3524597" cy="220287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3542" y="935567"/>
            <a:ext cx="3524597" cy="234526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35069061"/>
      </p:ext>
    </p:extLst>
  </p:cSld>
  <p:clrMapOvr>
    <a:masterClrMapping/>
  </p:clrMapOvr>
  <p:transition spd="slow" advTm="61631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animBg="1"/>
      <p:bldP spid="8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50</a:t>
            </a:fld>
            <a:endParaRPr lang="fr-FR" altLang="en-US"/>
          </a:p>
        </p:txBody>
      </p:sp>
      <p:sp>
        <p:nvSpPr>
          <p:cNvPr id="27656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736725"/>
            <a:ext cx="4400550" cy="1454150"/>
          </a:xfrm>
          <a:noFill/>
        </p:spPr>
        <p:txBody>
          <a:bodyPr/>
          <a:lstStyle/>
          <a:p>
            <a:pPr lvl="1">
              <a:buSzPct val="80000"/>
            </a:pPr>
            <a:r>
              <a:rPr lang="en-US" altLang="ja-JP" dirty="0" smtClean="0">
                <a:solidFill>
                  <a:schemeClr val="tx1"/>
                </a:solidFill>
              </a:rPr>
              <a:t>Pressure rises rapidly against the current.</a:t>
            </a:r>
          </a:p>
          <a:p>
            <a:pPr lvl="1">
              <a:buSzPct val="80000"/>
            </a:pPr>
            <a:r>
              <a:rPr lang="en-US" altLang="ja-JP" dirty="0" smtClean="0">
                <a:solidFill>
                  <a:schemeClr val="tx1"/>
                </a:solidFill>
              </a:rPr>
              <a:t>But it has a hysteresis behavior (heating)</a:t>
            </a:r>
          </a:p>
          <a:p>
            <a:pPr lvl="1">
              <a:buSzPct val="80000"/>
            </a:pPr>
            <a:r>
              <a:rPr lang="en-US" altLang="ja-JP" dirty="0" smtClean="0">
                <a:solidFill>
                  <a:schemeClr val="tx1"/>
                </a:solidFill>
              </a:rPr>
              <a:t>Insensitive to bunch fill pattern</a:t>
            </a:r>
          </a:p>
          <a:p>
            <a:pPr lvl="1">
              <a:buSzPct val="80000"/>
            </a:pPr>
            <a:r>
              <a:rPr lang="en-US" altLang="ja-JP" dirty="0" smtClean="0">
                <a:solidFill>
                  <a:schemeClr val="tx1"/>
                </a:solidFill>
              </a:rPr>
              <a:t>Vacuum scrubbing proceeds slowly</a:t>
            </a:r>
          </a:p>
        </p:txBody>
      </p:sp>
      <p:sp>
        <p:nvSpPr>
          <p:cNvPr id="27654" name="Rectangle 5"/>
          <p:cNvSpPr>
            <a:spLocks noChangeArrowheads="1"/>
          </p:cNvSpPr>
          <p:nvPr/>
        </p:nvSpPr>
        <p:spPr bwMode="auto">
          <a:xfrm>
            <a:off x="506321" y="679620"/>
            <a:ext cx="10474035" cy="105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 kumimoji="1" sz="2000">
                <a:solidFill>
                  <a:schemeClr val="folHlink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2000">
                <a:solidFill>
                  <a:schemeClr val="folHlink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2000">
                <a:solidFill>
                  <a:schemeClr val="folHlink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2000">
                <a:solidFill>
                  <a:schemeClr val="folHlink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2000">
                <a:solidFill>
                  <a:schemeClr val="folHlink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defRPr kumimoji="1" sz="2000">
                <a:solidFill>
                  <a:schemeClr val="folHlink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defRPr kumimoji="1" sz="2000">
                <a:solidFill>
                  <a:schemeClr val="folHlink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defRPr kumimoji="1" sz="2000">
                <a:solidFill>
                  <a:schemeClr val="folHlink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defRPr kumimoji="1" sz="2000">
                <a:solidFill>
                  <a:schemeClr val="folHlink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marL="0" indent="0" algn="ctr" eaLnBrk="1" hangingPunct="1">
              <a:lnSpc>
                <a:spcPct val="100000"/>
              </a:lnSpc>
              <a:spcBef>
                <a:spcPct val="20000"/>
              </a:spcBef>
              <a:buSzPct val="80000"/>
            </a:pPr>
            <a:r>
              <a:rPr lang="en-US" altLang="ja-JP" b="1" dirty="0" smtClean="0">
                <a:solidFill>
                  <a:schemeClr val="tx1"/>
                </a:solidFill>
                <a:latin typeface="+mn-lt"/>
              </a:rPr>
              <a:t>HOM in LER (KEK)</a:t>
            </a:r>
          </a:p>
          <a:p>
            <a:pPr marL="0" indent="0" eaLnBrk="1" hangingPunct="1">
              <a:lnSpc>
                <a:spcPct val="100000"/>
              </a:lnSpc>
              <a:spcBef>
                <a:spcPct val="20000"/>
              </a:spcBef>
              <a:buSzPct val="80000"/>
            </a:pPr>
            <a:r>
              <a:rPr lang="en-US" altLang="ja-JP" b="1" dirty="0" smtClean="0">
                <a:solidFill>
                  <a:schemeClr val="tx1"/>
                </a:solidFill>
                <a:latin typeface="+mn-lt"/>
              </a:rPr>
              <a:t>KEK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: </a:t>
            </a:r>
            <a:r>
              <a:rPr lang="en-US" altLang="ja-JP" dirty="0">
                <a:solidFill>
                  <a:schemeClr val="tx1"/>
                </a:solidFill>
                <a:latin typeface="+mn-lt"/>
              </a:rPr>
              <a:t>P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ressure </a:t>
            </a:r>
            <a:r>
              <a:rPr lang="en-US" altLang="ja-JP" dirty="0">
                <a:solidFill>
                  <a:schemeClr val="tx1"/>
                </a:solidFill>
                <a:latin typeface="+mn-lt"/>
              </a:rPr>
              <a:t>rise 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was </a:t>
            </a:r>
            <a:r>
              <a:rPr lang="en-US" altLang="ja-JP" dirty="0">
                <a:solidFill>
                  <a:schemeClr val="tx1"/>
                </a:solidFill>
                <a:latin typeface="+mn-lt"/>
              </a:rPr>
              <a:t>observed 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for beam currents </a:t>
            </a:r>
            <a:r>
              <a:rPr lang="en-US" altLang="ja-JP" dirty="0">
                <a:solidFill>
                  <a:schemeClr val="tx1"/>
                </a:solidFill>
                <a:latin typeface="+mn-lt"/>
              </a:rPr>
              <a:t>higher than ~800 mA (LER).</a:t>
            </a:r>
          </a:p>
        </p:txBody>
      </p:sp>
      <p:pic>
        <p:nvPicPr>
          <p:cNvPr id="27655" name="Picture 6" descr="C:\WINDOWS\ﾃﾞｽｸﾄｯﾌﾟ\MaskPre_3_5Spacing\CCG_PRE_D06_L04_CIM_gif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709" y="1561433"/>
            <a:ext cx="4594559" cy="375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5045" y="17643"/>
            <a:ext cx="72699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Heating issues</a:t>
            </a:r>
            <a:r>
              <a:rPr lang="en-GB" sz="2800" b="1" dirty="0">
                <a:solidFill>
                  <a:schemeClr val="accent2"/>
                </a:solidFill>
              </a:rPr>
              <a:t>: smoother beam pipe transitions</a:t>
            </a:r>
          </a:p>
        </p:txBody>
      </p:sp>
      <p:sp>
        <p:nvSpPr>
          <p:cNvPr id="10" name="Rectangle 8"/>
          <p:cNvSpPr txBox="1">
            <a:spLocks noChangeArrowheads="1"/>
          </p:cNvSpPr>
          <p:nvPr/>
        </p:nvSpPr>
        <p:spPr>
          <a:xfrm>
            <a:off x="250396" y="3938990"/>
            <a:ext cx="6293987" cy="213237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80000"/>
            </a:pPr>
            <a:r>
              <a:rPr lang="en-US" altLang="ja-JP" dirty="0" smtClean="0">
                <a:solidFill>
                  <a:schemeClr val="tx1"/>
                </a:solidFill>
              </a:rPr>
              <a:t>Characteristics</a:t>
            </a:r>
          </a:p>
          <a:p>
            <a:pPr lvl="1">
              <a:buSzPct val="80000"/>
            </a:pPr>
            <a:r>
              <a:rPr lang="en-US" altLang="ja-JP" dirty="0" smtClean="0">
                <a:solidFill>
                  <a:schemeClr val="tx1"/>
                </a:solidFill>
              </a:rPr>
              <a:t>Only near special vacuum components, i.e. movable masks (collimators)  </a:t>
            </a:r>
            <a:r>
              <a:rPr lang="en-US" altLang="ja-JP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altLang="ja-JP" dirty="0" smtClean="0">
                <a:solidFill>
                  <a:schemeClr val="tx1"/>
                </a:solidFill>
              </a:rPr>
              <a:t>big HOM sources (several kW)</a:t>
            </a:r>
          </a:p>
          <a:p>
            <a:pPr lvl="1">
              <a:buSzPct val="80000"/>
            </a:pPr>
            <a:r>
              <a:rPr lang="en-US" altLang="ja-JP" dirty="0" smtClean="0">
                <a:solidFill>
                  <a:schemeClr val="tx1"/>
                </a:solidFill>
              </a:rPr>
              <a:t>Temperature of NEG chamber near mask is higher than other ones (estimated temperature &gt; 150 </a:t>
            </a:r>
            <a:r>
              <a:rPr lang="en-US" altLang="ja-JP" dirty="0" smtClean="0">
                <a:solidFill>
                  <a:schemeClr val="tx1"/>
                </a:solidFill>
                <a:cs typeface="Arial" panose="020B0604020202020204" pitchFamily="34" charset="0"/>
              </a:rPr>
              <a:t>°C</a:t>
            </a:r>
            <a:r>
              <a:rPr lang="en-US" altLang="ja-JP" dirty="0" smtClean="0">
                <a:solidFill>
                  <a:schemeClr val="tx1"/>
                </a:solidFill>
              </a:rPr>
              <a:t>)</a:t>
            </a:r>
          </a:p>
          <a:p>
            <a:pPr lvl="1">
              <a:buSzPct val="80000"/>
            </a:pPr>
            <a:r>
              <a:rPr lang="en-US" altLang="ja-JP" dirty="0" smtClean="0">
                <a:solidFill>
                  <a:schemeClr val="tx1"/>
                </a:solidFill>
              </a:rPr>
              <a:t>Pressure distribution is almost same as the temperature’s</a:t>
            </a:r>
          </a:p>
          <a:p>
            <a:pPr lvl="1">
              <a:buSzPct val="80000"/>
            </a:pPr>
            <a:r>
              <a:rPr lang="en-US" altLang="ja-JP" dirty="0" smtClean="0">
                <a:solidFill>
                  <a:schemeClr val="tx1"/>
                </a:solidFill>
              </a:rPr>
              <a:t>Desorbed gas is H</a:t>
            </a:r>
            <a:r>
              <a:rPr lang="en-US" altLang="ja-JP" baseline="-25000" dirty="0" smtClean="0">
                <a:solidFill>
                  <a:schemeClr val="tx1"/>
                </a:solidFill>
              </a:rPr>
              <a:t>2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07564" y="5703710"/>
            <a:ext cx="45749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 smtClean="0"/>
              <a:t>Courtesy of Y.  </a:t>
            </a:r>
            <a:r>
              <a:rPr lang="en-GB" sz="1600" b="1" i="1" dirty="0" err="1" smtClean="0"/>
              <a:t>Suetsugu</a:t>
            </a:r>
            <a:r>
              <a:rPr lang="en-GB" sz="1600" b="1" i="1" dirty="0" smtClean="0"/>
              <a:t>, KEKB Vacuum Group, 2003</a:t>
            </a:r>
            <a:endParaRPr lang="en-GB" sz="1600" b="1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70137293"/>
      </p:ext>
    </p:extLst>
  </p:cSld>
  <p:clrMapOvr>
    <a:masterClrMapping/>
  </p:clrMapOvr>
  <p:transition spd="slow" advTm="69903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6" grpId="0" build="p"/>
      <p:bldP spid="27654" grpId="0"/>
      <p:bldP spid="10" grpId="0"/>
      <p:bldP spid="11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Picture 15" descr="image00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08" t="3715" r="11647" b="13885"/>
          <a:stretch/>
        </p:blipFill>
        <p:spPr bwMode="auto">
          <a:xfrm>
            <a:off x="552909" y="246361"/>
            <a:ext cx="4477898" cy="3368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0" name="Picture 9" descr="D:\MAC2002(Mask)\NEG_Phot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9871" y="246361"/>
            <a:ext cx="3629147" cy="2901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>
            <a:stCxn id="28680" idx="1"/>
          </p:cNvCxnSpPr>
          <p:nvPr/>
        </p:nvCxnSpPr>
        <p:spPr>
          <a:xfrm flipH="1">
            <a:off x="2183980" y="1697309"/>
            <a:ext cx="4345891" cy="464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052" descr="C:\WINDOWS\ﾃﾞｽｸﾄｯﾌﾟ\SuperKEKB\PumpSlot photo\LER_slot_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034" y="3700702"/>
            <a:ext cx="2935705" cy="2234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054" descr="C:\WINDOWS\ﾃﾞｽｸﾄｯﾌﾟ\新しいフォルダ\DSCN000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2" t="11073" b="8650"/>
          <a:stretch>
            <a:fillRect/>
          </a:stretch>
        </p:blipFill>
        <p:spPr bwMode="auto">
          <a:xfrm>
            <a:off x="5998369" y="3700702"/>
            <a:ext cx="3736910" cy="2234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2332" y="4419409"/>
            <a:ext cx="22232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RF masks worked but </a:t>
            </a:r>
          </a:p>
          <a:p>
            <a:r>
              <a:rPr lang="en-GB" dirty="0" smtClean="0"/>
              <a:t>not perfectly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7623399" y="6003621"/>
            <a:ext cx="45749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 smtClean="0"/>
              <a:t>Courtesy of Y.  </a:t>
            </a:r>
            <a:r>
              <a:rPr lang="en-GB" sz="1600" b="1" i="1" dirty="0" err="1" smtClean="0"/>
              <a:t>Suetsugu</a:t>
            </a:r>
            <a:r>
              <a:rPr lang="en-GB" sz="1600" b="1" i="1" dirty="0" smtClean="0"/>
              <a:t>, KEKB Vacuum Group, 2003</a:t>
            </a:r>
            <a:endParaRPr lang="en-GB" sz="1600" b="1" i="1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51</a:t>
            </a:fld>
            <a:endParaRPr lang="fr-FR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7001556"/>
      </p:ext>
    </p:extLst>
  </p:cSld>
  <p:clrMapOvr>
    <a:masterClrMapping/>
  </p:clrMapOvr>
  <p:transition spd="slow" advTm="30472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1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8" name="Text Box 7"/>
          <p:cNvSpPr txBox="1">
            <a:spLocks noChangeArrowheads="1"/>
          </p:cNvSpPr>
          <p:nvPr/>
        </p:nvSpPr>
        <p:spPr bwMode="auto">
          <a:xfrm>
            <a:off x="2339480" y="798683"/>
            <a:ext cx="8264191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85763" indent="-385763" eaLnBrk="0" hangingPunct="0">
              <a:defRPr kumimoji="1" sz="2000">
                <a:solidFill>
                  <a:schemeClr val="folHlink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2000">
                <a:solidFill>
                  <a:schemeClr val="folHlink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2000">
                <a:solidFill>
                  <a:schemeClr val="folHlink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2000">
                <a:solidFill>
                  <a:schemeClr val="folHlink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2000">
                <a:solidFill>
                  <a:schemeClr val="folHlink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defRPr kumimoji="1" sz="2000">
                <a:solidFill>
                  <a:schemeClr val="folHlink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defRPr kumimoji="1" sz="2000">
                <a:solidFill>
                  <a:schemeClr val="folHlink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defRPr kumimoji="1" sz="2000">
                <a:solidFill>
                  <a:schemeClr val="folHlink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defRPr kumimoji="1" sz="2000">
                <a:solidFill>
                  <a:schemeClr val="folHlink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ClrTx/>
              <a:buSzPct val="80000"/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chemeClr val="tx1"/>
                </a:solidFill>
                <a:latin typeface="+mn-lt"/>
              </a:rPr>
              <a:t>HOM dampers were installed near movable masks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ClrTx/>
              <a:buSzPct val="80000"/>
              <a:buFont typeface="Arial" panose="020B0604020202020204" pitchFamily="34" charset="0"/>
              <a:buChar char="•"/>
            </a:pP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The HOM dampers damp preferentially the TE11 mode</a:t>
            </a:r>
            <a:endParaRPr lang="en-US" altLang="ja-JP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30729" name="Group 57"/>
          <p:cNvGrpSpPr>
            <a:grpSpLocks/>
          </p:cNvGrpSpPr>
          <p:nvPr/>
        </p:nvGrpSpPr>
        <p:grpSpPr bwMode="auto">
          <a:xfrm>
            <a:off x="6331680" y="2069860"/>
            <a:ext cx="4648702" cy="1992730"/>
            <a:chOff x="437" y="2613"/>
            <a:chExt cx="3091" cy="1325"/>
          </a:xfrm>
        </p:grpSpPr>
        <p:grpSp>
          <p:nvGrpSpPr>
            <p:cNvPr id="30735" name="Group 10"/>
            <p:cNvGrpSpPr>
              <a:grpSpLocks noChangeAspect="1"/>
            </p:cNvGrpSpPr>
            <p:nvPr/>
          </p:nvGrpSpPr>
          <p:grpSpPr bwMode="auto">
            <a:xfrm>
              <a:off x="624" y="2722"/>
              <a:ext cx="2685" cy="1216"/>
              <a:chOff x="521" y="3244"/>
              <a:chExt cx="1919" cy="869"/>
            </a:xfrm>
          </p:grpSpPr>
          <p:sp>
            <p:nvSpPr>
              <p:cNvPr id="30750" name="Rectangle 11"/>
              <p:cNvSpPr>
                <a:spLocks noChangeAspect="1" noChangeArrowheads="1"/>
              </p:cNvSpPr>
              <p:nvPr/>
            </p:nvSpPr>
            <p:spPr bwMode="auto">
              <a:xfrm>
                <a:off x="521" y="3566"/>
                <a:ext cx="45" cy="2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95"/>
              </a:p>
            </p:txBody>
          </p:sp>
          <p:sp>
            <p:nvSpPr>
              <p:cNvPr id="30751" name="Rectangle 12"/>
              <p:cNvSpPr>
                <a:spLocks noChangeAspect="1" noChangeArrowheads="1"/>
              </p:cNvSpPr>
              <p:nvPr/>
            </p:nvSpPr>
            <p:spPr bwMode="auto">
              <a:xfrm>
                <a:off x="567" y="3612"/>
                <a:ext cx="680" cy="13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95"/>
              </a:p>
            </p:txBody>
          </p:sp>
          <p:sp>
            <p:nvSpPr>
              <p:cNvPr id="30752" name="Line 13"/>
              <p:cNvSpPr>
                <a:spLocks noChangeAspect="1" noChangeShapeType="1"/>
              </p:cNvSpPr>
              <p:nvPr/>
            </p:nvSpPr>
            <p:spPr bwMode="auto">
              <a:xfrm>
                <a:off x="1247" y="3566"/>
                <a:ext cx="0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705"/>
              </a:p>
            </p:txBody>
          </p:sp>
          <p:sp>
            <p:nvSpPr>
              <p:cNvPr id="30753" name="Rectangle 14"/>
              <p:cNvSpPr>
                <a:spLocks noChangeAspect="1" noChangeArrowheads="1"/>
              </p:cNvSpPr>
              <p:nvPr/>
            </p:nvSpPr>
            <p:spPr bwMode="auto">
              <a:xfrm>
                <a:off x="2351" y="3609"/>
                <a:ext cx="44" cy="13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95"/>
              </a:p>
            </p:txBody>
          </p:sp>
          <p:sp>
            <p:nvSpPr>
              <p:cNvPr id="30754" name="Rectangle 15"/>
              <p:cNvSpPr>
                <a:spLocks noChangeAspect="1" noChangeArrowheads="1"/>
              </p:cNvSpPr>
              <p:nvPr/>
            </p:nvSpPr>
            <p:spPr bwMode="auto">
              <a:xfrm>
                <a:off x="2395" y="3562"/>
                <a:ext cx="45" cy="22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95"/>
              </a:p>
            </p:txBody>
          </p:sp>
          <p:grpSp>
            <p:nvGrpSpPr>
              <p:cNvPr id="30755" name="Group 16"/>
              <p:cNvGrpSpPr>
                <a:grpSpLocks noChangeAspect="1"/>
              </p:cNvGrpSpPr>
              <p:nvPr/>
            </p:nvGrpSpPr>
            <p:grpSpPr bwMode="auto">
              <a:xfrm>
                <a:off x="1247" y="3244"/>
                <a:ext cx="1102" cy="365"/>
                <a:chOff x="1247" y="3244"/>
                <a:chExt cx="1102" cy="365"/>
              </a:xfrm>
            </p:grpSpPr>
            <p:sp>
              <p:nvSpPr>
                <p:cNvPr id="30765" name="Line 1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247" y="3276"/>
                  <a:ext cx="911" cy="29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705"/>
                </a:p>
              </p:txBody>
            </p:sp>
            <p:sp>
              <p:nvSpPr>
                <p:cNvPr id="30766" name="Rectangle 18"/>
                <p:cNvSpPr>
                  <a:spLocks noChangeAspect="1" noChangeArrowheads="1"/>
                </p:cNvSpPr>
                <p:nvPr/>
              </p:nvSpPr>
              <p:spPr bwMode="auto">
                <a:xfrm rot="-1071985">
                  <a:off x="2236" y="3244"/>
                  <a:ext cx="105" cy="182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 sz="2000">
                      <a:solidFill>
                        <a:schemeClr val="folHlink"/>
                      </a:solidFill>
                      <a:latin typeface="Tahoma" panose="020B060403050404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folHlink"/>
                      </a:solidFill>
                      <a:latin typeface="Tahoma" panose="020B060403050404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folHlink"/>
                      </a:solidFill>
                      <a:latin typeface="Tahoma" panose="020B060403050404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folHlink"/>
                      </a:solidFill>
                      <a:latin typeface="Tahoma" panose="020B060403050404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folHlink"/>
                      </a:solidFill>
                      <a:latin typeface="Tahoma" panose="020B060403050404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lnSpc>
                      <a:spcPct val="95000"/>
                    </a:lnSpc>
                    <a:spcBef>
                      <a:spcPct val="1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60000"/>
                    <a:buFont typeface="Wingdings" panose="05000000000000000000" pitchFamily="2" charset="2"/>
                    <a:defRPr kumimoji="1" sz="2000">
                      <a:solidFill>
                        <a:schemeClr val="folHlink"/>
                      </a:solidFill>
                      <a:latin typeface="Tahoma" panose="020B060403050404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lnSpc>
                      <a:spcPct val="95000"/>
                    </a:lnSpc>
                    <a:spcBef>
                      <a:spcPct val="1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60000"/>
                    <a:buFont typeface="Wingdings" panose="05000000000000000000" pitchFamily="2" charset="2"/>
                    <a:defRPr kumimoji="1" sz="2000">
                      <a:solidFill>
                        <a:schemeClr val="folHlink"/>
                      </a:solidFill>
                      <a:latin typeface="Tahoma" panose="020B060403050404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lnSpc>
                      <a:spcPct val="95000"/>
                    </a:lnSpc>
                    <a:spcBef>
                      <a:spcPct val="1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60000"/>
                    <a:buFont typeface="Wingdings" panose="05000000000000000000" pitchFamily="2" charset="2"/>
                    <a:defRPr kumimoji="1" sz="2000">
                      <a:solidFill>
                        <a:schemeClr val="folHlink"/>
                      </a:solidFill>
                      <a:latin typeface="Tahoma" panose="020B060403050404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lnSpc>
                      <a:spcPct val="95000"/>
                    </a:lnSpc>
                    <a:spcBef>
                      <a:spcPct val="1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60000"/>
                    <a:buFont typeface="Wingdings" panose="05000000000000000000" pitchFamily="2" charset="2"/>
                    <a:defRPr kumimoji="1" sz="2000">
                      <a:solidFill>
                        <a:schemeClr val="folHlink"/>
                      </a:solidFill>
                      <a:latin typeface="Tahoma" panose="020B060403050404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/>
                  <a:endParaRPr lang="en-US" altLang="en-US" sz="1895"/>
                </a:p>
              </p:txBody>
            </p:sp>
            <p:sp>
              <p:nvSpPr>
                <p:cNvPr id="30767" name="Line 19"/>
                <p:cNvSpPr>
                  <a:spLocks noChangeAspect="1" noChangeShapeType="1"/>
                </p:cNvSpPr>
                <p:nvPr/>
              </p:nvSpPr>
              <p:spPr bwMode="auto">
                <a:xfrm>
                  <a:off x="1247" y="3566"/>
                  <a:ext cx="99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705"/>
                </a:p>
              </p:txBody>
            </p:sp>
            <p:sp>
              <p:nvSpPr>
                <p:cNvPr id="30768" name="Line 20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156" y="3266"/>
                  <a:ext cx="89" cy="3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705"/>
                </a:p>
              </p:txBody>
            </p:sp>
            <p:sp>
              <p:nvSpPr>
                <p:cNvPr id="30769" name="Line 21"/>
                <p:cNvSpPr>
                  <a:spLocks noChangeAspect="1" noChangeShapeType="1"/>
                </p:cNvSpPr>
                <p:nvPr/>
              </p:nvSpPr>
              <p:spPr bwMode="auto">
                <a:xfrm>
                  <a:off x="2206" y="3249"/>
                  <a:ext cx="66" cy="20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705"/>
                </a:p>
              </p:txBody>
            </p:sp>
            <p:sp>
              <p:nvSpPr>
                <p:cNvPr id="30770" name="Line 2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74" y="3450"/>
                  <a:ext cx="24" cy="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705"/>
                </a:p>
              </p:txBody>
            </p:sp>
            <p:sp>
              <p:nvSpPr>
                <p:cNvPr id="30771" name="Line 23"/>
                <p:cNvSpPr>
                  <a:spLocks noChangeAspect="1" noChangeShapeType="1"/>
                </p:cNvSpPr>
                <p:nvPr/>
              </p:nvSpPr>
              <p:spPr bwMode="auto">
                <a:xfrm>
                  <a:off x="2300" y="3448"/>
                  <a:ext cx="49" cy="16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705"/>
                </a:p>
              </p:txBody>
            </p:sp>
            <p:sp>
              <p:nvSpPr>
                <p:cNvPr id="30772" name="Line 2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156" y="3246"/>
                  <a:ext cx="48" cy="1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705"/>
                </a:p>
              </p:txBody>
            </p:sp>
          </p:grpSp>
          <p:grpSp>
            <p:nvGrpSpPr>
              <p:cNvPr id="30756" name="Group 25"/>
              <p:cNvGrpSpPr>
                <a:grpSpLocks noChangeAspect="1"/>
              </p:cNvGrpSpPr>
              <p:nvPr/>
            </p:nvGrpSpPr>
            <p:grpSpPr bwMode="auto">
              <a:xfrm flipV="1">
                <a:off x="1247" y="3748"/>
                <a:ext cx="1102" cy="365"/>
                <a:chOff x="1247" y="3244"/>
                <a:chExt cx="1102" cy="365"/>
              </a:xfrm>
            </p:grpSpPr>
            <p:sp>
              <p:nvSpPr>
                <p:cNvPr id="30757" name="Line 2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247" y="3276"/>
                  <a:ext cx="911" cy="29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705"/>
                </a:p>
              </p:txBody>
            </p:sp>
            <p:sp>
              <p:nvSpPr>
                <p:cNvPr id="30758" name="Rectangle 27"/>
                <p:cNvSpPr>
                  <a:spLocks noChangeAspect="1" noChangeArrowheads="1"/>
                </p:cNvSpPr>
                <p:nvPr/>
              </p:nvSpPr>
              <p:spPr bwMode="auto">
                <a:xfrm rot="-1071985">
                  <a:off x="2236" y="3244"/>
                  <a:ext cx="105" cy="182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 sz="2000">
                      <a:solidFill>
                        <a:schemeClr val="folHlink"/>
                      </a:solidFill>
                      <a:latin typeface="Tahoma" panose="020B060403050404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folHlink"/>
                      </a:solidFill>
                      <a:latin typeface="Tahoma" panose="020B060403050404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folHlink"/>
                      </a:solidFill>
                      <a:latin typeface="Tahoma" panose="020B060403050404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folHlink"/>
                      </a:solidFill>
                      <a:latin typeface="Tahoma" panose="020B060403050404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folHlink"/>
                      </a:solidFill>
                      <a:latin typeface="Tahoma" panose="020B060403050404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lnSpc>
                      <a:spcPct val="95000"/>
                    </a:lnSpc>
                    <a:spcBef>
                      <a:spcPct val="1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60000"/>
                    <a:buFont typeface="Wingdings" panose="05000000000000000000" pitchFamily="2" charset="2"/>
                    <a:defRPr kumimoji="1" sz="2000">
                      <a:solidFill>
                        <a:schemeClr val="folHlink"/>
                      </a:solidFill>
                      <a:latin typeface="Tahoma" panose="020B060403050404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lnSpc>
                      <a:spcPct val="95000"/>
                    </a:lnSpc>
                    <a:spcBef>
                      <a:spcPct val="1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60000"/>
                    <a:buFont typeface="Wingdings" panose="05000000000000000000" pitchFamily="2" charset="2"/>
                    <a:defRPr kumimoji="1" sz="2000">
                      <a:solidFill>
                        <a:schemeClr val="folHlink"/>
                      </a:solidFill>
                      <a:latin typeface="Tahoma" panose="020B060403050404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lnSpc>
                      <a:spcPct val="95000"/>
                    </a:lnSpc>
                    <a:spcBef>
                      <a:spcPct val="1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60000"/>
                    <a:buFont typeface="Wingdings" panose="05000000000000000000" pitchFamily="2" charset="2"/>
                    <a:defRPr kumimoji="1" sz="2000">
                      <a:solidFill>
                        <a:schemeClr val="folHlink"/>
                      </a:solidFill>
                      <a:latin typeface="Tahoma" panose="020B060403050404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lnSpc>
                      <a:spcPct val="95000"/>
                    </a:lnSpc>
                    <a:spcBef>
                      <a:spcPct val="1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60000"/>
                    <a:buFont typeface="Wingdings" panose="05000000000000000000" pitchFamily="2" charset="2"/>
                    <a:defRPr kumimoji="1" sz="2000">
                      <a:solidFill>
                        <a:schemeClr val="folHlink"/>
                      </a:solidFill>
                      <a:latin typeface="Tahoma" panose="020B060403050404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/>
                  <a:endParaRPr lang="en-US" altLang="en-US" sz="1895"/>
                </a:p>
              </p:txBody>
            </p:sp>
            <p:sp>
              <p:nvSpPr>
                <p:cNvPr id="30759" name="Line 28"/>
                <p:cNvSpPr>
                  <a:spLocks noChangeAspect="1" noChangeShapeType="1"/>
                </p:cNvSpPr>
                <p:nvPr/>
              </p:nvSpPr>
              <p:spPr bwMode="auto">
                <a:xfrm>
                  <a:off x="1247" y="3566"/>
                  <a:ext cx="99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705"/>
                </a:p>
              </p:txBody>
            </p:sp>
            <p:sp>
              <p:nvSpPr>
                <p:cNvPr id="30760" name="Line 29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156" y="3266"/>
                  <a:ext cx="89" cy="3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705"/>
                </a:p>
              </p:txBody>
            </p:sp>
            <p:sp>
              <p:nvSpPr>
                <p:cNvPr id="30761" name="Line 30"/>
                <p:cNvSpPr>
                  <a:spLocks noChangeAspect="1" noChangeShapeType="1"/>
                </p:cNvSpPr>
                <p:nvPr/>
              </p:nvSpPr>
              <p:spPr bwMode="auto">
                <a:xfrm>
                  <a:off x="2206" y="3249"/>
                  <a:ext cx="66" cy="20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705"/>
                </a:p>
              </p:txBody>
            </p:sp>
            <p:sp>
              <p:nvSpPr>
                <p:cNvPr id="30762" name="Line 3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74" y="3450"/>
                  <a:ext cx="24" cy="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705"/>
                </a:p>
              </p:txBody>
            </p:sp>
            <p:sp>
              <p:nvSpPr>
                <p:cNvPr id="30763" name="Line 32"/>
                <p:cNvSpPr>
                  <a:spLocks noChangeAspect="1" noChangeShapeType="1"/>
                </p:cNvSpPr>
                <p:nvPr/>
              </p:nvSpPr>
              <p:spPr bwMode="auto">
                <a:xfrm>
                  <a:off x="2300" y="3448"/>
                  <a:ext cx="49" cy="16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705"/>
                </a:p>
              </p:txBody>
            </p:sp>
            <p:sp>
              <p:nvSpPr>
                <p:cNvPr id="30764" name="Line 3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156" y="3246"/>
                  <a:ext cx="48" cy="1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705"/>
                </a:p>
              </p:txBody>
            </p:sp>
          </p:grpSp>
        </p:grpSp>
        <p:sp>
          <p:nvSpPr>
            <p:cNvPr id="30736" name="Line 34"/>
            <p:cNvSpPr>
              <a:spLocks noChangeAspect="1" noChangeShapeType="1"/>
            </p:cNvSpPr>
            <p:nvPr/>
          </p:nvSpPr>
          <p:spPr bwMode="auto">
            <a:xfrm>
              <a:off x="437" y="3330"/>
              <a:ext cx="3091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705"/>
            </a:p>
          </p:txBody>
        </p:sp>
        <p:grpSp>
          <p:nvGrpSpPr>
            <p:cNvPr id="30737" name="Group 35"/>
            <p:cNvGrpSpPr>
              <a:grpSpLocks/>
            </p:cNvGrpSpPr>
            <p:nvPr/>
          </p:nvGrpSpPr>
          <p:grpSpPr bwMode="auto">
            <a:xfrm>
              <a:off x="2175" y="2751"/>
              <a:ext cx="1005" cy="432"/>
              <a:chOff x="3017" y="2887"/>
              <a:chExt cx="1005" cy="432"/>
            </a:xfrm>
          </p:grpSpPr>
          <p:sp>
            <p:nvSpPr>
              <p:cNvPr id="30747" name="Rectangle 36"/>
              <p:cNvSpPr>
                <a:spLocks noChangeArrowheads="1"/>
              </p:cNvSpPr>
              <p:nvPr/>
            </p:nvSpPr>
            <p:spPr bwMode="auto">
              <a:xfrm rot="-1059239">
                <a:off x="3864" y="2887"/>
                <a:ext cx="158" cy="18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95"/>
              </a:p>
            </p:txBody>
          </p:sp>
          <p:sp>
            <p:nvSpPr>
              <p:cNvPr id="30748" name="Rectangle 37"/>
              <p:cNvSpPr>
                <a:spLocks noChangeArrowheads="1"/>
              </p:cNvSpPr>
              <p:nvPr/>
            </p:nvSpPr>
            <p:spPr bwMode="auto">
              <a:xfrm rot="-1077442">
                <a:off x="3223" y="3032"/>
                <a:ext cx="661" cy="149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95"/>
              </a:p>
            </p:txBody>
          </p:sp>
          <p:sp>
            <p:nvSpPr>
              <p:cNvPr id="30749" name="AutoShape 38"/>
              <p:cNvSpPr>
                <a:spLocks noChangeArrowheads="1"/>
              </p:cNvSpPr>
              <p:nvPr/>
            </p:nvSpPr>
            <p:spPr bwMode="auto">
              <a:xfrm rot="-6491426">
                <a:off x="3056" y="3131"/>
                <a:ext cx="149" cy="227"/>
              </a:xfrm>
              <a:prstGeom prst="triangle">
                <a:avLst>
                  <a:gd name="adj" fmla="val 50000"/>
                </a:avLst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95"/>
              </a:p>
            </p:txBody>
          </p:sp>
        </p:grpSp>
        <p:grpSp>
          <p:nvGrpSpPr>
            <p:cNvPr id="30738" name="Group 39"/>
            <p:cNvGrpSpPr>
              <a:grpSpLocks/>
            </p:cNvGrpSpPr>
            <p:nvPr/>
          </p:nvGrpSpPr>
          <p:grpSpPr bwMode="auto">
            <a:xfrm flipV="1">
              <a:off x="2183" y="3478"/>
              <a:ext cx="1005" cy="432"/>
              <a:chOff x="3017" y="2887"/>
              <a:chExt cx="1005" cy="432"/>
            </a:xfrm>
          </p:grpSpPr>
          <p:sp>
            <p:nvSpPr>
              <p:cNvPr id="30744" name="Rectangle 40"/>
              <p:cNvSpPr>
                <a:spLocks noChangeArrowheads="1"/>
              </p:cNvSpPr>
              <p:nvPr/>
            </p:nvSpPr>
            <p:spPr bwMode="auto">
              <a:xfrm rot="-1059239">
                <a:off x="3864" y="2887"/>
                <a:ext cx="158" cy="18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95"/>
              </a:p>
            </p:txBody>
          </p:sp>
          <p:sp>
            <p:nvSpPr>
              <p:cNvPr id="30745" name="Rectangle 41"/>
              <p:cNvSpPr>
                <a:spLocks noChangeArrowheads="1"/>
              </p:cNvSpPr>
              <p:nvPr/>
            </p:nvSpPr>
            <p:spPr bwMode="auto">
              <a:xfrm rot="-1077442">
                <a:off x="3223" y="3032"/>
                <a:ext cx="661" cy="149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95"/>
              </a:p>
            </p:txBody>
          </p:sp>
          <p:sp>
            <p:nvSpPr>
              <p:cNvPr id="30746" name="AutoShape 42"/>
              <p:cNvSpPr>
                <a:spLocks noChangeArrowheads="1"/>
              </p:cNvSpPr>
              <p:nvPr/>
            </p:nvSpPr>
            <p:spPr bwMode="auto">
              <a:xfrm rot="-6491426">
                <a:off x="3056" y="3131"/>
                <a:ext cx="149" cy="227"/>
              </a:xfrm>
              <a:prstGeom prst="triangle">
                <a:avLst>
                  <a:gd name="adj" fmla="val 50000"/>
                </a:avLst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defRPr kumimoji="1" sz="2000">
                    <a:solidFill>
                      <a:schemeClr val="folHlink"/>
                    </a:solidFill>
                    <a:latin typeface="Tahom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95"/>
              </a:p>
            </p:txBody>
          </p:sp>
        </p:grpSp>
        <p:sp>
          <p:nvSpPr>
            <p:cNvPr id="30739" name="Line 43"/>
            <p:cNvSpPr>
              <a:spLocks noChangeAspect="1" noChangeShapeType="1"/>
            </p:cNvSpPr>
            <p:nvPr/>
          </p:nvSpPr>
          <p:spPr bwMode="auto">
            <a:xfrm flipV="1">
              <a:off x="1640" y="2776"/>
              <a:ext cx="1675" cy="549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705"/>
            </a:p>
          </p:txBody>
        </p:sp>
        <p:sp>
          <p:nvSpPr>
            <p:cNvPr id="30740" name="Line 44"/>
            <p:cNvSpPr>
              <a:spLocks noChangeAspect="1" noChangeShapeType="1"/>
            </p:cNvSpPr>
            <p:nvPr/>
          </p:nvSpPr>
          <p:spPr bwMode="auto">
            <a:xfrm>
              <a:off x="1646" y="3339"/>
              <a:ext cx="1664" cy="53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705"/>
            </a:p>
          </p:txBody>
        </p:sp>
        <p:sp>
          <p:nvSpPr>
            <p:cNvPr id="30741" name="Text Box 45"/>
            <p:cNvSpPr txBox="1">
              <a:spLocks noChangeArrowheads="1"/>
            </p:cNvSpPr>
            <p:nvPr/>
          </p:nvSpPr>
          <p:spPr bwMode="auto">
            <a:xfrm>
              <a:off x="1425" y="2613"/>
              <a:ext cx="1325" cy="2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000">
                  <a:solidFill>
                    <a:schemeClr val="folHlink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folHlink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folHlink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folHlink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folHlink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lnSpc>
                  <a:spcPct val="95000"/>
                </a:lnSpc>
                <a:spcBef>
                  <a:spcPct val="1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defRPr kumimoji="1" sz="2000">
                  <a:solidFill>
                    <a:schemeClr val="folHlink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lnSpc>
                  <a:spcPct val="95000"/>
                </a:lnSpc>
                <a:spcBef>
                  <a:spcPct val="1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defRPr kumimoji="1" sz="2000">
                  <a:solidFill>
                    <a:schemeClr val="folHlink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lnSpc>
                  <a:spcPct val="95000"/>
                </a:lnSpc>
                <a:spcBef>
                  <a:spcPct val="1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defRPr kumimoji="1" sz="2000">
                  <a:solidFill>
                    <a:schemeClr val="folHlink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lnSpc>
                  <a:spcPct val="95000"/>
                </a:lnSpc>
                <a:spcBef>
                  <a:spcPct val="1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defRPr kumimoji="1" sz="2000">
                  <a:solidFill>
                    <a:schemeClr val="folHlink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ja-JP" sz="1895" b="1">
                  <a:solidFill>
                    <a:schemeClr val="tx1"/>
                  </a:solidFill>
                  <a:latin typeface="Arial" panose="020B0604020202020204" pitchFamily="34" charset="0"/>
                </a:rPr>
                <a:t>SiC Absorbers</a:t>
              </a:r>
            </a:p>
          </p:txBody>
        </p:sp>
        <p:sp>
          <p:nvSpPr>
            <p:cNvPr id="30742" name="Line 46"/>
            <p:cNvSpPr>
              <a:spLocks noChangeShapeType="1"/>
            </p:cNvSpPr>
            <p:nvPr/>
          </p:nvSpPr>
          <p:spPr bwMode="auto">
            <a:xfrm>
              <a:off x="1834" y="2840"/>
              <a:ext cx="499" cy="6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705"/>
            </a:p>
          </p:txBody>
        </p:sp>
        <p:sp>
          <p:nvSpPr>
            <p:cNvPr id="30743" name="Line 47"/>
            <p:cNvSpPr>
              <a:spLocks noChangeShapeType="1"/>
            </p:cNvSpPr>
            <p:nvPr/>
          </p:nvSpPr>
          <p:spPr bwMode="auto">
            <a:xfrm>
              <a:off x="1924" y="2840"/>
              <a:ext cx="59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705"/>
            </a:p>
          </p:txBody>
        </p:sp>
      </p:grpSp>
      <p:pic>
        <p:nvPicPr>
          <p:cNvPr id="30733" name="Picture 56" descr="C:\Documents and Settings\Y.Suetsugu\デスクトップ\Fig_SiC_Ins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30" b="9924"/>
          <a:stretch>
            <a:fillRect/>
          </a:stretch>
        </p:blipFill>
        <p:spPr bwMode="auto">
          <a:xfrm>
            <a:off x="295710" y="1866342"/>
            <a:ext cx="4227280" cy="2492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4830114" y="3938961"/>
            <a:ext cx="3003382" cy="2259682"/>
            <a:chOff x="6996866" y="3596689"/>
            <a:chExt cx="3003382" cy="2259682"/>
          </a:xfrm>
        </p:grpSpPr>
        <p:pic>
          <p:nvPicPr>
            <p:cNvPr id="30730" name="Picture 49" descr="DSCN029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96866" y="3603458"/>
              <a:ext cx="3003382" cy="2252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31" name="Text Box 50"/>
            <p:cNvSpPr txBox="1">
              <a:spLocks noChangeArrowheads="1"/>
            </p:cNvSpPr>
            <p:nvPr/>
          </p:nvSpPr>
          <p:spPr bwMode="auto">
            <a:xfrm>
              <a:off x="8293268" y="5326982"/>
              <a:ext cx="1637798" cy="3839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000">
                  <a:solidFill>
                    <a:schemeClr val="folHlink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folHlink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folHlink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folHlink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folHlink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lnSpc>
                  <a:spcPct val="95000"/>
                </a:lnSpc>
                <a:spcBef>
                  <a:spcPct val="1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defRPr kumimoji="1" sz="2000">
                  <a:solidFill>
                    <a:schemeClr val="folHlink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lnSpc>
                  <a:spcPct val="95000"/>
                </a:lnSpc>
                <a:spcBef>
                  <a:spcPct val="1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defRPr kumimoji="1" sz="2000">
                  <a:solidFill>
                    <a:schemeClr val="folHlink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lnSpc>
                  <a:spcPct val="95000"/>
                </a:lnSpc>
                <a:spcBef>
                  <a:spcPct val="1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defRPr kumimoji="1" sz="2000">
                  <a:solidFill>
                    <a:schemeClr val="folHlink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lnSpc>
                  <a:spcPct val="95000"/>
                </a:lnSpc>
                <a:spcBef>
                  <a:spcPct val="1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defRPr kumimoji="1" sz="2000">
                  <a:solidFill>
                    <a:schemeClr val="folHlink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ja-JP" sz="1895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Long Slot </a:t>
              </a:r>
            </a:p>
          </p:txBody>
        </p:sp>
        <p:sp>
          <p:nvSpPr>
            <p:cNvPr id="30732" name="Line 51"/>
            <p:cNvSpPr>
              <a:spLocks noChangeShapeType="1"/>
            </p:cNvSpPr>
            <p:nvPr/>
          </p:nvSpPr>
          <p:spPr bwMode="auto">
            <a:xfrm flipH="1" flipV="1">
              <a:off x="8157913" y="4848726"/>
              <a:ext cx="339892" cy="615115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705"/>
            </a:p>
          </p:txBody>
        </p:sp>
        <p:sp>
          <p:nvSpPr>
            <p:cNvPr id="30734" name="Rectangle 58"/>
            <p:cNvSpPr>
              <a:spLocks noChangeArrowheads="1"/>
            </p:cNvSpPr>
            <p:nvPr/>
          </p:nvSpPr>
          <p:spPr bwMode="auto">
            <a:xfrm>
              <a:off x="6996866" y="3596689"/>
              <a:ext cx="2487529" cy="4196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 eaLnBrk="0" hangingPunct="0">
                <a:defRPr kumimoji="1" sz="2000">
                  <a:solidFill>
                    <a:schemeClr val="folHlink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folHlink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folHlink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folHlink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folHlink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lnSpc>
                  <a:spcPct val="95000"/>
                </a:lnSpc>
                <a:spcBef>
                  <a:spcPct val="1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defRPr kumimoji="1" sz="2000">
                  <a:solidFill>
                    <a:schemeClr val="folHlink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lnSpc>
                  <a:spcPct val="95000"/>
                </a:lnSpc>
                <a:spcBef>
                  <a:spcPct val="1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defRPr kumimoji="1" sz="2000">
                  <a:solidFill>
                    <a:schemeClr val="folHlink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lnSpc>
                  <a:spcPct val="95000"/>
                </a:lnSpc>
                <a:spcBef>
                  <a:spcPct val="1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defRPr kumimoji="1" sz="2000">
                  <a:solidFill>
                    <a:schemeClr val="folHlink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lnSpc>
                  <a:spcPct val="95000"/>
                </a:lnSpc>
                <a:spcBef>
                  <a:spcPct val="1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defRPr kumimoji="1" sz="2000">
                  <a:solidFill>
                    <a:schemeClr val="folHlink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SzPct val="80000"/>
              </a:pPr>
              <a:r>
                <a:rPr lang="en-US" altLang="ja-JP" sz="1895" dirty="0">
                  <a:solidFill>
                    <a:schemeClr val="bg2"/>
                  </a:solidFill>
                  <a:latin typeface="Arial" panose="020B0604020202020204" pitchFamily="34" charset="0"/>
                </a:rPr>
                <a:t>View from beam side</a:t>
              </a: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75045" y="17643"/>
            <a:ext cx="72699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Heating issues</a:t>
            </a:r>
            <a:r>
              <a:rPr lang="en-GB" sz="2800" b="1" dirty="0">
                <a:solidFill>
                  <a:schemeClr val="accent2"/>
                </a:solidFill>
              </a:rPr>
              <a:t>: smoother beam pipe transitions</a:t>
            </a:r>
          </a:p>
          <a:p>
            <a:endParaRPr lang="en-GB" sz="2800" b="1" dirty="0">
              <a:solidFill>
                <a:schemeClr val="accent2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21896" y="5806113"/>
            <a:ext cx="45749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 smtClean="0"/>
              <a:t>Courtesy of Y.  </a:t>
            </a:r>
            <a:r>
              <a:rPr lang="en-GB" sz="1600" b="1" i="1" dirty="0" err="1" smtClean="0"/>
              <a:t>Suetsugu</a:t>
            </a:r>
            <a:r>
              <a:rPr lang="en-GB" sz="1600" b="1" i="1" dirty="0" smtClean="0"/>
              <a:t>, KEKB Vacuum Group, 2003</a:t>
            </a:r>
            <a:endParaRPr lang="en-GB" sz="1600" b="1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52</a:t>
            </a:fld>
            <a:endParaRPr lang="fr-F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7899669" y="4552848"/>
            <a:ext cx="40713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Attention! Good HOM dampers could be very bad for vacuum due to high thermal outgassing;</a:t>
            </a:r>
          </a:p>
          <a:p>
            <a:r>
              <a:rPr lang="en-GB" sz="2000" b="1" dirty="0" smtClean="0">
                <a:solidFill>
                  <a:srgbClr val="FF0000"/>
                </a:solidFill>
              </a:rPr>
              <a:t>for example ferrites…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307311"/>
      </p:ext>
    </p:extLst>
  </p:cSld>
  <p:clrMapOvr>
    <a:masterClrMapping/>
  </p:clrMapOvr>
  <p:transition spd="slow" advTm="17360"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5045" y="17643"/>
            <a:ext cx="1949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1"/>
                </a:solidFill>
              </a:rPr>
              <a:t>Conclusions</a:t>
            </a:r>
            <a:endParaRPr lang="en-GB" sz="2800" b="1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8472" y="1443036"/>
            <a:ext cx="1143377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Safety of the personnel, in particular with respect to radioactivity dose, must be your first thought when designing high-intensity accelerators.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gas load is a challenge: high-intensity beams induce gas desorption by electrons, photons and ions.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Beam-induced </a:t>
            </a:r>
            <a:r>
              <a:rPr lang="en-GB" dirty="0"/>
              <a:t>particle </a:t>
            </a:r>
            <a:r>
              <a:rPr lang="en-GB" dirty="0" smtClean="0"/>
              <a:t>bombardment (beam conditioning) </a:t>
            </a:r>
            <a:r>
              <a:rPr lang="en-GB" dirty="0"/>
              <a:t>is </a:t>
            </a:r>
            <a:r>
              <a:rPr lang="en-GB" dirty="0" smtClean="0"/>
              <a:t>efficient </a:t>
            </a:r>
            <a:r>
              <a:rPr lang="en-GB" dirty="0"/>
              <a:t>in reducing </a:t>
            </a:r>
            <a:r>
              <a:rPr lang="en-GB" dirty="0" smtClean="0"/>
              <a:t>desorption, SEY and photoelectron </a:t>
            </a:r>
            <a:r>
              <a:rPr lang="en-GB" dirty="0"/>
              <a:t>yields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We have in our hands several mitigation techniques for both gas load and electron multipacting; they should be considered from the first phase of design.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Surface smoothness and continuity can be improved. There is margin for a better design, optimisation and additional development.</a:t>
            </a:r>
          </a:p>
        </p:txBody>
      </p:sp>
    </p:spTree>
    <p:extLst>
      <p:ext uri="{BB962C8B-B14F-4D97-AF65-F5344CB8AC3E}">
        <p14:creationId xmlns:p14="http://schemas.microsoft.com/office/powerpoint/2010/main" val="3451477853"/>
      </p:ext>
    </p:extLst>
  </p:cSld>
  <p:clrMapOvr>
    <a:masterClrMapping/>
  </p:clrMapOvr>
  <p:transition spd="slow" advTm="78052"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3451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600" dirty="0" smtClean="0"/>
              <a:t>END</a:t>
            </a:r>
            <a:endParaRPr lang="en-GB" sz="9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54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85152919"/>
      </p:ext>
    </p:extLst>
  </p:cSld>
  <p:clrMapOvr>
    <a:masterClrMapping/>
  </p:clrMapOvr>
  <p:transition spd="slow" advTm="2778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5045" y="17643"/>
            <a:ext cx="5469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Gas load: </a:t>
            </a:r>
            <a:r>
              <a:rPr lang="en-GB" sz="2800" b="1" dirty="0" smtClean="0">
                <a:solidFill>
                  <a:srgbClr val="FF0000"/>
                </a:solidFill>
              </a:rPr>
              <a:t>beam induced desorption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7280" y="540863"/>
            <a:ext cx="9401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impingement of electron/photon/ions on surfaces can result in ion and neutral gas desorption.</a:t>
            </a:r>
            <a:endParaRPr lang="en-GB" dirty="0"/>
          </a:p>
        </p:txBody>
      </p:sp>
      <p:pic>
        <p:nvPicPr>
          <p:cNvPr id="23" name="Picture 2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489" y="1243789"/>
            <a:ext cx="4615962" cy="460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Oval 25"/>
          <p:cNvSpPr>
            <a:spLocks noChangeArrowheads="1"/>
          </p:cNvSpPr>
          <p:nvPr/>
        </p:nvSpPr>
        <p:spPr bwMode="auto">
          <a:xfrm>
            <a:off x="6379601" y="5011096"/>
            <a:ext cx="3867150" cy="7620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499224" y="3251688"/>
            <a:ext cx="41406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spcBef>
                <a:spcPct val="50000"/>
              </a:spcBef>
            </a:pPr>
            <a:r>
              <a:rPr lang="en-US" sz="1600" dirty="0" smtClean="0">
                <a:latin typeface="+mj-lt"/>
              </a:rPr>
              <a:t>In </a:t>
            </a:r>
            <a:r>
              <a:rPr lang="en-US" sz="1600" b="1" dirty="0">
                <a:latin typeface="+mj-lt"/>
              </a:rPr>
              <a:t>1918</a:t>
            </a:r>
            <a:r>
              <a:rPr lang="en-US" sz="1600" dirty="0">
                <a:latin typeface="+mj-lt"/>
              </a:rPr>
              <a:t>, </a:t>
            </a:r>
            <a:r>
              <a:rPr lang="en-US" sz="1600" dirty="0" err="1">
                <a:latin typeface="+mj-lt"/>
              </a:rPr>
              <a:t>Dempster</a:t>
            </a:r>
            <a:r>
              <a:rPr lang="en-US" sz="1600" dirty="0">
                <a:latin typeface="+mj-lt"/>
              </a:rPr>
              <a:t> observed ion desorption from electron bombarded salts  </a:t>
            </a:r>
            <a:r>
              <a:rPr lang="en-US" sz="1600" dirty="0" smtClean="0">
                <a:latin typeface="+mj-lt"/>
              </a:rPr>
              <a:t>(</a:t>
            </a:r>
            <a:r>
              <a:rPr lang="en-US" sz="1600" dirty="0">
                <a:latin typeface="+mj-lt"/>
              </a:rPr>
              <a:t>Phys. Rev. 11, 323) </a:t>
            </a:r>
          </a:p>
        </p:txBody>
      </p:sp>
      <p:grpSp>
        <p:nvGrpSpPr>
          <p:cNvPr id="10" name="Group 21"/>
          <p:cNvGrpSpPr>
            <a:grpSpLocks/>
          </p:cNvGrpSpPr>
          <p:nvPr/>
        </p:nvGrpSpPr>
        <p:grpSpPr bwMode="auto">
          <a:xfrm>
            <a:off x="684863" y="1360445"/>
            <a:ext cx="1714500" cy="1066800"/>
            <a:chOff x="2160" y="1104"/>
            <a:chExt cx="1170" cy="672"/>
          </a:xfrm>
        </p:grpSpPr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2496" y="1680"/>
              <a:ext cx="768" cy="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>
              <a:off x="2256" y="1296"/>
              <a:ext cx="52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2160" y="1209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Oval 11"/>
            <p:cNvSpPr>
              <a:spLocks noChangeArrowheads="1"/>
            </p:cNvSpPr>
            <p:nvPr/>
          </p:nvSpPr>
          <p:spPr bwMode="auto">
            <a:xfrm>
              <a:off x="2928" y="1344"/>
              <a:ext cx="96" cy="96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Oval 12"/>
            <p:cNvSpPr>
              <a:spLocks noChangeArrowheads="1"/>
            </p:cNvSpPr>
            <p:nvPr/>
          </p:nvSpPr>
          <p:spPr bwMode="auto">
            <a:xfrm>
              <a:off x="3024" y="1344"/>
              <a:ext cx="96" cy="96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 flipV="1">
              <a:off x="3072" y="1104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Oval 14"/>
            <p:cNvSpPr>
              <a:spLocks noChangeArrowheads="1"/>
            </p:cNvSpPr>
            <p:nvPr/>
          </p:nvSpPr>
          <p:spPr bwMode="auto">
            <a:xfrm>
              <a:off x="3024" y="1536"/>
              <a:ext cx="96" cy="96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 flipV="1">
              <a:off x="3138" y="1458"/>
              <a:ext cx="19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2640" y="1392"/>
              <a:ext cx="96" cy="96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2736" y="1392"/>
              <a:ext cx="96" cy="96"/>
            </a:xfrm>
            <a:prstGeom prst="ellipse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 flipH="1" flipV="1">
              <a:off x="2592" y="1200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AutoShape 20"/>
            <p:cNvSpPr>
              <a:spLocks noChangeArrowheads="1"/>
            </p:cNvSpPr>
            <p:nvPr/>
          </p:nvSpPr>
          <p:spPr bwMode="auto">
            <a:xfrm>
              <a:off x="2766" y="1575"/>
              <a:ext cx="240" cy="144"/>
            </a:xfrm>
            <a:prstGeom prst="irregularSeal2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7" name="Straight Arrow Connector 6"/>
          <p:cNvCxnSpPr/>
          <p:nvPr/>
        </p:nvCxnSpPr>
        <p:spPr>
          <a:xfrm>
            <a:off x="3922096" y="3914539"/>
            <a:ext cx="2457505" cy="1322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951128741"/>
      </p:ext>
    </p:extLst>
  </p:cSld>
  <p:clrMapOvr>
    <a:masterClrMapping/>
  </p:clrMapOvr>
  <p:transition spd="slow" advTm="42367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4" grpId="0" animBg="1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86"/>
          <a:stretch/>
        </p:blipFill>
        <p:spPr bwMode="auto">
          <a:xfrm>
            <a:off x="5379812" y="872839"/>
            <a:ext cx="2246342" cy="524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6"/>
          <p:cNvSpPr>
            <a:spLocks noChangeArrowheads="1"/>
          </p:cNvSpPr>
          <p:nvPr/>
        </p:nvSpPr>
        <p:spPr bwMode="auto">
          <a:xfrm>
            <a:off x="5165297" y="3261028"/>
            <a:ext cx="2675371" cy="9906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>
              <a:solidFill>
                <a:srgbClr val="FF0000"/>
              </a:solidFill>
              <a:latin typeface="Verdana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86" t="48899" b="40678"/>
          <a:stretch/>
        </p:blipFill>
        <p:spPr bwMode="auto">
          <a:xfrm>
            <a:off x="8323348" y="2317577"/>
            <a:ext cx="3285689" cy="8001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09838" y="526266"/>
            <a:ext cx="1160812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600" dirty="0">
                <a:latin typeface="+mj-lt"/>
              </a:rPr>
              <a:t>Millikan reported the first evidence of </a:t>
            </a:r>
            <a:r>
              <a:rPr lang="en-US" sz="1600" b="1" dirty="0">
                <a:latin typeface="+mj-lt"/>
              </a:rPr>
              <a:t>photon induced desorption </a:t>
            </a:r>
            <a:r>
              <a:rPr lang="en-US" sz="1600" dirty="0">
                <a:latin typeface="+mj-lt"/>
              </a:rPr>
              <a:t>in 1909 during the measurement of the photoelectric current of metals exposed to ultraviolet radiation.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92178" y="3017664"/>
            <a:ext cx="46359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first interpretation is given by Winch in 1930 (Phys. Rev. </a:t>
            </a:r>
            <a:r>
              <a:rPr lang="en-US" b="1" dirty="0"/>
              <a:t>36</a:t>
            </a:r>
            <a:r>
              <a:rPr lang="en-US" dirty="0"/>
              <a:t>, 601</a:t>
            </a:r>
            <a:r>
              <a:rPr lang="en-US" dirty="0" smtClean="0"/>
              <a:t>). </a:t>
            </a:r>
          </a:p>
          <a:p>
            <a:endParaRPr lang="en-US" dirty="0"/>
          </a:p>
          <a:p>
            <a:r>
              <a:rPr lang="en-US" dirty="0" smtClean="0"/>
              <a:t>He </a:t>
            </a:r>
            <a:r>
              <a:rPr lang="en-US" dirty="0"/>
              <a:t>was the first to see the implication of photoelectrons on photon induced desorption</a:t>
            </a:r>
            <a:r>
              <a:rPr lang="en-US" dirty="0" smtClean="0"/>
              <a:t>. </a:t>
            </a:r>
            <a:endParaRPr lang="en-US" dirty="0"/>
          </a:p>
        </p:txBody>
      </p:sp>
      <p:cxnSp>
        <p:nvCxnSpPr>
          <p:cNvPr id="22" name="Straight Arrow Connector 21"/>
          <p:cNvCxnSpPr>
            <a:stCxn id="3" idx="6"/>
          </p:cNvCxnSpPr>
          <p:nvPr/>
        </p:nvCxnSpPr>
        <p:spPr>
          <a:xfrm flipV="1">
            <a:off x="7840668" y="3117677"/>
            <a:ext cx="1121963" cy="6386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5045" y="17643"/>
            <a:ext cx="5469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Gas load: beam induced desorption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sp>
        <p:nvSpPr>
          <p:cNvPr id="2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2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94EDF-5CBA-4966-A45E-1F947FDF25D0}" type="slidenum">
              <a:rPr lang="fr-FR" altLang="en-US" smtClean="0"/>
              <a:pPr/>
              <a:t>7</a:t>
            </a:fld>
            <a:endParaRPr lang="fr-FR" altLang="en-US"/>
          </a:p>
        </p:txBody>
      </p:sp>
      <p:grpSp>
        <p:nvGrpSpPr>
          <p:cNvPr id="26" name="Group 21"/>
          <p:cNvGrpSpPr>
            <a:grpSpLocks/>
          </p:cNvGrpSpPr>
          <p:nvPr/>
        </p:nvGrpSpPr>
        <p:grpSpPr bwMode="auto">
          <a:xfrm>
            <a:off x="684863" y="1360445"/>
            <a:ext cx="1714500" cy="1066800"/>
            <a:chOff x="2160" y="1104"/>
            <a:chExt cx="1170" cy="672"/>
          </a:xfrm>
        </p:grpSpPr>
        <p:sp>
          <p:nvSpPr>
            <p:cNvPr id="27" name="Rectangle 7"/>
            <p:cNvSpPr>
              <a:spLocks noChangeArrowheads="1"/>
            </p:cNvSpPr>
            <p:nvPr/>
          </p:nvSpPr>
          <p:spPr bwMode="auto">
            <a:xfrm>
              <a:off x="2496" y="1680"/>
              <a:ext cx="768" cy="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8"/>
            <p:cNvSpPr>
              <a:spLocks noChangeShapeType="1"/>
            </p:cNvSpPr>
            <p:nvPr/>
          </p:nvSpPr>
          <p:spPr bwMode="auto">
            <a:xfrm>
              <a:off x="2256" y="1296"/>
              <a:ext cx="52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>
              <a:off x="2160" y="1209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928" y="1344"/>
              <a:ext cx="96" cy="96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Oval 12"/>
            <p:cNvSpPr>
              <a:spLocks noChangeArrowheads="1"/>
            </p:cNvSpPr>
            <p:nvPr/>
          </p:nvSpPr>
          <p:spPr bwMode="auto">
            <a:xfrm>
              <a:off x="3024" y="1344"/>
              <a:ext cx="96" cy="96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13"/>
            <p:cNvSpPr>
              <a:spLocks noChangeShapeType="1"/>
            </p:cNvSpPr>
            <p:nvPr/>
          </p:nvSpPr>
          <p:spPr bwMode="auto">
            <a:xfrm flipV="1">
              <a:off x="3072" y="1104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Oval 14"/>
            <p:cNvSpPr>
              <a:spLocks noChangeArrowheads="1"/>
            </p:cNvSpPr>
            <p:nvPr/>
          </p:nvSpPr>
          <p:spPr bwMode="auto">
            <a:xfrm>
              <a:off x="3024" y="1536"/>
              <a:ext cx="96" cy="96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16"/>
            <p:cNvSpPr>
              <a:spLocks noChangeShapeType="1"/>
            </p:cNvSpPr>
            <p:nvPr/>
          </p:nvSpPr>
          <p:spPr bwMode="auto">
            <a:xfrm flipV="1">
              <a:off x="3138" y="1458"/>
              <a:ext cx="19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Oval 17"/>
            <p:cNvSpPr>
              <a:spLocks noChangeArrowheads="1"/>
            </p:cNvSpPr>
            <p:nvPr/>
          </p:nvSpPr>
          <p:spPr bwMode="auto">
            <a:xfrm>
              <a:off x="2640" y="1392"/>
              <a:ext cx="96" cy="96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Oval 18"/>
            <p:cNvSpPr>
              <a:spLocks noChangeArrowheads="1"/>
            </p:cNvSpPr>
            <p:nvPr/>
          </p:nvSpPr>
          <p:spPr bwMode="auto">
            <a:xfrm>
              <a:off x="2736" y="1392"/>
              <a:ext cx="96" cy="96"/>
            </a:xfrm>
            <a:prstGeom prst="ellipse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19"/>
            <p:cNvSpPr>
              <a:spLocks noChangeShapeType="1"/>
            </p:cNvSpPr>
            <p:nvPr/>
          </p:nvSpPr>
          <p:spPr bwMode="auto">
            <a:xfrm flipH="1" flipV="1">
              <a:off x="2592" y="1200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AutoShape 20"/>
            <p:cNvSpPr>
              <a:spLocks noChangeArrowheads="1"/>
            </p:cNvSpPr>
            <p:nvPr/>
          </p:nvSpPr>
          <p:spPr bwMode="auto">
            <a:xfrm>
              <a:off x="2766" y="1575"/>
              <a:ext cx="240" cy="144"/>
            </a:xfrm>
            <a:prstGeom prst="irregularSeal2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25189953"/>
      </p:ext>
    </p:extLst>
  </p:cSld>
  <p:clrMapOvr>
    <a:masterClrMapping/>
  </p:clrMapOvr>
  <p:transition spd="slow" advTm="5924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53845" y="721642"/>
                <a:ext cx="11732859" cy="51489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The </a:t>
                </a:r>
                <a:r>
                  <a:rPr lang="en-GB" b="1" dirty="0"/>
                  <a:t>desorption yield</a:t>
                </a:r>
                <a:r>
                  <a:rPr lang="en-GB" dirty="0"/>
                  <a:t> </a:t>
                </a:r>
                <a:r>
                  <a:rPr lang="en-GB" dirty="0">
                    <a:latin typeface="Symbol" pitchFamily="18" charset="2"/>
                  </a:rPr>
                  <a:t>h</a:t>
                </a:r>
                <a:r>
                  <a:rPr lang="en-GB" dirty="0"/>
                  <a:t>, i.e. the number of molecules desorbed per impinging particle, is </a:t>
                </a:r>
                <a:r>
                  <a:rPr lang="en-GB" dirty="0" smtClean="0"/>
                  <a:t>the quantity needed </a:t>
                </a:r>
                <a:r>
                  <a:rPr lang="en-GB" dirty="0"/>
                  <a:t>to design </a:t>
                </a:r>
                <a:r>
                  <a:rPr lang="en-GB" dirty="0" smtClean="0"/>
                  <a:t>vacuum </a:t>
                </a:r>
                <a:r>
                  <a:rPr lang="en-GB" dirty="0"/>
                  <a:t>system of particle </a:t>
                </a:r>
                <a:r>
                  <a:rPr lang="en-GB" dirty="0" smtClean="0"/>
                  <a:t>accelerators:</a:t>
                </a:r>
                <a:endParaRPr lang="en-GB" dirty="0"/>
              </a:p>
              <a:p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𝜼</m:t>
                      </m:r>
                      <m:r>
                        <a:rPr lang="fr-CH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GB" b="1">
                              <a:solidFill>
                                <a:srgbClr val="FF0000"/>
                              </a:solidFill>
                            </a:rPr>
                            <m:t>number</m:t>
                          </m:r>
                          <m:r>
                            <m:rPr>
                              <m:nor/>
                            </m:rPr>
                            <a:rPr lang="en-GB" b="1">
                              <a:solidFill>
                                <a:srgbClr val="FF0000"/>
                              </a:solidFill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1">
                              <a:solidFill>
                                <a:srgbClr val="FF0000"/>
                              </a:solidFill>
                            </a:rPr>
                            <m:t>of</m:t>
                          </m:r>
                          <m:r>
                            <m:rPr>
                              <m:nor/>
                            </m:rPr>
                            <a:rPr lang="en-GB" b="1">
                              <a:solidFill>
                                <a:srgbClr val="FF0000"/>
                              </a:solidFill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1">
                              <a:solidFill>
                                <a:srgbClr val="FF0000"/>
                              </a:solidFill>
                            </a:rPr>
                            <m:t>molecules</m:t>
                          </m:r>
                          <m:r>
                            <m:rPr>
                              <m:nor/>
                            </m:rPr>
                            <a:rPr lang="en-GB" b="1">
                              <a:solidFill>
                                <a:srgbClr val="FF0000"/>
                              </a:solidFill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1">
                              <a:solidFill>
                                <a:srgbClr val="FF0000"/>
                              </a:solidFill>
                            </a:rPr>
                            <m:t>desorbed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GB" b="1">
                              <a:solidFill>
                                <a:srgbClr val="FF0000"/>
                              </a:solidFill>
                            </a:rPr>
                            <m:t>number</m:t>
                          </m:r>
                          <m:r>
                            <m:rPr>
                              <m:nor/>
                            </m:rPr>
                            <a:rPr lang="en-GB" b="1">
                              <a:solidFill>
                                <a:srgbClr val="FF0000"/>
                              </a:solidFill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1">
                              <a:solidFill>
                                <a:srgbClr val="FF0000"/>
                              </a:solidFill>
                            </a:rPr>
                            <m:t>of</m:t>
                          </m:r>
                          <m:r>
                            <m:rPr>
                              <m:nor/>
                            </m:rPr>
                            <a:rPr lang="en-GB" b="1">
                              <a:solidFill>
                                <a:srgbClr val="FF0000"/>
                              </a:solidFill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1">
                              <a:solidFill>
                                <a:srgbClr val="FF0000"/>
                              </a:solidFill>
                            </a:rPr>
                            <m:t>particules</m:t>
                          </m:r>
                          <m:r>
                            <m:rPr>
                              <m:nor/>
                            </m:rPr>
                            <a:rPr lang="en-GB" b="1">
                              <a:solidFill>
                                <a:srgbClr val="FF0000"/>
                              </a:solidFill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1">
                              <a:solidFill>
                                <a:srgbClr val="FF0000"/>
                              </a:solidFill>
                            </a:rPr>
                            <m:t>impinging</m:t>
                          </m:r>
                          <m:r>
                            <m:rPr>
                              <m:nor/>
                            </m:rPr>
                            <a:rPr lang="en-GB" b="1">
                              <a:solidFill>
                                <a:srgbClr val="FF0000"/>
                              </a:solidFill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1">
                              <a:solidFill>
                                <a:srgbClr val="FF0000"/>
                              </a:solidFill>
                            </a:rPr>
                            <m:t>on</m:t>
                          </m:r>
                          <m:r>
                            <m:rPr>
                              <m:nor/>
                            </m:rPr>
                            <a:rPr lang="en-GB" b="1">
                              <a:solidFill>
                                <a:srgbClr val="FF0000"/>
                              </a:solidFill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1">
                              <a:solidFill>
                                <a:srgbClr val="FF0000"/>
                              </a:solidFill>
                            </a:rPr>
                            <m:t>the</m:t>
                          </m:r>
                          <m:r>
                            <m:rPr>
                              <m:nor/>
                            </m:rPr>
                            <a:rPr lang="en-GB" b="1">
                              <a:solidFill>
                                <a:srgbClr val="FF0000"/>
                              </a:solidFill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1">
                              <a:solidFill>
                                <a:srgbClr val="FF0000"/>
                              </a:solidFill>
                            </a:rPr>
                            <m:t>surface</m:t>
                          </m:r>
                        </m:den>
                      </m:f>
                    </m:oMath>
                  </m:oMathPara>
                </a14:m>
                <a:endParaRPr lang="en-GB" b="1" dirty="0" smtClean="0"/>
              </a:p>
              <a:p>
                <a:endParaRPr lang="en-GB" dirty="0"/>
              </a:p>
              <a:p>
                <a:pPr marL="285750" indent="-285750">
                  <a:buFont typeface="Symbol" pitchFamily="18" charset="2"/>
                  <a:buChar char="h"/>
                </a:pPr>
                <a:r>
                  <a:rPr lang="en-GB" dirty="0" smtClean="0"/>
                  <a:t>depends </a:t>
                </a:r>
                <a:r>
                  <a:rPr lang="en-GB" dirty="0"/>
                  <a:t>on many parameters, in </a:t>
                </a:r>
                <a:r>
                  <a:rPr lang="en-GB" dirty="0" smtClean="0"/>
                  <a:t>particular:</a:t>
                </a:r>
              </a:p>
              <a:p>
                <a:endParaRPr lang="en-GB" dirty="0" smtClean="0"/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GB" dirty="0" smtClean="0"/>
                  <a:t>on </a:t>
                </a:r>
                <a:r>
                  <a:rPr lang="en-GB" dirty="0"/>
                  <a:t>the </a:t>
                </a:r>
                <a:r>
                  <a:rPr lang="en-GB" dirty="0" smtClean="0"/>
                  <a:t>nature and energy </a:t>
                </a:r>
                <a:r>
                  <a:rPr lang="en-GB" dirty="0"/>
                  <a:t>of the </a:t>
                </a:r>
                <a:r>
                  <a:rPr lang="en-GB" b="1" dirty="0" smtClean="0">
                    <a:solidFill>
                      <a:srgbClr val="FF0000"/>
                    </a:solidFill>
                  </a:rPr>
                  <a:t>impinging particle</a:t>
                </a:r>
                <a:r>
                  <a:rPr lang="en-GB" dirty="0" smtClean="0"/>
                  <a:t>; 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GB" dirty="0" smtClean="0"/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GB" dirty="0" smtClean="0"/>
                  <a:t>the </a:t>
                </a:r>
                <a:r>
                  <a:rPr lang="en-GB" b="1" dirty="0" smtClean="0">
                    <a:solidFill>
                      <a:srgbClr val="FF0000"/>
                    </a:solidFill>
                  </a:rPr>
                  <a:t>material</a:t>
                </a:r>
                <a:r>
                  <a:rPr lang="en-GB" dirty="0" smtClean="0"/>
                  <a:t> of the vacuum chamber;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GB" dirty="0" smtClean="0"/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GB" dirty="0" smtClean="0"/>
                  <a:t>the nature of the </a:t>
                </a:r>
                <a:r>
                  <a:rPr lang="en-GB" b="1" dirty="0" smtClean="0">
                    <a:solidFill>
                      <a:srgbClr val="FF0000"/>
                    </a:solidFill>
                  </a:rPr>
                  <a:t>desorbed gas</a:t>
                </a:r>
                <a:r>
                  <a:rPr lang="en-GB" dirty="0" smtClean="0"/>
                  <a:t>;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GB" dirty="0" smtClean="0"/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GB" dirty="0" smtClean="0"/>
                  <a:t>quantity </a:t>
                </a:r>
                <a:r>
                  <a:rPr lang="en-GB" dirty="0"/>
                  <a:t>of particles that have already impinged on the surface, namely </a:t>
                </a:r>
                <a:r>
                  <a:rPr lang="en-GB" b="1" dirty="0">
                    <a:solidFill>
                      <a:srgbClr val="FF0000"/>
                    </a:solidFill>
                  </a:rPr>
                  <a:t>the dose D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GB"/>
                              <m:t>particles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n-GB"/>
                                  <m:t>cm</m:t>
                                </m:r>
                              </m:e>
                              <m:sup>
                                <m:r>
                                  <m:rPr>
                                    <m:nor/>
                                  </m:rPr>
                                  <a:rPr lang="en-GB"/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en-GB" dirty="0"/>
                  <a:t>. </a:t>
                </a:r>
                <a:endParaRPr lang="en-GB" dirty="0" smtClean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GB" dirty="0"/>
              </a:p>
              <a:p>
                <a:r>
                  <a:rPr lang="en-GB" dirty="0" smtClean="0"/>
                  <a:t>The </a:t>
                </a:r>
                <a:r>
                  <a:rPr lang="en-GB" b="1" dirty="0">
                    <a:solidFill>
                      <a:srgbClr val="FF0000"/>
                    </a:solidFill>
                  </a:rPr>
                  <a:t>cleanliness of the surfaces </a:t>
                </a:r>
                <a:r>
                  <a:rPr lang="en-GB" dirty="0"/>
                  <a:t>has also a crucial influence.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845" y="721642"/>
                <a:ext cx="11732859" cy="5148974"/>
              </a:xfrm>
              <a:prstGeom prst="rect">
                <a:avLst/>
              </a:prstGeom>
              <a:blipFill rotWithShape="0">
                <a:blip r:embed="rId4"/>
                <a:stretch>
                  <a:fillRect l="-416" t="-8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75045" y="17643"/>
            <a:ext cx="5469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Gas load: beam induced desorption</a:t>
            </a:r>
            <a:endParaRPr lang="en-GB" sz="2800" b="1" dirty="0">
              <a:solidFill>
                <a:schemeClr val="accent2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5573274"/>
      </p:ext>
    </p:extLst>
  </p:cSld>
  <p:clrMapOvr>
    <a:masterClrMapping/>
  </p:clrMapOvr>
  <p:transition spd="slow" advTm="90092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9th,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cap="none" smtClean="0"/>
              <a:t>Vacuum Issues, CAS Intensity Limitations, Paolo Chiggiato</a:t>
            </a:r>
            <a:endParaRPr lang="en-US" cap="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5045" y="17643"/>
            <a:ext cx="71968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Gas load: Electron Stimulated Desorption (</a:t>
            </a:r>
            <a:r>
              <a:rPr lang="en-GB" sz="2800" b="1" dirty="0" smtClean="0">
                <a:solidFill>
                  <a:srgbClr val="FF0000"/>
                </a:solidFill>
              </a:rPr>
              <a:t>ESD</a:t>
            </a:r>
            <a:r>
              <a:rPr lang="en-GB" sz="2800" b="1" dirty="0" smtClean="0">
                <a:solidFill>
                  <a:schemeClr val="accent2"/>
                </a:solidFill>
              </a:rPr>
              <a:t>)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5350" b="17362"/>
          <a:stretch/>
        </p:blipFill>
        <p:spPr>
          <a:xfrm>
            <a:off x="3944146" y="1570123"/>
            <a:ext cx="7641143" cy="369420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77318" y="815142"/>
            <a:ext cx="11806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general, ESD is correlated with beam induced </a:t>
            </a:r>
            <a:r>
              <a:rPr lang="en-GB" b="1" dirty="0" smtClean="0">
                <a:solidFill>
                  <a:srgbClr val="FF0000"/>
                </a:solidFill>
              </a:rPr>
              <a:t>multipacting</a:t>
            </a:r>
            <a:r>
              <a:rPr lang="en-GB" dirty="0" smtClean="0"/>
              <a:t> (</a:t>
            </a:r>
            <a:r>
              <a:rPr lang="en-GB" dirty="0" err="1" smtClean="0"/>
              <a:t>ecloud</a:t>
            </a:r>
            <a:r>
              <a:rPr lang="en-GB" dirty="0" smtClean="0"/>
              <a:t> in </a:t>
            </a:r>
            <a:r>
              <a:rPr lang="en-GB" dirty="0" err="1" smtClean="0"/>
              <a:t>beampipes</a:t>
            </a:r>
            <a:r>
              <a:rPr lang="en-GB" dirty="0" smtClean="0"/>
              <a:t> and multipacting in RF systems).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456600" y="3722445"/>
            <a:ext cx="2988298" cy="848413"/>
          </a:xfrm>
          <a:prstGeom prst="rect">
            <a:avLst/>
          </a:prstGeom>
          <a:solidFill>
            <a:srgbClr val="1CADE4">
              <a:alpha val="1490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4034955" y="5384296"/>
            <a:ext cx="79660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Universal curve for inelastic mean free path as a function of electron kinetic energy.</a:t>
            </a:r>
          </a:p>
          <a:p>
            <a:pPr algn="ctr"/>
            <a:r>
              <a:rPr lang="en-GB" i="1" dirty="0" smtClean="0"/>
              <a:t>M. </a:t>
            </a:r>
            <a:r>
              <a:rPr lang="en-GB" i="1" dirty="0" err="1" smtClean="0"/>
              <a:t>Seah</a:t>
            </a:r>
            <a:r>
              <a:rPr lang="en-GB" i="1" dirty="0" smtClean="0"/>
              <a:t> and W. Dench, Surf, Interface Anal. 1(1979)2</a:t>
            </a:r>
            <a:endParaRPr lang="en-GB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37309" y="2573579"/>
            <a:ext cx="38333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</a:t>
            </a:r>
            <a:r>
              <a:rPr lang="en-GB" b="1" dirty="0">
                <a:solidFill>
                  <a:srgbClr val="FF0000"/>
                </a:solidFill>
              </a:rPr>
              <a:t>penetration depth </a:t>
            </a:r>
            <a:r>
              <a:rPr lang="en-GB" dirty="0"/>
              <a:t>of electrons kicked by beams is </a:t>
            </a:r>
            <a:r>
              <a:rPr lang="en-GB" b="1" dirty="0">
                <a:solidFill>
                  <a:srgbClr val="FF0000"/>
                </a:solidFill>
              </a:rPr>
              <a:t>lower than 1 nm</a:t>
            </a:r>
            <a:r>
              <a:rPr lang="en-GB" dirty="0"/>
              <a:t>. ESD strongly depends on the chemical composition of the </a:t>
            </a:r>
            <a:r>
              <a:rPr lang="en-GB" b="1" dirty="0">
                <a:solidFill>
                  <a:srgbClr val="FF0000"/>
                </a:solidFill>
              </a:rPr>
              <a:t>oxide layer </a:t>
            </a:r>
            <a:r>
              <a:rPr lang="en-GB" dirty="0"/>
              <a:t>(typical thickness is 1-10 nm).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43626422"/>
      </p:ext>
    </p:extLst>
  </p:cSld>
  <p:clrMapOvr>
    <a:masterClrMapping/>
  </p:clrMapOvr>
  <p:transition spd="slow" advTm="6582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6.1|28.9|13.5|11.9|2.7|44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71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7.1|8.1|57|6.9|11.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3.4|5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1|39.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20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52.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|28.1|23.9|28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9.6|1.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9.6|13.4|2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|9.3|9.1|11|36.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8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1|17.5|8.8|1.6|19.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6.6|26.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5|11.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7|28.3|10.1|9.2|4.5|6.8|1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16.2|11.3|12.9|26.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38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2|17.6|1.9|11.9|8.3|7.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8|43.5|32.7|37.5|23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6|12.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|0.9|0.4|20.7|3.4|0.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0.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8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7.6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6|70.1|0.9|2.6|6|29.7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38.4|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27.6|2.4|44.6|1.9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1.1|36.5|0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5.1|1.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0.2|2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3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7.2|2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1.5|20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6|21.8|16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22.7|24.1|7.8|41.2|27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0.9|4.6|2.7|21.2"/>
</p:tagLst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5583</TotalTime>
  <Words>3817</Words>
  <Application>Microsoft Office PowerPoint</Application>
  <PresentationFormat>Widescreen</PresentationFormat>
  <Paragraphs>625</Paragraphs>
  <Slides>54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54</vt:i4>
      </vt:variant>
    </vt:vector>
  </HeadingPairs>
  <TitlesOfParts>
    <vt:vector size="70" baseType="lpstr">
      <vt:lpstr>ＭＳ Ｐゴシック</vt:lpstr>
      <vt:lpstr>ＭＳ Ｐゴシック</vt:lpstr>
      <vt:lpstr>Arial</vt:lpstr>
      <vt:lpstr>Calibri</vt:lpstr>
      <vt:lpstr>Calibri Light</vt:lpstr>
      <vt:lpstr>Cambria Math</vt:lpstr>
      <vt:lpstr>Courier New</vt:lpstr>
      <vt:lpstr>Symbol</vt:lpstr>
      <vt:lpstr>Tahoma</vt:lpstr>
      <vt:lpstr>Times New Roman</vt:lpstr>
      <vt:lpstr>Verdana</vt:lpstr>
      <vt:lpstr>Wingdings</vt:lpstr>
      <vt:lpstr>Retrospect</vt:lpstr>
      <vt:lpstr>Equation</vt:lpstr>
      <vt:lpstr>CorelPhotoPaint.Image.6</vt:lpstr>
      <vt:lpstr>KGPlot</vt:lpstr>
      <vt:lpstr>Vacuum issues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Vacuum issues</dc:title>
  <dc:creator>Paolo Chiggiato</dc:creator>
  <cp:lastModifiedBy>Paolo Chiggiato</cp:lastModifiedBy>
  <cp:revision>277</cp:revision>
  <dcterms:created xsi:type="dcterms:W3CDTF">2015-10-27T08:03:47Z</dcterms:created>
  <dcterms:modified xsi:type="dcterms:W3CDTF">2015-11-09T14:21:41Z</dcterms:modified>
</cp:coreProperties>
</file>