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tags/tag2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3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9.xml" ContentType="application/vnd.openxmlformats-officedocument.presentationml.notesSlide+xml"/>
  <Override PartName="/ppt/tags/tag6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7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8.xml" ContentType="application/vnd.openxmlformats-officedocument.presentationml.tags+xml"/>
  <Override PartName="/ppt/notesSlides/notesSlide36.xml" ContentType="application/vnd.openxmlformats-officedocument.presentationml.notesSlide+xml"/>
  <Override PartName="/ppt/tags/tag9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52" r:id="rId1"/>
    <p:sldMasterId id="2147483666" r:id="rId2"/>
    <p:sldMasterId id="2147483779" r:id="rId3"/>
    <p:sldMasterId id="2147483791" r:id="rId4"/>
  </p:sldMasterIdLst>
  <p:notesMasterIdLst>
    <p:notesMasterId r:id="rId98"/>
  </p:notesMasterIdLst>
  <p:handoutMasterIdLst>
    <p:handoutMasterId r:id="rId99"/>
  </p:handoutMasterIdLst>
  <p:sldIdLst>
    <p:sldId id="1711" r:id="rId5"/>
    <p:sldId id="1819" r:id="rId6"/>
    <p:sldId id="1820" r:id="rId7"/>
    <p:sldId id="1758" r:id="rId8"/>
    <p:sldId id="1759" r:id="rId9"/>
    <p:sldId id="1818" r:id="rId10"/>
    <p:sldId id="1742" r:id="rId11"/>
    <p:sldId id="1743" r:id="rId12"/>
    <p:sldId id="1744" r:id="rId13"/>
    <p:sldId id="1747" r:id="rId14"/>
    <p:sldId id="1750" r:id="rId15"/>
    <p:sldId id="1745" r:id="rId16"/>
    <p:sldId id="1746" r:id="rId17"/>
    <p:sldId id="1748" r:id="rId18"/>
    <p:sldId id="1749" r:id="rId19"/>
    <p:sldId id="1793" r:id="rId20"/>
    <p:sldId id="1794" r:id="rId21"/>
    <p:sldId id="1797" r:id="rId22"/>
    <p:sldId id="1798" r:id="rId23"/>
    <p:sldId id="1801" r:id="rId24"/>
    <p:sldId id="1802" r:id="rId25"/>
    <p:sldId id="1803" r:id="rId26"/>
    <p:sldId id="1832" r:id="rId27"/>
    <p:sldId id="1805" r:id="rId28"/>
    <p:sldId id="1833" r:id="rId29"/>
    <p:sldId id="1834" r:id="rId30"/>
    <p:sldId id="1835" r:id="rId31"/>
    <p:sldId id="1813" r:id="rId32"/>
    <p:sldId id="1814" r:id="rId33"/>
    <p:sldId id="1815" r:id="rId34"/>
    <p:sldId id="1816" r:id="rId35"/>
    <p:sldId id="1817" r:id="rId36"/>
    <p:sldId id="1821" r:id="rId37"/>
    <p:sldId id="1822" r:id="rId38"/>
    <p:sldId id="1823" r:id="rId39"/>
    <p:sldId id="1807" r:id="rId40"/>
    <p:sldId id="1837" r:id="rId41"/>
    <p:sldId id="1838" r:id="rId42"/>
    <p:sldId id="1808" r:id="rId43"/>
    <p:sldId id="1809" r:id="rId44"/>
    <p:sldId id="1810" r:id="rId45"/>
    <p:sldId id="1811" r:id="rId46"/>
    <p:sldId id="1780" r:id="rId47"/>
    <p:sldId id="1781" r:id="rId48"/>
    <p:sldId id="1825" r:id="rId49"/>
    <p:sldId id="1826" r:id="rId50"/>
    <p:sldId id="1828" r:id="rId51"/>
    <p:sldId id="1786" r:id="rId52"/>
    <p:sldId id="1787" r:id="rId53"/>
    <p:sldId id="1812" r:id="rId54"/>
    <p:sldId id="1724" r:id="rId55"/>
    <p:sldId id="1721" r:id="rId56"/>
    <p:sldId id="1722" r:id="rId57"/>
    <p:sldId id="1845" r:id="rId58"/>
    <p:sldId id="1602" r:id="rId59"/>
    <p:sldId id="1662" r:id="rId60"/>
    <p:sldId id="1675" r:id="rId61"/>
    <p:sldId id="1655" r:id="rId62"/>
    <p:sldId id="1770" r:id="rId63"/>
    <p:sldId id="1771" r:id="rId64"/>
    <p:sldId id="1772" r:id="rId65"/>
    <p:sldId id="1840" r:id="rId66"/>
    <p:sldId id="1841" r:id="rId67"/>
    <p:sldId id="1842" r:id="rId68"/>
    <p:sldId id="1843" r:id="rId69"/>
    <p:sldId id="1765" r:id="rId70"/>
    <p:sldId id="1766" r:id="rId71"/>
    <p:sldId id="1710" r:id="rId72"/>
    <p:sldId id="1850" r:id="rId73"/>
    <p:sldId id="1688" r:id="rId74"/>
    <p:sldId id="1849" r:id="rId75"/>
    <p:sldId id="1851" r:id="rId76"/>
    <p:sldId id="1694" r:id="rId77"/>
    <p:sldId id="1844" r:id="rId78"/>
    <p:sldId id="1839" r:id="rId79"/>
    <p:sldId id="1857" r:id="rId80"/>
    <p:sldId id="1709" r:id="rId81"/>
    <p:sldId id="1704" r:id="rId82"/>
    <p:sldId id="1713" r:id="rId83"/>
    <p:sldId id="1702" r:id="rId84"/>
    <p:sldId id="1697" r:id="rId85"/>
    <p:sldId id="1703" r:id="rId86"/>
    <p:sldId id="1707" r:id="rId87"/>
    <p:sldId id="1829" r:id="rId88"/>
    <p:sldId id="1830" r:id="rId89"/>
    <p:sldId id="1846" r:id="rId90"/>
    <p:sldId id="1847" r:id="rId91"/>
    <p:sldId id="1848" r:id="rId92"/>
    <p:sldId id="1852" r:id="rId93"/>
    <p:sldId id="1853" r:id="rId94"/>
    <p:sldId id="1854" r:id="rId95"/>
    <p:sldId id="1855" r:id="rId96"/>
    <p:sldId id="1856" r:id="rId97"/>
  </p:sldIdLst>
  <p:sldSz cx="9144000" cy="6858000" type="screen4x3"/>
  <p:notesSz cx="68119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50" userDrawn="1">
          <p15:clr>
            <a:srgbClr val="A4A3A4"/>
          </p15:clr>
        </p15:guide>
        <p15:guide id="2" pos="460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FFCC"/>
    <a:srgbClr val="0000FF"/>
    <a:srgbClr val="333399"/>
    <a:srgbClr val="000000"/>
    <a:srgbClr val="CC0000"/>
    <a:srgbClr val="800000"/>
    <a:srgbClr val="FFFF00"/>
    <a:srgbClr val="FF505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96" autoAdjust="0"/>
    <p:restoredTop sz="95405" autoAdjust="0"/>
  </p:normalViewPr>
  <p:slideViewPr>
    <p:cSldViewPr snapToObjects="1">
      <p:cViewPr varScale="1">
        <p:scale>
          <a:sx n="66" d="100"/>
          <a:sy n="66" d="100"/>
        </p:scale>
        <p:origin x="144" y="96"/>
      </p:cViewPr>
      <p:guideLst>
        <p:guide orient="horz" pos="2750"/>
        <p:guide pos="4604"/>
      </p:guideLst>
    </p:cSldViewPr>
  </p:slideViewPr>
  <p:outlineViewPr>
    <p:cViewPr>
      <p:scale>
        <a:sx n="25" d="100"/>
        <a:sy n="25" d="100"/>
      </p:scale>
      <p:origin x="0" y="-405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-21494"/>
    </p:cViewPr>
  </p:sorterViewPr>
  <p:notesViewPr>
    <p:cSldViewPr snapToObjects="1">
      <p:cViewPr varScale="1">
        <p:scale>
          <a:sx n="57" d="100"/>
          <a:sy n="57" d="100"/>
        </p:scale>
        <p:origin x="-3216" y="-106"/>
      </p:cViewPr>
      <p:guideLst>
        <p:guide orient="horz" pos="3128"/>
        <p:guide pos="2147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102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100" Type="http://schemas.openxmlformats.org/officeDocument/2006/relationships/commentAuthors" Target="commentAuthor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103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slide" Target="slides/slide90.xml"/><Relationship Id="rId99" Type="http://schemas.openxmlformats.org/officeDocument/2006/relationships/handoutMaster" Target="handoutMasters/handoutMaster1.xml"/><Relationship Id="rId10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r\rudi\Documents\MachineProtection\LHC-energy-versus-momentu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79395456362655"/>
          <c:y val="2.8532608695652172E-2"/>
          <c:w val="0.82684341342170686"/>
          <c:h val="0.83967391304347883"/>
        </c:manualLayout>
      </c:layout>
      <c:scatterChart>
        <c:scatterStyle val="lineMarker"/>
        <c:varyColors val="0"/>
        <c:ser>
          <c:idx val="0"/>
          <c:order val="0"/>
          <c:tx>
            <c:strRef>
              <c:f>FCC!$B$1:$B$2</c:f>
              <c:strCache>
                <c:ptCount val="2"/>
                <c:pt idx="0">
                  <c:v>Stored Energy</c:v>
                </c:pt>
                <c:pt idx="1">
                  <c:v>MJ</c:v>
                </c:pt>
              </c:strCache>
            </c:strRef>
          </c:tx>
          <c:spPr>
            <a:ln w="28575">
              <a:noFill/>
            </a:ln>
          </c:spPr>
          <c:marker>
            <c:symbol val="x"/>
            <c:size val="10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dPt>
            <c:idx val="2"/>
            <c:marker>
              <c:spPr>
                <a:solidFill>
                  <a:srgbClr val="008000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3"/>
            <c:marker>
              <c:spPr>
                <a:solidFill>
                  <a:srgbClr val="008000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4"/>
            <c:marker>
              <c:spPr>
                <a:solidFill>
                  <a:srgbClr val="008000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5"/>
            <c:marker>
              <c:spPr>
                <a:solidFill>
                  <a:srgbClr val="008000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6"/>
            <c:marker>
              <c:spPr>
                <a:solidFill>
                  <a:srgbClr val="CC0066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7"/>
            <c:marker>
              <c:spPr>
                <a:solidFill>
                  <a:srgbClr val="CC0066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8"/>
            <c:marker>
              <c:spPr>
                <a:solidFill>
                  <a:srgbClr val="CC0066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9"/>
            <c:marker>
              <c:spPr>
                <a:solidFill>
                  <a:srgbClr val="CC0066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10"/>
            <c:marker>
              <c:spPr>
                <a:solidFill>
                  <a:srgbClr val="C00000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11"/>
            <c:marker>
              <c:symbol val="circle"/>
              <c:size val="10"/>
              <c:spPr>
                <a:solidFill>
                  <a:srgbClr val="0000FF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12"/>
            <c:marker>
              <c:symbol val="circle"/>
              <c:size val="10"/>
              <c:spPr>
                <a:solidFill>
                  <a:srgbClr val="0000FF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13"/>
            <c:marker>
              <c:symbol val="circle"/>
              <c:size val="10"/>
              <c:spPr>
                <a:solidFill>
                  <a:srgbClr val="0000FF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dPt>
            <c:idx val="14"/>
            <c:marker>
              <c:symbol val="circle"/>
              <c:size val="10"/>
              <c:spPr>
                <a:solidFill>
                  <a:srgbClr val="0000FF"/>
                </a:solidFill>
                <a:ln>
                  <a:solidFill>
                    <a:srgbClr val="000080"/>
                  </a:solidFill>
                  <a:prstDash val="solid"/>
                </a:ln>
              </c:spPr>
            </c:marker>
            <c:bubble3D val="0"/>
          </c:dPt>
          <c:xVal>
            <c:numRef>
              <c:f>FCC!$A$3:$A$18</c:f>
              <c:numCache>
                <c:formatCode>0</c:formatCode>
                <c:ptCount val="16"/>
                <c:pt idx="1">
                  <c:v>250</c:v>
                </c:pt>
                <c:pt idx="2">
                  <c:v>900</c:v>
                </c:pt>
                <c:pt idx="3">
                  <c:v>450</c:v>
                </c:pt>
                <c:pt idx="4">
                  <c:v>920</c:v>
                </c:pt>
                <c:pt idx="5">
                  <c:v>26</c:v>
                </c:pt>
                <c:pt idx="6">
                  <c:v>450</c:v>
                </c:pt>
                <c:pt idx="7">
                  <c:v>4000</c:v>
                </c:pt>
                <c:pt idx="8">
                  <c:v>7000</c:v>
                </c:pt>
                <c:pt idx="9">
                  <c:v>40000</c:v>
                </c:pt>
                <c:pt idx="10">
                  <c:v>45</c:v>
                </c:pt>
                <c:pt idx="11">
                  <c:v>7000</c:v>
                </c:pt>
                <c:pt idx="12">
                  <c:v>7000</c:v>
                </c:pt>
                <c:pt idx="13">
                  <c:v>40000</c:v>
                </c:pt>
                <c:pt idx="14">
                  <c:v>40000</c:v>
                </c:pt>
                <c:pt idx="15">
                  <c:v>40000</c:v>
                </c:pt>
              </c:numCache>
            </c:numRef>
          </c:xVal>
          <c:yVal>
            <c:numRef>
              <c:f>FCC!$B$3:$B$18</c:f>
              <c:numCache>
                <c:formatCode>0.00</c:formatCode>
                <c:ptCount val="16"/>
                <c:pt idx="1">
                  <c:v>0.9</c:v>
                </c:pt>
                <c:pt idx="2">
                  <c:v>1.6</c:v>
                </c:pt>
                <c:pt idx="3">
                  <c:v>2.5</c:v>
                </c:pt>
                <c:pt idx="4">
                  <c:v>2.67</c:v>
                </c:pt>
                <c:pt idx="5">
                  <c:v>3</c:v>
                </c:pt>
                <c:pt idx="6">
                  <c:v>25</c:v>
                </c:pt>
                <c:pt idx="7">
                  <c:v>142</c:v>
                </c:pt>
                <c:pt idx="8">
                  <c:v>362</c:v>
                </c:pt>
                <c:pt idx="9">
                  <c:v>8000</c:v>
                </c:pt>
                <c:pt idx="10">
                  <c:v>21.6</c:v>
                </c:pt>
                <c:pt idx="11">
                  <c:v>8800</c:v>
                </c:pt>
                <c:pt idx="12">
                  <c:v>1100</c:v>
                </c:pt>
                <c:pt idx="13">
                  <c:v>160000</c:v>
                </c:pt>
                <c:pt idx="14">
                  <c:v>32000</c:v>
                </c:pt>
                <c:pt idx="15">
                  <c:v>50000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4493152"/>
        <c:axId val="214493544"/>
      </c:scatterChart>
      <c:valAx>
        <c:axId val="214493152"/>
        <c:scaling>
          <c:logBase val="10"/>
          <c:orientation val="minMax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5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Momentum [GeV/c]</a:t>
                </a:r>
              </a:p>
            </c:rich>
          </c:tx>
          <c:layout>
            <c:manualLayout>
              <c:xMode val="edge"/>
              <c:yMode val="edge"/>
              <c:x val="0.45843903638978678"/>
              <c:y val="0.93024548402037976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4493544"/>
        <c:crosses val="autoZero"/>
        <c:crossBetween val="midCat"/>
      </c:valAx>
      <c:valAx>
        <c:axId val="214493544"/>
        <c:scaling>
          <c:logBase val="10"/>
          <c:orientation val="minMax"/>
          <c:max val="1000000"/>
          <c:min val="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>
          <c:spPr>
            <a:ln w="3175">
              <a:solidFill>
                <a:srgbClr val="000000"/>
              </a:solidFill>
              <a:prstDash val="solid"/>
            </a:ln>
          </c:spPr>
        </c:minorGridlines>
        <c:title>
          <c:tx>
            <c:rich>
              <a:bodyPr/>
              <a:lstStyle/>
              <a:p>
                <a:pPr>
                  <a:defRPr sz="15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Energy stored in the beam [MJ]</a:t>
                </a:r>
              </a:p>
            </c:rich>
          </c:tx>
          <c:layout>
            <c:manualLayout>
              <c:xMode val="edge"/>
              <c:yMode val="edge"/>
              <c:x val="1.3275460762920504E-2"/>
              <c:y val="0.19429347632450922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214493152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noFill/>
    <a:ln w="3175">
      <a:solidFill>
        <a:srgbClr val="000000"/>
      </a:solidFill>
      <a:prstDash val="solid"/>
    </a:ln>
  </c:spPr>
  <c:txPr>
    <a:bodyPr/>
    <a:lstStyle/>
    <a:p>
      <a:pPr>
        <a:defRPr sz="9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0.5448</cdr:x>
      <cdr:y>0.4365</cdr:y>
    </cdr:from>
    <cdr:to>
      <cdr:x>0.6468</cdr:x>
      <cdr:y>0.5162</cdr:y>
    </cdr:to>
    <cdr:sp macro="" textlink="">
      <cdr:nvSpPr>
        <cdr:cNvPr id="9217" name="AutoShape 1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5014897" y="2448017"/>
          <a:ext cx="938906" cy="446983"/>
        </a:xfrm>
        <a:prstGeom xmlns:a="http://schemas.openxmlformats.org/drawingml/2006/main" prst="accentCallout1">
          <a:avLst>
            <a:gd name="adj1" fmla="val 22375"/>
            <a:gd name="adj2" fmla="val 108125"/>
            <a:gd name="adj3" fmla="val 85818"/>
            <a:gd name="adj4" fmla="val 222389"/>
          </a:avLst>
        </a:prstGeom>
        <a:solidFill xmlns:a="http://schemas.openxmlformats.org/drawingml/2006/main">
          <a:srgbClr val="FFFFCC"/>
        </a:solidFill>
        <a:ln xmlns:a="http://schemas.openxmlformats.org/drawingml/2006/main" w="12700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FF"/>
              </a:solidFill>
              <a:latin typeface="Arial"/>
              <a:cs typeface="Arial"/>
            </a:rPr>
            <a:t> LHC top</a:t>
          </a:r>
        </a:p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FF"/>
              </a:solidFill>
              <a:latin typeface="Arial"/>
              <a:cs typeface="Arial"/>
            </a:rPr>
            <a:t>energy</a:t>
          </a:r>
        </a:p>
        <a:p xmlns:a="http://schemas.openxmlformats.org/drawingml/2006/main">
          <a:pPr algn="ctr" rtl="0">
            <a:defRPr sz="1000"/>
          </a:pPr>
          <a:endParaRPr lang="en-GB" sz="1150" b="0" i="0" u="none" strike="noStrike" baseline="0">
            <a:solidFill>
              <a:srgbClr val="0000FF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0.39735</cdr:x>
      <cdr:y>0.80338</cdr:y>
    </cdr:from>
    <cdr:to>
      <cdr:x>0.49546</cdr:x>
      <cdr:y>0.85238</cdr:y>
    </cdr:to>
    <cdr:sp macro="" textlink="">
      <cdr:nvSpPr>
        <cdr:cNvPr id="9224" name="AutoShape 8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3657599" y="4505612"/>
          <a:ext cx="903089" cy="274808"/>
        </a:xfrm>
        <a:prstGeom xmlns:a="http://schemas.openxmlformats.org/drawingml/2006/main" prst="accentCallout1">
          <a:avLst>
            <a:gd name="adj1" fmla="val 50965"/>
            <a:gd name="adj2" fmla="val 100735"/>
            <a:gd name="adj3" fmla="val 10884"/>
            <a:gd name="adj4" fmla="val 172791"/>
          </a:avLst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00"/>
              </a:solidFill>
              <a:latin typeface="Arial"/>
              <a:cs typeface="Arial"/>
            </a:rPr>
            <a:t>TEVATRON</a:t>
          </a:r>
        </a:p>
        <a:p xmlns:a="http://schemas.openxmlformats.org/drawingml/2006/main">
          <a:pPr algn="ctr" rtl="0">
            <a:defRPr sz="1000"/>
          </a:pPr>
          <a:endParaRPr lang="en-GB" sz="1150" b="0" i="0" u="none" strike="noStrike" baseline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0.39752</cdr:x>
      <cdr:y>0.53358</cdr:y>
    </cdr:from>
    <cdr:to>
      <cdr:x>0.50057</cdr:x>
      <cdr:y>0.6038</cdr:y>
    </cdr:to>
    <cdr:sp macro="" textlink="">
      <cdr:nvSpPr>
        <cdr:cNvPr id="9226" name="AutoShape 10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3659147" y="2992514"/>
          <a:ext cx="948571" cy="393816"/>
        </a:xfrm>
        <a:prstGeom xmlns:a="http://schemas.openxmlformats.org/drawingml/2006/main" prst="accentCallout1">
          <a:avLst>
            <a:gd name="adj1" fmla="val 25431"/>
            <a:gd name="adj2" fmla="val 105551"/>
            <a:gd name="adj3" fmla="val 198016"/>
            <a:gd name="adj4" fmla="val 171166"/>
          </a:avLst>
        </a:prstGeom>
        <a:solidFill xmlns:a="http://schemas.openxmlformats.org/drawingml/2006/main">
          <a:srgbClr val="FFFFCC"/>
        </a:solidFill>
        <a:ln xmlns:a="http://schemas.openxmlformats.org/drawingml/2006/main" w="12700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FF"/>
              </a:solidFill>
              <a:latin typeface="Arial"/>
              <a:cs typeface="Arial"/>
            </a:rPr>
            <a:t> LHC at injection</a:t>
          </a:r>
        </a:p>
      </cdr:txBody>
    </cdr:sp>
  </cdr:relSizeAnchor>
  <cdr:relSizeAnchor xmlns:cdr="http://schemas.openxmlformats.org/drawingml/2006/chartDrawing">
    <cdr:from>
      <cdr:x>0.97741</cdr:x>
      <cdr:y>0.50815</cdr:y>
    </cdr:from>
    <cdr:to>
      <cdr:x>0.97765</cdr:x>
      <cdr:y>0.81589</cdr:y>
    </cdr:to>
    <cdr:sp macro="" textlink="">
      <cdr:nvSpPr>
        <cdr:cNvPr id="9227" name="Line 1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8997020" y="2849880"/>
          <a:ext cx="2200" cy="172589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000000"/>
          </a:solidFill>
          <a:round/>
          <a:headEnd type="triangle" w="med" len="med"/>
          <a:tailEnd type="triangle" w="med" len="med"/>
        </a:ln>
        <a:extLst xmlns:a="http://schemas.openxmlformats.org/drawingml/2006/main"/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0.929</cdr:x>
      <cdr:y>0.59335</cdr:y>
    </cdr:from>
    <cdr:to>
      <cdr:x>1</cdr:x>
      <cdr:y>0.66667</cdr:y>
    </cdr:to>
    <cdr:sp macro="" textlink="">
      <cdr:nvSpPr>
        <cdr:cNvPr id="9228" name="Rectangle 12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557700" y="3330724"/>
          <a:ext cx="654033" cy="411543"/>
        </a:xfrm>
        <a:prstGeom xmlns:a="http://schemas.openxmlformats.org/drawingml/2006/main" prst="rect">
          <a:avLst/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45720" tIns="32004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200" b="0" i="0" u="none" strike="noStrike" baseline="0">
              <a:solidFill>
                <a:srgbClr val="0000FF"/>
              </a:solidFill>
              <a:latin typeface="Arial"/>
              <a:cs typeface="Arial"/>
            </a:rPr>
            <a:t>Factor</a:t>
          </a:r>
        </a:p>
        <a:p xmlns:a="http://schemas.openxmlformats.org/drawingml/2006/main">
          <a:pPr algn="ctr" rtl="0">
            <a:defRPr sz="1000"/>
          </a:pPr>
          <a:r>
            <a:rPr lang="en-GB" sz="1200" b="0" i="0" u="none" strike="noStrike" baseline="0">
              <a:solidFill>
                <a:srgbClr val="0000FF"/>
              </a:solidFill>
              <a:latin typeface="Arial"/>
              <a:cs typeface="Arial"/>
            </a:rPr>
            <a:t>~200</a:t>
          </a:r>
        </a:p>
      </cdr:txBody>
    </cdr:sp>
  </cdr:relSizeAnchor>
  <cdr:relSizeAnchor xmlns:cdr="http://schemas.openxmlformats.org/drawingml/2006/chartDrawing">
    <cdr:from>
      <cdr:x>0.69216</cdr:x>
      <cdr:y>0.76705</cdr:y>
    </cdr:from>
    <cdr:to>
      <cdr:x>0.76416</cdr:x>
      <cdr:y>0.84088</cdr:y>
    </cdr:to>
    <cdr:sp macro="" textlink="">
      <cdr:nvSpPr>
        <cdr:cNvPr id="9229" name="AutoShape 13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6371322" y="4301866"/>
          <a:ext cx="662757" cy="414067"/>
        </a:xfrm>
        <a:prstGeom xmlns:a="http://schemas.openxmlformats.org/drawingml/2006/main" prst="accentCallout1">
          <a:avLst>
            <a:gd name="adj1" fmla="val 54831"/>
            <a:gd name="adj2" fmla="val -3488"/>
            <a:gd name="adj3" fmla="val 82801"/>
            <a:gd name="adj4" fmla="val -85895"/>
          </a:avLst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00"/>
              </a:solidFill>
              <a:latin typeface="Arial"/>
              <a:cs typeface="Arial"/>
            </a:rPr>
            <a:t>RHIC </a:t>
          </a:r>
        </a:p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00"/>
              </a:solidFill>
              <a:latin typeface="Arial"/>
              <a:cs typeface="Arial"/>
            </a:rPr>
            <a:t>proton</a:t>
          </a:r>
        </a:p>
      </cdr:txBody>
    </cdr:sp>
  </cdr:relSizeAnchor>
  <cdr:relSizeAnchor xmlns:cdr="http://schemas.openxmlformats.org/drawingml/2006/chartDrawing">
    <cdr:from>
      <cdr:x>0.57425</cdr:x>
      <cdr:y>0.24343</cdr:y>
    </cdr:from>
    <cdr:to>
      <cdr:x>0.67625</cdr:x>
      <cdr:y>0.31242</cdr:y>
    </cdr:to>
    <cdr:sp macro="" textlink="">
      <cdr:nvSpPr>
        <cdr:cNvPr id="9230" name="AutoShape 14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5285959" y="1365228"/>
          <a:ext cx="938906" cy="386918"/>
        </a:xfrm>
        <a:prstGeom xmlns:a="http://schemas.openxmlformats.org/drawingml/2006/main" prst="accentCallout1">
          <a:avLst>
            <a:gd name="adj1" fmla="val 15801"/>
            <a:gd name="adj2" fmla="val 108125"/>
            <a:gd name="adj3" fmla="val 109846"/>
            <a:gd name="adj4" fmla="val 190147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2700">
          <a:solidFill>
            <a:srgbClr val="008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8000"/>
              </a:solidFill>
              <a:latin typeface="Arial"/>
              <a:cs typeface="Arial"/>
            </a:rPr>
            <a:t> </a:t>
          </a: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LHC </a:t>
          </a:r>
        </a:p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magnets</a:t>
          </a:r>
        </a:p>
      </cdr:txBody>
    </cdr:sp>
  </cdr:relSizeAnchor>
  <cdr:relSizeAnchor xmlns:cdr="http://schemas.openxmlformats.org/drawingml/2006/chartDrawing">
    <cdr:from>
      <cdr:x>0.22996</cdr:x>
      <cdr:y>0.79105</cdr:y>
    </cdr:from>
    <cdr:to>
      <cdr:x>0.29894</cdr:x>
      <cdr:y>0.84005</cdr:y>
    </cdr:to>
    <cdr:sp macro="" textlink="">
      <cdr:nvSpPr>
        <cdr:cNvPr id="15" name="AutoShape 8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2116773" y="4436462"/>
          <a:ext cx="634958" cy="274807"/>
        </a:xfrm>
        <a:prstGeom xmlns:a="http://schemas.openxmlformats.org/drawingml/2006/main" prst="accentCallout1">
          <a:avLst>
            <a:gd name="adj1" fmla="val 50965"/>
            <a:gd name="adj2" fmla="val 100735"/>
            <a:gd name="adj3" fmla="val 23807"/>
            <a:gd name="adj4" fmla="val 197466"/>
          </a:avLst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00"/>
              </a:solidFill>
              <a:latin typeface="Arial"/>
              <a:cs typeface="Arial"/>
            </a:rPr>
            <a:t>ISR</a:t>
          </a:r>
        </a:p>
        <a:p xmlns:a="http://schemas.openxmlformats.org/drawingml/2006/main">
          <a:pPr algn="ctr" rtl="0">
            <a:defRPr sz="1000"/>
          </a:pPr>
          <a:endParaRPr lang="en-GB" sz="1150" b="0" i="0" u="none" strike="noStrike" baseline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0.69904</cdr:x>
      <cdr:y>0.68992</cdr:y>
    </cdr:from>
    <cdr:to>
      <cdr:x>0.77104</cdr:x>
      <cdr:y>0.72917</cdr:y>
    </cdr:to>
    <cdr:sp macro="" textlink="">
      <cdr:nvSpPr>
        <cdr:cNvPr id="16" name="AutoShape 13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6434635" y="3869292"/>
          <a:ext cx="662757" cy="220127"/>
        </a:xfrm>
        <a:prstGeom xmlns:a="http://schemas.openxmlformats.org/drawingml/2006/main" prst="accentCallout1">
          <a:avLst>
            <a:gd name="adj1" fmla="val 54831"/>
            <a:gd name="adj2" fmla="val -3488"/>
            <a:gd name="adj3" fmla="val 283919"/>
            <a:gd name="adj4" fmla="val -99939"/>
          </a:avLst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00"/>
              </a:solidFill>
              <a:latin typeface="Arial"/>
              <a:cs typeface="Arial"/>
            </a:rPr>
            <a:t>SPS</a:t>
          </a:r>
        </a:p>
      </cdr:txBody>
    </cdr:sp>
  </cdr:relSizeAnchor>
  <cdr:relSizeAnchor xmlns:cdr="http://schemas.openxmlformats.org/drawingml/2006/chartDrawing">
    <cdr:from>
      <cdr:x>0.54581</cdr:x>
      <cdr:y>0.54747</cdr:y>
    </cdr:from>
    <cdr:to>
      <cdr:x>0.6571</cdr:x>
      <cdr:y>0.58974</cdr:y>
    </cdr:to>
    <cdr:sp macro="" textlink="">
      <cdr:nvSpPr>
        <cdr:cNvPr id="17" name="AutoShape 1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5024131" y="3070409"/>
          <a:ext cx="1024420" cy="237064"/>
        </a:xfrm>
        <a:prstGeom xmlns:a="http://schemas.openxmlformats.org/drawingml/2006/main" prst="accentCallout1">
          <a:avLst>
            <a:gd name="adj1" fmla="val 22375"/>
            <a:gd name="adj2" fmla="val 108125"/>
            <a:gd name="adj3" fmla="val 37001"/>
            <a:gd name="adj4" fmla="val 157340"/>
          </a:avLst>
        </a:prstGeom>
        <a:solidFill xmlns:a="http://schemas.openxmlformats.org/drawingml/2006/main">
          <a:srgbClr val="FFFFCC"/>
        </a:solidFill>
        <a:ln xmlns:a="http://schemas.openxmlformats.org/drawingml/2006/main" w="12700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FF"/>
              </a:solidFill>
              <a:latin typeface="Arial"/>
              <a:cs typeface="Arial"/>
            </a:rPr>
            <a:t> LHC 4 TeV</a:t>
          </a:r>
        </a:p>
        <a:p xmlns:a="http://schemas.openxmlformats.org/drawingml/2006/main">
          <a:pPr algn="ctr" rtl="0">
            <a:defRPr sz="1000"/>
          </a:pPr>
          <a:endParaRPr lang="en-GB" sz="1150" b="0" i="0" u="none" strike="noStrike" baseline="0">
            <a:solidFill>
              <a:srgbClr val="0000FF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0.78307</cdr:x>
      <cdr:y>0.23464</cdr:y>
    </cdr:from>
    <cdr:to>
      <cdr:x>0.8461</cdr:x>
      <cdr:y>0.3024</cdr:y>
    </cdr:to>
    <cdr:sp macro="" textlink="">
      <cdr:nvSpPr>
        <cdr:cNvPr id="18" name="AutoShape 1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7208162" y="1315934"/>
          <a:ext cx="580189" cy="380020"/>
        </a:xfrm>
        <a:prstGeom xmlns:a="http://schemas.openxmlformats.org/drawingml/2006/main" prst="accentCallout1">
          <a:avLst>
            <a:gd name="adj1" fmla="val 22375"/>
            <a:gd name="adj2" fmla="val 108125"/>
            <a:gd name="adj3" fmla="val 122534"/>
            <a:gd name="adj4" fmla="val 172893"/>
          </a:avLst>
        </a:prstGeom>
        <a:solidFill xmlns:a="http://schemas.openxmlformats.org/drawingml/2006/main">
          <a:srgbClr val="FFFFCC"/>
        </a:solidFill>
        <a:ln xmlns:a="http://schemas.openxmlformats.org/drawingml/2006/main" w="12700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00FF"/>
              </a:solidFill>
              <a:latin typeface="Arial"/>
              <a:cs typeface="Arial"/>
            </a:rPr>
            <a:t> FCC beam  </a:t>
          </a:r>
        </a:p>
        <a:p xmlns:a="http://schemas.openxmlformats.org/drawingml/2006/main">
          <a:pPr algn="ctr" rtl="0">
            <a:defRPr sz="1000"/>
          </a:pPr>
          <a:endParaRPr lang="en-GB" sz="1150" b="0" i="0" u="none" strike="noStrike" baseline="0">
            <a:solidFill>
              <a:srgbClr val="0000FF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0.9783</cdr:x>
      <cdr:y>0.32201</cdr:y>
    </cdr:from>
    <cdr:to>
      <cdr:x>0.97848</cdr:x>
      <cdr:y>0.51062</cdr:y>
    </cdr:to>
    <cdr:sp macro="" textlink="">
      <cdr:nvSpPr>
        <cdr:cNvPr id="14" name="Line 11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9005212" y="1805940"/>
          <a:ext cx="1628" cy="1057771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19050">
          <a:solidFill>
            <a:srgbClr val="000000"/>
          </a:solidFill>
          <a:round/>
          <a:headEnd type="triangle" w="med" len="med"/>
          <a:tailEnd type="triangle" w="med" len="med"/>
        </a:ln>
        <a:extLst xmlns:a="http://schemas.openxmlformats.org/drawingml/2006/main"/>
      </cdr:spPr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0.929</cdr:x>
      <cdr:y>0.38239</cdr:y>
    </cdr:from>
    <cdr:to>
      <cdr:x>1</cdr:x>
      <cdr:y>0.4563</cdr:y>
    </cdr:to>
    <cdr:sp macro="" textlink="">
      <cdr:nvSpPr>
        <cdr:cNvPr id="19" name="Rectangle 18"/>
        <cdr:cNvSpPr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551408" y="2144546"/>
          <a:ext cx="653552" cy="414511"/>
        </a:xfrm>
        <a:prstGeom xmlns:a="http://schemas.openxmlformats.org/drawingml/2006/main" prst="rect">
          <a:avLst/>
        </a:prstGeom>
        <a:solidFill xmlns:a="http://schemas.openxmlformats.org/drawingml/2006/main">
          <a:srgbClr val="FFFFCC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wrap="square" lIns="45720" tIns="32004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200" b="0" i="0" u="none" strike="noStrike" baseline="0">
              <a:solidFill>
                <a:srgbClr val="0000FF"/>
              </a:solidFill>
              <a:latin typeface="Arial"/>
              <a:cs typeface="Arial"/>
            </a:rPr>
            <a:t>Factor</a:t>
          </a:r>
        </a:p>
        <a:p xmlns:a="http://schemas.openxmlformats.org/drawingml/2006/main">
          <a:pPr algn="ctr" rtl="0">
            <a:defRPr sz="1000"/>
          </a:pPr>
          <a:r>
            <a:rPr lang="en-GB" sz="1200" b="0" i="0" u="none" strike="noStrike" baseline="0">
              <a:solidFill>
                <a:srgbClr val="0000FF"/>
              </a:solidFill>
              <a:latin typeface="Arial"/>
              <a:cs typeface="Arial"/>
            </a:rPr>
            <a:t>~20</a:t>
          </a:r>
        </a:p>
      </cdr:txBody>
    </cdr:sp>
  </cdr:relSizeAnchor>
  <cdr:relSizeAnchor xmlns:cdr="http://schemas.openxmlformats.org/drawingml/2006/chartDrawing">
    <cdr:from>
      <cdr:x>0.17004</cdr:x>
      <cdr:y>0.58974</cdr:y>
    </cdr:from>
    <cdr:to>
      <cdr:x>0.3101</cdr:x>
      <cdr:y>0.6546</cdr:y>
    </cdr:to>
    <cdr:sp macro="" textlink="">
      <cdr:nvSpPr>
        <cdr:cNvPr id="20" name="AutoShape 10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1565211" y="3307451"/>
          <a:ext cx="1289247" cy="363755"/>
        </a:xfrm>
        <a:prstGeom xmlns:a="http://schemas.openxmlformats.org/drawingml/2006/main" prst="accentCallout1">
          <a:avLst>
            <a:gd name="adj1" fmla="val 25431"/>
            <a:gd name="adj2" fmla="val 105551"/>
            <a:gd name="adj3" fmla="val 132059"/>
            <a:gd name="adj4" fmla="val 168381"/>
          </a:avLst>
        </a:prstGeom>
        <a:solidFill xmlns:a="http://schemas.openxmlformats.org/drawingml/2006/main">
          <a:srgbClr val="FFFFCC"/>
        </a:solidFill>
        <a:ln xmlns:a="http://schemas.openxmlformats.org/drawingml/2006/main" w="12700">
          <a:solidFill>
            <a:srgbClr val="0000FF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 FCC e+e- at </a:t>
          </a:r>
        </a:p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45 GeV </a:t>
          </a:r>
        </a:p>
      </cdr:txBody>
    </cdr:sp>
  </cdr:relSizeAnchor>
  <cdr:relSizeAnchor xmlns:cdr="http://schemas.openxmlformats.org/drawingml/2006/chartDrawing">
    <cdr:from>
      <cdr:x>0.68107</cdr:x>
      <cdr:y>0.03167</cdr:y>
    </cdr:from>
    <cdr:to>
      <cdr:x>0.82627</cdr:x>
      <cdr:y>0.10417</cdr:y>
    </cdr:to>
    <cdr:sp macro="" textlink="">
      <cdr:nvSpPr>
        <cdr:cNvPr id="21" name="AutoShape 14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6269222" y="177614"/>
          <a:ext cx="1336560" cy="406585"/>
        </a:xfrm>
        <a:prstGeom xmlns:a="http://schemas.openxmlformats.org/drawingml/2006/main" prst="accentCallout1">
          <a:avLst>
            <a:gd name="adj1" fmla="val 15801"/>
            <a:gd name="adj2" fmla="val 108125"/>
            <a:gd name="adj3" fmla="val 136253"/>
            <a:gd name="adj4" fmla="val 143659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2700">
          <a:solidFill>
            <a:srgbClr val="008000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FCC magnets</a:t>
          </a:r>
        </a:p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160 GJ</a:t>
          </a:r>
        </a:p>
      </cdr:txBody>
    </cdr:sp>
  </cdr:relSizeAnchor>
  <cdr:relSizeAnchor xmlns:cdr="http://schemas.openxmlformats.org/drawingml/2006/chartDrawing">
    <cdr:from>
      <cdr:x>0.00184</cdr:x>
      <cdr:y>0.93364</cdr:y>
    </cdr:from>
    <cdr:to>
      <cdr:x>0.45944</cdr:x>
      <cdr:y>0.99849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937" y="5236152"/>
          <a:ext cx="4212163" cy="3636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>
              <a:effectLst/>
              <a:latin typeface="+mn-lt"/>
              <a:ea typeface="+mn-ea"/>
              <a:cs typeface="+mn-cs"/>
            </a:rPr>
            <a:t>Stored Energy for (one) Beam </a:t>
          </a:r>
          <a:r>
            <a:rPr lang="en-GB" sz="1800"/>
            <a:t>and Magnets</a:t>
          </a:r>
        </a:p>
      </cdr:txBody>
    </cdr:sp>
  </cdr:relSizeAnchor>
  <cdr:relSizeAnchor xmlns:cdr="http://schemas.openxmlformats.org/drawingml/2006/chartDrawing">
    <cdr:from>
      <cdr:x>0.64153</cdr:x>
      <cdr:y>0.12069</cdr:y>
    </cdr:from>
    <cdr:to>
      <cdr:x>0.78673</cdr:x>
      <cdr:y>0.19007</cdr:y>
    </cdr:to>
    <cdr:sp macro="" textlink="">
      <cdr:nvSpPr>
        <cdr:cNvPr id="22" name="AutoShape 14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5905293" y="676879"/>
          <a:ext cx="1336560" cy="389105"/>
        </a:xfrm>
        <a:prstGeom xmlns:a="http://schemas.openxmlformats.org/drawingml/2006/main" prst="accentCallout1">
          <a:avLst>
            <a:gd name="adj1" fmla="val 15801"/>
            <a:gd name="adj2" fmla="val 108125"/>
            <a:gd name="adj3" fmla="val 166472"/>
            <a:gd name="adj4" fmla="val 169368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2700">
          <a:solidFill>
            <a:srgbClr val="008000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FCC magnets sector 8 km</a:t>
          </a:r>
        </a:p>
      </cdr:txBody>
    </cdr:sp>
  </cdr:relSizeAnchor>
  <cdr:relSizeAnchor xmlns:cdr="http://schemas.openxmlformats.org/drawingml/2006/chartDrawing">
    <cdr:from>
      <cdr:x>0.55215</cdr:x>
      <cdr:y>0.33822</cdr:y>
    </cdr:from>
    <cdr:to>
      <cdr:x>0.69116</cdr:x>
      <cdr:y>0.4144</cdr:y>
    </cdr:to>
    <cdr:sp macro="" textlink="">
      <cdr:nvSpPr>
        <cdr:cNvPr id="23" name="AutoShape 14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5082539" y="1896831"/>
          <a:ext cx="1279543" cy="427269"/>
        </a:xfrm>
        <a:prstGeom xmlns:a="http://schemas.openxmlformats.org/drawingml/2006/main" prst="accentCallout1">
          <a:avLst>
            <a:gd name="adj1" fmla="val 15801"/>
            <a:gd name="adj2" fmla="val 108125"/>
            <a:gd name="adj3" fmla="val 130118"/>
            <a:gd name="adj4" fmla="val 149909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2700">
          <a:solidFill>
            <a:srgbClr val="008000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008000"/>
              </a:solidFill>
              <a:latin typeface="Arial"/>
              <a:cs typeface="Arial"/>
            </a:rPr>
            <a:t> </a:t>
          </a: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LHC  magnets one sector</a:t>
          </a:r>
        </a:p>
      </cdr:txBody>
    </cdr:sp>
  </cdr:relSizeAnchor>
  <cdr:relSizeAnchor xmlns:cdr="http://schemas.openxmlformats.org/drawingml/2006/chartDrawing">
    <cdr:from>
      <cdr:x>0.79757</cdr:x>
      <cdr:y>0.81786</cdr:y>
    </cdr:from>
    <cdr:to>
      <cdr:x>0.9777</cdr:x>
      <cdr:y>0.81786</cdr:y>
    </cdr:to>
    <cdr:cxnSp macro="">
      <cdr:nvCxnSpPr>
        <cdr:cNvPr id="4" name="Straight Arrow Connector 3"/>
        <cdr:cNvCxnSpPr/>
      </cdr:nvCxnSpPr>
      <cdr:spPr>
        <a:xfrm xmlns:a="http://schemas.openxmlformats.org/drawingml/2006/main" flipH="1">
          <a:off x="7347010" y="4590991"/>
          <a:ext cx="1659308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0.77379</cdr:x>
      <cdr:y>0.50681</cdr:y>
    </cdr:from>
    <cdr:to>
      <cdr:x>0.97269</cdr:x>
      <cdr:y>0.50681</cdr:y>
    </cdr:to>
    <cdr:cxnSp macro="">
      <cdr:nvCxnSpPr>
        <cdr:cNvPr id="25" name="Straight Arrow Connector 24"/>
        <cdr:cNvCxnSpPr/>
      </cdr:nvCxnSpPr>
      <cdr:spPr>
        <a:xfrm xmlns:a="http://schemas.openxmlformats.org/drawingml/2006/main" flipH="1">
          <a:off x="7122715" y="2842358"/>
          <a:ext cx="1830866" cy="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0.8964</cdr:x>
      <cdr:y>0.32365</cdr:y>
    </cdr:from>
    <cdr:to>
      <cdr:x>0.97062</cdr:x>
      <cdr:y>0.32366</cdr:y>
    </cdr:to>
    <cdr:cxnSp macro="">
      <cdr:nvCxnSpPr>
        <cdr:cNvPr id="27" name="Straight Arrow Connector 26"/>
        <cdr:cNvCxnSpPr/>
      </cdr:nvCxnSpPr>
      <cdr:spPr>
        <a:xfrm xmlns:a="http://schemas.openxmlformats.org/drawingml/2006/main" flipH="1" flipV="1">
          <a:off x="8251343" y="1815150"/>
          <a:ext cx="683192" cy="5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0.92715</cdr:x>
      <cdr:y>0.10568</cdr:y>
    </cdr:from>
    <cdr:to>
      <cdr:x>1</cdr:x>
      <cdr:y>0.17814</cdr:y>
    </cdr:to>
    <cdr:sp macro="" textlink="">
      <cdr:nvSpPr>
        <cdr:cNvPr id="24" name="AutoShape 14"/>
        <cdr:cNvSpPr>
          <a:spLocks xmlns:a="http://schemas.openxmlformats.org/drawingml/2006/main"/>
        </cdr:cNvSpPr>
      </cdr:nvSpPr>
      <cdr:spPr bwMode="auto">
        <a:xfrm xmlns:a="http://schemas.openxmlformats.org/drawingml/2006/main">
          <a:off x="8378302" y="593224"/>
          <a:ext cx="658318" cy="406747"/>
        </a:xfrm>
        <a:prstGeom xmlns:a="http://schemas.openxmlformats.org/drawingml/2006/main" prst="accentCallout1">
          <a:avLst>
            <a:gd name="adj1" fmla="val 99135"/>
            <a:gd name="adj2" fmla="val 4986"/>
            <a:gd name="adj3" fmla="val 126157"/>
            <a:gd name="adj4" fmla="val -30551"/>
          </a:avLst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2700">
          <a:solidFill>
            <a:srgbClr val="008000"/>
          </a:solidFill>
          <a:miter lim="800000"/>
          <a:headEnd/>
          <a:tailEnd/>
        </a:ln>
      </cdr:spPr>
      <cdr:txBody>
        <a:bodyPr xmlns:a="http://schemas.openxmlformats.org/drawingml/2006/main" wrap="square" lIns="36576" tIns="27432" rIns="36576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GB" sz="1150" b="0" i="0" u="none" strike="noStrike" baseline="0">
              <a:solidFill>
                <a:srgbClr val="C00000"/>
              </a:solidFill>
              <a:latin typeface="Arial"/>
              <a:cs typeface="Arial"/>
            </a:rPr>
            <a:t>ITER magnet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89183" cy="4928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3" tIns="45529" rIns="91053" bIns="45529" numCol="1" anchor="t" anchorCtr="0" compatLnSpc="1">
            <a:prstTxWarp prst="textNoShape">
              <a:avLst/>
            </a:prstTxWarp>
          </a:bodyPr>
          <a:lstStyle>
            <a:lvl1pPr defTabSz="91107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414" y="1"/>
            <a:ext cx="2912822" cy="4928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3" tIns="45529" rIns="91053" bIns="45529" numCol="1" anchor="t" anchorCtr="0" compatLnSpc="1">
            <a:prstTxWarp prst="textNoShape">
              <a:avLst/>
            </a:prstTxWarp>
          </a:bodyPr>
          <a:lstStyle>
            <a:lvl1pPr algn="r" defTabSz="91107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67168"/>
            <a:ext cx="2989183" cy="4928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3" tIns="45529" rIns="91053" bIns="45529" numCol="1" anchor="b" anchorCtr="0" compatLnSpc="1">
            <a:prstTxWarp prst="textNoShape">
              <a:avLst/>
            </a:prstTxWarp>
          </a:bodyPr>
          <a:lstStyle>
            <a:lvl1pPr defTabSz="91107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414" y="9467168"/>
            <a:ext cx="2912822" cy="49283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53" tIns="45529" rIns="91053" bIns="45529" numCol="1" anchor="b" anchorCtr="0" compatLnSpc="1">
            <a:prstTxWarp prst="textNoShape">
              <a:avLst/>
            </a:prstTxWarp>
          </a:bodyPr>
          <a:lstStyle>
            <a:lvl1pPr algn="r" defTabSz="91107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2226807-FD36-4300-A9E5-2ED8BBDFB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367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9411" cy="4991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0" tIns="46165" rIns="92330" bIns="46165" numCol="1" anchor="t" anchorCtr="0" compatLnSpc="1">
            <a:prstTxWarp prst="textNoShape">
              <a:avLst/>
            </a:prstTxWarp>
          </a:bodyPr>
          <a:lstStyle>
            <a:lvl1pPr defTabSz="92379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2552" y="1"/>
            <a:ext cx="2949411" cy="4991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0" tIns="46165" rIns="92330" bIns="46165" numCol="1" anchor="t" anchorCtr="0" compatLnSpc="1">
            <a:prstTxWarp prst="textNoShape">
              <a:avLst/>
            </a:prstTxWarp>
          </a:bodyPr>
          <a:lstStyle>
            <a:lvl1pPr algn="r" defTabSz="92379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19063" y="749300"/>
            <a:ext cx="7051676" cy="5289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43846" y="6281240"/>
            <a:ext cx="5906776" cy="29124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0" tIns="46165" rIns="92330" bIns="461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3321"/>
            <a:ext cx="2949411" cy="4991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0" tIns="46165" rIns="92330" bIns="46165" numCol="1" anchor="b" anchorCtr="0" compatLnSpc="1">
            <a:prstTxWarp prst="textNoShape">
              <a:avLst/>
            </a:prstTxWarp>
          </a:bodyPr>
          <a:lstStyle>
            <a:lvl1pPr defTabSz="92379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2552" y="9443321"/>
            <a:ext cx="2949411" cy="4991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330" tIns="46165" rIns="92330" bIns="46165" numCol="1" anchor="b" anchorCtr="0" compatLnSpc="1">
            <a:prstTxWarp prst="textNoShape">
              <a:avLst/>
            </a:prstTxWarp>
          </a:bodyPr>
          <a:lstStyle>
            <a:lvl1pPr algn="r" defTabSz="923799" eaLnBrk="0" hangingPunct="0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E24D895E-D02C-46C4-BF81-E36BA4B84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619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5ED85D5-9CF1-4AA3-B5E4-5C8960A4A43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12519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C6134F-ED42-482C-BD09-E4C4B4E835C9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88318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3E0EC6D-8EAF-49EE-ADDE-C3DF80C4E15A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195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463036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C6134F-ED42-482C-BD09-E4C4B4E835C9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695126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0600" y="769938"/>
            <a:ext cx="5114925" cy="38369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8261" y="4862101"/>
            <a:ext cx="5682781" cy="4603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595" tIns="47797" rIns="95595" bIns="47797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416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89013" y="766763"/>
            <a:ext cx="5121275" cy="38401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7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8914" y="4863021"/>
            <a:ext cx="5681475" cy="460374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593" tIns="47796" rIns="95593" bIns="47796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004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7288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93" tIns="46196" rIns="92393" bIns="4619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475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 txBox="1">
            <a:spLocks noGrp="1" noChangeArrowheads="1"/>
          </p:cNvSpPr>
          <p:nvPr/>
        </p:nvSpPr>
        <p:spPr bwMode="auto">
          <a:xfrm>
            <a:off x="3862552" y="9443321"/>
            <a:ext cx="2949411" cy="49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30" tIns="46165" rIns="92330" bIns="46165" anchor="b"/>
          <a:lstStyle/>
          <a:p>
            <a:pPr algn="r" defTabSz="923799" eaLnBrk="0" hangingPunct="0"/>
            <a:fld id="{AF313AD3-171A-4851-A527-8F87D378FC76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23799" eaLnBrk="0" hangingPunct="0"/>
              <a:t>21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69270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77CDD6D-6FBC-4623-B08A-26F5713579A6}" type="slidenum">
              <a:rPr lang="en-US" smtClean="0"/>
              <a:pPr/>
              <a:t>28</a:t>
            </a:fld>
            <a:endParaRPr lang="en-US" dirty="0" smtClean="0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3338" cy="3835400"/>
          </a:xfrm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0378"/>
            <a:ext cx="5680103" cy="4605085"/>
          </a:xfrm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06819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E5127A-135B-4B2B-8A8D-46E52BE2E127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3338" cy="3835400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0378"/>
            <a:ext cx="5680103" cy="4605085"/>
          </a:xfrm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275917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FC2E05B-7DE8-4FE2-87E6-D10200DD1613}" type="slidenum">
              <a:rPr lang="en-US" smtClean="0"/>
              <a:pPr/>
              <a:t>30</a:t>
            </a:fld>
            <a:endParaRPr lang="en-US" dirty="0" smtClean="0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3338" cy="3835400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0378"/>
            <a:ext cx="5680103" cy="4605085"/>
          </a:xfrm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2941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5ED85D5-9CF1-4AA3-B5E4-5C8960A4A435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129851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B466EE-B7F2-4F89-A593-6722CDCB7705}" type="slidenum">
              <a:rPr lang="en-US" smtClean="0"/>
              <a:pPr/>
              <a:t>31</a:t>
            </a:fld>
            <a:endParaRPr lang="en-US" dirty="0" smtClean="0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3338" cy="3835400"/>
          </a:xfrm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0378"/>
            <a:ext cx="5680103" cy="4605085"/>
          </a:xfrm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4498495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154F630-C020-425B-B035-11A77308AD2B}" type="slidenum">
              <a:rPr lang="en-US" smtClean="0"/>
              <a:pPr/>
              <a:t>32</a:t>
            </a:fld>
            <a:endParaRPr lang="en-US" dirty="0" smtClean="0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6950" y="769938"/>
            <a:ext cx="5113338" cy="3835400"/>
          </a:xfrm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599" y="4860378"/>
            <a:ext cx="5680103" cy="4605085"/>
          </a:xfrm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313463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7287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7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197" y="4723335"/>
            <a:ext cx="5449570" cy="44738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186" tIns="46092" rIns="92186" bIns="46092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65948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D895E-D02C-46C4-BF81-E36BA4B84B6C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9735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D895E-D02C-46C4-BF81-E36BA4B84B6C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822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4D895E-D02C-46C4-BF81-E36BA4B84B6C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19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7"/>
          <p:cNvSpPr txBox="1">
            <a:spLocks noGrp="1" noChangeArrowheads="1"/>
          </p:cNvSpPr>
          <p:nvPr/>
        </p:nvSpPr>
        <p:spPr bwMode="auto">
          <a:xfrm>
            <a:off x="4025479" y="9720755"/>
            <a:ext cx="3073821" cy="51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0" tIns="47765" rIns="95530" bIns="47765" anchor="b"/>
          <a:lstStyle/>
          <a:p>
            <a:pPr algn="r" defTabSz="955819" eaLnBrk="0" hangingPunct="0"/>
            <a:fld id="{514EE5EF-157B-47E1-AAE9-FBA05641998E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55819" eaLnBrk="0" hangingPunct="0"/>
              <a:t>40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362652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7"/>
          <p:cNvSpPr txBox="1">
            <a:spLocks noGrp="1" noChangeArrowheads="1"/>
          </p:cNvSpPr>
          <p:nvPr/>
        </p:nvSpPr>
        <p:spPr bwMode="auto">
          <a:xfrm>
            <a:off x="4025479" y="9720755"/>
            <a:ext cx="3073821" cy="513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530" tIns="47765" rIns="95530" bIns="47765" anchor="b"/>
          <a:lstStyle/>
          <a:p>
            <a:pPr algn="r" defTabSz="955819" eaLnBrk="0" hangingPunct="0"/>
            <a:fld id="{351573D3-B06A-495D-93FC-C4A90459D5AB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55819" eaLnBrk="0" hangingPunct="0"/>
              <a:t>41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461168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7288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93" tIns="46196" rIns="92393" bIns="4619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32635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7288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93" tIns="46196" rIns="92393" bIns="4619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4575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3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87312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51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139032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2A364B-44DE-419A-933E-ED2F68F3ED82}" type="slidenum">
              <a:rPr lang="en-US" smtClean="0"/>
              <a:pPr/>
              <a:t>52</a:t>
            </a:fld>
            <a:endParaRPr lang="en-US" dirty="0" smtClean="0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540652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 txBox="1">
            <a:spLocks noGrp="1" noChangeArrowheads="1"/>
          </p:cNvSpPr>
          <p:nvPr/>
        </p:nvSpPr>
        <p:spPr bwMode="auto">
          <a:xfrm>
            <a:off x="3862552" y="9443321"/>
            <a:ext cx="2949411" cy="49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30" tIns="46165" rIns="92330" bIns="46165" anchor="b"/>
          <a:lstStyle/>
          <a:p>
            <a:pPr algn="r" defTabSz="923799" eaLnBrk="0" hangingPunct="0"/>
            <a:fld id="{DB3FA5B0-13F5-45F9-9DEE-BC274CD07139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23799" eaLnBrk="0" hangingPunct="0"/>
              <a:t>53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639324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 txBox="1">
            <a:spLocks noGrp="1" noChangeArrowheads="1"/>
          </p:cNvSpPr>
          <p:nvPr/>
        </p:nvSpPr>
        <p:spPr bwMode="auto">
          <a:xfrm>
            <a:off x="3862552" y="9443321"/>
            <a:ext cx="2949411" cy="49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330" tIns="46165" rIns="92330" bIns="46165" anchor="b"/>
          <a:lstStyle/>
          <a:p>
            <a:pPr algn="r" defTabSz="923799" eaLnBrk="0" hangingPunct="0"/>
            <a:fld id="{DB3FA5B0-13F5-45F9-9DEE-BC274CD07139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algn="r" defTabSz="923799" eaLnBrk="0" hangingPunct="0"/>
              <a:t>54</a:t>
            </a:fld>
            <a:endParaRPr lang="en-US" sz="12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205090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F40AF5-E92B-4BB6-955C-D720A97670CF}" type="slidenum">
              <a:rPr lang="en-US" smtClean="0"/>
              <a:pPr/>
              <a:t>55</a:t>
            </a:fld>
            <a:endParaRPr lang="en-US" dirty="0" smtClean="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248537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2E420B-2389-46BC-A4EE-E43D686786FB}" type="slidenum">
              <a:rPr lang="en-US" smtClean="0"/>
              <a:pPr/>
              <a:t>57</a:t>
            </a:fld>
            <a:endParaRPr lang="en-US" dirty="0" smtClean="0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802443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7782" y="9443323"/>
            <a:ext cx="2952593" cy="49760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581" tIns="45791" rIns="91581" bIns="45791"/>
          <a:lstStyle/>
          <a:p>
            <a:fld id="{E1ED85EA-19D9-4413-94D4-E982F336C984}" type="slidenum">
              <a:rPr lang="en-US" smtClean="0">
                <a:solidFill>
                  <a:srgbClr val="C0504D"/>
                </a:solidFill>
              </a:rPr>
              <a:pPr/>
              <a:t>59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46125"/>
            <a:ext cx="4965700" cy="3725863"/>
          </a:xfrm>
          <a:prstGeom prst="rect">
            <a:avLst/>
          </a:prstGeo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1661"/>
            <a:ext cx="5450207" cy="4475244"/>
          </a:xfrm>
          <a:prstGeom prst="rect">
            <a:avLst/>
          </a:prstGeom>
          <a:noFill/>
        </p:spPr>
        <p:txBody>
          <a:bodyPr lIns="91993" tIns="45996" rIns="91993" bIns="45996"/>
          <a:lstStyle/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63599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ln/>
        </p:spPr>
      </p:sp>
      <p:sp>
        <p:nvSpPr>
          <p:cNvPr id="150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3253"/>
            <a:ext cx="5450207" cy="4473655"/>
          </a:xfrm>
          <a:prstGeom prst="rect">
            <a:avLst/>
          </a:prstGeom>
          <a:noFill/>
        </p:spPr>
        <p:txBody>
          <a:bodyPr lIns="91581" tIns="45791" rIns="91581" bIns="45791"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8176070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7782" y="9443323"/>
            <a:ext cx="2952593" cy="497603"/>
          </a:xfrm>
          <a:prstGeom prst="rect">
            <a:avLst/>
          </a:prstGeom>
          <a:ln/>
        </p:spPr>
        <p:txBody>
          <a:bodyPr lIns="91581" tIns="45791" rIns="91581" bIns="45791"/>
          <a:lstStyle/>
          <a:p>
            <a:fld id="{476D4E17-EE61-44DD-8824-9D95BBB26377}" type="slidenum">
              <a:rPr lang="en-US">
                <a:solidFill>
                  <a:prstClr val="black"/>
                </a:solidFill>
              </a:rPr>
              <a:pPr/>
              <a:t>61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1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ln/>
        </p:spPr>
      </p:sp>
      <p:sp>
        <p:nvSpPr>
          <p:cNvPr id="151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880" y="4723253"/>
            <a:ext cx="5450207" cy="4473655"/>
          </a:xfrm>
          <a:prstGeom prst="rect">
            <a:avLst/>
          </a:prstGeom>
        </p:spPr>
        <p:txBody>
          <a:bodyPr lIns="91581" tIns="45791" rIns="91581" bIns="45791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9116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/>
              <a:pPr/>
              <a:t>66</a:t>
            </a:fld>
            <a:endParaRPr lang="en-US" dirty="0" smtClean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17532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4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4670948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/>
              <a:pPr/>
              <a:t>67</a:t>
            </a:fld>
            <a:endParaRPr lang="en-US" dirty="0" smtClean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053301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7288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93" tIns="46196" rIns="92393" bIns="4619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53464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4213" indent="-2862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4943" indent="-22898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2920" indent="-22898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0898" indent="-22898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72A576-CA92-4AA0-9B1C-15E3FB3642E5}" type="slidenum">
              <a:rPr lang="en-GB"/>
              <a:pPr eaLnBrk="1" hangingPunct="1"/>
              <a:t>69</a:t>
            </a:fld>
            <a:endParaRPr lang="en-GB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1196271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4213" indent="-2862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4943" indent="-22898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2920" indent="-22898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0898" indent="-22898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72A576-CA92-4AA0-9B1C-15E3FB3642E5}" type="slidenum">
              <a:rPr lang="en-GB"/>
              <a:pPr eaLnBrk="1" hangingPunct="1"/>
              <a:t>70</a:t>
            </a:fld>
            <a:endParaRPr lang="en-GB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7696438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4213" indent="-2862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4943" indent="-22898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2920" indent="-22898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0898" indent="-22898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72A576-CA92-4AA0-9B1C-15E3FB3642E5}" type="slidenum">
              <a:rPr lang="en-GB"/>
              <a:pPr eaLnBrk="1" hangingPunct="1"/>
              <a:t>71</a:t>
            </a:fld>
            <a:endParaRPr lang="en-GB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1425910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4213" indent="-286236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4943" indent="-228989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2920" indent="-228989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60898" indent="-228989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8875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6852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34829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92807" indent="-22898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72A576-CA92-4AA0-9B1C-15E3FB3642E5}" type="slidenum">
              <a:rPr lang="en-GB"/>
              <a:pPr eaLnBrk="1" hangingPunct="1"/>
              <a:t>72</a:t>
            </a:fld>
            <a:endParaRPr lang="en-GB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70463" cy="37274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6918980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AA7DB9-9427-471D-BD2D-411D5F655B53}" type="slidenum">
              <a:rPr lang="en-US" smtClean="0"/>
              <a:pPr/>
              <a:t>73</a:t>
            </a:fld>
            <a:endParaRPr lang="en-US" dirty="0" smtClean="0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8431955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/>
              <a:pPr/>
              <a:t>74</a:t>
            </a:fld>
            <a:endParaRPr lang="en-US" smtClean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58445985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06B4911-FCD0-487E-9CAA-B2ACD5D8819D}" type="slidenum">
              <a:rPr lang="en-US" smtClean="0"/>
              <a:pPr/>
              <a:t>75</a:t>
            </a:fld>
            <a:endParaRPr lang="en-US" smtClean="0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14184251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/>
              <a:pPr/>
              <a:t>77</a:t>
            </a:fld>
            <a:endParaRPr lang="en-US" smtClean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97835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5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50782728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7288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93" tIns="46196" rIns="92393" bIns="4619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198541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/>
              <a:pPr/>
              <a:t>80</a:t>
            </a:fld>
            <a:endParaRPr lang="en-US" smtClean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83433311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/>
              <a:pPr/>
              <a:t>81</a:t>
            </a:fld>
            <a:endParaRPr lang="en-US" smtClean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50989246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AA7DB9-9427-471D-BD2D-411D5F655B53}" type="slidenum">
              <a:rPr lang="en-US" smtClean="0"/>
              <a:pPr/>
              <a:t>82</a:t>
            </a:fld>
            <a:endParaRPr lang="en-US" dirty="0" smtClean="0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9573398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GB" altLang="en-US"/>
          </a:p>
        </p:txBody>
      </p:sp>
      <p:sp>
        <p:nvSpPr>
          <p:cNvPr id="20685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1088" y="863600"/>
            <a:ext cx="4651375" cy="3489325"/>
          </a:xfrm>
          <a:ln cap="flat"/>
        </p:spPr>
      </p:sp>
    </p:spTree>
    <p:extLst>
      <p:ext uri="{BB962C8B-B14F-4D97-AF65-F5344CB8AC3E}">
        <p14:creationId xmlns:p14="http://schemas.microsoft.com/office/powerpoint/2010/main" val="338057521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/>
              <a:pPr/>
              <a:t>84</a:t>
            </a:fld>
            <a:endParaRPr lang="en-US" dirty="0" smtClean="0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00879926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29392D-200F-45B2-BA23-5ADD76CB78C7}" type="slidenum">
              <a:rPr lang="en-US" smtClean="0"/>
              <a:pPr/>
              <a:t>85</a:t>
            </a:fld>
            <a:endParaRPr lang="en-US" dirty="0" smtClean="0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10058482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DD0EFFB-B87C-440D-BEC1-57C4BB469AB7}" type="slidenum">
              <a:rPr lang="en-US" smtClean="0"/>
              <a:pPr/>
              <a:t>88</a:t>
            </a:fld>
            <a:endParaRPr lang="en-US" dirty="0" smtClean="0"/>
          </a:p>
        </p:txBody>
      </p:sp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3481154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0750" y="747713"/>
            <a:ext cx="4967288" cy="37274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595" y="4723335"/>
            <a:ext cx="5452776" cy="44722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393" tIns="46196" rIns="92393" bIns="46196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1244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320DA-F85C-4F86-B0EA-1E3EB69762D3}" type="slidenum">
              <a:rPr lang="en-US" smtClean="0">
                <a:solidFill>
                  <a:srgbClr val="C0504D"/>
                </a:solidFill>
              </a:rPr>
              <a:pPr/>
              <a:t>6</a:t>
            </a:fld>
            <a:endParaRPr lang="en-US" dirty="0" smtClean="0">
              <a:solidFill>
                <a:srgbClr val="C0504D"/>
              </a:solidFill>
            </a:endParaRPr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29518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0600" y="769938"/>
            <a:ext cx="5114925" cy="38369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62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8261" y="4862101"/>
            <a:ext cx="5682781" cy="4603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595" tIns="47797" rIns="95595" bIns="47797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50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FC6134F-ED42-482C-BD09-E4C4B4E835C9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52576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-122238" y="747713"/>
            <a:ext cx="7056438" cy="5292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29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3981" y="6281253"/>
            <a:ext cx="5906372" cy="29126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735" tIns="45868" rIns="91735" bIns="45868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0444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30580-E401-4F82-9AC8-722996E76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37BD3-D683-482D-A9BF-81ECB0456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67E16-7CEF-46DE-BD87-EC4AF53D0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2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  <p:sp>
        <p:nvSpPr>
          <p:cNvPr id="16527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GB" noProof="0" smtClean="0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5F081-0F67-4AA1-851F-B8AF22A2A2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9B883-902C-4252-8A2B-5045EF1483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125538"/>
            <a:ext cx="4316412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316413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FB237-D06F-43F0-B986-4263986570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DC1F8-E1DD-4616-AAD2-5CA39CC7ED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2BC5E-C346-4102-99E7-4B38C1C72B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3BFDF-FE7C-4E36-8535-6802537B13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923DA-1B1E-4015-B8D8-9898C89932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55B8D-D2BB-4987-8105-7D47F780F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E7EC9-C955-466C-9B1B-2EE5FB4D8B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5AADF-E99C-4DF4-AD88-CEB0F77D35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0"/>
            <a:ext cx="2232025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0"/>
            <a:ext cx="6543675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70156-2176-4D78-85C1-E920DB30D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0"/>
            <a:ext cx="8928100" cy="6921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388" y="1125538"/>
            <a:ext cx="4316412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25538"/>
            <a:ext cx="4316413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79388" y="3702050"/>
            <a:ext cx="8785225" cy="2424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15741-6053-437E-9B59-B6928705D56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50" y="0"/>
            <a:ext cx="8928100" cy="6921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9388" y="1125538"/>
            <a:ext cx="4316412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25538"/>
            <a:ext cx="4316413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17849-5A68-4387-B34B-3FECFB93B5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9671982"/>
      </p:ext>
    </p:extLst>
  </p:cSld>
  <p:clrMapOvr>
    <a:masterClrMapping/>
  </p:clrMapOvr>
  <p:transition spd="med">
    <p:fade thruBlk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28820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2974788"/>
      </p:ext>
    </p:extLst>
  </p:cSld>
  <p:clrMapOvr>
    <a:masterClrMapping/>
  </p:clrMapOvr>
  <p:transition spd="med">
    <p:fade thruBlk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7835915"/>
      </p:ext>
    </p:extLst>
  </p:cSld>
  <p:clrMapOvr>
    <a:masterClrMapping/>
  </p:clrMapOvr>
  <p:transition spd="med">
    <p:fade thruBlk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104598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8C4FB-3701-4D6F-B1C8-1BA50E04DF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8287003"/>
      </p:ext>
    </p:extLst>
  </p:cSld>
  <p:clrMapOvr>
    <a:masterClrMapping/>
  </p:clrMapOvr>
  <p:transition spd="med">
    <p:fade thruBlk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231131"/>
      </p:ext>
    </p:extLst>
  </p:cSld>
  <p:clrMapOvr>
    <a:masterClrMapping/>
  </p:clrMapOvr>
  <p:transition spd="med">
    <p:fade thruBlk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6164499"/>
      </p:ext>
    </p:extLst>
  </p:cSld>
  <p:clrMapOvr>
    <a:masterClrMapping/>
  </p:clrMapOvr>
  <p:transition spd="med">
    <p:fade thruBlk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37125389"/>
      </p:ext>
    </p:extLst>
  </p:cSld>
  <p:clrMapOvr>
    <a:masterClrMapping/>
  </p:clrMapOvr>
  <p:transition spd="med">
    <p:fade thruBlk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488673"/>
      </p:ext>
    </p:extLst>
  </p:cSld>
  <p:clrMapOvr>
    <a:masterClrMapping/>
  </p:clrMapOvr>
  <p:transition spd="med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404223"/>
      </p:ext>
    </p:extLst>
  </p:cSld>
  <p:clrMapOvr>
    <a:masterClrMapping/>
  </p:clrMapOvr>
  <p:transition spd="med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7CA9AD-7903-48D6-9AC3-CEAB4D07D9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8081056"/>
      </p:ext>
    </p:extLst>
  </p:cSld>
  <p:clrMapOvr>
    <a:masterClrMapping/>
  </p:clrMapOvr>
  <p:transition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38D4E6-7D5C-4EEB-91B6-E25F0228CC4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96330"/>
      </p:ext>
    </p:extLst>
  </p:cSld>
  <p:clrMapOvr>
    <a:masterClrMapping/>
  </p:clrMapOvr>
  <p:transition>
    <p:dissolv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5F30F9-62CE-4F2B-8C86-8E5A5D058511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695421"/>
      </p:ext>
    </p:extLst>
  </p:cSld>
  <p:clrMapOvr>
    <a:masterClrMapping/>
  </p:clrMapOvr>
  <p:transition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478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061D76-7CF5-49D6-95F6-6538A64CBD3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00456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936625"/>
            <a:ext cx="4343400" cy="569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36625"/>
            <a:ext cx="4343400" cy="569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252E3-BEDB-4207-94F1-F5B89B990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00B3F7-7C32-480C-BE4B-72996FC30312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132959"/>
      </p:ext>
    </p:extLst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F75D02-118C-4994-95A7-7FDB526DF863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939079"/>
      </p:ext>
    </p:extLst>
  </p:cSld>
  <p:clrMapOvr>
    <a:masterClrMapping/>
  </p:clrMapOvr>
  <p:transition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FB1FF9-AF8A-4420-9286-7DB94EE5B37B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73264"/>
      </p:ext>
    </p:extLst>
  </p:cSld>
  <p:clrMapOvr>
    <a:masterClrMapping/>
  </p:clrMapOvr>
  <p:transition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BDF330-8C77-4DB4-A845-6478987EEB4E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451797"/>
      </p:ext>
    </p:extLst>
  </p:cSld>
  <p:clrMapOvr>
    <a:masterClrMapping/>
  </p:clrMapOvr>
  <p:transition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5EF2F6-F7F0-4D38-B2FD-7B5B50D09EC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485106"/>
      </p:ext>
    </p:extLst>
  </p:cSld>
  <p:clrMapOvr>
    <a:masterClrMapping/>
  </p:clrMapOvr>
  <p:transition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E9C9AE-B43B-4D3A-8143-7A3A45AD78CA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245673"/>
      </p:ext>
    </p:extLst>
  </p:cSld>
  <p:clrMapOvr>
    <a:masterClrMapping/>
  </p:clrMapOvr>
  <p:transition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4763"/>
            <a:ext cx="2190750" cy="6091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4763"/>
            <a:ext cx="6419850" cy="6091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7E5893-6FFB-4C35-BB79-6B4F8CC579A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053537"/>
      </p:ext>
    </p:extLst>
  </p:cSld>
  <p:clrMapOvr>
    <a:masterClrMapping/>
  </p:clrMapOvr>
  <p:transition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FFFFFF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71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4763"/>
            <a:ext cx="8763000" cy="6091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484438" y="6597650"/>
            <a:ext cx="403225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59765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fld id="{EDCEB7E1-735E-448F-8B97-7A39A4E45F84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302328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8340D-C0A6-4625-B856-6CDAA9751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927C7-EB03-4DFD-9CA7-472F7C849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43F74-AFD3-4457-8E3A-F175BB52C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E6D21-66B3-4C91-861C-3ED4B518F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C9876-C2DD-4CC0-868F-47B8345AD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wmf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730" name="Rectangle 2"/>
          <p:cNvSpPr>
            <a:spLocks noChangeArrowheads="1"/>
          </p:cNvSpPr>
          <p:nvPr userDrawn="1"/>
        </p:nvSpPr>
        <p:spPr bwMode="auto">
          <a:xfrm>
            <a:off x="0" y="6659563"/>
            <a:ext cx="9144000" cy="198437"/>
          </a:xfrm>
          <a:prstGeom prst="rect">
            <a:avLst/>
          </a:prstGeom>
          <a:solidFill>
            <a:srgbClr val="333399">
              <a:alpha val="14999"/>
            </a:srgb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04850" y="0"/>
            <a:ext cx="8439150" cy="77152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36625"/>
            <a:ext cx="883920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6973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29400"/>
            <a:ext cx="1219200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200" i="1">
                <a:latin typeface="Arial" pitchFamily="34" charset="0"/>
              </a:defRPr>
            </a:lvl1pPr>
          </a:lstStyle>
          <a:p>
            <a:pPr>
              <a:defRPr/>
            </a:pPr>
            <a:fld id="{BBACB4ED-67BA-4D31-A0E5-2277A1865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69734" name="Rectangle 6"/>
          <p:cNvSpPr>
            <a:spLocks noChangeArrowheads="1"/>
          </p:cNvSpPr>
          <p:nvPr/>
        </p:nvSpPr>
        <p:spPr bwMode="auto">
          <a:xfrm>
            <a:off x="2581275" y="6629400"/>
            <a:ext cx="3979863" cy="228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ctr">
              <a:defRPr/>
            </a:pPr>
            <a:r>
              <a:rPr lang="en-US" sz="1200" i="1" dirty="0" smtClean="0"/>
              <a:t>JAS November 2014    </a:t>
            </a:r>
            <a:r>
              <a:rPr lang="en-US" sz="1200" i="1" dirty="0"/>
              <a:t>R.Schmidt</a:t>
            </a:r>
          </a:p>
        </p:txBody>
      </p:sp>
      <p:sp>
        <p:nvSpPr>
          <p:cNvPr id="969735" name="Line 7"/>
          <p:cNvSpPr>
            <a:spLocks noChangeShapeType="1"/>
          </p:cNvSpPr>
          <p:nvPr userDrawn="1"/>
        </p:nvSpPr>
        <p:spPr bwMode="auto">
          <a:xfrm>
            <a:off x="0" y="7715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lnSpc>
                <a:spcPct val="95000"/>
              </a:lnSpc>
              <a:spcBef>
                <a:spcPct val="40000"/>
              </a:spcBef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69736" name="Line 8"/>
          <p:cNvSpPr>
            <a:spLocks noChangeShapeType="1"/>
          </p:cNvSpPr>
          <p:nvPr userDrawn="1"/>
        </p:nvSpPr>
        <p:spPr bwMode="auto">
          <a:xfrm>
            <a:off x="0" y="6677025"/>
            <a:ext cx="9144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lnSpc>
                <a:spcPct val="95000"/>
              </a:lnSpc>
              <a:spcBef>
                <a:spcPct val="40000"/>
              </a:spcBef>
              <a:defRPr/>
            </a:pPr>
            <a:endParaRPr lang="de-DE">
              <a:latin typeface="Arial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>
    <p:dissolv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accent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0"/>
            <a:ext cx="89281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5538"/>
            <a:ext cx="87852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6517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9388" y="6453188"/>
            <a:ext cx="7848600" cy="260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Slide </a:t>
            </a:r>
          </a:p>
        </p:txBody>
      </p:sp>
      <p:sp>
        <p:nvSpPr>
          <p:cNvPr id="16517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453188"/>
            <a:ext cx="647700" cy="2603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1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7625F2-879A-4EE6-8796-F8D6929F24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651718" name="Line 6"/>
          <p:cNvSpPr>
            <a:spLocks noChangeShapeType="1"/>
          </p:cNvSpPr>
          <p:nvPr/>
        </p:nvSpPr>
        <p:spPr bwMode="auto">
          <a:xfrm>
            <a:off x="1619250" y="620713"/>
            <a:ext cx="752475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lnSpc>
                <a:spcPct val="95000"/>
              </a:lnSpc>
              <a:spcBef>
                <a:spcPct val="40000"/>
              </a:spcBef>
              <a:defRPr/>
            </a:pPr>
            <a:endParaRPr lang="de-DE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333399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         Rüdiger Schmidt                    CAS 2015						page </a:t>
            </a:r>
            <a:fld id="{20038FFA-3A97-494A-BECD-4DC9B4D1BD4C}" type="slidenum">
              <a:rPr lang="en-US" sz="1200" smtClean="0">
                <a:solidFill>
                  <a:srgbClr val="FFFFFF"/>
                </a:solidFill>
                <a:latin typeface="Calibri" pitchFamily="34" charset="0"/>
              </a:rPr>
              <a:pPr/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67666"/>
            <a:ext cx="8686800" cy="543313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25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4763"/>
            <a:ext cx="8388350" cy="76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edit Master title style</a:t>
            </a:r>
          </a:p>
        </p:txBody>
      </p:sp>
      <p:sp>
        <p:nvSpPr>
          <p:cNvPr id="5836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58787"/>
            <a:ext cx="8534400" cy="5513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8368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4438" y="6597650"/>
            <a:ext cx="403225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 algn="ctr" eaLnBrk="0" hangingPunct="0"/>
            <a:r>
              <a:rPr lang="en-GB" dirty="0" smtClean="0">
                <a:solidFill>
                  <a:srgbClr val="FFFFFF"/>
                </a:solidFill>
              </a:rPr>
              <a:t>R.Schmidt     HASCO 2013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8368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97650"/>
            <a:ext cx="213360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 eaLnBrk="0" hangingPunct="0"/>
            <a:fld id="{30F6DEC6-2A4C-4D92-8911-7A8B6B1E9C3C}" type="slidenum">
              <a:rPr lang="en-GB">
                <a:solidFill>
                  <a:srgbClr val="FFFFFF"/>
                </a:solidFill>
              </a:rPr>
              <a:pPr eaLnBrk="0" hangingPunct="0"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583686" name="Picture 6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12519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</p:sldLayoutIdLst>
  <p:transition>
    <p:dissolve/>
  </p:transition>
  <p:hf hdr="0" dt="0"/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l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120000"/>
        <a:buChar char="•"/>
        <a:defRPr sz="2000">
          <a:solidFill>
            <a:schemeClr val="hlink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hlink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13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spas.fnal.gov/programs/JAS/JAS14.s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2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30.xml"/><Relationship Id="rId1" Type="http://schemas.openxmlformats.org/officeDocument/2006/relationships/tags" Target="../tags/tag3.xml"/><Relationship Id="rId4" Type="http://schemas.openxmlformats.org/officeDocument/2006/relationships/image" Target="../media/image2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6.xml"/><Relationship Id="rId4" Type="http://schemas.openxmlformats.org/officeDocument/2006/relationships/image" Target="../media/image38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1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jpe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8.xml"/><Relationship Id="rId5" Type="http://schemas.openxmlformats.org/officeDocument/2006/relationships/image" Target="../media/image48.jpeg"/><Relationship Id="rId4" Type="http://schemas.openxmlformats.org/officeDocument/2006/relationships/hyperlink" Target="file:///E:\..\talks\VisitsAtCERN\Collimation%20Picture%20Gallery\IMG_3385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50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6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6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7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6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6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3.emf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4.xml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4.emf"/><Relationship Id="rId4" Type="http://schemas.openxmlformats.org/officeDocument/2006/relationships/oleObject" Target="../embeddings/oleObject1.bin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6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6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6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6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144000" cy="68579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520" y="-1589"/>
            <a:ext cx="6911359" cy="6820646"/>
          </a:xfrm>
          <a:prstGeom prst="rect">
            <a:avLst/>
          </a:prstGeom>
        </p:spPr>
      </p:pic>
      <p:sp>
        <p:nvSpPr>
          <p:cNvPr id="5427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63EDF0-19FB-4B53-A09E-084828F13D5A}" type="slidenum">
              <a:rPr lang="en-US" smtClean="0">
                <a:latin typeface="Arial" charset="0"/>
              </a:rPr>
              <a:pPr/>
              <a:t>1</a:t>
            </a:fld>
            <a:endParaRPr lang="en-US" dirty="0" smtClean="0">
              <a:latin typeface="Arial" charset="0"/>
            </a:endParaRPr>
          </a:p>
        </p:txBody>
      </p:sp>
      <p:sp>
        <p:nvSpPr>
          <p:cNvPr id="1242116" name="Text Box 4"/>
          <p:cNvSpPr txBox="1">
            <a:spLocks noChangeArrowheads="1"/>
          </p:cNvSpPr>
          <p:nvPr/>
        </p:nvSpPr>
        <p:spPr bwMode="auto">
          <a:xfrm>
            <a:off x="888763" y="332570"/>
            <a:ext cx="7699760" cy="597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endParaRPr lang="en-GB" sz="3200" b="1" dirty="0" smtClean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endParaRPr lang="en-GB" sz="4400" b="1" dirty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en-GB" sz="6000" dirty="0" smtClean="0">
                <a:solidFill>
                  <a:srgbClr val="FFFF00"/>
                </a:solidFill>
              </a:rPr>
              <a:t>Machine Protection  </a:t>
            </a:r>
          </a:p>
          <a:p>
            <a:pPr algn="ctr" eaLnBrk="0" hangingPunct="0">
              <a:spcBef>
                <a:spcPct val="20000"/>
              </a:spcBef>
            </a:pPr>
            <a:endParaRPr lang="en-GB" sz="3200" b="1" dirty="0" smtClean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endParaRPr lang="en-GB" sz="3200" b="1" dirty="0" smtClean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endParaRPr lang="en-GB" sz="3200" b="1" dirty="0" smtClean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endParaRPr lang="en-GB" sz="3200" b="1" dirty="0">
              <a:solidFill>
                <a:srgbClr val="FFFFCC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en-GB" sz="2000" dirty="0">
                <a:solidFill>
                  <a:srgbClr val="FFFF00"/>
                </a:solidFill>
              </a:rPr>
              <a:t>Rüdiger Schmidt, </a:t>
            </a:r>
            <a:r>
              <a:rPr lang="en-GB" sz="2000" dirty="0" smtClean="0">
                <a:solidFill>
                  <a:srgbClr val="FFFF00"/>
                </a:solidFill>
              </a:rPr>
              <a:t>CERN </a:t>
            </a:r>
            <a:endParaRPr lang="en-GB" sz="2000" dirty="0">
              <a:solidFill>
                <a:srgbClr val="FFFF00"/>
              </a:solidFill>
            </a:endParaRPr>
          </a:p>
          <a:p>
            <a:pPr algn="ctr" eaLnBrk="0" hangingPunct="0">
              <a:spcBef>
                <a:spcPct val="20000"/>
              </a:spcBef>
            </a:pPr>
            <a:r>
              <a:rPr lang="en-GB" sz="2000" dirty="0">
                <a:solidFill>
                  <a:schemeClr val="bg1"/>
                </a:solidFill>
              </a:rPr>
              <a:t> CAS </a:t>
            </a:r>
            <a:r>
              <a:rPr lang="en-GB" sz="2000" dirty="0" smtClean="0">
                <a:solidFill>
                  <a:schemeClr val="bg1"/>
                </a:solidFill>
              </a:rPr>
              <a:t>on Intensity </a:t>
            </a:r>
            <a:r>
              <a:rPr lang="en-GB" sz="2000" dirty="0">
                <a:solidFill>
                  <a:schemeClr val="bg1"/>
                </a:solidFill>
              </a:rPr>
              <a:t>Limitations in Particle </a:t>
            </a:r>
            <a:r>
              <a:rPr lang="en-GB" sz="2000" dirty="0" smtClean="0">
                <a:solidFill>
                  <a:schemeClr val="bg1"/>
                </a:solidFill>
              </a:rPr>
              <a:t>Beams</a:t>
            </a:r>
          </a:p>
          <a:p>
            <a:pPr algn="ctr" eaLnBrk="0" hangingPunct="0">
              <a:spcBef>
                <a:spcPct val="20000"/>
              </a:spcBef>
            </a:pPr>
            <a:r>
              <a:rPr lang="en-GB" sz="2000" dirty="0" smtClean="0">
                <a:solidFill>
                  <a:schemeClr val="bg1"/>
                </a:solidFill>
              </a:rPr>
              <a:t>Geneva, November 2015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2421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7682530"/>
      </p:ext>
    </p:extLst>
  </p:cSld>
  <p:clrMapOvr>
    <a:masterClrMapping/>
  </p:clrMapOvr>
  <p:transition advTm="187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50" y="0"/>
            <a:ext cx="8439150" cy="771525"/>
          </a:xfrm>
        </p:spPr>
        <p:txBody>
          <a:bodyPr/>
          <a:lstStyle/>
          <a:p>
            <a:r>
              <a:rPr lang="en-GB" dirty="0" smtClean="0"/>
              <a:t>Heating of material with high energy protons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69160" y="944939"/>
            <a:ext cx="6106134" cy="5330358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2000" dirty="0" smtClean="0">
                <a:solidFill>
                  <a:srgbClr val="002060"/>
                </a:solidFill>
              </a:rPr>
              <a:t>Nuclear inelastic interactions (</a:t>
            </a:r>
            <a:r>
              <a:rPr lang="en-GB" sz="2000" dirty="0" err="1" smtClean="0">
                <a:solidFill>
                  <a:srgbClr val="002060"/>
                </a:solidFill>
              </a:rPr>
              <a:t>hadronic</a:t>
            </a:r>
            <a:r>
              <a:rPr lang="en-GB" sz="2000" dirty="0" smtClean="0">
                <a:solidFill>
                  <a:srgbClr val="002060"/>
                </a:solidFill>
              </a:rPr>
              <a:t> shower)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Creation of </a:t>
            </a:r>
            <a:r>
              <a:rPr lang="en-US" dirty="0" err="1" smtClean="0">
                <a:solidFill>
                  <a:srgbClr val="0000FF"/>
                </a:solidFill>
              </a:rPr>
              <a:t>pions</a:t>
            </a:r>
            <a:r>
              <a:rPr lang="en-US" dirty="0" smtClean="0">
                <a:solidFill>
                  <a:srgbClr val="0000FF"/>
                </a:solidFill>
              </a:rPr>
              <a:t> when going through matter</a:t>
            </a:r>
            <a:endParaRPr lang="en-GB" dirty="0" smtClean="0">
              <a:solidFill>
                <a:srgbClr val="0000FF"/>
              </a:solidFill>
            </a:endParaRPr>
          </a:p>
          <a:p>
            <a:pPr marL="538163" lvl="1" indent="-179388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Causes electromagnetic shower through decays of </a:t>
            </a:r>
            <a:r>
              <a:rPr lang="en-GB" dirty="0" err="1" smtClean="0">
                <a:solidFill>
                  <a:srgbClr val="0000FF"/>
                </a:solidFill>
              </a:rPr>
              <a:t>pions</a:t>
            </a:r>
            <a:endParaRPr lang="en-GB" dirty="0" smtClean="0">
              <a:solidFill>
                <a:srgbClr val="0000FF"/>
              </a:solidFill>
            </a:endParaRPr>
          </a:p>
          <a:p>
            <a:pPr marL="538163" lvl="1" indent="-179388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Exponential increase in number of created particles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Final energy deposition to by a large number of electromagnetic particles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Scales roughly with total energy of incident particle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Energy deposition maximum deep in the material</a:t>
            </a:r>
            <a:endParaRPr lang="en-GB" dirty="0" smtClean="0">
              <a:solidFill>
                <a:srgbClr val="0000FF"/>
              </a:solidFill>
            </a:endParaRPr>
          </a:p>
          <a:p>
            <a:pPr marL="538163" lvl="1" indent="-179388">
              <a:buFont typeface="Arial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Energy deposition is a function of the particle type, its momentum and parameters of the material (atomic number, density, specific heat) 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No straightforward expression to calculate energy deposition</a:t>
            </a:r>
          </a:p>
          <a:p>
            <a:pPr marL="538163" lvl="1" indent="-179388">
              <a:buFont typeface="Arial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Calculation by codes, such as FLUKA, GEANT or MARS</a:t>
            </a:r>
          </a:p>
          <a:p>
            <a:pPr lvl="1">
              <a:buFont typeface="Arial" pitchFamily="34" charset="0"/>
              <a:buChar char="•"/>
            </a:pPr>
            <a:endParaRPr lang="en-GB" dirty="0" smtClean="0">
              <a:solidFill>
                <a:srgbClr val="0000FF"/>
              </a:solidFill>
            </a:endParaRPr>
          </a:p>
        </p:txBody>
      </p:sp>
      <p:pic>
        <p:nvPicPr>
          <p:cNvPr id="1439746" name="Picture 2" descr="http://williamson-labs.com/images/muon_diag_a_for_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453" y="1680621"/>
            <a:ext cx="2664485" cy="2737952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441738" y="4418573"/>
            <a:ext cx="2670200" cy="24622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de-DE" sz="1000" dirty="0"/>
              <a:t>http://williamson-labs.com/ltoc/cbr-tech.htm</a:t>
            </a:r>
          </a:p>
        </p:txBody>
      </p:sp>
    </p:spTree>
    <p:extLst>
      <p:ext uri="{BB962C8B-B14F-4D97-AF65-F5344CB8AC3E}">
        <p14:creationId xmlns:p14="http://schemas.microsoft.com/office/powerpoint/2010/main" val="112981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1">
        <p:fade/>
      </p:transition>
    </mc:Choice>
    <mc:Fallback xmlns="">
      <p:transition spd="med" advTm="15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19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Proton energy deposition for different energies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79390" y="791525"/>
            <a:ext cx="7770213" cy="5827317"/>
            <a:chOff x="767389" y="791525"/>
            <a:chExt cx="7770213" cy="5827317"/>
          </a:xfrm>
        </p:grpSpPr>
        <p:pic>
          <p:nvPicPr>
            <p:cNvPr id="10" name="Picture 9" descr="C:\Users\grosell\Documents\maxvalues\energydepo3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389" y="791525"/>
              <a:ext cx="7770213" cy="582731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" name="Group 2"/>
            <p:cNvGrpSpPr/>
            <p:nvPr/>
          </p:nvGrpSpPr>
          <p:grpSpPr>
            <a:xfrm>
              <a:off x="2060098" y="1362112"/>
              <a:ext cx="4168132" cy="4391507"/>
              <a:chOff x="2028092" y="1362112"/>
              <a:chExt cx="4168132" cy="4391507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4139940" y="2058372"/>
                <a:ext cx="639214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7 TeV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304633" y="2609565"/>
                <a:ext cx="891591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450 </a:t>
                </a:r>
                <a:r>
                  <a:rPr lang="en-GB" sz="1400" dirty="0">
                    <a:solidFill>
                      <a:srgbClr val="000000"/>
                    </a:solidFill>
                  </a:rPr>
                  <a:t>G</a:t>
                </a:r>
                <a:r>
                  <a:rPr lang="en-GB" sz="1400" dirty="0" smtClean="0">
                    <a:solidFill>
                      <a:srgbClr val="000000"/>
                    </a:solidFill>
                  </a:rPr>
                  <a:t>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227496" y="2761749"/>
                <a:ext cx="801823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50 MeV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212552" y="1362112"/>
                <a:ext cx="738600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40 TeV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502810" y="4170502"/>
                <a:ext cx="792205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26 </a:t>
                </a:r>
                <a:r>
                  <a:rPr lang="en-GB" sz="1400" dirty="0">
                    <a:solidFill>
                      <a:srgbClr val="000000"/>
                    </a:solidFill>
                  </a:rPr>
                  <a:t>G</a:t>
                </a:r>
                <a:r>
                  <a:rPr lang="en-GB" sz="1400" dirty="0" smtClean="0">
                    <a:solidFill>
                      <a:srgbClr val="000000"/>
                    </a:solidFill>
                  </a:rPr>
                  <a:t>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808679" y="4818591"/>
                <a:ext cx="692818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1 GeV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4" name="Straight Arrow Connector 3"/>
              <p:cNvCxnSpPr>
                <a:stCxn id="20" idx="1"/>
              </p:cNvCxnSpPr>
              <p:nvPr/>
            </p:nvCxnSpPr>
            <p:spPr>
              <a:xfrm flipH="1">
                <a:off x="2028092" y="2915638"/>
                <a:ext cx="199404" cy="319931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2227496" y="4970775"/>
                <a:ext cx="901209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100 MeV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2180492" y="4724400"/>
                <a:ext cx="351694" cy="246375"/>
              </a:xfrm>
              <a:prstGeom prst="straightConnector1">
                <a:avLst/>
              </a:prstGeom>
              <a:ln>
                <a:solidFill>
                  <a:srgbClr val="92D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3029319" y="5445842"/>
                <a:ext cx="901209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0000"/>
                    </a:solidFill>
                  </a:rPr>
                  <a:t>200 MeV</a:t>
                </a:r>
                <a:endParaRPr lang="en-GB" sz="1400" dirty="0">
                  <a:solidFill>
                    <a:srgbClr val="000000"/>
                  </a:solidFill>
                </a:endParaRPr>
              </a:p>
            </p:txBody>
          </p:sp>
          <p:cxnSp>
            <p:nvCxnSpPr>
              <p:cNvPr id="17" name="Straight Arrow Connector 16"/>
              <p:cNvCxnSpPr>
                <a:stCxn id="16" idx="1"/>
              </p:cNvCxnSpPr>
              <p:nvPr/>
            </p:nvCxnSpPr>
            <p:spPr>
              <a:xfrm flipH="1" flipV="1">
                <a:off x="2766646" y="5599730"/>
                <a:ext cx="262673" cy="1"/>
              </a:xfrm>
              <a:prstGeom prst="straightConnector1">
                <a:avLst/>
              </a:prstGeom>
              <a:ln>
                <a:solidFill>
                  <a:srgbClr val="9966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6444260" y="6237372"/>
            <a:ext cx="2699740" cy="394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F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algn="ctr">
              <a:buFont typeface="Arial Unicode MS" pitchFamily="34" charset="-128"/>
              <a:buNone/>
            </a:pPr>
            <a:r>
              <a:rPr lang="en-GB" sz="1800" kern="0" dirty="0" err="1" smtClean="0"/>
              <a:t>F.Burkart</a:t>
            </a:r>
            <a:r>
              <a:rPr lang="en-GB" sz="1800" kern="0" dirty="0" smtClean="0"/>
              <a:t> + </a:t>
            </a:r>
            <a:r>
              <a:rPr lang="en-GB" sz="1800" kern="0" dirty="0" err="1" smtClean="0"/>
              <a:t>V.Chetvertkova</a:t>
            </a:r>
            <a:endParaRPr lang="en-GB" sz="1800" kern="0" dirty="0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6336880" y="4847587"/>
            <a:ext cx="2699740" cy="906032"/>
          </a:xfrm>
          <a:prstGeom prst="rect">
            <a:avLst/>
          </a:prstGeom>
          <a:noFill/>
          <a:ln>
            <a:solidFill>
              <a:srgbClr val="0000F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algn="ctr">
              <a:buFont typeface="Arial Unicode MS" pitchFamily="34" charset="-128"/>
              <a:buNone/>
            </a:pPr>
            <a:r>
              <a:rPr lang="en-GB" sz="1800" kern="0" dirty="0" smtClean="0"/>
              <a:t>Simulations with FLUKA, beam impact on a copper target</a:t>
            </a: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79441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5">
        <p:fade/>
      </p:transition>
    </mc:Choice>
    <mc:Fallback xmlns="">
      <p:transition spd="med" advTm="18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Beam loss and consequences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2947" name="Rectangle 3"/>
              <p:cNvSpPr>
                <a:spLocks noGrp="1" noChangeArrowheads="1"/>
              </p:cNvSpPr>
              <p:nvPr>
                <p:ph type="body" idx="4294967295"/>
              </p:nvPr>
            </p:nvSpPr>
            <p:spPr>
              <a:xfrm>
                <a:off x="304800" y="4437528"/>
                <a:ext cx="8686800" cy="2070848"/>
              </a:xfrm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800" dirty="0" smtClean="0"/>
                  <a:t>Proton beam travels through a thin window of thickness </a:t>
                </a:r>
                <a14:m>
                  <m:oMath xmlns:m="http://schemas.openxmlformats.org/officeDocument/2006/math">
                    <m:r>
                      <a:rPr lang="en-GB" sz="1800" b="0" i="1" dirty="0" smtClean="0">
                        <a:latin typeface="Cambria Math"/>
                      </a:rPr>
                      <m:t>𝑑</m:t>
                    </m:r>
                  </m:oMath>
                </a14:m>
                <a:endParaRPr lang="en-GB" sz="1800" b="0" dirty="0" smtClean="0"/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800" dirty="0" smtClean="0"/>
                  <a:t>Assume a beam area of 4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</a:rPr>
                      <m:t>×</m:t>
                    </m:r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800" dirty="0" smtClean="0"/>
                  <a:t>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1800" dirty="0" smtClean="0"/>
                  <a:t> </a:t>
                </a:r>
                <a:r>
                  <a:rPr lang="en-GB" sz="1800" dirty="0" err="1" smtClean="0"/>
                  <a:t>rms</a:t>
                </a:r>
                <a:r>
                  <a:rPr lang="en-GB" sz="1800" dirty="0" smtClean="0"/>
                  <a:t> beam sizes (Gaussian beams)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800" dirty="0" smtClean="0"/>
                  <a:t>Assume a homogenous beam distribution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800" dirty="0" smtClean="0"/>
                  <a:t>The energy deposition can be calculated, mass and specific heat are known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r>
                  <a:rPr lang="en-GB" sz="1800" dirty="0" smtClean="0"/>
                  <a:t>The temperature can be calculated (rather good approximation), assuming a fast loss and no cooling</a:t>
                </a:r>
              </a:p>
              <a:p>
                <a:pPr eaLnBrk="1" hangingPunct="1">
                  <a:lnSpc>
                    <a:spcPct val="100000"/>
                  </a:lnSpc>
                  <a:defRPr/>
                </a:pPr>
                <a:endParaRPr lang="en-GB" sz="1800" dirty="0" smtClean="0"/>
              </a:p>
              <a:p>
                <a:pPr eaLnBrk="1" hangingPunct="1">
                  <a:lnSpc>
                    <a:spcPct val="100000"/>
                  </a:lnSpc>
                  <a:defRPr/>
                </a:pPr>
                <a:endParaRPr lang="en-GB" sz="1800" dirty="0"/>
              </a:p>
            </p:txBody>
          </p:sp>
        </mc:Choice>
        <mc:Fallback xmlns="">
          <p:sp>
            <p:nvSpPr>
              <p:cNvPr id="829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304800" y="4437528"/>
                <a:ext cx="8686800" cy="2070848"/>
              </a:xfrm>
              <a:blipFill rotWithShape="1">
                <a:blip r:embed="rId3"/>
                <a:stretch>
                  <a:fillRect l="-280" t="-1170"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 bwMode="auto">
          <a:xfrm>
            <a:off x="1069089" y="1015935"/>
            <a:ext cx="1066800" cy="144331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600000" rev="0"/>
            </a:camera>
            <a:lightRig rig="threePt" dir="t"/>
          </a:scene3d>
          <a:sp3d>
            <a:bevelT w="31750" h="107950"/>
            <a:bevelB w="31750" h="10795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436738" y="1145923"/>
            <a:ext cx="1927411" cy="2626659"/>
          </a:xfrm>
          <a:prstGeom prst="rect">
            <a:avLst/>
          </a:prstGeom>
          <a:solidFill>
            <a:schemeClr val="bg2">
              <a:lumMod val="40000"/>
              <a:lumOff val="60000"/>
              <a:alpha val="52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  <a:scene3d>
            <a:camera prst="isometricLeftDown"/>
            <a:lightRig rig="threePt" dir="t"/>
          </a:scene3d>
          <a:sp3d extrusionH="133350" prstMaterial="matte">
            <a:bevelT w="120650" h="152400"/>
            <a:bevelB w="133350" h="184150"/>
            <a:extrusionClr>
              <a:schemeClr val="bg1">
                <a:lumMod val="85000"/>
              </a:schemeClr>
            </a:extrusionClr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 rot="8456218">
            <a:off x="311667" y="2701300"/>
            <a:ext cx="2250142" cy="1075765"/>
          </a:xfrm>
          <a:prstGeom prst="rightArrow">
            <a:avLst/>
          </a:prstGeom>
          <a:solidFill>
            <a:srgbClr val="FF6600"/>
          </a:solidFill>
          <a:ln>
            <a:noFill/>
          </a:ln>
          <a:effectLst/>
          <a:scene3d>
            <a:camera prst="isometricLeftDown">
              <a:rot lat="2100000" lon="11400000" rev="0"/>
            </a:camera>
            <a:lightRig rig="threePt" dir="t"/>
          </a:scene3d>
          <a:sp3d>
            <a:bevelT w="152400" h="171450"/>
            <a:bevelB w="152400" h="171450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154706" y="1794299"/>
            <a:ext cx="2026024" cy="1515035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880846" y="2302368"/>
            <a:ext cx="540000" cy="540000"/>
          </a:xfrm>
          <a:prstGeom prst="rect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90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9">
        <p:fade/>
      </p:transition>
    </mc:Choice>
    <mc:Fallback xmlns="">
      <p:transition spd="med" advTm="47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Heating of material</a:t>
            </a:r>
            <a:r>
              <a:rPr lang="en-GB" baseline="0" dirty="0" smtClean="0"/>
              <a:t> with low energy protons </a:t>
            </a:r>
            <a:br>
              <a:rPr lang="en-GB" baseline="0" dirty="0" smtClean="0"/>
            </a:br>
            <a:r>
              <a:rPr lang="en-GB" sz="2000" baseline="0" dirty="0" smtClean="0"/>
              <a:t>(3 MeV)</a:t>
            </a:r>
            <a:endParaRPr lang="en-GB" sz="2000" dirty="0"/>
          </a:p>
        </p:txBody>
      </p:sp>
      <p:pic>
        <p:nvPicPr>
          <p:cNvPr id="6" name="Picture 5"/>
          <p:cNvPicPr/>
          <p:nvPr>
            <p:extLst/>
          </p:nvPr>
        </p:nvPicPr>
        <p:blipFill>
          <a:blip r:embed="rId2"/>
          <a:stretch>
            <a:fillRect/>
          </a:stretch>
        </p:blipFill>
        <p:spPr>
          <a:xfrm>
            <a:off x="914401" y="1165081"/>
            <a:ext cx="7611034" cy="5117656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3872753" y="5091953"/>
            <a:ext cx="1918447" cy="43030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774141" y="5852431"/>
            <a:ext cx="1918447" cy="430306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43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8">
        <p:fade/>
      </p:transition>
    </mc:Choice>
    <mc:Fallback xmlns="">
      <p:transition spd="med" advTm="4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733800"/>
            <a:ext cx="8382000" cy="2874963"/>
          </a:xfrm>
          <a:prstGeom prst="rect">
            <a:avLst/>
          </a:prstGeom>
          <a:solidFill>
            <a:srgbClr val="CCFFCC"/>
          </a:solidFill>
          <a:ln w="12700">
            <a:solidFill>
              <a:srgbClr val="CCFFCC"/>
            </a:solidFill>
            <a:miter lim="800000"/>
            <a:headEnd type="none" w="sm" len="sm"/>
            <a:tailEnd type="none" w="sm" len="sm"/>
          </a:ln>
        </p:spPr>
      </p:pic>
      <p:pic>
        <p:nvPicPr>
          <p:cNvPr id="19456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838200"/>
            <a:ext cx="8382000" cy="28971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</p:pic>
      <p:sp>
        <p:nvSpPr>
          <p:cNvPr id="194564" name="Rectangle 5"/>
          <p:cNvSpPr>
            <a:spLocks noChangeArrowheads="1"/>
          </p:cNvSpPr>
          <p:nvPr/>
        </p:nvSpPr>
        <p:spPr bwMode="auto">
          <a:xfrm>
            <a:off x="6096000" y="2971800"/>
            <a:ext cx="1219200" cy="762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194565" name="Rectangle 6"/>
          <p:cNvSpPr>
            <a:spLocks noChangeArrowheads="1"/>
          </p:cNvSpPr>
          <p:nvPr/>
        </p:nvSpPr>
        <p:spPr bwMode="auto">
          <a:xfrm>
            <a:off x="5943600" y="5791200"/>
            <a:ext cx="1219200" cy="76200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194566" name="Text Box 7"/>
          <p:cNvSpPr txBox="1">
            <a:spLocks noChangeArrowheads="1"/>
          </p:cNvSpPr>
          <p:nvPr/>
        </p:nvSpPr>
        <p:spPr bwMode="auto">
          <a:xfrm>
            <a:off x="7391400" y="3200400"/>
            <a:ext cx="990600" cy="366713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H" sz="1800" dirty="0" smtClean="0">
                <a:solidFill>
                  <a:srgbClr val="000000"/>
                </a:solidFill>
              </a:rPr>
              <a:t>Copper</a:t>
            </a:r>
            <a:endParaRPr lang="fr-CH" sz="1800" dirty="0">
              <a:solidFill>
                <a:srgbClr val="000000"/>
              </a:solidFill>
            </a:endParaRPr>
          </a:p>
        </p:txBody>
      </p:sp>
      <p:sp>
        <p:nvSpPr>
          <p:cNvPr id="194567" name="Text Box 8"/>
          <p:cNvSpPr txBox="1">
            <a:spLocks noChangeArrowheads="1"/>
          </p:cNvSpPr>
          <p:nvPr/>
        </p:nvSpPr>
        <p:spPr bwMode="auto">
          <a:xfrm>
            <a:off x="7315200" y="6096000"/>
            <a:ext cx="1143000" cy="366713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fr-CH" sz="1800" dirty="0">
                <a:solidFill>
                  <a:srgbClr val="000000"/>
                </a:solidFill>
              </a:rPr>
              <a:t>graphite</a:t>
            </a:r>
          </a:p>
        </p:txBody>
      </p:sp>
      <p:sp>
        <p:nvSpPr>
          <p:cNvPr id="194568" name="Rectangle 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Damage of a pencil 7 TeV proton beam (LHC)</a:t>
            </a:r>
          </a:p>
        </p:txBody>
      </p:sp>
      <p:sp>
        <p:nvSpPr>
          <p:cNvPr id="194569" name="Text Box 10"/>
          <p:cNvSpPr txBox="1">
            <a:spLocks noChangeArrowheads="1"/>
          </p:cNvSpPr>
          <p:nvPr/>
        </p:nvSpPr>
        <p:spPr bwMode="auto">
          <a:xfrm rot="-5400000">
            <a:off x="-317500" y="2146300"/>
            <a:ext cx="1031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000" b="1" dirty="0">
                <a:solidFill>
                  <a:schemeClr val="tx1"/>
                </a:solidFill>
              </a:rPr>
              <a:t>copper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94570" name="Text Box 11"/>
          <p:cNvSpPr txBox="1">
            <a:spLocks noChangeArrowheads="1"/>
          </p:cNvSpPr>
          <p:nvPr/>
        </p:nvSpPr>
        <p:spPr bwMode="auto">
          <a:xfrm rot="-5400000">
            <a:off x="-394493" y="4675981"/>
            <a:ext cx="1185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000" b="1" dirty="0">
                <a:solidFill>
                  <a:schemeClr val="tx1"/>
                </a:solidFill>
              </a:rPr>
              <a:t>graphite</a:t>
            </a:r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70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6">
        <p:fade/>
      </p:transition>
    </mc:Choice>
    <mc:Fallback xmlns="">
      <p:transition spd="med" advTm="5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Beam loss and consequences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14400"/>
            <a:ext cx="8686800" cy="5540188"/>
          </a:xfrm>
        </p:spPr>
        <p:txBody>
          <a:bodyPr/>
          <a:lstStyle/>
          <a:p>
            <a:pPr eaLnBrk="1" hangingPunct="1">
              <a:lnSpc>
                <a:spcPct val="100000"/>
              </a:lnSpc>
              <a:defRPr/>
            </a:pPr>
            <a:r>
              <a:rPr lang="en-GB" dirty="0" smtClean="0"/>
              <a:t>Calculate the response of the material (deformation, melting, …) to beam impact (mechanical codes such as ANSYS, hydrodynamic codes such as BIG2 and others)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lang="en-GB" dirty="0" smtClean="0"/>
              <a:t>Beams at very low energy have limited power…. however, the energy deposition is very high, and can lead to (limited) damage in case of beam impact</a:t>
            </a:r>
          </a:p>
          <a:p>
            <a:pPr lvl="1" eaLnBrk="1" hangingPunct="1">
              <a:defRPr/>
            </a:pPr>
            <a:r>
              <a:rPr lang="en-GB" dirty="0"/>
              <a:t>I</a:t>
            </a:r>
            <a:r>
              <a:rPr lang="en-GB" dirty="0" smtClean="0"/>
              <a:t>ssue at the initial stage of an accelerator, after the source, low energy beam transport and RFQ</a:t>
            </a:r>
          </a:p>
          <a:p>
            <a:pPr lvl="1" eaLnBrk="1" hangingPunct="1">
              <a:defRPr/>
            </a:pPr>
            <a:r>
              <a:rPr lang="en-GB" dirty="0"/>
              <a:t>L</a:t>
            </a:r>
            <a:r>
              <a:rPr lang="en-GB" dirty="0" smtClean="0"/>
              <a:t>imited impact (e.g. damaging the RFQ) might lead to long downtime, depending on spare situation</a:t>
            </a:r>
          </a:p>
          <a:p>
            <a:pPr eaLnBrk="1" hangingPunct="1">
              <a:defRPr/>
            </a:pPr>
            <a:r>
              <a:rPr lang="en-GB" dirty="0" smtClean="0"/>
              <a:t>Beams at very high energy can have a tremendous damage potential</a:t>
            </a:r>
          </a:p>
          <a:p>
            <a:pPr lvl="1" eaLnBrk="1" hangingPunct="1">
              <a:defRPr/>
            </a:pPr>
            <a:r>
              <a:rPr lang="en-GB" dirty="0"/>
              <a:t>F</a:t>
            </a:r>
            <a:r>
              <a:rPr lang="en-GB" dirty="0" smtClean="0"/>
              <a:t>or LHC, damage of metals for ~10</a:t>
            </a:r>
            <a:r>
              <a:rPr lang="en-GB" baseline="30000" dirty="0" smtClean="0"/>
              <a:t>10</a:t>
            </a:r>
            <a:r>
              <a:rPr lang="en-GB" dirty="0" smtClean="0"/>
              <a:t> protons at top energy (7 TeV)</a:t>
            </a:r>
          </a:p>
          <a:p>
            <a:pPr lvl="1" eaLnBrk="1" hangingPunct="1">
              <a:defRPr/>
            </a:pPr>
            <a:r>
              <a:rPr lang="en-GB" dirty="0"/>
              <a:t>O</a:t>
            </a:r>
            <a:r>
              <a:rPr lang="en-GB" dirty="0" smtClean="0"/>
              <a:t>ne LHC bunch has about 1.5∙10</a:t>
            </a:r>
            <a:r>
              <a:rPr lang="en-GB" baseline="30000" dirty="0" smtClean="0"/>
              <a:t>11</a:t>
            </a:r>
            <a:r>
              <a:rPr lang="en-GB" dirty="0" smtClean="0"/>
              <a:t> protons, in total up to 2808 bunches</a:t>
            </a:r>
          </a:p>
          <a:p>
            <a:pPr lvl="1" eaLnBrk="1" hangingPunct="1">
              <a:defRPr/>
            </a:pPr>
            <a:r>
              <a:rPr lang="en-GB" dirty="0"/>
              <a:t>I</a:t>
            </a:r>
            <a:r>
              <a:rPr lang="en-GB" dirty="0" smtClean="0"/>
              <a:t>n case of catastrophic beam loss, possibly damage beyond repair</a:t>
            </a:r>
          </a:p>
          <a:p>
            <a:pPr eaLnBrk="1" hangingPunct="1">
              <a:lnSpc>
                <a:spcPct val="100000"/>
              </a:lnSpc>
              <a:defRPr/>
            </a:pPr>
            <a:endParaRPr lang="en-GB" dirty="0" smtClean="0"/>
          </a:p>
          <a:p>
            <a:pPr eaLnBrk="1" hangingPunct="1">
              <a:lnSpc>
                <a:spcPct val="100000"/>
              </a:lnSpc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58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1">
        <p:fade/>
      </p:transition>
    </mc:Choice>
    <mc:Fallback xmlns="">
      <p:transition spd="med" advTm="47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en-GB" sz="6600" dirty="0" smtClean="0">
                <a:solidFill>
                  <a:srgbClr val="0000CC"/>
                </a:solidFill>
              </a:rPr>
              <a:t>What accelerators?</a:t>
            </a:r>
            <a:endParaRPr lang="en-GB" sz="6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096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03">
        <p:fade/>
      </p:transition>
    </mc:Choice>
    <mc:Fallback xmlns="">
      <p:transition spd="med" advTm="9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versus momentum</a:t>
            </a:r>
            <a:endParaRPr lang="en-GB" dirty="0"/>
          </a:p>
        </p:txBody>
      </p:sp>
      <p:graphicFrame>
        <p:nvGraphicFramePr>
          <p:cNvPr id="4" name="Shap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05639"/>
              </p:ext>
            </p:extLst>
          </p:nvPr>
        </p:nvGraphicFramePr>
        <p:xfrm>
          <a:off x="1" y="980660"/>
          <a:ext cx="9036620" cy="561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396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696">
        <p:fade/>
      </p:transition>
    </mc:Choice>
    <mc:Fallback xmlns="">
      <p:transition spd="med" advTm="86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High </a:t>
            </a:r>
            <a:r>
              <a:rPr lang="en-GB" dirty="0" smtClean="0"/>
              <a:t>I</a:t>
            </a:r>
            <a:r>
              <a:rPr lang="en-GB" noProof="0" dirty="0" err="1" smtClean="0"/>
              <a:t>ntensity</a:t>
            </a:r>
            <a:r>
              <a:rPr lang="en-GB" noProof="0" dirty="0" smtClean="0"/>
              <a:t> Proton </a:t>
            </a:r>
            <a:r>
              <a:rPr lang="en-GB" dirty="0" smtClean="0"/>
              <a:t>A</a:t>
            </a:r>
            <a:r>
              <a:rPr lang="en-GB" noProof="0" dirty="0" err="1" smtClean="0"/>
              <a:t>ccelerators</a:t>
            </a:r>
            <a:endParaRPr lang="en-GB" noProof="0" dirty="0"/>
          </a:p>
        </p:txBody>
      </p:sp>
      <p:pic>
        <p:nvPicPr>
          <p:cNvPr id="102" name="Picture 101" descr="HI-frontier-psi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4"/>
          <a:stretch/>
        </p:blipFill>
        <p:spPr>
          <a:xfrm>
            <a:off x="323410" y="908650"/>
            <a:ext cx="8227251" cy="5564793"/>
          </a:xfrm>
          <a:prstGeom prst="rect">
            <a:avLst/>
          </a:prstGeom>
          <a:ln>
            <a:solidFill>
              <a:srgbClr val="333399"/>
            </a:solidFill>
          </a:ln>
        </p:spPr>
      </p:pic>
      <p:sp>
        <p:nvSpPr>
          <p:cNvPr id="5" name="Rectangle 4"/>
          <p:cNvSpPr/>
          <p:nvPr/>
        </p:nvSpPr>
        <p:spPr>
          <a:xfrm rot="2002690">
            <a:off x="584175" y="3473103"/>
            <a:ext cx="7644194" cy="448484"/>
          </a:xfrm>
          <a:prstGeom prst="rect">
            <a:avLst/>
          </a:prstGeom>
          <a:solidFill>
            <a:schemeClr val="accent2">
              <a:alpha val="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475570" y="1484730"/>
            <a:ext cx="914400" cy="4320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0066"/>
                </a:solidFill>
              </a:rPr>
              <a:t>P=1MW</a:t>
            </a:r>
            <a:endParaRPr lang="en-GB" sz="1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61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4789">
        <p:fade/>
      </p:transition>
    </mc:Choice>
    <mc:Fallback xmlns="">
      <p:transition spd="med" advTm="10478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796925" y="142875"/>
            <a:ext cx="8316118" cy="573088"/>
          </a:xfrm>
        </p:spPr>
        <p:txBody>
          <a:bodyPr/>
          <a:lstStyle/>
          <a:p>
            <a:r>
              <a:rPr lang="en-GB" dirty="0" smtClean="0"/>
              <a:t>What does it mean ……… </a:t>
            </a:r>
            <a:r>
              <a:rPr lang="en-GB" dirty="0" err="1" smtClean="0"/>
              <a:t>MJoule</a:t>
            </a:r>
            <a:r>
              <a:rPr lang="en-GB" dirty="0" smtClean="0"/>
              <a:t> ? </a:t>
            </a:r>
            <a:endParaRPr lang="en-GB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79388" y="4076700"/>
            <a:ext cx="3455987" cy="915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GB" sz="1800" b="1" dirty="0">
                <a:solidFill>
                  <a:schemeClr val="hlink"/>
                </a:solidFill>
                <a:latin typeface="Arial" pitchFamily="34" charset="0"/>
              </a:rPr>
              <a:t>360 </a:t>
            </a:r>
            <a:r>
              <a:rPr lang="en-GB" sz="1800" b="1" dirty="0" smtClean="0">
                <a:solidFill>
                  <a:schemeClr val="hlink"/>
                </a:solidFill>
                <a:latin typeface="Arial" pitchFamily="34" charset="0"/>
              </a:rPr>
              <a:t>MJ:</a:t>
            </a:r>
            <a:r>
              <a:rPr lang="en-GB" sz="1800" dirty="0" smtClean="0">
                <a:solidFill>
                  <a:schemeClr val="hlink"/>
                </a:solidFill>
                <a:latin typeface="Arial" pitchFamily="34" charset="0"/>
              </a:rPr>
              <a:t> </a:t>
            </a:r>
            <a:r>
              <a:rPr lang="en-GB" sz="1800" dirty="0">
                <a:solidFill>
                  <a:schemeClr val="hlink"/>
                </a:solidFill>
                <a:latin typeface="Arial" pitchFamily="34" charset="0"/>
              </a:rPr>
              <a:t>the energy stored in one LHC beam corresponds approximately to…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796197" y="3801259"/>
            <a:ext cx="2411506" cy="368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169863" indent="-169863" algn="l">
              <a:buFont typeface="Arial" pitchFamily="34" charset="0"/>
              <a:buChar char="•"/>
            </a:pPr>
            <a:r>
              <a:rPr lang="en-GB" sz="1800" dirty="0">
                <a:solidFill>
                  <a:schemeClr val="hlink"/>
                </a:solidFill>
                <a:latin typeface="Arial" pitchFamily="34" charset="0"/>
              </a:rPr>
              <a:t>90 kg of TNT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4071072" y="4662851"/>
            <a:ext cx="2411506" cy="366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169863" indent="-169863" algn="l">
              <a:buFont typeface="Arial" pitchFamily="34" charset="0"/>
              <a:buChar char="•"/>
            </a:pPr>
            <a:r>
              <a:rPr lang="en-GB" sz="1800" dirty="0">
                <a:solidFill>
                  <a:schemeClr val="hlink"/>
                </a:solidFill>
                <a:latin typeface="Arial" pitchFamily="34" charset="0"/>
              </a:rPr>
              <a:t>8 litres of gasoline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644010" y="5746618"/>
            <a:ext cx="2411506" cy="366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marL="169863" indent="-169863" algn="l">
              <a:buFont typeface="Arial" pitchFamily="34" charset="0"/>
              <a:buChar char="•"/>
            </a:pPr>
            <a:r>
              <a:rPr lang="en-GB" sz="1800" dirty="0">
                <a:solidFill>
                  <a:schemeClr val="hlink"/>
                </a:solidFill>
                <a:latin typeface="Arial" pitchFamily="34" charset="0"/>
              </a:rPr>
              <a:t>15 kg of chocolate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9388" y="5869611"/>
            <a:ext cx="3533775" cy="646331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GB" sz="1800" dirty="0" smtClean="0">
                <a:latin typeface="Comic Sans MS" pitchFamily="66" charset="0"/>
              </a:rPr>
              <a:t>It matters </a:t>
            </a:r>
            <a:r>
              <a:rPr lang="en-GB" sz="1800" dirty="0">
                <a:latin typeface="Comic Sans MS" pitchFamily="66" charset="0"/>
              </a:rPr>
              <a:t>most h</a:t>
            </a:r>
            <a:r>
              <a:rPr lang="en-GB" sz="1800" dirty="0" smtClean="0">
                <a:latin typeface="Comic Sans MS" pitchFamily="66" charset="0"/>
              </a:rPr>
              <a:t>ow easy and fast </a:t>
            </a:r>
            <a:r>
              <a:rPr lang="en-GB" sz="1800" dirty="0">
                <a:latin typeface="Comic Sans MS" pitchFamily="66" charset="0"/>
              </a:rPr>
              <a:t>the energy is </a:t>
            </a:r>
            <a:r>
              <a:rPr lang="en-GB" sz="1800" dirty="0" smtClean="0">
                <a:latin typeface="Comic Sans MS" pitchFamily="66" charset="0"/>
              </a:rPr>
              <a:t>released !!</a:t>
            </a:r>
            <a:endParaRPr lang="en-GB" sz="1800" dirty="0">
              <a:latin typeface="Comic Sans MS" pitchFamily="66" charset="0"/>
            </a:endParaRPr>
          </a:p>
        </p:txBody>
      </p:sp>
      <p:pic>
        <p:nvPicPr>
          <p:cNvPr id="16" name="Picture 15" descr="tn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117" y="3421856"/>
            <a:ext cx="11811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gasolin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436" y="4370387"/>
            <a:ext cx="1524000" cy="1012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hocola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098" y="5358951"/>
            <a:ext cx="1485901" cy="1156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0123" name="Rectangle 6"/>
          <p:cNvSpPr>
            <a:spLocks noChangeArrowheads="1"/>
          </p:cNvSpPr>
          <p:nvPr/>
        </p:nvSpPr>
        <p:spPr bwMode="auto">
          <a:xfrm>
            <a:off x="842963" y="1341438"/>
            <a:ext cx="3235978" cy="1477328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800" dirty="0">
                <a:solidFill>
                  <a:srgbClr val="0000CC"/>
                </a:solidFill>
                <a:latin typeface="Arial" pitchFamily="34" charset="0"/>
              </a:rPr>
              <a:t>The energy of an 200 m long fast train at 155 km/hour corresponds to the energy of 360 </a:t>
            </a:r>
            <a:r>
              <a:rPr lang="en-GB" sz="1800" dirty="0" smtClean="0">
                <a:solidFill>
                  <a:srgbClr val="0000CC"/>
                </a:solidFill>
                <a:latin typeface="Arial" pitchFamily="34" charset="0"/>
              </a:rPr>
              <a:t>MJ </a:t>
            </a:r>
            <a:r>
              <a:rPr lang="en-GB" sz="1800" dirty="0">
                <a:solidFill>
                  <a:srgbClr val="0000CC"/>
                </a:solidFill>
                <a:latin typeface="Arial" pitchFamily="34" charset="0"/>
              </a:rPr>
              <a:t>stored in one LHC </a:t>
            </a:r>
            <a:r>
              <a:rPr lang="en-GB" sz="1800" dirty="0" smtClean="0">
                <a:solidFill>
                  <a:srgbClr val="0000CC"/>
                </a:solidFill>
                <a:latin typeface="Arial" pitchFamily="34" charset="0"/>
              </a:rPr>
              <a:t>beam.</a:t>
            </a:r>
            <a:endParaRPr lang="en-GB" sz="1800" dirty="0">
              <a:solidFill>
                <a:srgbClr val="0000CC"/>
              </a:solidFill>
              <a:latin typeface="Arial" pitchFamily="34" charset="0"/>
            </a:endParaRPr>
          </a:p>
        </p:txBody>
      </p:sp>
      <p:pic>
        <p:nvPicPr>
          <p:cNvPr id="1370124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156" y="781615"/>
            <a:ext cx="3671887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0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0326">
        <p:fade/>
      </p:transition>
    </mc:Choice>
    <mc:Fallback xmlns="">
      <p:transition spd="med" advTm="8032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7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7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7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70123" grpId="0" animBg="1"/>
      <p:bldP spid="137012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-38943"/>
            <a:ext cx="9166694" cy="689694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</a:pPr>
            <a:endParaRPr lang="en-GB" smtClean="0">
              <a:solidFill>
                <a:srgbClr val="333399"/>
              </a:solidFill>
              <a:latin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520" y="-1589"/>
            <a:ext cx="6911359" cy="6820646"/>
          </a:xfrm>
          <a:prstGeom prst="rect">
            <a:avLst/>
          </a:prstGeom>
        </p:spPr>
      </p:pic>
      <p:sp>
        <p:nvSpPr>
          <p:cNvPr id="5427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924800" y="6550074"/>
            <a:ext cx="1219200" cy="22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0563EDF0-19FB-4B53-A09E-084828F13D5A}" type="slidenum">
              <a:rPr lang="en-US" smtClean="0">
                <a:solidFill>
                  <a:srgbClr val="333399"/>
                </a:solidFill>
                <a:latin typeface="Arial" charset="0"/>
              </a:rPr>
              <a:pPr/>
              <a:t>2</a:t>
            </a:fld>
            <a:endParaRPr lang="en-US" dirty="0" smtClean="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2421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694" y="5988059"/>
            <a:ext cx="9144000" cy="830997"/>
          </a:xfrm>
          <a:prstGeom prst="rect">
            <a:avLst/>
          </a:prstGeom>
          <a:solidFill>
            <a:schemeClr val="accent4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Copper part of a target at a depth of 0.6 m, irradiated with one SPS beam pulse (1.5 MJ, 7 µs, 450 GeV, 0.2 mm)  </a:t>
            </a:r>
            <a:endParaRPr lang="en-GB" dirty="0">
              <a:solidFill>
                <a:srgbClr val="FFFF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139940" y="130280"/>
            <a:ext cx="5002459" cy="1504996"/>
            <a:chOff x="4139940" y="130280"/>
            <a:chExt cx="5002459" cy="1504996"/>
          </a:xfrm>
        </p:grpSpPr>
        <p:sp>
          <p:nvSpPr>
            <p:cNvPr id="5" name="Rectangle 4"/>
            <p:cNvSpPr/>
            <p:nvPr/>
          </p:nvSpPr>
          <p:spPr bwMode="auto">
            <a:xfrm>
              <a:off x="6117979" y="130280"/>
              <a:ext cx="3024420" cy="509378"/>
            </a:xfrm>
            <a:prstGeom prst="rect">
              <a:avLst/>
            </a:prstGeom>
            <a:solidFill>
              <a:srgbClr val="CC0000"/>
            </a:solidFill>
            <a:ln>
              <a:solidFill>
                <a:schemeClr val="accent4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lnSpc>
                  <a:spcPct val="95000"/>
                </a:lnSpc>
                <a:spcBef>
                  <a:spcPct val="40000"/>
                </a:spcBef>
              </a:pPr>
              <a:endParaRPr lang="en-GB" smtClean="0">
                <a:solidFill>
                  <a:srgbClr val="333399"/>
                </a:solidFill>
                <a:latin typeface="Arial" pitchFamily="34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 bwMode="auto">
            <a:xfrm>
              <a:off x="4139940" y="344587"/>
              <a:ext cx="197803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7850691" y="639658"/>
              <a:ext cx="0" cy="555683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Box 14"/>
            <p:cNvSpPr txBox="1"/>
            <p:nvPr/>
          </p:nvSpPr>
          <p:spPr>
            <a:xfrm>
              <a:off x="7308380" y="1173611"/>
              <a:ext cx="1121417" cy="461665"/>
            </a:xfrm>
            <a:prstGeom prst="rect">
              <a:avLst/>
            </a:prstGeom>
            <a:solidFill>
              <a:schemeClr val="accent4">
                <a:lumMod val="95000"/>
                <a:lumOff val="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FF00"/>
                  </a:solidFill>
                </a:rPr>
                <a:t>0. 6 m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91936808"/>
      </p:ext>
    </p:extLst>
  </p:cSld>
  <p:clrMapOvr>
    <a:masterClrMapping/>
  </p:clrMapOvr>
  <p:transition advTm="41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42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2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373975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l"/>
            <a:r>
              <a:rPr lang="en-GB" sz="6600" noProof="0" dirty="0" smtClean="0">
                <a:solidFill>
                  <a:srgbClr val="0000CC"/>
                </a:solidFill>
              </a:rPr>
              <a:t>Hazards and Risks</a:t>
            </a:r>
            <a:br>
              <a:rPr lang="en-GB" sz="6600" noProof="0" dirty="0" smtClean="0">
                <a:solidFill>
                  <a:srgbClr val="0000CC"/>
                </a:solidFill>
              </a:rPr>
            </a:br>
            <a:r>
              <a:rPr lang="en-GB" sz="6600" noProof="0" dirty="0" smtClean="0">
                <a:solidFill>
                  <a:srgbClr val="0000CC"/>
                </a:solidFill>
              </a:rPr>
              <a:t/>
            </a:r>
            <a:br>
              <a:rPr lang="en-GB" sz="6600" noProof="0" dirty="0" smtClean="0">
                <a:solidFill>
                  <a:srgbClr val="0000CC"/>
                </a:solidFill>
              </a:rPr>
            </a:br>
            <a:r>
              <a:rPr lang="en-GB" sz="6600" noProof="0" dirty="0" smtClean="0">
                <a:solidFill>
                  <a:srgbClr val="0000CC"/>
                </a:solidFill>
              </a:rPr>
              <a:t>			</a:t>
            </a:r>
            <a:r>
              <a:rPr lang="en-GB" sz="3600" dirty="0" smtClean="0">
                <a:solidFill>
                  <a:srgbClr val="0000CC"/>
                </a:solidFill>
              </a:rPr>
              <a:t>Synchrotrons</a:t>
            </a:r>
            <a:br>
              <a:rPr lang="en-GB" sz="3600" dirty="0" smtClean="0">
                <a:solidFill>
                  <a:srgbClr val="0000CC"/>
                </a:solidFill>
              </a:rPr>
            </a:br>
            <a:r>
              <a:rPr lang="en-GB" sz="3600" dirty="0" smtClean="0">
                <a:solidFill>
                  <a:srgbClr val="0000CC"/>
                </a:solidFill>
              </a:rPr>
              <a:t>			Linear accelerators</a:t>
            </a:r>
            <a:endParaRPr lang="en-GB" sz="3600" noProof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652495"/>
      </p:ext>
    </p:extLst>
  </p:cSld>
  <p:clrMapOvr>
    <a:masterClrMapping/>
  </p:clrMapOvr>
  <p:transition spd="med" advTm="18518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noProof="0" dirty="0" smtClean="0"/>
              <a:t>Hazard and Risk</a:t>
            </a:r>
          </a:p>
        </p:txBody>
      </p:sp>
      <p:sp>
        <p:nvSpPr>
          <p:cNvPr id="56323" name="Text Placeholder 1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b="1" noProof="0" dirty="0" smtClean="0"/>
              <a:t>Hazard: </a:t>
            </a:r>
            <a:r>
              <a:rPr lang="en-GB" noProof="0" dirty="0" smtClean="0"/>
              <a:t>a situation that poses a level of threat to the machine. Hazards are dormant or potential, with only a theoretical risk of damage. Once a hazard becomes "active“:  </a:t>
            </a:r>
            <a:r>
              <a:rPr lang="en-GB" b="1" noProof="0" dirty="0" smtClean="0"/>
              <a:t>incident / accident</a:t>
            </a:r>
            <a:r>
              <a:rPr lang="en-GB" noProof="0" dirty="0" smtClean="0"/>
              <a:t>. </a:t>
            </a:r>
          </a:p>
          <a:p>
            <a:r>
              <a:rPr lang="en-GB" b="1" noProof="0" dirty="0" smtClean="0"/>
              <a:t>Consequences</a:t>
            </a:r>
            <a:r>
              <a:rPr lang="en-GB" noProof="0" dirty="0" smtClean="0"/>
              <a:t> and </a:t>
            </a:r>
            <a:r>
              <a:rPr lang="en-GB" b="1" dirty="0"/>
              <a:t>Probability </a:t>
            </a:r>
            <a:r>
              <a:rPr lang="en-GB" noProof="0" dirty="0" smtClean="0"/>
              <a:t>of an </a:t>
            </a:r>
            <a:r>
              <a:rPr lang="en-GB" dirty="0" smtClean="0"/>
              <a:t>accident </a:t>
            </a:r>
            <a:r>
              <a:rPr lang="en-GB" noProof="0" dirty="0" smtClean="0"/>
              <a:t>create </a:t>
            </a:r>
            <a:r>
              <a:rPr lang="en-GB" b="1" noProof="0" dirty="0" smtClean="0"/>
              <a:t>Risk</a:t>
            </a:r>
            <a:r>
              <a:rPr lang="en-GB" noProof="0" dirty="0" smtClean="0"/>
              <a:t>:</a:t>
            </a:r>
          </a:p>
          <a:p>
            <a:pPr lvl="2">
              <a:lnSpc>
                <a:spcPts val="1200"/>
              </a:lnSpc>
            </a:pPr>
            <a:r>
              <a:rPr lang="en-GB" noProof="0" dirty="0" smtClean="0"/>
              <a:t> </a:t>
            </a:r>
          </a:p>
          <a:p>
            <a:pPr marL="0" indent="0" algn="ctr">
              <a:buNone/>
            </a:pPr>
            <a:r>
              <a:rPr lang="en-GB" sz="2800" b="1" noProof="0" dirty="0" smtClean="0">
                <a:solidFill>
                  <a:srgbClr val="C00000"/>
                </a:solidFill>
              </a:rPr>
              <a:t>Risk = </a:t>
            </a:r>
            <a:r>
              <a:rPr lang="en-GB" sz="2800" b="1" dirty="0">
                <a:solidFill>
                  <a:srgbClr val="C00000"/>
                </a:solidFill>
              </a:rPr>
              <a:t>Probability  </a:t>
            </a:r>
            <a:r>
              <a:rPr lang="en-GB" sz="2800" b="1" dirty="0" smtClean="0">
                <a:solidFill>
                  <a:srgbClr val="C00000"/>
                </a:solidFill>
              </a:rPr>
              <a:t>∙  Consequences</a:t>
            </a:r>
          </a:p>
          <a:p>
            <a:pPr marL="0" indent="0" algn="ctr">
              <a:buNone/>
            </a:pPr>
            <a:endParaRPr lang="en-GB" sz="2800" b="1" noProof="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GB" noProof="0" dirty="0" smtClean="0"/>
              <a:t>Related to complex research instruments</a:t>
            </a:r>
          </a:p>
          <a:p>
            <a:r>
              <a:rPr lang="en-GB" b="1" noProof="0" dirty="0" smtClean="0"/>
              <a:t>Consequences</a:t>
            </a:r>
            <a:r>
              <a:rPr lang="en-GB" noProof="0" dirty="0" smtClean="0"/>
              <a:t> of a failure in a hardware systems or uncontrolled beam </a:t>
            </a:r>
            <a:r>
              <a:rPr lang="en-GB" dirty="0"/>
              <a:t>loss (</a:t>
            </a:r>
            <a:r>
              <a:rPr lang="en-GB" dirty="0" smtClean="0"/>
              <a:t>in €, </a:t>
            </a:r>
            <a:r>
              <a:rPr lang="en-GB" dirty="0"/>
              <a:t>downtime, radiation dose to people, reputation</a:t>
            </a:r>
            <a:r>
              <a:rPr lang="en-GB" dirty="0" smtClean="0"/>
              <a:t>)</a:t>
            </a:r>
            <a:endParaRPr lang="en-GB" noProof="0" dirty="0" smtClean="0"/>
          </a:p>
          <a:p>
            <a:r>
              <a:rPr lang="en-GB" b="1" noProof="0" dirty="0" smtClean="0"/>
              <a:t>Probability</a:t>
            </a:r>
            <a:r>
              <a:rPr lang="en-GB" noProof="0" dirty="0" smtClean="0"/>
              <a:t> of such event</a:t>
            </a:r>
          </a:p>
          <a:p>
            <a:r>
              <a:rPr lang="en-GB" noProof="0" dirty="0" smtClean="0"/>
              <a:t>The higher the </a:t>
            </a:r>
            <a:r>
              <a:rPr lang="en-GB" b="1" noProof="0" dirty="0" smtClean="0"/>
              <a:t>Risk</a:t>
            </a:r>
            <a:r>
              <a:rPr lang="en-GB" noProof="0" dirty="0" smtClean="0"/>
              <a:t>, the more </a:t>
            </a:r>
            <a:r>
              <a:rPr lang="en-GB" b="1" noProof="0" dirty="0" smtClean="0"/>
              <a:t>Protection</a:t>
            </a:r>
            <a:r>
              <a:rPr lang="en-GB" noProof="0" dirty="0" smtClean="0"/>
              <a:t> is required</a:t>
            </a:r>
          </a:p>
          <a:p>
            <a:endParaRPr lang="en-GB" noProof="0" dirty="0" smtClean="0"/>
          </a:p>
          <a:p>
            <a:pPr marL="0" indent="0" algn="ctr">
              <a:buNone/>
            </a:pPr>
            <a:endParaRPr lang="en-GB" sz="2800" b="1" noProof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8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7491">
        <p:fade/>
      </p:transition>
    </mc:Choice>
    <mc:Fallback xmlns="">
      <p:transition spd="med" advTm="9749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Hazards related to particle beams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7667"/>
            <a:ext cx="8686800" cy="4621634"/>
          </a:xfrm>
        </p:spPr>
        <p:txBody>
          <a:bodyPr/>
          <a:lstStyle/>
          <a:p>
            <a:r>
              <a:rPr lang="en-GB" b="1" dirty="0" smtClean="0"/>
              <a:t>Accidental </a:t>
            </a:r>
            <a:r>
              <a:rPr lang="en-GB" b="1" noProof="0" dirty="0" smtClean="0"/>
              <a:t>beam </a:t>
            </a:r>
            <a:r>
              <a:rPr lang="en-GB" b="1" dirty="0" smtClean="0"/>
              <a:t>losses due to failures</a:t>
            </a:r>
            <a:r>
              <a:rPr lang="en-GB" dirty="0" smtClean="0"/>
              <a:t>: understand hazards, e.g. mechanisms </a:t>
            </a:r>
            <a:r>
              <a:rPr lang="en-GB" dirty="0"/>
              <a:t>for accidental beam </a:t>
            </a:r>
            <a:r>
              <a:rPr lang="en-GB" dirty="0" smtClean="0"/>
              <a:t>losses</a:t>
            </a:r>
          </a:p>
          <a:p>
            <a:pPr lvl="1"/>
            <a:r>
              <a:rPr lang="en-GB" dirty="0"/>
              <a:t>Hazards </a:t>
            </a:r>
            <a:r>
              <a:rPr lang="en-GB" dirty="0" smtClean="0"/>
              <a:t>become </a:t>
            </a:r>
            <a:r>
              <a:rPr lang="en-GB" dirty="0"/>
              <a:t>accidents due to a failure, machine protection systems mitigate the </a:t>
            </a:r>
            <a:r>
              <a:rPr lang="en-GB" dirty="0" smtClean="0"/>
              <a:t>consequences</a:t>
            </a:r>
          </a:p>
          <a:p>
            <a:r>
              <a:rPr lang="en-GB" b="1" noProof="0" dirty="0" smtClean="0"/>
              <a:t>Understand mechanisms for damage </a:t>
            </a:r>
            <a:r>
              <a:rPr lang="en-GB" noProof="0" dirty="0" smtClean="0"/>
              <a:t>of components by direct beam loss</a:t>
            </a:r>
          </a:p>
          <a:p>
            <a:r>
              <a:rPr lang="en-GB" b="1" dirty="0" smtClean="0"/>
              <a:t>Regular beam losses </a:t>
            </a:r>
            <a:r>
              <a:rPr lang="en-GB" dirty="0" smtClean="0"/>
              <a:t>during operation</a:t>
            </a:r>
          </a:p>
          <a:p>
            <a:pPr lvl="1"/>
            <a:r>
              <a:rPr lang="en-GB" dirty="0" smtClean="0"/>
              <a:t>To be considered since this leads to activation of equipment and possibly quenches of superconducting magnets</a:t>
            </a:r>
          </a:p>
          <a:p>
            <a:pPr lvl="1"/>
            <a:r>
              <a:rPr lang="en-GB" dirty="0" smtClean="0"/>
              <a:t>Radiation induced effects in electronics (Single Event Effects)</a:t>
            </a:r>
          </a:p>
          <a:p>
            <a:pPr lvl="0"/>
            <a:r>
              <a:rPr lang="en-GB" noProof="0" dirty="0" smtClean="0"/>
              <a:t>Understand effects </a:t>
            </a:r>
            <a:r>
              <a:rPr lang="en-GB" dirty="0" smtClean="0"/>
              <a:t>from </a:t>
            </a:r>
            <a:r>
              <a:rPr lang="en-GB" b="1" dirty="0" smtClean="0"/>
              <a:t>electromagnetic fields </a:t>
            </a:r>
            <a:r>
              <a:rPr lang="en-GB" b="1" noProof="0" dirty="0" smtClean="0"/>
              <a:t>and synchrotron radiation</a:t>
            </a:r>
            <a:r>
              <a:rPr lang="en-GB" noProof="0" dirty="0" smtClean="0"/>
              <a:t> that potentially lead to damage of equipment</a:t>
            </a:r>
          </a:p>
        </p:txBody>
      </p:sp>
    </p:spTree>
    <p:extLst>
      <p:ext uri="{BB962C8B-B14F-4D97-AF65-F5344CB8AC3E}">
        <p14:creationId xmlns:p14="http://schemas.microsoft.com/office/powerpoint/2010/main" val="169684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2264">
        <p:fade/>
      </p:transition>
    </mc:Choice>
    <mc:Fallback xmlns="">
      <p:transition spd="med" advTm="722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fill in 2011 (18 hours)  </a:t>
            </a:r>
            <a:endParaRPr lang="en-GB" dirty="0"/>
          </a:p>
        </p:txBody>
      </p:sp>
      <p:pic>
        <p:nvPicPr>
          <p:cNvPr id="2050" name="Picture 2" descr="\\cern.ch\dfs\Users\r\rudi\Documents\2195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0687" cy="603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H="1" flipV="1">
            <a:off x="1272209" y="3257274"/>
            <a:ext cx="1925732" cy="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Arrow Connector 8"/>
          <p:cNvCxnSpPr/>
          <p:nvPr/>
        </p:nvCxnSpPr>
        <p:spPr bwMode="auto">
          <a:xfrm>
            <a:off x="5575852" y="3257275"/>
            <a:ext cx="293204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7682948" y="4091320"/>
            <a:ext cx="824947" cy="523220"/>
          </a:xfrm>
          <a:prstGeom prst="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smtClean="0">
                <a:solidFill>
                  <a:srgbClr val="FFFFFF"/>
                </a:solidFill>
                <a:latin typeface="Arial"/>
              </a:rPr>
              <a:t>Beam dump</a:t>
            </a:r>
            <a:endParaRPr lang="en-GB" sz="140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3332" y="2081182"/>
            <a:ext cx="1133476" cy="52322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CC"/>
                </a:solidFill>
              </a:rPr>
              <a:t>3.5 TeV / 100 MJoule</a:t>
            </a:r>
            <a:endParaRPr lang="de-DE" sz="1400" dirty="0">
              <a:solidFill>
                <a:srgbClr val="00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84087" y="5871267"/>
            <a:ext cx="1885950" cy="307777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CC"/>
                </a:solidFill>
              </a:rPr>
              <a:t>0.45 TeV / 13 MJoule</a:t>
            </a:r>
            <a:endParaRPr lang="de-DE" sz="1400" dirty="0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9212" y="3535758"/>
            <a:ext cx="1185863" cy="52322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CC"/>
                </a:solidFill>
              </a:rPr>
              <a:t>Energy ramp</a:t>
            </a:r>
            <a:endParaRPr lang="de-DE" sz="1400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6565" y="3094578"/>
            <a:ext cx="2291565" cy="307777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CC"/>
                </a:solidFill>
              </a:rPr>
              <a:t>Luminosity: start collisions</a:t>
            </a:r>
            <a:endParaRPr lang="de-DE" sz="1400" dirty="0">
              <a:solidFill>
                <a:srgbClr val="0000CC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1307939" y="4093814"/>
            <a:ext cx="186526" cy="1265264"/>
          </a:xfrm>
          <a:prstGeom prst="straightConnector1">
            <a:avLst/>
          </a:prstGeom>
          <a:noFill/>
          <a:ln w="15875" cap="flat" cmpd="sng" algn="ctr">
            <a:solidFill>
              <a:srgbClr val="FFFF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>
            <a:stCxn id="14" idx="0"/>
          </p:cNvCxnSpPr>
          <p:nvPr/>
        </p:nvCxnSpPr>
        <p:spPr bwMode="auto">
          <a:xfrm flipV="1">
            <a:off x="1642144" y="2594250"/>
            <a:ext cx="135005" cy="941508"/>
          </a:xfrm>
          <a:prstGeom prst="straightConnector1">
            <a:avLst/>
          </a:prstGeom>
          <a:noFill/>
          <a:ln w="15875" cap="flat" cmpd="sng" algn="ctr">
            <a:solidFill>
              <a:srgbClr val="FFFF00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984087" y="4798442"/>
            <a:ext cx="1885950" cy="954107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333399"/>
                </a:solidFill>
              </a:rPr>
              <a:t>Injection of 1380 bunches per beam in batches of 144 bunches</a:t>
            </a:r>
            <a:endParaRPr lang="de-DE" sz="14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02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6535">
        <p:fade/>
      </p:transition>
    </mc:Choice>
    <mc:Fallback xmlns="">
      <p:transition spd="med" advTm="9653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Layout of beam dump system in IR6</a:t>
            </a:r>
            <a:endParaRPr lang="en-GB" dirty="0" smtClean="0">
              <a:effectLst/>
            </a:endParaRPr>
          </a:p>
        </p:txBody>
      </p:sp>
      <p:sp>
        <p:nvSpPr>
          <p:cNvPr id="68" name="Slide Number Placeholder 2"/>
          <p:cNvSpPr txBox="1">
            <a:spLocks/>
          </p:cNvSpPr>
          <p:nvPr/>
        </p:nvSpPr>
        <p:spPr bwMode="auto">
          <a:xfrm>
            <a:off x="8416925" y="6597650"/>
            <a:ext cx="674688" cy="2873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1EC441-6483-4712-9ADB-7A07065A184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0" y="0"/>
            <a:ext cx="9170988" cy="68580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500093"/>
              </a:solidFill>
              <a:effectLst/>
              <a:uLnTx/>
              <a:uFillTx/>
            </a:endParaRPr>
          </a:p>
        </p:txBody>
      </p: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76200" y="58738"/>
            <a:ext cx="237059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LHC Layout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eight arcs (sectors)</a:t>
            </a:r>
          </a:p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eight long straight section (about    700 m long)</a:t>
            </a:r>
          </a:p>
        </p:txBody>
      </p:sp>
      <p:sp>
        <p:nvSpPr>
          <p:cNvPr id="71" name="Line 4"/>
          <p:cNvSpPr>
            <a:spLocks noChangeShapeType="1"/>
          </p:cNvSpPr>
          <p:nvPr/>
        </p:nvSpPr>
        <p:spPr bwMode="auto">
          <a:xfrm flipH="1">
            <a:off x="2698750" y="1066800"/>
            <a:ext cx="4648200" cy="44196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2" name="Arc 5"/>
          <p:cNvSpPr>
            <a:spLocks/>
          </p:cNvSpPr>
          <p:nvPr/>
        </p:nvSpPr>
        <p:spPr bwMode="auto">
          <a:xfrm>
            <a:off x="5367338" y="17145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3" name="Arc 6"/>
          <p:cNvSpPr>
            <a:spLocks/>
          </p:cNvSpPr>
          <p:nvPr/>
        </p:nvSpPr>
        <p:spPr bwMode="auto">
          <a:xfrm rot="2752597">
            <a:off x="6450806" y="15311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4" name="Line 7"/>
          <p:cNvSpPr>
            <a:spLocks noChangeShapeType="1"/>
          </p:cNvSpPr>
          <p:nvPr/>
        </p:nvSpPr>
        <p:spPr bwMode="auto">
          <a:xfrm>
            <a:off x="7113588" y="836613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5" name="Line 8"/>
          <p:cNvSpPr>
            <a:spLocks noChangeShapeType="1"/>
          </p:cNvSpPr>
          <p:nvPr/>
        </p:nvSpPr>
        <p:spPr bwMode="auto">
          <a:xfrm rot="2789810">
            <a:off x="8073232" y="3082131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6" name="Line 9"/>
          <p:cNvSpPr>
            <a:spLocks noChangeShapeType="1"/>
          </p:cNvSpPr>
          <p:nvPr/>
        </p:nvSpPr>
        <p:spPr bwMode="auto">
          <a:xfrm rot="18900000">
            <a:off x="4832350" y="-60325"/>
            <a:ext cx="427038" cy="506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7" name="Arc 10"/>
          <p:cNvSpPr>
            <a:spLocks/>
          </p:cNvSpPr>
          <p:nvPr/>
        </p:nvSpPr>
        <p:spPr bwMode="auto">
          <a:xfrm flipH="1">
            <a:off x="2968625" y="161925"/>
            <a:ext cx="1773238" cy="2362200"/>
          </a:xfrm>
          <a:custGeom>
            <a:avLst/>
            <a:gdLst>
              <a:gd name="T0" fmla="*/ 0 w 16232"/>
              <a:gd name="T1" fmla="*/ 251202 h 21600"/>
              <a:gd name="T2" fmla="*/ 193714461 w 16232"/>
              <a:gd name="T3" fmla="*/ 75622115 h 21600"/>
              <a:gd name="T4" fmla="*/ 11480602 w 16232"/>
              <a:gd name="T5" fmla="*/ 258332833 h 21600"/>
              <a:gd name="T6" fmla="*/ 0 60000 65536"/>
              <a:gd name="T7" fmla="*/ 0 60000 65536"/>
              <a:gd name="T8" fmla="*/ 0 60000 65536"/>
              <a:gd name="T9" fmla="*/ 0 w 16232"/>
              <a:gd name="T10" fmla="*/ 0 h 21600"/>
              <a:gd name="T11" fmla="*/ 16232 w 16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32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</a:path>
              <a:path w="16232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8" name="Arc 11"/>
          <p:cNvSpPr>
            <a:spLocks/>
          </p:cNvSpPr>
          <p:nvPr/>
        </p:nvSpPr>
        <p:spPr bwMode="auto">
          <a:xfrm flipH="1" flipV="1">
            <a:off x="2992438" y="397510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9" name="Arc 12"/>
          <p:cNvSpPr>
            <a:spLocks/>
          </p:cNvSpPr>
          <p:nvPr/>
        </p:nvSpPr>
        <p:spPr bwMode="auto">
          <a:xfrm rot="18780000" flipH="1">
            <a:off x="1910556" y="1547019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0" name="Arc 13"/>
          <p:cNvSpPr>
            <a:spLocks/>
          </p:cNvSpPr>
          <p:nvPr/>
        </p:nvSpPr>
        <p:spPr bwMode="auto">
          <a:xfrm flipV="1">
            <a:off x="5403850" y="4029075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1" name="Arc 14"/>
          <p:cNvSpPr>
            <a:spLocks/>
          </p:cNvSpPr>
          <p:nvPr/>
        </p:nvSpPr>
        <p:spPr bwMode="auto">
          <a:xfrm rot="18847403" flipV="1">
            <a:off x="6450806" y="2634457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2" name="Arc 15"/>
          <p:cNvSpPr>
            <a:spLocks/>
          </p:cNvSpPr>
          <p:nvPr/>
        </p:nvSpPr>
        <p:spPr bwMode="auto">
          <a:xfrm rot="2752597" flipH="1" flipV="1">
            <a:off x="1908969" y="26249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3" name="Line 16"/>
          <p:cNvSpPr>
            <a:spLocks noChangeShapeType="1"/>
          </p:cNvSpPr>
          <p:nvPr/>
        </p:nvSpPr>
        <p:spPr bwMode="auto">
          <a:xfrm rot="2820000">
            <a:off x="1612106" y="3086894"/>
            <a:ext cx="392113" cy="371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4" name="Line 17"/>
          <p:cNvSpPr>
            <a:spLocks noChangeShapeType="1"/>
          </p:cNvSpPr>
          <p:nvPr/>
        </p:nvSpPr>
        <p:spPr bwMode="auto">
          <a:xfrm rot="18998843">
            <a:off x="4857750" y="6091238"/>
            <a:ext cx="496888" cy="544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5" name="Line 18"/>
          <p:cNvSpPr>
            <a:spLocks noChangeShapeType="1"/>
          </p:cNvSpPr>
          <p:nvPr/>
        </p:nvSpPr>
        <p:spPr bwMode="auto">
          <a:xfrm>
            <a:off x="2540000" y="5245100"/>
            <a:ext cx="4572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6" name="Line 19"/>
          <p:cNvSpPr>
            <a:spLocks noChangeShapeType="1"/>
          </p:cNvSpPr>
          <p:nvPr/>
        </p:nvSpPr>
        <p:spPr bwMode="auto">
          <a:xfrm flipH="1">
            <a:off x="2514600" y="85566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7" name="Line 20"/>
          <p:cNvSpPr>
            <a:spLocks noChangeShapeType="1"/>
          </p:cNvSpPr>
          <p:nvPr/>
        </p:nvSpPr>
        <p:spPr bwMode="auto">
          <a:xfrm flipH="1">
            <a:off x="7105650" y="5259388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8" name="Line 21"/>
          <p:cNvSpPr>
            <a:spLocks noChangeShapeType="1"/>
          </p:cNvSpPr>
          <p:nvPr/>
        </p:nvSpPr>
        <p:spPr bwMode="auto">
          <a:xfrm>
            <a:off x="2797175" y="1093788"/>
            <a:ext cx="4572000" cy="4332287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9" name="Line 22"/>
          <p:cNvSpPr>
            <a:spLocks noChangeShapeType="1"/>
          </p:cNvSpPr>
          <p:nvPr/>
        </p:nvSpPr>
        <p:spPr bwMode="auto">
          <a:xfrm rot="5400000">
            <a:off x="1974850" y="3270250"/>
            <a:ext cx="61722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0" name="Arc 23"/>
          <p:cNvSpPr>
            <a:spLocks/>
          </p:cNvSpPr>
          <p:nvPr/>
        </p:nvSpPr>
        <p:spPr bwMode="auto">
          <a:xfrm rot="18847403" flipH="1">
            <a:off x="1970881" y="15438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1" name="Arc 24"/>
          <p:cNvSpPr>
            <a:spLocks/>
          </p:cNvSpPr>
          <p:nvPr/>
        </p:nvSpPr>
        <p:spPr bwMode="auto">
          <a:xfrm flipH="1">
            <a:off x="3076575" y="215900"/>
            <a:ext cx="1693863" cy="2362200"/>
          </a:xfrm>
          <a:custGeom>
            <a:avLst/>
            <a:gdLst>
              <a:gd name="T0" fmla="*/ 0 w 15504"/>
              <a:gd name="T1" fmla="*/ 251202 h 21600"/>
              <a:gd name="T2" fmla="*/ 185060113 w 15504"/>
              <a:gd name="T3" fmla="*/ 67322047 h 21600"/>
              <a:gd name="T4" fmla="*/ 11482740 w 15504"/>
              <a:gd name="T5" fmla="*/ 258332833 h 21600"/>
              <a:gd name="T6" fmla="*/ 0 60000 65536"/>
              <a:gd name="T7" fmla="*/ 0 60000 65536"/>
              <a:gd name="T8" fmla="*/ 0 60000 65536"/>
              <a:gd name="T9" fmla="*/ 0 w 15504"/>
              <a:gd name="T10" fmla="*/ 0 h 21600"/>
              <a:gd name="T11" fmla="*/ 15504 w 155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0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</a:path>
              <a:path w="1550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2" name="Arc 25"/>
          <p:cNvSpPr>
            <a:spLocks/>
          </p:cNvSpPr>
          <p:nvPr/>
        </p:nvSpPr>
        <p:spPr bwMode="auto">
          <a:xfrm>
            <a:off x="5345113" y="217488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3" name="Line 26"/>
          <p:cNvSpPr>
            <a:spLocks noChangeShapeType="1"/>
          </p:cNvSpPr>
          <p:nvPr/>
        </p:nvSpPr>
        <p:spPr bwMode="auto">
          <a:xfrm rot="18960000">
            <a:off x="4840288" y="-1588"/>
            <a:ext cx="474662" cy="39687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4" name="Line 27"/>
          <p:cNvSpPr>
            <a:spLocks noChangeShapeType="1"/>
          </p:cNvSpPr>
          <p:nvPr/>
        </p:nvSpPr>
        <p:spPr bwMode="auto">
          <a:xfrm rot="21540000" flipH="1">
            <a:off x="2536825" y="838200"/>
            <a:ext cx="538163" cy="498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5" name="Line 28"/>
          <p:cNvSpPr>
            <a:spLocks noChangeShapeType="1"/>
          </p:cNvSpPr>
          <p:nvPr/>
        </p:nvSpPr>
        <p:spPr bwMode="auto">
          <a:xfrm>
            <a:off x="7086600" y="87471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6" name="Arc 29"/>
          <p:cNvSpPr>
            <a:spLocks/>
          </p:cNvSpPr>
          <p:nvPr/>
        </p:nvSpPr>
        <p:spPr bwMode="auto">
          <a:xfrm rot="2821986">
            <a:off x="6406356" y="15708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7" name="Line 30"/>
          <p:cNvSpPr>
            <a:spLocks noChangeShapeType="1"/>
          </p:cNvSpPr>
          <p:nvPr/>
        </p:nvSpPr>
        <p:spPr bwMode="auto">
          <a:xfrm rot="2789810">
            <a:off x="8025607" y="3104356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8" name="Arc 31"/>
          <p:cNvSpPr>
            <a:spLocks/>
          </p:cNvSpPr>
          <p:nvPr/>
        </p:nvSpPr>
        <p:spPr bwMode="auto">
          <a:xfrm rot="19069482" flipV="1">
            <a:off x="6478588" y="2628900"/>
            <a:ext cx="1651000" cy="2360613"/>
          </a:xfrm>
          <a:custGeom>
            <a:avLst/>
            <a:gdLst>
              <a:gd name="T0" fmla="*/ 7078836 w 15111"/>
              <a:gd name="T1" fmla="*/ 0 h 21592"/>
              <a:gd name="T2" fmla="*/ 180385224 w 15111"/>
              <a:gd name="T3" fmla="*/ 73604399 h 21592"/>
              <a:gd name="T4" fmla="*/ 0 w 15111"/>
              <a:gd name="T5" fmla="*/ 258081313 h 21592"/>
              <a:gd name="T6" fmla="*/ 0 60000 65536"/>
              <a:gd name="T7" fmla="*/ 0 60000 65536"/>
              <a:gd name="T8" fmla="*/ 0 60000 65536"/>
              <a:gd name="T9" fmla="*/ 0 w 15111"/>
              <a:gd name="T10" fmla="*/ 0 h 21592"/>
              <a:gd name="T11" fmla="*/ 15111 w 15111"/>
              <a:gd name="T12" fmla="*/ 21592 h 21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11" h="21592" fill="none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</a:path>
              <a:path w="15111" h="21592" stroke="0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  <a:lnTo>
                  <a:pt x="0" y="21592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9" name="Line 32"/>
          <p:cNvSpPr>
            <a:spLocks noChangeShapeType="1"/>
          </p:cNvSpPr>
          <p:nvPr/>
        </p:nvSpPr>
        <p:spPr bwMode="auto">
          <a:xfrm flipH="1">
            <a:off x="7145338" y="5195888"/>
            <a:ext cx="385762" cy="538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0" name="Arc 33"/>
          <p:cNvSpPr>
            <a:spLocks/>
          </p:cNvSpPr>
          <p:nvPr/>
        </p:nvSpPr>
        <p:spPr bwMode="auto">
          <a:xfrm flipV="1">
            <a:off x="5397500" y="3962400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1" name="Line 34"/>
          <p:cNvSpPr>
            <a:spLocks noChangeShapeType="1"/>
          </p:cNvSpPr>
          <p:nvPr/>
        </p:nvSpPr>
        <p:spPr bwMode="auto">
          <a:xfrm rot="18998843">
            <a:off x="4779963" y="6153150"/>
            <a:ext cx="563562" cy="4222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2" name="Arc 35"/>
          <p:cNvSpPr>
            <a:spLocks/>
          </p:cNvSpPr>
          <p:nvPr/>
        </p:nvSpPr>
        <p:spPr bwMode="auto">
          <a:xfrm flipH="1" flipV="1">
            <a:off x="2967038" y="4041775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3" name="Arc 36"/>
          <p:cNvSpPr>
            <a:spLocks/>
          </p:cNvSpPr>
          <p:nvPr/>
        </p:nvSpPr>
        <p:spPr bwMode="auto">
          <a:xfrm rot="2752597" flipH="1" flipV="1">
            <a:off x="1974056" y="25979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4" name="Line 37"/>
          <p:cNvSpPr>
            <a:spLocks noChangeShapeType="1"/>
          </p:cNvSpPr>
          <p:nvPr/>
        </p:nvSpPr>
        <p:spPr bwMode="auto">
          <a:xfrm rot="2789810">
            <a:off x="1672431" y="3071019"/>
            <a:ext cx="392113" cy="371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5" name="Line 38"/>
          <p:cNvSpPr>
            <a:spLocks noChangeShapeType="1"/>
          </p:cNvSpPr>
          <p:nvPr/>
        </p:nvSpPr>
        <p:spPr bwMode="auto">
          <a:xfrm>
            <a:off x="2609850" y="5229225"/>
            <a:ext cx="358775" cy="5048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6" name="Line 39"/>
          <p:cNvSpPr>
            <a:spLocks noChangeShapeType="1"/>
          </p:cNvSpPr>
          <p:nvPr/>
        </p:nvSpPr>
        <p:spPr bwMode="auto">
          <a:xfrm flipH="1">
            <a:off x="2762250" y="1071563"/>
            <a:ext cx="4648200" cy="44196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7" name="Line 40"/>
          <p:cNvSpPr>
            <a:spLocks noChangeShapeType="1"/>
          </p:cNvSpPr>
          <p:nvPr/>
        </p:nvSpPr>
        <p:spPr bwMode="auto">
          <a:xfrm>
            <a:off x="2752725" y="995363"/>
            <a:ext cx="4679950" cy="4435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8" name="Line 41"/>
          <p:cNvSpPr>
            <a:spLocks noChangeShapeType="1"/>
          </p:cNvSpPr>
          <p:nvPr/>
        </p:nvSpPr>
        <p:spPr bwMode="auto">
          <a:xfrm rot="5400000">
            <a:off x="2038350" y="3275013"/>
            <a:ext cx="6172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9" name="Text Box 42"/>
          <p:cNvSpPr txBox="1">
            <a:spLocks noChangeArrowheads="1"/>
          </p:cNvSpPr>
          <p:nvPr/>
        </p:nvSpPr>
        <p:spPr bwMode="auto">
          <a:xfrm>
            <a:off x="5380038" y="1196975"/>
            <a:ext cx="212883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IR6: Beam dumping system</a:t>
            </a:r>
          </a:p>
        </p:txBody>
      </p:sp>
      <p:sp>
        <p:nvSpPr>
          <p:cNvPr id="110" name="Text Box 43"/>
          <p:cNvSpPr txBox="1">
            <a:spLocks noChangeArrowheads="1"/>
          </p:cNvSpPr>
          <p:nvPr/>
        </p:nvSpPr>
        <p:spPr bwMode="auto">
          <a:xfrm>
            <a:off x="2798763" y="1219200"/>
            <a:ext cx="2011362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IR4: RF + Beam instrumentation</a:t>
            </a:r>
          </a:p>
        </p:txBody>
      </p:sp>
      <p:sp>
        <p:nvSpPr>
          <p:cNvPr id="111" name="Text Box 44"/>
          <p:cNvSpPr txBox="1">
            <a:spLocks noChangeArrowheads="1"/>
          </p:cNvSpPr>
          <p:nvPr/>
        </p:nvSpPr>
        <p:spPr bwMode="auto">
          <a:xfrm>
            <a:off x="4481513" y="333375"/>
            <a:ext cx="11493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IR5:CMS</a:t>
            </a:r>
          </a:p>
        </p:txBody>
      </p:sp>
      <p:sp>
        <p:nvSpPr>
          <p:cNvPr id="112" name="Text Box 45"/>
          <p:cNvSpPr txBox="1">
            <a:spLocks noChangeArrowheads="1"/>
          </p:cNvSpPr>
          <p:nvPr/>
        </p:nvSpPr>
        <p:spPr bwMode="auto">
          <a:xfrm>
            <a:off x="4265613" y="5792788"/>
            <a:ext cx="1655762" cy="379412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IR1: ATLAS</a:t>
            </a:r>
          </a:p>
        </p:txBody>
      </p:sp>
      <p:sp>
        <p:nvSpPr>
          <p:cNvPr id="113" name="Text Box 46"/>
          <p:cNvSpPr txBox="1">
            <a:spLocks noChangeArrowheads="1"/>
          </p:cNvSpPr>
          <p:nvPr/>
        </p:nvSpPr>
        <p:spPr bwMode="auto">
          <a:xfrm>
            <a:off x="5992813" y="4876800"/>
            <a:ext cx="14541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IR8: LHC-B</a:t>
            </a:r>
          </a:p>
        </p:txBody>
      </p:sp>
      <p:sp>
        <p:nvSpPr>
          <p:cNvPr id="114" name="Text Box 47"/>
          <p:cNvSpPr txBox="1">
            <a:spLocks noChangeArrowheads="1"/>
          </p:cNvSpPr>
          <p:nvPr/>
        </p:nvSpPr>
        <p:spPr bwMode="auto">
          <a:xfrm>
            <a:off x="2874963" y="4895294"/>
            <a:ext cx="13906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IR2: ALICE</a:t>
            </a:r>
          </a:p>
        </p:txBody>
      </p:sp>
      <p:sp>
        <p:nvSpPr>
          <p:cNvPr id="115" name="Line 48"/>
          <p:cNvSpPr>
            <a:spLocks noChangeShapeType="1"/>
          </p:cNvSpPr>
          <p:nvPr/>
        </p:nvSpPr>
        <p:spPr bwMode="auto">
          <a:xfrm flipV="1">
            <a:off x="6323013" y="5805488"/>
            <a:ext cx="750887" cy="8016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8" name="Line 51"/>
          <p:cNvSpPr>
            <a:spLocks noChangeShapeType="1"/>
          </p:cNvSpPr>
          <p:nvPr/>
        </p:nvSpPr>
        <p:spPr bwMode="auto">
          <a:xfrm flipH="1" flipV="1">
            <a:off x="2968625" y="5734050"/>
            <a:ext cx="765175" cy="833438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9" name="Line 52"/>
          <p:cNvSpPr>
            <a:spLocks noChangeShapeType="1"/>
          </p:cNvSpPr>
          <p:nvPr/>
        </p:nvSpPr>
        <p:spPr bwMode="auto">
          <a:xfrm flipH="1" flipV="1">
            <a:off x="6948488" y="361950"/>
            <a:ext cx="409575" cy="7540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0" name="Line 53"/>
          <p:cNvSpPr>
            <a:spLocks noChangeShapeType="1"/>
          </p:cNvSpPr>
          <p:nvPr/>
        </p:nvSpPr>
        <p:spPr bwMode="auto">
          <a:xfrm>
            <a:off x="7385050" y="1095375"/>
            <a:ext cx="690563" cy="41433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1" name="Line 54"/>
          <p:cNvSpPr>
            <a:spLocks noChangeShapeType="1"/>
          </p:cNvSpPr>
          <p:nvPr/>
        </p:nvSpPr>
        <p:spPr bwMode="auto">
          <a:xfrm>
            <a:off x="1806575" y="3232150"/>
            <a:ext cx="6477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2" name="Text Box 55"/>
          <p:cNvSpPr txBox="1">
            <a:spLocks noChangeArrowheads="1"/>
          </p:cNvSpPr>
          <p:nvPr/>
        </p:nvSpPr>
        <p:spPr bwMode="auto">
          <a:xfrm>
            <a:off x="1960563" y="2787650"/>
            <a:ext cx="222408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IR3: Moment Beam Cleaning (warm)</a:t>
            </a:r>
          </a:p>
        </p:txBody>
      </p:sp>
      <p:sp>
        <p:nvSpPr>
          <p:cNvPr id="123" name="Text Box 56"/>
          <p:cNvSpPr txBox="1">
            <a:spLocks noChangeArrowheads="1"/>
          </p:cNvSpPr>
          <p:nvPr/>
        </p:nvSpPr>
        <p:spPr bwMode="auto">
          <a:xfrm>
            <a:off x="5938838" y="2787650"/>
            <a:ext cx="2193925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IR7: Betatron Beam Cleaning (warm)</a:t>
            </a:r>
          </a:p>
        </p:txBody>
      </p:sp>
      <p:sp>
        <p:nvSpPr>
          <p:cNvPr id="124" name="Rectangle 57"/>
          <p:cNvSpPr>
            <a:spLocks noChangeArrowheads="1"/>
          </p:cNvSpPr>
          <p:nvPr/>
        </p:nvSpPr>
        <p:spPr bwMode="auto">
          <a:xfrm rot="19794466">
            <a:off x="6823075" y="160338"/>
            <a:ext cx="144463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5" name="Rectangle 58"/>
          <p:cNvSpPr>
            <a:spLocks noChangeArrowheads="1"/>
          </p:cNvSpPr>
          <p:nvPr/>
        </p:nvSpPr>
        <p:spPr bwMode="auto">
          <a:xfrm rot="17935370">
            <a:off x="8098632" y="1445419"/>
            <a:ext cx="144462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892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5837">
        <p:fade/>
      </p:transition>
    </mc:Choice>
    <mc:Fallback xmlns="">
      <p:transition spd="med" advTm="3583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Layout of beam dump system in IR6</a:t>
            </a:r>
            <a:endParaRPr lang="en-GB" dirty="0" smtClean="0">
              <a:effectLst/>
            </a:endParaRPr>
          </a:p>
        </p:txBody>
      </p:sp>
      <p:sp>
        <p:nvSpPr>
          <p:cNvPr id="68" name="Slide Number Placeholder 2"/>
          <p:cNvSpPr txBox="1">
            <a:spLocks/>
          </p:cNvSpPr>
          <p:nvPr/>
        </p:nvSpPr>
        <p:spPr bwMode="auto">
          <a:xfrm>
            <a:off x="8416925" y="6597650"/>
            <a:ext cx="674688" cy="2873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1EC441-6483-4712-9ADB-7A07065A184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0" y="0"/>
            <a:ext cx="9170988" cy="68580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500093"/>
              </a:solidFill>
              <a:effectLst/>
              <a:uLnTx/>
              <a:uFillTx/>
            </a:endParaRPr>
          </a:p>
        </p:txBody>
      </p: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76200" y="58738"/>
            <a:ext cx="237059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Injection</a:t>
            </a:r>
            <a:r>
              <a:rPr kumimoji="0" lang="en-GB" sz="2000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 of batches</a:t>
            </a:r>
            <a:r>
              <a:rPr kumimoji="0" lang="en-GB" sz="2000" i="0" u="none" strike="noStrike" kern="0" cap="none" spc="0" normalizeH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 with up to 288 bunches, 2 MJ</a:t>
            </a:r>
            <a:endParaRPr kumimoji="0" lang="en-GB" sz="2000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</p:txBody>
      </p:sp>
      <p:sp>
        <p:nvSpPr>
          <p:cNvPr id="71" name="Line 4"/>
          <p:cNvSpPr>
            <a:spLocks noChangeShapeType="1"/>
          </p:cNvSpPr>
          <p:nvPr/>
        </p:nvSpPr>
        <p:spPr bwMode="auto">
          <a:xfrm flipH="1">
            <a:off x="2698750" y="1066800"/>
            <a:ext cx="4648200" cy="44196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2" name="Arc 5"/>
          <p:cNvSpPr>
            <a:spLocks/>
          </p:cNvSpPr>
          <p:nvPr/>
        </p:nvSpPr>
        <p:spPr bwMode="auto">
          <a:xfrm>
            <a:off x="5367338" y="17145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3" name="Arc 6"/>
          <p:cNvSpPr>
            <a:spLocks/>
          </p:cNvSpPr>
          <p:nvPr/>
        </p:nvSpPr>
        <p:spPr bwMode="auto">
          <a:xfrm rot="2752597">
            <a:off x="6450806" y="15311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4" name="Line 7"/>
          <p:cNvSpPr>
            <a:spLocks noChangeShapeType="1"/>
          </p:cNvSpPr>
          <p:nvPr/>
        </p:nvSpPr>
        <p:spPr bwMode="auto">
          <a:xfrm>
            <a:off x="7113588" y="836613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5" name="Line 8"/>
          <p:cNvSpPr>
            <a:spLocks noChangeShapeType="1"/>
          </p:cNvSpPr>
          <p:nvPr/>
        </p:nvSpPr>
        <p:spPr bwMode="auto">
          <a:xfrm rot="2789810">
            <a:off x="8073232" y="3082131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6" name="Line 9"/>
          <p:cNvSpPr>
            <a:spLocks noChangeShapeType="1"/>
          </p:cNvSpPr>
          <p:nvPr/>
        </p:nvSpPr>
        <p:spPr bwMode="auto">
          <a:xfrm rot="18900000">
            <a:off x="4832350" y="-60325"/>
            <a:ext cx="427038" cy="506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7" name="Arc 10"/>
          <p:cNvSpPr>
            <a:spLocks/>
          </p:cNvSpPr>
          <p:nvPr/>
        </p:nvSpPr>
        <p:spPr bwMode="auto">
          <a:xfrm flipH="1">
            <a:off x="2968625" y="161925"/>
            <a:ext cx="1773238" cy="2362200"/>
          </a:xfrm>
          <a:custGeom>
            <a:avLst/>
            <a:gdLst>
              <a:gd name="T0" fmla="*/ 0 w 16232"/>
              <a:gd name="T1" fmla="*/ 251202 h 21600"/>
              <a:gd name="T2" fmla="*/ 193714461 w 16232"/>
              <a:gd name="T3" fmla="*/ 75622115 h 21600"/>
              <a:gd name="T4" fmla="*/ 11480602 w 16232"/>
              <a:gd name="T5" fmla="*/ 258332833 h 21600"/>
              <a:gd name="T6" fmla="*/ 0 60000 65536"/>
              <a:gd name="T7" fmla="*/ 0 60000 65536"/>
              <a:gd name="T8" fmla="*/ 0 60000 65536"/>
              <a:gd name="T9" fmla="*/ 0 w 16232"/>
              <a:gd name="T10" fmla="*/ 0 h 21600"/>
              <a:gd name="T11" fmla="*/ 16232 w 16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32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</a:path>
              <a:path w="16232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8" name="Arc 11"/>
          <p:cNvSpPr>
            <a:spLocks/>
          </p:cNvSpPr>
          <p:nvPr/>
        </p:nvSpPr>
        <p:spPr bwMode="auto">
          <a:xfrm flipH="1" flipV="1">
            <a:off x="2992438" y="397510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9" name="Arc 12"/>
          <p:cNvSpPr>
            <a:spLocks/>
          </p:cNvSpPr>
          <p:nvPr/>
        </p:nvSpPr>
        <p:spPr bwMode="auto">
          <a:xfrm rot="18780000" flipH="1">
            <a:off x="1910556" y="1547019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0" name="Arc 13"/>
          <p:cNvSpPr>
            <a:spLocks/>
          </p:cNvSpPr>
          <p:nvPr/>
        </p:nvSpPr>
        <p:spPr bwMode="auto">
          <a:xfrm flipV="1">
            <a:off x="5403850" y="4029075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1" name="Arc 14"/>
          <p:cNvSpPr>
            <a:spLocks/>
          </p:cNvSpPr>
          <p:nvPr/>
        </p:nvSpPr>
        <p:spPr bwMode="auto">
          <a:xfrm rot="18847403" flipV="1">
            <a:off x="6450806" y="2634457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2" name="Arc 15"/>
          <p:cNvSpPr>
            <a:spLocks/>
          </p:cNvSpPr>
          <p:nvPr/>
        </p:nvSpPr>
        <p:spPr bwMode="auto">
          <a:xfrm rot="2752597" flipH="1" flipV="1">
            <a:off x="1908969" y="26249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3" name="Line 16"/>
          <p:cNvSpPr>
            <a:spLocks noChangeShapeType="1"/>
          </p:cNvSpPr>
          <p:nvPr/>
        </p:nvSpPr>
        <p:spPr bwMode="auto">
          <a:xfrm rot="2820000">
            <a:off x="1612106" y="3086894"/>
            <a:ext cx="392113" cy="371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4" name="Line 17"/>
          <p:cNvSpPr>
            <a:spLocks noChangeShapeType="1"/>
          </p:cNvSpPr>
          <p:nvPr/>
        </p:nvSpPr>
        <p:spPr bwMode="auto">
          <a:xfrm rot="18998843">
            <a:off x="4857750" y="6091238"/>
            <a:ext cx="496888" cy="544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5" name="Line 18"/>
          <p:cNvSpPr>
            <a:spLocks noChangeShapeType="1"/>
          </p:cNvSpPr>
          <p:nvPr/>
        </p:nvSpPr>
        <p:spPr bwMode="auto">
          <a:xfrm>
            <a:off x="2540000" y="5245100"/>
            <a:ext cx="4572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6" name="Line 19"/>
          <p:cNvSpPr>
            <a:spLocks noChangeShapeType="1"/>
          </p:cNvSpPr>
          <p:nvPr/>
        </p:nvSpPr>
        <p:spPr bwMode="auto">
          <a:xfrm flipH="1">
            <a:off x="2514600" y="85566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7" name="Line 20"/>
          <p:cNvSpPr>
            <a:spLocks noChangeShapeType="1"/>
          </p:cNvSpPr>
          <p:nvPr/>
        </p:nvSpPr>
        <p:spPr bwMode="auto">
          <a:xfrm flipH="1">
            <a:off x="7105650" y="5259388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8" name="Line 21"/>
          <p:cNvSpPr>
            <a:spLocks noChangeShapeType="1"/>
          </p:cNvSpPr>
          <p:nvPr/>
        </p:nvSpPr>
        <p:spPr bwMode="auto">
          <a:xfrm>
            <a:off x="2797175" y="1093788"/>
            <a:ext cx="4572000" cy="4332287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9" name="Line 22"/>
          <p:cNvSpPr>
            <a:spLocks noChangeShapeType="1"/>
          </p:cNvSpPr>
          <p:nvPr/>
        </p:nvSpPr>
        <p:spPr bwMode="auto">
          <a:xfrm rot="5400000">
            <a:off x="1974850" y="3270250"/>
            <a:ext cx="61722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0" name="Arc 23"/>
          <p:cNvSpPr>
            <a:spLocks/>
          </p:cNvSpPr>
          <p:nvPr/>
        </p:nvSpPr>
        <p:spPr bwMode="auto">
          <a:xfrm rot="18847403" flipH="1">
            <a:off x="1970881" y="15438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1" name="Arc 24"/>
          <p:cNvSpPr>
            <a:spLocks/>
          </p:cNvSpPr>
          <p:nvPr/>
        </p:nvSpPr>
        <p:spPr bwMode="auto">
          <a:xfrm flipH="1">
            <a:off x="3076575" y="215900"/>
            <a:ext cx="1693863" cy="2362200"/>
          </a:xfrm>
          <a:custGeom>
            <a:avLst/>
            <a:gdLst>
              <a:gd name="T0" fmla="*/ 0 w 15504"/>
              <a:gd name="T1" fmla="*/ 251202 h 21600"/>
              <a:gd name="T2" fmla="*/ 185060113 w 15504"/>
              <a:gd name="T3" fmla="*/ 67322047 h 21600"/>
              <a:gd name="T4" fmla="*/ 11482740 w 15504"/>
              <a:gd name="T5" fmla="*/ 258332833 h 21600"/>
              <a:gd name="T6" fmla="*/ 0 60000 65536"/>
              <a:gd name="T7" fmla="*/ 0 60000 65536"/>
              <a:gd name="T8" fmla="*/ 0 60000 65536"/>
              <a:gd name="T9" fmla="*/ 0 w 15504"/>
              <a:gd name="T10" fmla="*/ 0 h 21600"/>
              <a:gd name="T11" fmla="*/ 15504 w 155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0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</a:path>
              <a:path w="1550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2" name="Arc 25"/>
          <p:cNvSpPr>
            <a:spLocks/>
          </p:cNvSpPr>
          <p:nvPr/>
        </p:nvSpPr>
        <p:spPr bwMode="auto">
          <a:xfrm>
            <a:off x="5345113" y="217488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3" name="Line 26"/>
          <p:cNvSpPr>
            <a:spLocks noChangeShapeType="1"/>
          </p:cNvSpPr>
          <p:nvPr/>
        </p:nvSpPr>
        <p:spPr bwMode="auto">
          <a:xfrm rot="18960000">
            <a:off x="4840288" y="-1588"/>
            <a:ext cx="474662" cy="39687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4" name="Line 27"/>
          <p:cNvSpPr>
            <a:spLocks noChangeShapeType="1"/>
          </p:cNvSpPr>
          <p:nvPr/>
        </p:nvSpPr>
        <p:spPr bwMode="auto">
          <a:xfrm rot="21540000" flipH="1">
            <a:off x="2536825" y="838200"/>
            <a:ext cx="538163" cy="498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5" name="Line 28"/>
          <p:cNvSpPr>
            <a:spLocks noChangeShapeType="1"/>
          </p:cNvSpPr>
          <p:nvPr/>
        </p:nvSpPr>
        <p:spPr bwMode="auto">
          <a:xfrm>
            <a:off x="7086600" y="87471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6" name="Arc 29"/>
          <p:cNvSpPr>
            <a:spLocks/>
          </p:cNvSpPr>
          <p:nvPr/>
        </p:nvSpPr>
        <p:spPr bwMode="auto">
          <a:xfrm rot="2821986">
            <a:off x="6406356" y="15708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7" name="Line 30"/>
          <p:cNvSpPr>
            <a:spLocks noChangeShapeType="1"/>
          </p:cNvSpPr>
          <p:nvPr/>
        </p:nvSpPr>
        <p:spPr bwMode="auto">
          <a:xfrm rot="2789810">
            <a:off x="8025607" y="3104356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8" name="Arc 31"/>
          <p:cNvSpPr>
            <a:spLocks/>
          </p:cNvSpPr>
          <p:nvPr/>
        </p:nvSpPr>
        <p:spPr bwMode="auto">
          <a:xfrm rot="19069482" flipV="1">
            <a:off x="6478588" y="2628900"/>
            <a:ext cx="1651000" cy="2360613"/>
          </a:xfrm>
          <a:custGeom>
            <a:avLst/>
            <a:gdLst>
              <a:gd name="T0" fmla="*/ 7078836 w 15111"/>
              <a:gd name="T1" fmla="*/ 0 h 21592"/>
              <a:gd name="T2" fmla="*/ 180385224 w 15111"/>
              <a:gd name="T3" fmla="*/ 73604399 h 21592"/>
              <a:gd name="T4" fmla="*/ 0 w 15111"/>
              <a:gd name="T5" fmla="*/ 258081313 h 21592"/>
              <a:gd name="T6" fmla="*/ 0 60000 65536"/>
              <a:gd name="T7" fmla="*/ 0 60000 65536"/>
              <a:gd name="T8" fmla="*/ 0 60000 65536"/>
              <a:gd name="T9" fmla="*/ 0 w 15111"/>
              <a:gd name="T10" fmla="*/ 0 h 21592"/>
              <a:gd name="T11" fmla="*/ 15111 w 15111"/>
              <a:gd name="T12" fmla="*/ 21592 h 21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11" h="21592" fill="none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</a:path>
              <a:path w="15111" h="21592" stroke="0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  <a:lnTo>
                  <a:pt x="0" y="21592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9" name="Line 32"/>
          <p:cNvSpPr>
            <a:spLocks noChangeShapeType="1"/>
          </p:cNvSpPr>
          <p:nvPr/>
        </p:nvSpPr>
        <p:spPr bwMode="auto">
          <a:xfrm flipH="1">
            <a:off x="7145338" y="5195888"/>
            <a:ext cx="385762" cy="538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0" name="Arc 33"/>
          <p:cNvSpPr>
            <a:spLocks/>
          </p:cNvSpPr>
          <p:nvPr/>
        </p:nvSpPr>
        <p:spPr bwMode="auto">
          <a:xfrm flipV="1">
            <a:off x="5397500" y="3962400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1" name="Line 34"/>
          <p:cNvSpPr>
            <a:spLocks noChangeShapeType="1"/>
          </p:cNvSpPr>
          <p:nvPr/>
        </p:nvSpPr>
        <p:spPr bwMode="auto">
          <a:xfrm rot="18998843">
            <a:off x="4779963" y="6153150"/>
            <a:ext cx="563562" cy="4222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2" name="Arc 35"/>
          <p:cNvSpPr>
            <a:spLocks/>
          </p:cNvSpPr>
          <p:nvPr/>
        </p:nvSpPr>
        <p:spPr bwMode="auto">
          <a:xfrm flipH="1" flipV="1">
            <a:off x="2967038" y="4041775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3" name="Arc 36"/>
          <p:cNvSpPr>
            <a:spLocks/>
          </p:cNvSpPr>
          <p:nvPr/>
        </p:nvSpPr>
        <p:spPr bwMode="auto">
          <a:xfrm rot="2752597" flipH="1" flipV="1">
            <a:off x="1974056" y="25979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4" name="Line 37"/>
          <p:cNvSpPr>
            <a:spLocks noChangeShapeType="1"/>
          </p:cNvSpPr>
          <p:nvPr/>
        </p:nvSpPr>
        <p:spPr bwMode="auto">
          <a:xfrm rot="2789810">
            <a:off x="1672431" y="3071019"/>
            <a:ext cx="392113" cy="371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5" name="Line 38"/>
          <p:cNvSpPr>
            <a:spLocks noChangeShapeType="1"/>
          </p:cNvSpPr>
          <p:nvPr/>
        </p:nvSpPr>
        <p:spPr bwMode="auto">
          <a:xfrm>
            <a:off x="2609850" y="5229225"/>
            <a:ext cx="358775" cy="5048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6" name="Line 39"/>
          <p:cNvSpPr>
            <a:spLocks noChangeShapeType="1"/>
          </p:cNvSpPr>
          <p:nvPr/>
        </p:nvSpPr>
        <p:spPr bwMode="auto">
          <a:xfrm flipH="1">
            <a:off x="2762250" y="1071563"/>
            <a:ext cx="4648200" cy="44196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7" name="Line 40"/>
          <p:cNvSpPr>
            <a:spLocks noChangeShapeType="1"/>
          </p:cNvSpPr>
          <p:nvPr/>
        </p:nvSpPr>
        <p:spPr bwMode="auto">
          <a:xfrm>
            <a:off x="2752725" y="995363"/>
            <a:ext cx="4679950" cy="4435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8" name="Line 41"/>
          <p:cNvSpPr>
            <a:spLocks noChangeShapeType="1"/>
          </p:cNvSpPr>
          <p:nvPr/>
        </p:nvSpPr>
        <p:spPr bwMode="auto">
          <a:xfrm rot="5400000">
            <a:off x="2038350" y="3275013"/>
            <a:ext cx="6172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9" name="Text Box 42"/>
          <p:cNvSpPr txBox="1">
            <a:spLocks noChangeArrowheads="1"/>
          </p:cNvSpPr>
          <p:nvPr/>
        </p:nvSpPr>
        <p:spPr bwMode="auto">
          <a:xfrm>
            <a:off x="5380038" y="1196975"/>
            <a:ext cx="212883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IR6: Beam dumping system</a:t>
            </a:r>
          </a:p>
        </p:txBody>
      </p:sp>
      <p:sp>
        <p:nvSpPr>
          <p:cNvPr id="110" name="Text Box 43"/>
          <p:cNvSpPr txBox="1">
            <a:spLocks noChangeArrowheads="1"/>
          </p:cNvSpPr>
          <p:nvPr/>
        </p:nvSpPr>
        <p:spPr bwMode="auto">
          <a:xfrm>
            <a:off x="2798763" y="1219200"/>
            <a:ext cx="2011362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IR4: RF + Beam instrumentation</a:t>
            </a:r>
          </a:p>
        </p:txBody>
      </p:sp>
      <p:sp>
        <p:nvSpPr>
          <p:cNvPr id="111" name="Text Box 44"/>
          <p:cNvSpPr txBox="1">
            <a:spLocks noChangeArrowheads="1"/>
          </p:cNvSpPr>
          <p:nvPr/>
        </p:nvSpPr>
        <p:spPr bwMode="auto">
          <a:xfrm>
            <a:off x="4481513" y="333375"/>
            <a:ext cx="11493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IR5:CMS</a:t>
            </a:r>
          </a:p>
        </p:txBody>
      </p:sp>
      <p:sp>
        <p:nvSpPr>
          <p:cNvPr id="112" name="Text Box 45"/>
          <p:cNvSpPr txBox="1">
            <a:spLocks noChangeArrowheads="1"/>
          </p:cNvSpPr>
          <p:nvPr/>
        </p:nvSpPr>
        <p:spPr bwMode="auto">
          <a:xfrm>
            <a:off x="4265613" y="5792788"/>
            <a:ext cx="1655762" cy="379412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IR1: ATLAS</a:t>
            </a:r>
          </a:p>
        </p:txBody>
      </p:sp>
      <p:sp>
        <p:nvSpPr>
          <p:cNvPr id="113" name="Text Box 46"/>
          <p:cNvSpPr txBox="1">
            <a:spLocks noChangeArrowheads="1"/>
          </p:cNvSpPr>
          <p:nvPr/>
        </p:nvSpPr>
        <p:spPr bwMode="auto">
          <a:xfrm>
            <a:off x="5992813" y="4876800"/>
            <a:ext cx="14541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IR8: LHC-B</a:t>
            </a:r>
          </a:p>
        </p:txBody>
      </p:sp>
      <p:sp>
        <p:nvSpPr>
          <p:cNvPr id="114" name="Text Box 47"/>
          <p:cNvSpPr txBox="1">
            <a:spLocks noChangeArrowheads="1"/>
          </p:cNvSpPr>
          <p:nvPr/>
        </p:nvSpPr>
        <p:spPr bwMode="auto">
          <a:xfrm>
            <a:off x="2874963" y="4895294"/>
            <a:ext cx="13906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IR2: ALICE</a:t>
            </a:r>
          </a:p>
        </p:txBody>
      </p:sp>
      <p:sp>
        <p:nvSpPr>
          <p:cNvPr id="115" name="Line 48"/>
          <p:cNvSpPr>
            <a:spLocks noChangeShapeType="1"/>
          </p:cNvSpPr>
          <p:nvPr/>
        </p:nvSpPr>
        <p:spPr bwMode="auto">
          <a:xfrm flipV="1">
            <a:off x="6323013" y="5805488"/>
            <a:ext cx="750887" cy="8016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6" name="Text Box 49"/>
          <p:cNvSpPr txBox="1">
            <a:spLocks noChangeArrowheads="1"/>
          </p:cNvSpPr>
          <p:nvPr/>
        </p:nvSpPr>
        <p:spPr bwMode="auto">
          <a:xfrm>
            <a:off x="6826250" y="6237288"/>
            <a:ext cx="1079500" cy="3492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</a:rPr>
              <a:t>Injection</a:t>
            </a:r>
          </a:p>
        </p:txBody>
      </p:sp>
      <p:sp>
        <p:nvSpPr>
          <p:cNvPr id="117" name="Text Box 50"/>
          <p:cNvSpPr txBox="1">
            <a:spLocks noChangeArrowheads="1"/>
          </p:cNvSpPr>
          <p:nvPr/>
        </p:nvSpPr>
        <p:spPr bwMode="auto">
          <a:xfrm>
            <a:off x="2465388" y="6308725"/>
            <a:ext cx="1096962" cy="34925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</a:rPr>
              <a:t>Injection</a:t>
            </a:r>
          </a:p>
        </p:txBody>
      </p:sp>
      <p:sp>
        <p:nvSpPr>
          <p:cNvPr id="118" name="Line 51"/>
          <p:cNvSpPr>
            <a:spLocks noChangeShapeType="1"/>
          </p:cNvSpPr>
          <p:nvPr/>
        </p:nvSpPr>
        <p:spPr bwMode="auto">
          <a:xfrm flipH="1" flipV="1">
            <a:off x="2968625" y="5734050"/>
            <a:ext cx="765175" cy="833438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9" name="Line 52"/>
          <p:cNvSpPr>
            <a:spLocks noChangeShapeType="1"/>
          </p:cNvSpPr>
          <p:nvPr/>
        </p:nvSpPr>
        <p:spPr bwMode="auto">
          <a:xfrm flipH="1" flipV="1">
            <a:off x="6948488" y="361950"/>
            <a:ext cx="409575" cy="7540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0" name="Line 53"/>
          <p:cNvSpPr>
            <a:spLocks noChangeShapeType="1"/>
          </p:cNvSpPr>
          <p:nvPr/>
        </p:nvSpPr>
        <p:spPr bwMode="auto">
          <a:xfrm>
            <a:off x="7385050" y="1095375"/>
            <a:ext cx="690563" cy="41433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1" name="Line 54"/>
          <p:cNvSpPr>
            <a:spLocks noChangeShapeType="1"/>
          </p:cNvSpPr>
          <p:nvPr/>
        </p:nvSpPr>
        <p:spPr bwMode="auto">
          <a:xfrm>
            <a:off x="1806575" y="3232150"/>
            <a:ext cx="6477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2" name="Text Box 55"/>
          <p:cNvSpPr txBox="1">
            <a:spLocks noChangeArrowheads="1"/>
          </p:cNvSpPr>
          <p:nvPr/>
        </p:nvSpPr>
        <p:spPr bwMode="auto">
          <a:xfrm>
            <a:off x="1960563" y="2787650"/>
            <a:ext cx="222408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IR3: Moment Beam Cleaning (warm)</a:t>
            </a:r>
          </a:p>
        </p:txBody>
      </p:sp>
      <p:sp>
        <p:nvSpPr>
          <p:cNvPr id="123" name="Text Box 56"/>
          <p:cNvSpPr txBox="1">
            <a:spLocks noChangeArrowheads="1"/>
          </p:cNvSpPr>
          <p:nvPr/>
        </p:nvSpPr>
        <p:spPr bwMode="auto">
          <a:xfrm>
            <a:off x="5938838" y="2787650"/>
            <a:ext cx="2193925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IR7: Betatron Beam Cleaning (warm)</a:t>
            </a:r>
          </a:p>
        </p:txBody>
      </p:sp>
      <p:sp>
        <p:nvSpPr>
          <p:cNvPr id="124" name="Rectangle 57"/>
          <p:cNvSpPr>
            <a:spLocks noChangeArrowheads="1"/>
          </p:cNvSpPr>
          <p:nvPr/>
        </p:nvSpPr>
        <p:spPr bwMode="auto">
          <a:xfrm rot="19794466">
            <a:off x="6823075" y="160338"/>
            <a:ext cx="144463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5" name="Rectangle 58"/>
          <p:cNvSpPr>
            <a:spLocks noChangeArrowheads="1"/>
          </p:cNvSpPr>
          <p:nvPr/>
        </p:nvSpPr>
        <p:spPr bwMode="auto">
          <a:xfrm rot="17935370">
            <a:off x="8098632" y="1445419"/>
            <a:ext cx="144462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31" name="Text Box 59"/>
          <p:cNvSpPr txBox="1">
            <a:spLocks noChangeArrowheads="1"/>
          </p:cNvSpPr>
          <p:nvPr/>
        </p:nvSpPr>
        <p:spPr bwMode="auto">
          <a:xfrm>
            <a:off x="4205112" y="6499225"/>
            <a:ext cx="1828800" cy="31750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2A004E"/>
                </a:solidFill>
                <a:effectLst/>
                <a:uLnTx/>
                <a:uFillTx/>
              </a:rPr>
              <a:t>Beams from SPS</a:t>
            </a:r>
          </a:p>
        </p:txBody>
      </p:sp>
    </p:spTree>
    <p:extLst>
      <p:ext uri="{BB962C8B-B14F-4D97-AF65-F5344CB8AC3E}">
        <p14:creationId xmlns:p14="http://schemas.microsoft.com/office/powerpoint/2010/main" val="9434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5116">
        <p:fade/>
      </p:transition>
    </mc:Choice>
    <mc:Fallback xmlns="">
      <p:transition spd="med" advTm="151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Layout of beam dump system in IR6</a:t>
            </a:r>
            <a:endParaRPr lang="en-GB" dirty="0" smtClean="0">
              <a:effectLst/>
            </a:endParaRPr>
          </a:p>
        </p:txBody>
      </p:sp>
      <p:sp>
        <p:nvSpPr>
          <p:cNvPr id="68" name="Slide Number Placeholder 2"/>
          <p:cNvSpPr txBox="1">
            <a:spLocks/>
          </p:cNvSpPr>
          <p:nvPr/>
        </p:nvSpPr>
        <p:spPr bwMode="auto">
          <a:xfrm>
            <a:off x="8416925" y="6597650"/>
            <a:ext cx="674688" cy="2873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1EC441-6483-4712-9ADB-7A07065A184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0" y="0"/>
            <a:ext cx="9170988" cy="68580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500093"/>
              </a:solidFill>
              <a:effectLst/>
              <a:uLnTx/>
              <a:uFillTx/>
            </a:endParaRPr>
          </a:p>
        </p:txBody>
      </p: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76200" y="58738"/>
            <a:ext cx="237059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Operation with stored beam</a:t>
            </a:r>
            <a:r>
              <a:rPr kumimoji="0" lang="en-GB" sz="2000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, u</a:t>
            </a:r>
            <a:r>
              <a:rPr lang="en-GB" sz="2000" kern="0" dirty="0" smtClean="0">
                <a:solidFill>
                  <a:srgbClr val="333399"/>
                </a:solidFill>
              </a:rPr>
              <a:t>p to 362 MJ per beam</a:t>
            </a:r>
            <a:endParaRPr kumimoji="0" lang="en-GB" sz="2000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</p:txBody>
      </p:sp>
      <p:sp>
        <p:nvSpPr>
          <p:cNvPr id="71" name="Line 4"/>
          <p:cNvSpPr>
            <a:spLocks noChangeShapeType="1"/>
          </p:cNvSpPr>
          <p:nvPr/>
        </p:nvSpPr>
        <p:spPr bwMode="auto">
          <a:xfrm flipH="1">
            <a:off x="2698750" y="1066800"/>
            <a:ext cx="4648200" cy="44196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2" name="Arc 5"/>
          <p:cNvSpPr>
            <a:spLocks/>
          </p:cNvSpPr>
          <p:nvPr/>
        </p:nvSpPr>
        <p:spPr bwMode="auto">
          <a:xfrm>
            <a:off x="5367338" y="17145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3" name="Arc 6"/>
          <p:cNvSpPr>
            <a:spLocks/>
          </p:cNvSpPr>
          <p:nvPr/>
        </p:nvSpPr>
        <p:spPr bwMode="auto">
          <a:xfrm rot="2752597">
            <a:off x="6450806" y="15311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4" name="Line 7"/>
          <p:cNvSpPr>
            <a:spLocks noChangeShapeType="1"/>
          </p:cNvSpPr>
          <p:nvPr/>
        </p:nvSpPr>
        <p:spPr bwMode="auto">
          <a:xfrm>
            <a:off x="7113588" y="836613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5" name="Line 8"/>
          <p:cNvSpPr>
            <a:spLocks noChangeShapeType="1"/>
          </p:cNvSpPr>
          <p:nvPr/>
        </p:nvSpPr>
        <p:spPr bwMode="auto">
          <a:xfrm rot="2789810">
            <a:off x="8073232" y="3082131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6" name="Line 9"/>
          <p:cNvSpPr>
            <a:spLocks noChangeShapeType="1"/>
          </p:cNvSpPr>
          <p:nvPr/>
        </p:nvSpPr>
        <p:spPr bwMode="auto">
          <a:xfrm rot="18900000">
            <a:off x="4832350" y="-60325"/>
            <a:ext cx="427038" cy="506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7" name="Arc 10"/>
          <p:cNvSpPr>
            <a:spLocks/>
          </p:cNvSpPr>
          <p:nvPr/>
        </p:nvSpPr>
        <p:spPr bwMode="auto">
          <a:xfrm flipH="1">
            <a:off x="2968625" y="161925"/>
            <a:ext cx="1773238" cy="2362200"/>
          </a:xfrm>
          <a:custGeom>
            <a:avLst/>
            <a:gdLst>
              <a:gd name="T0" fmla="*/ 0 w 16232"/>
              <a:gd name="T1" fmla="*/ 251202 h 21600"/>
              <a:gd name="T2" fmla="*/ 193714461 w 16232"/>
              <a:gd name="T3" fmla="*/ 75622115 h 21600"/>
              <a:gd name="T4" fmla="*/ 11480602 w 16232"/>
              <a:gd name="T5" fmla="*/ 258332833 h 21600"/>
              <a:gd name="T6" fmla="*/ 0 60000 65536"/>
              <a:gd name="T7" fmla="*/ 0 60000 65536"/>
              <a:gd name="T8" fmla="*/ 0 60000 65536"/>
              <a:gd name="T9" fmla="*/ 0 w 16232"/>
              <a:gd name="T10" fmla="*/ 0 h 21600"/>
              <a:gd name="T11" fmla="*/ 16232 w 16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32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</a:path>
              <a:path w="16232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8" name="Arc 11"/>
          <p:cNvSpPr>
            <a:spLocks/>
          </p:cNvSpPr>
          <p:nvPr/>
        </p:nvSpPr>
        <p:spPr bwMode="auto">
          <a:xfrm flipH="1" flipV="1">
            <a:off x="2992438" y="397510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9" name="Arc 12"/>
          <p:cNvSpPr>
            <a:spLocks/>
          </p:cNvSpPr>
          <p:nvPr/>
        </p:nvSpPr>
        <p:spPr bwMode="auto">
          <a:xfrm rot="18780000" flipH="1">
            <a:off x="1910556" y="1547019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0" name="Arc 13"/>
          <p:cNvSpPr>
            <a:spLocks/>
          </p:cNvSpPr>
          <p:nvPr/>
        </p:nvSpPr>
        <p:spPr bwMode="auto">
          <a:xfrm flipV="1">
            <a:off x="5403850" y="4029075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1" name="Arc 14"/>
          <p:cNvSpPr>
            <a:spLocks/>
          </p:cNvSpPr>
          <p:nvPr/>
        </p:nvSpPr>
        <p:spPr bwMode="auto">
          <a:xfrm rot="18847403" flipV="1">
            <a:off x="6450806" y="2634457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2" name="Arc 15"/>
          <p:cNvSpPr>
            <a:spLocks/>
          </p:cNvSpPr>
          <p:nvPr/>
        </p:nvSpPr>
        <p:spPr bwMode="auto">
          <a:xfrm rot="2752597" flipH="1" flipV="1">
            <a:off x="1908969" y="26249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3" name="Line 16"/>
          <p:cNvSpPr>
            <a:spLocks noChangeShapeType="1"/>
          </p:cNvSpPr>
          <p:nvPr/>
        </p:nvSpPr>
        <p:spPr bwMode="auto">
          <a:xfrm rot="2820000">
            <a:off x="1612106" y="3086894"/>
            <a:ext cx="392113" cy="371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4" name="Line 17"/>
          <p:cNvSpPr>
            <a:spLocks noChangeShapeType="1"/>
          </p:cNvSpPr>
          <p:nvPr/>
        </p:nvSpPr>
        <p:spPr bwMode="auto">
          <a:xfrm rot="18998843">
            <a:off x="4857750" y="6091238"/>
            <a:ext cx="496888" cy="544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5" name="Line 18"/>
          <p:cNvSpPr>
            <a:spLocks noChangeShapeType="1"/>
          </p:cNvSpPr>
          <p:nvPr/>
        </p:nvSpPr>
        <p:spPr bwMode="auto">
          <a:xfrm>
            <a:off x="2540000" y="5245100"/>
            <a:ext cx="4572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6" name="Line 19"/>
          <p:cNvSpPr>
            <a:spLocks noChangeShapeType="1"/>
          </p:cNvSpPr>
          <p:nvPr/>
        </p:nvSpPr>
        <p:spPr bwMode="auto">
          <a:xfrm flipH="1">
            <a:off x="2514600" y="85566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7" name="Line 20"/>
          <p:cNvSpPr>
            <a:spLocks noChangeShapeType="1"/>
          </p:cNvSpPr>
          <p:nvPr/>
        </p:nvSpPr>
        <p:spPr bwMode="auto">
          <a:xfrm flipH="1">
            <a:off x="7105650" y="5259388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8" name="Line 21"/>
          <p:cNvSpPr>
            <a:spLocks noChangeShapeType="1"/>
          </p:cNvSpPr>
          <p:nvPr/>
        </p:nvSpPr>
        <p:spPr bwMode="auto">
          <a:xfrm>
            <a:off x="2797175" y="1093788"/>
            <a:ext cx="4572000" cy="4332287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9" name="Line 22"/>
          <p:cNvSpPr>
            <a:spLocks noChangeShapeType="1"/>
          </p:cNvSpPr>
          <p:nvPr/>
        </p:nvSpPr>
        <p:spPr bwMode="auto">
          <a:xfrm rot="5400000">
            <a:off x="1974850" y="3270250"/>
            <a:ext cx="61722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0" name="Arc 23"/>
          <p:cNvSpPr>
            <a:spLocks/>
          </p:cNvSpPr>
          <p:nvPr/>
        </p:nvSpPr>
        <p:spPr bwMode="auto">
          <a:xfrm rot="18847403" flipH="1">
            <a:off x="1970881" y="15438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1" name="Arc 24"/>
          <p:cNvSpPr>
            <a:spLocks/>
          </p:cNvSpPr>
          <p:nvPr/>
        </p:nvSpPr>
        <p:spPr bwMode="auto">
          <a:xfrm flipH="1">
            <a:off x="3076575" y="215900"/>
            <a:ext cx="1693863" cy="2362200"/>
          </a:xfrm>
          <a:custGeom>
            <a:avLst/>
            <a:gdLst>
              <a:gd name="T0" fmla="*/ 0 w 15504"/>
              <a:gd name="T1" fmla="*/ 251202 h 21600"/>
              <a:gd name="T2" fmla="*/ 185060113 w 15504"/>
              <a:gd name="T3" fmla="*/ 67322047 h 21600"/>
              <a:gd name="T4" fmla="*/ 11482740 w 15504"/>
              <a:gd name="T5" fmla="*/ 258332833 h 21600"/>
              <a:gd name="T6" fmla="*/ 0 60000 65536"/>
              <a:gd name="T7" fmla="*/ 0 60000 65536"/>
              <a:gd name="T8" fmla="*/ 0 60000 65536"/>
              <a:gd name="T9" fmla="*/ 0 w 15504"/>
              <a:gd name="T10" fmla="*/ 0 h 21600"/>
              <a:gd name="T11" fmla="*/ 15504 w 155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0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</a:path>
              <a:path w="1550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2" name="Arc 25"/>
          <p:cNvSpPr>
            <a:spLocks/>
          </p:cNvSpPr>
          <p:nvPr/>
        </p:nvSpPr>
        <p:spPr bwMode="auto">
          <a:xfrm>
            <a:off x="5345113" y="217488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3" name="Line 26"/>
          <p:cNvSpPr>
            <a:spLocks noChangeShapeType="1"/>
          </p:cNvSpPr>
          <p:nvPr/>
        </p:nvSpPr>
        <p:spPr bwMode="auto">
          <a:xfrm rot="18960000">
            <a:off x="4840288" y="-1588"/>
            <a:ext cx="474662" cy="39687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4" name="Line 27"/>
          <p:cNvSpPr>
            <a:spLocks noChangeShapeType="1"/>
          </p:cNvSpPr>
          <p:nvPr/>
        </p:nvSpPr>
        <p:spPr bwMode="auto">
          <a:xfrm rot="21540000" flipH="1">
            <a:off x="2536825" y="838200"/>
            <a:ext cx="538163" cy="498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5" name="Line 28"/>
          <p:cNvSpPr>
            <a:spLocks noChangeShapeType="1"/>
          </p:cNvSpPr>
          <p:nvPr/>
        </p:nvSpPr>
        <p:spPr bwMode="auto">
          <a:xfrm>
            <a:off x="7086600" y="87471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6" name="Arc 29"/>
          <p:cNvSpPr>
            <a:spLocks/>
          </p:cNvSpPr>
          <p:nvPr/>
        </p:nvSpPr>
        <p:spPr bwMode="auto">
          <a:xfrm rot="2821986">
            <a:off x="6406356" y="15708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7" name="Line 30"/>
          <p:cNvSpPr>
            <a:spLocks noChangeShapeType="1"/>
          </p:cNvSpPr>
          <p:nvPr/>
        </p:nvSpPr>
        <p:spPr bwMode="auto">
          <a:xfrm rot="2789810">
            <a:off x="8025607" y="3104356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8" name="Arc 31"/>
          <p:cNvSpPr>
            <a:spLocks/>
          </p:cNvSpPr>
          <p:nvPr/>
        </p:nvSpPr>
        <p:spPr bwMode="auto">
          <a:xfrm rot="19069482" flipV="1">
            <a:off x="6478588" y="2628900"/>
            <a:ext cx="1651000" cy="2360613"/>
          </a:xfrm>
          <a:custGeom>
            <a:avLst/>
            <a:gdLst>
              <a:gd name="T0" fmla="*/ 7078836 w 15111"/>
              <a:gd name="T1" fmla="*/ 0 h 21592"/>
              <a:gd name="T2" fmla="*/ 180385224 w 15111"/>
              <a:gd name="T3" fmla="*/ 73604399 h 21592"/>
              <a:gd name="T4" fmla="*/ 0 w 15111"/>
              <a:gd name="T5" fmla="*/ 258081313 h 21592"/>
              <a:gd name="T6" fmla="*/ 0 60000 65536"/>
              <a:gd name="T7" fmla="*/ 0 60000 65536"/>
              <a:gd name="T8" fmla="*/ 0 60000 65536"/>
              <a:gd name="T9" fmla="*/ 0 w 15111"/>
              <a:gd name="T10" fmla="*/ 0 h 21592"/>
              <a:gd name="T11" fmla="*/ 15111 w 15111"/>
              <a:gd name="T12" fmla="*/ 21592 h 21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11" h="21592" fill="none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</a:path>
              <a:path w="15111" h="21592" stroke="0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  <a:lnTo>
                  <a:pt x="0" y="21592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9" name="Line 32"/>
          <p:cNvSpPr>
            <a:spLocks noChangeShapeType="1"/>
          </p:cNvSpPr>
          <p:nvPr/>
        </p:nvSpPr>
        <p:spPr bwMode="auto">
          <a:xfrm flipH="1">
            <a:off x="7145338" y="5195888"/>
            <a:ext cx="385762" cy="538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0" name="Arc 33"/>
          <p:cNvSpPr>
            <a:spLocks/>
          </p:cNvSpPr>
          <p:nvPr/>
        </p:nvSpPr>
        <p:spPr bwMode="auto">
          <a:xfrm flipV="1">
            <a:off x="5397500" y="3962400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1" name="Line 34"/>
          <p:cNvSpPr>
            <a:spLocks noChangeShapeType="1"/>
          </p:cNvSpPr>
          <p:nvPr/>
        </p:nvSpPr>
        <p:spPr bwMode="auto">
          <a:xfrm rot="18998843">
            <a:off x="4779963" y="6153150"/>
            <a:ext cx="563562" cy="4222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2" name="Arc 35"/>
          <p:cNvSpPr>
            <a:spLocks/>
          </p:cNvSpPr>
          <p:nvPr/>
        </p:nvSpPr>
        <p:spPr bwMode="auto">
          <a:xfrm flipH="1" flipV="1">
            <a:off x="2967038" y="4041775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3" name="Arc 36"/>
          <p:cNvSpPr>
            <a:spLocks/>
          </p:cNvSpPr>
          <p:nvPr/>
        </p:nvSpPr>
        <p:spPr bwMode="auto">
          <a:xfrm rot="2752597" flipH="1" flipV="1">
            <a:off x="1974056" y="25979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4" name="Line 37"/>
          <p:cNvSpPr>
            <a:spLocks noChangeShapeType="1"/>
          </p:cNvSpPr>
          <p:nvPr/>
        </p:nvSpPr>
        <p:spPr bwMode="auto">
          <a:xfrm rot="2789810">
            <a:off x="1672431" y="3071019"/>
            <a:ext cx="392113" cy="371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5" name="Line 38"/>
          <p:cNvSpPr>
            <a:spLocks noChangeShapeType="1"/>
          </p:cNvSpPr>
          <p:nvPr/>
        </p:nvSpPr>
        <p:spPr bwMode="auto">
          <a:xfrm>
            <a:off x="2609850" y="5229225"/>
            <a:ext cx="358775" cy="5048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6" name="Line 39"/>
          <p:cNvSpPr>
            <a:spLocks noChangeShapeType="1"/>
          </p:cNvSpPr>
          <p:nvPr/>
        </p:nvSpPr>
        <p:spPr bwMode="auto">
          <a:xfrm flipH="1">
            <a:off x="2762250" y="1071563"/>
            <a:ext cx="4648200" cy="44196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7" name="Line 40"/>
          <p:cNvSpPr>
            <a:spLocks noChangeShapeType="1"/>
          </p:cNvSpPr>
          <p:nvPr/>
        </p:nvSpPr>
        <p:spPr bwMode="auto">
          <a:xfrm>
            <a:off x="2752725" y="995363"/>
            <a:ext cx="4679950" cy="4435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8" name="Line 41"/>
          <p:cNvSpPr>
            <a:spLocks noChangeShapeType="1"/>
          </p:cNvSpPr>
          <p:nvPr/>
        </p:nvSpPr>
        <p:spPr bwMode="auto">
          <a:xfrm rot="5400000">
            <a:off x="2038350" y="3275013"/>
            <a:ext cx="6172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9" name="Text Box 42"/>
          <p:cNvSpPr txBox="1">
            <a:spLocks noChangeArrowheads="1"/>
          </p:cNvSpPr>
          <p:nvPr/>
        </p:nvSpPr>
        <p:spPr bwMode="auto">
          <a:xfrm>
            <a:off x="5380038" y="1196975"/>
            <a:ext cx="212883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IR6: Beam dumping system</a:t>
            </a:r>
          </a:p>
        </p:txBody>
      </p:sp>
      <p:sp>
        <p:nvSpPr>
          <p:cNvPr id="110" name="Text Box 43"/>
          <p:cNvSpPr txBox="1">
            <a:spLocks noChangeArrowheads="1"/>
          </p:cNvSpPr>
          <p:nvPr/>
        </p:nvSpPr>
        <p:spPr bwMode="auto">
          <a:xfrm>
            <a:off x="2798763" y="1219200"/>
            <a:ext cx="2011362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IR4: RF + Beam instrumentation</a:t>
            </a:r>
          </a:p>
        </p:txBody>
      </p:sp>
      <p:sp>
        <p:nvSpPr>
          <p:cNvPr id="111" name="Text Box 44"/>
          <p:cNvSpPr txBox="1">
            <a:spLocks noChangeArrowheads="1"/>
          </p:cNvSpPr>
          <p:nvPr/>
        </p:nvSpPr>
        <p:spPr bwMode="auto">
          <a:xfrm>
            <a:off x="4481513" y="333375"/>
            <a:ext cx="11493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IR5:CMS</a:t>
            </a:r>
          </a:p>
        </p:txBody>
      </p:sp>
      <p:sp>
        <p:nvSpPr>
          <p:cNvPr id="112" name="Text Box 45"/>
          <p:cNvSpPr txBox="1">
            <a:spLocks noChangeArrowheads="1"/>
          </p:cNvSpPr>
          <p:nvPr/>
        </p:nvSpPr>
        <p:spPr bwMode="auto">
          <a:xfrm>
            <a:off x="4265613" y="5792788"/>
            <a:ext cx="1655762" cy="379412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IR1: ATLAS</a:t>
            </a:r>
          </a:p>
        </p:txBody>
      </p:sp>
      <p:sp>
        <p:nvSpPr>
          <p:cNvPr id="113" name="Text Box 46"/>
          <p:cNvSpPr txBox="1">
            <a:spLocks noChangeArrowheads="1"/>
          </p:cNvSpPr>
          <p:nvPr/>
        </p:nvSpPr>
        <p:spPr bwMode="auto">
          <a:xfrm>
            <a:off x="5992813" y="4876800"/>
            <a:ext cx="14541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IR8: LHC-B</a:t>
            </a:r>
          </a:p>
        </p:txBody>
      </p:sp>
      <p:sp>
        <p:nvSpPr>
          <p:cNvPr id="114" name="Text Box 47"/>
          <p:cNvSpPr txBox="1">
            <a:spLocks noChangeArrowheads="1"/>
          </p:cNvSpPr>
          <p:nvPr/>
        </p:nvSpPr>
        <p:spPr bwMode="auto">
          <a:xfrm>
            <a:off x="2874963" y="4895294"/>
            <a:ext cx="13906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IR2: ALICE</a:t>
            </a:r>
          </a:p>
        </p:txBody>
      </p:sp>
      <p:sp>
        <p:nvSpPr>
          <p:cNvPr id="115" name="Line 48"/>
          <p:cNvSpPr>
            <a:spLocks noChangeShapeType="1"/>
          </p:cNvSpPr>
          <p:nvPr/>
        </p:nvSpPr>
        <p:spPr bwMode="auto">
          <a:xfrm flipV="1">
            <a:off x="6323013" y="5805488"/>
            <a:ext cx="750887" cy="8016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8" name="Line 51"/>
          <p:cNvSpPr>
            <a:spLocks noChangeShapeType="1"/>
          </p:cNvSpPr>
          <p:nvPr/>
        </p:nvSpPr>
        <p:spPr bwMode="auto">
          <a:xfrm flipH="1" flipV="1">
            <a:off x="2968625" y="5734050"/>
            <a:ext cx="765175" cy="833438"/>
          </a:xfrm>
          <a:prstGeom prst="line">
            <a:avLst/>
          </a:prstGeom>
          <a:noFill/>
          <a:ln w="12700">
            <a:solidFill>
              <a:srgbClr val="0066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19" name="Line 52"/>
          <p:cNvSpPr>
            <a:spLocks noChangeShapeType="1"/>
          </p:cNvSpPr>
          <p:nvPr/>
        </p:nvSpPr>
        <p:spPr bwMode="auto">
          <a:xfrm flipH="1" flipV="1">
            <a:off x="6948488" y="361950"/>
            <a:ext cx="409575" cy="7540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0" name="Line 53"/>
          <p:cNvSpPr>
            <a:spLocks noChangeShapeType="1"/>
          </p:cNvSpPr>
          <p:nvPr/>
        </p:nvSpPr>
        <p:spPr bwMode="auto">
          <a:xfrm>
            <a:off x="7385050" y="1095375"/>
            <a:ext cx="690563" cy="41433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1" name="Line 54"/>
          <p:cNvSpPr>
            <a:spLocks noChangeShapeType="1"/>
          </p:cNvSpPr>
          <p:nvPr/>
        </p:nvSpPr>
        <p:spPr bwMode="auto">
          <a:xfrm>
            <a:off x="1806575" y="3232150"/>
            <a:ext cx="6477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2" name="Text Box 55"/>
          <p:cNvSpPr txBox="1">
            <a:spLocks noChangeArrowheads="1"/>
          </p:cNvSpPr>
          <p:nvPr/>
        </p:nvSpPr>
        <p:spPr bwMode="auto">
          <a:xfrm>
            <a:off x="1960563" y="2787650"/>
            <a:ext cx="222408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IR3: Moment Beam Cleaning (warm)</a:t>
            </a:r>
          </a:p>
        </p:txBody>
      </p:sp>
      <p:sp>
        <p:nvSpPr>
          <p:cNvPr id="123" name="Text Box 56"/>
          <p:cNvSpPr txBox="1">
            <a:spLocks noChangeArrowheads="1"/>
          </p:cNvSpPr>
          <p:nvPr/>
        </p:nvSpPr>
        <p:spPr bwMode="auto">
          <a:xfrm>
            <a:off x="5938838" y="2787650"/>
            <a:ext cx="2193925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IR7: Betatron Beam Cleaning (warm)</a:t>
            </a:r>
          </a:p>
        </p:txBody>
      </p:sp>
      <p:sp>
        <p:nvSpPr>
          <p:cNvPr id="124" name="Rectangle 57"/>
          <p:cNvSpPr>
            <a:spLocks noChangeArrowheads="1"/>
          </p:cNvSpPr>
          <p:nvPr/>
        </p:nvSpPr>
        <p:spPr bwMode="auto">
          <a:xfrm rot="19794466">
            <a:off x="6823075" y="160338"/>
            <a:ext cx="144463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5" name="Rectangle 58"/>
          <p:cNvSpPr>
            <a:spLocks noChangeArrowheads="1"/>
          </p:cNvSpPr>
          <p:nvPr/>
        </p:nvSpPr>
        <p:spPr bwMode="auto">
          <a:xfrm rot="17935370">
            <a:off x="8098632" y="1445419"/>
            <a:ext cx="144462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7" name="Text Box 61"/>
          <p:cNvSpPr txBox="1">
            <a:spLocks noChangeArrowheads="1"/>
          </p:cNvSpPr>
          <p:nvPr/>
        </p:nvSpPr>
        <p:spPr bwMode="auto">
          <a:xfrm>
            <a:off x="54903" y="5303669"/>
            <a:ext cx="2190833" cy="1446550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Detection of beam losses with &gt;3600 monitors around LHC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600" kern="0" dirty="0" err="1" smtClean="0">
                <a:solidFill>
                  <a:srgbClr val="0000FF"/>
                </a:solidFill>
              </a:rPr>
              <a:t>Many</a:t>
            </a:r>
            <a:r>
              <a:rPr lang="de-CH" sz="1600" kern="0" dirty="0" smtClean="0">
                <a:solidFill>
                  <a:srgbClr val="0000FF"/>
                </a:solidFill>
              </a:rPr>
              <a:t> </a:t>
            </a:r>
            <a:r>
              <a:rPr lang="de-CH" sz="1600" kern="0" dirty="0" err="1" smtClean="0">
                <a:solidFill>
                  <a:srgbClr val="0000FF"/>
                </a:solidFill>
              </a:rPr>
              <a:t>other</a:t>
            </a:r>
            <a:r>
              <a:rPr lang="de-CH" sz="1600" kern="0" dirty="0" smtClean="0">
                <a:solidFill>
                  <a:srgbClr val="0000FF"/>
                </a:solidFill>
              </a:rPr>
              <a:t> </a:t>
            </a:r>
            <a:r>
              <a:rPr lang="de-CH" sz="1600" kern="0" dirty="0" err="1" smtClean="0">
                <a:solidFill>
                  <a:srgbClr val="0000FF"/>
                </a:solidFill>
              </a:rPr>
              <a:t>systems</a:t>
            </a:r>
            <a:r>
              <a:rPr lang="de-CH" sz="1600" kern="0" dirty="0" smtClean="0">
                <a:solidFill>
                  <a:srgbClr val="0000FF"/>
                </a:solidFill>
              </a:rPr>
              <a:t> </a:t>
            </a:r>
            <a:r>
              <a:rPr lang="de-CH" sz="1600" kern="0" dirty="0" err="1" smtClean="0">
                <a:solidFill>
                  <a:srgbClr val="0000FF"/>
                </a:solidFill>
              </a:rPr>
              <a:t>can</a:t>
            </a:r>
            <a:r>
              <a:rPr lang="de-CH" sz="1600" kern="0" dirty="0" smtClean="0">
                <a:solidFill>
                  <a:srgbClr val="0000FF"/>
                </a:solidFill>
              </a:rPr>
              <a:t> </a:t>
            </a:r>
            <a:r>
              <a:rPr lang="de-CH" sz="1600" kern="0" dirty="0" err="1" smtClean="0">
                <a:solidFill>
                  <a:srgbClr val="0000FF"/>
                </a:solidFill>
              </a:rPr>
              <a:t>detect</a:t>
            </a:r>
            <a:r>
              <a:rPr lang="de-CH" sz="1600" kern="0" dirty="0" smtClean="0">
                <a:solidFill>
                  <a:srgbClr val="0000FF"/>
                </a:solidFill>
              </a:rPr>
              <a:t> </a:t>
            </a:r>
            <a:r>
              <a:rPr lang="de-CH" sz="1600" kern="0" dirty="0" err="1" smtClean="0">
                <a:solidFill>
                  <a:srgbClr val="0000FF"/>
                </a:solidFill>
              </a:rPr>
              <a:t>failures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09139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306">
        <p:fade/>
      </p:transition>
    </mc:Choice>
    <mc:Fallback xmlns="">
      <p:transition spd="med" advTm="4130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Layout of beam dump system in IR6</a:t>
            </a:r>
            <a:endParaRPr lang="en-GB" dirty="0" smtClean="0">
              <a:effectLst/>
            </a:endParaRPr>
          </a:p>
        </p:txBody>
      </p:sp>
      <p:sp>
        <p:nvSpPr>
          <p:cNvPr id="68" name="Slide Number Placeholder 2"/>
          <p:cNvSpPr txBox="1">
            <a:spLocks/>
          </p:cNvSpPr>
          <p:nvPr/>
        </p:nvSpPr>
        <p:spPr bwMode="auto">
          <a:xfrm>
            <a:off x="8416925" y="6597650"/>
            <a:ext cx="674688" cy="2873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1EC441-6483-4712-9ADB-7A07065A1845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0" y="0"/>
            <a:ext cx="9170988" cy="6858000"/>
          </a:xfrm>
          <a:prstGeom prst="rect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500093"/>
              </a:solidFill>
              <a:effectLst/>
              <a:uLnTx/>
              <a:uFillTx/>
            </a:endParaRPr>
          </a:p>
        </p:txBody>
      </p:sp>
      <p:sp>
        <p:nvSpPr>
          <p:cNvPr id="70" name="Text Box 3"/>
          <p:cNvSpPr txBox="1">
            <a:spLocks noChangeArrowheads="1"/>
          </p:cNvSpPr>
          <p:nvPr/>
        </p:nvSpPr>
        <p:spPr bwMode="auto">
          <a:xfrm>
            <a:off x="-6362" y="0"/>
            <a:ext cx="210404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</a:rPr>
              <a:t>Extraction</a:t>
            </a:r>
            <a:r>
              <a:rPr lang="en-GB" sz="2000" kern="0" dirty="0" smtClean="0">
                <a:solidFill>
                  <a:srgbClr val="333399"/>
                </a:solidFill>
              </a:rPr>
              <a:t> of the beam into the beam dump blocks, after the end of a luminosity run, and in case of failure</a:t>
            </a:r>
            <a:endParaRPr kumimoji="0" lang="en-GB" sz="2000" i="0" u="none" strike="noStrike" kern="0" cap="none" spc="0" normalizeH="0" baseline="0" noProof="0" dirty="0" smtClean="0">
              <a:ln>
                <a:noFill/>
              </a:ln>
              <a:solidFill>
                <a:srgbClr val="333399"/>
              </a:solidFill>
              <a:effectLst/>
              <a:uLnTx/>
              <a:uFillTx/>
            </a:endParaRPr>
          </a:p>
        </p:txBody>
      </p:sp>
      <p:sp>
        <p:nvSpPr>
          <p:cNvPr id="71" name="Line 4"/>
          <p:cNvSpPr>
            <a:spLocks noChangeShapeType="1"/>
          </p:cNvSpPr>
          <p:nvPr/>
        </p:nvSpPr>
        <p:spPr bwMode="auto">
          <a:xfrm flipH="1">
            <a:off x="2698750" y="1066800"/>
            <a:ext cx="4648200" cy="44196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2" name="Arc 5"/>
          <p:cNvSpPr>
            <a:spLocks/>
          </p:cNvSpPr>
          <p:nvPr/>
        </p:nvSpPr>
        <p:spPr bwMode="auto">
          <a:xfrm>
            <a:off x="5367338" y="17145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3" name="Arc 6"/>
          <p:cNvSpPr>
            <a:spLocks/>
          </p:cNvSpPr>
          <p:nvPr/>
        </p:nvSpPr>
        <p:spPr bwMode="auto">
          <a:xfrm rot="2752597">
            <a:off x="6450806" y="15311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4" name="Line 7"/>
          <p:cNvSpPr>
            <a:spLocks noChangeShapeType="1"/>
          </p:cNvSpPr>
          <p:nvPr/>
        </p:nvSpPr>
        <p:spPr bwMode="auto">
          <a:xfrm>
            <a:off x="7113588" y="836613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5" name="Line 8"/>
          <p:cNvSpPr>
            <a:spLocks noChangeShapeType="1"/>
          </p:cNvSpPr>
          <p:nvPr/>
        </p:nvSpPr>
        <p:spPr bwMode="auto">
          <a:xfrm rot="2789810">
            <a:off x="8073232" y="3082131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6" name="Line 9"/>
          <p:cNvSpPr>
            <a:spLocks noChangeShapeType="1"/>
          </p:cNvSpPr>
          <p:nvPr/>
        </p:nvSpPr>
        <p:spPr bwMode="auto">
          <a:xfrm rot="18900000">
            <a:off x="4832350" y="-60325"/>
            <a:ext cx="427038" cy="5064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7" name="Arc 10"/>
          <p:cNvSpPr>
            <a:spLocks/>
          </p:cNvSpPr>
          <p:nvPr/>
        </p:nvSpPr>
        <p:spPr bwMode="auto">
          <a:xfrm flipH="1">
            <a:off x="2968625" y="161925"/>
            <a:ext cx="1773238" cy="2362200"/>
          </a:xfrm>
          <a:custGeom>
            <a:avLst/>
            <a:gdLst>
              <a:gd name="T0" fmla="*/ 0 w 16232"/>
              <a:gd name="T1" fmla="*/ 251202 h 21600"/>
              <a:gd name="T2" fmla="*/ 193714461 w 16232"/>
              <a:gd name="T3" fmla="*/ 75622115 h 21600"/>
              <a:gd name="T4" fmla="*/ 11480602 w 16232"/>
              <a:gd name="T5" fmla="*/ 258332833 h 21600"/>
              <a:gd name="T6" fmla="*/ 0 60000 65536"/>
              <a:gd name="T7" fmla="*/ 0 60000 65536"/>
              <a:gd name="T8" fmla="*/ 0 60000 65536"/>
              <a:gd name="T9" fmla="*/ 0 w 16232"/>
              <a:gd name="T10" fmla="*/ 0 h 21600"/>
              <a:gd name="T11" fmla="*/ 16232 w 1623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32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</a:path>
              <a:path w="16232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688" y="0"/>
                  <a:pt x="12181" y="2274"/>
                  <a:pt x="16232" y="6322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8" name="Arc 11"/>
          <p:cNvSpPr>
            <a:spLocks/>
          </p:cNvSpPr>
          <p:nvPr/>
        </p:nvSpPr>
        <p:spPr bwMode="auto">
          <a:xfrm flipH="1" flipV="1">
            <a:off x="2992438" y="3975100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79" name="Arc 12"/>
          <p:cNvSpPr>
            <a:spLocks/>
          </p:cNvSpPr>
          <p:nvPr/>
        </p:nvSpPr>
        <p:spPr bwMode="auto">
          <a:xfrm rot="18780000" flipH="1">
            <a:off x="1910556" y="1547019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0" name="Arc 13"/>
          <p:cNvSpPr>
            <a:spLocks/>
          </p:cNvSpPr>
          <p:nvPr/>
        </p:nvSpPr>
        <p:spPr bwMode="auto">
          <a:xfrm flipV="1">
            <a:off x="5403850" y="4029075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1" name="Arc 14"/>
          <p:cNvSpPr>
            <a:spLocks/>
          </p:cNvSpPr>
          <p:nvPr/>
        </p:nvSpPr>
        <p:spPr bwMode="auto">
          <a:xfrm rot="18847403" flipV="1">
            <a:off x="6450806" y="2634457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2" name="Arc 15"/>
          <p:cNvSpPr>
            <a:spLocks/>
          </p:cNvSpPr>
          <p:nvPr/>
        </p:nvSpPr>
        <p:spPr bwMode="auto">
          <a:xfrm rot="2752597" flipH="1" flipV="1">
            <a:off x="1908969" y="26249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3" name="Line 16"/>
          <p:cNvSpPr>
            <a:spLocks noChangeShapeType="1"/>
          </p:cNvSpPr>
          <p:nvPr/>
        </p:nvSpPr>
        <p:spPr bwMode="auto">
          <a:xfrm rot="2820000">
            <a:off x="1612106" y="3086894"/>
            <a:ext cx="392113" cy="3714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4" name="Line 17"/>
          <p:cNvSpPr>
            <a:spLocks noChangeShapeType="1"/>
          </p:cNvSpPr>
          <p:nvPr/>
        </p:nvSpPr>
        <p:spPr bwMode="auto">
          <a:xfrm rot="18998843">
            <a:off x="4857750" y="6091238"/>
            <a:ext cx="496888" cy="54451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5" name="Line 18"/>
          <p:cNvSpPr>
            <a:spLocks noChangeShapeType="1"/>
          </p:cNvSpPr>
          <p:nvPr/>
        </p:nvSpPr>
        <p:spPr bwMode="auto">
          <a:xfrm>
            <a:off x="2540000" y="5245100"/>
            <a:ext cx="457200" cy="4333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6" name="Line 19"/>
          <p:cNvSpPr>
            <a:spLocks noChangeShapeType="1"/>
          </p:cNvSpPr>
          <p:nvPr/>
        </p:nvSpPr>
        <p:spPr bwMode="auto">
          <a:xfrm flipH="1">
            <a:off x="2514600" y="85566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7" name="Line 20"/>
          <p:cNvSpPr>
            <a:spLocks noChangeShapeType="1"/>
          </p:cNvSpPr>
          <p:nvPr/>
        </p:nvSpPr>
        <p:spPr bwMode="auto">
          <a:xfrm flipH="1">
            <a:off x="7105650" y="5259388"/>
            <a:ext cx="457200" cy="433387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8" name="Line 21"/>
          <p:cNvSpPr>
            <a:spLocks noChangeShapeType="1"/>
          </p:cNvSpPr>
          <p:nvPr/>
        </p:nvSpPr>
        <p:spPr bwMode="auto">
          <a:xfrm>
            <a:off x="2797175" y="1093788"/>
            <a:ext cx="4572000" cy="4332287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89" name="Line 22"/>
          <p:cNvSpPr>
            <a:spLocks noChangeShapeType="1"/>
          </p:cNvSpPr>
          <p:nvPr/>
        </p:nvSpPr>
        <p:spPr bwMode="auto">
          <a:xfrm rot="5400000">
            <a:off x="1974850" y="3270250"/>
            <a:ext cx="617220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0" name="Arc 23"/>
          <p:cNvSpPr>
            <a:spLocks/>
          </p:cNvSpPr>
          <p:nvPr/>
        </p:nvSpPr>
        <p:spPr bwMode="auto">
          <a:xfrm rot="18847403" flipH="1">
            <a:off x="1970881" y="15438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vert="eaVert"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1" name="Arc 24"/>
          <p:cNvSpPr>
            <a:spLocks/>
          </p:cNvSpPr>
          <p:nvPr/>
        </p:nvSpPr>
        <p:spPr bwMode="auto">
          <a:xfrm flipH="1">
            <a:off x="3076575" y="215900"/>
            <a:ext cx="1693863" cy="2362200"/>
          </a:xfrm>
          <a:custGeom>
            <a:avLst/>
            <a:gdLst>
              <a:gd name="T0" fmla="*/ 0 w 15504"/>
              <a:gd name="T1" fmla="*/ 251202 h 21600"/>
              <a:gd name="T2" fmla="*/ 185060113 w 15504"/>
              <a:gd name="T3" fmla="*/ 67322047 h 21600"/>
              <a:gd name="T4" fmla="*/ 11482740 w 15504"/>
              <a:gd name="T5" fmla="*/ 258332833 h 21600"/>
              <a:gd name="T6" fmla="*/ 0 60000 65536"/>
              <a:gd name="T7" fmla="*/ 0 60000 65536"/>
              <a:gd name="T8" fmla="*/ 0 60000 65536"/>
              <a:gd name="T9" fmla="*/ 0 w 15504"/>
              <a:gd name="T10" fmla="*/ 0 h 21600"/>
              <a:gd name="T11" fmla="*/ 15504 w 1550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0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</a:path>
              <a:path w="1550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341" y="0"/>
                  <a:pt x="11526" y="2007"/>
                  <a:pt x="15504" y="562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2" name="Arc 25"/>
          <p:cNvSpPr>
            <a:spLocks/>
          </p:cNvSpPr>
          <p:nvPr/>
        </p:nvSpPr>
        <p:spPr bwMode="auto">
          <a:xfrm>
            <a:off x="5345113" y="217488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3" name="Line 26"/>
          <p:cNvSpPr>
            <a:spLocks noChangeShapeType="1"/>
          </p:cNvSpPr>
          <p:nvPr/>
        </p:nvSpPr>
        <p:spPr bwMode="auto">
          <a:xfrm rot="18960000">
            <a:off x="4840288" y="-1588"/>
            <a:ext cx="474662" cy="396876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4" name="Line 27"/>
          <p:cNvSpPr>
            <a:spLocks noChangeShapeType="1"/>
          </p:cNvSpPr>
          <p:nvPr/>
        </p:nvSpPr>
        <p:spPr bwMode="auto">
          <a:xfrm rot="21540000" flipH="1">
            <a:off x="2536825" y="838200"/>
            <a:ext cx="538163" cy="498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5" name="Line 28"/>
          <p:cNvSpPr>
            <a:spLocks noChangeShapeType="1"/>
          </p:cNvSpPr>
          <p:nvPr/>
        </p:nvSpPr>
        <p:spPr bwMode="auto">
          <a:xfrm>
            <a:off x="7086600" y="874713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6" name="Arc 29"/>
          <p:cNvSpPr>
            <a:spLocks/>
          </p:cNvSpPr>
          <p:nvPr/>
        </p:nvSpPr>
        <p:spPr bwMode="auto">
          <a:xfrm rot="2821986">
            <a:off x="6406356" y="1570832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7" name="Line 30"/>
          <p:cNvSpPr>
            <a:spLocks noChangeShapeType="1"/>
          </p:cNvSpPr>
          <p:nvPr/>
        </p:nvSpPr>
        <p:spPr bwMode="auto">
          <a:xfrm rot="2789810">
            <a:off x="8025607" y="3104356"/>
            <a:ext cx="457200" cy="4333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8" name="Arc 31"/>
          <p:cNvSpPr>
            <a:spLocks/>
          </p:cNvSpPr>
          <p:nvPr/>
        </p:nvSpPr>
        <p:spPr bwMode="auto">
          <a:xfrm rot="19069482" flipV="1">
            <a:off x="6478588" y="2628900"/>
            <a:ext cx="1651000" cy="2360613"/>
          </a:xfrm>
          <a:custGeom>
            <a:avLst/>
            <a:gdLst>
              <a:gd name="T0" fmla="*/ 7078836 w 15111"/>
              <a:gd name="T1" fmla="*/ 0 h 21592"/>
              <a:gd name="T2" fmla="*/ 180385224 w 15111"/>
              <a:gd name="T3" fmla="*/ 73604399 h 21592"/>
              <a:gd name="T4" fmla="*/ 0 w 15111"/>
              <a:gd name="T5" fmla="*/ 258081313 h 21592"/>
              <a:gd name="T6" fmla="*/ 0 60000 65536"/>
              <a:gd name="T7" fmla="*/ 0 60000 65536"/>
              <a:gd name="T8" fmla="*/ 0 60000 65536"/>
              <a:gd name="T9" fmla="*/ 0 w 15111"/>
              <a:gd name="T10" fmla="*/ 0 h 21592"/>
              <a:gd name="T11" fmla="*/ 15111 w 15111"/>
              <a:gd name="T12" fmla="*/ 21592 h 215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111" h="21592" fill="none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</a:path>
              <a:path w="15111" h="21592" stroke="0" extrusionOk="0">
                <a:moveTo>
                  <a:pt x="592" y="0"/>
                </a:moveTo>
                <a:cubicBezTo>
                  <a:pt x="6035" y="149"/>
                  <a:pt x="11220" y="2348"/>
                  <a:pt x="15111" y="6157"/>
                </a:cubicBezTo>
                <a:lnTo>
                  <a:pt x="0" y="21592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99" name="Line 32"/>
          <p:cNvSpPr>
            <a:spLocks noChangeShapeType="1"/>
          </p:cNvSpPr>
          <p:nvPr/>
        </p:nvSpPr>
        <p:spPr bwMode="auto">
          <a:xfrm flipH="1">
            <a:off x="7145338" y="5195888"/>
            <a:ext cx="385762" cy="5381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0" name="Arc 33"/>
          <p:cNvSpPr>
            <a:spLocks/>
          </p:cNvSpPr>
          <p:nvPr/>
        </p:nvSpPr>
        <p:spPr bwMode="auto">
          <a:xfrm flipV="1">
            <a:off x="5397500" y="3962400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1" name="Line 34"/>
          <p:cNvSpPr>
            <a:spLocks noChangeShapeType="1"/>
          </p:cNvSpPr>
          <p:nvPr/>
        </p:nvSpPr>
        <p:spPr bwMode="auto">
          <a:xfrm rot="18998843">
            <a:off x="4779963" y="6153150"/>
            <a:ext cx="563562" cy="4222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2" name="Arc 35"/>
          <p:cNvSpPr>
            <a:spLocks/>
          </p:cNvSpPr>
          <p:nvPr/>
        </p:nvSpPr>
        <p:spPr bwMode="auto">
          <a:xfrm flipH="1" flipV="1">
            <a:off x="2967038" y="4041775"/>
            <a:ext cx="1747837" cy="2362200"/>
          </a:xfrm>
          <a:custGeom>
            <a:avLst/>
            <a:gdLst>
              <a:gd name="T0" fmla="*/ 0 w 15994"/>
              <a:gd name="T1" fmla="*/ 251202 h 21600"/>
              <a:gd name="T2" fmla="*/ 191005021 w 15994"/>
              <a:gd name="T3" fmla="*/ 72811535 h 21600"/>
              <a:gd name="T4" fmla="*/ 11488472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3" name="Arc 36"/>
          <p:cNvSpPr>
            <a:spLocks/>
          </p:cNvSpPr>
          <p:nvPr/>
        </p:nvSpPr>
        <p:spPr bwMode="auto">
          <a:xfrm rot="2752597" flipH="1" flipV="1">
            <a:off x="1974056" y="2597944"/>
            <a:ext cx="1747838" cy="2362200"/>
          </a:xfrm>
          <a:custGeom>
            <a:avLst/>
            <a:gdLst>
              <a:gd name="T0" fmla="*/ 0 w 15994"/>
              <a:gd name="T1" fmla="*/ 251202 h 21600"/>
              <a:gd name="T2" fmla="*/ 191005240 w 15994"/>
              <a:gd name="T3" fmla="*/ 72811535 h 21600"/>
              <a:gd name="T4" fmla="*/ 11488478 w 15994"/>
              <a:gd name="T5" fmla="*/ 258332833 h 21600"/>
              <a:gd name="T6" fmla="*/ 0 60000 65536"/>
              <a:gd name="T7" fmla="*/ 0 60000 65536"/>
              <a:gd name="T8" fmla="*/ 0 60000 65536"/>
              <a:gd name="T9" fmla="*/ 0 w 15994"/>
              <a:gd name="T10" fmla="*/ 0 h 21600"/>
              <a:gd name="T11" fmla="*/ 15994 w 1599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994" h="21600" fill="none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</a:path>
              <a:path w="15994" h="21600" stroke="0" extrusionOk="0">
                <a:moveTo>
                  <a:pt x="0" y="21"/>
                </a:moveTo>
                <a:cubicBezTo>
                  <a:pt x="320" y="7"/>
                  <a:pt x="641" y="-1"/>
                  <a:pt x="962" y="0"/>
                </a:cubicBezTo>
                <a:cubicBezTo>
                  <a:pt x="6573" y="0"/>
                  <a:pt x="11964" y="2183"/>
                  <a:pt x="15993" y="6088"/>
                </a:cubicBezTo>
                <a:lnTo>
                  <a:pt x="962" y="21600"/>
                </a:lnTo>
                <a:close/>
              </a:path>
            </a:pathLst>
          </a:cu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4" name="Line 37"/>
          <p:cNvSpPr>
            <a:spLocks noChangeShapeType="1"/>
          </p:cNvSpPr>
          <p:nvPr/>
        </p:nvSpPr>
        <p:spPr bwMode="auto">
          <a:xfrm rot="2789810">
            <a:off x="1672431" y="3071019"/>
            <a:ext cx="392113" cy="37147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5" name="Line 38"/>
          <p:cNvSpPr>
            <a:spLocks noChangeShapeType="1"/>
          </p:cNvSpPr>
          <p:nvPr/>
        </p:nvSpPr>
        <p:spPr bwMode="auto">
          <a:xfrm>
            <a:off x="2609850" y="5229225"/>
            <a:ext cx="358775" cy="5048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6" name="Line 39"/>
          <p:cNvSpPr>
            <a:spLocks noChangeShapeType="1"/>
          </p:cNvSpPr>
          <p:nvPr/>
        </p:nvSpPr>
        <p:spPr bwMode="auto">
          <a:xfrm flipH="1">
            <a:off x="2762250" y="1071563"/>
            <a:ext cx="4648200" cy="441960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7" name="Line 40"/>
          <p:cNvSpPr>
            <a:spLocks noChangeShapeType="1"/>
          </p:cNvSpPr>
          <p:nvPr/>
        </p:nvSpPr>
        <p:spPr bwMode="auto">
          <a:xfrm>
            <a:off x="2752725" y="995363"/>
            <a:ext cx="4679950" cy="4435475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8" name="Line 41"/>
          <p:cNvSpPr>
            <a:spLocks noChangeShapeType="1"/>
          </p:cNvSpPr>
          <p:nvPr/>
        </p:nvSpPr>
        <p:spPr bwMode="auto">
          <a:xfrm rot="5400000">
            <a:off x="2038350" y="3275013"/>
            <a:ext cx="61722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09" name="Text Box 42"/>
          <p:cNvSpPr txBox="1">
            <a:spLocks noChangeArrowheads="1"/>
          </p:cNvSpPr>
          <p:nvPr/>
        </p:nvSpPr>
        <p:spPr bwMode="auto">
          <a:xfrm>
            <a:off x="5380038" y="1196975"/>
            <a:ext cx="212883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IR6: Beam dumping system</a:t>
            </a:r>
          </a:p>
        </p:txBody>
      </p:sp>
      <p:sp>
        <p:nvSpPr>
          <p:cNvPr id="110" name="Text Box 43"/>
          <p:cNvSpPr txBox="1">
            <a:spLocks noChangeArrowheads="1"/>
          </p:cNvSpPr>
          <p:nvPr/>
        </p:nvSpPr>
        <p:spPr bwMode="auto">
          <a:xfrm>
            <a:off x="2798763" y="1219200"/>
            <a:ext cx="2011362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IR4: RF + Beam instrumentation</a:t>
            </a:r>
          </a:p>
        </p:txBody>
      </p:sp>
      <p:sp>
        <p:nvSpPr>
          <p:cNvPr id="111" name="Text Box 44"/>
          <p:cNvSpPr txBox="1">
            <a:spLocks noChangeArrowheads="1"/>
          </p:cNvSpPr>
          <p:nvPr/>
        </p:nvSpPr>
        <p:spPr bwMode="auto">
          <a:xfrm>
            <a:off x="4481513" y="333375"/>
            <a:ext cx="11493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IR5:CMS</a:t>
            </a:r>
          </a:p>
        </p:txBody>
      </p:sp>
      <p:sp>
        <p:nvSpPr>
          <p:cNvPr id="112" name="Text Box 45"/>
          <p:cNvSpPr txBox="1">
            <a:spLocks noChangeArrowheads="1"/>
          </p:cNvSpPr>
          <p:nvPr/>
        </p:nvSpPr>
        <p:spPr bwMode="auto">
          <a:xfrm>
            <a:off x="4265613" y="5792788"/>
            <a:ext cx="1655762" cy="379412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IR1: ATLAS</a:t>
            </a:r>
          </a:p>
        </p:txBody>
      </p:sp>
      <p:sp>
        <p:nvSpPr>
          <p:cNvPr id="113" name="Text Box 46"/>
          <p:cNvSpPr txBox="1">
            <a:spLocks noChangeArrowheads="1"/>
          </p:cNvSpPr>
          <p:nvPr/>
        </p:nvSpPr>
        <p:spPr bwMode="auto">
          <a:xfrm>
            <a:off x="5992813" y="4876800"/>
            <a:ext cx="14541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IR8: LHC-B</a:t>
            </a:r>
          </a:p>
        </p:txBody>
      </p:sp>
      <p:sp>
        <p:nvSpPr>
          <p:cNvPr id="114" name="Text Box 47"/>
          <p:cNvSpPr txBox="1">
            <a:spLocks noChangeArrowheads="1"/>
          </p:cNvSpPr>
          <p:nvPr/>
        </p:nvSpPr>
        <p:spPr bwMode="auto">
          <a:xfrm>
            <a:off x="2874963" y="4895294"/>
            <a:ext cx="1390650" cy="379413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IR2: ALICE</a:t>
            </a:r>
          </a:p>
        </p:txBody>
      </p:sp>
      <p:sp>
        <p:nvSpPr>
          <p:cNvPr id="119" name="Line 52"/>
          <p:cNvSpPr>
            <a:spLocks noChangeShapeType="1"/>
          </p:cNvSpPr>
          <p:nvPr/>
        </p:nvSpPr>
        <p:spPr bwMode="auto">
          <a:xfrm flipH="1" flipV="1">
            <a:off x="6948488" y="361950"/>
            <a:ext cx="409575" cy="75406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0" name="Line 53"/>
          <p:cNvSpPr>
            <a:spLocks noChangeShapeType="1"/>
          </p:cNvSpPr>
          <p:nvPr/>
        </p:nvSpPr>
        <p:spPr bwMode="auto">
          <a:xfrm>
            <a:off x="7385050" y="1095375"/>
            <a:ext cx="690563" cy="414338"/>
          </a:xfrm>
          <a:prstGeom prst="line">
            <a:avLst/>
          </a:prstGeom>
          <a:noFill/>
          <a:ln w="12700">
            <a:solidFill>
              <a:srgbClr val="3333FF"/>
            </a:solidFill>
            <a:round/>
            <a:headEnd type="none" w="sm" len="sm"/>
            <a:tailEnd type="triangle" w="lg" len="lg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1" name="Line 54"/>
          <p:cNvSpPr>
            <a:spLocks noChangeShapeType="1"/>
          </p:cNvSpPr>
          <p:nvPr/>
        </p:nvSpPr>
        <p:spPr bwMode="auto">
          <a:xfrm>
            <a:off x="1806575" y="3232150"/>
            <a:ext cx="647700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2" name="Text Box 55"/>
          <p:cNvSpPr txBox="1">
            <a:spLocks noChangeArrowheads="1"/>
          </p:cNvSpPr>
          <p:nvPr/>
        </p:nvSpPr>
        <p:spPr bwMode="auto">
          <a:xfrm>
            <a:off x="1960563" y="2787650"/>
            <a:ext cx="2224087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IR3: Moment Beam Cleaning (warm)</a:t>
            </a:r>
          </a:p>
        </p:txBody>
      </p:sp>
      <p:sp>
        <p:nvSpPr>
          <p:cNvPr id="123" name="Text Box 56"/>
          <p:cNvSpPr txBox="1">
            <a:spLocks noChangeArrowheads="1"/>
          </p:cNvSpPr>
          <p:nvPr/>
        </p:nvSpPr>
        <p:spPr bwMode="auto">
          <a:xfrm>
            <a:off x="5938838" y="2787650"/>
            <a:ext cx="2193925" cy="65405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IR7: Betatron Beam Cleaning (warm)</a:t>
            </a:r>
          </a:p>
        </p:txBody>
      </p:sp>
      <p:sp>
        <p:nvSpPr>
          <p:cNvPr id="124" name="Rectangle 57"/>
          <p:cNvSpPr>
            <a:spLocks noChangeArrowheads="1"/>
          </p:cNvSpPr>
          <p:nvPr/>
        </p:nvSpPr>
        <p:spPr bwMode="auto">
          <a:xfrm rot="19794466">
            <a:off x="6823075" y="160338"/>
            <a:ext cx="144463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5" name="Rectangle 58"/>
          <p:cNvSpPr>
            <a:spLocks noChangeArrowheads="1"/>
          </p:cNvSpPr>
          <p:nvPr/>
        </p:nvSpPr>
        <p:spPr bwMode="auto">
          <a:xfrm rot="17935370">
            <a:off x="8098632" y="1445419"/>
            <a:ext cx="144462" cy="215900"/>
          </a:xfrm>
          <a:prstGeom prst="rect">
            <a:avLst/>
          </a:prstGeom>
          <a:solidFill>
            <a:srgbClr val="663300"/>
          </a:solidFill>
          <a:ln w="12700">
            <a:solidFill>
              <a:srgbClr val="FF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95000"/>
              </a:lnSpc>
              <a:spcBef>
                <a:spcPct val="4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</a:endParaRPr>
          </a:p>
        </p:txBody>
      </p:sp>
      <p:sp>
        <p:nvSpPr>
          <p:cNvPr id="126" name="Text Box 59"/>
          <p:cNvSpPr txBox="1">
            <a:spLocks noChangeArrowheads="1"/>
          </p:cNvSpPr>
          <p:nvPr/>
        </p:nvSpPr>
        <p:spPr bwMode="auto">
          <a:xfrm>
            <a:off x="7086600" y="76200"/>
            <a:ext cx="1828800" cy="317500"/>
          </a:xfrm>
          <a:prstGeom prst="rect">
            <a:avLst/>
          </a:prstGeom>
          <a:solidFill>
            <a:srgbClr val="FFFFFF"/>
          </a:solidFill>
          <a:ln w="12700">
            <a:solidFill>
              <a:srgbClr val="500093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</a:rPr>
              <a:t>Beam dump blocks</a:t>
            </a:r>
          </a:p>
        </p:txBody>
      </p:sp>
      <p:grpSp>
        <p:nvGrpSpPr>
          <p:cNvPr id="128" name="Group 70"/>
          <p:cNvGrpSpPr>
            <a:grpSpLocks/>
          </p:cNvGrpSpPr>
          <p:nvPr/>
        </p:nvGrpSpPr>
        <p:grpSpPr bwMode="auto">
          <a:xfrm>
            <a:off x="7496175" y="533400"/>
            <a:ext cx="1571625" cy="573088"/>
            <a:chOff x="4722" y="336"/>
            <a:chExt cx="990" cy="361"/>
          </a:xfrm>
        </p:grpSpPr>
        <p:sp>
          <p:nvSpPr>
            <p:cNvPr id="129" name="Line 68"/>
            <p:cNvSpPr>
              <a:spLocks noChangeShapeType="1"/>
            </p:cNvSpPr>
            <p:nvPr/>
          </p:nvSpPr>
          <p:spPr bwMode="auto">
            <a:xfrm flipH="1">
              <a:off x="4722" y="576"/>
              <a:ext cx="270" cy="121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endParaRPr>
            </a:p>
          </p:txBody>
        </p:sp>
        <p:sp>
          <p:nvSpPr>
            <p:cNvPr id="130" name="Text Box 69"/>
            <p:cNvSpPr txBox="1">
              <a:spLocks noChangeArrowheads="1"/>
            </p:cNvSpPr>
            <p:nvPr/>
          </p:nvSpPr>
          <p:spPr bwMode="auto">
            <a:xfrm>
              <a:off x="4944" y="336"/>
              <a:ext cx="768" cy="334"/>
            </a:xfrm>
            <a:prstGeom prst="rect">
              <a:avLst/>
            </a:prstGeom>
            <a:solidFill>
              <a:srgbClr val="FFFF66"/>
            </a:solidFill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 lIns="18000" rIns="18000">
              <a:spAutoFit/>
            </a:bodyPr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</a:rPr>
                <a:t>Signal to kicker magnet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615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449">
        <p:fade/>
      </p:transition>
    </mc:Choice>
    <mc:Fallback xmlns="">
      <p:transition spd="med" advTm="3044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0" y="769937"/>
            <a:ext cx="9144000" cy="6103937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GB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412750" y="266700"/>
            <a:ext cx="8420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endParaRPr lang="en-GB" sz="2800" dirty="0"/>
          </a:p>
        </p:txBody>
      </p:sp>
      <p:sp>
        <p:nvSpPr>
          <p:cNvPr id="69637" name="Rectangle 1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71525"/>
          </a:xfrm>
        </p:spPr>
        <p:txBody>
          <a:bodyPr/>
          <a:lstStyle/>
          <a:p>
            <a:pPr eaLnBrk="1" hangingPunct="1"/>
            <a:r>
              <a:rPr lang="en-GB" dirty="0"/>
              <a:t>P</a:t>
            </a:r>
            <a:r>
              <a:rPr lang="en-GB" dirty="0" smtClean="0"/>
              <a:t>rotection at injection</a:t>
            </a:r>
          </a:p>
        </p:txBody>
      </p:sp>
      <p:pic>
        <p:nvPicPr>
          <p:cNvPr id="69638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9" name="Rectangle 20"/>
          <p:cNvSpPr>
            <a:spLocks noChangeArrowheads="1"/>
          </p:cNvSpPr>
          <p:nvPr/>
        </p:nvSpPr>
        <p:spPr bwMode="auto">
          <a:xfrm>
            <a:off x="0" y="2489200"/>
            <a:ext cx="9144000" cy="1584325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69640" name="Freeform 21"/>
          <p:cNvSpPr>
            <a:spLocks/>
          </p:cNvSpPr>
          <p:nvPr/>
        </p:nvSpPr>
        <p:spPr bwMode="auto">
          <a:xfrm>
            <a:off x="96838" y="3521075"/>
            <a:ext cx="2925762" cy="1376363"/>
          </a:xfrm>
          <a:custGeom>
            <a:avLst/>
            <a:gdLst>
              <a:gd name="T0" fmla="*/ 0 w 1843"/>
              <a:gd name="T1" fmla="*/ 1507053957 h 867"/>
              <a:gd name="T2" fmla="*/ 249494665 w 1843"/>
              <a:gd name="T3" fmla="*/ 2147483647 h 867"/>
              <a:gd name="T4" fmla="*/ 2147483647 w 1843"/>
              <a:gd name="T5" fmla="*/ 685482754 h 867"/>
              <a:gd name="T6" fmla="*/ 2147483647 w 1843"/>
              <a:gd name="T7" fmla="*/ 0 h 867"/>
              <a:gd name="T8" fmla="*/ 0 w 1843"/>
              <a:gd name="T9" fmla="*/ 1507053957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3"/>
              <a:gd name="T16" fmla="*/ 0 h 867"/>
              <a:gd name="T17" fmla="*/ 1843 w 1843"/>
              <a:gd name="T18" fmla="*/ 867 h 8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3" h="867">
                <a:moveTo>
                  <a:pt x="0" y="598"/>
                </a:moveTo>
                <a:lnTo>
                  <a:pt x="99" y="867"/>
                </a:lnTo>
                <a:lnTo>
                  <a:pt x="1843" y="272"/>
                </a:lnTo>
                <a:lnTo>
                  <a:pt x="1750" y="0"/>
                </a:lnTo>
                <a:lnTo>
                  <a:pt x="0" y="598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1" name="Line 24"/>
          <p:cNvSpPr>
            <a:spLocks noChangeShapeType="1"/>
          </p:cNvSpPr>
          <p:nvPr/>
        </p:nvSpPr>
        <p:spPr bwMode="auto">
          <a:xfrm>
            <a:off x="107950" y="3284538"/>
            <a:ext cx="8864600" cy="317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2" name="Line 32"/>
          <p:cNvSpPr>
            <a:spLocks noChangeShapeType="1"/>
          </p:cNvSpPr>
          <p:nvPr/>
        </p:nvSpPr>
        <p:spPr bwMode="auto">
          <a:xfrm flipV="1">
            <a:off x="76200" y="4068763"/>
            <a:ext cx="1177925" cy="42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3" name="Line 33"/>
          <p:cNvSpPr>
            <a:spLocks noChangeShapeType="1"/>
          </p:cNvSpPr>
          <p:nvPr/>
        </p:nvSpPr>
        <p:spPr bwMode="auto">
          <a:xfrm flipV="1">
            <a:off x="265113" y="4068763"/>
            <a:ext cx="2401887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9644" name="Text Box 38"/>
          <p:cNvSpPr txBox="1">
            <a:spLocks noChangeArrowheads="1"/>
          </p:cNvSpPr>
          <p:nvPr/>
        </p:nvSpPr>
        <p:spPr bwMode="auto">
          <a:xfrm>
            <a:off x="6732588" y="28527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sp>
        <p:nvSpPr>
          <p:cNvPr id="69645" name="Rectangle 44"/>
          <p:cNvSpPr>
            <a:spLocks noChangeArrowheads="1"/>
          </p:cNvSpPr>
          <p:nvPr/>
        </p:nvSpPr>
        <p:spPr bwMode="auto">
          <a:xfrm>
            <a:off x="107950" y="5999163"/>
            <a:ext cx="83407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>
                <a:solidFill>
                  <a:srgbClr val="0000CC"/>
                </a:solidFill>
              </a:rPr>
              <a:t>Circulating beam in LHC </a:t>
            </a:r>
          </a:p>
        </p:txBody>
      </p:sp>
      <p:sp>
        <p:nvSpPr>
          <p:cNvPr id="69648" name="AutoShape 16"/>
          <p:cNvSpPr>
            <a:spLocks noChangeArrowheads="1"/>
          </p:cNvSpPr>
          <p:nvPr/>
        </p:nvSpPr>
        <p:spPr bwMode="auto">
          <a:xfrm>
            <a:off x="6096000" y="1295400"/>
            <a:ext cx="2200275" cy="685800"/>
          </a:xfrm>
          <a:prstGeom prst="wedgeRectCallout">
            <a:avLst>
              <a:gd name="adj1" fmla="val -39176"/>
              <a:gd name="adj2" fmla="val 121528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 sz="1800" dirty="0">
                <a:solidFill>
                  <a:srgbClr val="0000CC"/>
                </a:solidFill>
              </a:rPr>
              <a:t>LHC vacuum chamber</a:t>
            </a:r>
          </a:p>
        </p:txBody>
      </p:sp>
      <p:sp>
        <p:nvSpPr>
          <p:cNvPr id="69649" name="AutoShape 17"/>
          <p:cNvSpPr>
            <a:spLocks noChangeArrowheads="1"/>
          </p:cNvSpPr>
          <p:nvPr/>
        </p:nvSpPr>
        <p:spPr bwMode="auto">
          <a:xfrm>
            <a:off x="1254125" y="4970463"/>
            <a:ext cx="2200275" cy="685800"/>
          </a:xfrm>
          <a:prstGeom prst="wedgeRectCallout">
            <a:avLst>
              <a:gd name="adj1" fmla="val -64648"/>
              <a:gd name="adj2" fmla="val -94213"/>
            </a:avLst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 sz="1800" dirty="0">
                <a:solidFill>
                  <a:srgbClr val="0000CC"/>
                </a:solidFill>
              </a:rPr>
              <a:t>Transfer line vacuum chamber</a:t>
            </a:r>
          </a:p>
        </p:txBody>
      </p:sp>
      <p:sp>
        <p:nvSpPr>
          <p:cNvPr id="16" name="Line 29"/>
          <p:cNvSpPr>
            <a:spLocks noChangeShapeType="1"/>
          </p:cNvSpPr>
          <p:nvPr/>
        </p:nvSpPr>
        <p:spPr bwMode="auto">
          <a:xfrm flipV="1">
            <a:off x="96838" y="4068757"/>
            <a:ext cx="1166247" cy="4167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17" name="Line 30"/>
          <p:cNvSpPr>
            <a:spLocks noChangeShapeType="1"/>
          </p:cNvSpPr>
          <p:nvPr/>
        </p:nvSpPr>
        <p:spPr bwMode="auto">
          <a:xfrm flipV="1">
            <a:off x="274073" y="4068758"/>
            <a:ext cx="2401887" cy="833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2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174">
        <p:fade/>
      </p:transition>
    </mc:Choice>
    <mc:Fallback xmlns="">
      <p:transition spd="med" advTm="2117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769938"/>
            <a:ext cx="9144000" cy="6088062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GB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1683" name="Rectangle 3"/>
          <p:cNvSpPr>
            <a:spLocks noChangeArrowheads="1"/>
          </p:cNvSpPr>
          <p:nvPr/>
        </p:nvSpPr>
        <p:spPr bwMode="auto">
          <a:xfrm>
            <a:off x="412750" y="266700"/>
            <a:ext cx="8420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endParaRPr lang="en-GB" sz="2800" dirty="0"/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6732588" y="28527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sp>
        <p:nvSpPr>
          <p:cNvPr id="71686" name="Rectangle 14"/>
          <p:cNvSpPr>
            <a:spLocks noChangeArrowheads="1"/>
          </p:cNvSpPr>
          <p:nvPr/>
        </p:nvSpPr>
        <p:spPr bwMode="auto">
          <a:xfrm>
            <a:off x="107950" y="5999163"/>
            <a:ext cx="83407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/>
              <a:t>Beam injected from SPS and transfer line </a:t>
            </a:r>
          </a:p>
        </p:txBody>
      </p:sp>
      <p:sp>
        <p:nvSpPr>
          <p:cNvPr id="71687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-3969" y="0"/>
            <a:ext cx="9144000" cy="771525"/>
          </a:xfrm>
        </p:spPr>
        <p:txBody>
          <a:bodyPr/>
          <a:lstStyle/>
          <a:p>
            <a:pPr eaLnBrk="1" hangingPunct="1"/>
            <a:r>
              <a:rPr lang="en-GB" dirty="0" smtClean="0"/>
              <a:t>Protection at injection</a:t>
            </a:r>
          </a:p>
        </p:txBody>
      </p:sp>
      <p:pic>
        <p:nvPicPr>
          <p:cNvPr id="7168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9" name="Rectangle 17"/>
          <p:cNvSpPr>
            <a:spLocks noChangeArrowheads="1"/>
          </p:cNvSpPr>
          <p:nvPr/>
        </p:nvSpPr>
        <p:spPr bwMode="auto">
          <a:xfrm>
            <a:off x="0" y="2489200"/>
            <a:ext cx="9144000" cy="1584325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1690" name="Freeform 18"/>
          <p:cNvSpPr>
            <a:spLocks/>
          </p:cNvSpPr>
          <p:nvPr/>
        </p:nvSpPr>
        <p:spPr bwMode="auto">
          <a:xfrm>
            <a:off x="96838" y="3521075"/>
            <a:ext cx="2925762" cy="1376363"/>
          </a:xfrm>
          <a:custGeom>
            <a:avLst/>
            <a:gdLst>
              <a:gd name="T0" fmla="*/ 0 w 1843"/>
              <a:gd name="T1" fmla="*/ 1507053957 h 867"/>
              <a:gd name="T2" fmla="*/ 249494665 w 1843"/>
              <a:gd name="T3" fmla="*/ 2147483647 h 867"/>
              <a:gd name="T4" fmla="*/ 2147483647 w 1843"/>
              <a:gd name="T5" fmla="*/ 685482754 h 867"/>
              <a:gd name="T6" fmla="*/ 2147483647 w 1843"/>
              <a:gd name="T7" fmla="*/ 0 h 867"/>
              <a:gd name="T8" fmla="*/ 0 w 1843"/>
              <a:gd name="T9" fmla="*/ 1507053957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3"/>
              <a:gd name="T16" fmla="*/ 0 h 867"/>
              <a:gd name="T17" fmla="*/ 1843 w 1843"/>
              <a:gd name="T18" fmla="*/ 867 h 8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3" h="867">
                <a:moveTo>
                  <a:pt x="0" y="598"/>
                </a:moveTo>
                <a:lnTo>
                  <a:pt x="99" y="867"/>
                </a:lnTo>
                <a:lnTo>
                  <a:pt x="1843" y="272"/>
                </a:lnTo>
                <a:lnTo>
                  <a:pt x="1750" y="0"/>
                </a:lnTo>
                <a:lnTo>
                  <a:pt x="0" y="598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91" name="Text Box 19"/>
          <p:cNvSpPr txBox="1">
            <a:spLocks noChangeArrowheads="1"/>
          </p:cNvSpPr>
          <p:nvPr/>
        </p:nvSpPr>
        <p:spPr bwMode="auto">
          <a:xfrm>
            <a:off x="1835150" y="4365625"/>
            <a:ext cx="1441450" cy="593725"/>
          </a:xfrm>
          <a:prstGeom prst="rect">
            <a:avLst/>
          </a:prstGeom>
          <a:solidFill>
            <a:srgbClr val="EAEAEA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/>
              <a:t>Beam from SPS</a:t>
            </a:r>
          </a:p>
        </p:txBody>
      </p:sp>
      <p:sp>
        <p:nvSpPr>
          <p:cNvPr id="71693" name="Text Box 24"/>
          <p:cNvSpPr txBox="1">
            <a:spLocks noChangeArrowheads="1"/>
          </p:cNvSpPr>
          <p:nvPr/>
        </p:nvSpPr>
        <p:spPr bwMode="auto">
          <a:xfrm>
            <a:off x="3708400" y="4941888"/>
            <a:ext cx="1296988" cy="59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8000"/>
                </a:solidFill>
              </a:rPr>
              <a:t>Injection Kicker </a:t>
            </a:r>
          </a:p>
        </p:txBody>
      </p:sp>
      <p:sp>
        <p:nvSpPr>
          <p:cNvPr id="71694" name="Rectangle 25"/>
          <p:cNvSpPr>
            <a:spLocks noChangeArrowheads="1"/>
          </p:cNvSpPr>
          <p:nvPr/>
        </p:nvSpPr>
        <p:spPr bwMode="auto">
          <a:xfrm>
            <a:off x="4211638" y="4069039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1697" name="Line 30"/>
          <p:cNvSpPr>
            <a:spLocks noChangeShapeType="1"/>
          </p:cNvSpPr>
          <p:nvPr/>
        </p:nvSpPr>
        <p:spPr bwMode="auto">
          <a:xfrm flipV="1">
            <a:off x="265113" y="4068763"/>
            <a:ext cx="2401887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1698" name="Text Box 47"/>
          <p:cNvSpPr txBox="1">
            <a:spLocks noChangeArrowheads="1"/>
          </p:cNvSpPr>
          <p:nvPr/>
        </p:nvSpPr>
        <p:spPr bwMode="auto">
          <a:xfrm>
            <a:off x="6656388" y="28908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injected beam </a:t>
            </a:r>
          </a:p>
        </p:txBody>
      </p:sp>
      <p:sp>
        <p:nvSpPr>
          <p:cNvPr id="71699" name="Freeform 48"/>
          <p:cNvSpPr>
            <a:spLocks/>
          </p:cNvSpPr>
          <p:nvPr/>
        </p:nvSpPr>
        <p:spPr bwMode="auto">
          <a:xfrm>
            <a:off x="158750" y="3270250"/>
            <a:ext cx="8818563" cy="1450975"/>
          </a:xfrm>
          <a:custGeom>
            <a:avLst/>
            <a:gdLst>
              <a:gd name="T0" fmla="*/ 0 w 5555"/>
              <a:gd name="T1" fmla="*/ 2147483647 h 914"/>
              <a:gd name="T2" fmla="*/ 2147483647 w 5555"/>
              <a:gd name="T3" fmla="*/ 15120940 h 914"/>
              <a:gd name="T4" fmla="*/ 2147483647 w 5555"/>
              <a:gd name="T5" fmla="*/ 0 h 914"/>
              <a:gd name="T6" fmla="*/ 0 60000 65536"/>
              <a:gd name="T7" fmla="*/ 0 60000 65536"/>
              <a:gd name="T8" fmla="*/ 0 60000 65536"/>
              <a:gd name="T9" fmla="*/ 0 w 5555"/>
              <a:gd name="T10" fmla="*/ 0 h 914"/>
              <a:gd name="T11" fmla="*/ 5555 w 5555"/>
              <a:gd name="T12" fmla="*/ 914 h 9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555" h="914">
                <a:moveTo>
                  <a:pt x="0" y="914"/>
                </a:moveTo>
                <a:lnTo>
                  <a:pt x="2636" y="6"/>
                </a:lnTo>
                <a:lnTo>
                  <a:pt x="5555" y="0"/>
                </a:lnTo>
              </a:path>
            </a:pathLst>
          </a:custGeom>
          <a:noFill/>
          <a:ln w="57150" cap="flat" cmpd="sng">
            <a:solidFill>
              <a:srgbClr val="FF3300"/>
            </a:solidFill>
            <a:prstDash val="solid"/>
            <a:round/>
            <a:headEnd type="none" w="med" len="med"/>
            <a:tailEnd type="stealth" w="lg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20" name="Line 29"/>
          <p:cNvSpPr>
            <a:spLocks noChangeShapeType="1"/>
          </p:cNvSpPr>
          <p:nvPr/>
        </p:nvSpPr>
        <p:spPr bwMode="auto">
          <a:xfrm flipV="1">
            <a:off x="96838" y="4068757"/>
            <a:ext cx="1166247" cy="4167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21" name="Line 30"/>
          <p:cNvSpPr>
            <a:spLocks noChangeShapeType="1"/>
          </p:cNvSpPr>
          <p:nvPr/>
        </p:nvSpPr>
        <p:spPr bwMode="auto">
          <a:xfrm flipV="1">
            <a:off x="274073" y="4068758"/>
            <a:ext cx="2401887" cy="833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71695" name="Rectangle 26"/>
          <p:cNvSpPr>
            <a:spLocks noChangeArrowheads="1"/>
          </p:cNvSpPr>
          <p:nvPr/>
        </p:nvSpPr>
        <p:spPr bwMode="auto">
          <a:xfrm>
            <a:off x="4211638" y="2127934"/>
            <a:ext cx="433387" cy="2309129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>
            <a:off x="4211638" y="2127934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56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7832"/>
    </mc:Choice>
    <mc:Fallback xmlns="">
      <p:transition advTm="1783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noProof="0" dirty="0" smtClean="0"/>
              <a:t>Outline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510" y="967666"/>
            <a:ext cx="6912960" cy="5433133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GB" sz="2800" noProof="0" dirty="0" smtClean="0"/>
              <a:t>Particle beams and damage mechanisms</a:t>
            </a:r>
          </a:p>
          <a:p>
            <a:pPr eaLnBrk="1" hangingPunct="1"/>
            <a:r>
              <a:rPr lang="en-GB" sz="2800" noProof="0" dirty="0" smtClean="0"/>
              <a:t>Hazards and Risks</a:t>
            </a:r>
          </a:p>
          <a:p>
            <a:pPr eaLnBrk="1" hangingPunct="1"/>
            <a:r>
              <a:rPr lang="en-GB" sz="2800" dirty="0" smtClean="0"/>
              <a:t>Hazards when operating with particle beams</a:t>
            </a:r>
          </a:p>
          <a:p>
            <a:pPr eaLnBrk="1" hangingPunct="1"/>
            <a:r>
              <a:rPr lang="en-GB" sz="2800" dirty="0" smtClean="0"/>
              <a:t>Worst case scenario</a:t>
            </a:r>
          </a:p>
          <a:p>
            <a:pPr eaLnBrk="1" hangingPunct="1"/>
            <a:r>
              <a:rPr lang="en-GB" sz="2800" dirty="0" smtClean="0"/>
              <a:t>Machine Protection and Interlocks</a:t>
            </a:r>
          </a:p>
          <a:p>
            <a:pPr eaLnBrk="1" hangingPunct="1"/>
            <a:endParaRPr lang="en-GB" sz="28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97710" y="5676112"/>
            <a:ext cx="8766900" cy="892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800" dirty="0" smtClean="0">
                <a:solidFill>
                  <a:srgbClr val="C00000"/>
                </a:solidFill>
              </a:rPr>
              <a:t>See also material in Joint </a:t>
            </a:r>
            <a:r>
              <a:rPr lang="en-GB" sz="1800" dirty="0">
                <a:solidFill>
                  <a:srgbClr val="C00000"/>
                </a:solidFill>
              </a:rPr>
              <a:t>International Accelerator School on </a:t>
            </a:r>
            <a:endParaRPr lang="en-GB" sz="1800" dirty="0" smtClean="0">
              <a:solidFill>
                <a:srgbClr val="C00000"/>
              </a:solidFill>
            </a:endParaRPr>
          </a:p>
          <a:p>
            <a:pPr algn="ctr"/>
            <a:r>
              <a:rPr lang="en-GB" sz="1800" dirty="0" smtClean="0">
                <a:solidFill>
                  <a:srgbClr val="C00000"/>
                </a:solidFill>
              </a:rPr>
              <a:t>"</a:t>
            </a:r>
            <a:r>
              <a:rPr lang="en-GB" sz="1800" dirty="0">
                <a:solidFill>
                  <a:srgbClr val="C00000"/>
                </a:solidFill>
              </a:rPr>
              <a:t>Beam Loss and Accelerator Protection"</a:t>
            </a:r>
          </a:p>
          <a:p>
            <a:pPr algn="ctr"/>
            <a:r>
              <a:rPr lang="en-GB" sz="1600" dirty="0" smtClean="0">
                <a:solidFill>
                  <a:srgbClr val="0000FF"/>
                </a:solidFill>
                <a:hlinkClick r:id="rId3"/>
              </a:rPr>
              <a:t>http</a:t>
            </a:r>
            <a:r>
              <a:rPr lang="en-GB" sz="1600" dirty="0">
                <a:solidFill>
                  <a:srgbClr val="0000FF"/>
                </a:solidFill>
                <a:hlinkClick r:id="rId3"/>
              </a:rPr>
              <a:t>://</a:t>
            </a:r>
            <a:r>
              <a:rPr lang="en-GB" sz="1600" dirty="0" smtClean="0">
                <a:solidFill>
                  <a:srgbClr val="0000FF"/>
                </a:solidFill>
                <a:hlinkClick r:id="rId3"/>
              </a:rPr>
              <a:t>uspas.fnal.gov/programs/JAS/JAS14.shtml</a:t>
            </a:r>
            <a:r>
              <a:rPr lang="en-GB" sz="1600" dirty="0" smtClean="0">
                <a:solidFill>
                  <a:srgbClr val="0000FF"/>
                </a:solidFill>
              </a:rPr>
              <a:t> Proceeding to be published by 2016</a:t>
            </a:r>
            <a:endParaRPr lang="en-GB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31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3">
        <p:fade/>
      </p:transition>
    </mc:Choice>
    <mc:Fallback xmlns="">
      <p:transition spd="med" advTm="1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771524"/>
            <a:ext cx="9144000" cy="608647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GB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412750" y="266700"/>
            <a:ext cx="8420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endParaRPr lang="en-GB" sz="2800" dirty="0"/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6732588" y="28527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sp>
        <p:nvSpPr>
          <p:cNvPr id="73733" name="Rectangle 13"/>
          <p:cNvSpPr>
            <a:spLocks noChangeArrowheads="1"/>
          </p:cNvSpPr>
          <p:nvPr/>
        </p:nvSpPr>
        <p:spPr bwMode="auto">
          <a:xfrm>
            <a:off x="179388" y="65088"/>
            <a:ext cx="8964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endParaRPr lang="en-GB" sz="2800" dirty="0"/>
          </a:p>
        </p:txBody>
      </p:sp>
      <p:sp>
        <p:nvSpPr>
          <p:cNvPr id="73734" name="Rectangle 14"/>
          <p:cNvSpPr>
            <a:spLocks noChangeArrowheads="1"/>
          </p:cNvSpPr>
          <p:nvPr/>
        </p:nvSpPr>
        <p:spPr bwMode="auto">
          <a:xfrm>
            <a:off x="107950" y="5999163"/>
            <a:ext cx="83407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/>
              <a:t>Kicker </a:t>
            </a:r>
            <a:r>
              <a:rPr lang="en-GB" sz="2000" dirty="0" smtClean="0"/>
              <a:t>failure </a:t>
            </a:r>
            <a:r>
              <a:rPr lang="en-GB" sz="2000" dirty="0"/>
              <a:t>(no kick)</a:t>
            </a:r>
          </a:p>
        </p:txBody>
      </p:sp>
      <p:sp>
        <p:nvSpPr>
          <p:cNvPr id="73735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71525"/>
          </a:xfrm>
        </p:spPr>
        <p:txBody>
          <a:bodyPr/>
          <a:lstStyle/>
          <a:p>
            <a:pPr eaLnBrk="1" hangingPunct="1"/>
            <a:r>
              <a:rPr lang="en-GB" dirty="0" smtClean="0"/>
              <a:t>Protection at injection</a:t>
            </a:r>
          </a:p>
        </p:txBody>
      </p:sp>
      <p:pic>
        <p:nvPicPr>
          <p:cNvPr id="7373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7" name="Rectangle 17"/>
          <p:cNvSpPr>
            <a:spLocks noChangeArrowheads="1"/>
          </p:cNvSpPr>
          <p:nvPr/>
        </p:nvSpPr>
        <p:spPr bwMode="auto">
          <a:xfrm>
            <a:off x="0" y="2489200"/>
            <a:ext cx="9144000" cy="1584325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3738" name="Freeform 18"/>
          <p:cNvSpPr>
            <a:spLocks/>
          </p:cNvSpPr>
          <p:nvPr/>
        </p:nvSpPr>
        <p:spPr bwMode="auto">
          <a:xfrm>
            <a:off x="96838" y="3521075"/>
            <a:ext cx="2925762" cy="1376363"/>
          </a:xfrm>
          <a:custGeom>
            <a:avLst/>
            <a:gdLst>
              <a:gd name="T0" fmla="*/ 0 w 1843"/>
              <a:gd name="T1" fmla="*/ 1507053957 h 867"/>
              <a:gd name="T2" fmla="*/ 249494665 w 1843"/>
              <a:gd name="T3" fmla="*/ 2147483647 h 867"/>
              <a:gd name="T4" fmla="*/ 2147483647 w 1843"/>
              <a:gd name="T5" fmla="*/ 685482754 h 867"/>
              <a:gd name="T6" fmla="*/ 2147483647 w 1843"/>
              <a:gd name="T7" fmla="*/ 0 h 867"/>
              <a:gd name="T8" fmla="*/ 0 w 1843"/>
              <a:gd name="T9" fmla="*/ 1507053957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3"/>
              <a:gd name="T16" fmla="*/ 0 h 867"/>
              <a:gd name="T17" fmla="*/ 1843 w 1843"/>
              <a:gd name="T18" fmla="*/ 867 h 8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3" h="867">
                <a:moveTo>
                  <a:pt x="0" y="598"/>
                </a:moveTo>
                <a:lnTo>
                  <a:pt x="99" y="867"/>
                </a:lnTo>
                <a:lnTo>
                  <a:pt x="1843" y="272"/>
                </a:lnTo>
                <a:lnTo>
                  <a:pt x="1750" y="0"/>
                </a:lnTo>
                <a:lnTo>
                  <a:pt x="0" y="598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39" name="Text Box 19"/>
          <p:cNvSpPr txBox="1">
            <a:spLocks noChangeArrowheads="1"/>
          </p:cNvSpPr>
          <p:nvPr/>
        </p:nvSpPr>
        <p:spPr bwMode="auto">
          <a:xfrm>
            <a:off x="1835150" y="4365625"/>
            <a:ext cx="1441450" cy="593725"/>
          </a:xfrm>
          <a:prstGeom prst="rect">
            <a:avLst/>
          </a:prstGeom>
          <a:solidFill>
            <a:srgbClr val="EAEAEA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/>
              <a:t>Beam from SPS</a:t>
            </a:r>
          </a:p>
        </p:txBody>
      </p:sp>
      <p:sp>
        <p:nvSpPr>
          <p:cNvPr id="73740" name="Line 20"/>
          <p:cNvSpPr>
            <a:spLocks noChangeShapeType="1"/>
          </p:cNvSpPr>
          <p:nvPr/>
        </p:nvSpPr>
        <p:spPr bwMode="auto">
          <a:xfrm flipV="1">
            <a:off x="168275" y="3289300"/>
            <a:ext cx="4187825" cy="1427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2" name="Text Box 24"/>
          <p:cNvSpPr txBox="1">
            <a:spLocks noChangeArrowheads="1"/>
          </p:cNvSpPr>
          <p:nvPr/>
        </p:nvSpPr>
        <p:spPr bwMode="auto">
          <a:xfrm>
            <a:off x="3708400" y="4941888"/>
            <a:ext cx="1296988" cy="59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8000"/>
                </a:solidFill>
              </a:rPr>
              <a:t>Injection Kicker </a:t>
            </a:r>
          </a:p>
        </p:txBody>
      </p:sp>
      <p:sp>
        <p:nvSpPr>
          <p:cNvPr id="73745" name="Line 28"/>
          <p:cNvSpPr>
            <a:spLocks noChangeShapeType="1"/>
          </p:cNvSpPr>
          <p:nvPr/>
        </p:nvSpPr>
        <p:spPr bwMode="auto">
          <a:xfrm flipV="1">
            <a:off x="4284663" y="2565400"/>
            <a:ext cx="2016125" cy="719138"/>
          </a:xfrm>
          <a:prstGeom prst="line">
            <a:avLst/>
          </a:prstGeom>
          <a:noFill/>
          <a:ln w="57150">
            <a:solidFill>
              <a:srgbClr val="FF3300"/>
            </a:solidFill>
            <a:prstDash val="sysDot"/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6" name="Line 29"/>
          <p:cNvSpPr>
            <a:spLocks noChangeShapeType="1"/>
          </p:cNvSpPr>
          <p:nvPr/>
        </p:nvSpPr>
        <p:spPr bwMode="auto">
          <a:xfrm flipV="1">
            <a:off x="76200" y="4068763"/>
            <a:ext cx="1177925" cy="42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3747" name="Line 30"/>
          <p:cNvSpPr>
            <a:spLocks noChangeShapeType="1"/>
          </p:cNvSpPr>
          <p:nvPr/>
        </p:nvSpPr>
        <p:spPr bwMode="auto">
          <a:xfrm flipV="1">
            <a:off x="265113" y="4068763"/>
            <a:ext cx="2401887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pic>
        <p:nvPicPr>
          <p:cNvPr id="73749" name="Picture 52" descr="MCDD00942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61075" y="1974850"/>
            <a:ext cx="1069975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Line 29"/>
          <p:cNvSpPr>
            <a:spLocks noChangeShapeType="1"/>
          </p:cNvSpPr>
          <p:nvPr/>
        </p:nvSpPr>
        <p:spPr bwMode="auto">
          <a:xfrm flipV="1">
            <a:off x="96838" y="4068757"/>
            <a:ext cx="1166247" cy="4167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23" name="Line 30"/>
          <p:cNvSpPr>
            <a:spLocks noChangeShapeType="1"/>
          </p:cNvSpPr>
          <p:nvPr/>
        </p:nvSpPr>
        <p:spPr bwMode="auto">
          <a:xfrm flipV="1">
            <a:off x="274073" y="4068758"/>
            <a:ext cx="2401887" cy="833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5652151" y="4373562"/>
            <a:ext cx="3383900" cy="11715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 smtClean="0">
                <a:solidFill>
                  <a:srgbClr val="663300"/>
                </a:solidFill>
              </a:rPr>
              <a:t>Major damage to superconducting  magnets, vacuum pipes, possibly LHCb / Alice experiments</a:t>
            </a:r>
            <a:endParaRPr lang="en-GB" sz="2000" dirty="0">
              <a:solidFill>
                <a:srgbClr val="663300"/>
              </a:solidFill>
            </a:endParaRPr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>
            <a:off x="4211638" y="4069039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29" name="Rectangle 26"/>
          <p:cNvSpPr>
            <a:spLocks noChangeArrowheads="1"/>
          </p:cNvSpPr>
          <p:nvPr/>
        </p:nvSpPr>
        <p:spPr bwMode="auto">
          <a:xfrm>
            <a:off x="4211638" y="2127934"/>
            <a:ext cx="433387" cy="2309129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4211638" y="2127934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07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7342"/>
    </mc:Choice>
    <mc:Fallback xmlns="">
      <p:transition advTm="27342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/>
        </p:nvSpPr>
        <p:spPr bwMode="auto">
          <a:xfrm>
            <a:off x="0" y="771524"/>
            <a:ext cx="9144000" cy="608647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GB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5779" name="Rectangle 3"/>
          <p:cNvSpPr>
            <a:spLocks noChangeArrowheads="1"/>
          </p:cNvSpPr>
          <p:nvPr/>
        </p:nvSpPr>
        <p:spPr bwMode="auto">
          <a:xfrm>
            <a:off x="412750" y="266700"/>
            <a:ext cx="84201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endParaRPr lang="en-GB" sz="2800" dirty="0"/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6732588" y="28527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sp>
        <p:nvSpPr>
          <p:cNvPr id="75781" name="Rectangle 13"/>
          <p:cNvSpPr>
            <a:spLocks noChangeArrowheads="1"/>
          </p:cNvSpPr>
          <p:nvPr/>
        </p:nvSpPr>
        <p:spPr bwMode="auto">
          <a:xfrm>
            <a:off x="179388" y="65088"/>
            <a:ext cx="8964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endParaRPr lang="en-GB" sz="2800" dirty="0"/>
          </a:p>
        </p:txBody>
      </p:sp>
      <p:sp>
        <p:nvSpPr>
          <p:cNvPr id="75782" name="Rectangle 14"/>
          <p:cNvSpPr>
            <a:spLocks noChangeArrowheads="1"/>
          </p:cNvSpPr>
          <p:nvPr/>
        </p:nvSpPr>
        <p:spPr bwMode="auto">
          <a:xfrm>
            <a:off x="107950" y="5999163"/>
            <a:ext cx="83407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/>
              <a:t>Beam absorbers take beam in case of kicker misfiring</a:t>
            </a:r>
            <a:br>
              <a:rPr lang="en-GB" sz="2000" dirty="0"/>
            </a:br>
            <a:r>
              <a:rPr lang="en-GB" sz="2000" dirty="0"/>
              <a:t>Transfer line collimators ensure that incoming beam trajectory is ok</a:t>
            </a:r>
          </a:p>
        </p:txBody>
      </p:sp>
      <p:sp>
        <p:nvSpPr>
          <p:cNvPr id="75783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71525"/>
          </a:xfrm>
        </p:spPr>
        <p:txBody>
          <a:bodyPr/>
          <a:lstStyle/>
          <a:p>
            <a:pPr eaLnBrk="1" hangingPunct="1"/>
            <a:r>
              <a:rPr lang="en-GB" dirty="0" smtClean="0"/>
              <a:t>Protection at injection</a:t>
            </a:r>
          </a:p>
        </p:txBody>
      </p:sp>
      <p:pic>
        <p:nvPicPr>
          <p:cNvPr id="7578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5" name="Rectangle 17"/>
          <p:cNvSpPr>
            <a:spLocks noChangeArrowheads="1"/>
          </p:cNvSpPr>
          <p:nvPr/>
        </p:nvSpPr>
        <p:spPr bwMode="auto">
          <a:xfrm>
            <a:off x="-2990" y="2497137"/>
            <a:ext cx="9144000" cy="1584325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5786" name="Freeform 18"/>
          <p:cNvSpPr>
            <a:spLocks/>
          </p:cNvSpPr>
          <p:nvPr/>
        </p:nvSpPr>
        <p:spPr bwMode="auto">
          <a:xfrm>
            <a:off x="96838" y="3521075"/>
            <a:ext cx="2925762" cy="1376363"/>
          </a:xfrm>
          <a:custGeom>
            <a:avLst/>
            <a:gdLst>
              <a:gd name="T0" fmla="*/ 0 w 1843"/>
              <a:gd name="T1" fmla="*/ 1507053957 h 867"/>
              <a:gd name="T2" fmla="*/ 249494665 w 1843"/>
              <a:gd name="T3" fmla="*/ 2147483647 h 867"/>
              <a:gd name="T4" fmla="*/ 2147483647 w 1843"/>
              <a:gd name="T5" fmla="*/ 685482754 h 867"/>
              <a:gd name="T6" fmla="*/ 2147483647 w 1843"/>
              <a:gd name="T7" fmla="*/ 0 h 867"/>
              <a:gd name="T8" fmla="*/ 0 w 1843"/>
              <a:gd name="T9" fmla="*/ 1507053957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3"/>
              <a:gd name="T16" fmla="*/ 0 h 867"/>
              <a:gd name="T17" fmla="*/ 1843 w 1843"/>
              <a:gd name="T18" fmla="*/ 867 h 8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3" h="867">
                <a:moveTo>
                  <a:pt x="0" y="598"/>
                </a:moveTo>
                <a:lnTo>
                  <a:pt x="99" y="867"/>
                </a:lnTo>
                <a:lnTo>
                  <a:pt x="1843" y="272"/>
                </a:lnTo>
                <a:lnTo>
                  <a:pt x="1750" y="0"/>
                </a:lnTo>
                <a:lnTo>
                  <a:pt x="0" y="598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5787" name="Text Box 19"/>
          <p:cNvSpPr txBox="1">
            <a:spLocks noChangeArrowheads="1"/>
          </p:cNvSpPr>
          <p:nvPr/>
        </p:nvSpPr>
        <p:spPr bwMode="auto">
          <a:xfrm>
            <a:off x="1835150" y="4365625"/>
            <a:ext cx="1441450" cy="593725"/>
          </a:xfrm>
          <a:prstGeom prst="rect">
            <a:avLst/>
          </a:prstGeom>
          <a:solidFill>
            <a:srgbClr val="EAEAEA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/>
              <a:t>Beam from SPS</a:t>
            </a:r>
          </a:p>
        </p:txBody>
      </p:sp>
      <p:sp>
        <p:nvSpPr>
          <p:cNvPr id="75788" name="Line 20"/>
          <p:cNvSpPr>
            <a:spLocks noChangeShapeType="1"/>
          </p:cNvSpPr>
          <p:nvPr/>
        </p:nvSpPr>
        <p:spPr bwMode="auto">
          <a:xfrm flipV="1">
            <a:off x="168275" y="3289300"/>
            <a:ext cx="4187825" cy="1427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5790" name="Text Box 24"/>
          <p:cNvSpPr txBox="1">
            <a:spLocks noChangeArrowheads="1"/>
          </p:cNvSpPr>
          <p:nvPr/>
        </p:nvSpPr>
        <p:spPr bwMode="auto">
          <a:xfrm>
            <a:off x="3708400" y="4941888"/>
            <a:ext cx="1296988" cy="59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8000"/>
                </a:solidFill>
              </a:rPr>
              <a:t>Injection Kicker </a:t>
            </a:r>
          </a:p>
        </p:txBody>
      </p:sp>
      <p:sp>
        <p:nvSpPr>
          <p:cNvPr id="75793" name="Line 28"/>
          <p:cNvSpPr>
            <a:spLocks noChangeShapeType="1"/>
          </p:cNvSpPr>
          <p:nvPr/>
        </p:nvSpPr>
        <p:spPr bwMode="auto">
          <a:xfrm flipV="1">
            <a:off x="4284663" y="2565400"/>
            <a:ext cx="2016125" cy="719138"/>
          </a:xfrm>
          <a:prstGeom prst="line">
            <a:avLst/>
          </a:prstGeom>
          <a:noFill/>
          <a:ln w="57150">
            <a:solidFill>
              <a:srgbClr val="FF3300"/>
            </a:solidFill>
            <a:prstDash val="sysDot"/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5794" name="Line 29"/>
          <p:cNvSpPr>
            <a:spLocks noChangeShapeType="1"/>
          </p:cNvSpPr>
          <p:nvPr/>
        </p:nvSpPr>
        <p:spPr bwMode="auto">
          <a:xfrm flipV="1">
            <a:off x="76200" y="4068763"/>
            <a:ext cx="1177925" cy="42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5795" name="Line 30"/>
          <p:cNvSpPr>
            <a:spLocks noChangeShapeType="1"/>
          </p:cNvSpPr>
          <p:nvPr/>
        </p:nvSpPr>
        <p:spPr bwMode="auto">
          <a:xfrm flipV="1">
            <a:off x="265113" y="4068763"/>
            <a:ext cx="2401887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grpSp>
        <p:nvGrpSpPr>
          <p:cNvPr id="75796" name="Group 31"/>
          <p:cNvGrpSpPr>
            <a:grpSpLocks/>
          </p:cNvGrpSpPr>
          <p:nvPr/>
        </p:nvGrpSpPr>
        <p:grpSpPr bwMode="auto">
          <a:xfrm>
            <a:off x="179388" y="4176713"/>
            <a:ext cx="1871662" cy="1760537"/>
            <a:chOff x="113" y="2631"/>
            <a:chExt cx="953" cy="1092"/>
          </a:xfrm>
        </p:grpSpPr>
        <p:sp>
          <p:nvSpPr>
            <p:cNvPr id="75801" name="Rectangle 32"/>
            <p:cNvSpPr>
              <a:spLocks noChangeArrowheads="1"/>
            </p:cNvSpPr>
            <p:nvPr/>
          </p:nvSpPr>
          <p:spPr bwMode="auto">
            <a:xfrm rot="-1059772">
              <a:off x="270" y="2631"/>
              <a:ext cx="136" cy="157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95000"/>
                </a:lnSpc>
                <a:spcBef>
                  <a:spcPct val="40000"/>
                </a:spcBef>
              </a:pPr>
              <a:endParaRPr lang="de-DE"/>
            </a:p>
          </p:txBody>
        </p:sp>
        <p:sp>
          <p:nvSpPr>
            <p:cNvPr id="75802" name="Rectangle 33"/>
            <p:cNvSpPr>
              <a:spLocks noChangeArrowheads="1"/>
            </p:cNvSpPr>
            <p:nvPr/>
          </p:nvSpPr>
          <p:spPr bwMode="auto">
            <a:xfrm rot="-1059772">
              <a:off x="359" y="2928"/>
              <a:ext cx="136" cy="157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95000"/>
                </a:lnSpc>
                <a:spcBef>
                  <a:spcPct val="40000"/>
                </a:spcBef>
              </a:pPr>
              <a:endParaRPr lang="de-DE"/>
            </a:p>
          </p:txBody>
        </p:sp>
        <p:sp>
          <p:nvSpPr>
            <p:cNvPr id="75803" name="Text Box 34"/>
            <p:cNvSpPr txBox="1">
              <a:spLocks noChangeArrowheads="1"/>
            </p:cNvSpPr>
            <p:nvPr/>
          </p:nvSpPr>
          <p:spPr bwMode="auto">
            <a:xfrm>
              <a:off x="113" y="3203"/>
              <a:ext cx="953" cy="52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 dirty="0">
                  <a:solidFill>
                    <a:srgbClr val="663300"/>
                  </a:solidFill>
                </a:rPr>
                <a:t>Set of transfer line collimators (TCDI)  ~5σ</a:t>
              </a:r>
            </a:p>
          </p:txBody>
        </p:sp>
      </p:grpSp>
      <p:sp>
        <p:nvSpPr>
          <p:cNvPr id="75797" name="Text Box 36"/>
          <p:cNvSpPr txBox="1">
            <a:spLocks noChangeArrowheads="1"/>
          </p:cNvSpPr>
          <p:nvPr/>
        </p:nvSpPr>
        <p:spPr bwMode="auto">
          <a:xfrm>
            <a:off x="5949950" y="4941888"/>
            <a:ext cx="1150938" cy="838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663300"/>
                </a:solidFill>
              </a:rPr>
              <a:t>Injection absorber</a:t>
            </a:r>
          </a:p>
          <a:p>
            <a:pPr algn="ctr" eaLnBrk="0" hangingPunct="0"/>
            <a:r>
              <a:rPr lang="en-US" sz="1600" dirty="0">
                <a:solidFill>
                  <a:srgbClr val="663300"/>
                </a:solidFill>
              </a:rPr>
              <a:t>(TDI) ~7σ</a:t>
            </a:r>
          </a:p>
        </p:txBody>
      </p:sp>
      <p:sp>
        <p:nvSpPr>
          <p:cNvPr id="75798" name="Rectangle 39"/>
          <p:cNvSpPr>
            <a:spLocks noChangeArrowheads="1"/>
          </p:cNvSpPr>
          <p:nvPr/>
        </p:nvSpPr>
        <p:spPr bwMode="auto">
          <a:xfrm>
            <a:off x="6308725" y="1773238"/>
            <a:ext cx="433388" cy="1081087"/>
          </a:xfrm>
          <a:prstGeom prst="rect">
            <a:avLst/>
          </a:prstGeom>
          <a:solidFill>
            <a:srgbClr val="66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5799" name="Line 41"/>
          <p:cNvSpPr>
            <a:spLocks noChangeShapeType="1"/>
          </p:cNvSpPr>
          <p:nvPr/>
        </p:nvSpPr>
        <p:spPr bwMode="auto">
          <a:xfrm>
            <a:off x="4437063" y="1628775"/>
            <a:ext cx="20161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lg" len="sm"/>
            <a:tailEnd type="triangle" w="lg" len="sm"/>
          </a:ln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5800" name="Text Box 42"/>
          <p:cNvSpPr txBox="1">
            <a:spLocks noChangeArrowheads="1"/>
          </p:cNvSpPr>
          <p:nvPr/>
        </p:nvSpPr>
        <p:spPr bwMode="auto">
          <a:xfrm>
            <a:off x="4725988" y="1412875"/>
            <a:ext cx="1441450" cy="523220"/>
          </a:xfrm>
          <a:prstGeom prst="rect">
            <a:avLst/>
          </a:prstGeom>
          <a:solidFill>
            <a:srgbClr val="EAEAEA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000000"/>
                </a:solidFill>
              </a:rPr>
              <a:t>phase advance 90</a:t>
            </a:r>
            <a:r>
              <a:rPr lang="en-US" sz="1400" baseline="300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9" name="Line 29"/>
          <p:cNvSpPr>
            <a:spLocks noChangeShapeType="1"/>
          </p:cNvSpPr>
          <p:nvPr/>
        </p:nvSpPr>
        <p:spPr bwMode="auto">
          <a:xfrm flipV="1">
            <a:off x="96838" y="4068757"/>
            <a:ext cx="1166247" cy="4167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30" name="Line 30"/>
          <p:cNvSpPr>
            <a:spLocks noChangeShapeType="1"/>
          </p:cNvSpPr>
          <p:nvPr/>
        </p:nvSpPr>
        <p:spPr bwMode="auto">
          <a:xfrm flipV="1">
            <a:off x="274073" y="4068758"/>
            <a:ext cx="2401887" cy="833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34" name="Rectangle 25"/>
          <p:cNvSpPr>
            <a:spLocks noChangeArrowheads="1"/>
          </p:cNvSpPr>
          <p:nvPr/>
        </p:nvSpPr>
        <p:spPr bwMode="auto">
          <a:xfrm>
            <a:off x="4211638" y="4069039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35" name="Rectangle 26"/>
          <p:cNvSpPr>
            <a:spLocks noChangeArrowheads="1"/>
          </p:cNvSpPr>
          <p:nvPr/>
        </p:nvSpPr>
        <p:spPr bwMode="auto">
          <a:xfrm>
            <a:off x="4211638" y="2127934"/>
            <a:ext cx="433387" cy="2309129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36" name="Rectangle 25"/>
          <p:cNvSpPr>
            <a:spLocks noChangeArrowheads="1"/>
          </p:cNvSpPr>
          <p:nvPr/>
        </p:nvSpPr>
        <p:spPr bwMode="auto">
          <a:xfrm>
            <a:off x="4211638" y="2127934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48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1671"/>
    </mc:Choice>
    <mc:Fallback xmlns="">
      <p:transition advTm="21671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/>
        </p:nvSpPr>
        <p:spPr bwMode="auto">
          <a:xfrm>
            <a:off x="0" y="771524"/>
            <a:ext cx="9144000" cy="6086475"/>
          </a:xfrm>
          <a:prstGeom prst="rect">
            <a:avLst/>
          </a:prstGeom>
          <a:solidFill>
            <a:srgbClr val="EAEAEA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 eaLnBrk="0" hangingPunct="0"/>
            <a:endParaRPr lang="en-GB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77828" name="Text Box 4"/>
          <p:cNvSpPr txBox="1">
            <a:spLocks noChangeArrowheads="1"/>
          </p:cNvSpPr>
          <p:nvPr/>
        </p:nvSpPr>
        <p:spPr bwMode="auto">
          <a:xfrm>
            <a:off x="6732588" y="28527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sp>
        <p:nvSpPr>
          <p:cNvPr id="77829" name="Rectangle 13"/>
          <p:cNvSpPr>
            <a:spLocks noChangeArrowheads="1"/>
          </p:cNvSpPr>
          <p:nvPr/>
        </p:nvSpPr>
        <p:spPr bwMode="auto">
          <a:xfrm>
            <a:off x="179388" y="65088"/>
            <a:ext cx="89646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endParaRPr lang="en-GB" sz="2800" dirty="0"/>
          </a:p>
        </p:txBody>
      </p:sp>
      <p:sp>
        <p:nvSpPr>
          <p:cNvPr id="77830" name="Rectangle 14"/>
          <p:cNvSpPr>
            <a:spLocks noChangeArrowheads="1"/>
          </p:cNvSpPr>
          <p:nvPr/>
        </p:nvSpPr>
        <p:spPr bwMode="auto">
          <a:xfrm>
            <a:off x="107950" y="5999163"/>
            <a:ext cx="8929688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/>
              <a:t>Beam absorbers take beam in case of kicker misfiring on circulating beam</a:t>
            </a:r>
          </a:p>
        </p:txBody>
      </p:sp>
      <p:sp>
        <p:nvSpPr>
          <p:cNvPr id="77831" name="Rectangle 1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71525"/>
          </a:xfrm>
        </p:spPr>
        <p:txBody>
          <a:bodyPr/>
          <a:lstStyle/>
          <a:p>
            <a:pPr eaLnBrk="1" hangingPunct="1"/>
            <a:r>
              <a:rPr lang="en-GB" dirty="0" smtClean="0"/>
              <a:t>Protection at injection</a:t>
            </a:r>
          </a:p>
        </p:txBody>
      </p:sp>
      <p:pic>
        <p:nvPicPr>
          <p:cNvPr id="7783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3" name="Rectangle 17"/>
          <p:cNvSpPr>
            <a:spLocks noChangeArrowheads="1"/>
          </p:cNvSpPr>
          <p:nvPr/>
        </p:nvSpPr>
        <p:spPr bwMode="auto">
          <a:xfrm>
            <a:off x="0" y="2489200"/>
            <a:ext cx="9144000" cy="1584325"/>
          </a:xfrm>
          <a:prstGeom prst="rect">
            <a:avLst/>
          </a:prstGeom>
          <a:solidFill>
            <a:srgbClr val="FFFF66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7834" name="Freeform 18"/>
          <p:cNvSpPr>
            <a:spLocks/>
          </p:cNvSpPr>
          <p:nvPr/>
        </p:nvSpPr>
        <p:spPr bwMode="auto">
          <a:xfrm>
            <a:off x="96838" y="3521075"/>
            <a:ext cx="2925762" cy="1376363"/>
          </a:xfrm>
          <a:custGeom>
            <a:avLst/>
            <a:gdLst>
              <a:gd name="T0" fmla="*/ 0 w 1843"/>
              <a:gd name="T1" fmla="*/ 1507053957 h 867"/>
              <a:gd name="T2" fmla="*/ 249494665 w 1843"/>
              <a:gd name="T3" fmla="*/ 2147483647 h 867"/>
              <a:gd name="T4" fmla="*/ 2147483647 w 1843"/>
              <a:gd name="T5" fmla="*/ 685482754 h 867"/>
              <a:gd name="T6" fmla="*/ 2147483647 w 1843"/>
              <a:gd name="T7" fmla="*/ 0 h 867"/>
              <a:gd name="T8" fmla="*/ 0 w 1843"/>
              <a:gd name="T9" fmla="*/ 1507053957 h 8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43"/>
              <a:gd name="T16" fmla="*/ 0 h 867"/>
              <a:gd name="T17" fmla="*/ 1843 w 1843"/>
              <a:gd name="T18" fmla="*/ 867 h 8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43" h="867">
                <a:moveTo>
                  <a:pt x="0" y="598"/>
                </a:moveTo>
                <a:lnTo>
                  <a:pt x="99" y="867"/>
                </a:lnTo>
                <a:lnTo>
                  <a:pt x="1843" y="272"/>
                </a:lnTo>
                <a:lnTo>
                  <a:pt x="1750" y="0"/>
                </a:lnTo>
                <a:lnTo>
                  <a:pt x="0" y="598"/>
                </a:lnTo>
                <a:close/>
              </a:path>
            </a:pathLst>
          </a:custGeom>
          <a:solidFill>
            <a:srgbClr val="FFFF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35" name="Line 21"/>
          <p:cNvSpPr>
            <a:spLocks noChangeShapeType="1"/>
          </p:cNvSpPr>
          <p:nvPr/>
        </p:nvSpPr>
        <p:spPr bwMode="auto">
          <a:xfrm>
            <a:off x="107950" y="3284538"/>
            <a:ext cx="4195763" cy="1587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36" name="Line 22"/>
          <p:cNvSpPr>
            <a:spLocks noChangeShapeType="1"/>
          </p:cNvSpPr>
          <p:nvPr/>
        </p:nvSpPr>
        <p:spPr bwMode="auto">
          <a:xfrm>
            <a:off x="4351338" y="3281363"/>
            <a:ext cx="4691062" cy="15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38" name="Text Box 24"/>
          <p:cNvSpPr txBox="1">
            <a:spLocks noChangeArrowheads="1"/>
          </p:cNvSpPr>
          <p:nvPr/>
        </p:nvSpPr>
        <p:spPr bwMode="auto">
          <a:xfrm>
            <a:off x="3708400" y="4941888"/>
            <a:ext cx="1296988" cy="59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008000"/>
                </a:solidFill>
              </a:rPr>
              <a:t>Injection Kicker </a:t>
            </a:r>
          </a:p>
        </p:txBody>
      </p:sp>
      <p:sp>
        <p:nvSpPr>
          <p:cNvPr id="77841" name="Line 27"/>
          <p:cNvSpPr>
            <a:spLocks noChangeShapeType="1"/>
          </p:cNvSpPr>
          <p:nvPr/>
        </p:nvSpPr>
        <p:spPr bwMode="auto">
          <a:xfrm>
            <a:off x="4284663" y="3281363"/>
            <a:ext cx="2016125" cy="723900"/>
          </a:xfrm>
          <a:prstGeom prst="line">
            <a:avLst/>
          </a:prstGeom>
          <a:noFill/>
          <a:ln w="57150">
            <a:solidFill>
              <a:schemeClr val="accent2"/>
            </a:solidFill>
            <a:prstDash val="sysDot"/>
            <a:round/>
            <a:headEnd type="none" w="sm" len="sm"/>
            <a:tailEnd type="stealth" w="med" len="lg"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42" name="Line 29"/>
          <p:cNvSpPr>
            <a:spLocks noChangeShapeType="1"/>
          </p:cNvSpPr>
          <p:nvPr/>
        </p:nvSpPr>
        <p:spPr bwMode="auto">
          <a:xfrm flipV="1">
            <a:off x="76200" y="4068763"/>
            <a:ext cx="1177925" cy="4270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43" name="Line 30"/>
          <p:cNvSpPr>
            <a:spLocks noChangeShapeType="1"/>
          </p:cNvSpPr>
          <p:nvPr/>
        </p:nvSpPr>
        <p:spPr bwMode="auto">
          <a:xfrm flipV="1">
            <a:off x="265113" y="4068763"/>
            <a:ext cx="2401887" cy="833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77844" name="Text Box 36"/>
          <p:cNvSpPr txBox="1">
            <a:spLocks noChangeArrowheads="1"/>
          </p:cNvSpPr>
          <p:nvPr/>
        </p:nvSpPr>
        <p:spPr bwMode="auto">
          <a:xfrm>
            <a:off x="5949950" y="4941888"/>
            <a:ext cx="1150938" cy="8382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600" dirty="0">
                <a:solidFill>
                  <a:srgbClr val="663300"/>
                </a:solidFill>
              </a:rPr>
              <a:t>Injection absorber</a:t>
            </a:r>
          </a:p>
          <a:p>
            <a:pPr algn="ctr" eaLnBrk="0" hangingPunct="0"/>
            <a:r>
              <a:rPr lang="en-US" sz="1600" dirty="0">
                <a:solidFill>
                  <a:srgbClr val="663300"/>
                </a:solidFill>
              </a:rPr>
              <a:t>(TDI) ~7σ</a:t>
            </a:r>
          </a:p>
        </p:txBody>
      </p:sp>
      <p:sp>
        <p:nvSpPr>
          <p:cNvPr id="77845" name="Text Box 37"/>
          <p:cNvSpPr txBox="1">
            <a:spLocks noChangeArrowheads="1"/>
          </p:cNvSpPr>
          <p:nvPr/>
        </p:nvSpPr>
        <p:spPr bwMode="auto">
          <a:xfrm>
            <a:off x="6956425" y="4221163"/>
            <a:ext cx="20891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>
                <a:solidFill>
                  <a:srgbClr val="FF3300"/>
                </a:solidFill>
              </a:rPr>
              <a:t>Circulating beam – kicked out</a:t>
            </a:r>
          </a:p>
        </p:txBody>
      </p:sp>
      <p:sp>
        <p:nvSpPr>
          <p:cNvPr id="77846" name="Rectangle 38"/>
          <p:cNvSpPr>
            <a:spLocks noChangeArrowheads="1"/>
          </p:cNvSpPr>
          <p:nvPr/>
        </p:nvSpPr>
        <p:spPr bwMode="auto">
          <a:xfrm>
            <a:off x="6308725" y="3717925"/>
            <a:ext cx="433388" cy="1006475"/>
          </a:xfrm>
          <a:prstGeom prst="rect">
            <a:avLst/>
          </a:prstGeom>
          <a:solidFill>
            <a:srgbClr val="66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7847" name="Rectangle 39"/>
          <p:cNvSpPr>
            <a:spLocks noChangeArrowheads="1"/>
          </p:cNvSpPr>
          <p:nvPr/>
        </p:nvSpPr>
        <p:spPr bwMode="auto">
          <a:xfrm>
            <a:off x="6308725" y="1773238"/>
            <a:ext cx="433388" cy="1081087"/>
          </a:xfrm>
          <a:prstGeom prst="rect">
            <a:avLst/>
          </a:prstGeom>
          <a:solidFill>
            <a:srgbClr val="66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77848" name="Line 41"/>
          <p:cNvSpPr>
            <a:spLocks noChangeShapeType="1"/>
          </p:cNvSpPr>
          <p:nvPr/>
        </p:nvSpPr>
        <p:spPr bwMode="auto">
          <a:xfrm>
            <a:off x="4437063" y="1628775"/>
            <a:ext cx="20161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lg" len="sm"/>
            <a:tailEnd type="triangle" w="lg" len="sm"/>
          </a:ln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7849" name="Text Box 42"/>
          <p:cNvSpPr txBox="1">
            <a:spLocks noChangeArrowheads="1"/>
          </p:cNvSpPr>
          <p:nvPr/>
        </p:nvSpPr>
        <p:spPr bwMode="auto">
          <a:xfrm>
            <a:off x="4725988" y="1412875"/>
            <a:ext cx="1441450" cy="523220"/>
          </a:xfrm>
          <a:prstGeom prst="rect">
            <a:avLst/>
          </a:prstGeom>
          <a:solidFill>
            <a:srgbClr val="EAEAEA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000000"/>
                </a:solidFill>
              </a:rPr>
              <a:t>phase advance 90</a:t>
            </a:r>
            <a:r>
              <a:rPr lang="en-US" sz="1400" baseline="300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7850" name="Text Box 47"/>
          <p:cNvSpPr txBox="1">
            <a:spLocks noChangeArrowheads="1"/>
          </p:cNvSpPr>
          <p:nvPr/>
        </p:nvSpPr>
        <p:spPr bwMode="auto">
          <a:xfrm>
            <a:off x="6656388" y="2890838"/>
            <a:ext cx="2303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LHC circulating beam </a:t>
            </a:r>
          </a:p>
        </p:txBody>
      </p:sp>
      <p:grpSp>
        <p:nvGrpSpPr>
          <p:cNvPr id="77851" name="Group 52"/>
          <p:cNvGrpSpPr>
            <a:grpSpLocks/>
          </p:cNvGrpSpPr>
          <p:nvPr/>
        </p:nvGrpSpPr>
        <p:grpSpPr bwMode="auto">
          <a:xfrm>
            <a:off x="179388" y="4176713"/>
            <a:ext cx="1871662" cy="1760537"/>
            <a:chOff x="113" y="2631"/>
            <a:chExt cx="953" cy="1092"/>
          </a:xfrm>
        </p:grpSpPr>
        <p:sp>
          <p:nvSpPr>
            <p:cNvPr id="77852" name="Rectangle 53"/>
            <p:cNvSpPr>
              <a:spLocks noChangeArrowheads="1"/>
            </p:cNvSpPr>
            <p:nvPr/>
          </p:nvSpPr>
          <p:spPr bwMode="auto">
            <a:xfrm rot="-1059772">
              <a:off x="270" y="2631"/>
              <a:ext cx="136" cy="157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95000"/>
                </a:lnSpc>
                <a:spcBef>
                  <a:spcPct val="40000"/>
                </a:spcBef>
              </a:pPr>
              <a:endParaRPr lang="de-DE"/>
            </a:p>
          </p:txBody>
        </p:sp>
        <p:sp>
          <p:nvSpPr>
            <p:cNvPr id="77853" name="Rectangle 54"/>
            <p:cNvSpPr>
              <a:spLocks noChangeArrowheads="1"/>
            </p:cNvSpPr>
            <p:nvPr/>
          </p:nvSpPr>
          <p:spPr bwMode="auto">
            <a:xfrm rot="-1059772">
              <a:off x="359" y="2928"/>
              <a:ext cx="136" cy="157"/>
            </a:xfrm>
            <a:prstGeom prst="rect">
              <a:avLst/>
            </a:prstGeom>
            <a:solidFill>
              <a:srgbClr val="6633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>
                <a:lnSpc>
                  <a:spcPct val="95000"/>
                </a:lnSpc>
                <a:spcBef>
                  <a:spcPct val="40000"/>
                </a:spcBef>
              </a:pPr>
              <a:endParaRPr lang="de-DE"/>
            </a:p>
          </p:txBody>
        </p:sp>
        <p:sp>
          <p:nvSpPr>
            <p:cNvPr id="77854" name="Text Box 55"/>
            <p:cNvSpPr txBox="1">
              <a:spLocks noChangeArrowheads="1"/>
            </p:cNvSpPr>
            <p:nvPr/>
          </p:nvSpPr>
          <p:spPr bwMode="auto">
            <a:xfrm>
              <a:off x="113" y="3203"/>
              <a:ext cx="953" cy="52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sz="1600" dirty="0">
                  <a:solidFill>
                    <a:srgbClr val="663300"/>
                  </a:solidFill>
                </a:rPr>
                <a:t>Set of transfer line collimators (TCDI)  ~5σ</a:t>
              </a:r>
            </a:p>
          </p:txBody>
        </p:sp>
      </p:grpSp>
      <p:sp>
        <p:nvSpPr>
          <p:cNvPr id="32" name="Line 29"/>
          <p:cNvSpPr>
            <a:spLocks noChangeShapeType="1"/>
          </p:cNvSpPr>
          <p:nvPr/>
        </p:nvSpPr>
        <p:spPr bwMode="auto">
          <a:xfrm flipV="1">
            <a:off x="96838" y="4068757"/>
            <a:ext cx="1166247" cy="41671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 flipV="1">
            <a:off x="274073" y="4068758"/>
            <a:ext cx="2401887" cy="833437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 dirty="0">
              <a:solidFill>
                <a:srgbClr val="333399"/>
              </a:solidFill>
            </a:endParaRPr>
          </a:p>
        </p:txBody>
      </p:sp>
      <p:sp>
        <p:nvSpPr>
          <p:cNvPr id="36" name="Rectangle 14"/>
          <p:cNvSpPr>
            <a:spLocks noChangeArrowheads="1"/>
          </p:cNvSpPr>
          <p:nvPr/>
        </p:nvSpPr>
        <p:spPr bwMode="auto">
          <a:xfrm>
            <a:off x="96837" y="962024"/>
            <a:ext cx="3148387" cy="11715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GB" sz="2000" dirty="0" smtClean="0">
                <a:solidFill>
                  <a:srgbClr val="663300"/>
                </a:solidFill>
              </a:rPr>
              <a:t>This type of kicker failure happened several times: protection worked</a:t>
            </a:r>
            <a:endParaRPr lang="en-GB" sz="2000" dirty="0">
              <a:solidFill>
                <a:srgbClr val="663300"/>
              </a:solidFill>
            </a:endParaRPr>
          </a:p>
        </p:txBody>
      </p:sp>
      <p:sp>
        <p:nvSpPr>
          <p:cNvPr id="38" name="Rectangle 25"/>
          <p:cNvSpPr>
            <a:spLocks noChangeArrowheads="1"/>
          </p:cNvSpPr>
          <p:nvPr/>
        </p:nvSpPr>
        <p:spPr bwMode="auto">
          <a:xfrm>
            <a:off x="4211638" y="4069039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39" name="Rectangle 26"/>
          <p:cNvSpPr>
            <a:spLocks noChangeArrowheads="1"/>
          </p:cNvSpPr>
          <p:nvPr/>
        </p:nvSpPr>
        <p:spPr bwMode="auto">
          <a:xfrm>
            <a:off x="4211638" y="2127934"/>
            <a:ext cx="433387" cy="2309129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40" name="Rectangle 25"/>
          <p:cNvSpPr>
            <a:spLocks noChangeArrowheads="1"/>
          </p:cNvSpPr>
          <p:nvPr/>
        </p:nvSpPr>
        <p:spPr bwMode="auto">
          <a:xfrm>
            <a:off x="4211638" y="2127934"/>
            <a:ext cx="433387" cy="368023"/>
          </a:xfrm>
          <a:prstGeom prst="rect">
            <a:avLst/>
          </a:prstGeom>
          <a:solidFill>
            <a:srgbClr val="33CC33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30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8557"/>
    </mc:Choice>
    <mc:Fallback xmlns="">
      <p:transition advTm="38557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3" descr="BDSY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8293" r="21053" b="9090"/>
          <a:stretch>
            <a:fillRect/>
          </a:stretch>
        </p:blipFill>
        <p:spPr bwMode="auto">
          <a:xfrm>
            <a:off x="3742" y="1932"/>
            <a:ext cx="9140258" cy="685606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952500" y="2"/>
            <a:ext cx="8153400" cy="715963"/>
          </a:xfrm>
        </p:spPr>
        <p:txBody>
          <a:bodyPr/>
          <a:lstStyle/>
          <a:p>
            <a:r>
              <a:rPr lang="en-GB" sz="2800" dirty="0" smtClean="0">
                <a:solidFill>
                  <a:srgbClr val="000066"/>
                </a:solidFill>
              </a:rPr>
              <a:t>Layout of beam dump system in IR6</a:t>
            </a:r>
            <a:endParaRPr lang="en-GB" sz="2800" dirty="0">
              <a:solidFill>
                <a:srgbClr val="000066"/>
              </a:solidFill>
            </a:endParaRPr>
          </a:p>
        </p:txBody>
      </p:sp>
      <p:sp>
        <p:nvSpPr>
          <p:cNvPr id="15369" name="Text Box 8"/>
          <p:cNvSpPr txBox="1">
            <a:spLocks noChangeArrowheads="1"/>
          </p:cNvSpPr>
          <p:nvPr/>
        </p:nvSpPr>
        <p:spPr bwMode="auto">
          <a:xfrm>
            <a:off x="6781802" y="6149975"/>
            <a:ext cx="8159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sz="1400" b="1" i="1">
                <a:solidFill>
                  <a:srgbClr val="000000"/>
                </a:solidFill>
                <a:latin typeface="Arial" pitchFamily="34" charset="0"/>
              </a:rPr>
              <a:t>Beam 2</a:t>
            </a:r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7392987" y="2960342"/>
            <a:ext cx="1524000" cy="584200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Beam dump block</a:t>
            </a:r>
          </a:p>
        </p:txBody>
      </p:sp>
      <p:sp>
        <p:nvSpPr>
          <p:cNvPr id="44" name="Line 11"/>
          <p:cNvSpPr>
            <a:spLocks noChangeShapeType="1"/>
          </p:cNvSpPr>
          <p:nvPr/>
        </p:nvSpPr>
        <p:spPr bwMode="auto">
          <a:xfrm flipH="1">
            <a:off x="8229600" y="3581400"/>
            <a:ext cx="0" cy="838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6" name="Line 13"/>
          <p:cNvSpPr>
            <a:spLocks noChangeShapeType="1"/>
          </p:cNvSpPr>
          <p:nvPr/>
        </p:nvSpPr>
        <p:spPr bwMode="auto">
          <a:xfrm flipV="1">
            <a:off x="1371600" y="2797177"/>
            <a:ext cx="272824" cy="11652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7" name="Line 14"/>
          <p:cNvSpPr>
            <a:spLocks noChangeShapeType="1"/>
          </p:cNvSpPr>
          <p:nvPr/>
        </p:nvSpPr>
        <p:spPr bwMode="auto">
          <a:xfrm rot="21475046">
            <a:off x="4851322" y="4318764"/>
            <a:ext cx="476595" cy="341241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8" name="Line 15"/>
          <p:cNvSpPr>
            <a:spLocks noChangeShapeType="1"/>
          </p:cNvSpPr>
          <p:nvPr/>
        </p:nvSpPr>
        <p:spPr bwMode="auto">
          <a:xfrm rot="21470686">
            <a:off x="5995356" y="5046942"/>
            <a:ext cx="828675" cy="534988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49" name="Oval 16"/>
          <p:cNvSpPr>
            <a:spLocks noChangeArrowheads="1"/>
          </p:cNvSpPr>
          <p:nvPr/>
        </p:nvSpPr>
        <p:spPr bwMode="auto">
          <a:xfrm>
            <a:off x="4807177" y="4289434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50" name="Oval 17"/>
          <p:cNvSpPr>
            <a:spLocks noChangeArrowheads="1"/>
          </p:cNvSpPr>
          <p:nvPr/>
        </p:nvSpPr>
        <p:spPr bwMode="auto">
          <a:xfrm>
            <a:off x="5962016" y="5040592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51" name="Freeform 18"/>
          <p:cNvSpPr>
            <a:spLocks/>
          </p:cNvSpPr>
          <p:nvPr/>
        </p:nvSpPr>
        <p:spPr bwMode="auto">
          <a:xfrm rot="383835">
            <a:off x="7393906" y="5977936"/>
            <a:ext cx="460375" cy="396875"/>
          </a:xfrm>
          <a:custGeom>
            <a:avLst/>
            <a:gdLst>
              <a:gd name="T0" fmla="*/ 0 w 290"/>
              <a:gd name="T1" fmla="*/ 0 h 250"/>
              <a:gd name="T2" fmla="*/ 2147483647 w 290"/>
              <a:gd name="T3" fmla="*/ 2147483647 h 250"/>
              <a:gd name="T4" fmla="*/ 2147483647 w 290"/>
              <a:gd name="T5" fmla="*/ 2147483647 h 250"/>
              <a:gd name="T6" fmla="*/ 2147483647 w 290"/>
              <a:gd name="T7" fmla="*/ 2147483647 h 250"/>
              <a:gd name="T8" fmla="*/ 2147483647 w 290"/>
              <a:gd name="T9" fmla="*/ 2147483647 h 250"/>
              <a:gd name="T10" fmla="*/ 2147483647 w 290"/>
              <a:gd name="T11" fmla="*/ 2147483647 h 2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0"/>
              <a:gd name="T19" fmla="*/ 0 h 250"/>
              <a:gd name="T20" fmla="*/ 290 w 290"/>
              <a:gd name="T21" fmla="*/ 250 h 2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0" h="250">
                <a:moveTo>
                  <a:pt x="0" y="0"/>
                </a:moveTo>
                <a:cubicBezTo>
                  <a:pt x="10" y="6"/>
                  <a:pt x="36" y="21"/>
                  <a:pt x="60" y="38"/>
                </a:cubicBezTo>
                <a:cubicBezTo>
                  <a:pt x="84" y="55"/>
                  <a:pt x="117" y="82"/>
                  <a:pt x="142" y="102"/>
                </a:cubicBezTo>
                <a:cubicBezTo>
                  <a:pt x="167" y="122"/>
                  <a:pt x="187" y="137"/>
                  <a:pt x="208" y="158"/>
                </a:cubicBezTo>
                <a:cubicBezTo>
                  <a:pt x="229" y="179"/>
                  <a:pt x="254" y="211"/>
                  <a:pt x="268" y="226"/>
                </a:cubicBezTo>
                <a:cubicBezTo>
                  <a:pt x="282" y="241"/>
                  <a:pt x="286" y="245"/>
                  <a:pt x="290" y="250"/>
                </a:cubicBezTo>
              </a:path>
            </a:pathLst>
          </a:custGeom>
          <a:noFill/>
          <a:ln w="28575">
            <a:solidFill>
              <a:srgbClr val="008000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2" name="Oval 19"/>
          <p:cNvSpPr>
            <a:spLocks noChangeArrowheads="1"/>
          </p:cNvSpPr>
          <p:nvPr/>
        </p:nvSpPr>
        <p:spPr bwMode="auto">
          <a:xfrm>
            <a:off x="7357896" y="5911782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54" name="Line 21"/>
          <p:cNvSpPr>
            <a:spLocks noChangeShapeType="1"/>
          </p:cNvSpPr>
          <p:nvPr/>
        </p:nvSpPr>
        <p:spPr bwMode="auto">
          <a:xfrm flipH="1">
            <a:off x="4343400" y="2819400"/>
            <a:ext cx="0" cy="914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5" name="Line 22"/>
          <p:cNvSpPr>
            <a:spLocks noChangeShapeType="1"/>
          </p:cNvSpPr>
          <p:nvPr/>
        </p:nvSpPr>
        <p:spPr bwMode="auto">
          <a:xfrm flipH="1">
            <a:off x="5638800" y="3276600"/>
            <a:ext cx="0" cy="914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6" name="Text Box 23"/>
          <p:cNvSpPr txBox="1">
            <a:spLocks noChangeArrowheads="1"/>
          </p:cNvSpPr>
          <p:nvPr/>
        </p:nvSpPr>
        <p:spPr bwMode="auto">
          <a:xfrm>
            <a:off x="5334000" y="2514602"/>
            <a:ext cx="1676400" cy="830263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Kicker magnets to paint (dilute) the beam</a:t>
            </a:r>
          </a:p>
        </p:txBody>
      </p:sp>
      <p:sp>
        <p:nvSpPr>
          <p:cNvPr id="57" name="Line 24"/>
          <p:cNvSpPr>
            <a:spLocks noChangeShapeType="1"/>
          </p:cNvSpPr>
          <p:nvPr/>
        </p:nvSpPr>
        <p:spPr bwMode="auto">
          <a:xfrm>
            <a:off x="5029200" y="3733800"/>
            <a:ext cx="3048000" cy="304800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58" name="Text Box 25"/>
          <p:cNvSpPr txBox="1">
            <a:spLocks noChangeArrowheads="1"/>
          </p:cNvSpPr>
          <p:nvPr/>
        </p:nvSpPr>
        <p:spPr bwMode="auto">
          <a:xfrm>
            <a:off x="6019800" y="3657600"/>
            <a:ext cx="1447800" cy="336550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>
                <a:solidFill>
                  <a:srgbClr val="0000FF"/>
                </a:solidFill>
                <a:latin typeface="Arial" charset="0"/>
              </a:rPr>
              <a:t>about 700 m</a:t>
            </a:r>
          </a:p>
        </p:txBody>
      </p:sp>
      <p:sp>
        <p:nvSpPr>
          <p:cNvPr id="59" name="Freeform 26"/>
          <p:cNvSpPr>
            <a:spLocks/>
          </p:cNvSpPr>
          <p:nvPr/>
        </p:nvSpPr>
        <p:spPr bwMode="auto">
          <a:xfrm>
            <a:off x="667114" y="1702308"/>
            <a:ext cx="569607" cy="349261"/>
          </a:xfrm>
          <a:custGeom>
            <a:avLst/>
            <a:gdLst>
              <a:gd name="T0" fmla="*/ 0 w 314"/>
              <a:gd name="T1" fmla="*/ 0 h 156"/>
              <a:gd name="T2" fmla="*/ 2147483647 w 314"/>
              <a:gd name="T3" fmla="*/ 2147483647 h 156"/>
              <a:gd name="T4" fmla="*/ 2147483647 w 314"/>
              <a:gd name="T5" fmla="*/ 2147483647 h 156"/>
              <a:gd name="T6" fmla="*/ 2147483647 w 314"/>
              <a:gd name="T7" fmla="*/ 2147483647 h 156"/>
              <a:gd name="T8" fmla="*/ 0 60000 65536"/>
              <a:gd name="T9" fmla="*/ 0 60000 65536"/>
              <a:gd name="T10" fmla="*/ 0 60000 65536"/>
              <a:gd name="T11" fmla="*/ 0 60000 65536"/>
              <a:gd name="T12" fmla="*/ 0 w 314"/>
              <a:gd name="T13" fmla="*/ 0 h 156"/>
              <a:gd name="T14" fmla="*/ 314 w 314"/>
              <a:gd name="T15" fmla="*/ 156 h 156"/>
              <a:gd name="connsiteX0" fmla="*/ 0 w 11427"/>
              <a:gd name="connsiteY0" fmla="*/ 0 h 14103"/>
              <a:gd name="connsiteX1" fmla="*/ 4612 w 11427"/>
              <a:gd name="connsiteY1" fmla="*/ 6795 h 14103"/>
              <a:gd name="connsiteX2" fmla="*/ 7924 w 11427"/>
              <a:gd name="connsiteY2" fmla="*/ 10129 h 14103"/>
              <a:gd name="connsiteX3" fmla="*/ 11427 w 11427"/>
              <a:gd name="connsiteY3" fmla="*/ 14103 h 14103"/>
              <a:gd name="connsiteX0" fmla="*/ 0 w 11427"/>
              <a:gd name="connsiteY0" fmla="*/ 0 h 14103"/>
              <a:gd name="connsiteX1" fmla="*/ 4918 w 11427"/>
              <a:gd name="connsiteY1" fmla="*/ 6385 h 14103"/>
              <a:gd name="connsiteX2" fmla="*/ 7924 w 11427"/>
              <a:gd name="connsiteY2" fmla="*/ 10129 h 14103"/>
              <a:gd name="connsiteX3" fmla="*/ 11427 w 11427"/>
              <a:gd name="connsiteY3" fmla="*/ 14103 h 14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27" h="14103">
                <a:moveTo>
                  <a:pt x="0" y="0"/>
                </a:moveTo>
                <a:cubicBezTo>
                  <a:pt x="541" y="449"/>
                  <a:pt x="3597" y="4697"/>
                  <a:pt x="4918" y="6385"/>
                </a:cubicBezTo>
                <a:cubicBezTo>
                  <a:pt x="6239" y="8073"/>
                  <a:pt x="6777" y="8911"/>
                  <a:pt x="7924" y="10129"/>
                </a:cubicBezTo>
                <a:cubicBezTo>
                  <a:pt x="9070" y="11347"/>
                  <a:pt x="10695" y="13270"/>
                  <a:pt x="11427" y="14103"/>
                </a:cubicBez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0" name="Line 27"/>
          <p:cNvSpPr>
            <a:spLocks noChangeShapeType="1"/>
          </p:cNvSpPr>
          <p:nvPr/>
        </p:nvSpPr>
        <p:spPr bwMode="auto">
          <a:xfrm>
            <a:off x="1606324" y="2313638"/>
            <a:ext cx="276906" cy="174172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1" name="Line 28"/>
          <p:cNvSpPr>
            <a:spLocks noChangeShapeType="1"/>
          </p:cNvSpPr>
          <p:nvPr/>
        </p:nvSpPr>
        <p:spPr bwMode="auto">
          <a:xfrm>
            <a:off x="2510529" y="2858558"/>
            <a:ext cx="809625" cy="51435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 type="none" w="sm" len="sm"/>
            <a:tailEnd type="arrow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2" name="Oval 29"/>
          <p:cNvSpPr>
            <a:spLocks noChangeArrowheads="1"/>
          </p:cNvSpPr>
          <p:nvPr/>
        </p:nvSpPr>
        <p:spPr bwMode="auto">
          <a:xfrm>
            <a:off x="2481952" y="2839508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63" name="Oval 30"/>
          <p:cNvSpPr>
            <a:spLocks noChangeArrowheads="1"/>
          </p:cNvSpPr>
          <p:nvPr/>
        </p:nvSpPr>
        <p:spPr bwMode="auto">
          <a:xfrm>
            <a:off x="1568224" y="2275538"/>
            <a:ext cx="76200" cy="76200"/>
          </a:xfrm>
          <a:prstGeom prst="ellipse">
            <a:avLst/>
          </a:prstGeom>
          <a:solidFill>
            <a:srgbClr val="2A004E"/>
          </a:solidFill>
          <a:ln w="12700">
            <a:noFill/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2A004E"/>
              </a:solidFill>
            </a:endParaRPr>
          </a:p>
        </p:txBody>
      </p:sp>
      <p:sp>
        <p:nvSpPr>
          <p:cNvPr id="64" name="Line 31"/>
          <p:cNvSpPr>
            <a:spLocks noChangeShapeType="1"/>
          </p:cNvSpPr>
          <p:nvPr/>
        </p:nvSpPr>
        <p:spPr bwMode="auto">
          <a:xfrm>
            <a:off x="457200" y="2895600"/>
            <a:ext cx="6248400" cy="3733800"/>
          </a:xfrm>
          <a:prstGeom prst="line">
            <a:avLst/>
          </a:prstGeom>
          <a:noFill/>
          <a:ln w="12700">
            <a:solidFill>
              <a:srgbClr val="2A004E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65" name="Text Box 32"/>
          <p:cNvSpPr txBox="1">
            <a:spLocks noChangeArrowheads="1"/>
          </p:cNvSpPr>
          <p:nvPr/>
        </p:nvSpPr>
        <p:spPr bwMode="auto">
          <a:xfrm>
            <a:off x="3200400" y="5105400"/>
            <a:ext cx="1447800" cy="336550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>
                <a:solidFill>
                  <a:srgbClr val="0000FF"/>
                </a:solidFill>
                <a:latin typeface="Arial" charset="0"/>
              </a:rPr>
              <a:t>about 500 m</a:t>
            </a:r>
          </a:p>
        </p:txBody>
      </p:sp>
      <p:sp>
        <p:nvSpPr>
          <p:cNvPr id="66" name="Text Box 33"/>
          <p:cNvSpPr txBox="1">
            <a:spLocks noChangeArrowheads="1"/>
          </p:cNvSpPr>
          <p:nvPr/>
        </p:nvSpPr>
        <p:spPr bwMode="auto">
          <a:xfrm>
            <a:off x="381000" y="3771902"/>
            <a:ext cx="1811338" cy="1076325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15 fast ‘kicker’ magnets deflect the beam to the outside</a:t>
            </a:r>
          </a:p>
        </p:txBody>
      </p:sp>
      <p:sp>
        <p:nvSpPr>
          <p:cNvPr id="15394" name="TextBox 34"/>
          <p:cNvSpPr txBox="1">
            <a:spLocks noChangeArrowheads="1"/>
          </p:cNvSpPr>
          <p:nvPr/>
        </p:nvSpPr>
        <p:spPr bwMode="auto">
          <a:xfrm>
            <a:off x="3077820" y="723902"/>
            <a:ext cx="5486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/>
            <a:r>
              <a:rPr lang="en-US" sz="1600" dirty="0">
                <a:solidFill>
                  <a:srgbClr val="C00000"/>
                </a:solidFill>
              </a:rPr>
              <a:t>T</a:t>
            </a:r>
            <a:r>
              <a:rPr lang="en-US" sz="1600" dirty="0" smtClean="0">
                <a:solidFill>
                  <a:srgbClr val="C00000"/>
                </a:solidFill>
              </a:rPr>
              <a:t>o </a:t>
            </a:r>
            <a:r>
              <a:rPr lang="en-US" sz="1600" dirty="0">
                <a:solidFill>
                  <a:srgbClr val="C00000"/>
                </a:solidFill>
              </a:rPr>
              <a:t>get rid of the beams (also in case of emergency!), the beams are ‘kicked’ out of the ring by a system of </a:t>
            </a:r>
            <a:r>
              <a:rPr lang="en-US" sz="1600" u="sng" dirty="0">
                <a:solidFill>
                  <a:srgbClr val="C00000"/>
                </a:solidFill>
              </a:rPr>
              <a:t>kicker magnets</a:t>
            </a:r>
            <a:r>
              <a:rPr lang="en-US" sz="1600" dirty="0">
                <a:solidFill>
                  <a:srgbClr val="C00000"/>
                </a:solidFill>
              </a:rPr>
              <a:t> send into a dump block !</a:t>
            </a:r>
          </a:p>
        </p:txBody>
      </p: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3270250" y="1876427"/>
            <a:ext cx="1900238" cy="1076325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srgbClr val="0000FF"/>
                </a:solidFill>
                <a:latin typeface="+mn-lt"/>
              </a:rPr>
              <a:t>Septum magnets deflect the extracted beam vertically</a:t>
            </a:r>
          </a:p>
        </p:txBody>
      </p:sp>
      <p:sp>
        <p:nvSpPr>
          <p:cNvPr id="36" name="Text Box 33"/>
          <p:cNvSpPr txBox="1">
            <a:spLocks noChangeArrowheads="1"/>
          </p:cNvSpPr>
          <p:nvPr/>
        </p:nvSpPr>
        <p:spPr bwMode="auto">
          <a:xfrm>
            <a:off x="4010027" y="6073775"/>
            <a:ext cx="1476375" cy="338138"/>
          </a:xfrm>
          <a:prstGeom prst="rect">
            <a:avLst/>
          </a:prstGeom>
          <a:noFill/>
          <a:ln w="12700">
            <a:solidFill>
              <a:srgbClr val="00B050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kern="0" dirty="0">
                <a:solidFill>
                  <a:srgbClr val="00B050"/>
                </a:solidFill>
                <a:latin typeface="+mn-lt"/>
              </a:rPr>
              <a:t>quadrupoles</a:t>
            </a:r>
          </a:p>
        </p:txBody>
      </p:sp>
      <p:sp>
        <p:nvSpPr>
          <p:cNvPr id="37" name="Line 13"/>
          <p:cNvSpPr>
            <a:spLocks noChangeShapeType="1"/>
          </p:cNvSpPr>
          <p:nvPr/>
        </p:nvSpPr>
        <p:spPr bwMode="auto">
          <a:xfrm flipV="1">
            <a:off x="4818065" y="5334000"/>
            <a:ext cx="581025" cy="750888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 flipV="1">
            <a:off x="5497513" y="6002338"/>
            <a:ext cx="1020762" cy="246062"/>
          </a:xfrm>
          <a:prstGeom prst="line">
            <a:avLst/>
          </a:prstGeom>
          <a:noFill/>
          <a:ln w="19050">
            <a:solidFill>
              <a:srgbClr val="00B050"/>
            </a:solidFill>
            <a:round/>
            <a:headEnd type="none" w="sm" len="sm"/>
            <a:tailEnd type="stealth" w="lg" len="lg"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15399" name="TextBox 34"/>
          <p:cNvSpPr txBox="1">
            <a:spLocks noChangeArrowheads="1"/>
          </p:cNvSpPr>
          <p:nvPr/>
        </p:nvSpPr>
        <p:spPr bwMode="auto">
          <a:xfrm>
            <a:off x="266700" y="5600702"/>
            <a:ext cx="2971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US" sz="1600" dirty="0">
                <a:solidFill>
                  <a:srgbClr val="0000FF"/>
                </a:solidFill>
              </a:rPr>
              <a:t>The 3 </a:t>
            </a:r>
            <a:r>
              <a:rPr lang="en-US" sz="1600" dirty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1600" dirty="0">
                <a:solidFill>
                  <a:srgbClr val="0000FF"/>
                </a:solidFill>
              </a:rPr>
              <a:t>s gap in the beam gives the kicker time to reach full field.</a:t>
            </a:r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auto">
          <a:xfrm>
            <a:off x="6248400" y="1600202"/>
            <a:ext cx="2438400" cy="707886"/>
          </a:xfrm>
          <a:prstGeom prst="rect">
            <a:avLst/>
          </a:prstGeom>
          <a:solidFill>
            <a:srgbClr val="0000FF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kern="0" dirty="0">
                <a:solidFill>
                  <a:srgbClr val="FFFFCC"/>
                </a:solidFill>
                <a:latin typeface="+mn-lt"/>
              </a:rPr>
              <a:t>Ultra-high reliability system !! </a:t>
            </a:r>
          </a:p>
        </p:txBody>
      </p:sp>
    </p:spTree>
    <p:extLst>
      <p:ext uri="{BB962C8B-B14F-4D97-AF65-F5344CB8AC3E}">
        <p14:creationId xmlns:p14="http://schemas.microsoft.com/office/powerpoint/2010/main" val="3587345412"/>
      </p:ext>
    </p:extLst>
  </p:cSld>
  <p:clrMapOvr>
    <a:masterClrMapping/>
  </p:clrMapOvr>
  <p:transition spd="med" advTm="46469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762000"/>
            <a:ext cx="9144002" cy="590745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dump line</a:t>
            </a:r>
          </a:p>
        </p:txBody>
      </p:sp>
      <p:pic>
        <p:nvPicPr>
          <p:cNvPr id="18436" name="Picture 4" descr="IR6.Dumpline.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5700"/>
            <a:ext cx="6134100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 descr="IR6.Dumpline.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515" y="961578"/>
            <a:ext cx="4387486" cy="5707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03399" y="961578"/>
            <a:ext cx="28418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CC"/>
                </a:solidFill>
              </a:rPr>
              <a:t>7</a:t>
            </a:r>
            <a:r>
              <a:rPr lang="en-GB" sz="2000" dirty="0" smtClean="0">
                <a:solidFill>
                  <a:srgbClr val="FFFFCC"/>
                </a:solidFill>
              </a:rPr>
              <a:t>00 m long tunnel to beam dump block- beam size increases</a:t>
            </a:r>
            <a:endParaRPr lang="en-GB" sz="2000" dirty="0">
              <a:solidFill>
                <a:srgbClr val="FFFF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41362" y="6021360"/>
            <a:ext cx="28418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FFCC"/>
                </a:solidFill>
              </a:rPr>
              <a:t>Beam dump block</a:t>
            </a:r>
            <a:endParaRPr lang="en-GB" sz="2000" dirty="0">
              <a:solidFill>
                <a:srgbClr val="FFFFCC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549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417">
        <p:fade/>
      </p:transition>
    </mc:Choice>
    <mc:Fallback xmlns="">
      <p:transition spd="med" advTm="194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</a:t>
            </a:r>
            <a:r>
              <a:rPr lang="en-GB" dirty="0" smtClean="0"/>
              <a:t>dump with 1380  bunches</a:t>
            </a:r>
            <a:endParaRPr lang="en-GB" dirty="0"/>
          </a:p>
        </p:txBody>
      </p:sp>
      <p:sp>
        <p:nvSpPr>
          <p:cNvPr id="1126407" name="Rectangle 7"/>
          <p:cNvSpPr>
            <a:spLocks noGrp="1" noChangeArrowheads="1"/>
          </p:cNvSpPr>
          <p:nvPr>
            <p:ph idx="1"/>
          </p:nvPr>
        </p:nvSpPr>
        <p:spPr>
          <a:xfrm>
            <a:off x="0" y="6181725"/>
            <a:ext cx="9144000" cy="474720"/>
          </a:xfrm>
          <a:noFill/>
          <a:ln>
            <a:solidFill>
              <a:srgbClr val="000066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r>
              <a:rPr lang="en-GB" sz="2000" dirty="0"/>
              <a:t>Beam spot at the end of the beam dumping line, just in front of the beam dump block</a:t>
            </a:r>
          </a:p>
        </p:txBody>
      </p:sp>
      <p:sp>
        <p:nvSpPr>
          <p:cNvPr id="2" name="AutoShape 2" descr="https://mail-attachment.googleusercontent.com/attachment/u/0/?ui=2&amp;ik=6f9e5c9bb1&amp;view=att&amp;th=13890c1568f5a326&amp;attid=0.1&amp;disp=inline&amp;realattid=f_h4pt1nen0&amp;safe=1&amp;zw&amp;saduie=AG9B_P_SwvHnITW2fr-yKpfh6kAm&amp;sadet=1342715001416&amp;sads=ufFcXrYUtcQ1xG9briFov4OQoSc&amp;sadssc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" name="AutoShape 4" descr="https://mail-attachment.googleusercontent.com/attachment/u/0/?ui=2&amp;ik=6f9e5c9bb1&amp;view=att&amp;th=13890c1568f5a326&amp;attid=0.1&amp;disp=inline&amp;realattid=f_h4pt1nen0&amp;safe=1&amp;zw&amp;saduie=AG9B_P_SwvHnITW2fr-yKpfh6kAm&amp;sadet=1342715001416&amp;sads=ufFcXrYUtcQ1xG9briFov4OQoSc&amp;sadssc=1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962" y="867799"/>
            <a:ext cx="6950075" cy="520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80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6231">
        <p:fade/>
      </p:transition>
    </mc:Choice>
    <mc:Fallback xmlns="">
      <p:transition spd="med" advTm="362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ESS Lund / Sweden – 5 MW beam power</a:t>
            </a:r>
            <a:endParaRPr lang="en-GB" sz="3200" dirty="0"/>
          </a:p>
        </p:txBody>
      </p:sp>
      <p:sp>
        <p:nvSpPr>
          <p:cNvPr id="55" name="Rectangle 54"/>
          <p:cNvSpPr/>
          <p:nvPr/>
        </p:nvSpPr>
        <p:spPr>
          <a:xfrm>
            <a:off x="287411" y="4365625"/>
            <a:ext cx="3177929" cy="1255728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 anchor="b">
            <a:spAutoFit/>
          </a:bodyPr>
          <a:lstStyle/>
          <a:p>
            <a:pPr defTabSz="457200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660066"/>
                </a:solidFill>
                <a:latin typeface="Calibri"/>
              </a:rPr>
              <a:t>E</a:t>
            </a:r>
            <a:r>
              <a:rPr lang="en-US" sz="1800" dirty="0" smtClean="0">
                <a:solidFill>
                  <a:srgbClr val="660066"/>
                </a:solidFill>
                <a:latin typeface="Calibri"/>
              </a:rPr>
              <a:t>xample for a high intensity linear accelerator (similar to SNS and J-PARC)</a:t>
            </a:r>
            <a:endParaRPr lang="en-US" sz="1800" dirty="0">
              <a:solidFill>
                <a:srgbClr val="660066"/>
              </a:solidFill>
              <a:latin typeface="Calibri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07504" y="2894023"/>
            <a:ext cx="8928992" cy="75786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31110" y="3013730"/>
            <a:ext cx="636960" cy="369332"/>
          </a:xfrm>
          <a:prstGeom prst="rect">
            <a:avLst/>
          </a:prstGeom>
          <a:noFill/>
          <a:ln>
            <a:noFill/>
          </a:ln>
        </p:spPr>
        <p:txBody>
          <a:bodyPr wrap="non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Power of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5000 kW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085363" y="2906123"/>
            <a:ext cx="930565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Drift tube </a:t>
            </a:r>
            <a:r>
              <a:rPr lang="en-US" sz="1200" dirty="0" err="1">
                <a:solidFill>
                  <a:srgbClr val="000090"/>
                </a:solidFill>
                <a:latin typeface="Calibri"/>
              </a:rPr>
              <a:t>linac</a:t>
            </a:r>
            <a:r>
              <a:rPr lang="en-US" sz="1200" dirty="0">
                <a:solidFill>
                  <a:srgbClr val="000090"/>
                </a:solidFill>
                <a:latin typeface="Calibri"/>
              </a:rPr>
              <a:t> with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4 tanks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52787" y="2913218"/>
            <a:ext cx="695954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Low energy beam transport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395486" y="2907362"/>
            <a:ext cx="729650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Medium energy beam transport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41584" y="3010936"/>
            <a:ext cx="2392881" cy="184666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Super-conducting cavities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699005" y="3015070"/>
            <a:ext cx="1196441" cy="369332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High energy beam transport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671461" y="2913218"/>
            <a:ext cx="681718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RFQ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352.2 MHz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4679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75 </a:t>
            </a:r>
            <a:r>
              <a:rPr lang="en-US" sz="1200" dirty="0" err="1">
                <a:solidFill>
                  <a:srgbClr val="0000FF"/>
                </a:solidFill>
                <a:latin typeface="Calibri"/>
              </a:rPr>
              <a:t>keV</a:t>
            </a:r>
            <a:endParaRPr lang="en-US" sz="12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046182" y="2583566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3 MeV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574966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78 MeV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38673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200 MeV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36962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628 MeV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156176" y="2581288"/>
            <a:ext cx="9970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FF"/>
                </a:solidFill>
                <a:latin typeface="Calibri"/>
              </a:rPr>
              <a:t>2500 </a:t>
            </a:r>
            <a:r>
              <a:rPr lang="en-US" sz="1200" dirty="0">
                <a:solidFill>
                  <a:srgbClr val="0000FF"/>
                </a:solidFill>
                <a:latin typeface="Calibri"/>
              </a:rPr>
              <a:t>MeV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214960" y="2042925"/>
            <a:ext cx="724570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Source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1064304" y="2040603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LEBT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1767881" y="2042925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RFQ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2446504" y="2042925"/>
            <a:ext cx="577468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MEBT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3178616" y="2044102"/>
            <a:ext cx="730733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DTL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4015928" y="2044102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Spokes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5844357" y="2042899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High β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4860032" y="2042899"/>
            <a:ext cx="85384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Medium β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6931572" y="1630995"/>
            <a:ext cx="1236407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HEBT &amp; Upgrade</a:t>
            </a:r>
          </a:p>
        </p:txBody>
      </p:sp>
      <p:sp>
        <p:nvSpPr>
          <p:cNvPr id="111" name="Oval 110"/>
          <p:cNvSpPr/>
          <p:nvPr/>
        </p:nvSpPr>
        <p:spPr>
          <a:xfrm>
            <a:off x="8327420" y="1457110"/>
            <a:ext cx="709200" cy="7092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Target</a:t>
            </a:r>
          </a:p>
        </p:txBody>
      </p:sp>
      <p:cxnSp>
        <p:nvCxnSpPr>
          <p:cNvPr id="112" name="Straight Arrow Connector 111"/>
          <p:cNvCxnSpPr>
            <a:cxnSpLocks noChangeAspect="1"/>
            <a:stCxn id="83" idx="3"/>
            <a:endCxn id="101" idx="1"/>
          </p:cNvCxnSpPr>
          <p:nvPr/>
        </p:nvCxnSpPr>
        <p:spPr>
          <a:xfrm flipV="1">
            <a:off x="939530" y="2220623"/>
            <a:ext cx="124774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cxnSpLocks noChangeAspect="1"/>
            <a:stCxn id="101" idx="3"/>
            <a:endCxn id="102" idx="1"/>
          </p:cNvCxnSpPr>
          <p:nvPr/>
        </p:nvCxnSpPr>
        <p:spPr>
          <a:xfrm>
            <a:off x="1620906" y="2220623"/>
            <a:ext cx="146975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cxnSpLocks noChangeAspect="1"/>
            <a:stCxn id="102" idx="3"/>
            <a:endCxn id="103" idx="1"/>
          </p:cNvCxnSpPr>
          <p:nvPr/>
        </p:nvCxnSpPr>
        <p:spPr>
          <a:xfrm>
            <a:off x="2324483" y="2222945"/>
            <a:ext cx="122021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cxnSpLocks noChangeAspect="1"/>
            <a:stCxn id="103" idx="3"/>
            <a:endCxn id="104" idx="1"/>
          </p:cNvCxnSpPr>
          <p:nvPr/>
        </p:nvCxnSpPr>
        <p:spPr>
          <a:xfrm>
            <a:off x="3023972" y="2222945"/>
            <a:ext cx="154644" cy="1177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cxnSpLocks noChangeAspect="1"/>
            <a:stCxn id="104" idx="3"/>
            <a:endCxn id="107" idx="1"/>
          </p:cNvCxnSpPr>
          <p:nvPr/>
        </p:nvCxnSpPr>
        <p:spPr>
          <a:xfrm>
            <a:off x="3909349" y="2224122"/>
            <a:ext cx="106579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cxnSpLocks noChangeAspect="1"/>
            <a:stCxn id="107" idx="3"/>
            <a:endCxn id="109" idx="1"/>
          </p:cNvCxnSpPr>
          <p:nvPr/>
        </p:nvCxnSpPr>
        <p:spPr>
          <a:xfrm flipV="1">
            <a:off x="4736711" y="2222919"/>
            <a:ext cx="123321" cy="1203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cxnSpLocks noChangeAspect="1"/>
            <a:stCxn id="109" idx="3"/>
            <a:endCxn id="108" idx="1"/>
          </p:cNvCxnSpPr>
          <p:nvPr/>
        </p:nvCxnSpPr>
        <p:spPr>
          <a:xfrm>
            <a:off x="5713875" y="2222919"/>
            <a:ext cx="130482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cxnSpLocks noChangeAspect="1"/>
            <a:stCxn id="110" idx="3"/>
            <a:endCxn id="111" idx="2"/>
          </p:cNvCxnSpPr>
          <p:nvPr/>
        </p:nvCxnSpPr>
        <p:spPr>
          <a:xfrm>
            <a:off x="8167979" y="1811015"/>
            <a:ext cx="159441" cy="695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1180636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2.4 m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862354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4.0 m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576483" y="1741498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3.6 m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363297" y="174149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32.4 m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195034" y="175122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58.5 m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140448" y="1741498"/>
            <a:ext cx="496497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113.9 m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6068079" y="1744814"/>
            <a:ext cx="499102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227.9 </a:t>
            </a: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sp>
        <p:nvSpPr>
          <p:cNvPr id="127" name="Up Arrow 126"/>
          <p:cNvSpPr/>
          <p:nvPr/>
        </p:nvSpPr>
        <p:spPr>
          <a:xfrm>
            <a:off x="976264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8" name="Up Arrow 127"/>
          <p:cNvSpPr/>
          <p:nvPr/>
        </p:nvSpPr>
        <p:spPr>
          <a:xfrm>
            <a:off x="234937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9" name="Up Arrow 128"/>
          <p:cNvSpPr/>
          <p:nvPr/>
        </p:nvSpPr>
        <p:spPr>
          <a:xfrm>
            <a:off x="3909350" y="2448958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0" name="Up Arrow 129"/>
          <p:cNvSpPr/>
          <p:nvPr/>
        </p:nvSpPr>
        <p:spPr>
          <a:xfrm>
            <a:off x="477344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1" name="Up Arrow 130"/>
          <p:cNvSpPr/>
          <p:nvPr/>
        </p:nvSpPr>
        <p:spPr>
          <a:xfrm>
            <a:off x="5746580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2" name="Up Arrow 131"/>
          <p:cNvSpPr/>
          <p:nvPr/>
        </p:nvSpPr>
        <p:spPr>
          <a:xfrm>
            <a:off x="660571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3" name="Left-Right Arrow 132"/>
          <p:cNvSpPr/>
          <p:nvPr/>
        </p:nvSpPr>
        <p:spPr>
          <a:xfrm>
            <a:off x="1776686" y="1429555"/>
            <a:ext cx="2963281" cy="111672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985588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352.21 MHz</a:t>
            </a:r>
          </a:p>
        </p:txBody>
      </p:sp>
      <p:sp>
        <p:nvSpPr>
          <p:cNvPr id="135" name="Left-Right Arrow 134"/>
          <p:cNvSpPr/>
          <p:nvPr/>
        </p:nvSpPr>
        <p:spPr>
          <a:xfrm>
            <a:off x="4745001" y="1429555"/>
            <a:ext cx="1842207" cy="124498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220072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704.42 MHz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107504" y="1213530"/>
            <a:ext cx="8928992" cy="2438353"/>
          </a:xfrm>
          <a:prstGeom prst="rect">
            <a:avLst/>
          </a:prstGeom>
          <a:noFill/>
          <a:ln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138" name="Straight Arrow Connector 137"/>
          <p:cNvCxnSpPr/>
          <p:nvPr/>
        </p:nvCxnSpPr>
        <p:spPr>
          <a:xfrm>
            <a:off x="107504" y="1114915"/>
            <a:ext cx="8909329" cy="0"/>
          </a:xfrm>
          <a:prstGeom prst="straightConnector1">
            <a:avLst/>
          </a:prstGeom>
          <a:ln w="22225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168427" y="955944"/>
            <a:ext cx="659402" cy="307777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~ 500 </a:t>
            </a:r>
            <a:r>
              <a:rPr lang="en-US" sz="1400" b="1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07504" y="1039906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9036423" y="1034234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Arc 141"/>
          <p:cNvSpPr/>
          <p:nvPr/>
        </p:nvSpPr>
        <p:spPr>
          <a:xfrm rot="5400000">
            <a:off x="6156250" y="1592830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Arc 142"/>
          <p:cNvSpPr/>
          <p:nvPr/>
        </p:nvSpPr>
        <p:spPr>
          <a:xfrm rot="16200000">
            <a:off x="6506640" y="1979857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3638017" y="4005080"/>
            <a:ext cx="5398406" cy="2246769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 anchor="b">
            <a:spAutoFit/>
          </a:bodyPr>
          <a:lstStyle/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Operating with protons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Operation </a:t>
            </a:r>
            <a:r>
              <a:rPr lang="en-US" sz="2000" dirty="0">
                <a:solidFill>
                  <a:srgbClr val="0000CC"/>
                </a:solidFill>
                <a:latin typeface="Calibri"/>
              </a:rPr>
              <a:t>with beam pulses at a frequency of 14 Hz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Pulse length of 2.86 </a:t>
            </a:r>
            <a:r>
              <a:rPr lang="en-US" sz="2000" dirty="0" err="1">
                <a:solidFill>
                  <a:srgbClr val="0000CC"/>
                </a:solidFill>
                <a:latin typeface="Calibri"/>
              </a:rPr>
              <a:t>ms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Average power of 5 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Peak power of 125 </a:t>
            </a: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One pulse = 357 kJ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093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5453">
        <p:fade/>
      </p:transition>
    </mc:Choice>
    <mc:Fallback xmlns="">
      <p:transition spd="med" advTm="7545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ESS Lund / Sweden – 5 MW beam power</a:t>
            </a:r>
            <a:endParaRPr lang="en-GB" sz="3200" dirty="0"/>
          </a:p>
        </p:txBody>
      </p:sp>
      <p:sp>
        <p:nvSpPr>
          <p:cNvPr id="3" name="Rectangle 2"/>
          <p:cNvSpPr/>
          <p:nvPr/>
        </p:nvSpPr>
        <p:spPr>
          <a:xfrm>
            <a:off x="3638017" y="4005080"/>
            <a:ext cx="5398406" cy="2246769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 anchor="b">
            <a:spAutoFit/>
          </a:bodyPr>
          <a:lstStyle/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Operating with protons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Operation </a:t>
            </a:r>
            <a:r>
              <a:rPr lang="en-US" sz="2000" dirty="0">
                <a:solidFill>
                  <a:srgbClr val="0000CC"/>
                </a:solidFill>
                <a:latin typeface="Calibri"/>
              </a:rPr>
              <a:t>with beam pulses at a frequency of 14 Hz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Pulse length of 2.86 </a:t>
            </a:r>
            <a:r>
              <a:rPr lang="en-US" sz="2000" dirty="0" err="1">
                <a:solidFill>
                  <a:srgbClr val="0000CC"/>
                </a:solidFill>
                <a:latin typeface="Calibri"/>
              </a:rPr>
              <a:t>ms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Average power of 5 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Peak power of 125 </a:t>
            </a: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One pulse = 357 kJ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256970" y="3772965"/>
            <a:ext cx="2930684" cy="2650317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110000"/>
              </a:lnSpc>
              <a:buFont typeface="Arial Unicode MS" pitchFamily="34" charset="-128"/>
              <a:buNone/>
            </a:pPr>
            <a:r>
              <a:rPr lang="en-GB" sz="1600" kern="0" dirty="0" smtClean="0"/>
              <a:t>The energy stored in the beam at a given moment is relatively small</a:t>
            </a:r>
          </a:p>
          <a:p>
            <a:pPr marL="531813" indent="-352425" eaLnBrk="1" hangingPunct="1">
              <a:lnSpc>
                <a:spcPct val="110000"/>
              </a:lnSpc>
            </a:pPr>
            <a:r>
              <a:rPr lang="en-GB" sz="1600" kern="0" dirty="0" smtClean="0"/>
              <a:t>Low energy part</a:t>
            </a:r>
          </a:p>
          <a:p>
            <a:pPr marL="531813" indent="-352425" eaLnBrk="1" hangingPunct="1">
              <a:lnSpc>
                <a:spcPct val="110000"/>
              </a:lnSpc>
            </a:pPr>
            <a:r>
              <a:rPr lang="en-GB" sz="1600" kern="0" dirty="0" smtClean="0"/>
              <a:t>Medium energy part</a:t>
            </a:r>
          </a:p>
          <a:p>
            <a:pPr marL="531813" indent="-352425" eaLnBrk="1" hangingPunct="1">
              <a:lnSpc>
                <a:spcPct val="110000"/>
              </a:lnSpc>
            </a:pPr>
            <a:r>
              <a:rPr lang="en-GB" sz="1600" kern="0" dirty="0" smtClean="0"/>
              <a:t>High energy part</a:t>
            </a:r>
          </a:p>
          <a:p>
            <a:pPr marL="179388" indent="0" eaLnBrk="1" hangingPunct="1">
              <a:lnSpc>
                <a:spcPct val="110000"/>
              </a:lnSpc>
              <a:buNone/>
            </a:pPr>
            <a:r>
              <a:rPr lang="en-GB" sz="1600" kern="0" dirty="0" smtClean="0"/>
              <a:t>In case of a failure, the beam needs to be switched off at the source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07504" y="2894023"/>
            <a:ext cx="8928992" cy="75786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31110" y="3013730"/>
            <a:ext cx="636960" cy="369332"/>
          </a:xfrm>
          <a:prstGeom prst="rect">
            <a:avLst/>
          </a:prstGeom>
          <a:noFill/>
          <a:ln>
            <a:noFill/>
          </a:ln>
        </p:spPr>
        <p:txBody>
          <a:bodyPr wrap="non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Power of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5000 kW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085363" y="2906123"/>
            <a:ext cx="930565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Drift tube </a:t>
            </a:r>
            <a:r>
              <a:rPr lang="en-US" sz="1200" dirty="0" err="1">
                <a:solidFill>
                  <a:srgbClr val="000090"/>
                </a:solidFill>
                <a:latin typeface="Calibri"/>
              </a:rPr>
              <a:t>linac</a:t>
            </a:r>
            <a:r>
              <a:rPr lang="en-US" sz="1200" dirty="0">
                <a:solidFill>
                  <a:srgbClr val="000090"/>
                </a:solidFill>
                <a:latin typeface="Calibri"/>
              </a:rPr>
              <a:t> with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4 tanks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52787" y="2913218"/>
            <a:ext cx="695954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Low energy beam transport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395486" y="2907362"/>
            <a:ext cx="729650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Medium energy beam transport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41584" y="3010936"/>
            <a:ext cx="2392881" cy="184666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Super-conducting cavities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699005" y="3015070"/>
            <a:ext cx="1196441" cy="369332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High energy beam transport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671461" y="2913218"/>
            <a:ext cx="681718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RFQ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352.2 MHz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4679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75 </a:t>
            </a:r>
            <a:r>
              <a:rPr lang="en-US" sz="1200" dirty="0" err="1">
                <a:solidFill>
                  <a:srgbClr val="0000FF"/>
                </a:solidFill>
                <a:latin typeface="Calibri"/>
              </a:rPr>
              <a:t>keV</a:t>
            </a:r>
            <a:endParaRPr lang="en-US" sz="12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046182" y="2583566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3 MeV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574966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78 MeV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38673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200 MeV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36962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628 MeV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156176" y="2581288"/>
            <a:ext cx="9970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FF"/>
                </a:solidFill>
                <a:latin typeface="Calibri"/>
              </a:rPr>
              <a:t>2500 </a:t>
            </a:r>
            <a:r>
              <a:rPr lang="en-US" sz="1200" dirty="0">
                <a:solidFill>
                  <a:srgbClr val="0000FF"/>
                </a:solidFill>
                <a:latin typeface="Calibri"/>
              </a:rPr>
              <a:t>MeV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214960" y="2042925"/>
            <a:ext cx="724570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Source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1064304" y="2040603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LEBT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1767881" y="2042925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RFQ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2446504" y="2042925"/>
            <a:ext cx="577468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MEBT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3178616" y="2044102"/>
            <a:ext cx="730733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DTL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4015928" y="2044102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Spokes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5844357" y="2042899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High β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4860032" y="2042899"/>
            <a:ext cx="85384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Medium β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6931572" y="1630995"/>
            <a:ext cx="1236407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HEBT &amp; Upgrade</a:t>
            </a:r>
          </a:p>
        </p:txBody>
      </p:sp>
      <p:sp>
        <p:nvSpPr>
          <p:cNvPr id="111" name="Oval 110"/>
          <p:cNvSpPr/>
          <p:nvPr/>
        </p:nvSpPr>
        <p:spPr>
          <a:xfrm>
            <a:off x="8327420" y="1457110"/>
            <a:ext cx="709200" cy="7092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Target</a:t>
            </a:r>
          </a:p>
        </p:txBody>
      </p:sp>
      <p:cxnSp>
        <p:nvCxnSpPr>
          <p:cNvPr id="112" name="Straight Arrow Connector 111"/>
          <p:cNvCxnSpPr>
            <a:cxnSpLocks noChangeAspect="1"/>
            <a:stCxn id="83" idx="3"/>
            <a:endCxn id="101" idx="1"/>
          </p:cNvCxnSpPr>
          <p:nvPr/>
        </p:nvCxnSpPr>
        <p:spPr>
          <a:xfrm flipV="1">
            <a:off x="939530" y="2220623"/>
            <a:ext cx="124774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cxnSpLocks noChangeAspect="1"/>
            <a:stCxn id="101" idx="3"/>
            <a:endCxn id="102" idx="1"/>
          </p:cNvCxnSpPr>
          <p:nvPr/>
        </p:nvCxnSpPr>
        <p:spPr>
          <a:xfrm>
            <a:off x="1620906" y="2220623"/>
            <a:ext cx="146975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cxnSpLocks noChangeAspect="1"/>
            <a:stCxn id="102" idx="3"/>
            <a:endCxn id="103" idx="1"/>
          </p:cNvCxnSpPr>
          <p:nvPr/>
        </p:nvCxnSpPr>
        <p:spPr>
          <a:xfrm>
            <a:off x="2324483" y="2222945"/>
            <a:ext cx="122021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cxnSpLocks noChangeAspect="1"/>
            <a:stCxn id="103" idx="3"/>
            <a:endCxn id="104" idx="1"/>
          </p:cNvCxnSpPr>
          <p:nvPr/>
        </p:nvCxnSpPr>
        <p:spPr>
          <a:xfrm>
            <a:off x="3023972" y="2222945"/>
            <a:ext cx="154644" cy="1177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cxnSpLocks noChangeAspect="1"/>
            <a:stCxn id="104" idx="3"/>
            <a:endCxn id="107" idx="1"/>
          </p:cNvCxnSpPr>
          <p:nvPr/>
        </p:nvCxnSpPr>
        <p:spPr>
          <a:xfrm>
            <a:off x="3909349" y="2224122"/>
            <a:ext cx="106579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cxnSpLocks noChangeAspect="1"/>
            <a:stCxn id="107" idx="3"/>
            <a:endCxn id="109" idx="1"/>
          </p:cNvCxnSpPr>
          <p:nvPr/>
        </p:nvCxnSpPr>
        <p:spPr>
          <a:xfrm flipV="1">
            <a:off x="4736711" y="2222919"/>
            <a:ext cx="123321" cy="1203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cxnSpLocks noChangeAspect="1"/>
            <a:stCxn id="109" idx="3"/>
            <a:endCxn id="108" idx="1"/>
          </p:cNvCxnSpPr>
          <p:nvPr/>
        </p:nvCxnSpPr>
        <p:spPr>
          <a:xfrm>
            <a:off x="5713875" y="2222919"/>
            <a:ext cx="130482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cxnSpLocks noChangeAspect="1"/>
            <a:stCxn id="110" idx="3"/>
            <a:endCxn id="111" idx="2"/>
          </p:cNvCxnSpPr>
          <p:nvPr/>
        </p:nvCxnSpPr>
        <p:spPr>
          <a:xfrm>
            <a:off x="8167979" y="1811015"/>
            <a:ext cx="159441" cy="695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1180636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2.4 m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862354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4.0 m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576483" y="1741498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3.6 m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363297" y="174149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32.4 m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195034" y="175122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58.5 m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140448" y="1741498"/>
            <a:ext cx="496497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113.9 m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6068079" y="1744814"/>
            <a:ext cx="499102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227.9 </a:t>
            </a: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sp>
        <p:nvSpPr>
          <p:cNvPr id="127" name="Up Arrow 126"/>
          <p:cNvSpPr/>
          <p:nvPr/>
        </p:nvSpPr>
        <p:spPr>
          <a:xfrm>
            <a:off x="976264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8" name="Up Arrow 127"/>
          <p:cNvSpPr/>
          <p:nvPr/>
        </p:nvSpPr>
        <p:spPr>
          <a:xfrm>
            <a:off x="234937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9" name="Up Arrow 128"/>
          <p:cNvSpPr/>
          <p:nvPr/>
        </p:nvSpPr>
        <p:spPr>
          <a:xfrm>
            <a:off x="3909350" y="2448958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0" name="Up Arrow 129"/>
          <p:cNvSpPr/>
          <p:nvPr/>
        </p:nvSpPr>
        <p:spPr>
          <a:xfrm>
            <a:off x="477344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1" name="Up Arrow 130"/>
          <p:cNvSpPr/>
          <p:nvPr/>
        </p:nvSpPr>
        <p:spPr>
          <a:xfrm>
            <a:off x="5746580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2" name="Up Arrow 131"/>
          <p:cNvSpPr/>
          <p:nvPr/>
        </p:nvSpPr>
        <p:spPr>
          <a:xfrm>
            <a:off x="660571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3" name="Left-Right Arrow 132"/>
          <p:cNvSpPr/>
          <p:nvPr/>
        </p:nvSpPr>
        <p:spPr>
          <a:xfrm>
            <a:off x="1776686" y="1429555"/>
            <a:ext cx="2963281" cy="111672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985588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352.21 MHz</a:t>
            </a:r>
          </a:p>
        </p:txBody>
      </p:sp>
      <p:sp>
        <p:nvSpPr>
          <p:cNvPr id="135" name="Left-Right Arrow 134"/>
          <p:cNvSpPr/>
          <p:nvPr/>
        </p:nvSpPr>
        <p:spPr>
          <a:xfrm>
            <a:off x="4745001" y="1429555"/>
            <a:ext cx="1842207" cy="124498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220072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704.42 MHz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107504" y="1213530"/>
            <a:ext cx="8928992" cy="2438353"/>
          </a:xfrm>
          <a:prstGeom prst="rect">
            <a:avLst/>
          </a:prstGeom>
          <a:noFill/>
          <a:ln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138" name="Straight Arrow Connector 137"/>
          <p:cNvCxnSpPr/>
          <p:nvPr/>
        </p:nvCxnSpPr>
        <p:spPr>
          <a:xfrm>
            <a:off x="107504" y="1114915"/>
            <a:ext cx="8909329" cy="0"/>
          </a:xfrm>
          <a:prstGeom prst="straightConnector1">
            <a:avLst/>
          </a:prstGeom>
          <a:ln w="22225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168427" y="955944"/>
            <a:ext cx="659402" cy="307777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~ 500 </a:t>
            </a:r>
            <a:r>
              <a:rPr lang="en-US" sz="1400" b="1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07504" y="1039906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9036423" y="1034234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Arc 141"/>
          <p:cNvSpPr/>
          <p:nvPr/>
        </p:nvSpPr>
        <p:spPr>
          <a:xfrm rot="5400000">
            <a:off x="6156250" y="1592830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Arc 142"/>
          <p:cNvSpPr/>
          <p:nvPr/>
        </p:nvSpPr>
        <p:spPr>
          <a:xfrm rot="16200000">
            <a:off x="6506640" y="1979857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78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9702">
        <p:fade/>
      </p:transition>
    </mc:Choice>
    <mc:Fallback xmlns="">
      <p:transition spd="med" advTm="4970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ESS Lund / Sweden – 5 MW beam power</a:t>
            </a:r>
            <a:endParaRPr lang="en-GB" sz="3200" dirty="0"/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256970" y="3772965"/>
            <a:ext cx="2930684" cy="2752465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110000"/>
              </a:lnSpc>
              <a:buFont typeface="Arial Unicode MS" pitchFamily="34" charset="-128"/>
              <a:buNone/>
            </a:pPr>
            <a:r>
              <a:rPr lang="en-GB" sz="1600" kern="0" dirty="0" smtClean="0"/>
              <a:t>In between two pulses (about  70 ms), ensure that the parameters of the accelerator allow for correct beam transmission – or do not start with the next pulse.</a:t>
            </a:r>
          </a:p>
          <a:p>
            <a:pPr marL="0" indent="0" eaLnBrk="1" hangingPunct="1">
              <a:lnSpc>
                <a:spcPct val="110000"/>
              </a:lnSpc>
              <a:buFont typeface="Arial Unicode MS" pitchFamily="34" charset="-128"/>
              <a:buNone/>
            </a:pPr>
            <a:r>
              <a:rPr lang="de-CH" sz="1600" kern="0" dirty="0" smtClean="0"/>
              <a:t>If something is wrong and not detected before the pulse by monitors, stop beam as soon as possible</a:t>
            </a:r>
            <a:endParaRPr lang="en-GB" sz="1600" kern="0" dirty="0" smtClean="0"/>
          </a:p>
          <a:p>
            <a:pPr marL="0" indent="0" eaLnBrk="1" hangingPunct="1">
              <a:lnSpc>
                <a:spcPct val="110000"/>
              </a:lnSpc>
              <a:buFont typeface="Arial Unicode MS" pitchFamily="34" charset="-128"/>
              <a:buNone/>
            </a:pPr>
            <a:endParaRPr lang="en-GB" sz="1600" kern="0" dirty="0" smtClean="0"/>
          </a:p>
        </p:txBody>
      </p:sp>
      <p:sp>
        <p:nvSpPr>
          <p:cNvPr id="64" name="Rectangle 63"/>
          <p:cNvSpPr/>
          <p:nvPr/>
        </p:nvSpPr>
        <p:spPr>
          <a:xfrm>
            <a:off x="107504" y="2894023"/>
            <a:ext cx="8928992" cy="75786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31110" y="3013730"/>
            <a:ext cx="636960" cy="369332"/>
          </a:xfrm>
          <a:prstGeom prst="rect">
            <a:avLst/>
          </a:prstGeom>
          <a:noFill/>
          <a:ln>
            <a:noFill/>
          </a:ln>
        </p:spPr>
        <p:txBody>
          <a:bodyPr wrap="non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Power of 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5000 kW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085363" y="2906123"/>
            <a:ext cx="930565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Drift tube </a:t>
            </a:r>
            <a:r>
              <a:rPr lang="en-US" sz="1200" dirty="0" err="1">
                <a:solidFill>
                  <a:srgbClr val="000090"/>
                </a:solidFill>
                <a:latin typeface="Calibri"/>
              </a:rPr>
              <a:t>linac</a:t>
            </a:r>
            <a:r>
              <a:rPr lang="en-US" sz="1200" dirty="0">
                <a:solidFill>
                  <a:srgbClr val="000090"/>
                </a:solidFill>
                <a:latin typeface="Calibri"/>
              </a:rPr>
              <a:t> with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4 tanks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52787" y="2913218"/>
            <a:ext cx="695954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Low energy beam transport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395486" y="2907362"/>
            <a:ext cx="729650" cy="738664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Medium energy beam transport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41584" y="3010936"/>
            <a:ext cx="2392881" cy="184666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Super-conducting cavities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699005" y="3015070"/>
            <a:ext cx="1196441" cy="369332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High energy beam transport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671461" y="2913218"/>
            <a:ext cx="681718" cy="553998"/>
          </a:xfrm>
          <a:prstGeom prst="rect">
            <a:avLst/>
          </a:prstGeom>
          <a:noFill/>
          <a:ln>
            <a:noFill/>
          </a:ln>
        </p:spPr>
        <p:txBody>
          <a:bodyPr wrap="square" lIns="36000" tIns="0" rIns="36000" bIns="0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RFQ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90"/>
                </a:solidFill>
                <a:latin typeface="Calibri"/>
              </a:rPr>
              <a:t>352.2 MHz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4679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75 </a:t>
            </a:r>
            <a:r>
              <a:rPr lang="en-US" sz="1200" dirty="0" err="1">
                <a:solidFill>
                  <a:srgbClr val="0000FF"/>
                </a:solidFill>
                <a:latin typeface="Calibri"/>
              </a:rPr>
              <a:t>keV</a:t>
            </a:r>
            <a:endParaRPr lang="en-US" sz="1200" dirty="0">
              <a:solidFill>
                <a:srgbClr val="0000FF"/>
              </a:solidFill>
              <a:latin typeface="Calibri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046182" y="2583566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3 MeV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574966" y="2581288"/>
            <a:ext cx="71412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78 MeV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38673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200 MeV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5369628" y="2581288"/>
            <a:ext cx="8333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Calibri"/>
              </a:rPr>
              <a:t>628 MeV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156176" y="2581288"/>
            <a:ext cx="99703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0000FF"/>
                </a:solidFill>
                <a:latin typeface="Calibri"/>
              </a:rPr>
              <a:t>2500 </a:t>
            </a:r>
            <a:r>
              <a:rPr lang="en-US" sz="1200" dirty="0">
                <a:solidFill>
                  <a:srgbClr val="0000FF"/>
                </a:solidFill>
                <a:latin typeface="Calibri"/>
              </a:rPr>
              <a:t>MeV</a:t>
            </a:r>
          </a:p>
        </p:txBody>
      </p:sp>
      <p:sp>
        <p:nvSpPr>
          <p:cNvPr id="83" name="Rounded Rectangle 82"/>
          <p:cNvSpPr/>
          <p:nvPr/>
        </p:nvSpPr>
        <p:spPr>
          <a:xfrm>
            <a:off x="214960" y="2042925"/>
            <a:ext cx="724570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Source</a:t>
            </a:r>
          </a:p>
        </p:txBody>
      </p:sp>
      <p:sp>
        <p:nvSpPr>
          <p:cNvPr id="101" name="Rounded Rectangle 100"/>
          <p:cNvSpPr/>
          <p:nvPr/>
        </p:nvSpPr>
        <p:spPr>
          <a:xfrm>
            <a:off x="1064304" y="2040603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LEBT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1767881" y="2042925"/>
            <a:ext cx="556602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RFQ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2446504" y="2042925"/>
            <a:ext cx="577468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MEBT</a:t>
            </a:r>
          </a:p>
        </p:txBody>
      </p:sp>
      <p:sp>
        <p:nvSpPr>
          <p:cNvPr id="104" name="Rounded Rectangle 103"/>
          <p:cNvSpPr/>
          <p:nvPr/>
        </p:nvSpPr>
        <p:spPr>
          <a:xfrm>
            <a:off x="3178616" y="2044102"/>
            <a:ext cx="730733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DTL</a:t>
            </a:r>
          </a:p>
        </p:txBody>
      </p:sp>
      <p:sp>
        <p:nvSpPr>
          <p:cNvPr id="107" name="Rounded Rectangle 106"/>
          <p:cNvSpPr/>
          <p:nvPr/>
        </p:nvSpPr>
        <p:spPr>
          <a:xfrm>
            <a:off x="4015928" y="2044102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Spokes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5844357" y="2042899"/>
            <a:ext cx="72078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High β</a:t>
            </a:r>
          </a:p>
        </p:txBody>
      </p:sp>
      <p:sp>
        <p:nvSpPr>
          <p:cNvPr id="109" name="Rounded Rectangle 108"/>
          <p:cNvSpPr/>
          <p:nvPr/>
        </p:nvSpPr>
        <p:spPr>
          <a:xfrm>
            <a:off x="4860032" y="2042899"/>
            <a:ext cx="853843" cy="360040"/>
          </a:xfrm>
          <a:prstGeom prst="roundRect">
            <a:avLst/>
          </a:prstGeom>
          <a:solidFill>
            <a:srgbClr val="00009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Medium β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6931572" y="1630995"/>
            <a:ext cx="1236407" cy="360040"/>
          </a:xfrm>
          <a:prstGeom prst="roundRect">
            <a:avLst/>
          </a:prstGeom>
          <a:solidFill>
            <a:srgbClr val="FF0000"/>
          </a:solidFill>
          <a:ln w="19050" cmpd="sng"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HEBT &amp; Upgrade</a:t>
            </a:r>
          </a:p>
        </p:txBody>
      </p:sp>
      <p:sp>
        <p:nvSpPr>
          <p:cNvPr id="111" name="Oval 110"/>
          <p:cNvSpPr/>
          <p:nvPr/>
        </p:nvSpPr>
        <p:spPr>
          <a:xfrm>
            <a:off x="8327420" y="1457110"/>
            <a:ext cx="709200" cy="709200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</a:rPr>
              <a:t>Target</a:t>
            </a:r>
          </a:p>
        </p:txBody>
      </p:sp>
      <p:cxnSp>
        <p:nvCxnSpPr>
          <p:cNvPr id="112" name="Straight Arrow Connector 111"/>
          <p:cNvCxnSpPr>
            <a:cxnSpLocks noChangeAspect="1"/>
            <a:stCxn id="83" idx="3"/>
            <a:endCxn id="101" idx="1"/>
          </p:cNvCxnSpPr>
          <p:nvPr/>
        </p:nvCxnSpPr>
        <p:spPr>
          <a:xfrm flipV="1">
            <a:off x="939530" y="2220623"/>
            <a:ext cx="124774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cxnSpLocks noChangeAspect="1"/>
            <a:stCxn id="101" idx="3"/>
            <a:endCxn id="102" idx="1"/>
          </p:cNvCxnSpPr>
          <p:nvPr/>
        </p:nvCxnSpPr>
        <p:spPr>
          <a:xfrm>
            <a:off x="1620906" y="2220623"/>
            <a:ext cx="146975" cy="2322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cxnSpLocks noChangeAspect="1"/>
            <a:stCxn id="102" idx="3"/>
            <a:endCxn id="103" idx="1"/>
          </p:cNvCxnSpPr>
          <p:nvPr/>
        </p:nvCxnSpPr>
        <p:spPr>
          <a:xfrm>
            <a:off x="2324483" y="2222945"/>
            <a:ext cx="122021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cxnSpLocks noChangeAspect="1"/>
            <a:stCxn id="103" idx="3"/>
            <a:endCxn id="104" idx="1"/>
          </p:cNvCxnSpPr>
          <p:nvPr/>
        </p:nvCxnSpPr>
        <p:spPr>
          <a:xfrm>
            <a:off x="3023972" y="2222945"/>
            <a:ext cx="154644" cy="1177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cxnSpLocks noChangeAspect="1"/>
            <a:stCxn id="104" idx="3"/>
            <a:endCxn id="107" idx="1"/>
          </p:cNvCxnSpPr>
          <p:nvPr/>
        </p:nvCxnSpPr>
        <p:spPr>
          <a:xfrm>
            <a:off x="3909349" y="2224122"/>
            <a:ext cx="106579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cxnSpLocks noChangeAspect="1"/>
            <a:stCxn id="107" idx="3"/>
            <a:endCxn id="109" idx="1"/>
          </p:cNvCxnSpPr>
          <p:nvPr/>
        </p:nvCxnSpPr>
        <p:spPr>
          <a:xfrm flipV="1">
            <a:off x="4736711" y="2222919"/>
            <a:ext cx="123321" cy="1203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cxnSpLocks noChangeAspect="1"/>
            <a:stCxn id="109" idx="3"/>
            <a:endCxn id="108" idx="1"/>
          </p:cNvCxnSpPr>
          <p:nvPr/>
        </p:nvCxnSpPr>
        <p:spPr>
          <a:xfrm>
            <a:off x="5713875" y="2222919"/>
            <a:ext cx="130482" cy="0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cxnSpLocks noChangeAspect="1"/>
            <a:stCxn id="110" idx="3"/>
            <a:endCxn id="111" idx="2"/>
          </p:cNvCxnSpPr>
          <p:nvPr/>
        </p:nvCxnSpPr>
        <p:spPr>
          <a:xfrm>
            <a:off x="8167979" y="1811015"/>
            <a:ext cx="159441" cy="695"/>
          </a:xfrm>
          <a:prstGeom prst="straightConnector1">
            <a:avLst/>
          </a:prstGeom>
          <a:ln>
            <a:solidFill>
              <a:schemeClr val="accent4">
                <a:lumMod val="10000"/>
              </a:schemeClr>
            </a:solidFill>
            <a:tailEnd type="triangl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1180636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2.4 m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862354" y="1739945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4.0 m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576483" y="1741498"/>
            <a:ext cx="36765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3.6 m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363297" y="174149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32.4 m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195034" y="1751228"/>
            <a:ext cx="431776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58.5 m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5140448" y="1741498"/>
            <a:ext cx="496497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113.9 m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6068079" y="1744814"/>
            <a:ext cx="499102" cy="246221"/>
          </a:xfrm>
          <a:prstGeom prst="rect">
            <a:avLst/>
          </a:prstGeom>
          <a:noFill/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227.9 </a:t>
            </a:r>
            <a:r>
              <a:rPr lang="en-US" sz="10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sp>
        <p:nvSpPr>
          <p:cNvPr id="127" name="Up Arrow 126"/>
          <p:cNvSpPr/>
          <p:nvPr/>
        </p:nvSpPr>
        <p:spPr>
          <a:xfrm>
            <a:off x="976264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8" name="Up Arrow 127"/>
          <p:cNvSpPr/>
          <p:nvPr/>
        </p:nvSpPr>
        <p:spPr>
          <a:xfrm>
            <a:off x="234937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29" name="Up Arrow 128"/>
          <p:cNvSpPr/>
          <p:nvPr/>
        </p:nvSpPr>
        <p:spPr>
          <a:xfrm>
            <a:off x="3909350" y="2448958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0" name="Up Arrow 129"/>
          <p:cNvSpPr/>
          <p:nvPr/>
        </p:nvSpPr>
        <p:spPr>
          <a:xfrm>
            <a:off x="477344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1" name="Up Arrow 130"/>
          <p:cNvSpPr/>
          <p:nvPr/>
        </p:nvSpPr>
        <p:spPr>
          <a:xfrm>
            <a:off x="5746580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2" name="Up Arrow 131"/>
          <p:cNvSpPr/>
          <p:nvPr/>
        </p:nvSpPr>
        <p:spPr>
          <a:xfrm>
            <a:off x="6605716" y="2437666"/>
            <a:ext cx="60930" cy="179424"/>
          </a:xfrm>
          <a:prstGeom prst="upArrow">
            <a:avLst/>
          </a:prstGeom>
          <a:noFill/>
          <a:ln w="19050" cmpd="sng"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3" name="Left-Right Arrow 132"/>
          <p:cNvSpPr/>
          <p:nvPr/>
        </p:nvSpPr>
        <p:spPr>
          <a:xfrm>
            <a:off x="1776686" y="1429555"/>
            <a:ext cx="2963281" cy="111672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2985588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352.21 MHz</a:t>
            </a:r>
          </a:p>
        </p:txBody>
      </p:sp>
      <p:sp>
        <p:nvSpPr>
          <p:cNvPr id="135" name="Left-Right Arrow 134"/>
          <p:cNvSpPr/>
          <p:nvPr/>
        </p:nvSpPr>
        <p:spPr>
          <a:xfrm>
            <a:off x="4745001" y="1429555"/>
            <a:ext cx="1842207" cy="124498"/>
          </a:xfrm>
          <a:prstGeom prst="leftRightArrow">
            <a:avLst/>
          </a:prstGeom>
          <a:solidFill>
            <a:schemeClr val="accent4">
              <a:lumMod val="50000"/>
            </a:schemeClr>
          </a:solidFill>
          <a:ln>
            <a:solidFill>
              <a:srgbClr val="1616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5220072" y="1357546"/>
            <a:ext cx="829321" cy="276999"/>
          </a:xfrm>
          <a:prstGeom prst="rect">
            <a:avLst/>
          </a:prstGeom>
          <a:solidFill>
            <a:srgbClr val="FFFFFF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704.42 MHz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107504" y="1213530"/>
            <a:ext cx="8928992" cy="2438353"/>
          </a:xfrm>
          <a:prstGeom prst="rect">
            <a:avLst/>
          </a:prstGeom>
          <a:noFill/>
          <a:ln>
            <a:solidFill>
              <a:schemeClr val="accent4">
                <a:lumMod val="1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138" name="Straight Arrow Connector 137"/>
          <p:cNvCxnSpPr/>
          <p:nvPr/>
        </p:nvCxnSpPr>
        <p:spPr>
          <a:xfrm>
            <a:off x="107504" y="1114915"/>
            <a:ext cx="8909329" cy="0"/>
          </a:xfrm>
          <a:prstGeom prst="straightConnector1">
            <a:avLst/>
          </a:prstGeom>
          <a:ln w="22225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4168427" y="955944"/>
            <a:ext cx="659402" cy="307777"/>
          </a:xfrm>
          <a:prstGeom prst="rect">
            <a:avLst/>
          </a:prstGeom>
          <a:solidFill>
            <a:schemeClr val="bg1"/>
          </a:solidFill>
        </p:spPr>
        <p:txBody>
          <a:bodyPr wrap="none" lIns="36000" rIns="36000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DADADA">
                    <a:lumMod val="10000"/>
                  </a:srgbClr>
                </a:solidFill>
                <a:latin typeface="Calibri"/>
              </a:rPr>
              <a:t>~ 500 </a:t>
            </a:r>
            <a:r>
              <a:rPr lang="en-US" sz="1400" b="1" dirty="0">
                <a:solidFill>
                  <a:srgbClr val="DADADA">
                    <a:lumMod val="10000"/>
                  </a:srgbClr>
                </a:solidFill>
                <a:latin typeface="Calibri"/>
              </a:rPr>
              <a:t>m</a:t>
            </a:r>
          </a:p>
        </p:txBody>
      </p:sp>
      <p:cxnSp>
        <p:nvCxnSpPr>
          <p:cNvPr id="140" name="Straight Connector 139"/>
          <p:cNvCxnSpPr/>
          <p:nvPr/>
        </p:nvCxnSpPr>
        <p:spPr>
          <a:xfrm flipV="1">
            <a:off x="107504" y="1039906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9036423" y="1034234"/>
            <a:ext cx="0" cy="3176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Arc 141"/>
          <p:cNvSpPr/>
          <p:nvPr/>
        </p:nvSpPr>
        <p:spPr>
          <a:xfrm rot="5400000">
            <a:off x="6156250" y="1592830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Arc 142"/>
          <p:cNvSpPr/>
          <p:nvPr/>
        </p:nvSpPr>
        <p:spPr>
          <a:xfrm rot="16200000">
            <a:off x="6506640" y="1979857"/>
            <a:ext cx="828000" cy="396000"/>
          </a:xfrm>
          <a:prstGeom prst="arc">
            <a:avLst>
              <a:gd name="adj1" fmla="val 18888729"/>
              <a:gd name="adj2" fmla="val 0"/>
            </a:avLst>
          </a:prstGeom>
          <a:ln w="28575">
            <a:solidFill>
              <a:srgbClr val="0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3638017" y="4005080"/>
            <a:ext cx="5398406" cy="2246769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wrap="square" anchor="b">
            <a:spAutoFit/>
          </a:bodyPr>
          <a:lstStyle/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Operating with protons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Operation </a:t>
            </a:r>
            <a:r>
              <a:rPr lang="en-US" sz="2000" dirty="0">
                <a:solidFill>
                  <a:srgbClr val="0000CC"/>
                </a:solidFill>
                <a:latin typeface="Calibri"/>
              </a:rPr>
              <a:t>with beam pulses at a frequency of 14 Hz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Pulse length of 2.86 </a:t>
            </a:r>
            <a:r>
              <a:rPr lang="en-US" sz="2000" dirty="0" err="1">
                <a:solidFill>
                  <a:srgbClr val="0000CC"/>
                </a:solidFill>
                <a:latin typeface="Calibri"/>
              </a:rPr>
              <a:t>ms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alibri"/>
              </a:rPr>
              <a:t>Average power of 5 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>
                <a:solidFill>
                  <a:srgbClr val="0000CC"/>
                </a:solidFill>
                <a:latin typeface="Calibri"/>
              </a:rPr>
              <a:t>Peak power of 125 </a:t>
            </a: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MW</a:t>
            </a:r>
          </a:p>
          <a:p>
            <a:pPr marL="342900" indent="-342900" defTabSz="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CC"/>
                </a:solidFill>
                <a:latin typeface="Calibri"/>
              </a:rPr>
              <a:t>One pulse = 357 kJ</a:t>
            </a:r>
            <a:endParaRPr lang="en-US" sz="2000" dirty="0">
              <a:solidFill>
                <a:srgbClr val="0000CC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89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2354">
        <p:fade/>
      </p:transition>
    </mc:Choice>
    <mc:Fallback xmlns="">
      <p:transition spd="med" advTm="323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Example for a failure at ESS</a:t>
            </a:r>
            <a:endParaRPr lang="en-GB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GB" dirty="0" smtClean="0"/>
              <a:t>Bending magnet in an accelerator deflecting the beam</a:t>
            </a:r>
          </a:p>
          <a:p>
            <a:r>
              <a:rPr lang="en-GB" dirty="0" smtClean="0"/>
              <a:t>Assume that the power supply for the bend in HEBT-S2 fails and the magnets stops deflecting the beam</a:t>
            </a:r>
          </a:p>
          <a:p>
            <a:pPr lvl="1"/>
            <a:r>
              <a:rPr lang="en-GB" dirty="0" smtClean="0"/>
              <a:t>Probability: MTBF for power supply is 100000 hours = 15 years</a:t>
            </a:r>
          </a:p>
          <a:p>
            <a:r>
              <a:rPr lang="en-GB" dirty="0" smtClean="0"/>
              <a:t>The beam is not deflected and hits the vacuum chamber</a:t>
            </a:r>
          </a:p>
          <a:p>
            <a:pPr lvl="1"/>
            <a:r>
              <a:rPr lang="en-GB" dirty="0" smtClean="0"/>
              <a:t>Consequences: what is expected to happen? Damage of magnet, vacuum pipe, possibly pollution of superconducting cavities</a:t>
            </a:r>
            <a:endParaRPr lang="en-GB" dirty="0"/>
          </a:p>
        </p:txBody>
      </p:sp>
      <p:pic>
        <p:nvPicPr>
          <p:cNvPr id="1431554" name="Picture 2" descr="\\fileserver01.esss.lu.se\Share\Machines Directorate\Accelerator division\Division Specific\Controls\RudigerSchmidt\Screen Shot 2013-07-22 at 5.02.46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10" y="4002744"/>
            <a:ext cx="8955741" cy="2451847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631577" y="6061198"/>
            <a:ext cx="14074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 MW Beam </a:t>
            </a:r>
            <a:endParaRPr lang="en-GB" sz="16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98610" y="3993779"/>
            <a:ext cx="8955743" cy="89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25272" y="3872756"/>
            <a:ext cx="2796988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~ 160 m following the </a:t>
            </a:r>
            <a:r>
              <a:rPr lang="en-US" sz="1400" dirty="0" err="1" smtClean="0">
                <a:solidFill>
                  <a:srgbClr val="000000"/>
                </a:solidFill>
              </a:rPr>
              <a:t>sc</a:t>
            </a:r>
            <a:r>
              <a:rPr lang="en-US" sz="1400" dirty="0" smtClean="0">
                <a:solidFill>
                  <a:srgbClr val="000000"/>
                </a:solidFill>
              </a:rPr>
              <a:t> cavities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739153" y="5925675"/>
            <a:ext cx="1147482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154706" y="4433512"/>
            <a:ext cx="86869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HEBT-S2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375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2731">
        <p:fade/>
      </p:transition>
    </mc:Choice>
    <mc:Fallback xmlns="">
      <p:transition spd="med" advTm="527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200" noProof="0" dirty="0" smtClean="0"/>
              <a:t>Protection from Energy and Power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GB" b="1" noProof="0" dirty="0" smtClean="0">
                <a:solidFill>
                  <a:srgbClr val="C00000"/>
                </a:solidFill>
              </a:rPr>
              <a:t>Risks</a:t>
            </a:r>
            <a:r>
              <a:rPr lang="en-GB" noProof="0" dirty="0" smtClean="0"/>
              <a:t> come from </a:t>
            </a:r>
            <a:r>
              <a:rPr lang="en-GB" b="1" noProof="0" dirty="0" smtClean="0">
                <a:solidFill>
                  <a:srgbClr val="C00000"/>
                </a:solidFill>
              </a:rPr>
              <a:t>Energy</a:t>
            </a:r>
            <a:r>
              <a:rPr lang="en-GB" noProof="0" dirty="0" smtClean="0"/>
              <a:t> stored </a:t>
            </a:r>
            <a:r>
              <a:rPr lang="en-GB" b="1" noProof="0" dirty="0" smtClean="0">
                <a:solidFill>
                  <a:srgbClr val="C00000"/>
                </a:solidFill>
              </a:rPr>
              <a:t>in an </a:t>
            </a:r>
            <a:r>
              <a:rPr lang="en-GB" b="1" dirty="0" smtClean="0">
                <a:solidFill>
                  <a:srgbClr val="C00000"/>
                </a:solidFill>
              </a:rPr>
              <a:t>accelerator</a:t>
            </a:r>
            <a:r>
              <a:rPr lang="en-GB" dirty="0"/>
              <a:t> </a:t>
            </a:r>
            <a:r>
              <a:rPr lang="en-GB" dirty="0" smtClean="0"/>
              <a:t>(Joule</a:t>
            </a:r>
            <a:r>
              <a:rPr lang="en-GB" noProof="0" dirty="0" smtClean="0"/>
              <a:t>), and </a:t>
            </a:r>
            <a:r>
              <a:rPr lang="en-GB" b="1" noProof="0" dirty="0" smtClean="0">
                <a:solidFill>
                  <a:srgbClr val="C00000"/>
                </a:solidFill>
              </a:rPr>
              <a:t>Power</a:t>
            </a:r>
            <a:r>
              <a:rPr lang="en-GB" noProof="0" dirty="0" smtClean="0"/>
              <a:t> when </a:t>
            </a:r>
            <a:r>
              <a:rPr lang="en-GB" b="1" noProof="0" dirty="0" smtClean="0">
                <a:solidFill>
                  <a:srgbClr val="C00000"/>
                </a:solidFill>
              </a:rPr>
              <a:t>operating</a:t>
            </a:r>
            <a:r>
              <a:rPr lang="en-GB" noProof="0" dirty="0" smtClean="0"/>
              <a:t> an </a:t>
            </a:r>
            <a:r>
              <a:rPr lang="en-GB" b="1" noProof="0" dirty="0" smtClean="0">
                <a:solidFill>
                  <a:srgbClr val="C00000"/>
                </a:solidFill>
              </a:rPr>
              <a:t>accelerator </a:t>
            </a:r>
            <a:r>
              <a:rPr lang="en-GB" noProof="0" dirty="0" smtClean="0"/>
              <a:t>(Watt)</a:t>
            </a:r>
          </a:p>
          <a:p>
            <a:pPr marL="800100" lvl="1" indent="-342900" eaLnBrk="1" hangingPunct="1">
              <a:lnSpc>
                <a:spcPct val="100000"/>
              </a:lnSpc>
              <a:buFont typeface="Arial" pitchFamily="34" charset="0"/>
              <a:buChar char="•"/>
            </a:pPr>
            <a:r>
              <a:rPr lang="en-GB" noProof="0" dirty="0" smtClean="0"/>
              <a:t>“Very powerful accelerator” … the power flow needs to be controlled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GB" noProof="0" dirty="0" smtClean="0"/>
              <a:t>Particle accelerators use </a:t>
            </a:r>
            <a:r>
              <a:rPr lang="en-GB" b="1" noProof="0" dirty="0" smtClean="0">
                <a:solidFill>
                  <a:srgbClr val="C00000"/>
                </a:solidFill>
              </a:rPr>
              <a:t>large amount of power</a:t>
            </a:r>
            <a:r>
              <a:rPr lang="en-GB" noProof="0" dirty="0" smtClean="0"/>
              <a:t> (few to many MW)</a:t>
            </a:r>
          </a:p>
          <a:p>
            <a:pPr lvl="1" eaLnBrk="1" hangingPunct="1"/>
            <a:r>
              <a:rPr lang="en-GB" noProof="0" dirty="0" smtClean="0"/>
              <a:t>Where does the power go in case of failure?</a:t>
            </a:r>
          </a:p>
          <a:p>
            <a:pPr eaLnBrk="1" hangingPunct="1">
              <a:lnSpc>
                <a:spcPct val="100000"/>
              </a:lnSpc>
            </a:pPr>
            <a:r>
              <a:rPr lang="en-GB" noProof="0" dirty="0" smtClean="0"/>
              <a:t>An </a:t>
            </a:r>
            <a:r>
              <a:rPr lang="en-GB" b="1" noProof="0" dirty="0" smtClean="0">
                <a:solidFill>
                  <a:srgbClr val="C00000"/>
                </a:solidFill>
              </a:rPr>
              <a:t>uncontrolled release </a:t>
            </a:r>
            <a:r>
              <a:rPr lang="en-GB" noProof="0" dirty="0" smtClean="0"/>
              <a:t>of energy or power flow can lead to </a:t>
            </a:r>
            <a:r>
              <a:rPr lang="en-GB" b="1" noProof="0" dirty="0" smtClean="0">
                <a:solidFill>
                  <a:srgbClr val="C00000"/>
                </a:solidFill>
              </a:rPr>
              <a:t>unwanted consequences</a:t>
            </a:r>
          </a:p>
          <a:p>
            <a:pPr lvl="1" eaLnBrk="1" hangingPunct="1"/>
            <a:r>
              <a:rPr lang="en-GB" noProof="0" dirty="0" smtClean="0"/>
              <a:t>Damage of equipment and loss of time for operation</a:t>
            </a:r>
          </a:p>
          <a:p>
            <a:pPr lvl="1" eaLnBrk="1" hangingPunct="1"/>
            <a:r>
              <a:rPr lang="en-GB" dirty="0" smtClean="0"/>
              <a:t>Risk of activation </a:t>
            </a:r>
            <a:r>
              <a:rPr lang="en-GB" noProof="0" dirty="0" smtClean="0"/>
              <a:t>of </a:t>
            </a:r>
            <a:r>
              <a:rPr lang="en-GB" dirty="0" smtClean="0"/>
              <a:t>equipment when operating with </a:t>
            </a:r>
            <a:r>
              <a:rPr lang="en-GB" dirty="0"/>
              <a:t>particle </a:t>
            </a:r>
            <a:r>
              <a:rPr lang="en-GB" dirty="0" smtClean="0"/>
              <a:t>beams</a:t>
            </a:r>
          </a:p>
          <a:p>
            <a:pPr lvl="1" eaLnBrk="1" hangingPunct="1"/>
            <a:endParaRPr lang="en-GB" noProof="0" dirty="0" smtClean="0"/>
          </a:p>
          <a:p>
            <a:pPr marL="0" indent="0" algn="ctr" eaLnBrk="1" hangingPunct="1">
              <a:lnSpc>
                <a:spcPct val="100000"/>
              </a:lnSpc>
              <a:buNone/>
            </a:pPr>
            <a:r>
              <a:rPr lang="en-GB" noProof="0" dirty="0" smtClean="0"/>
              <a:t>This is a particular </a:t>
            </a:r>
            <a:r>
              <a:rPr lang="en-GB" b="1" noProof="0" dirty="0" smtClean="0">
                <a:solidFill>
                  <a:srgbClr val="C00000"/>
                </a:solidFill>
              </a:rPr>
              <a:t>challenge</a:t>
            </a:r>
            <a:r>
              <a:rPr lang="en-GB" noProof="0" dirty="0" smtClean="0"/>
              <a:t> for complex systems such as </a:t>
            </a:r>
            <a:r>
              <a:rPr lang="en-GB" b="1" noProof="0" dirty="0" smtClean="0">
                <a:solidFill>
                  <a:srgbClr val="C00000"/>
                </a:solidFill>
              </a:rPr>
              <a:t>accelerators</a:t>
            </a:r>
          </a:p>
        </p:txBody>
      </p:sp>
    </p:spTree>
    <p:extLst>
      <p:ext uri="{BB962C8B-B14F-4D97-AF65-F5344CB8AC3E}">
        <p14:creationId xmlns:p14="http://schemas.microsoft.com/office/powerpoint/2010/main" val="113989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0">
        <p:fade/>
      </p:transition>
    </mc:Choice>
    <mc:Fallback xmlns="">
      <p:transition spd="med" advTm="14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Accelerators that require protection systems I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914400"/>
            <a:ext cx="8686800" cy="5535038"/>
          </a:xfrm>
        </p:spPr>
        <p:txBody>
          <a:bodyPr/>
          <a:lstStyle/>
          <a:p>
            <a:pPr eaLnBrk="1" hangingPunct="1"/>
            <a:r>
              <a:rPr lang="en-GB" dirty="0" smtClean="0"/>
              <a:t>Hadron synchrotrons with large stored energy in the beam</a:t>
            </a:r>
          </a:p>
          <a:p>
            <a:pPr lvl="1" eaLnBrk="1" hangingPunct="1"/>
            <a:r>
              <a:rPr lang="en-GB" dirty="0" smtClean="0"/>
              <a:t>Colliders using protons / antiprotons (RHIC, LHC, FCC)</a:t>
            </a:r>
          </a:p>
          <a:p>
            <a:pPr lvl="1" eaLnBrk="1" hangingPunct="1"/>
            <a:r>
              <a:rPr lang="en-GB" dirty="0" smtClean="0"/>
              <a:t>Synchrotrons accelerating beams for fixed target experiments (SPS)</a:t>
            </a:r>
          </a:p>
          <a:p>
            <a:pPr eaLnBrk="1" hangingPunct="1"/>
            <a:r>
              <a:rPr lang="en-GB" dirty="0" smtClean="0"/>
              <a:t>High power proton accelerators (e.g. spallation sources) with beam power of some 10 kW to above 1 MW</a:t>
            </a:r>
          </a:p>
          <a:p>
            <a:pPr lvl="1" eaLnBrk="1" hangingPunct="1"/>
            <a:r>
              <a:rPr lang="en-GB" dirty="0" smtClean="0"/>
              <a:t>Risk of damage and activation</a:t>
            </a:r>
          </a:p>
          <a:p>
            <a:pPr lvl="1" eaLnBrk="1" hangingPunct="1"/>
            <a:r>
              <a:rPr lang="en-GB" dirty="0" smtClean="0"/>
              <a:t>Spallation sources, up to (and above) 1 MW beam power (SNS, ISIS, PSI cyclotron, JPARC, and in the future ESS, FRIB, MYRRHA and IFMIF)</a:t>
            </a:r>
          </a:p>
          <a:p>
            <a:pPr eaLnBrk="1" hangingPunct="1"/>
            <a:r>
              <a:rPr lang="en-GB" dirty="0" smtClean="0"/>
              <a:t>Synchrotron light sources and FELs with high intensity beams and secondary photon beams</a:t>
            </a:r>
          </a:p>
          <a:p>
            <a:pPr lvl="1" eaLnBrk="1" hangingPunct="1"/>
            <a:r>
              <a:rPr lang="en-GB" dirty="0"/>
              <a:t>LCLS, FLASH 90 kW, European XFEL 600 kW, </a:t>
            </a:r>
            <a:r>
              <a:rPr lang="en-GB" dirty="0" err="1"/>
              <a:t>JLab</a:t>
            </a:r>
            <a:r>
              <a:rPr lang="en-GB" dirty="0"/>
              <a:t> FEL 1.5 MW, </a:t>
            </a:r>
            <a:endParaRPr lang="en-GB" dirty="0" smtClean="0"/>
          </a:p>
          <a:p>
            <a:pPr eaLnBrk="1" hangingPunct="1"/>
            <a:r>
              <a:rPr lang="en-GB" dirty="0" smtClean="0"/>
              <a:t>Energy recovery </a:t>
            </a:r>
            <a:r>
              <a:rPr lang="en-GB" dirty="0" err="1" smtClean="0"/>
              <a:t>linacs</a:t>
            </a:r>
            <a:endParaRPr lang="en-GB" dirty="0" smtClean="0"/>
          </a:p>
          <a:p>
            <a:pPr lvl="1" eaLnBrk="1" hangingPunct="1"/>
            <a:r>
              <a:rPr lang="en-GB" dirty="0" smtClean="0"/>
              <a:t>Daresbury prototype: one bunch train cannot damage equipment, but next train must not leave the (injector) station</a:t>
            </a:r>
          </a:p>
        </p:txBody>
      </p:sp>
    </p:spTree>
    <p:extLst>
      <p:ext uri="{BB962C8B-B14F-4D97-AF65-F5344CB8AC3E}">
        <p14:creationId xmlns:p14="http://schemas.microsoft.com/office/powerpoint/2010/main" val="3306621860"/>
      </p:ext>
    </p:extLst>
  </p:cSld>
  <p:clrMapOvr>
    <a:masterClrMapping/>
  </p:clrMapOvr>
  <p:transition spd="med" advTm="94195">
    <p:fade thruBlk="1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Accelerators that require protection systems II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066800"/>
            <a:ext cx="8686800" cy="5181600"/>
          </a:xfrm>
        </p:spPr>
        <p:txBody>
          <a:bodyPr/>
          <a:lstStyle/>
          <a:p>
            <a:pPr eaLnBrk="1" hangingPunct="1"/>
            <a:r>
              <a:rPr lang="en-GB" dirty="0" smtClean="0"/>
              <a:t>Linear </a:t>
            </a:r>
            <a:r>
              <a:rPr lang="en-GB" dirty="0" err="1" smtClean="0"/>
              <a:t>e+e</a:t>
            </a:r>
            <a:r>
              <a:rPr lang="en-GB" dirty="0" smtClean="0"/>
              <a:t>- colliders / accelerators with very high beam power densities due to small beam size</a:t>
            </a:r>
          </a:p>
          <a:p>
            <a:pPr lvl="1" eaLnBrk="1" hangingPunct="1"/>
            <a:r>
              <a:rPr lang="en-GB" dirty="0" smtClean="0"/>
              <a:t>High average power in linear accelerators: ILC 11 MW, CLIC </a:t>
            </a:r>
          </a:p>
          <a:p>
            <a:pPr lvl="1" eaLnBrk="1" hangingPunct="1"/>
            <a:r>
              <a:rPr lang="en-GB" dirty="0" smtClean="0"/>
              <a:t>One beam pulse can lead already to damage</a:t>
            </a:r>
          </a:p>
          <a:p>
            <a:pPr lvl="1" eaLnBrk="1" hangingPunct="1"/>
            <a:endParaRPr lang="en-GB" dirty="0" smtClean="0"/>
          </a:p>
          <a:p>
            <a:pPr eaLnBrk="1" hangingPunct="1"/>
            <a:r>
              <a:rPr lang="en-GB" dirty="0" smtClean="0">
                <a:solidFill>
                  <a:srgbClr val="C00000"/>
                </a:solidFill>
              </a:rPr>
              <a:t>“Any time interval large enough to allow a substantial change in the beam trajectory of component alignment (~fraction of a second), pilot beam must be used to prove the integrity” </a:t>
            </a:r>
            <a:r>
              <a:rPr lang="en-GB" dirty="0" smtClean="0"/>
              <a:t>from Next Linear Collider paper 1999</a:t>
            </a:r>
          </a:p>
          <a:p>
            <a:pPr lvl="1"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87462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9193">
        <p:fade/>
      </p:transition>
    </mc:Choice>
    <mc:Fallback xmlns="">
      <p:transition spd="med" advTm="7919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sz="6600" noProof="0" dirty="0" smtClean="0">
                <a:solidFill>
                  <a:srgbClr val="0000CC"/>
                </a:solidFill>
              </a:rPr>
              <a:t>Worst case accidents</a:t>
            </a:r>
            <a:br>
              <a:rPr lang="en-GB" sz="6600" noProof="0" dirty="0" smtClean="0">
                <a:solidFill>
                  <a:srgbClr val="0000CC"/>
                </a:solidFill>
              </a:rPr>
            </a:br>
            <a:r>
              <a:rPr lang="en-GB" sz="6600" noProof="0" dirty="0" smtClean="0">
                <a:solidFill>
                  <a:srgbClr val="0000CC"/>
                </a:solidFill>
              </a:rPr>
              <a:t/>
            </a:r>
            <a:br>
              <a:rPr lang="en-GB" sz="6600" noProof="0" dirty="0" smtClean="0">
                <a:solidFill>
                  <a:srgbClr val="0000CC"/>
                </a:solidFill>
              </a:rPr>
            </a:br>
            <a:r>
              <a:rPr lang="en-GB" sz="3600" noProof="0" dirty="0" smtClean="0">
                <a:solidFill>
                  <a:srgbClr val="0000CC"/>
                </a:solidFill>
              </a:rPr>
              <a:t>Proton collider</a:t>
            </a:r>
            <a:endParaRPr lang="en-GB" sz="3600" noProof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01910"/>
      </p:ext>
    </p:extLst>
  </p:cSld>
  <p:clrMapOvr>
    <a:masterClrMapping/>
  </p:clrMapOvr>
  <p:transition spd="med" advTm="7522">
    <p:fade thruBlk="1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3552602"/>
          </a:xfrm>
        </p:spPr>
        <p:txBody>
          <a:bodyPr/>
          <a:lstStyle/>
          <a:p>
            <a:r>
              <a:rPr lang="en-GB" dirty="0" smtClean="0"/>
              <a:t>The beam impacts on a target, e.g. due to a failure of the injection of extraction kicker</a:t>
            </a:r>
          </a:p>
          <a:p>
            <a:r>
              <a:rPr lang="en-GB" dirty="0" smtClean="0"/>
              <a:t>For LHC, bunches arrive every 25 or 50 ns</a:t>
            </a:r>
          </a:p>
          <a:p>
            <a:r>
              <a:rPr lang="en-GB" dirty="0" smtClean="0"/>
              <a:t>The time structure of the beam plays an essential role</a:t>
            </a:r>
          </a:p>
          <a:p>
            <a:r>
              <a:rPr lang="en-GB" dirty="0" smtClean="0"/>
              <a:t>The first bunches arrive, deposit their energy, and lead to a reduction of the target material density</a:t>
            </a:r>
          </a:p>
          <a:p>
            <a:r>
              <a:rPr lang="en-GB" dirty="0" smtClean="0"/>
              <a:t>Bunches arriving later travel further into the target since the material density is reduced (predicted already for SSC, N.Mokhov et al.)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Hydrodynamic tunnelling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306" y="5355183"/>
            <a:ext cx="50673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306" y="5350420"/>
            <a:ext cx="5067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306" y="5350420"/>
            <a:ext cx="5067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306" y="5355183"/>
            <a:ext cx="50673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411760" y="4763422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66"/>
                </a:solidFill>
                <a:latin typeface="+mn-lt"/>
              </a:rPr>
              <a:t>Copper  or carbon target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298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6928">
        <p:fade/>
      </p:transition>
    </mc:Choice>
    <mc:Fallback xmlns="">
      <p:transition spd="med" advTm="669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to perform calculations?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3410" y="908050"/>
                <a:ext cx="8510954" cy="5452272"/>
              </a:xfrm>
            </p:spPr>
            <p:txBody>
              <a:bodyPr>
                <a:noAutofit/>
              </a:bodyPr>
              <a:lstStyle/>
              <a:p>
                <a:r>
                  <a:rPr lang="en-GB" dirty="0" smtClean="0"/>
                  <a:t>Assume </a:t>
                </a:r>
                <a:r>
                  <a:rPr lang="en-GB" b="1" dirty="0" smtClean="0"/>
                  <a:t>LHC </a:t>
                </a:r>
                <a:r>
                  <a:rPr lang="en-GB" b="1" dirty="0"/>
                  <a:t>Beam </a:t>
                </a:r>
                <a:r>
                  <a:rPr lang="en-GB" b="1" dirty="0" smtClean="0"/>
                  <a:t>impacts </a:t>
                </a:r>
                <a:r>
                  <a:rPr lang="en-GB" dirty="0" smtClean="0"/>
                  <a:t>on </a:t>
                </a:r>
                <a:r>
                  <a:rPr lang="en-GB" b="1" dirty="0" smtClean="0"/>
                  <a:t>Solid Cylindrical Target</a:t>
                </a:r>
                <a:endParaRPr lang="en-GB" b="1" dirty="0"/>
              </a:p>
              <a:p>
                <a:pPr lvl="1"/>
                <a:r>
                  <a:rPr lang="en-GB" dirty="0" smtClean="0"/>
                  <a:t>2808 </a:t>
                </a:r>
                <a:r>
                  <a:rPr lang="en-GB" dirty="0"/>
                  <a:t>bunches </a:t>
                </a:r>
                <a:r>
                  <a:rPr lang="en-GB" dirty="0" smtClean="0"/>
                  <a:t>with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/>
                      <m:t>1.1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GB" dirty="0" smtClean="0"/>
                  <a:t>protons,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=0.5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dirty="0" smtClean="0"/>
                  <a:t>, </a:t>
                </a:r>
                <a:r>
                  <a:rPr lang="en-GB" dirty="0"/>
                  <a:t>25 ns bunch </a:t>
                </a:r>
                <a:r>
                  <a:rPr lang="en-GB" dirty="0" smtClean="0"/>
                  <a:t>distance, target</a:t>
                </a:r>
                <a:r>
                  <a:rPr lang="en-GB" dirty="0"/>
                  <a:t> </a:t>
                </a:r>
                <a:r>
                  <a:rPr lang="en-GB" dirty="0" smtClean="0"/>
                  <a:t>length of </a:t>
                </a:r>
                <a:r>
                  <a:rPr lang="en-GB" dirty="0"/>
                  <a:t>6 m, Radius = 5 </a:t>
                </a:r>
                <a:r>
                  <a:rPr lang="en-GB" dirty="0" smtClean="0"/>
                  <a:t>cm, Density </a:t>
                </a:r>
                <a:r>
                  <a:rPr lang="en-GB" dirty="0"/>
                  <a:t>= </a:t>
                </a:r>
                <a:r>
                  <a:rPr lang="en-GB" dirty="0" smtClean="0"/>
                  <a:t>2.3 g/cm3 </a:t>
                </a:r>
                <a:endParaRPr lang="en-GB" sz="1800" dirty="0" smtClean="0"/>
              </a:p>
              <a:p>
                <a:r>
                  <a:rPr lang="en-GB" dirty="0" smtClean="0"/>
                  <a:t>The energy deposition for few bunches is calculated with FLUKA</a:t>
                </a:r>
                <a:endParaRPr lang="en-GB" sz="1800" dirty="0" smtClean="0"/>
              </a:p>
              <a:p>
                <a:r>
                  <a:rPr lang="en-GB" dirty="0" smtClean="0"/>
                  <a:t>The </a:t>
                </a:r>
                <a:r>
                  <a:rPr lang="en-GB" dirty="0"/>
                  <a:t>h</a:t>
                </a:r>
                <a:r>
                  <a:rPr lang="en-GB" dirty="0" smtClean="0"/>
                  <a:t>ydrodynamic code BIG2 uses the 3d energy deposition to calculate temperature</a:t>
                </a:r>
                <a:r>
                  <a:rPr lang="en-GB" dirty="0"/>
                  <a:t>, </a:t>
                </a:r>
                <a:r>
                  <a:rPr lang="en-GB" dirty="0" smtClean="0"/>
                  <a:t>pressure and density of the target</a:t>
                </a:r>
                <a:endParaRPr lang="en-GB" sz="1800" dirty="0"/>
              </a:p>
              <a:p>
                <a:r>
                  <a:rPr lang="en-GB" dirty="0" smtClean="0"/>
                  <a:t>The programs are </a:t>
                </a:r>
                <a:r>
                  <a:rPr lang="en-GB" dirty="0"/>
                  <a:t>run </a:t>
                </a:r>
                <a:r>
                  <a:rPr lang="en-GB" dirty="0" smtClean="0"/>
                  <a:t>iteratively</a:t>
                </a:r>
              </a:p>
              <a:p>
                <a:pPr lvl="1"/>
                <a:r>
                  <a:rPr lang="en-GB" sz="1800" dirty="0" smtClean="0"/>
                  <a:t>FLUKA 3d energy </a:t>
                </a:r>
                <a:r>
                  <a:rPr lang="en-GB" sz="1800" dirty="0"/>
                  <a:t>loss data </a:t>
                </a:r>
                <a:r>
                  <a:rPr lang="en-GB" sz="1800" dirty="0" smtClean="0"/>
                  <a:t>is </a:t>
                </a:r>
                <a:r>
                  <a:rPr lang="en-GB" sz="1800" dirty="0"/>
                  <a:t>used as input to </a:t>
                </a:r>
                <a:r>
                  <a:rPr lang="en-GB" sz="1800" dirty="0" smtClean="0"/>
                  <a:t>BIG2</a:t>
                </a:r>
              </a:p>
              <a:p>
                <a:pPr lvl="1"/>
                <a:r>
                  <a:rPr lang="en-GB" sz="1800" dirty="0" smtClean="0"/>
                  <a:t>BIG2 3d density data is used as input for FLUKA</a:t>
                </a:r>
                <a:endParaRPr lang="en-GB" sz="2800" dirty="0"/>
              </a:p>
              <a:p>
                <a:r>
                  <a:rPr lang="en-GB" dirty="0" smtClean="0"/>
                  <a:t>The </a:t>
                </a:r>
                <a:r>
                  <a:rPr lang="en-GB" dirty="0"/>
                  <a:t>modified density distribution is used in FLUKA to </a:t>
                </a:r>
                <a:r>
                  <a:rPr lang="en-GB" dirty="0" smtClean="0"/>
                  <a:t>calculate the energy </a:t>
                </a:r>
                <a:r>
                  <a:rPr lang="en-GB" dirty="0"/>
                  <a:t>loss corresponding to this new density </a:t>
                </a:r>
                <a:r>
                  <a:rPr lang="en-GB" dirty="0" smtClean="0"/>
                  <a:t>distribution</a:t>
                </a:r>
                <a:endParaRPr lang="en-GB" sz="1800" dirty="0"/>
              </a:p>
              <a:p>
                <a:r>
                  <a:rPr lang="en-GB" dirty="0" smtClean="0"/>
                  <a:t>The </a:t>
                </a:r>
                <a:r>
                  <a:rPr lang="en-GB" dirty="0"/>
                  <a:t>new energy loss distribution is used in BIG2 which is run </a:t>
                </a:r>
                <a:r>
                  <a:rPr lang="en-GB" dirty="0" smtClean="0"/>
                  <a:t>for time step</a:t>
                </a:r>
              </a:p>
              <a:p>
                <a:r>
                  <a:rPr lang="en-GB" dirty="0" smtClean="0"/>
                  <a:t>LHC: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tunnelling of the beam through about 30 m</a:t>
                </a:r>
                <a:r>
                  <a:rPr lang="en-GB" dirty="0" smtClean="0"/>
                  <a:t> is expected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410" y="908050"/>
                <a:ext cx="8510954" cy="5452272"/>
              </a:xfrm>
              <a:blipFill rotWithShape="0">
                <a:blip r:embed="rId2"/>
                <a:stretch>
                  <a:fillRect l="-860" t="-895" r="-716" b="-38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877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7923">
        <p:fade/>
      </p:transition>
    </mc:Choice>
    <mc:Fallback xmlns="">
      <p:transition spd="med" advTm="779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FCC: Temperature profile</a:t>
            </a:r>
            <a:endParaRPr lang="en-GB" dirty="0"/>
          </a:p>
        </p:txBody>
      </p:sp>
      <p:pic>
        <p:nvPicPr>
          <p:cNvPr id="9" name="Picture 8" descr="T1250ns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2" r="-920"/>
          <a:stretch/>
        </p:blipFill>
        <p:spPr>
          <a:xfrm>
            <a:off x="4534715" y="3214535"/>
            <a:ext cx="4608000" cy="3420000"/>
          </a:xfrm>
          <a:prstGeom prst="rect">
            <a:avLst/>
          </a:prstGeom>
          <a:ln>
            <a:solidFill>
              <a:srgbClr val="000066"/>
            </a:solidFill>
          </a:ln>
        </p:spPr>
      </p:pic>
      <p:pic>
        <p:nvPicPr>
          <p:cNvPr id="10" name="Picture 9" descr="T250ns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2" r="-106"/>
          <a:stretch/>
        </p:blipFill>
        <p:spPr>
          <a:xfrm>
            <a:off x="6450" y="761999"/>
            <a:ext cx="4608000" cy="3420000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816999" y="3107624"/>
            <a:ext cx="112082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90.400 K</a:t>
            </a:r>
            <a:endParaRPr lang="en-US" sz="1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164360" y="5625068"/>
            <a:ext cx="124906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120.000 K</a:t>
            </a:r>
            <a:endParaRPr lang="en-US" sz="1800" b="1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076070" y="908650"/>
            <a:ext cx="3850615" cy="208829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GB" sz="2000" dirty="0" smtClean="0"/>
              <a:t>FCC 100 km long accelerator.</a:t>
            </a:r>
          </a:p>
          <a:p>
            <a:r>
              <a:rPr lang="en-GB" sz="2000" dirty="0" smtClean="0"/>
              <a:t>Particle energy of 40 TeV.</a:t>
            </a:r>
          </a:p>
          <a:p>
            <a:r>
              <a:rPr lang="en-GB" sz="2000" dirty="0" smtClean="0"/>
              <a:t>Copper, Length = 5 m,        Radius = 2 cm.</a:t>
            </a:r>
          </a:p>
          <a:p>
            <a:r>
              <a:rPr lang="en-GB" sz="2000" dirty="0" smtClean="0"/>
              <a:t>The simulation took about 15 months. </a:t>
            </a:r>
          </a:p>
          <a:p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107220" y="6129905"/>
            <a:ext cx="2880560" cy="338554"/>
          </a:xfrm>
          <a:prstGeom prst="rect">
            <a:avLst/>
          </a:prstGeom>
          <a:solidFill>
            <a:srgbClr val="EAEAEA"/>
          </a:solidFill>
        </p:spPr>
        <p:txBody>
          <a:bodyPr wrap="square">
            <a:spAutoFit/>
          </a:bodyPr>
          <a:lstStyle/>
          <a:p>
            <a:r>
              <a:rPr lang="en-GB" sz="1600" dirty="0" smtClean="0"/>
              <a:t>Naeem Tahir, </a:t>
            </a:r>
            <a:r>
              <a:rPr lang="en-GB" sz="1600" dirty="0"/>
              <a:t>Florian </a:t>
            </a:r>
            <a:r>
              <a:rPr lang="en-GB" sz="1600" dirty="0" smtClean="0"/>
              <a:t>Burkart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41556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698">
        <p:fade/>
      </p:transition>
    </mc:Choice>
    <mc:Fallback xmlns="">
      <p:transition spd="med" advTm="4769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1250ns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1" r="709"/>
          <a:stretch/>
        </p:blipFill>
        <p:spPr>
          <a:xfrm>
            <a:off x="4531187" y="3198835"/>
            <a:ext cx="4608000" cy="3420000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Density profile</a:t>
            </a:r>
            <a:endParaRPr lang="en-GB" dirty="0"/>
          </a:p>
        </p:txBody>
      </p:sp>
      <p:pic>
        <p:nvPicPr>
          <p:cNvPr id="3" name="Picture 2" descr="D250ns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1" r="1523"/>
          <a:stretch/>
        </p:blipFill>
        <p:spPr>
          <a:xfrm>
            <a:off x="7538" y="772957"/>
            <a:ext cx="4608000" cy="3420000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950559" y="3193048"/>
            <a:ext cx="103105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3.5 g/cc</a:t>
            </a:r>
            <a:endParaRPr lang="en-US" sz="1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40458" y="5595184"/>
            <a:ext cx="115929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0.83 g/cc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8603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4988">
        <p:fade/>
      </p:transition>
    </mc:Choice>
    <mc:Fallback xmlns="">
      <p:transition spd="med" advTm="449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Density profile on axis</a:t>
            </a:r>
            <a:endParaRPr lang="en-GB" dirty="0"/>
          </a:p>
        </p:txBody>
      </p:sp>
      <p:pic>
        <p:nvPicPr>
          <p:cNvPr id="7" name="Picture 6" descr="d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59" r="6500" b="5051"/>
          <a:stretch/>
        </p:blipFill>
        <p:spPr>
          <a:xfrm>
            <a:off x="714156" y="762000"/>
            <a:ext cx="7530354" cy="5235473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707880" y="4437140"/>
            <a:ext cx="3960550" cy="646331"/>
          </a:xfrm>
          <a:prstGeom prst="rect">
            <a:avLst/>
          </a:prstGeom>
          <a:solidFill>
            <a:srgbClr val="FFFFFF"/>
          </a:solidFill>
          <a:ln>
            <a:solidFill>
              <a:srgbClr val="00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rgbClr val="C00000"/>
                </a:solidFill>
              </a:rPr>
              <a:t>t</a:t>
            </a:r>
            <a:r>
              <a:rPr lang="en-US" sz="1800" baseline="-25000" dirty="0" err="1" smtClean="0">
                <a:solidFill>
                  <a:srgbClr val="C00000"/>
                </a:solidFill>
              </a:rPr>
              <a:t>beam</a:t>
            </a:r>
            <a:r>
              <a:rPr lang="en-US" sz="1800" dirty="0" smtClean="0">
                <a:solidFill>
                  <a:srgbClr val="C00000"/>
                </a:solidFill>
              </a:rPr>
              <a:t> = 270 µs    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L = v * </a:t>
            </a:r>
            <a:r>
              <a:rPr lang="en-US" sz="1800" dirty="0" err="1" smtClean="0">
                <a:solidFill>
                  <a:srgbClr val="C00000"/>
                </a:solidFill>
              </a:rPr>
              <a:t>t</a:t>
            </a:r>
            <a:r>
              <a:rPr lang="en-US" sz="1800" baseline="-25000" dirty="0" err="1" smtClean="0">
                <a:solidFill>
                  <a:srgbClr val="C00000"/>
                </a:solidFill>
              </a:rPr>
              <a:t>beam</a:t>
            </a:r>
            <a:r>
              <a:rPr lang="en-US" sz="1800" dirty="0" smtClean="0">
                <a:solidFill>
                  <a:srgbClr val="C00000"/>
                </a:solidFill>
              </a:rPr>
              <a:t> = 297m (40 </a:t>
            </a:r>
            <a:r>
              <a:rPr lang="en-US" sz="1800" dirty="0" err="1" smtClean="0">
                <a:solidFill>
                  <a:srgbClr val="C00000"/>
                </a:solidFill>
              </a:rPr>
              <a:t>TeV</a:t>
            </a:r>
            <a:r>
              <a:rPr lang="en-US" sz="1800" dirty="0" smtClean="0">
                <a:solidFill>
                  <a:srgbClr val="C00000"/>
                </a:solidFill>
              </a:rPr>
              <a:t> protons)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94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4176">
        <p:fade/>
      </p:transition>
    </mc:Choice>
    <mc:Fallback xmlns="">
      <p:transition spd="med" advTm="6417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69689" y="1222300"/>
            <a:ext cx="7972711" cy="1930400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 of the code validation experiment </a:t>
            </a:r>
            <a:br>
              <a:rPr lang="en-GB" dirty="0" smtClean="0"/>
            </a:br>
            <a:r>
              <a:rPr lang="en-GB" sz="2400" dirty="0" smtClean="0"/>
              <a:t>using a copper target</a:t>
            </a:r>
            <a:endParaRPr lang="en-GB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209156" y="1325648"/>
            <a:ext cx="7637430" cy="328071"/>
            <a:chOff x="942456" y="3227548"/>
            <a:chExt cx="7637430" cy="328071"/>
          </a:xfrm>
        </p:grpSpPr>
        <p:sp>
          <p:nvSpPr>
            <p:cNvPr id="3" name="Rectangle 2"/>
            <p:cNvSpPr/>
            <p:nvPr/>
          </p:nvSpPr>
          <p:spPr>
            <a:xfrm>
              <a:off x="942456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461170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62144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480858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987298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506012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006986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25700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032140" y="3230196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550854" y="3229741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051828" y="3231934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70542" y="3231479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074078" y="3227548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575052" y="3229741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093766" y="3229286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09156" y="1973348"/>
            <a:ext cx="7637430" cy="328071"/>
            <a:chOff x="942456" y="3227548"/>
            <a:chExt cx="7637430" cy="328071"/>
          </a:xfrm>
        </p:grpSpPr>
        <p:sp>
          <p:nvSpPr>
            <p:cNvPr id="29" name="Rectangle 28"/>
            <p:cNvSpPr/>
            <p:nvPr/>
          </p:nvSpPr>
          <p:spPr>
            <a:xfrm>
              <a:off x="942456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461170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962144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480858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87298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506012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006986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525700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032140" y="3230196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550854" y="3229741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051828" y="3231934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570542" y="3231479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074078" y="3227548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575052" y="3229741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093766" y="3229286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09156" y="2684548"/>
            <a:ext cx="7637430" cy="328071"/>
            <a:chOff x="942456" y="3227548"/>
            <a:chExt cx="7637430" cy="328071"/>
          </a:xfrm>
        </p:grpSpPr>
        <p:sp>
          <p:nvSpPr>
            <p:cNvPr id="45" name="Rectangle 44"/>
            <p:cNvSpPr/>
            <p:nvPr/>
          </p:nvSpPr>
          <p:spPr>
            <a:xfrm>
              <a:off x="942456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461170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962144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480858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87298" y="3230652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506012" y="3230197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06986" y="3232390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525700" y="3231935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032140" y="3230196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550854" y="3229741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051828" y="3231934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6570542" y="3231479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074078" y="3227548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575052" y="3229741"/>
              <a:ext cx="502417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093766" y="3229286"/>
              <a:ext cx="486120" cy="323229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 w="31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0799" y="2355704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66"/>
                </a:solidFill>
              </a:rPr>
              <a:t>Target 1</a:t>
            </a:r>
            <a:endParaRPr lang="en-GB" sz="1600" dirty="0">
              <a:solidFill>
                <a:srgbClr val="000066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0800" y="1634908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66"/>
                </a:solidFill>
              </a:rPr>
              <a:t>Target 2</a:t>
            </a:r>
            <a:endParaRPr lang="en-GB" sz="1600" dirty="0">
              <a:solidFill>
                <a:srgbClr val="000066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1232" y="978189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66"/>
                </a:solidFill>
              </a:rPr>
              <a:t>Target 3</a:t>
            </a:r>
            <a:endParaRPr lang="en-GB" sz="1600" dirty="0">
              <a:solidFill>
                <a:srgbClr val="000066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50800" y="1487262"/>
            <a:ext cx="1158356" cy="17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63500" y="2109562"/>
            <a:ext cx="1158356" cy="17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76200" y="2820762"/>
            <a:ext cx="1158356" cy="17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254000" y="3705892"/>
            <a:ext cx="8592586" cy="1631216"/>
          </a:xfrm>
          <a:prstGeom prst="rect">
            <a:avLst/>
          </a:prstGeom>
          <a:ln>
            <a:solidFill>
              <a:srgbClr val="242AFF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GB" sz="2000" dirty="0" smtClean="0">
                <a:solidFill>
                  <a:srgbClr val="000066"/>
                </a:solidFill>
              </a:rPr>
              <a:t>Target 1: </a:t>
            </a:r>
            <a:r>
              <a:rPr lang="en-GB" sz="2000" dirty="0" smtClean="0">
                <a:solidFill>
                  <a:srgbClr val="C00000"/>
                </a:solidFill>
              </a:rPr>
              <a:t>144 bunches ~1.9E11@50ns, 2.0mm </a:t>
            </a:r>
            <a:r>
              <a:rPr lang="en-GB" sz="2000" dirty="0" smtClean="0">
                <a:solidFill>
                  <a:srgbClr val="C00000"/>
                </a:solidFill>
                <a:sym typeface="Symbol"/>
              </a:rPr>
              <a:t> </a:t>
            </a:r>
            <a:r>
              <a:rPr lang="en-GB" sz="2000" dirty="0" smtClean="0">
                <a:solidFill>
                  <a:srgbClr val="C00000"/>
                </a:solidFill>
              </a:rPr>
              <a:t>-&gt; </a:t>
            </a:r>
            <a:r>
              <a:rPr lang="en-GB" sz="2000" dirty="0" smtClean="0">
                <a:solidFill>
                  <a:srgbClr val="000066"/>
                </a:solidFill>
              </a:rPr>
              <a:t>no tunnelling expected </a:t>
            </a:r>
          </a:p>
          <a:p>
            <a:r>
              <a:rPr lang="en-GB" sz="2000" dirty="0" smtClean="0">
                <a:solidFill>
                  <a:srgbClr val="000066"/>
                </a:solidFill>
              </a:rPr>
              <a:t>  </a:t>
            </a:r>
          </a:p>
          <a:p>
            <a:pPr algn="l"/>
            <a:r>
              <a:rPr lang="en-GB" sz="2000" dirty="0" smtClean="0">
                <a:solidFill>
                  <a:srgbClr val="000066"/>
                </a:solidFill>
              </a:rPr>
              <a:t>Target 2: </a:t>
            </a:r>
            <a:r>
              <a:rPr lang="en-GB" sz="2000" dirty="0" smtClean="0">
                <a:solidFill>
                  <a:srgbClr val="C00000"/>
                </a:solidFill>
              </a:rPr>
              <a:t>108 bunches ~1.9E11@50ns, 0.2mm </a:t>
            </a:r>
            <a:r>
              <a:rPr lang="en-GB" sz="2000" dirty="0" smtClean="0">
                <a:solidFill>
                  <a:srgbClr val="C00000"/>
                </a:solidFill>
                <a:sym typeface="Symbol"/>
              </a:rPr>
              <a:t> </a:t>
            </a:r>
            <a:r>
              <a:rPr lang="en-GB" sz="2000" dirty="0" smtClean="0">
                <a:solidFill>
                  <a:srgbClr val="000066"/>
                </a:solidFill>
              </a:rPr>
              <a:t>-&gt; tunnelling expected</a:t>
            </a:r>
          </a:p>
          <a:p>
            <a:endParaRPr lang="en-GB" sz="2000" dirty="0" smtClean="0">
              <a:solidFill>
                <a:srgbClr val="000066"/>
              </a:solidFill>
            </a:endParaRPr>
          </a:p>
          <a:p>
            <a:pPr algn="l"/>
            <a:r>
              <a:rPr lang="en-GB" sz="2000" dirty="0" smtClean="0">
                <a:solidFill>
                  <a:srgbClr val="000066"/>
                </a:solidFill>
              </a:rPr>
              <a:t>Target 3: </a:t>
            </a:r>
            <a:r>
              <a:rPr lang="en-GB" sz="2000" dirty="0" smtClean="0">
                <a:solidFill>
                  <a:srgbClr val="C00000"/>
                </a:solidFill>
              </a:rPr>
              <a:t>144 bunches ~1.9E11@50ns, 0.2mm </a:t>
            </a:r>
            <a:r>
              <a:rPr lang="en-GB" sz="2000" dirty="0" smtClean="0">
                <a:solidFill>
                  <a:srgbClr val="C00000"/>
                </a:solidFill>
                <a:sym typeface="Symbol"/>
              </a:rPr>
              <a:t> </a:t>
            </a:r>
            <a:r>
              <a:rPr lang="en-GB" sz="2000" dirty="0" smtClean="0">
                <a:solidFill>
                  <a:srgbClr val="000066"/>
                </a:solidFill>
              </a:rPr>
              <a:t>-&gt; tunnelling expected</a:t>
            </a:r>
            <a:endParaRPr lang="en-GB" sz="2000" dirty="0">
              <a:solidFill>
                <a:srgbClr val="000066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069689" y="3386743"/>
            <a:ext cx="7972711" cy="1004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079170" y="3227514"/>
            <a:ext cx="339387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66"/>
                </a:solidFill>
              </a:rPr>
              <a:t>Copper Target length of about 2 m</a:t>
            </a:r>
            <a:endParaRPr lang="en-GB" sz="1600" dirty="0">
              <a:solidFill>
                <a:srgbClr val="00006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473" y="1401672"/>
            <a:ext cx="371897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beam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1473" y="2018967"/>
            <a:ext cx="371897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beam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47924" y="2728429"/>
            <a:ext cx="371897" cy="18466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</a:rPr>
              <a:t>beam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07220" y="6129905"/>
            <a:ext cx="3459844" cy="338554"/>
          </a:xfrm>
          <a:prstGeom prst="rect">
            <a:avLst/>
          </a:prstGeom>
          <a:solidFill>
            <a:srgbClr val="EAEAEA"/>
          </a:solidFill>
        </p:spPr>
        <p:txBody>
          <a:bodyPr wrap="square">
            <a:spAutoFit/>
          </a:bodyPr>
          <a:lstStyle/>
          <a:p>
            <a:r>
              <a:rPr lang="en-GB" sz="1600" dirty="0"/>
              <a:t>Juan </a:t>
            </a:r>
            <a:r>
              <a:rPr lang="en-GB" sz="1600" dirty="0" smtClean="0"/>
              <a:t>Blanco, </a:t>
            </a:r>
            <a:r>
              <a:rPr lang="en-GB" sz="1600" dirty="0"/>
              <a:t>Florian Burkart, </a:t>
            </a:r>
            <a:r>
              <a:rPr lang="en-GB" sz="1600" dirty="0" smtClean="0"/>
              <a:t>et al.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6176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967">
        <p:fade/>
      </p:transition>
    </mc:Choice>
    <mc:Fallback xmlns="">
      <p:transition spd="med" advTm="2696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3292636" y="818085"/>
            <a:ext cx="6668715" cy="503401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Copper target before the experiment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520" y="1003235"/>
            <a:ext cx="2719815" cy="2684116"/>
          </a:xfrm>
          <a:prstGeom prst="rect">
            <a:avLst/>
          </a:prstGeom>
        </p:spPr>
      </p:pic>
      <p:cxnSp>
        <p:nvCxnSpPr>
          <p:cNvPr id="6" name="Straight Arrow Connector 5"/>
          <p:cNvCxnSpPr>
            <a:stCxn id="5" idx="3"/>
          </p:cNvCxnSpPr>
          <p:nvPr/>
        </p:nvCxnSpPr>
        <p:spPr>
          <a:xfrm flipV="1">
            <a:off x="3835335" y="2145190"/>
            <a:ext cx="2608925" cy="2001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53133" y="3968805"/>
            <a:ext cx="3582202" cy="172100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The range of the beam in target 3 is larger than in target 1 and 2</a:t>
            </a:r>
          </a:p>
          <a:p>
            <a:r>
              <a:rPr lang="en-GB" sz="2000" kern="0" dirty="0" smtClean="0"/>
              <a:t>Clear indication for tunnelling </a:t>
            </a:r>
          </a:p>
        </p:txBody>
      </p:sp>
    </p:spTree>
    <p:extLst>
      <p:ext uri="{BB962C8B-B14F-4D97-AF65-F5344CB8AC3E}">
        <p14:creationId xmlns:p14="http://schemas.microsoft.com/office/powerpoint/2010/main" val="267478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284">
        <p:fade/>
      </p:transition>
    </mc:Choice>
    <mc:Fallback xmlns="">
      <p:transition spd="med" advTm="1428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470" y="0"/>
            <a:ext cx="8388530" cy="967666"/>
          </a:xfrm>
          <a:solidFill>
            <a:srgbClr val="333399"/>
          </a:solidFill>
        </p:spPr>
        <p:txBody>
          <a:bodyPr/>
          <a:lstStyle/>
          <a:p>
            <a:pPr eaLnBrk="1" hangingPunct="1"/>
            <a:r>
              <a:rPr lang="en-GB" dirty="0" smtClean="0"/>
              <a:t>          Direct energy transfer from beam to equipment</a:t>
            </a:r>
            <a:endParaRPr lang="en-GB" noProof="0" dirty="0" smtClean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430" y="1092297"/>
            <a:ext cx="8425170" cy="5433133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GB" dirty="0" smtClean="0"/>
              <a:t>Regular particle losses during operation</a:t>
            </a:r>
          </a:p>
          <a:p>
            <a:pPr lvl="1" eaLnBrk="1" hangingPunct="1"/>
            <a:r>
              <a:rPr lang="en-GB" dirty="0" smtClean="0"/>
              <a:t>Particle losses due to residual gas</a:t>
            </a:r>
          </a:p>
          <a:p>
            <a:pPr lvl="1" eaLnBrk="1" hangingPunct="1"/>
            <a:r>
              <a:rPr lang="en-GB" dirty="0" smtClean="0"/>
              <a:t>Particle losses due to collisions (in a collider)</a:t>
            </a:r>
          </a:p>
          <a:p>
            <a:pPr lvl="1" eaLnBrk="1" hangingPunct="1"/>
            <a:r>
              <a:rPr lang="en-GB" dirty="0" smtClean="0"/>
              <a:t>Particles losses at the aperture (e.g. due to emittance growth and other effects)</a:t>
            </a:r>
          </a:p>
          <a:p>
            <a:pPr lvl="1" eaLnBrk="1" hangingPunct="1"/>
            <a:r>
              <a:rPr lang="en-GB" dirty="0" smtClean="0"/>
              <a:t>Particle beams directed onto a target</a:t>
            </a:r>
          </a:p>
          <a:p>
            <a:pPr eaLnBrk="1" hangingPunct="1"/>
            <a:r>
              <a:rPr lang="en-GB" dirty="0" smtClean="0"/>
              <a:t>Accidental particle losses - due to a large number of possible failure mechanisms</a:t>
            </a:r>
          </a:p>
          <a:p>
            <a:pPr lvl="1" eaLnBrk="1" hangingPunct="1"/>
            <a:r>
              <a:rPr lang="en-GB" dirty="0" smtClean="0"/>
              <a:t>Particles can be deflected into the aperture</a:t>
            </a:r>
          </a:p>
          <a:p>
            <a:pPr lvl="1" eaLnBrk="1" hangingPunct="1"/>
            <a:r>
              <a:rPr lang="en-GB" dirty="0" smtClean="0"/>
              <a:t>Targets, collimators and beam dumps: beam characteristics not matching the target, e.g. beam size at a spallation target too small</a:t>
            </a:r>
          </a:p>
          <a:p>
            <a:pPr lvl="1" eaLnBrk="1" hangingPunct="1"/>
            <a:endParaRPr lang="en-GB" dirty="0" smtClean="0"/>
          </a:p>
          <a:p>
            <a:pPr marL="0" indent="0" algn="ctr" eaLnBrk="1" hangingPunct="1">
              <a:buNone/>
            </a:pPr>
            <a:r>
              <a:rPr lang="en-GB" b="1" dirty="0" smtClean="0">
                <a:solidFill>
                  <a:srgbClr val="C00000"/>
                </a:solidFill>
              </a:rPr>
              <a:t>Machine protection is essentially to prevent consequences of accidental beam losses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751666"/>
            <a:ext cx="914400" cy="216000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9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2">
        <p:fade/>
      </p:transition>
    </mc:Choice>
    <mc:Fallback xmlns="">
      <p:transition spd="med" advTm="13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en-GB" sz="6600" noProof="0" dirty="0" smtClean="0">
                <a:solidFill>
                  <a:srgbClr val="0000CC"/>
                </a:solidFill>
              </a:rPr>
              <a:t>Machine Protection</a:t>
            </a:r>
            <a:endParaRPr lang="en-GB" sz="6600" noProof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603747"/>
      </p:ext>
    </p:extLst>
  </p:cSld>
  <p:clrMapOvr>
    <a:masterClrMapping/>
  </p:clrMapOvr>
  <p:transition spd="med" advTm="5868">
    <p:fade thruBlk="1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 eaLnBrk="1" hangingPunct="1"/>
            <a:r>
              <a:rPr lang="en-GB" dirty="0" smtClean="0"/>
              <a:t>Analysing need for machine </a:t>
            </a:r>
            <a:r>
              <a:rPr lang="en-GB" dirty="0"/>
              <a:t>protection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81163" y="1403438"/>
            <a:ext cx="3146614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Is protection required?</a:t>
            </a:r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510" y="1846588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YES </a:t>
            </a:r>
            <a:endParaRPr lang="en-GB" sz="1800" dirty="0">
              <a:solidFill>
                <a:srgbClr val="000000"/>
              </a:solidFill>
            </a:endParaRPr>
          </a:p>
        </p:txBody>
      </p:sp>
      <p:cxnSp>
        <p:nvCxnSpPr>
          <p:cNvPr id="4" name="Elbow Connector 3"/>
          <p:cNvCxnSpPr>
            <a:stCxn id="2" idx="2"/>
            <a:endCxn id="5" idx="3"/>
          </p:cNvCxnSpPr>
          <p:nvPr/>
        </p:nvCxnSpPr>
        <p:spPr>
          <a:xfrm rot="5400000">
            <a:off x="3450161" y="626945"/>
            <a:ext cx="258484" cy="2550134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12971" y="4296669"/>
            <a:ext cx="2456531" cy="1200329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Great, nothing needed, simplifies life and increases system availability</a:t>
            </a:r>
          </a:p>
        </p:txBody>
      </p:sp>
      <p:cxnSp>
        <p:nvCxnSpPr>
          <p:cNvPr id="27" name="Elbow Connector 26"/>
          <p:cNvCxnSpPr>
            <a:stCxn id="53" idx="2"/>
            <a:endCxn id="97" idx="0"/>
          </p:cNvCxnSpPr>
          <p:nvPr/>
        </p:nvCxnSpPr>
        <p:spPr>
          <a:xfrm rot="16200000" flipH="1">
            <a:off x="4643606" y="4046898"/>
            <a:ext cx="203128" cy="9331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36" idx="2"/>
            <a:endCxn id="26" idx="0"/>
          </p:cNvCxnSpPr>
          <p:nvPr/>
        </p:nvCxnSpPr>
        <p:spPr>
          <a:xfrm rot="5400000">
            <a:off x="6700932" y="3256176"/>
            <a:ext cx="2080798" cy="188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" idx="2"/>
            <a:endCxn id="36" idx="1"/>
          </p:cNvCxnSpPr>
          <p:nvPr/>
        </p:nvCxnSpPr>
        <p:spPr>
          <a:xfrm rot="16200000" flipH="1">
            <a:off x="5853524" y="773716"/>
            <a:ext cx="258435" cy="2256542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111012" y="1846539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NO 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34063" y="2494629"/>
            <a:ext cx="2098382" cy="646331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Is protection possible?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49" name="Elbow Connector 48"/>
          <p:cNvCxnSpPr>
            <a:stCxn id="5" idx="2"/>
            <a:endCxn id="45" idx="0"/>
          </p:cNvCxnSpPr>
          <p:nvPr/>
        </p:nvCxnSpPr>
        <p:spPr>
          <a:xfrm rot="16200000" flipH="1">
            <a:off x="1539234" y="2350608"/>
            <a:ext cx="278709" cy="9331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110092" y="3580668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YES 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67430" y="3577049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NO </a:t>
            </a:r>
            <a:endParaRPr lang="en-GB" sz="1800" dirty="0">
              <a:solidFill>
                <a:srgbClr val="000000"/>
              </a:solidFill>
            </a:endParaRPr>
          </a:p>
        </p:txBody>
      </p:sp>
      <p:cxnSp>
        <p:nvCxnSpPr>
          <p:cNvPr id="56" name="Elbow Connector 55"/>
          <p:cNvCxnSpPr>
            <a:stCxn id="45" idx="2"/>
            <a:endCxn id="54" idx="0"/>
          </p:cNvCxnSpPr>
          <p:nvPr/>
        </p:nvCxnSpPr>
        <p:spPr>
          <a:xfrm rot="5400000">
            <a:off x="1172505" y="3066299"/>
            <a:ext cx="436089" cy="585411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45" idx="2"/>
            <a:endCxn id="53" idx="0"/>
          </p:cNvCxnSpPr>
          <p:nvPr/>
        </p:nvCxnSpPr>
        <p:spPr>
          <a:xfrm rot="16200000" flipH="1">
            <a:off x="2992025" y="1832188"/>
            <a:ext cx="439708" cy="3057251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14461" y="4153129"/>
            <a:ext cx="1766761" cy="646331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Is the risk acceptable?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447054" y="5147958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YES </a:t>
            </a: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50809" y="5127666"/>
            <a:ext cx="126082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GB" sz="1800" dirty="0" smtClean="0">
                <a:solidFill>
                  <a:srgbClr val="000000"/>
                </a:solidFill>
              </a:rPr>
              <a:t>NO </a:t>
            </a:r>
            <a:endParaRPr lang="en-GB" sz="1800" dirty="0">
              <a:solidFill>
                <a:srgbClr val="000000"/>
              </a:solidFill>
            </a:endParaRPr>
          </a:p>
        </p:txBody>
      </p:sp>
      <p:cxnSp>
        <p:nvCxnSpPr>
          <p:cNvPr id="67" name="Elbow Connector 66"/>
          <p:cNvCxnSpPr>
            <a:stCxn id="64" idx="2"/>
            <a:endCxn id="66" idx="0"/>
          </p:cNvCxnSpPr>
          <p:nvPr/>
        </p:nvCxnSpPr>
        <p:spPr>
          <a:xfrm rot="5400000">
            <a:off x="875429" y="4905253"/>
            <a:ext cx="328206" cy="116620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64" idx="2"/>
            <a:endCxn id="65" idx="0"/>
          </p:cNvCxnSpPr>
          <p:nvPr/>
        </p:nvCxnSpPr>
        <p:spPr>
          <a:xfrm rot="16200000" flipH="1">
            <a:off x="1913405" y="3983896"/>
            <a:ext cx="348498" cy="1979625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54" idx="2"/>
            <a:endCxn id="64" idx="0"/>
          </p:cNvCxnSpPr>
          <p:nvPr/>
        </p:nvCxnSpPr>
        <p:spPr>
          <a:xfrm rot="5400000">
            <a:off x="994469" y="4049755"/>
            <a:ext cx="206748" cy="1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98049" y="5846006"/>
            <a:ext cx="1766761" cy="646331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Back to drawing board</a:t>
            </a:r>
          </a:p>
        </p:txBody>
      </p:sp>
      <p:cxnSp>
        <p:nvCxnSpPr>
          <p:cNvPr id="81" name="Elbow Connector 80"/>
          <p:cNvCxnSpPr>
            <a:stCxn id="66" idx="2"/>
            <a:endCxn id="80" idx="0"/>
          </p:cNvCxnSpPr>
          <p:nvPr/>
        </p:nvCxnSpPr>
        <p:spPr>
          <a:xfrm rot="16200000" flipH="1">
            <a:off x="806822" y="5671398"/>
            <a:ext cx="349008" cy="208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65" idx="2"/>
            <a:endCxn id="22530" idx="0"/>
          </p:cNvCxnSpPr>
          <p:nvPr/>
        </p:nvCxnSpPr>
        <p:spPr>
          <a:xfrm rot="5400000">
            <a:off x="2993951" y="5600806"/>
            <a:ext cx="167033" cy="12700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30" name="Picture 2" descr="http://www.snail-mail-shop.com/images/product_images/original_images/no_risk_no_fu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625" y="5684323"/>
            <a:ext cx="1757684" cy="843032"/>
          </a:xfrm>
          <a:prstGeom prst="rect">
            <a:avLst/>
          </a:prstGeom>
          <a:noFill/>
          <a:ln>
            <a:solidFill>
              <a:srgbClr val="00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7" name="TextBox 96"/>
          <p:cNvSpPr txBox="1"/>
          <p:nvPr/>
        </p:nvSpPr>
        <p:spPr>
          <a:xfrm>
            <a:off x="3521570" y="4153128"/>
            <a:ext cx="2456531" cy="646331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Start design of the protection system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589049" y="809261"/>
            <a:ext cx="4513085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00FF"/>
                </a:solidFill>
              </a:rPr>
              <a:t>Identify hazard and estimate risk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31" name="Elbow Connector 30"/>
          <p:cNvCxnSpPr>
            <a:stCxn id="28" idx="2"/>
            <a:endCxn id="2" idx="0"/>
          </p:cNvCxnSpPr>
          <p:nvPr/>
        </p:nvCxnSpPr>
        <p:spPr>
          <a:xfrm rot="16200000" flipH="1">
            <a:off x="4737609" y="1286576"/>
            <a:ext cx="224845" cy="8878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/>
          <p:cNvSpPr>
            <a:spLocks noGrp="1"/>
          </p:cNvSpPr>
          <p:nvPr>
            <p:ph idx="1"/>
          </p:nvPr>
        </p:nvSpPr>
        <p:spPr>
          <a:xfrm>
            <a:off x="2064735" y="4834864"/>
            <a:ext cx="5351540" cy="1692491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en-GB" sz="2000" dirty="0" smtClean="0">
                <a:solidFill>
                  <a:srgbClr val="C00000"/>
                </a:solidFill>
              </a:rPr>
              <a:t>Transverse deflecting devices in an accelerator that can deflect the beam by a large angle within about one turn</a:t>
            </a:r>
          </a:p>
          <a:p>
            <a:r>
              <a:rPr lang="en-GB" sz="2000" dirty="0" smtClean="0">
                <a:solidFill>
                  <a:srgbClr val="C00000"/>
                </a:solidFill>
              </a:rPr>
              <a:t>Superconducting magnet coils with too little copper to </a:t>
            </a:r>
            <a:r>
              <a:rPr lang="en-GB" sz="2000" dirty="0" err="1" smtClean="0">
                <a:solidFill>
                  <a:srgbClr val="C00000"/>
                </a:solidFill>
              </a:rPr>
              <a:t>NbTi</a:t>
            </a:r>
            <a:r>
              <a:rPr lang="en-GB" sz="2000" dirty="0" smtClean="0">
                <a:solidFill>
                  <a:srgbClr val="C00000"/>
                </a:solidFill>
              </a:rPr>
              <a:t> ratio</a:t>
            </a:r>
          </a:p>
          <a:p>
            <a:endParaRPr lang="en-GB" sz="2000" dirty="0" smtClean="0">
              <a:solidFill>
                <a:srgbClr val="C00000"/>
              </a:solidFill>
            </a:endParaRPr>
          </a:p>
          <a:p>
            <a:endParaRPr lang="en-GB" sz="2000" dirty="0" smtClean="0">
              <a:solidFill>
                <a:srgbClr val="C00000"/>
              </a:solidFill>
            </a:endParaRPr>
          </a:p>
          <a:p>
            <a:endParaRPr lang="en-GB" sz="2000" dirty="0">
              <a:solidFill>
                <a:srgbClr val="C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2440321"/>
      </p:ext>
    </p:extLst>
  </p:cSld>
  <p:clrMapOvr>
    <a:masterClrMapping/>
  </p:clrMapOvr>
  <p:transition spd="med" advTm="110837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Classification of failures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839200" cy="5692775"/>
          </a:xfrm>
        </p:spPr>
        <p:txBody>
          <a:bodyPr/>
          <a:lstStyle/>
          <a:p>
            <a:pPr eaLnBrk="1" hangingPunct="1"/>
            <a:r>
              <a:rPr lang="en-GB" dirty="0" smtClean="0"/>
              <a:t>Type of the failure</a:t>
            </a:r>
          </a:p>
          <a:p>
            <a:pPr lvl="1" eaLnBrk="1" hangingPunct="1"/>
            <a:r>
              <a:rPr lang="en-GB" sz="2200" b="1" dirty="0"/>
              <a:t>H</a:t>
            </a:r>
            <a:r>
              <a:rPr lang="en-GB" sz="2200" b="1" dirty="0" smtClean="0"/>
              <a:t>ardware failure </a:t>
            </a:r>
            <a:r>
              <a:rPr lang="en-GB" sz="2200" dirty="0" smtClean="0"/>
              <a:t>(power converter trip, magnet quench, AC distribution failure such as </a:t>
            </a:r>
            <a:r>
              <a:rPr lang="en-GB" sz="2200" dirty="0" smtClean="0">
                <a:solidFill>
                  <a:srgbClr val="006600"/>
                </a:solidFill>
              </a:rPr>
              <a:t>thunderstorm, object in vacuum chamber, vacuum leak, RF trip, kicker magnet misfires, .…)</a:t>
            </a:r>
          </a:p>
          <a:p>
            <a:pPr lvl="1" eaLnBrk="1" hangingPunct="1"/>
            <a:r>
              <a:rPr lang="en-GB" sz="2200" b="1" dirty="0"/>
              <a:t>C</a:t>
            </a:r>
            <a:r>
              <a:rPr lang="en-GB" sz="2200" b="1" dirty="0" smtClean="0"/>
              <a:t>ontrols failure </a:t>
            </a:r>
            <a:r>
              <a:rPr lang="en-GB" sz="2200" dirty="0" smtClean="0"/>
              <a:t>(wrong data, wrong magnet current function, trigger problem, timing system, feedback failure, ..)</a:t>
            </a:r>
          </a:p>
          <a:p>
            <a:pPr lvl="1" eaLnBrk="1" hangingPunct="1"/>
            <a:r>
              <a:rPr lang="en-GB" sz="2200" b="1" dirty="0"/>
              <a:t>O</a:t>
            </a:r>
            <a:r>
              <a:rPr lang="en-GB" sz="2200" b="1" dirty="0" smtClean="0"/>
              <a:t>perational failure </a:t>
            </a:r>
            <a:r>
              <a:rPr lang="en-GB" sz="2200" dirty="0" smtClean="0"/>
              <a:t>(chromaticity / tune / orbit wrong values, …)</a:t>
            </a:r>
          </a:p>
          <a:p>
            <a:pPr lvl="1" eaLnBrk="1" hangingPunct="1"/>
            <a:r>
              <a:rPr lang="en-GB" sz="2200" b="1" dirty="0"/>
              <a:t>B</a:t>
            </a:r>
            <a:r>
              <a:rPr lang="en-GB" sz="2200" b="1" dirty="0" smtClean="0"/>
              <a:t>eam instability </a:t>
            </a:r>
            <a:r>
              <a:rPr lang="en-GB" sz="2200" dirty="0" smtClean="0"/>
              <a:t>(due to too high beam current / bunch current / e-clouds)</a:t>
            </a:r>
          </a:p>
          <a:p>
            <a:pPr eaLnBrk="1" hangingPunct="1"/>
            <a:r>
              <a:rPr lang="en-GB" dirty="0" smtClean="0"/>
              <a:t>Failures in the injectors and transfer lines to be considered</a:t>
            </a:r>
          </a:p>
          <a:p>
            <a:pPr eaLnBrk="1" hangingPunct="1"/>
            <a:r>
              <a:rPr lang="en-GB" dirty="0" smtClean="0"/>
              <a:t>Parameters for the failure</a:t>
            </a:r>
          </a:p>
          <a:p>
            <a:pPr lvl="1" eaLnBrk="1" hangingPunct="1"/>
            <a:r>
              <a:rPr lang="en-GB" sz="2200" dirty="0"/>
              <a:t>Probability for the failure</a:t>
            </a:r>
          </a:p>
          <a:p>
            <a:pPr lvl="1" eaLnBrk="1" hangingPunct="1"/>
            <a:r>
              <a:rPr lang="en-GB" sz="2200" dirty="0"/>
              <a:t>Damage potential</a:t>
            </a:r>
          </a:p>
          <a:p>
            <a:pPr lvl="1" eaLnBrk="1" hangingPunct="1"/>
            <a:r>
              <a:rPr lang="en-GB" sz="2200" b="1" dirty="0" smtClean="0"/>
              <a:t>Time constant for beam loss</a:t>
            </a:r>
          </a:p>
        </p:txBody>
      </p:sp>
      <p:sp>
        <p:nvSpPr>
          <p:cNvPr id="122884" name="AutoShape 4"/>
          <p:cNvSpPr>
            <a:spLocks/>
          </p:cNvSpPr>
          <p:nvPr/>
        </p:nvSpPr>
        <p:spPr bwMode="auto">
          <a:xfrm>
            <a:off x="4355970" y="5373216"/>
            <a:ext cx="175846" cy="533400"/>
          </a:xfrm>
          <a:prstGeom prst="rightBrace">
            <a:avLst>
              <a:gd name="adj1" fmla="val 58333"/>
              <a:gd name="adj2" fmla="val 50000"/>
            </a:avLst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>
              <a:solidFill>
                <a:srgbClr val="0000CC"/>
              </a:solidFill>
            </a:endParaRPr>
          </a:p>
        </p:txBody>
      </p:sp>
      <p:sp>
        <p:nvSpPr>
          <p:cNvPr id="122885" name="Text Box 5"/>
          <p:cNvSpPr txBox="1">
            <a:spLocks noChangeArrowheads="1"/>
          </p:cNvSpPr>
          <p:nvPr/>
        </p:nvSpPr>
        <p:spPr bwMode="auto">
          <a:xfrm>
            <a:off x="4762568" y="5439861"/>
            <a:ext cx="41299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en-US" sz="2200" dirty="0" smtClean="0">
                <a:solidFill>
                  <a:srgbClr val="0000CC"/>
                </a:solidFill>
              </a:rPr>
              <a:t>Risk = Probability * Consequences </a:t>
            </a:r>
            <a:endParaRPr lang="en-GB" sz="22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3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7898">
        <p:fade/>
      </p:transition>
    </mc:Choice>
    <mc:Fallback xmlns="">
      <p:transition spd="med" advTm="8789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noProof="0" dirty="0" smtClean="0"/>
              <a:t>Multi passage beam loss in a synchrotron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77150"/>
            <a:ext cx="8686800" cy="5334000"/>
          </a:xfrm>
        </p:spPr>
        <p:txBody>
          <a:bodyPr/>
          <a:lstStyle/>
          <a:p>
            <a:pPr eaLnBrk="1" hangingPunct="1">
              <a:lnSpc>
                <a:spcPct val="105000"/>
              </a:lnSpc>
            </a:pPr>
            <a:r>
              <a:rPr lang="en-GB" dirty="0"/>
              <a:t>Very fast beam loss </a:t>
            </a:r>
            <a:r>
              <a:rPr lang="en-GB" dirty="0" smtClean="0"/>
              <a:t>(few </a:t>
            </a:r>
            <a:r>
              <a:rPr lang="en-GB" dirty="0" err="1" smtClean="0"/>
              <a:t>ms</a:t>
            </a:r>
            <a:r>
              <a:rPr lang="en-GB" dirty="0"/>
              <a:t>)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200" dirty="0" smtClean="0"/>
              <a:t>Large </a:t>
            </a:r>
            <a:r>
              <a:rPr lang="en-GB" sz="2200" dirty="0"/>
              <a:t>number of possible failures, mostly in the magnet powering system, with a typical time constant of </a:t>
            </a:r>
            <a:r>
              <a:rPr lang="en-GB" sz="2200" dirty="0" smtClean="0"/>
              <a:t>some ms </a:t>
            </a:r>
            <a:r>
              <a:rPr lang="en-GB" sz="2200" dirty="0"/>
              <a:t>to many </a:t>
            </a:r>
            <a:r>
              <a:rPr lang="en-GB" sz="2200" dirty="0" smtClean="0"/>
              <a:t>seconds</a:t>
            </a:r>
          </a:p>
          <a:p>
            <a:pPr lvl="1" eaLnBrk="1" hangingPunct="1">
              <a:lnSpc>
                <a:spcPct val="105000"/>
              </a:lnSpc>
            </a:pPr>
            <a:endParaRPr lang="en-GB" sz="2200" dirty="0"/>
          </a:p>
          <a:p>
            <a:pPr eaLnBrk="1" hangingPunct="1">
              <a:lnSpc>
                <a:spcPct val="105000"/>
              </a:lnSpc>
            </a:pPr>
            <a:r>
              <a:rPr lang="en-GB" dirty="0"/>
              <a:t>Fast beam loss (some 10 ms to seconds</a:t>
            </a:r>
            <a:r>
              <a:rPr lang="en-GB" dirty="0" smtClean="0"/>
              <a:t>)</a:t>
            </a:r>
          </a:p>
          <a:p>
            <a:pPr lvl="1" eaLnBrk="1" hangingPunct="1">
              <a:lnSpc>
                <a:spcPct val="105000"/>
              </a:lnSpc>
            </a:pPr>
            <a:r>
              <a:rPr lang="en-GB" sz="2200" dirty="0" smtClean="0"/>
              <a:t>Beam instabilities</a:t>
            </a:r>
          </a:p>
          <a:p>
            <a:pPr eaLnBrk="1" hangingPunct="1">
              <a:lnSpc>
                <a:spcPct val="105000"/>
              </a:lnSpc>
            </a:pPr>
            <a:endParaRPr lang="en-GB" dirty="0"/>
          </a:p>
          <a:p>
            <a:pPr eaLnBrk="1" hangingPunct="1">
              <a:lnSpc>
                <a:spcPct val="105000"/>
              </a:lnSpc>
            </a:pPr>
            <a:r>
              <a:rPr lang="en-GB" dirty="0"/>
              <a:t>Slow beam loss (many seconds</a:t>
            </a:r>
            <a:r>
              <a:rPr lang="en-GB" dirty="0" smtClean="0"/>
              <a:t>)</a:t>
            </a:r>
          </a:p>
          <a:p>
            <a:pPr eaLnBrk="1" hangingPunct="1">
              <a:lnSpc>
                <a:spcPct val="105000"/>
              </a:lnSpc>
            </a:pPr>
            <a:endParaRPr lang="en-GB" dirty="0" smtClean="0"/>
          </a:p>
          <a:p>
            <a:pPr algn="ctr" eaLnBrk="1" hangingPunct="1">
              <a:lnSpc>
                <a:spcPct val="105000"/>
              </a:lnSpc>
              <a:buFontTx/>
              <a:buNone/>
            </a:pPr>
            <a:r>
              <a:rPr lang="en-GB" b="1" dirty="0" smtClean="0"/>
              <a:t>       </a:t>
            </a:r>
            <a:r>
              <a:rPr lang="en-GB" b="1" dirty="0" smtClean="0">
                <a:solidFill>
                  <a:srgbClr val="C00000"/>
                </a:solidFill>
              </a:rPr>
              <a:t>Detect failure and trigger beam dump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24104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3263">
        <p:fade/>
      </p:transition>
    </mc:Choice>
    <mc:Fallback xmlns="">
      <p:transition spd="med" advTm="6326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noProof="0" dirty="0" smtClean="0"/>
              <a:t>Single passage beam loss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77150"/>
            <a:ext cx="8686800" cy="5334000"/>
          </a:xfrm>
        </p:spPr>
        <p:txBody>
          <a:bodyPr/>
          <a:lstStyle/>
          <a:p>
            <a:pPr marL="0" indent="0" eaLnBrk="1" hangingPunct="1">
              <a:lnSpc>
                <a:spcPct val="105000"/>
              </a:lnSpc>
              <a:buNone/>
            </a:pPr>
            <a:r>
              <a:rPr lang="en-GB" noProof="0" dirty="0" smtClean="0"/>
              <a:t>Single-passage beam loss in an accelerator complex (ns - </a:t>
            </a:r>
            <a:r>
              <a:rPr lang="en-GB" noProof="0" dirty="0" smtClean="0">
                <a:sym typeface="Symbol" pitchFamily="18" charset="2"/>
              </a:rPr>
              <a:t>s)</a:t>
            </a:r>
            <a:endParaRPr lang="en-GB" noProof="0" dirty="0" smtClean="0"/>
          </a:p>
          <a:p>
            <a:pPr eaLnBrk="1" hangingPunct="1">
              <a:lnSpc>
                <a:spcPct val="105000"/>
              </a:lnSpc>
            </a:pPr>
            <a:r>
              <a:rPr lang="en-GB" dirty="0" smtClean="0"/>
              <a:t>Linear accelerators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Beam is injected, but there is a failure present in the accelerator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Before a pulse, ensure that the parameters of the accelerator allow for correct beam transmission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If something is wrong and not detected before the pulse, </a:t>
            </a:r>
            <a:r>
              <a:rPr lang="en-GB" dirty="0" smtClean="0">
                <a:solidFill>
                  <a:srgbClr val="FF0000"/>
                </a:solidFill>
              </a:rPr>
              <a:t>stop beam as soon as possible at the source</a:t>
            </a:r>
            <a:endParaRPr lang="en-GB" dirty="0" smtClean="0"/>
          </a:p>
          <a:p>
            <a:pPr eaLnBrk="1" hangingPunct="1">
              <a:lnSpc>
                <a:spcPct val="105000"/>
              </a:lnSpc>
            </a:pPr>
            <a:r>
              <a:rPr lang="en-GB" dirty="0" smtClean="0"/>
              <a:t>Transfer lines between accelerators (e.g. SPS to LHC)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Before a transfer, ensure that the parameters of the accelerator allow for correct beam transmission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Use beam absorbers to capture </a:t>
            </a:r>
            <a:r>
              <a:rPr lang="en-GB" dirty="0" err="1" smtClean="0"/>
              <a:t>mis</a:t>
            </a:r>
            <a:r>
              <a:rPr lang="en-GB" dirty="0" smtClean="0"/>
              <a:t>-steered beam</a:t>
            </a:r>
          </a:p>
          <a:p>
            <a:pPr eaLnBrk="1" hangingPunct="1">
              <a:lnSpc>
                <a:spcPct val="105000"/>
              </a:lnSpc>
            </a:pPr>
            <a:r>
              <a:rPr lang="en-GB" dirty="0" smtClean="0"/>
              <a:t>Failures of kicker magnets (</a:t>
            </a:r>
            <a:r>
              <a:rPr lang="en-GB" dirty="0" smtClean="0">
                <a:solidFill>
                  <a:srgbClr val="C00000"/>
                </a:solidFill>
              </a:rPr>
              <a:t>injection</a:t>
            </a:r>
            <a:r>
              <a:rPr lang="en-GB" dirty="0" smtClean="0"/>
              <a:t>, </a:t>
            </a:r>
            <a:r>
              <a:rPr lang="en-GB" dirty="0" smtClean="0">
                <a:solidFill>
                  <a:srgbClr val="C00000"/>
                </a:solidFill>
              </a:rPr>
              <a:t>extraction</a:t>
            </a:r>
            <a:r>
              <a:rPr lang="en-GB" dirty="0" smtClean="0"/>
              <a:t>, special kicker magnets, for example for diagnostics)</a:t>
            </a:r>
          </a:p>
          <a:p>
            <a:pPr lvl="1" eaLnBrk="1" hangingPunct="1">
              <a:lnSpc>
                <a:spcPct val="105000"/>
              </a:lnSpc>
            </a:pPr>
            <a:r>
              <a:rPr lang="en-GB" dirty="0" smtClean="0"/>
              <a:t>Use beam absorbers to capture </a:t>
            </a:r>
            <a:r>
              <a:rPr lang="en-GB" dirty="0" err="1" smtClean="0"/>
              <a:t>mis</a:t>
            </a:r>
            <a:r>
              <a:rPr lang="en-GB" dirty="0" smtClean="0"/>
              <a:t>-steered beam</a:t>
            </a:r>
          </a:p>
          <a:p>
            <a:pPr eaLnBrk="1" hangingPunct="1">
              <a:lnSpc>
                <a:spcPct val="105000"/>
              </a:lnSpc>
            </a:pPr>
            <a:endParaRPr lang="en-GB" dirty="0" smtClean="0"/>
          </a:p>
          <a:p>
            <a:pPr lvl="1" eaLnBrk="1" hangingPunct="1">
              <a:lnSpc>
                <a:spcPct val="105000"/>
              </a:lnSpc>
            </a:pPr>
            <a:endParaRPr lang="en-GB" sz="2200" dirty="0" smtClean="0"/>
          </a:p>
          <a:p>
            <a:pPr lvl="1" eaLnBrk="1" hangingPunct="1">
              <a:lnSpc>
                <a:spcPct val="105000"/>
              </a:lnSpc>
            </a:pPr>
            <a:endParaRPr lang="en-GB" noProof="0" dirty="0" smtClean="0"/>
          </a:p>
          <a:p>
            <a:pPr lvl="1" eaLnBrk="1" hangingPunct="1">
              <a:lnSpc>
                <a:spcPct val="105000"/>
              </a:lnSpc>
            </a:pP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84155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18">
        <p:fade/>
      </p:transition>
    </mc:Choice>
    <mc:Fallback xmlns="">
      <p:transition spd="med" advTm="41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Active and Passive Protection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365703"/>
            <a:ext cx="5086163" cy="2060315"/>
          </a:xfrm>
          <a:ln>
            <a:solidFill>
              <a:srgbClr val="C00000"/>
            </a:solidFill>
          </a:ln>
        </p:spPr>
        <p:txBody>
          <a:bodyPr/>
          <a:lstStyle/>
          <a:p>
            <a:pPr marL="0" indent="0">
              <a:spcBef>
                <a:spcPct val="20000"/>
              </a:spcBef>
              <a:buNone/>
            </a:pPr>
            <a:r>
              <a:rPr lang="en-GB" b="1" dirty="0" smtClean="0">
                <a:solidFill>
                  <a:srgbClr val="002060"/>
                </a:solidFill>
              </a:rPr>
              <a:t>Active protection</a:t>
            </a:r>
          </a:p>
          <a:p>
            <a:pPr>
              <a:spcBef>
                <a:spcPct val="20000"/>
              </a:spcBef>
            </a:pPr>
            <a:r>
              <a:rPr lang="en-GB" sz="2000" dirty="0" smtClean="0">
                <a:solidFill>
                  <a:srgbClr val="002060"/>
                </a:solidFill>
              </a:rPr>
              <a:t>A </a:t>
            </a:r>
            <a:r>
              <a:rPr lang="en-GB" sz="2000" dirty="0" smtClean="0">
                <a:solidFill>
                  <a:srgbClr val="C00000"/>
                </a:solidFill>
              </a:rPr>
              <a:t>sensor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detects</a:t>
            </a:r>
            <a:r>
              <a:rPr lang="en-GB" sz="2000" dirty="0" smtClean="0">
                <a:solidFill>
                  <a:srgbClr val="002060"/>
                </a:solidFill>
              </a:rPr>
              <a:t> a </a:t>
            </a:r>
            <a:r>
              <a:rPr lang="en-GB" sz="2000" dirty="0" smtClean="0">
                <a:solidFill>
                  <a:srgbClr val="C00000"/>
                </a:solidFill>
              </a:rPr>
              <a:t>dangerous situation</a:t>
            </a:r>
          </a:p>
          <a:p>
            <a:pPr>
              <a:spcBef>
                <a:spcPct val="20000"/>
              </a:spcBef>
            </a:pPr>
            <a:r>
              <a:rPr lang="en-GB" sz="2000" dirty="0" smtClean="0">
                <a:solidFill>
                  <a:srgbClr val="C00000"/>
                </a:solidFill>
              </a:rPr>
              <a:t>An action is triggered </a:t>
            </a:r>
            <a:r>
              <a:rPr lang="en-GB" sz="2000" dirty="0" smtClean="0">
                <a:solidFill>
                  <a:srgbClr val="002060"/>
                </a:solidFill>
              </a:rPr>
              <a:t>by an </a:t>
            </a:r>
            <a:r>
              <a:rPr lang="en-GB" sz="2000" dirty="0" smtClean="0">
                <a:solidFill>
                  <a:srgbClr val="C00000"/>
                </a:solidFill>
              </a:rPr>
              <a:t>actuator</a:t>
            </a:r>
          </a:p>
          <a:p>
            <a:pPr>
              <a:spcBef>
                <a:spcPct val="20000"/>
              </a:spcBef>
            </a:pPr>
            <a:r>
              <a:rPr lang="en-GB" sz="2000" dirty="0" smtClean="0">
                <a:solidFill>
                  <a:srgbClr val="002060"/>
                </a:solidFill>
              </a:rPr>
              <a:t>The </a:t>
            </a:r>
            <a:r>
              <a:rPr lang="en-GB" sz="2000" dirty="0" smtClean="0">
                <a:solidFill>
                  <a:srgbClr val="C00000"/>
                </a:solidFill>
              </a:rPr>
              <a:t>energy</a:t>
            </a:r>
            <a:r>
              <a:rPr lang="en-GB" sz="2000" dirty="0" smtClean="0">
                <a:solidFill>
                  <a:srgbClr val="002060"/>
                </a:solidFill>
              </a:rPr>
              <a:t> stored in the system is </a:t>
            </a:r>
            <a:r>
              <a:rPr lang="en-GB" sz="2000" dirty="0" smtClean="0">
                <a:solidFill>
                  <a:srgbClr val="C00000"/>
                </a:solidFill>
              </a:rPr>
              <a:t>safely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dissipated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52400" y="4175276"/>
            <a:ext cx="5086162" cy="2386911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>
              <a:lnSpc>
                <a:spcPct val="95000"/>
              </a:lnSpc>
              <a:buNone/>
            </a:pPr>
            <a:r>
              <a:rPr lang="en-GB" b="1" dirty="0" smtClean="0">
                <a:solidFill>
                  <a:srgbClr val="002060"/>
                </a:solidFill>
              </a:rPr>
              <a:t>Passive protection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Preferred if possible </a:t>
            </a:r>
            <a:r>
              <a:rPr lang="en-GB" sz="2000" dirty="0" smtClean="0">
                <a:solidFill>
                  <a:srgbClr val="002060"/>
                </a:solidFill>
              </a:rPr>
              <a:t>to operate without active protection 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GB" sz="2000" dirty="0">
                <a:solidFill>
                  <a:srgbClr val="C00000"/>
                </a:solidFill>
              </a:rPr>
              <a:t>Active protection not </a:t>
            </a:r>
            <a:r>
              <a:rPr lang="en-GB" sz="2000" dirty="0" smtClean="0">
                <a:solidFill>
                  <a:srgbClr val="C00000"/>
                </a:solidFill>
              </a:rPr>
              <a:t>possible</a:t>
            </a:r>
            <a:r>
              <a:rPr lang="en-GB" sz="2000" dirty="0" smtClean="0">
                <a:solidFill>
                  <a:srgbClr val="002060"/>
                </a:solidFill>
              </a:rPr>
              <a:t>, e.g. the </a:t>
            </a:r>
            <a:r>
              <a:rPr lang="en-GB" sz="2000" dirty="0">
                <a:solidFill>
                  <a:srgbClr val="002060"/>
                </a:solidFill>
              </a:rPr>
              <a:t>reaction time is too short </a:t>
            </a:r>
          </a:p>
          <a:p>
            <a:pPr>
              <a:lnSpc>
                <a:spcPct val="95000"/>
              </a:lnSpc>
              <a:buFontTx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Monitors fail to detect a dangerous situation (redundancy)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504540" y="908650"/>
            <a:ext cx="2739970" cy="3246502"/>
            <a:chOff x="5504540" y="928774"/>
            <a:chExt cx="2739970" cy="3246502"/>
          </a:xfrm>
        </p:grpSpPr>
        <p:pic>
          <p:nvPicPr>
            <p:cNvPr id="1682438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25301" y="3211717"/>
              <a:ext cx="1280312" cy="951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243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83616" y="3211718"/>
              <a:ext cx="1060893" cy="951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2441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04540" y="936625"/>
              <a:ext cx="1301073" cy="980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2442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183616" y="936625"/>
              <a:ext cx="1060894" cy="980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82443" name="Picture 1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183616" y="2054064"/>
              <a:ext cx="1060894" cy="1010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2" name="Picture 2" descr="Leg pushing brake pedal : Stock Photo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4540" y="2054064"/>
              <a:ext cx="1301073" cy="1014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5525301" y="928774"/>
              <a:ext cx="2719208" cy="3246502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686513" y="4303020"/>
            <a:ext cx="2390431" cy="2136456"/>
            <a:chOff x="5686513" y="4303020"/>
            <a:chExt cx="2390431" cy="2136456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686513" y="5258566"/>
              <a:ext cx="2390431" cy="1180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686513" y="4303020"/>
              <a:ext cx="2390431" cy="900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5686513" y="4323083"/>
              <a:ext cx="2390431" cy="2116393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67100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1625">
        <p:fade/>
      </p:transition>
    </mc:Choice>
    <mc:Fallback xmlns="">
      <p:transition spd="med" advTm="5162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69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9" grpId="0" uiExpand="1" build="p" animBg="1"/>
      <p:bldP spid="10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Passive</a:t>
            </a:r>
            <a:r>
              <a:rPr lang="en-GB" noProof="0" dirty="0" smtClean="0"/>
              <a:t> protection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08650"/>
            <a:ext cx="8686800" cy="2640477"/>
          </a:xfrm>
        </p:spPr>
        <p:txBody>
          <a:bodyPr/>
          <a:lstStyle/>
          <a:p>
            <a:pPr marL="0" indent="0">
              <a:buNone/>
            </a:pPr>
            <a:r>
              <a:rPr lang="en-GB" b="1" noProof="0" dirty="0" smtClean="0"/>
              <a:t>Passive protection</a:t>
            </a:r>
          </a:p>
          <a:p>
            <a:r>
              <a:rPr lang="en-GB" noProof="0" dirty="0" smtClean="0"/>
              <a:t>Is always necessary when the time required for the response is too short (…remember the limitation of the speed of light)</a:t>
            </a:r>
          </a:p>
          <a:p>
            <a:r>
              <a:rPr lang="en-GB" noProof="0" dirty="0" smtClean="0"/>
              <a:t>One example is the </a:t>
            </a:r>
            <a:r>
              <a:rPr lang="en-GB" noProof="0" dirty="0" smtClean="0">
                <a:solidFill>
                  <a:srgbClr val="C00000"/>
                </a:solidFill>
              </a:rPr>
              <a:t>fast injection of a high intensity beam </a:t>
            </a:r>
            <a:r>
              <a:rPr lang="en-GB" noProof="0" dirty="0" smtClean="0"/>
              <a:t>into a synchrotron with a </a:t>
            </a:r>
            <a:r>
              <a:rPr lang="en-GB" dirty="0" smtClean="0"/>
              <a:t>fast kicker magnet</a:t>
            </a:r>
            <a:endParaRPr lang="en-GB" noProof="0" dirty="0" smtClean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179390" y="3140960"/>
            <a:ext cx="2808390" cy="3429377"/>
          </a:xfrm>
          <a:prstGeom prst="rect">
            <a:avLst/>
          </a:prstGeom>
          <a:noFill/>
          <a:ln>
            <a:solidFill>
              <a:srgbClr val="333399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177800" lvl="1" indent="-177800"/>
            <a:r>
              <a:rPr lang="en-GB" kern="0" dirty="0" smtClean="0">
                <a:solidFill>
                  <a:srgbClr val="333399"/>
                </a:solidFill>
              </a:rPr>
              <a:t>If beam can damage hardware, </a:t>
            </a:r>
            <a:r>
              <a:rPr lang="en-GB" b="1" kern="0" dirty="0" smtClean="0">
                <a:solidFill>
                  <a:srgbClr val="333399"/>
                </a:solidFill>
              </a:rPr>
              <a:t>protection absorbers </a:t>
            </a:r>
            <a:r>
              <a:rPr lang="en-GB" kern="0" dirty="0" smtClean="0">
                <a:solidFill>
                  <a:srgbClr val="333399"/>
                </a:solidFill>
              </a:rPr>
              <a:t>are required</a:t>
            </a:r>
          </a:p>
          <a:p>
            <a:pPr marL="177800" lvl="1" indent="-177800"/>
            <a:r>
              <a:rPr lang="en-GB" kern="0" dirty="0" smtClean="0">
                <a:solidFill>
                  <a:srgbClr val="333399"/>
                </a:solidFill>
              </a:rPr>
              <a:t>For movable absorbers: need to be made sure that they are at the </a:t>
            </a:r>
            <a:r>
              <a:rPr lang="en-GB" b="1" kern="0" dirty="0" smtClean="0">
                <a:solidFill>
                  <a:srgbClr val="C00000"/>
                </a:solidFill>
              </a:rPr>
              <a:t>correct position </a:t>
            </a:r>
            <a:r>
              <a:rPr lang="en-GB" kern="0" dirty="0" smtClean="0">
                <a:solidFill>
                  <a:srgbClr val="333399"/>
                </a:solidFill>
              </a:rPr>
              <a:t>of the absorber with respect to the beam during injection</a:t>
            </a:r>
          </a:p>
          <a:p>
            <a:pPr marL="457200" lvl="1" indent="0">
              <a:buFont typeface="Arial" pitchFamily="34" charset="0"/>
              <a:buNone/>
            </a:pPr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  <a:p>
            <a:pPr lvl="1"/>
            <a:endParaRPr lang="en-GB" kern="0" dirty="0" smtClean="0">
              <a:solidFill>
                <a:srgbClr val="333399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959" y="3141902"/>
            <a:ext cx="5850651" cy="3428436"/>
          </a:xfrm>
          <a:prstGeom prst="rect">
            <a:avLst/>
          </a:prstGeom>
          <a:ln>
            <a:solidFill>
              <a:srgbClr val="333399"/>
            </a:solidFill>
          </a:ln>
        </p:spPr>
      </p:pic>
    </p:spTree>
    <p:extLst>
      <p:ext uri="{BB962C8B-B14F-4D97-AF65-F5344CB8AC3E}">
        <p14:creationId xmlns:p14="http://schemas.microsoft.com/office/powerpoint/2010/main" val="87292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4412">
        <p:fade/>
      </p:transition>
    </mc:Choice>
    <mc:Fallback xmlns="">
      <p:transition spd="med" advTm="3441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dirty="0" smtClean="0"/>
              <a:t>LHC strategy for machine protection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6019800" y="914400"/>
            <a:ext cx="31242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Beam Cleaning System  </a:t>
            </a:r>
          </a:p>
        </p:txBody>
      </p:sp>
      <p:sp>
        <p:nvSpPr>
          <p:cNvPr id="165893" name="Rectangle 5"/>
          <p:cNvSpPr>
            <a:spLocks noChangeArrowheads="1"/>
          </p:cNvSpPr>
          <p:nvPr/>
        </p:nvSpPr>
        <p:spPr bwMode="auto">
          <a:xfrm>
            <a:off x="6019800" y="3301530"/>
            <a:ext cx="3124200" cy="762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Beam Loss Monitors</a:t>
            </a:r>
          </a:p>
          <a:p>
            <a:pPr marL="342900" indent="-342900" algn="ctr">
              <a:lnSpc>
                <a:spcPct val="85000"/>
              </a:lnSpc>
              <a:spcBef>
                <a:spcPct val="40000"/>
              </a:spcBef>
            </a:pPr>
            <a:r>
              <a:rPr lang="en-US" sz="2000" dirty="0">
                <a:solidFill>
                  <a:srgbClr val="FF3300"/>
                </a:solidFill>
              </a:rPr>
              <a:t>Other Beam Monitors</a:t>
            </a:r>
            <a:r>
              <a:rPr lang="en-US" sz="2000" b="1" dirty="0">
                <a:solidFill>
                  <a:srgbClr val="FF3300"/>
                </a:solidFill>
              </a:rPr>
              <a:t>  </a:t>
            </a:r>
          </a:p>
        </p:txBody>
      </p:sp>
      <p:sp>
        <p:nvSpPr>
          <p:cNvPr id="165894" name="Rectangle 6"/>
          <p:cNvSpPr>
            <a:spLocks noChangeArrowheads="1"/>
          </p:cNvSpPr>
          <p:nvPr/>
        </p:nvSpPr>
        <p:spPr bwMode="auto">
          <a:xfrm>
            <a:off x="6019800" y="5708180"/>
            <a:ext cx="31242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Beam Interlock System  </a:t>
            </a:r>
          </a:p>
        </p:txBody>
      </p:sp>
      <p:sp>
        <p:nvSpPr>
          <p:cNvPr id="165895" name="Rectangle 7"/>
          <p:cNvSpPr>
            <a:spLocks noChangeArrowheads="1"/>
          </p:cNvSpPr>
          <p:nvPr/>
        </p:nvSpPr>
        <p:spPr bwMode="auto">
          <a:xfrm>
            <a:off x="6019800" y="2158530"/>
            <a:ext cx="3124200" cy="9906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Powering Interlocks </a:t>
            </a:r>
          </a:p>
          <a:p>
            <a:pPr marL="342900" indent="-342900" algn="ctr">
              <a:lnSpc>
                <a:spcPct val="8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Fast Magnet Current change Monitor  </a:t>
            </a:r>
          </a:p>
        </p:txBody>
      </p:sp>
      <p:sp>
        <p:nvSpPr>
          <p:cNvPr id="165896" name="Rectangle 8"/>
          <p:cNvSpPr>
            <a:spLocks noChangeArrowheads="1"/>
          </p:cNvSpPr>
          <p:nvPr/>
        </p:nvSpPr>
        <p:spPr bwMode="auto">
          <a:xfrm>
            <a:off x="6019800" y="4235743"/>
            <a:ext cx="3124200" cy="73608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Beam Dumping </a:t>
            </a:r>
            <a:r>
              <a:rPr lang="en-US" sz="2000" b="1" dirty="0" smtClean="0">
                <a:solidFill>
                  <a:srgbClr val="FF3300"/>
                </a:solidFill>
              </a:rPr>
              <a:t>System</a:t>
            </a:r>
          </a:p>
          <a:p>
            <a:pPr marL="342900" indent="-342900" algn="ctr">
              <a:lnSpc>
                <a:spcPct val="95000"/>
              </a:lnSpc>
              <a:spcBef>
                <a:spcPct val="40000"/>
              </a:spcBef>
            </a:pPr>
            <a:r>
              <a:rPr lang="en-US" sz="2000" b="1" dirty="0" smtClean="0">
                <a:solidFill>
                  <a:srgbClr val="FF3300"/>
                </a:solidFill>
              </a:rPr>
              <a:t>Stop beam at source  </a:t>
            </a:r>
            <a:endParaRPr lang="en-US" sz="2000" b="1" dirty="0">
              <a:solidFill>
                <a:srgbClr val="FF3300"/>
              </a:solidFill>
            </a:endParaRPr>
          </a:p>
        </p:txBody>
      </p:sp>
      <p:sp>
        <p:nvSpPr>
          <p:cNvPr id="165897" name="Rectangle 9"/>
          <p:cNvSpPr>
            <a:spLocks noChangeArrowheads="1"/>
          </p:cNvSpPr>
          <p:nvPr/>
        </p:nvSpPr>
        <p:spPr bwMode="auto">
          <a:xfrm>
            <a:off x="6019800" y="1556740"/>
            <a:ext cx="3124200" cy="5334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85000"/>
              </a:lnSpc>
              <a:spcBef>
                <a:spcPct val="4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Collimator and Beam Absorbers  </a:t>
            </a:r>
          </a:p>
        </p:txBody>
      </p:sp>
      <p:sp>
        <p:nvSpPr>
          <p:cNvPr id="165898" name="Rectangle 10"/>
          <p:cNvSpPr>
            <a:spLocks noChangeArrowheads="1"/>
          </p:cNvSpPr>
          <p:nvPr/>
        </p:nvSpPr>
        <p:spPr bwMode="auto">
          <a:xfrm>
            <a:off x="0" y="2272262"/>
            <a:ext cx="5943600" cy="724678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Early detection of </a:t>
            </a:r>
            <a:r>
              <a:rPr lang="en-US" sz="2000" dirty="0" smtClean="0">
                <a:solidFill>
                  <a:srgbClr val="002060"/>
                </a:solidFill>
              </a:rPr>
              <a:t>equipment failures generates </a:t>
            </a:r>
            <a:r>
              <a:rPr lang="en-US" sz="2000" dirty="0">
                <a:solidFill>
                  <a:srgbClr val="002060"/>
                </a:solidFill>
              </a:rPr>
              <a:t>dump request, possibly before </a:t>
            </a:r>
            <a:r>
              <a:rPr lang="en-US" sz="2000" dirty="0" smtClean="0">
                <a:solidFill>
                  <a:srgbClr val="002060"/>
                </a:solidFill>
              </a:rPr>
              <a:t>beam </a:t>
            </a:r>
            <a:r>
              <a:rPr lang="en-US" sz="2000" dirty="0">
                <a:solidFill>
                  <a:srgbClr val="002060"/>
                </a:solidFill>
              </a:rPr>
              <a:t>is affected.</a:t>
            </a:r>
          </a:p>
        </p:txBody>
      </p:sp>
      <p:sp>
        <p:nvSpPr>
          <p:cNvPr id="165899" name="Rectangle 11"/>
          <p:cNvSpPr>
            <a:spLocks noChangeArrowheads="1"/>
          </p:cNvSpPr>
          <p:nvPr/>
        </p:nvSpPr>
        <p:spPr bwMode="auto">
          <a:xfrm>
            <a:off x="0" y="3128180"/>
            <a:ext cx="5943600" cy="9144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Active monitoring of the beams detects abnormal beam conditions and generates beam dump requests down to a single machine turn.</a:t>
            </a:r>
          </a:p>
        </p:txBody>
      </p:sp>
      <p:sp>
        <p:nvSpPr>
          <p:cNvPr id="165900" name="Rectangle 12"/>
          <p:cNvSpPr>
            <a:spLocks noChangeArrowheads="1"/>
          </p:cNvSpPr>
          <p:nvPr/>
        </p:nvSpPr>
        <p:spPr bwMode="auto">
          <a:xfrm>
            <a:off x="0" y="5230030"/>
            <a:ext cx="5943600" cy="12954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Reliable transmission of beam dump requests to beam dumping system. Active signal required for operation, absence of signal is considered as beam dump request and injection inhibit.</a:t>
            </a:r>
          </a:p>
        </p:txBody>
      </p:sp>
      <p:sp>
        <p:nvSpPr>
          <p:cNvPr id="165901" name="Rectangle 13"/>
          <p:cNvSpPr>
            <a:spLocks noChangeArrowheads="1"/>
          </p:cNvSpPr>
          <p:nvPr/>
        </p:nvSpPr>
        <p:spPr bwMode="auto">
          <a:xfrm>
            <a:off x="0" y="4163230"/>
            <a:ext cx="5943600" cy="9906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rIns="0"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Reliable operation of beam dumping system for dump requests or internal faults, safely </a:t>
            </a:r>
            <a:r>
              <a:rPr lang="en-US" sz="2000" dirty="0" smtClean="0">
                <a:solidFill>
                  <a:srgbClr val="002060"/>
                </a:solidFill>
              </a:rPr>
              <a:t>extracting beams </a:t>
            </a:r>
            <a:r>
              <a:rPr lang="en-US" sz="2000" dirty="0">
                <a:solidFill>
                  <a:srgbClr val="002060"/>
                </a:solidFill>
              </a:rPr>
              <a:t>onto the external </a:t>
            </a:r>
            <a:r>
              <a:rPr lang="en-US" sz="2000" dirty="0" smtClean="0">
                <a:solidFill>
                  <a:srgbClr val="002060"/>
                </a:solidFill>
              </a:rPr>
              <a:t>dump blocks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65902" name="Rectangle 14"/>
          <p:cNvSpPr>
            <a:spLocks noChangeArrowheads="1"/>
          </p:cNvSpPr>
          <p:nvPr/>
        </p:nvSpPr>
        <p:spPr bwMode="auto">
          <a:xfrm>
            <a:off x="0" y="1523220"/>
            <a:ext cx="5943600" cy="6096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Passive protection by beam absorbers and collimators for specific failure cases.</a:t>
            </a: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4480" y="953040"/>
            <a:ext cx="5943600" cy="362339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40000"/>
              </a:spcBef>
              <a:buFont typeface="Arial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Definition of aperture by collimators</a:t>
            </a:r>
            <a:r>
              <a:rPr lang="en-US" sz="2000" dirty="0" smtClean="0">
                <a:solidFill>
                  <a:srgbClr val="002060"/>
                </a:solidFill>
              </a:rPr>
              <a:t>.</a:t>
            </a:r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89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8634">
        <p:fade/>
      </p:transition>
    </mc:Choice>
    <mc:Fallback xmlns="">
      <p:transition spd="med" advTm="786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Principles for Machine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Protect the equipment </a:t>
            </a:r>
            <a:r>
              <a:rPr lang="en-GB" dirty="0" smtClean="0"/>
              <a:t>(machine protection systems + interlock systems)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en-GB" dirty="0" smtClean="0"/>
          </a:p>
          <a:p>
            <a:pPr marL="457200" indent="-457200" eaLnBrk="1" hangingPunct="1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Protect the process </a:t>
            </a:r>
            <a:r>
              <a:rPr lang="en-GB" dirty="0" smtClean="0"/>
              <a:t>(high availability systems)</a:t>
            </a:r>
          </a:p>
          <a:p>
            <a:pPr lvl="1" eaLnBrk="1" hangingPunct="1"/>
            <a:r>
              <a:rPr lang="en-GB" dirty="0" smtClean="0"/>
              <a:t>Machine protection systems will always contribute to downtime</a:t>
            </a:r>
          </a:p>
          <a:p>
            <a:pPr lvl="1" eaLnBrk="1" hangingPunct="1"/>
            <a:r>
              <a:rPr lang="en-GB" dirty="0" smtClean="0"/>
              <a:t>Protection action ONLY if a hazard becomes active (e.g. something went wrong threatening to damage equipment)</a:t>
            </a:r>
          </a:p>
          <a:p>
            <a:pPr lvl="1" eaLnBrk="1" hangingPunct="1">
              <a:buFont typeface="+mj-lt"/>
              <a:buAutoNum type="arabicPeriod"/>
            </a:pPr>
            <a:endParaRPr lang="en-GB" dirty="0" smtClean="0"/>
          </a:p>
          <a:p>
            <a:pPr marL="457200" indent="-457200" eaLnBrk="1" hangingPunct="1">
              <a:buFont typeface="+mj-lt"/>
              <a:buAutoNum type="arabicPeriod"/>
            </a:pPr>
            <a:r>
              <a:rPr lang="en-GB" b="1" dirty="0" smtClean="0">
                <a:solidFill>
                  <a:srgbClr val="C00000"/>
                </a:solidFill>
              </a:rPr>
              <a:t>Provide the evidence </a:t>
            </a:r>
            <a:r>
              <a:rPr lang="en-GB" dirty="0" smtClean="0"/>
              <a:t>(post mortem, logging of data)</a:t>
            </a:r>
          </a:p>
          <a:p>
            <a:pPr lvl="1" eaLnBrk="1" hangingPunct="1"/>
            <a:r>
              <a:rPr lang="en-GB" dirty="0" smtClean="0"/>
              <a:t>Provide post mortem buffers in equipment (record data, and stop after protection action kicks in) – 70% of LHC luminosity fills dumped prematurely</a:t>
            </a:r>
          </a:p>
          <a:p>
            <a:pPr lvl="1" eaLnBrk="1" hangingPunct="1"/>
            <a:r>
              <a:rPr lang="en-GB" dirty="0" smtClean="0"/>
              <a:t>Synchronisation of different systems is ultra – critical, to understand what happened</a:t>
            </a:r>
          </a:p>
          <a:p>
            <a:pPr lvl="1" eaLnBrk="1" hangingPunct="1"/>
            <a:r>
              <a:rPr lang="en-GB" dirty="0" smtClean="0"/>
              <a:t>Post operational checks by the controls system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566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5095">
        <p:fade/>
      </p:transition>
    </mc:Choice>
    <mc:Fallback xmlns="">
      <p:transition spd="med" advTm="2509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0" y="5300663"/>
            <a:ext cx="9144000" cy="1223962"/>
          </a:xfrm>
          <a:prstGeom prst="rect">
            <a:avLst/>
          </a:prstGeom>
          <a:solidFill>
            <a:srgbClr val="F8F8F8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18787" name="Picture 3" descr="Click for original image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46338" y="58740"/>
            <a:ext cx="6697662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8" name="Line 4"/>
          <p:cNvSpPr>
            <a:spLocks noChangeShapeType="1"/>
          </p:cNvSpPr>
          <p:nvPr/>
        </p:nvSpPr>
        <p:spPr bwMode="auto">
          <a:xfrm flipV="1">
            <a:off x="36515" y="5905500"/>
            <a:ext cx="9107487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04965" name="Oval 5"/>
          <p:cNvSpPr>
            <a:spLocks noChangeAspect="1" noChangeArrowheads="1"/>
          </p:cNvSpPr>
          <p:nvPr/>
        </p:nvSpPr>
        <p:spPr bwMode="auto">
          <a:xfrm>
            <a:off x="5842002" y="3068638"/>
            <a:ext cx="85725" cy="42862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8790" name="AutoShape 6"/>
          <p:cNvSpPr>
            <a:spLocks noChangeArrowheads="1"/>
          </p:cNvSpPr>
          <p:nvPr/>
        </p:nvSpPr>
        <p:spPr bwMode="auto">
          <a:xfrm flipV="1">
            <a:off x="1692277" y="6021388"/>
            <a:ext cx="6480175" cy="431800"/>
          </a:xfrm>
          <a:custGeom>
            <a:avLst/>
            <a:gdLst>
              <a:gd name="T0" fmla="*/ 1840958850 w 21600"/>
              <a:gd name="T1" fmla="*/ 4316001 h 21600"/>
              <a:gd name="T2" fmla="*/ 972052599 w 21600"/>
              <a:gd name="T3" fmla="*/ 8632001 h 21600"/>
              <a:gd name="T4" fmla="*/ 103145486 w 21600"/>
              <a:gd name="T5" fmla="*/ 4316001 h 21600"/>
              <a:gd name="T6" fmla="*/ 97205259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46 w 21600"/>
              <a:gd name="T13" fmla="*/ 2946 h 21600"/>
              <a:gd name="T14" fmla="*/ 18654 w 21600"/>
              <a:gd name="T15" fmla="*/ 1865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291" y="21600"/>
                </a:lnTo>
                <a:lnTo>
                  <a:pt x="19309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18791" name="AutoShape 7"/>
          <p:cNvSpPr>
            <a:spLocks noChangeArrowheads="1"/>
          </p:cNvSpPr>
          <p:nvPr/>
        </p:nvSpPr>
        <p:spPr bwMode="auto">
          <a:xfrm>
            <a:off x="1692275" y="5373688"/>
            <a:ext cx="6408738" cy="431800"/>
          </a:xfrm>
          <a:custGeom>
            <a:avLst/>
            <a:gdLst>
              <a:gd name="T0" fmla="*/ 1796896146 w 21600"/>
              <a:gd name="T1" fmla="*/ 4316001 h 21600"/>
              <a:gd name="T2" fmla="*/ 950738609 w 21600"/>
              <a:gd name="T3" fmla="*/ 8632001 h 21600"/>
              <a:gd name="T4" fmla="*/ 104581406 w 21600"/>
              <a:gd name="T5" fmla="*/ 4316001 h 21600"/>
              <a:gd name="T6" fmla="*/ 950738609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88 w 21600"/>
              <a:gd name="T13" fmla="*/ 2988 h 21600"/>
              <a:gd name="T14" fmla="*/ 18612 w 21600"/>
              <a:gd name="T15" fmla="*/ 1861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76" y="21600"/>
                </a:lnTo>
                <a:lnTo>
                  <a:pt x="19224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80808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 dirty="0">
              <a:solidFill>
                <a:srgbClr val="0000FF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446340" y="836613"/>
            <a:ext cx="2232025" cy="1223962"/>
            <a:chOff x="884" y="527"/>
            <a:chExt cx="1406" cy="771"/>
          </a:xfrm>
        </p:grpSpPr>
        <p:sp>
          <p:nvSpPr>
            <p:cNvPr id="118807" name="Text Box 9"/>
            <p:cNvSpPr txBox="1">
              <a:spLocks noChangeArrowheads="1"/>
            </p:cNvSpPr>
            <p:nvPr/>
          </p:nvSpPr>
          <p:spPr bwMode="auto">
            <a:xfrm>
              <a:off x="884" y="527"/>
              <a:ext cx="1406" cy="33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dirty="0">
                  <a:solidFill>
                    <a:srgbClr val="0000FF"/>
                  </a:solidFill>
                </a:rPr>
                <a:t>RF contacts for guiding image currents</a:t>
              </a:r>
            </a:p>
          </p:txBody>
        </p:sp>
        <p:sp>
          <p:nvSpPr>
            <p:cNvPr id="118808" name="Line 10"/>
            <p:cNvSpPr>
              <a:spLocks noChangeShapeType="1"/>
            </p:cNvSpPr>
            <p:nvPr/>
          </p:nvSpPr>
          <p:spPr bwMode="auto">
            <a:xfrm>
              <a:off x="1610" y="845"/>
              <a:ext cx="454" cy="317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09" name="Line 11"/>
            <p:cNvSpPr>
              <a:spLocks noChangeShapeType="1"/>
            </p:cNvSpPr>
            <p:nvPr/>
          </p:nvSpPr>
          <p:spPr bwMode="auto">
            <a:xfrm>
              <a:off x="1927" y="845"/>
              <a:ext cx="363" cy="27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10" name="Line 12"/>
            <p:cNvSpPr>
              <a:spLocks noChangeShapeType="1"/>
            </p:cNvSpPr>
            <p:nvPr/>
          </p:nvSpPr>
          <p:spPr bwMode="auto">
            <a:xfrm>
              <a:off x="1338" y="845"/>
              <a:ext cx="635" cy="453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5789613" y="1470027"/>
            <a:ext cx="195262" cy="2989263"/>
            <a:chOff x="2990" y="926"/>
            <a:chExt cx="123" cy="1883"/>
          </a:xfrm>
        </p:grpSpPr>
        <p:sp>
          <p:nvSpPr>
            <p:cNvPr id="118805" name="Line 14"/>
            <p:cNvSpPr>
              <a:spLocks noChangeShapeType="1"/>
            </p:cNvSpPr>
            <p:nvPr/>
          </p:nvSpPr>
          <p:spPr bwMode="auto">
            <a:xfrm>
              <a:off x="2990" y="926"/>
              <a:ext cx="32" cy="1883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06" name="Line 15"/>
            <p:cNvSpPr>
              <a:spLocks noChangeShapeType="1"/>
            </p:cNvSpPr>
            <p:nvPr/>
          </p:nvSpPr>
          <p:spPr bwMode="auto">
            <a:xfrm>
              <a:off x="3088" y="930"/>
              <a:ext cx="25" cy="1875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2446338" y="2574927"/>
            <a:ext cx="3960812" cy="1008063"/>
            <a:chOff x="884" y="1622"/>
            <a:chExt cx="2495" cy="635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884" y="1622"/>
              <a:ext cx="2495" cy="635"/>
              <a:chOff x="884" y="1622"/>
              <a:chExt cx="2495" cy="635"/>
            </a:xfrm>
          </p:grpSpPr>
          <p:sp>
            <p:nvSpPr>
              <p:cNvPr id="118803" name="Text Box 18"/>
              <p:cNvSpPr txBox="1">
                <a:spLocks noChangeArrowheads="1"/>
              </p:cNvSpPr>
              <p:nvPr/>
            </p:nvSpPr>
            <p:spPr bwMode="auto">
              <a:xfrm>
                <a:off x="884" y="1854"/>
                <a:ext cx="771" cy="192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400" dirty="0">
                    <a:solidFill>
                      <a:srgbClr val="0000FF"/>
                    </a:solidFill>
                  </a:rPr>
                  <a:t>Beam spot </a:t>
                </a:r>
              </a:p>
            </p:txBody>
          </p:sp>
          <p:sp>
            <p:nvSpPr>
              <p:cNvPr id="118804" name="Oval 19"/>
              <p:cNvSpPr>
                <a:spLocks noChangeArrowheads="1"/>
              </p:cNvSpPr>
              <p:nvPr/>
            </p:nvSpPr>
            <p:spPr bwMode="auto">
              <a:xfrm>
                <a:off x="2699" y="1622"/>
                <a:ext cx="680" cy="635"/>
              </a:xfrm>
              <a:prstGeom prst="ellipse">
                <a:avLst/>
              </a:prstGeom>
              <a:noFill/>
              <a:ln w="19050">
                <a:solidFill>
                  <a:srgbClr val="FFFF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pPr>
                  <a:lnSpc>
                    <a:spcPct val="95000"/>
                  </a:lnSpc>
                  <a:spcBef>
                    <a:spcPct val="40000"/>
                  </a:spcBef>
                </a:pPr>
                <a:endParaRPr lang="en-GB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18802" name="Line 20"/>
            <p:cNvSpPr>
              <a:spLocks noChangeShapeType="1"/>
            </p:cNvSpPr>
            <p:nvPr/>
          </p:nvSpPr>
          <p:spPr bwMode="auto">
            <a:xfrm>
              <a:off x="1650" y="1941"/>
              <a:ext cx="1248" cy="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4606925" y="1684340"/>
            <a:ext cx="2540000" cy="390525"/>
            <a:chOff x="2245" y="1061"/>
            <a:chExt cx="1600" cy="246"/>
          </a:xfrm>
        </p:grpSpPr>
        <p:sp>
          <p:nvSpPr>
            <p:cNvPr id="118798" name="Line 22"/>
            <p:cNvSpPr>
              <a:spLocks noChangeShapeType="1"/>
            </p:cNvSpPr>
            <p:nvPr/>
          </p:nvSpPr>
          <p:spPr bwMode="auto">
            <a:xfrm flipH="1">
              <a:off x="3100" y="1307"/>
              <a:ext cx="745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799" name="Line 23"/>
            <p:cNvSpPr>
              <a:spLocks noChangeShapeType="1"/>
            </p:cNvSpPr>
            <p:nvPr/>
          </p:nvSpPr>
          <p:spPr bwMode="auto">
            <a:xfrm>
              <a:off x="2245" y="1307"/>
              <a:ext cx="745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118800" name="Rectangle 24"/>
            <p:cNvSpPr>
              <a:spLocks noChangeArrowheads="1"/>
            </p:cNvSpPr>
            <p:nvPr/>
          </p:nvSpPr>
          <p:spPr bwMode="auto">
            <a:xfrm>
              <a:off x="3114" y="1061"/>
              <a:ext cx="343" cy="136"/>
            </a:xfrm>
            <a:prstGeom prst="rect">
              <a:avLst/>
            </a:prstGeom>
            <a:solidFill>
              <a:srgbClr val="00279F"/>
            </a:solidFill>
            <a:ln w="19050">
              <a:solidFill>
                <a:srgbClr val="CC990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1400" b="1" dirty="0">
                  <a:solidFill>
                    <a:srgbClr val="FFFF00"/>
                  </a:solidFill>
                </a:rPr>
                <a:t> 2 mm</a:t>
              </a:r>
              <a:r>
                <a:rPr lang="en-GB" sz="1400" b="1" dirty="0">
                  <a:solidFill>
                    <a:srgbClr val="500093"/>
                  </a:solidFill>
                </a:rPr>
                <a:t> </a:t>
              </a:r>
              <a:endParaRPr lang="en-GB" sz="2000" dirty="0">
                <a:solidFill>
                  <a:srgbClr val="500093"/>
                </a:solidFill>
                <a:latin typeface="Times New Roman" pitchFamily="18" charset="0"/>
              </a:endParaRPr>
            </a:p>
          </p:txBody>
        </p:sp>
      </p:grpSp>
      <p:sp>
        <p:nvSpPr>
          <p:cNvPr id="118796" name="Rectangle 25"/>
          <p:cNvSpPr>
            <a:spLocks noChangeArrowheads="1"/>
          </p:cNvSpPr>
          <p:nvPr/>
        </p:nvSpPr>
        <p:spPr bwMode="auto">
          <a:xfrm>
            <a:off x="76200" y="1066800"/>
            <a:ext cx="2286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dirty="0">
                <a:solidFill>
                  <a:srgbClr val="000066"/>
                </a:solidFill>
                <a:latin typeface="+mj-lt"/>
              </a:rPr>
              <a:t>View of a two sided collimator</a:t>
            </a:r>
            <a:br>
              <a:rPr lang="en-GB" sz="2400" dirty="0">
                <a:solidFill>
                  <a:srgbClr val="000066"/>
                </a:solidFill>
                <a:latin typeface="+mj-lt"/>
              </a:rPr>
            </a:br>
            <a:r>
              <a:rPr lang="en-GB" sz="2400" dirty="0">
                <a:solidFill>
                  <a:srgbClr val="000066"/>
                </a:solidFill>
                <a:latin typeface="+mj-lt"/>
              </a:rPr>
              <a:t/>
            </a:r>
            <a:br>
              <a:rPr lang="en-GB" sz="2400" dirty="0">
                <a:solidFill>
                  <a:srgbClr val="000066"/>
                </a:solidFill>
                <a:latin typeface="+mj-lt"/>
              </a:rPr>
            </a:br>
            <a:endParaRPr lang="en-GB" sz="2400" b="1" dirty="0">
              <a:solidFill>
                <a:srgbClr val="000066"/>
              </a:solidFill>
              <a:latin typeface="+mj-lt"/>
            </a:endParaRPr>
          </a:p>
          <a:p>
            <a:pPr algn="ctr"/>
            <a:r>
              <a:rPr lang="en-GB" sz="2400" dirty="0">
                <a:solidFill>
                  <a:srgbClr val="000066"/>
                </a:solidFill>
                <a:latin typeface="+mj-lt"/>
              </a:rPr>
              <a:t>about 100 collimators are installed in LHC</a:t>
            </a:r>
          </a:p>
        </p:txBody>
      </p:sp>
      <p:sp>
        <p:nvSpPr>
          <p:cNvPr id="1704986" name="Rectangle 6"/>
          <p:cNvSpPr>
            <a:spLocks noChangeArrowheads="1"/>
          </p:cNvSpPr>
          <p:nvPr/>
        </p:nvSpPr>
        <p:spPr bwMode="auto">
          <a:xfrm>
            <a:off x="0" y="6543677"/>
            <a:ext cx="2133600" cy="31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GB" sz="1400" dirty="0">
                <a:solidFill>
                  <a:srgbClr val="000000"/>
                </a:solidFill>
              </a:rPr>
              <a:t>Ralph Assmann, CERN</a:t>
            </a: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3507227" y="5427090"/>
            <a:ext cx="18952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400" dirty="0">
                <a:solidFill>
                  <a:srgbClr val="FFFF00"/>
                </a:solidFill>
              </a:rPr>
              <a:t>length about 120 cm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867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6163">
        <p:fade/>
      </p:transition>
    </mc:Choice>
    <mc:Fallback xmlns="">
      <p:transition spd="med" advTm="661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4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04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4965" grpId="0" animBg="1"/>
      <p:bldP spid="28" grpId="0"/>
      <p:bldP spid="2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470" y="0"/>
            <a:ext cx="8388530" cy="967666"/>
          </a:xfrm>
          <a:solidFill>
            <a:srgbClr val="333399"/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en-GB" dirty="0" smtClean="0"/>
              <a:t>          </a:t>
            </a:r>
            <a:r>
              <a:rPr lang="en-GB" dirty="0"/>
              <a:t>Indirect energy transfer from </a:t>
            </a:r>
            <a:r>
              <a:rPr lang="en-GB" dirty="0" smtClean="0"/>
              <a:t>beam </a:t>
            </a:r>
            <a:r>
              <a:rPr lang="en-GB" dirty="0"/>
              <a:t>to </a:t>
            </a:r>
            <a:r>
              <a:rPr lang="en-GB" dirty="0" smtClean="0"/>
              <a:t>equipment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637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67430" y="1092297"/>
                <a:ext cx="8425170" cy="5433133"/>
              </a:xfrm>
              <a:ln>
                <a:noFill/>
              </a:ln>
            </p:spPr>
            <p:txBody>
              <a:bodyPr/>
              <a:lstStyle/>
              <a:p>
                <a:pPr eaLnBrk="1" hangingPunct="1"/>
                <a:r>
                  <a:rPr lang="en-GB" dirty="0" smtClean="0"/>
                  <a:t>Power deposited by electromagnetic interaction between beam and environment (RF, beam instrumentation, vacuum chamber, kicker magnets, …)</a:t>
                </a:r>
              </a:p>
              <a:p>
                <a:pPr lvl="1" eaLnBrk="1" hangingPunct="1"/>
                <a:r>
                  <a:rPr lang="en-GB" dirty="0" smtClean="0"/>
                  <a:t>Depends on the beam intensity and bunch structure</a:t>
                </a:r>
              </a:p>
              <a:p>
                <a:pPr lvl="1" eaLnBrk="1" hangingPunct="1"/>
                <a:r>
                  <a:rPr lang="en-GB" dirty="0" smtClean="0"/>
                  <a:t>Depends on the impedance</a:t>
                </a:r>
              </a:p>
              <a:p>
                <a:pPr eaLnBrk="1" hangingPunct="1"/>
                <a:r>
                  <a:rPr lang="en-GB" dirty="0" smtClean="0"/>
                  <a:t>Power of synchrotron radiation emitted by the beam</a:t>
                </a:r>
              </a:p>
              <a:p>
                <a:pPr lvl="1" eaLnBrk="1" hangingPunct="1"/>
                <a:r>
                  <a:rPr lang="en-GB" dirty="0" smtClean="0"/>
                  <a:t>For electron / positron accelerators</a:t>
                </a:r>
              </a:p>
              <a:p>
                <a:pPr lvl="1" eaLnBrk="1" hangingPunct="1"/>
                <a:r>
                  <a:rPr lang="en-GB" dirty="0" smtClean="0"/>
                  <a:t>The power increases with the particle energy: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𝑐𝑜𝑛𝑠𝑡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pPr lvl="1" eaLnBrk="1" hangingPunct="1"/>
                <a:r>
                  <a:rPr lang="en-GB" dirty="0" smtClean="0"/>
                  <a:t>The power of synchrotron radiation can be very high (10s of MW)</a:t>
                </a:r>
              </a:p>
              <a:p>
                <a:pPr lvl="1" eaLnBrk="1" hangingPunct="1"/>
                <a:r>
                  <a:rPr lang="en-GB" dirty="0" smtClean="0"/>
                  <a:t>The radiation can be very focused</a:t>
                </a:r>
              </a:p>
              <a:p>
                <a:pPr lvl="1" eaLnBrk="1" hangingPunct="1"/>
                <a:r>
                  <a:rPr lang="en-GB" dirty="0" smtClean="0"/>
                  <a:t>Wiggler and </a:t>
                </a:r>
                <a:r>
                  <a:rPr lang="en-GB" dirty="0" err="1" smtClean="0"/>
                  <a:t>undulator</a:t>
                </a:r>
                <a:r>
                  <a:rPr lang="en-GB" dirty="0" smtClean="0"/>
                  <a:t> magnets can increase the power by orders of magnitude (e.g. for FELs)</a:t>
                </a:r>
              </a:p>
              <a:p>
                <a:pPr lvl="1" eaLnBrk="1" hangingPunct="1"/>
                <a:r>
                  <a:rPr lang="en-GB" dirty="0" smtClean="0"/>
                  <a:t>Normally, this is considered in the design of the accelerator and experiments – however, there are a number of failure scenario that can lead to accidents</a:t>
                </a:r>
              </a:p>
              <a:p>
                <a:pPr lvl="1" eaLnBrk="1" hangingPunct="1"/>
                <a:endParaRPr lang="en-GB" dirty="0" smtClean="0"/>
              </a:p>
              <a:p>
                <a:pPr eaLnBrk="1" hangingPunct="1"/>
                <a:endParaRPr lang="en-GB" noProof="0" dirty="0" smtClean="0"/>
              </a:p>
            </p:txBody>
          </p:sp>
        </mc:Choice>
        <mc:Fallback xmlns="">
          <p:sp>
            <p:nvSpPr>
              <p:cNvPr id="1863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67430" y="1092297"/>
                <a:ext cx="8425170" cy="5433133"/>
              </a:xfrm>
              <a:blipFill rotWithShape="0">
                <a:blip r:embed="rId3"/>
                <a:stretch>
                  <a:fillRect l="-941" t="-898" b="-26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0" y="751666"/>
            <a:ext cx="914400" cy="216000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1979640" y="2333995"/>
            <a:ext cx="5234128" cy="4205478"/>
            <a:chOff x="1979640" y="2333995"/>
            <a:chExt cx="5234128" cy="4205478"/>
          </a:xfrm>
        </p:grpSpPr>
        <p:grpSp>
          <p:nvGrpSpPr>
            <p:cNvPr id="7" name="Group 6"/>
            <p:cNvGrpSpPr/>
            <p:nvPr/>
          </p:nvGrpSpPr>
          <p:grpSpPr>
            <a:xfrm>
              <a:off x="1979640" y="2333995"/>
              <a:ext cx="5234128" cy="4205478"/>
              <a:chOff x="1979640" y="2333995"/>
              <a:chExt cx="5234128" cy="4205478"/>
            </a:xfrm>
          </p:grpSpPr>
          <p:pic>
            <p:nvPicPr>
              <p:cNvPr id="3074" name="Picture 3" descr="image00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9640" y="2333995"/>
                <a:ext cx="5234128" cy="42054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3851900" y="5694433"/>
                <a:ext cx="3361868" cy="8309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0000FF"/>
                    </a:solidFill>
                  </a:rPr>
                  <a:t>T</a:t>
                </a:r>
                <a:r>
                  <a:rPr lang="en-GB" sz="1600" dirty="0" smtClean="0">
                    <a:solidFill>
                      <a:srgbClr val="0000FF"/>
                    </a:solidFill>
                  </a:rPr>
                  <a:t>he </a:t>
                </a:r>
                <a:r>
                  <a:rPr lang="en-GB" sz="1600" dirty="0">
                    <a:solidFill>
                      <a:srgbClr val="0000FF"/>
                    </a:solidFill>
                  </a:rPr>
                  <a:t>metallic coating on the fingers had </a:t>
                </a:r>
                <a:r>
                  <a:rPr lang="en-GB" sz="1600" dirty="0" smtClean="0">
                    <a:solidFill>
                      <a:srgbClr val="0000FF"/>
                    </a:solidFill>
                  </a:rPr>
                  <a:t>melted, temperature </a:t>
                </a:r>
                <a:r>
                  <a:rPr lang="en-GB" sz="1600" dirty="0">
                    <a:solidFill>
                      <a:srgbClr val="0000FF"/>
                    </a:solidFill>
                  </a:rPr>
                  <a:t>had reached more than 800 C.</a:t>
                </a: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1979640" y="6139363"/>
              <a:ext cx="1282723" cy="400110"/>
            </a:xfrm>
            <a:prstGeom prst="rect">
              <a:avLst/>
            </a:prstGeom>
            <a:solidFill>
              <a:srgbClr val="FFFFCC"/>
            </a:solidFill>
          </p:spPr>
          <p:txBody>
            <a:bodyPr wrap="none" rtlCol="0">
              <a:spAutoFit/>
            </a:bodyPr>
            <a:lstStyle/>
            <a:p>
              <a:r>
                <a:rPr lang="en-GB" sz="2000" dirty="0" err="1" smtClean="0">
                  <a:solidFill>
                    <a:srgbClr val="000066"/>
                  </a:solidFill>
                </a:rPr>
                <a:t>B.Salvant</a:t>
              </a:r>
              <a:endParaRPr lang="en-GB" sz="2000" dirty="0">
                <a:solidFill>
                  <a:srgbClr val="00006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417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29">
        <p:fade/>
      </p:transition>
    </mc:Choice>
    <mc:Fallback xmlns="">
      <p:transition spd="med" advTm="12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6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6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6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6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 bwMode="auto">
          <a:xfrm>
            <a:off x="2" y="762784"/>
            <a:ext cx="9121775" cy="587828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49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Betatron beam cleaning</a:t>
            </a:r>
          </a:p>
        </p:txBody>
      </p:sp>
      <p:grpSp>
        <p:nvGrpSpPr>
          <p:cNvPr id="229" name="Group 3"/>
          <p:cNvGrpSpPr>
            <a:grpSpLocks/>
          </p:cNvGrpSpPr>
          <p:nvPr/>
        </p:nvGrpSpPr>
        <p:grpSpPr bwMode="auto">
          <a:xfrm>
            <a:off x="63502" y="3190074"/>
            <a:ext cx="8867775" cy="312737"/>
            <a:chOff x="0" y="0"/>
            <a:chExt cx="7944" cy="280"/>
          </a:xfrm>
        </p:grpSpPr>
        <p:sp>
          <p:nvSpPr>
            <p:cNvPr id="230" name="Line 4"/>
            <p:cNvSpPr>
              <a:spLocks noChangeShapeType="1"/>
            </p:cNvSpPr>
            <p:nvPr/>
          </p:nvSpPr>
          <p:spPr bwMode="auto">
            <a:xfrm rot="10800000" flipH="1">
              <a:off x="0" y="142"/>
              <a:ext cx="7944" cy="0"/>
            </a:xfrm>
            <a:prstGeom prst="line">
              <a:avLst/>
            </a:prstGeom>
            <a:noFill/>
            <a:ln w="12700">
              <a:solidFill>
                <a:srgbClr val="A50021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31" name="AutoShape 5"/>
            <p:cNvSpPr>
              <a:spLocks/>
            </p:cNvSpPr>
            <p:nvPr/>
          </p:nvSpPr>
          <p:spPr bwMode="auto">
            <a:xfrm>
              <a:off x="94" y="0"/>
              <a:ext cx="762" cy="280"/>
            </a:xfrm>
            <a:prstGeom prst="rightArrow">
              <a:avLst>
                <a:gd name="adj1" fmla="val 32000"/>
                <a:gd name="adj2" fmla="val 125803"/>
              </a:avLst>
            </a:prstGeom>
            <a:solidFill>
              <a:srgbClr val="A50021"/>
            </a:solidFill>
            <a:ln w="25400">
              <a:solidFill>
                <a:srgbClr val="A50021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32" name="Rectangle 6"/>
          <p:cNvSpPr>
            <a:spLocks/>
          </p:cNvSpPr>
          <p:nvPr/>
        </p:nvSpPr>
        <p:spPr bwMode="auto">
          <a:xfrm>
            <a:off x="72973" y="1251898"/>
            <a:ext cx="1324080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defTabSz="642938"/>
            <a:r>
              <a:rPr lang="en-US" sz="1700" i="1" dirty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Cold aperture</a:t>
            </a:r>
          </a:p>
        </p:txBody>
      </p:sp>
      <p:sp>
        <p:nvSpPr>
          <p:cNvPr id="233" name="Line 7"/>
          <p:cNvSpPr>
            <a:spLocks noChangeShapeType="1"/>
          </p:cNvSpPr>
          <p:nvPr/>
        </p:nvSpPr>
        <p:spPr bwMode="auto">
          <a:xfrm rot="10800000" flipH="1">
            <a:off x="6019802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4" name="Line 8"/>
          <p:cNvSpPr>
            <a:spLocks noChangeShapeType="1"/>
          </p:cNvSpPr>
          <p:nvPr/>
        </p:nvSpPr>
        <p:spPr bwMode="auto">
          <a:xfrm rot="10800000" flipH="1">
            <a:off x="1676402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5" name="Line 9"/>
          <p:cNvSpPr>
            <a:spLocks noChangeShapeType="1"/>
          </p:cNvSpPr>
          <p:nvPr/>
        </p:nvSpPr>
        <p:spPr bwMode="auto">
          <a:xfrm rot="10800000" flipH="1">
            <a:off x="7478715" y="811999"/>
            <a:ext cx="3175" cy="4638675"/>
          </a:xfrm>
          <a:prstGeom prst="line">
            <a:avLst/>
          </a:prstGeom>
          <a:noFill/>
          <a:ln w="12700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6" name="Line 10"/>
          <p:cNvSpPr>
            <a:spLocks noChangeShapeType="1"/>
          </p:cNvSpPr>
          <p:nvPr/>
        </p:nvSpPr>
        <p:spPr bwMode="auto">
          <a:xfrm>
            <a:off x="2108200" y="5431622"/>
            <a:ext cx="3733800" cy="190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7" name="Rectangle 11"/>
          <p:cNvSpPr>
            <a:spLocks/>
          </p:cNvSpPr>
          <p:nvPr/>
        </p:nvSpPr>
        <p:spPr bwMode="auto">
          <a:xfrm>
            <a:off x="2971800" y="5431622"/>
            <a:ext cx="2001838" cy="33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Cleaning insertion</a:t>
            </a:r>
          </a:p>
        </p:txBody>
      </p:sp>
      <p:sp>
        <p:nvSpPr>
          <p:cNvPr id="238" name="Line 12"/>
          <p:cNvSpPr>
            <a:spLocks noChangeShapeType="1"/>
          </p:cNvSpPr>
          <p:nvPr/>
        </p:nvSpPr>
        <p:spPr bwMode="auto">
          <a:xfrm>
            <a:off x="6303963" y="5431622"/>
            <a:ext cx="1052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39" name="Rectangle 13"/>
          <p:cNvSpPr>
            <a:spLocks/>
          </p:cNvSpPr>
          <p:nvPr/>
        </p:nvSpPr>
        <p:spPr bwMode="auto">
          <a:xfrm>
            <a:off x="6465890" y="5422099"/>
            <a:ext cx="661987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Arc(s)</a:t>
            </a:r>
          </a:p>
        </p:txBody>
      </p:sp>
      <p:sp>
        <p:nvSpPr>
          <p:cNvPr id="240" name="Line 14"/>
          <p:cNvSpPr>
            <a:spLocks noChangeShapeType="1"/>
          </p:cNvSpPr>
          <p:nvPr/>
        </p:nvSpPr>
        <p:spPr bwMode="auto">
          <a:xfrm>
            <a:off x="7710488" y="5431622"/>
            <a:ext cx="10525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1" name="Rectangle 15"/>
          <p:cNvSpPr>
            <a:spLocks/>
          </p:cNvSpPr>
          <p:nvPr/>
        </p:nvSpPr>
        <p:spPr bwMode="auto">
          <a:xfrm>
            <a:off x="7908925" y="5422099"/>
            <a:ext cx="661988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IP</a:t>
            </a:r>
          </a:p>
        </p:txBody>
      </p:sp>
      <p:grpSp>
        <p:nvGrpSpPr>
          <p:cNvPr id="242" name="Group 16"/>
          <p:cNvGrpSpPr>
            <a:grpSpLocks/>
          </p:cNvGrpSpPr>
          <p:nvPr/>
        </p:nvGrpSpPr>
        <p:grpSpPr bwMode="auto">
          <a:xfrm>
            <a:off x="42863" y="1573997"/>
            <a:ext cx="9053512" cy="3536950"/>
            <a:chOff x="0" y="0"/>
            <a:chExt cx="8110" cy="3168"/>
          </a:xfrm>
        </p:grpSpPr>
        <p:sp>
          <p:nvSpPr>
            <p:cNvPr id="243" name="Line 17"/>
            <p:cNvSpPr>
              <a:spLocks noChangeShapeType="1"/>
            </p:cNvSpPr>
            <p:nvPr/>
          </p:nvSpPr>
          <p:spPr bwMode="auto">
            <a:xfrm>
              <a:off x="8" y="0"/>
              <a:ext cx="8102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44" name="Line 18"/>
            <p:cNvSpPr>
              <a:spLocks noChangeShapeType="1"/>
            </p:cNvSpPr>
            <p:nvPr/>
          </p:nvSpPr>
          <p:spPr bwMode="auto">
            <a:xfrm>
              <a:off x="0" y="3168"/>
              <a:ext cx="8102" cy="0"/>
            </a:xfrm>
            <a:prstGeom prst="line">
              <a:avLst/>
            </a:prstGeom>
            <a:noFill/>
            <a:ln w="635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45" name="Line 19"/>
          <p:cNvSpPr>
            <a:spLocks noChangeShapeType="1"/>
          </p:cNvSpPr>
          <p:nvPr/>
        </p:nvSpPr>
        <p:spPr bwMode="auto">
          <a:xfrm>
            <a:off x="1701802" y="1569234"/>
            <a:ext cx="4303713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6" name="Line 20"/>
          <p:cNvSpPr>
            <a:spLocks noChangeShapeType="1"/>
          </p:cNvSpPr>
          <p:nvPr/>
        </p:nvSpPr>
        <p:spPr bwMode="auto">
          <a:xfrm>
            <a:off x="1701802" y="5106184"/>
            <a:ext cx="4303713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47" name="Rectangle 21"/>
          <p:cNvSpPr>
            <a:spLocks/>
          </p:cNvSpPr>
          <p:nvPr/>
        </p:nvSpPr>
        <p:spPr bwMode="auto">
          <a:xfrm>
            <a:off x="79375" y="3513922"/>
            <a:ext cx="1619250" cy="266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/>
            <a:r>
              <a:rPr lang="en-US" sz="1400" dirty="0">
                <a:solidFill>
                  <a:srgbClr val="A50021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Circulating beam</a:t>
            </a:r>
          </a:p>
        </p:txBody>
      </p:sp>
      <p:sp>
        <p:nvSpPr>
          <p:cNvPr id="248" name="Rectangle 22"/>
          <p:cNvSpPr>
            <a:spLocks/>
          </p:cNvSpPr>
          <p:nvPr/>
        </p:nvSpPr>
        <p:spPr bwMode="auto">
          <a:xfrm>
            <a:off x="7624846" y="6021232"/>
            <a:ext cx="1138154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Illustration drawing</a:t>
            </a:r>
          </a:p>
        </p:txBody>
      </p:sp>
      <p:sp>
        <p:nvSpPr>
          <p:cNvPr id="249" name="Line 23"/>
          <p:cNvSpPr>
            <a:spLocks noChangeShapeType="1"/>
          </p:cNvSpPr>
          <p:nvPr/>
        </p:nvSpPr>
        <p:spPr bwMode="auto">
          <a:xfrm>
            <a:off x="295277" y="5441147"/>
            <a:ext cx="10525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stealth" w="med" len="med"/>
            <a:tailEnd type="stealth" w="med" len="med"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250" name="Rectangle 24"/>
          <p:cNvSpPr>
            <a:spLocks/>
          </p:cNvSpPr>
          <p:nvPr/>
        </p:nvSpPr>
        <p:spPr bwMode="auto">
          <a:xfrm>
            <a:off x="457200" y="5431624"/>
            <a:ext cx="661988" cy="331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700" i="1" kern="0" dirty="0">
                <a:solidFill>
                  <a:srgbClr val="000000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Arc(s)</a:t>
            </a:r>
          </a:p>
        </p:txBody>
      </p:sp>
      <p:sp>
        <p:nvSpPr>
          <p:cNvPr id="251" name="Freeform 25"/>
          <p:cNvSpPr>
            <a:spLocks/>
          </p:cNvSpPr>
          <p:nvPr/>
        </p:nvSpPr>
        <p:spPr bwMode="auto">
          <a:xfrm rot="5400000">
            <a:off x="1325564" y="2431247"/>
            <a:ext cx="1565275" cy="1828800"/>
          </a:xfrm>
          <a:custGeom>
            <a:avLst/>
            <a:gdLst>
              <a:gd name="T0" fmla="*/ 0 w 7254240"/>
              <a:gd name="T1" fmla="*/ 4070350 h 4070350"/>
              <a:gd name="T2" fmla="*/ 1127760 w 7254240"/>
              <a:gd name="T3" fmla="*/ 3818890 h 4070350"/>
              <a:gd name="T4" fmla="*/ 1882140 w 7254240"/>
              <a:gd name="T5" fmla="*/ 2950210 h 4070350"/>
              <a:gd name="T6" fmla="*/ 2430780 w 7254240"/>
              <a:gd name="T7" fmla="*/ 1784350 h 4070350"/>
              <a:gd name="T8" fmla="*/ 2964180 w 7254240"/>
              <a:gd name="T9" fmla="*/ 610870 h 4070350"/>
              <a:gd name="T10" fmla="*/ 3238500 w 7254240"/>
              <a:gd name="T11" fmla="*/ 191770 h 4070350"/>
              <a:gd name="T12" fmla="*/ 3566160 w 7254240"/>
              <a:gd name="T13" fmla="*/ 1270 h 4070350"/>
              <a:gd name="T14" fmla="*/ 3886200 w 7254240"/>
              <a:gd name="T15" fmla="*/ 184150 h 4070350"/>
              <a:gd name="T16" fmla="*/ 4381500 w 7254240"/>
              <a:gd name="T17" fmla="*/ 1060450 h 4070350"/>
              <a:gd name="T18" fmla="*/ 4968240 w 7254240"/>
              <a:gd name="T19" fmla="*/ 2432050 h 4070350"/>
              <a:gd name="T20" fmla="*/ 5372100 w 7254240"/>
              <a:gd name="T21" fmla="*/ 3148330 h 4070350"/>
              <a:gd name="T22" fmla="*/ 5989320 w 7254240"/>
              <a:gd name="T23" fmla="*/ 3811270 h 4070350"/>
              <a:gd name="T24" fmla="*/ 6621780 w 7254240"/>
              <a:gd name="T25" fmla="*/ 4017010 h 4070350"/>
              <a:gd name="T26" fmla="*/ 7254240 w 7254240"/>
              <a:gd name="T27" fmla="*/ 4070350 h 407035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254240"/>
              <a:gd name="T43" fmla="*/ 0 h 4070350"/>
              <a:gd name="T44" fmla="*/ 7254240 w 7254240"/>
              <a:gd name="T45" fmla="*/ 4070350 h 407035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254240" h="4070350">
                <a:moveTo>
                  <a:pt x="0" y="4070350"/>
                </a:moveTo>
                <a:cubicBezTo>
                  <a:pt x="407035" y="4037965"/>
                  <a:pt x="814070" y="4005580"/>
                  <a:pt x="1127760" y="3818890"/>
                </a:cubicBezTo>
                <a:cubicBezTo>
                  <a:pt x="1441450" y="3632200"/>
                  <a:pt x="1664970" y="3289300"/>
                  <a:pt x="1882140" y="2950210"/>
                </a:cubicBezTo>
                <a:cubicBezTo>
                  <a:pt x="2099310" y="2611120"/>
                  <a:pt x="2250440" y="2174240"/>
                  <a:pt x="2430780" y="1784350"/>
                </a:cubicBezTo>
                <a:cubicBezTo>
                  <a:pt x="2611120" y="1394460"/>
                  <a:pt x="2829560" y="876300"/>
                  <a:pt x="2964180" y="610870"/>
                </a:cubicBezTo>
                <a:cubicBezTo>
                  <a:pt x="3098800" y="345440"/>
                  <a:pt x="3138170" y="293370"/>
                  <a:pt x="3238500" y="191770"/>
                </a:cubicBezTo>
                <a:cubicBezTo>
                  <a:pt x="3338830" y="90170"/>
                  <a:pt x="3458210" y="2540"/>
                  <a:pt x="3566160" y="1270"/>
                </a:cubicBezTo>
                <a:cubicBezTo>
                  <a:pt x="3674110" y="0"/>
                  <a:pt x="3750310" y="7620"/>
                  <a:pt x="3886200" y="184150"/>
                </a:cubicBezTo>
                <a:cubicBezTo>
                  <a:pt x="4022090" y="360680"/>
                  <a:pt x="4201160" y="685800"/>
                  <a:pt x="4381500" y="1060450"/>
                </a:cubicBezTo>
                <a:cubicBezTo>
                  <a:pt x="4561840" y="1435100"/>
                  <a:pt x="4803140" y="2084070"/>
                  <a:pt x="4968240" y="2432050"/>
                </a:cubicBezTo>
                <a:cubicBezTo>
                  <a:pt x="5133340" y="2780030"/>
                  <a:pt x="5201920" y="2918460"/>
                  <a:pt x="5372100" y="3148330"/>
                </a:cubicBezTo>
                <a:cubicBezTo>
                  <a:pt x="5542280" y="3378200"/>
                  <a:pt x="5781040" y="3666490"/>
                  <a:pt x="5989320" y="3811270"/>
                </a:cubicBezTo>
                <a:cubicBezTo>
                  <a:pt x="6197600" y="3956050"/>
                  <a:pt x="6410960" y="3973830"/>
                  <a:pt x="6621780" y="4017010"/>
                </a:cubicBezTo>
                <a:cubicBezTo>
                  <a:pt x="6832600" y="4060190"/>
                  <a:pt x="7148830" y="4061460"/>
                  <a:pt x="7254240" y="4070350"/>
                </a:cubicBezTo>
              </a:path>
            </a:pathLst>
          </a:custGeom>
          <a:noFill/>
          <a:ln w="28575" cmpd="sng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252" name="Group 59"/>
          <p:cNvGrpSpPr>
            <a:grpSpLocks/>
          </p:cNvGrpSpPr>
          <p:nvPr/>
        </p:nvGrpSpPr>
        <p:grpSpPr bwMode="auto">
          <a:xfrm>
            <a:off x="1931988" y="1024724"/>
            <a:ext cx="990600" cy="4110037"/>
            <a:chOff x="1217" y="693"/>
            <a:chExt cx="624" cy="2589"/>
          </a:xfrm>
        </p:grpSpPr>
        <p:grpSp>
          <p:nvGrpSpPr>
            <p:cNvPr id="253" name="Group 26"/>
            <p:cNvGrpSpPr>
              <a:grpSpLocks/>
            </p:cNvGrpSpPr>
            <p:nvPr/>
          </p:nvGrpSpPr>
          <p:grpSpPr bwMode="auto">
            <a:xfrm>
              <a:off x="1426" y="1032"/>
              <a:ext cx="208" cy="2250"/>
              <a:chOff x="0" y="0"/>
              <a:chExt cx="296" cy="3200"/>
            </a:xfrm>
          </p:grpSpPr>
          <p:sp>
            <p:nvSpPr>
              <p:cNvPr id="255" name="Rectangle 27"/>
              <p:cNvSpPr>
                <a:spLocks/>
              </p:cNvSpPr>
              <p:nvPr/>
            </p:nvSpPr>
            <p:spPr bwMode="auto">
              <a:xfrm>
                <a:off x="0" y="0"/>
                <a:ext cx="296" cy="1040"/>
              </a:xfrm>
              <a:prstGeom prst="rect">
                <a:avLst/>
              </a:prstGeom>
              <a:solidFill>
                <a:srgbClr val="4C4C4C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56" name="Rectangle 28"/>
              <p:cNvSpPr>
                <a:spLocks/>
              </p:cNvSpPr>
              <p:nvPr/>
            </p:nvSpPr>
            <p:spPr bwMode="auto">
              <a:xfrm>
                <a:off x="0" y="2160"/>
                <a:ext cx="296" cy="1040"/>
              </a:xfrm>
              <a:prstGeom prst="rect">
                <a:avLst/>
              </a:prstGeom>
              <a:solidFill>
                <a:srgbClr val="4C4C4C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54" name="Rectangle 29"/>
            <p:cNvSpPr>
              <a:spLocks/>
            </p:cNvSpPr>
            <p:nvPr/>
          </p:nvSpPr>
          <p:spPr bwMode="auto">
            <a:xfrm>
              <a:off x="1217" y="693"/>
              <a:ext cx="62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Primary</a:t>
              </a:r>
              <a:b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FF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</a:t>
              </a:r>
            </a:p>
          </p:txBody>
        </p:sp>
      </p:grpSp>
      <p:grpSp>
        <p:nvGrpSpPr>
          <p:cNvPr id="257" name="Group 30"/>
          <p:cNvGrpSpPr>
            <a:grpSpLocks/>
          </p:cNvGrpSpPr>
          <p:nvPr/>
        </p:nvGrpSpPr>
        <p:grpSpPr bwMode="auto">
          <a:xfrm>
            <a:off x="2506663" y="2477286"/>
            <a:ext cx="2381250" cy="233363"/>
            <a:chOff x="1555" y="1530"/>
            <a:chExt cx="1500" cy="147"/>
          </a:xfrm>
        </p:grpSpPr>
        <p:sp>
          <p:nvSpPr>
            <p:cNvPr id="258" name="Line 31"/>
            <p:cNvSpPr>
              <a:spLocks noChangeShapeType="1"/>
            </p:cNvSpPr>
            <p:nvPr/>
          </p:nvSpPr>
          <p:spPr bwMode="auto">
            <a:xfrm flipH="1">
              <a:off x="1566" y="1559"/>
              <a:ext cx="914" cy="11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9" name="Line 32"/>
            <p:cNvSpPr>
              <a:spLocks noChangeShapeType="1"/>
            </p:cNvSpPr>
            <p:nvPr/>
          </p:nvSpPr>
          <p:spPr bwMode="auto">
            <a:xfrm flipH="1">
              <a:off x="1555" y="1530"/>
              <a:ext cx="576" cy="138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60" name="Line 33"/>
            <p:cNvSpPr>
              <a:spLocks noChangeShapeType="1"/>
            </p:cNvSpPr>
            <p:nvPr/>
          </p:nvSpPr>
          <p:spPr bwMode="auto">
            <a:xfrm flipH="1">
              <a:off x="1591" y="1654"/>
              <a:ext cx="1464" cy="21"/>
            </a:xfrm>
            <a:prstGeom prst="line">
              <a:avLst/>
            </a:prstGeom>
            <a:noFill/>
            <a:ln w="38100">
              <a:solidFill>
                <a:srgbClr val="FF00F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61" name="Group 34"/>
          <p:cNvGrpSpPr>
            <a:grpSpLocks/>
          </p:cNvGrpSpPr>
          <p:nvPr/>
        </p:nvGrpSpPr>
        <p:grpSpPr bwMode="auto">
          <a:xfrm>
            <a:off x="3003550" y="1040599"/>
            <a:ext cx="1492250" cy="4084637"/>
            <a:chOff x="1892" y="628"/>
            <a:chExt cx="940" cy="2573"/>
          </a:xfrm>
        </p:grpSpPr>
        <p:grpSp>
          <p:nvGrpSpPr>
            <p:cNvPr id="262" name="Group 35"/>
            <p:cNvGrpSpPr>
              <a:grpSpLocks/>
            </p:cNvGrpSpPr>
            <p:nvPr/>
          </p:nvGrpSpPr>
          <p:grpSpPr bwMode="auto">
            <a:xfrm>
              <a:off x="1892" y="951"/>
              <a:ext cx="940" cy="2250"/>
              <a:chOff x="0" y="0"/>
              <a:chExt cx="1336" cy="3200"/>
            </a:xfrm>
          </p:grpSpPr>
          <p:grpSp>
            <p:nvGrpSpPr>
              <p:cNvPr id="264" name="Group 36"/>
              <p:cNvGrpSpPr>
                <a:grpSpLocks/>
              </p:cNvGrpSpPr>
              <p:nvPr/>
            </p:nvGrpSpPr>
            <p:grpSpPr bwMode="auto">
              <a:xfrm>
                <a:off x="0" y="0"/>
                <a:ext cx="552" cy="3200"/>
                <a:chOff x="0" y="0"/>
                <a:chExt cx="552" cy="3200"/>
              </a:xfrm>
            </p:grpSpPr>
            <p:sp>
              <p:nvSpPr>
                <p:cNvPr id="268" name="Rectangle 37"/>
                <p:cNvSpPr>
                  <a:spLocks/>
                </p:cNvSpPr>
                <p:nvPr/>
              </p:nvSpPr>
              <p:spPr bwMode="auto">
                <a:xfrm>
                  <a:off x="0" y="0"/>
                  <a:ext cx="536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9" name="Rectangle 38"/>
                <p:cNvSpPr>
                  <a:spLocks/>
                </p:cNvSpPr>
                <p:nvPr/>
              </p:nvSpPr>
              <p:spPr bwMode="auto">
                <a:xfrm>
                  <a:off x="0" y="2344"/>
                  <a:ext cx="552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265" name="Group 39"/>
              <p:cNvGrpSpPr>
                <a:grpSpLocks/>
              </p:cNvGrpSpPr>
              <p:nvPr/>
            </p:nvGrpSpPr>
            <p:grpSpPr bwMode="auto">
              <a:xfrm>
                <a:off x="784" y="0"/>
                <a:ext cx="552" cy="3200"/>
                <a:chOff x="0" y="0"/>
                <a:chExt cx="552" cy="3200"/>
              </a:xfrm>
            </p:grpSpPr>
            <p:sp>
              <p:nvSpPr>
                <p:cNvPr id="266" name="Rectangle 40"/>
                <p:cNvSpPr>
                  <a:spLocks/>
                </p:cNvSpPr>
                <p:nvPr/>
              </p:nvSpPr>
              <p:spPr bwMode="auto">
                <a:xfrm>
                  <a:off x="0" y="0"/>
                  <a:ext cx="536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7" name="Rectangle 41"/>
                <p:cNvSpPr>
                  <a:spLocks/>
                </p:cNvSpPr>
                <p:nvPr/>
              </p:nvSpPr>
              <p:spPr bwMode="auto">
                <a:xfrm>
                  <a:off x="0" y="2344"/>
                  <a:ext cx="552" cy="856"/>
                </a:xfrm>
                <a:prstGeom prst="rect">
                  <a:avLst/>
                </a:prstGeom>
                <a:solidFill>
                  <a:srgbClr val="7F7F7F"/>
                </a:solidFill>
                <a:ln w="25400">
                  <a:noFill/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  <p:sp>
          <p:nvSpPr>
            <p:cNvPr id="263" name="Rectangle 42"/>
            <p:cNvSpPr>
              <a:spLocks/>
            </p:cNvSpPr>
            <p:nvPr/>
          </p:nvSpPr>
          <p:spPr bwMode="auto">
            <a:xfrm>
              <a:off x="2010" y="628"/>
              <a:ext cx="624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Secondary</a:t>
              </a:r>
              <a:b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66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collimators</a:t>
              </a:r>
            </a:p>
          </p:txBody>
        </p:sp>
      </p:grpSp>
      <p:grpSp>
        <p:nvGrpSpPr>
          <p:cNvPr id="270" name="Group 43"/>
          <p:cNvGrpSpPr>
            <a:grpSpLocks/>
          </p:cNvGrpSpPr>
          <p:nvPr/>
        </p:nvGrpSpPr>
        <p:grpSpPr bwMode="auto">
          <a:xfrm>
            <a:off x="4419600" y="1843874"/>
            <a:ext cx="482600" cy="427037"/>
            <a:chOff x="0" y="0"/>
            <a:chExt cx="432" cy="383"/>
          </a:xfrm>
        </p:grpSpPr>
        <p:sp>
          <p:nvSpPr>
            <p:cNvPr id="271" name="Line 44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2" name="Line 45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3" name="Line 46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4" name="Group 47"/>
          <p:cNvGrpSpPr>
            <a:grpSpLocks/>
          </p:cNvGrpSpPr>
          <p:nvPr/>
        </p:nvGrpSpPr>
        <p:grpSpPr bwMode="auto">
          <a:xfrm>
            <a:off x="3505202" y="1691474"/>
            <a:ext cx="481013" cy="428625"/>
            <a:chOff x="0" y="0"/>
            <a:chExt cx="432" cy="383"/>
          </a:xfrm>
        </p:grpSpPr>
        <p:sp>
          <p:nvSpPr>
            <p:cNvPr id="275" name="Line 48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6" name="Line 49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7" name="Line 50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78" name="Group 51"/>
          <p:cNvGrpSpPr>
            <a:grpSpLocks/>
          </p:cNvGrpSpPr>
          <p:nvPr/>
        </p:nvGrpSpPr>
        <p:grpSpPr bwMode="auto">
          <a:xfrm>
            <a:off x="2617788" y="2210584"/>
            <a:ext cx="482600" cy="427038"/>
            <a:chOff x="0" y="0"/>
            <a:chExt cx="432" cy="383"/>
          </a:xfrm>
        </p:grpSpPr>
        <p:sp>
          <p:nvSpPr>
            <p:cNvPr id="279" name="Line 52"/>
            <p:cNvSpPr>
              <a:spLocks noChangeShapeType="1"/>
            </p:cNvSpPr>
            <p:nvPr/>
          </p:nvSpPr>
          <p:spPr bwMode="auto">
            <a:xfrm flipH="1">
              <a:off x="51" y="0"/>
              <a:ext cx="373" cy="279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0" name="Line 53"/>
            <p:cNvSpPr>
              <a:spLocks noChangeShapeType="1"/>
            </p:cNvSpPr>
            <p:nvPr/>
          </p:nvSpPr>
          <p:spPr bwMode="auto">
            <a:xfrm flipH="1">
              <a:off x="34" y="183"/>
              <a:ext cx="398" cy="154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1" name="Line 54"/>
            <p:cNvSpPr>
              <a:spLocks noChangeShapeType="1"/>
            </p:cNvSpPr>
            <p:nvPr/>
          </p:nvSpPr>
          <p:spPr bwMode="auto">
            <a:xfrm flipH="1">
              <a:off x="0" y="300"/>
              <a:ext cx="372" cy="83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82" name="Group 58"/>
          <p:cNvGrpSpPr>
            <a:grpSpLocks/>
          </p:cNvGrpSpPr>
          <p:nvPr/>
        </p:nvGrpSpPr>
        <p:grpSpPr bwMode="auto">
          <a:xfrm>
            <a:off x="4419602" y="2210584"/>
            <a:ext cx="2663825" cy="266700"/>
            <a:chOff x="2945" y="1431"/>
            <a:chExt cx="1678" cy="168"/>
          </a:xfrm>
        </p:grpSpPr>
        <p:sp>
          <p:nvSpPr>
            <p:cNvPr id="283" name="Line 55"/>
            <p:cNvSpPr>
              <a:spLocks noChangeShapeType="1"/>
            </p:cNvSpPr>
            <p:nvPr/>
          </p:nvSpPr>
          <p:spPr bwMode="auto">
            <a:xfrm flipH="1">
              <a:off x="2945" y="1431"/>
              <a:ext cx="1100" cy="168"/>
            </a:xfrm>
            <a:prstGeom prst="line">
              <a:avLst/>
            </a:prstGeom>
            <a:noFill/>
            <a:ln w="38100">
              <a:solidFill>
                <a:srgbClr val="7F007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4" name="Line 56"/>
            <p:cNvSpPr>
              <a:spLocks noChangeShapeType="1"/>
            </p:cNvSpPr>
            <p:nvPr/>
          </p:nvSpPr>
          <p:spPr bwMode="auto">
            <a:xfrm flipH="1">
              <a:off x="2970" y="1443"/>
              <a:ext cx="1653" cy="154"/>
            </a:xfrm>
            <a:prstGeom prst="line">
              <a:avLst/>
            </a:prstGeom>
            <a:noFill/>
            <a:ln w="38100">
              <a:solidFill>
                <a:srgbClr val="7F007F"/>
              </a:solidFill>
              <a:round/>
              <a:headEnd type="stealth" w="med" len="med"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85" name="Rectangle 57"/>
          <p:cNvSpPr>
            <a:spLocks/>
          </p:cNvSpPr>
          <p:nvPr/>
        </p:nvSpPr>
        <p:spPr bwMode="auto">
          <a:xfrm>
            <a:off x="5468940" y="2439186"/>
            <a:ext cx="1766887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642938">
              <a:defRPr/>
            </a:pPr>
            <a:r>
              <a:rPr lang="en-US" sz="1500" i="1" dirty="0">
                <a:solidFill>
                  <a:srgbClr val="7F007F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Tertiary beam halo</a:t>
            </a:r>
            <a:r>
              <a:rPr lang="en-US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  <a:t> </a:t>
            </a:r>
            <a:br>
              <a:rPr lang="en-US" sz="1500" i="1" dirty="0"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</a:br>
            <a:r>
              <a:rPr lang="en-US" sz="1500" i="1" dirty="0">
                <a:solidFill>
                  <a:srgbClr val="006600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+</a:t>
            </a:r>
            <a:r>
              <a:rPr lang="en-US" sz="1500" i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48" charset="0"/>
                <a:cs typeface="Helvetica" pitchFamily="48" charset="0"/>
                <a:sym typeface="Helvetica" pitchFamily="48" charset="0"/>
              </a:rPr>
              <a:t> </a:t>
            </a:r>
            <a:r>
              <a:rPr lang="en-US" sz="1500" i="1" dirty="0">
                <a:solidFill>
                  <a:srgbClr val="006600"/>
                </a:solidFill>
                <a:latin typeface="Helvetica" pitchFamily="48" charset="0"/>
                <a:cs typeface="Helvetica" pitchFamily="48" charset="0"/>
                <a:sym typeface="Helvetica" pitchFamily="48" charset="0"/>
              </a:rPr>
              <a:t>hadronic showers</a:t>
            </a:r>
          </a:p>
        </p:txBody>
      </p:sp>
      <p:grpSp>
        <p:nvGrpSpPr>
          <p:cNvPr id="286" name="Group 60"/>
          <p:cNvGrpSpPr>
            <a:grpSpLocks/>
          </p:cNvGrpSpPr>
          <p:nvPr/>
        </p:nvGrpSpPr>
        <p:grpSpPr bwMode="auto">
          <a:xfrm>
            <a:off x="4859340" y="1067586"/>
            <a:ext cx="992187" cy="4094163"/>
            <a:chOff x="0" y="0"/>
            <a:chExt cx="888" cy="3668"/>
          </a:xfrm>
        </p:grpSpPr>
        <p:grpSp>
          <p:nvGrpSpPr>
            <p:cNvPr id="287" name="Group 61"/>
            <p:cNvGrpSpPr>
              <a:grpSpLocks/>
            </p:cNvGrpSpPr>
            <p:nvPr/>
          </p:nvGrpSpPr>
          <p:grpSpPr bwMode="auto">
            <a:xfrm>
              <a:off x="169" y="468"/>
              <a:ext cx="552" cy="3200"/>
              <a:chOff x="0" y="0"/>
              <a:chExt cx="552" cy="3200"/>
            </a:xfrm>
          </p:grpSpPr>
          <p:sp>
            <p:nvSpPr>
              <p:cNvPr id="289" name="Rectangle 62"/>
              <p:cNvSpPr>
                <a:spLocks/>
              </p:cNvSpPr>
              <p:nvPr/>
            </p:nvSpPr>
            <p:spPr bwMode="auto">
              <a:xfrm>
                <a:off x="0" y="0"/>
                <a:ext cx="536" cy="4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0" name="Rectangle 63"/>
              <p:cNvSpPr>
                <a:spLocks/>
              </p:cNvSpPr>
              <p:nvPr/>
            </p:nvSpPr>
            <p:spPr bwMode="auto">
              <a:xfrm>
                <a:off x="0" y="2744"/>
                <a:ext cx="552" cy="456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88" name="Rectangle 64"/>
            <p:cNvSpPr>
              <a:spLocks/>
            </p:cNvSpPr>
            <p:nvPr/>
          </p:nvSpPr>
          <p:spPr bwMode="auto">
            <a:xfrm>
              <a:off x="0" y="0"/>
              <a:ext cx="88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Shower </a:t>
              </a:r>
              <a:b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absorbers</a:t>
              </a:r>
            </a:p>
          </p:txBody>
        </p:sp>
      </p:grpSp>
      <p:grpSp>
        <p:nvGrpSpPr>
          <p:cNvPr id="291" name="Group 52"/>
          <p:cNvGrpSpPr>
            <a:grpSpLocks/>
          </p:cNvGrpSpPr>
          <p:nvPr/>
        </p:nvGrpSpPr>
        <p:grpSpPr bwMode="auto">
          <a:xfrm>
            <a:off x="7297738" y="1028542"/>
            <a:ext cx="1143000" cy="4084638"/>
            <a:chOff x="0" y="0"/>
            <a:chExt cx="1023" cy="3660"/>
          </a:xfrm>
        </p:grpSpPr>
        <p:grpSp>
          <p:nvGrpSpPr>
            <p:cNvPr id="292" name="Group 53"/>
            <p:cNvGrpSpPr>
              <a:grpSpLocks/>
            </p:cNvGrpSpPr>
            <p:nvPr/>
          </p:nvGrpSpPr>
          <p:grpSpPr bwMode="auto">
            <a:xfrm>
              <a:off x="177" y="460"/>
              <a:ext cx="552" cy="3200"/>
              <a:chOff x="0" y="0"/>
              <a:chExt cx="552" cy="3200"/>
            </a:xfrm>
          </p:grpSpPr>
          <p:sp>
            <p:nvSpPr>
              <p:cNvPr id="298" name="Rectangle 54"/>
              <p:cNvSpPr>
                <a:spLocks/>
              </p:cNvSpPr>
              <p:nvPr/>
            </p:nvSpPr>
            <p:spPr bwMode="auto">
              <a:xfrm>
                <a:off x="0" y="0"/>
                <a:ext cx="536" cy="624"/>
              </a:xfrm>
              <a:prstGeom prst="rect">
                <a:avLst/>
              </a:prstGeom>
              <a:solidFill>
                <a:srgbClr val="666666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9" name="Rectangle 55"/>
              <p:cNvSpPr>
                <a:spLocks/>
              </p:cNvSpPr>
              <p:nvPr/>
            </p:nvSpPr>
            <p:spPr bwMode="auto">
              <a:xfrm>
                <a:off x="0" y="2576"/>
                <a:ext cx="552" cy="624"/>
              </a:xfrm>
              <a:prstGeom prst="rect">
                <a:avLst/>
              </a:prstGeom>
              <a:solidFill>
                <a:srgbClr val="666666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93" name="Group 56"/>
            <p:cNvGrpSpPr>
              <a:grpSpLocks/>
            </p:cNvGrpSpPr>
            <p:nvPr/>
          </p:nvGrpSpPr>
          <p:grpSpPr bwMode="auto">
            <a:xfrm>
              <a:off x="591" y="554"/>
              <a:ext cx="432" cy="383"/>
              <a:chOff x="0" y="0"/>
              <a:chExt cx="432" cy="383"/>
            </a:xfrm>
          </p:grpSpPr>
          <p:sp>
            <p:nvSpPr>
              <p:cNvPr id="295" name="Line 57"/>
              <p:cNvSpPr>
                <a:spLocks noChangeShapeType="1"/>
              </p:cNvSpPr>
              <p:nvPr/>
            </p:nvSpPr>
            <p:spPr bwMode="auto">
              <a:xfrm flipH="1">
                <a:off x="51" y="0"/>
                <a:ext cx="373" cy="279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6" name="Line 58"/>
              <p:cNvSpPr>
                <a:spLocks noChangeShapeType="1"/>
              </p:cNvSpPr>
              <p:nvPr/>
            </p:nvSpPr>
            <p:spPr bwMode="auto">
              <a:xfrm flipH="1">
                <a:off x="34" y="183"/>
                <a:ext cx="398" cy="154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97" name="Line 59"/>
              <p:cNvSpPr>
                <a:spLocks noChangeShapeType="1"/>
              </p:cNvSpPr>
              <p:nvPr/>
            </p:nvSpPr>
            <p:spPr bwMode="auto">
              <a:xfrm flipH="1">
                <a:off x="0" y="300"/>
                <a:ext cx="372" cy="83"/>
              </a:xfrm>
              <a:prstGeom prst="line">
                <a:avLst/>
              </a:prstGeom>
              <a:noFill/>
              <a:ln w="25400">
                <a:solidFill>
                  <a:srgbClr val="00FF00"/>
                </a:solidFill>
                <a:round/>
                <a:headEnd type="stealth" w="med" len="med"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94" name="Rectangle 60"/>
            <p:cNvSpPr>
              <a:spLocks/>
            </p:cNvSpPr>
            <p:nvPr/>
          </p:nvSpPr>
          <p:spPr bwMode="auto">
            <a:xfrm>
              <a:off x="0" y="0"/>
              <a:ext cx="88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Tertiary</a:t>
              </a:r>
              <a:b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i="1" kern="0" dirty="0">
                  <a:solidFill>
                    <a:srgbClr val="000000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collimators</a:t>
              </a:r>
            </a:p>
          </p:txBody>
        </p:sp>
      </p:grpSp>
      <p:grpSp>
        <p:nvGrpSpPr>
          <p:cNvPr id="300" name="Group 61"/>
          <p:cNvGrpSpPr>
            <a:grpSpLocks/>
          </p:cNvGrpSpPr>
          <p:nvPr/>
        </p:nvGrpSpPr>
        <p:grpSpPr bwMode="auto">
          <a:xfrm>
            <a:off x="8485190" y="1012589"/>
            <a:ext cx="636587" cy="4156561"/>
            <a:chOff x="0" y="-63"/>
            <a:chExt cx="569" cy="3723"/>
          </a:xfrm>
        </p:grpSpPr>
        <p:sp>
          <p:nvSpPr>
            <p:cNvPr id="301" name="Rectangle 62"/>
            <p:cNvSpPr>
              <a:spLocks/>
            </p:cNvSpPr>
            <p:nvPr/>
          </p:nvSpPr>
          <p:spPr bwMode="auto">
            <a:xfrm>
              <a:off x="17" y="468"/>
              <a:ext cx="536" cy="312"/>
            </a:xfrm>
            <a:prstGeom prst="rect">
              <a:avLst/>
            </a:prstGeom>
            <a:solidFill>
              <a:srgbClr val="0000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2" name="Rectangle 63"/>
            <p:cNvSpPr>
              <a:spLocks/>
            </p:cNvSpPr>
            <p:nvPr/>
          </p:nvSpPr>
          <p:spPr bwMode="auto">
            <a:xfrm>
              <a:off x="17" y="3372"/>
              <a:ext cx="552" cy="288"/>
            </a:xfrm>
            <a:prstGeom prst="rect">
              <a:avLst/>
            </a:prstGeom>
            <a:solidFill>
              <a:srgbClr val="0000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3" name="Rectangle 64"/>
            <p:cNvSpPr>
              <a:spLocks/>
            </p:cNvSpPr>
            <p:nvPr/>
          </p:nvSpPr>
          <p:spPr bwMode="auto">
            <a:xfrm>
              <a:off x="0" y="-63"/>
              <a:ext cx="568" cy="4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defTabSz="64293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SC</a:t>
              </a:r>
              <a:b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</a:br>
              <a:r>
                <a:rPr lang="en-US" sz="1400" b="1" i="1" kern="0" dirty="0">
                  <a:solidFill>
                    <a:srgbClr val="0000FF"/>
                  </a:solidFill>
                  <a:latin typeface="Helvetica" pitchFamily="34" charset="0"/>
                  <a:cs typeface="Helvetica" pitchFamily="34" charset="0"/>
                  <a:sym typeface="Helvetica" pitchFamily="34" charset="0"/>
                </a:rPr>
                <a:t>Triplet</a:t>
              </a:r>
            </a:p>
          </p:txBody>
        </p:sp>
      </p:grpSp>
      <p:sp>
        <p:nvSpPr>
          <p:cNvPr id="79" name="Rectangle 22"/>
          <p:cNvSpPr>
            <a:spLocks/>
          </p:cNvSpPr>
          <p:nvPr/>
        </p:nvSpPr>
        <p:spPr bwMode="auto">
          <a:xfrm>
            <a:off x="2319027" y="5946318"/>
            <a:ext cx="3307384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defTabSz="642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Helvetica" pitchFamily="34" charset="0"/>
              </a:rPr>
              <a:t>About 99.99% of the particle lost are captured in the cleaning insertion</a:t>
            </a:r>
            <a:endParaRPr lang="en-US" sz="1400" kern="0" dirty="0">
              <a:solidFill>
                <a:srgbClr val="0000FF"/>
              </a:solidFill>
              <a:latin typeface="Helvetica" pitchFamily="34" charset="0"/>
              <a:cs typeface="Helvetica" pitchFamily="34" charset="0"/>
              <a:sym typeface="Helvetica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054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5777">
        <p:fade/>
      </p:transition>
    </mc:Choice>
    <mc:Fallback xmlns="">
      <p:transition spd="med" advTm="757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2450" name="Picture 2" descr="P10008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71101"/>
            <a:ext cx="5797062" cy="3345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2451" name="Picture 16" descr="ioni508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914400"/>
            <a:ext cx="13906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2"/>
          <p:cNvSpPr txBox="1">
            <a:spLocks noChangeArrowheads="1"/>
          </p:cNvSpPr>
          <p:nvPr/>
        </p:nvSpPr>
        <p:spPr>
          <a:xfrm>
            <a:off x="447677" y="811213"/>
            <a:ext cx="6456363" cy="2051050"/>
          </a:xfrm>
          <a:prstGeom prst="rect">
            <a:avLst/>
          </a:prstGeom>
        </p:spPr>
        <p:txBody>
          <a:bodyPr/>
          <a:lstStyle/>
          <a:p>
            <a:pPr marL="169863" indent="-169863" algn="l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rgbClr val="000066"/>
                </a:solidFill>
                <a:latin typeface="Arial" charset="0"/>
              </a:rPr>
              <a:t>Ionization chambers to detect beam losses: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0066"/>
                </a:solidFill>
                <a:latin typeface="Arial" charset="0"/>
              </a:rPr>
              <a:t>Reaction time ~ ½ turn (40 </a:t>
            </a:r>
            <a:r>
              <a:rPr lang="en-US" sz="2000" dirty="0" smtClean="0">
                <a:solidFill>
                  <a:srgbClr val="000066"/>
                </a:solidFill>
                <a:latin typeface="Arial" charset="0"/>
                <a:sym typeface="Symbol" pitchFamily="18" charset="2"/>
              </a:rPr>
              <a:t></a:t>
            </a:r>
            <a:r>
              <a:rPr lang="en-US" sz="2000" dirty="0" smtClean="0">
                <a:solidFill>
                  <a:srgbClr val="000066"/>
                </a:solidFill>
                <a:latin typeface="Arial" charset="0"/>
              </a:rPr>
              <a:t>s)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0066"/>
                </a:solidFill>
                <a:latin typeface="Arial" charset="0"/>
              </a:rPr>
              <a:t>Very large dynamic range (&gt; 10</a:t>
            </a:r>
            <a:r>
              <a:rPr lang="en-US" sz="2000" baseline="30000" dirty="0" smtClean="0">
                <a:solidFill>
                  <a:srgbClr val="000066"/>
                </a:solidFill>
                <a:latin typeface="Arial" charset="0"/>
              </a:rPr>
              <a:t>6</a:t>
            </a:r>
            <a:r>
              <a:rPr lang="en-US" sz="2000" dirty="0" smtClean="0">
                <a:solidFill>
                  <a:srgbClr val="000066"/>
                </a:solidFill>
                <a:latin typeface="Arial" charset="0"/>
              </a:rPr>
              <a:t>)</a:t>
            </a:r>
          </a:p>
          <a:p>
            <a:pPr marL="169863" indent="-169863" algn="l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rgbClr val="000066"/>
                </a:solidFill>
                <a:latin typeface="Arial" charset="0"/>
              </a:rPr>
              <a:t>There are </a:t>
            </a:r>
            <a:r>
              <a:rPr lang="en-US" sz="1800" b="1" dirty="0">
                <a:solidFill>
                  <a:srgbClr val="000066"/>
                </a:solidFill>
                <a:latin typeface="Arial" charset="0"/>
              </a:rPr>
              <a:t>~3600 chambers </a:t>
            </a:r>
            <a:r>
              <a:rPr lang="en-US" sz="1800" dirty="0">
                <a:solidFill>
                  <a:srgbClr val="000066"/>
                </a:solidFill>
                <a:latin typeface="Arial" charset="0"/>
              </a:rPr>
              <a:t>distributed over the ring to detect abnormal beam losses and if necessary trigger a beam abort !</a:t>
            </a:r>
          </a:p>
          <a:p>
            <a:pPr marL="169863" indent="-169863" algn="l">
              <a:spcBef>
                <a:spcPct val="20000"/>
              </a:spcBef>
              <a:buFontTx/>
              <a:buChar char="•"/>
            </a:pPr>
            <a:r>
              <a:rPr lang="en-US" sz="1800" dirty="0">
                <a:solidFill>
                  <a:srgbClr val="000066"/>
                </a:solidFill>
                <a:latin typeface="Arial" charset="0"/>
              </a:rPr>
              <a:t>Very important beam instrumentation!</a:t>
            </a:r>
          </a:p>
        </p:txBody>
      </p:sp>
      <p:sp>
        <p:nvSpPr>
          <p:cNvPr id="1512453" name="Oval 8"/>
          <p:cNvSpPr>
            <a:spLocks noChangeArrowheads="1"/>
          </p:cNvSpPr>
          <p:nvPr/>
        </p:nvSpPr>
        <p:spPr bwMode="auto">
          <a:xfrm>
            <a:off x="1905000" y="4800600"/>
            <a:ext cx="3429000" cy="1828800"/>
          </a:xfrm>
          <a:prstGeom prst="ellips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en-GB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512454" name="Oval 9"/>
          <p:cNvSpPr>
            <a:spLocks noChangeArrowheads="1"/>
          </p:cNvSpPr>
          <p:nvPr/>
        </p:nvSpPr>
        <p:spPr bwMode="auto">
          <a:xfrm>
            <a:off x="381000" y="3962400"/>
            <a:ext cx="1219200" cy="609600"/>
          </a:xfrm>
          <a:prstGeom prst="ellipse">
            <a:avLst/>
          </a:prstGeom>
          <a:noFill/>
          <a:ln w="38100" algn="ctr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pPr algn="l"/>
            <a:endParaRPr lang="en-GB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512455" name="Rectangle 7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Beam Loss Monitors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19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7219">
        <p:fade/>
      </p:transition>
    </mc:Choice>
    <mc:Fallback xmlns="">
      <p:transition spd="med" advTm="3721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BLM system: beam losses before collisions</a:t>
            </a:r>
            <a:endParaRPr lang="en-GB" dirty="0"/>
          </a:p>
        </p:txBody>
      </p:sp>
      <p:pic>
        <p:nvPicPr>
          <p:cNvPr id="1426434" name="Picture 2" descr="\\cern.ch\dfs\Users\r\rudi\Desktop\15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7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>
            <a:off x="753492" y="483464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1888386" y="431583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3016794" y="449093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3970105" y="475358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4962326" y="471467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7082956" y="3907276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8250275" y="448769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5980487" y="496434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767163" y="6396337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CMS Experiment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329" y="6385652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ATLAS Experiment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5511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 smtClean="0">
                <a:solidFill>
                  <a:srgbClr val="000066"/>
                </a:solidFill>
                <a:latin typeface="Arial" charset="0"/>
              </a:rPr>
              <a:t>LHCb</a:t>
            </a:r>
            <a:r>
              <a:rPr lang="en-GB" sz="1200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Experiment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25857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ALICE Experiment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5433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>
                <a:solidFill>
                  <a:srgbClr val="000066"/>
                </a:solidFill>
                <a:latin typeface="Arial" charset="0"/>
              </a:rPr>
              <a:t>MomentumCleaning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09481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RF and 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BI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85324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Beam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dump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87793" y="6390116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Betatron Cleaning </a:t>
            </a:r>
          </a:p>
        </p:txBody>
      </p:sp>
    </p:spTree>
    <p:extLst>
      <p:ext uri="{BB962C8B-B14F-4D97-AF65-F5344CB8AC3E}">
        <p14:creationId xmlns:p14="http://schemas.microsoft.com/office/powerpoint/2010/main" val="349543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686">
        <p:fade/>
      </p:transition>
    </mc:Choice>
    <mc:Fallback xmlns="">
      <p:transition spd="med" advTm="16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Continuous beam losses during collisions</a:t>
            </a:r>
            <a:endParaRPr lang="en-GB" dirty="0"/>
          </a:p>
        </p:txBody>
      </p:sp>
      <p:pic>
        <p:nvPicPr>
          <p:cNvPr id="1425410" name="Picture 2" descr="\\cern.ch\dfs\Users\r\rudi\Desktop\130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7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Connector 4"/>
          <p:cNvCxnSpPr/>
          <p:nvPr/>
        </p:nvCxnSpPr>
        <p:spPr bwMode="auto">
          <a:xfrm>
            <a:off x="753492" y="483464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>
            <a:off x="1888386" y="431583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Connector 6"/>
          <p:cNvCxnSpPr/>
          <p:nvPr/>
        </p:nvCxnSpPr>
        <p:spPr bwMode="auto">
          <a:xfrm>
            <a:off x="3016794" y="4490937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3970105" y="475358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/>
          <p:nvPr/>
        </p:nvCxnSpPr>
        <p:spPr bwMode="auto">
          <a:xfrm>
            <a:off x="4962326" y="471467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7082956" y="3907276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250275" y="4487694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5980487" y="4964348"/>
            <a:ext cx="472197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767163" y="6396337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CMS Experiment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329" y="6385652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ATLAS Experiment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5511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 smtClean="0">
                <a:solidFill>
                  <a:srgbClr val="000066"/>
                </a:solidFill>
                <a:latin typeface="Arial" charset="0"/>
              </a:rPr>
              <a:t>LHCb</a:t>
            </a:r>
            <a:r>
              <a:rPr lang="en-GB" sz="1200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Experiment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25857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ALICE Experiment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5433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>
                <a:solidFill>
                  <a:srgbClr val="000066"/>
                </a:solidFill>
                <a:latin typeface="Arial" charset="0"/>
              </a:rPr>
              <a:t>MomentumCleaning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09481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RF and 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85324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Beam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dump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87793" y="6390116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Betatron Cleaning </a:t>
            </a:r>
          </a:p>
        </p:txBody>
      </p:sp>
    </p:spTree>
    <p:extLst>
      <p:ext uri="{BB962C8B-B14F-4D97-AF65-F5344CB8AC3E}">
        <p14:creationId xmlns:p14="http://schemas.microsoft.com/office/powerpoint/2010/main" val="9385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23">
        <p:fade/>
      </p:transition>
    </mc:Choice>
    <mc:Fallback xmlns="">
      <p:transition spd="med" advTm="2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Accidental beam losses during collisions</a:t>
            </a:r>
            <a:endParaRPr lang="en-GB" dirty="0"/>
          </a:p>
        </p:txBody>
      </p:sp>
      <p:pic>
        <p:nvPicPr>
          <p:cNvPr id="1425412" name="Picture 4" descr="\\cern.ch\dfs\Users\r\rudi\Desktop\30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6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67163" y="6396337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CMS Experiment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8329" y="6385652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ATLAS Experiment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05511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 smtClean="0">
                <a:solidFill>
                  <a:srgbClr val="000066"/>
                </a:solidFill>
                <a:latin typeface="Arial" charset="0"/>
              </a:rPr>
              <a:t>LHCb</a:t>
            </a:r>
            <a:r>
              <a:rPr lang="en-GB" sz="1200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Experiment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25857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ALICE Experiment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54332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 err="1">
                <a:solidFill>
                  <a:srgbClr val="000066"/>
                </a:solidFill>
                <a:latin typeface="Arial" charset="0"/>
              </a:rPr>
              <a:t>MomentumCleaning</a:t>
            </a:r>
            <a:r>
              <a:rPr lang="en-GB" sz="1200" dirty="0">
                <a:solidFill>
                  <a:srgbClr val="000066"/>
                </a:solidFill>
                <a:latin typeface="Arial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9481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RF and 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85324" y="6398569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Beam</a:t>
            </a:r>
          </a:p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dump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87793" y="6390116"/>
            <a:ext cx="862521" cy="461665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solidFill>
              <a:srgbClr val="FFFF00"/>
            </a:solidFill>
          </a:ln>
        </p:spPr>
        <p:txBody>
          <a:bodyPr wrap="square" lIns="36000" rIns="36000" rtlCol="0">
            <a:spAutoFit/>
          </a:bodyPr>
          <a:lstStyle/>
          <a:p>
            <a:pPr eaLnBrk="1" hangingPunct="1"/>
            <a:r>
              <a:rPr lang="en-GB" sz="1200" dirty="0">
                <a:solidFill>
                  <a:srgbClr val="000066"/>
                </a:solidFill>
                <a:latin typeface="Arial" charset="0"/>
              </a:rPr>
              <a:t>Betatron Cleaning </a:t>
            </a:r>
          </a:p>
        </p:txBody>
      </p:sp>
    </p:spTree>
    <p:extLst>
      <p:ext uri="{BB962C8B-B14F-4D97-AF65-F5344CB8AC3E}">
        <p14:creationId xmlns:p14="http://schemas.microsoft.com/office/powerpoint/2010/main" val="50123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796">
        <p:fade/>
      </p:transition>
    </mc:Choice>
    <mc:Fallback xmlns="">
      <p:transition spd="med" advTm="87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Accidental beam losses : UFOs</a:t>
            </a:r>
            <a:endParaRPr lang="en-GB" dirty="0"/>
          </a:p>
        </p:txBody>
      </p:sp>
      <p:pic>
        <p:nvPicPr>
          <p:cNvPr id="1426434" name="Picture 2" descr="\\cern.ch\dfs\Users\r\rudi\Desktop\3007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26"/>
            <a:ext cx="9144000" cy="608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Nicholas Eveleigh via Getty Ima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30" y="4797190"/>
            <a:ext cx="1507677" cy="1101765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62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4681">
        <p:fade/>
      </p:transition>
    </mc:Choice>
    <mc:Fallback xmlns="">
      <p:transition spd="med" advTm="346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High power accelerators …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67666"/>
            <a:ext cx="8686800" cy="4765654"/>
          </a:xfrm>
          <a:ln>
            <a:noFill/>
          </a:ln>
        </p:spPr>
        <p:txBody>
          <a:bodyPr/>
          <a:lstStyle/>
          <a:p>
            <a:r>
              <a:rPr lang="en-GB" dirty="0" smtClean="0"/>
              <a:t>Operate with beam power of 1 MW and more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C00000"/>
                </a:solidFill>
              </a:rPr>
              <a:t>SNS – 1 MW, PSI cyclotron – 1.3 MW, ESS – planned for 5 MW, FRIB (ions) – planned for 0.4 MW</a:t>
            </a:r>
          </a:p>
          <a:p>
            <a:endParaRPr lang="en-GB" dirty="0" smtClean="0">
              <a:solidFill>
                <a:srgbClr val="C00000"/>
              </a:solidFill>
            </a:endParaRPr>
          </a:p>
          <a:p>
            <a:r>
              <a:rPr lang="en-GB" dirty="0" smtClean="0"/>
              <a:t>ESS (4 % duty cycle): in case of an uncontrolled beam loss during 1 </a:t>
            </a:r>
            <a:r>
              <a:rPr lang="en-GB" dirty="0" err="1" smtClean="0"/>
              <a:t>ms</a:t>
            </a:r>
            <a:r>
              <a:rPr lang="en-GB" dirty="0" smtClean="0"/>
              <a:t>, the deposited energy is up to 130 kJ, for 1 s it is up to 5 MJ</a:t>
            </a:r>
          </a:p>
          <a:p>
            <a:r>
              <a:rPr lang="en-GB" dirty="0"/>
              <a:t>I</a:t>
            </a:r>
            <a:r>
              <a:rPr lang="en-GB" dirty="0" smtClean="0"/>
              <a:t>nhibit the beam after detecting uncontrolled beam loss – how fast?</a:t>
            </a:r>
          </a:p>
          <a:p>
            <a:endParaRPr lang="en-GB" dirty="0" smtClean="0"/>
          </a:p>
          <a:p>
            <a:r>
              <a:rPr lang="en-GB" dirty="0" smtClean="0"/>
              <a:t>The delay between detection and “beam off” to be considered</a:t>
            </a:r>
          </a:p>
        </p:txBody>
      </p:sp>
    </p:spTree>
    <p:extLst>
      <p:ext uri="{BB962C8B-B14F-4D97-AF65-F5344CB8AC3E}">
        <p14:creationId xmlns:p14="http://schemas.microsoft.com/office/powerpoint/2010/main" val="335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7514">
        <p:fade/>
      </p:transition>
    </mc:Choice>
    <mc:Fallback xmlns="">
      <p:transition spd="med" advTm="3751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0301" y="4787153"/>
            <a:ext cx="8900028" cy="178397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Example for ESS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868140" y="5634491"/>
            <a:ext cx="7938407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Oval 6"/>
          <p:cNvSpPr/>
          <p:nvPr/>
        </p:nvSpPr>
        <p:spPr bwMode="auto">
          <a:xfrm>
            <a:off x="1114994" y="5601413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416690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696620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967639" y="5601413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269335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2549265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2839809" y="5601413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141505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3421435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3692454" y="5601413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3994150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274080" y="5600266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4517124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4797054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5087598" y="5602977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5389294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5669224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5940243" y="5602977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241939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6521869" y="5601830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6834210" y="5601015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7135906" y="5599868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7415836" y="5599868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7686855" y="5601015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7988551" y="5599868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8268481" y="5599868"/>
            <a:ext cx="149289" cy="65322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9919" y="5494527"/>
            <a:ext cx="780646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source</a:t>
            </a:r>
            <a:endParaRPr lang="de-DE" sz="1400" dirty="0"/>
          </a:p>
        </p:txBody>
      </p:sp>
      <p:pic>
        <p:nvPicPr>
          <p:cNvPr id="1436674" name="Picture 2" descr="C:\Users\rudi\AppData\Local\Microsoft\Windows\Temporary Internet Files\Content.IE5\9T0Q33LW\MC90025017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6098" y="5254112"/>
            <a:ext cx="513748" cy="69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6372" name="Straight Arrow Connector 186371"/>
          <p:cNvCxnSpPr/>
          <p:nvPr/>
        </p:nvCxnSpPr>
        <p:spPr bwMode="auto">
          <a:xfrm flipH="1">
            <a:off x="868140" y="5154217"/>
            <a:ext cx="7056660" cy="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6373" name="TextBox 186372"/>
          <p:cNvSpPr txBox="1"/>
          <p:nvPr/>
        </p:nvSpPr>
        <p:spPr>
          <a:xfrm>
            <a:off x="274419" y="6077818"/>
            <a:ext cx="8216993" cy="369332"/>
          </a:xfrm>
          <a:prstGeom prst="rect">
            <a:avLst/>
          </a:prstGeom>
          <a:solidFill>
            <a:srgbClr val="0000CC"/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solidFill>
                  <a:srgbClr val="FFFF00"/>
                </a:solidFill>
              </a:rPr>
              <a:t>dT</a:t>
            </a:r>
            <a:r>
              <a:rPr lang="en-US" sz="1800" dirty="0" smtClean="0">
                <a:solidFill>
                  <a:srgbClr val="FFFF00"/>
                </a:solidFill>
              </a:rPr>
              <a:t> = </a:t>
            </a:r>
            <a:r>
              <a:rPr lang="en-US" sz="1800" dirty="0" err="1" smtClean="0">
                <a:solidFill>
                  <a:srgbClr val="FFFF00"/>
                </a:solidFill>
              </a:rPr>
              <a:t>dT_detect</a:t>
            </a:r>
            <a:r>
              <a:rPr lang="en-US" sz="1800" dirty="0" smtClean="0">
                <a:solidFill>
                  <a:srgbClr val="FFFF00"/>
                </a:solidFill>
              </a:rPr>
              <a:t> failure + </a:t>
            </a:r>
            <a:r>
              <a:rPr lang="en-US" sz="1800" dirty="0" err="1" smtClean="0">
                <a:solidFill>
                  <a:srgbClr val="FFFF00"/>
                </a:solidFill>
              </a:rPr>
              <a:t>dT_transmit</a:t>
            </a:r>
            <a:r>
              <a:rPr lang="en-US" sz="1800" dirty="0" smtClean="0">
                <a:solidFill>
                  <a:srgbClr val="FFFF00"/>
                </a:solidFill>
              </a:rPr>
              <a:t> signal  + </a:t>
            </a:r>
            <a:r>
              <a:rPr lang="en-US" sz="1800" dirty="0" err="1" smtClean="0">
                <a:solidFill>
                  <a:srgbClr val="FFFF00"/>
                </a:solidFill>
              </a:rPr>
              <a:t>dT_inhibit</a:t>
            </a:r>
            <a:r>
              <a:rPr lang="en-US" sz="1800" dirty="0" smtClean="0">
                <a:solidFill>
                  <a:srgbClr val="FFFF00"/>
                </a:solidFill>
              </a:rPr>
              <a:t> source + </a:t>
            </a:r>
            <a:r>
              <a:rPr lang="en-US" sz="1800" dirty="0" err="1" smtClean="0">
                <a:solidFill>
                  <a:srgbClr val="FFFF00"/>
                </a:solidFill>
              </a:rPr>
              <a:t>dT_beam</a:t>
            </a:r>
            <a:r>
              <a:rPr lang="en-US" sz="1800" dirty="0" smtClean="0">
                <a:solidFill>
                  <a:srgbClr val="FFFF00"/>
                </a:solidFill>
              </a:rPr>
              <a:t> off</a:t>
            </a:r>
            <a:endParaRPr lang="de-DE" sz="180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98392" y="4970649"/>
            <a:ext cx="301877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 smtClean="0"/>
              <a:t>inhibit beam interlock signal</a:t>
            </a:r>
            <a:endParaRPr lang="de-DE" sz="1800" dirty="0"/>
          </a:p>
        </p:txBody>
      </p:sp>
      <p:pic>
        <p:nvPicPr>
          <p:cNvPr id="1438722" name="Picture 2" descr="\\fileserver01.esss.lu.se\Share\Machines Directorate\Accelerator division\Division Specific\Controls\RudigerSchmidt\Screen Shot 2013-07-23 at 5.38.17 P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771" y="893879"/>
            <a:ext cx="5211558" cy="3808296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120301" y="1151680"/>
            <a:ext cx="3421866" cy="313932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2060"/>
                </a:solidFill>
              </a:rPr>
              <a:t>Example:</a:t>
            </a:r>
          </a:p>
          <a:p>
            <a:endParaRPr lang="en-US" sz="1800" dirty="0" smtClean="0">
              <a:solidFill>
                <a:srgbClr val="002060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After the DTL normal conducting </a:t>
            </a:r>
            <a:r>
              <a:rPr lang="en-US" sz="1800" dirty="0" err="1" smtClean="0">
                <a:solidFill>
                  <a:srgbClr val="0000FF"/>
                </a:solidFill>
              </a:rPr>
              <a:t>linac</a:t>
            </a:r>
            <a:r>
              <a:rPr lang="en-US" sz="1800" dirty="0" smtClean="0">
                <a:solidFill>
                  <a:srgbClr val="0000FF"/>
                </a:solidFill>
              </a:rPr>
              <a:t>, the proton energy is 78 MeV. In case of a beam size of 2 mm radius, melting would start after about 200 µs. </a:t>
            </a:r>
          </a:p>
          <a:p>
            <a:endParaRPr lang="en-US" sz="1800" dirty="0" smtClean="0">
              <a:solidFill>
                <a:srgbClr val="0000FF"/>
              </a:solidFill>
            </a:endParaRPr>
          </a:p>
          <a:p>
            <a:r>
              <a:rPr lang="en-US" sz="1800" dirty="0" smtClean="0">
                <a:solidFill>
                  <a:srgbClr val="0000FF"/>
                </a:solidFill>
              </a:rPr>
              <a:t>Inhibiting beam should be in about 10% of this time.</a:t>
            </a:r>
            <a:endParaRPr lang="de-DE" sz="1800" dirty="0">
              <a:solidFill>
                <a:srgbClr val="0000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86855" y="4419406"/>
            <a:ext cx="1329047" cy="338554"/>
          </a:xfrm>
          <a:prstGeom prst="rect">
            <a:avLst/>
          </a:prstGeom>
          <a:solidFill>
            <a:srgbClr val="FFFF99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2060"/>
                </a:solidFill>
              </a:rPr>
              <a:t>L.Tchelidze</a:t>
            </a:r>
            <a:endParaRPr lang="de-DE" sz="1600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3102311" y="2579512"/>
            <a:ext cx="187917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2060"/>
                </a:solidFill>
              </a:rPr>
              <a:t>Time to melting point</a:t>
            </a:r>
            <a:endParaRPr lang="de-DE" sz="1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2951796" y="2613320"/>
            <a:ext cx="21817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66"/>
                </a:solidFill>
              </a:rPr>
              <a:t>Time to melting point [µs]</a:t>
            </a:r>
            <a:endParaRPr lang="en-GB" sz="1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50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4316">
        <p:fade/>
      </p:transition>
    </mc:Choice>
    <mc:Fallback xmlns="">
      <p:transition spd="med" advTm="943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en-GB" sz="6600" noProof="0" dirty="0" smtClean="0">
                <a:solidFill>
                  <a:srgbClr val="0000CC"/>
                </a:solidFill>
              </a:rPr>
              <a:t>Interlock Systems</a:t>
            </a:r>
            <a:endParaRPr lang="en-GB" sz="6600" noProof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56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610">
        <p:fade/>
      </p:transition>
    </mc:Choice>
    <mc:Fallback xmlns="">
      <p:transition spd="med" advTm="56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eaLnBrk="1" hangingPunct="1"/>
            <a:r>
              <a:rPr lang="en-GB" sz="3200" dirty="0">
                <a:cs typeface="Arial" charset="0"/>
              </a:rPr>
              <a:t>LHC Interlock Systems and inputs</a:t>
            </a:r>
            <a:endParaRPr lang="en-GB" sz="3200" dirty="0">
              <a:sym typeface="Symbol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87375" y="3097213"/>
            <a:ext cx="7121525" cy="515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65291" tIns="0" rIns="65291" bIns="0"/>
          <a:lstStyle/>
          <a:p>
            <a:pPr defTabSz="652463" eaLnBrk="0" hangingPunct="0">
              <a:lnSpc>
                <a:spcPct val="70000"/>
              </a:lnSpc>
            </a:pPr>
            <a:endParaRPr lang="en-GB" sz="800" b="1" dirty="0">
              <a:solidFill>
                <a:srgbClr val="000000"/>
              </a:solidFill>
              <a:latin typeface="Calibri" pitchFamily="34" charset="0"/>
            </a:endParaRPr>
          </a:p>
          <a:p>
            <a:pPr defTabSz="652463" eaLnBrk="0" hangingPunct="0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           Beam Interlock System</a:t>
            </a:r>
          </a:p>
          <a:p>
            <a:pPr defTabSz="652463" eaLnBrk="0" hangingPunct="0">
              <a:lnSpc>
                <a:spcPct val="70000"/>
              </a:lnSpc>
            </a:pPr>
            <a:endParaRPr lang="en-GB" sz="16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8138" y="4029075"/>
            <a:ext cx="893762" cy="65405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PIC</a:t>
            </a:r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essential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+ auxiliary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circuits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20800" y="4029075"/>
            <a:ext cx="823913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WIC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88925" y="5695950"/>
            <a:ext cx="7715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QPS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(several 10000)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131888" y="5695950"/>
            <a:ext cx="725487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Converters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~1800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954213" y="5695950"/>
            <a:ext cx="419100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AUG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417763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UPS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890713" y="4903788"/>
            <a:ext cx="7540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Converters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635375" y="4056063"/>
            <a:ext cx="1296988" cy="6365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9144" rIns="12853" bIns="9144">
            <a:spAutoFit/>
          </a:bodyPr>
          <a:lstStyle/>
          <a:p>
            <a:pPr algn="ctr" defTabSz="652463" eaLnBrk="0" hangingPunct="0"/>
            <a:endParaRPr lang="en-GB" sz="12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4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BLM</a:t>
            </a:r>
          </a:p>
          <a:p>
            <a:pPr algn="ctr" defTabSz="652463" eaLnBrk="0" hangingPunct="0"/>
            <a:endParaRPr lang="en-GB" sz="14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21463" y="4048125"/>
            <a:ext cx="66675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669088" y="4924425"/>
            <a:ext cx="58420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Valves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(~300)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69000" y="4029075"/>
            <a:ext cx="512763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Access </a:t>
            </a:r>
          </a:p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05400" y="4046538"/>
            <a:ext cx="6461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BPM in IR6</a:t>
            </a:r>
          </a:p>
        </p:txBody>
      </p:sp>
      <p:cxnSp>
        <p:nvCxnSpPr>
          <p:cNvPr id="18" name="AutoShape 17"/>
          <p:cNvCxnSpPr>
            <a:cxnSpLocks noChangeShapeType="1"/>
            <a:stCxn id="8" idx="0"/>
            <a:endCxn id="41" idx="4"/>
          </p:cNvCxnSpPr>
          <p:nvPr/>
        </p:nvCxnSpPr>
        <p:spPr bwMode="auto">
          <a:xfrm rot="-5400000">
            <a:off x="639763" y="5551488"/>
            <a:ext cx="179387" cy="109537"/>
          </a:xfrm>
          <a:prstGeom prst="bentConnector3">
            <a:avLst>
              <a:gd name="adj1" fmla="val 4955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7370763" y="4868863"/>
            <a:ext cx="66675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Access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Safety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Blocks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8132763" y="4868863"/>
            <a:ext cx="62230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RF /e-Stoppers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cxnSp>
        <p:nvCxnSpPr>
          <p:cNvPr id="21" name="AutoShape 20"/>
          <p:cNvCxnSpPr>
            <a:cxnSpLocks noChangeShapeType="1"/>
            <a:stCxn id="10" idx="0"/>
            <a:endCxn id="41" idx="6"/>
          </p:cNvCxnSpPr>
          <p:nvPr/>
        </p:nvCxnSpPr>
        <p:spPr bwMode="auto">
          <a:xfrm rot="5400000" flipH="1">
            <a:off x="1384300" y="4916488"/>
            <a:ext cx="217487" cy="1341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2" name="AutoShape 21"/>
          <p:cNvCxnSpPr>
            <a:cxnSpLocks noChangeShapeType="1"/>
            <a:stCxn id="11" idx="0"/>
            <a:endCxn id="41" idx="6"/>
          </p:cNvCxnSpPr>
          <p:nvPr/>
        </p:nvCxnSpPr>
        <p:spPr bwMode="auto">
          <a:xfrm rot="5400000" flipH="1">
            <a:off x="1602581" y="4698207"/>
            <a:ext cx="217487" cy="17780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3" name="AutoShape 22"/>
          <p:cNvCxnSpPr>
            <a:cxnSpLocks noChangeShapeType="1"/>
            <a:stCxn id="9" idx="0"/>
            <a:endCxn id="41" idx="6"/>
          </p:cNvCxnSpPr>
          <p:nvPr/>
        </p:nvCxnSpPr>
        <p:spPr bwMode="auto">
          <a:xfrm rot="5400000" flipH="1">
            <a:off x="1050131" y="5250657"/>
            <a:ext cx="217487" cy="6731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1185863" y="4903788"/>
            <a:ext cx="6524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Magnets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25" name="AutoShape 24"/>
          <p:cNvCxnSpPr>
            <a:cxnSpLocks noChangeShapeType="1"/>
            <a:stCxn id="24" idx="0"/>
            <a:endCxn id="7" idx="2"/>
          </p:cNvCxnSpPr>
          <p:nvPr/>
        </p:nvCxnSpPr>
        <p:spPr bwMode="auto">
          <a:xfrm rot="-5400000">
            <a:off x="1497806" y="4668045"/>
            <a:ext cx="250825" cy="2206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6" name="AutoShape 25"/>
          <p:cNvCxnSpPr>
            <a:cxnSpLocks noChangeShapeType="1"/>
            <a:stCxn id="12" idx="0"/>
            <a:endCxn id="7" idx="2"/>
          </p:cNvCxnSpPr>
          <p:nvPr/>
        </p:nvCxnSpPr>
        <p:spPr bwMode="auto">
          <a:xfrm rot="5400000" flipH="1">
            <a:off x="1875631" y="4510882"/>
            <a:ext cx="250825" cy="5349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7" name="AutoShape 26"/>
          <p:cNvCxnSpPr>
            <a:cxnSpLocks noChangeShapeType="1"/>
            <a:stCxn id="15" idx="0"/>
            <a:endCxn id="14" idx="2"/>
          </p:cNvCxnSpPr>
          <p:nvPr/>
        </p:nvCxnSpPr>
        <p:spPr bwMode="auto">
          <a:xfrm rot="5400000" flipH="1">
            <a:off x="6831807" y="4795044"/>
            <a:ext cx="252412" cy="6350"/>
          </a:xfrm>
          <a:prstGeom prst="bentConnector3">
            <a:avLst>
              <a:gd name="adj1" fmla="val 5031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5176838" y="4903788"/>
            <a:ext cx="6683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Doors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5895975" y="4903788"/>
            <a:ext cx="6683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EIS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30" name="AutoShape 31"/>
          <p:cNvCxnSpPr>
            <a:cxnSpLocks noChangeShapeType="1"/>
            <a:stCxn id="28" idx="0"/>
            <a:endCxn id="16" idx="2"/>
          </p:cNvCxnSpPr>
          <p:nvPr/>
        </p:nvCxnSpPr>
        <p:spPr bwMode="auto">
          <a:xfrm rot="-5400000">
            <a:off x="5743575" y="4421188"/>
            <a:ext cx="250825" cy="7143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31" name="AutoShape 32"/>
          <p:cNvCxnSpPr>
            <a:cxnSpLocks noChangeShapeType="1"/>
            <a:stCxn id="29" idx="0"/>
            <a:endCxn id="16" idx="2"/>
          </p:cNvCxnSpPr>
          <p:nvPr/>
        </p:nvCxnSpPr>
        <p:spPr bwMode="auto">
          <a:xfrm rot="5400000" flipH="1">
            <a:off x="6103144" y="4775994"/>
            <a:ext cx="250825" cy="47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8194675" y="2952750"/>
            <a:ext cx="835025" cy="723900"/>
          </a:xfrm>
          <a:prstGeom prst="rect">
            <a:avLst/>
          </a:prstGeom>
          <a:solidFill>
            <a:srgbClr val="DDDDDD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Dumping System  </a:t>
            </a:r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2227263" y="4029075"/>
            <a:ext cx="5810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FMCM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2870200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Cryo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35" name="AutoShape 36"/>
          <p:cNvCxnSpPr>
            <a:cxnSpLocks noChangeShapeType="1"/>
            <a:stCxn id="34" idx="0"/>
            <a:endCxn id="41" idx="6"/>
          </p:cNvCxnSpPr>
          <p:nvPr/>
        </p:nvCxnSpPr>
        <p:spPr bwMode="auto">
          <a:xfrm rot="5400000" flipH="1">
            <a:off x="1828800" y="4471988"/>
            <a:ext cx="217487" cy="2230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6" name="AutoShape 37"/>
          <p:cNvCxnSpPr>
            <a:cxnSpLocks noChangeShapeType="1"/>
          </p:cNvCxnSpPr>
          <p:nvPr/>
        </p:nvCxnSpPr>
        <p:spPr bwMode="auto">
          <a:xfrm rot="10800000">
            <a:off x="7980363" y="3294063"/>
            <a:ext cx="284162" cy="5016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8264525" y="3754438"/>
            <a:ext cx="865188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Injection BIS</a:t>
            </a: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3594100" y="5011738"/>
            <a:ext cx="723900" cy="98901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aperture limits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(some 100)</a:t>
            </a:r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4365625" y="4999038"/>
            <a:ext cx="668338" cy="806450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  in arcs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(several 1000)</a:t>
            </a:r>
          </a:p>
        </p:txBody>
      </p:sp>
      <p:cxnSp>
        <p:nvCxnSpPr>
          <p:cNvPr id="40" name="AutoShape 41"/>
          <p:cNvCxnSpPr>
            <a:cxnSpLocks noChangeShapeType="1"/>
            <a:stCxn id="39" idx="0"/>
          </p:cNvCxnSpPr>
          <p:nvPr/>
        </p:nvCxnSpPr>
        <p:spPr bwMode="auto">
          <a:xfrm rot="16200000" flipV="1">
            <a:off x="4409282" y="4707731"/>
            <a:ext cx="338138" cy="2444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746125" y="5440363"/>
            <a:ext cx="76200" cy="76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2" name="AutoShape 44"/>
          <p:cNvCxnSpPr>
            <a:cxnSpLocks noChangeShapeType="1"/>
            <a:stCxn id="41" idx="0"/>
            <a:endCxn id="6" idx="2"/>
          </p:cNvCxnSpPr>
          <p:nvPr/>
        </p:nvCxnSpPr>
        <p:spPr bwMode="auto">
          <a:xfrm rot="-5400000">
            <a:off x="406400" y="5060950"/>
            <a:ext cx="757238" cy="1588"/>
          </a:xfrm>
          <a:prstGeom prst="bentConnector3">
            <a:avLst>
              <a:gd name="adj1" fmla="val 49894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2432050" y="2103438"/>
            <a:ext cx="64928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CCC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Operator Buttons</a:t>
            </a: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4075113" y="2103438"/>
            <a:ext cx="7715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Transverse Feedback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2168525" y="1138238"/>
            <a:ext cx="9255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dirty="0">
                <a:solidFill>
                  <a:srgbClr val="C00000"/>
                </a:solidFill>
                <a:latin typeface="Calibri" pitchFamily="34" charset="0"/>
              </a:rPr>
              <a:t>Movable Devices</a:t>
            </a:r>
          </a:p>
          <a:p>
            <a:pPr algn="ctr" defTabSz="652463" eaLnBrk="0" hangingPunct="0"/>
            <a:endParaRPr lang="en-GB" sz="12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4930775" y="2103438"/>
            <a:ext cx="7016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Aperture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Kickers</a:t>
            </a:r>
          </a:p>
        </p:txBody>
      </p:sp>
      <p:sp>
        <p:nvSpPr>
          <p:cNvPr id="47" name="Text Box 49"/>
          <p:cNvSpPr txBox="1">
            <a:spLocks noChangeArrowheads="1"/>
          </p:cNvSpPr>
          <p:nvPr/>
        </p:nvSpPr>
        <p:spPr bwMode="auto">
          <a:xfrm>
            <a:off x="534988" y="2103438"/>
            <a:ext cx="5365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SMP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8" name="AutoShape 50"/>
          <p:cNvCxnSpPr>
            <a:cxnSpLocks noChangeShapeType="1"/>
            <a:stCxn id="52" idx="2"/>
            <a:endCxn id="50" idx="0"/>
          </p:cNvCxnSpPr>
          <p:nvPr/>
        </p:nvCxnSpPr>
        <p:spPr bwMode="auto">
          <a:xfrm rot="5400000">
            <a:off x="3894137" y="1449388"/>
            <a:ext cx="341313" cy="966788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9" name="AutoShape 51"/>
          <p:cNvCxnSpPr>
            <a:cxnSpLocks noChangeShapeType="1"/>
            <a:stCxn id="45" idx="2"/>
            <a:endCxn id="50" idx="0"/>
          </p:cNvCxnSpPr>
          <p:nvPr/>
        </p:nvCxnSpPr>
        <p:spPr bwMode="auto">
          <a:xfrm rot="16200000" flipH="1">
            <a:off x="2936081" y="1458119"/>
            <a:ext cx="341313" cy="94932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0" name="Text Box 52"/>
          <p:cNvSpPr txBox="1">
            <a:spLocks noChangeArrowheads="1"/>
          </p:cNvSpPr>
          <p:nvPr/>
        </p:nvSpPr>
        <p:spPr bwMode="auto">
          <a:xfrm>
            <a:off x="3170238" y="2103438"/>
            <a:ext cx="8223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Experiments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" name="Text Box 53"/>
          <p:cNvSpPr txBox="1">
            <a:spLocks noChangeArrowheads="1"/>
          </p:cNvSpPr>
          <p:nvPr/>
        </p:nvSpPr>
        <p:spPr bwMode="auto">
          <a:xfrm>
            <a:off x="3124200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BCM</a:t>
            </a:r>
          </a:p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Beam Loss</a:t>
            </a:r>
          </a:p>
          <a:p>
            <a:pPr algn="ctr" defTabSz="652463" eaLnBrk="0" hangingPunct="0"/>
            <a:endParaRPr lang="en-GB" sz="1200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52" name="Text Box 54"/>
          <p:cNvSpPr txBox="1">
            <a:spLocks noChangeArrowheads="1"/>
          </p:cNvSpPr>
          <p:nvPr/>
        </p:nvSpPr>
        <p:spPr bwMode="auto">
          <a:xfrm>
            <a:off x="4086225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Experimental Magnets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3" name="AutoShape 55"/>
          <p:cNvCxnSpPr>
            <a:cxnSpLocks noChangeShapeType="1"/>
            <a:stCxn id="51" idx="2"/>
            <a:endCxn id="50" idx="0"/>
          </p:cNvCxnSpPr>
          <p:nvPr/>
        </p:nvCxnSpPr>
        <p:spPr bwMode="auto">
          <a:xfrm rot="5400000">
            <a:off x="3413125" y="1930400"/>
            <a:ext cx="341313" cy="4763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4" name="Text Box 56"/>
          <p:cNvSpPr txBox="1">
            <a:spLocks noChangeArrowheads="1"/>
          </p:cNvSpPr>
          <p:nvPr/>
        </p:nvSpPr>
        <p:spPr bwMode="auto">
          <a:xfrm>
            <a:off x="2906713" y="4046538"/>
            <a:ext cx="5667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RF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5" name="Text Box 57"/>
          <p:cNvSpPr txBox="1">
            <a:spLocks noChangeArrowheads="1"/>
          </p:cNvSpPr>
          <p:nvPr/>
        </p:nvSpPr>
        <p:spPr bwMode="auto">
          <a:xfrm>
            <a:off x="6618288" y="2255838"/>
            <a:ext cx="668337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FBCM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Lifetime</a:t>
            </a:r>
          </a:p>
        </p:txBody>
      </p:sp>
      <p:sp>
        <p:nvSpPr>
          <p:cNvPr id="56" name="Text Box 58"/>
          <p:cNvSpPr txBox="1">
            <a:spLocks noChangeArrowheads="1"/>
          </p:cNvSpPr>
          <p:nvPr/>
        </p:nvSpPr>
        <p:spPr bwMode="auto">
          <a:xfrm>
            <a:off x="5686425" y="2255838"/>
            <a:ext cx="823913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Collimation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5202238" y="1138238"/>
            <a:ext cx="747712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Collimator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Positions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" name="Text Box 60"/>
          <p:cNvSpPr txBox="1">
            <a:spLocks noChangeArrowheads="1"/>
          </p:cNvSpPr>
          <p:nvPr/>
        </p:nvSpPr>
        <p:spPr bwMode="auto">
          <a:xfrm>
            <a:off x="6045200" y="1120775"/>
            <a:ext cx="97948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Environmental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parameters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9" name="AutoShape 61"/>
          <p:cNvCxnSpPr>
            <a:cxnSpLocks noChangeShapeType="1"/>
            <a:stCxn id="57" idx="2"/>
            <a:endCxn id="56" idx="0"/>
          </p:cNvCxnSpPr>
          <p:nvPr/>
        </p:nvCxnSpPr>
        <p:spPr bwMode="auto">
          <a:xfrm rot="16200000" flipH="1">
            <a:off x="5591175" y="1747838"/>
            <a:ext cx="493713" cy="522287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cxnSp>
        <p:nvCxnSpPr>
          <p:cNvPr id="60" name="AutoShape 62"/>
          <p:cNvCxnSpPr>
            <a:cxnSpLocks noChangeShapeType="1"/>
            <a:stCxn id="58" idx="2"/>
            <a:endCxn id="56" idx="0"/>
          </p:cNvCxnSpPr>
          <p:nvPr/>
        </p:nvCxnSpPr>
        <p:spPr bwMode="auto">
          <a:xfrm rot="5400000">
            <a:off x="6061869" y="1781969"/>
            <a:ext cx="511175" cy="436563"/>
          </a:xfrm>
          <a:prstGeom prst="bentConnector3">
            <a:avLst>
              <a:gd name="adj1" fmla="val 49690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61" name="Text Box 63"/>
          <p:cNvSpPr txBox="1">
            <a:spLocks noChangeArrowheads="1"/>
          </p:cNvSpPr>
          <p:nvPr/>
        </p:nvSpPr>
        <p:spPr bwMode="auto">
          <a:xfrm>
            <a:off x="7362825" y="2249488"/>
            <a:ext cx="666750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BTV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2" name="Text Box 64"/>
          <p:cNvSpPr txBox="1">
            <a:spLocks noChangeArrowheads="1"/>
          </p:cNvSpPr>
          <p:nvPr/>
        </p:nvSpPr>
        <p:spPr bwMode="auto">
          <a:xfrm>
            <a:off x="7110412" y="1120775"/>
            <a:ext cx="669925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BTV screens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3" name="AutoShape 66"/>
          <p:cNvCxnSpPr>
            <a:cxnSpLocks noChangeShapeType="1"/>
            <a:stCxn id="62" idx="2"/>
          </p:cNvCxnSpPr>
          <p:nvPr/>
        </p:nvCxnSpPr>
        <p:spPr bwMode="auto">
          <a:xfrm rot="16200000" flipH="1">
            <a:off x="7299325" y="1890713"/>
            <a:ext cx="460375" cy="168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4" name="AutoShape 67"/>
          <p:cNvCxnSpPr>
            <a:cxnSpLocks noChangeShapeType="1"/>
          </p:cNvCxnSpPr>
          <p:nvPr/>
        </p:nvCxnSpPr>
        <p:spPr bwMode="auto">
          <a:xfrm rot="5400000">
            <a:off x="7688263" y="1727200"/>
            <a:ext cx="549275" cy="479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5" name="Text Box 68"/>
          <p:cNvSpPr txBox="1">
            <a:spLocks noChangeArrowheads="1"/>
          </p:cNvSpPr>
          <p:nvPr/>
        </p:nvSpPr>
        <p:spPr bwMode="auto">
          <a:xfrm>
            <a:off x="1146175" y="2103438"/>
            <a:ext cx="7191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Software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Interlocks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6" name="Text Box 69"/>
          <p:cNvSpPr txBox="1">
            <a:spLocks noChangeArrowheads="1"/>
          </p:cNvSpPr>
          <p:nvPr/>
        </p:nvSpPr>
        <p:spPr bwMode="auto">
          <a:xfrm>
            <a:off x="1130300" y="11382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7" name="AutoShape 70"/>
          <p:cNvCxnSpPr>
            <a:cxnSpLocks noChangeShapeType="1"/>
            <a:stCxn id="66" idx="2"/>
            <a:endCxn id="65" idx="0"/>
          </p:cNvCxnSpPr>
          <p:nvPr/>
        </p:nvCxnSpPr>
        <p:spPr bwMode="auto">
          <a:xfrm rot="5400000">
            <a:off x="1337469" y="1931194"/>
            <a:ext cx="341313" cy="317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68" name="Line 71"/>
          <p:cNvSpPr>
            <a:spLocks noChangeShapeType="1"/>
          </p:cNvSpPr>
          <p:nvPr/>
        </p:nvSpPr>
        <p:spPr bwMode="auto">
          <a:xfrm flipV="1">
            <a:off x="7477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9" name="Line 72"/>
          <p:cNvSpPr>
            <a:spLocks noChangeShapeType="1"/>
          </p:cNvSpPr>
          <p:nvPr/>
        </p:nvSpPr>
        <p:spPr bwMode="auto">
          <a:xfrm flipV="1">
            <a:off x="17081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0" name="Line 73"/>
          <p:cNvSpPr>
            <a:spLocks noChangeShapeType="1"/>
          </p:cNvSpPr>
          <p:nvPr/>
        </p:nvSpPr>
        <p:spPr bwMode="auto">
          <a:xfrm flipV="1">
            <a:off x="251777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1" name="Line 74"/>
          <p:cNvSpPr>
            <a:spLocks noChangeShapeType="1"/>
          </p:cNvSpPr>
          <p:nvPr/>
        </p:nvSpPr>
        <p:spPr bwMode="auto">
          <a:xfrm flipV="1">
            <a:off x="42402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2" name="Line 75"/>
          <p:cNvSpPr>
            <a:spLocks noChangeShapeType="1"/>
          </p:cNvSpPr>
          <p:nvPr/>
        </p:nvSpPr>
        <p:spPr bwMode="auto">
          <a:xfrm flipV="1">
            <a:off x="31559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cxnSp>
        <p:nvCxnSpPr>
          <p:cNvPr id="73" name="AutoShape 76"/>
          <p:cNvCxnSpPr>
            <a:cxnSpLocks noChangeShapeType="1"/>
          </p:cNvCxnSpPr>
          <p:nvPr/>
        </p:nvCxnSpPr>
        <p:spPr bwMode="auto">
          <a:xfrm rot="-5400000">
            <a:off x="3714750" y="4792663"/>
            <a:ext cx="350838" cy="87312"/>
          </a:xfrm>
          <a:prstGeom prst="bentConnector3">
            <a:avLst>
              <a:gd name="adj1" fmla="val 4977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74" name="Line 77"/>
          <p:cNvSpPr>
            <a:spLocks noChangeShapeType="1"/>
          </p:cNvSpPr>
          <p:nvPr/>
        </p:nvSpPr>
        <p:spPr bwMode="auto">
          <a:xfrm flipV="1">
            <a:off x="3503613" y="2693988"/>
            <a:ext cx="4762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5" name="Line 78"/>
          <p:cNvSpPr>
            <a:spLocks noChangeShapeType="1"/>
          </p:cNvSpPr>
          <p:nvPr/>
        </p:nvSpPr>
        <p:spPr bwMode="auto">
          <a:xfrm flipV="1">
            <a:off x="4486275" y="2703513"/>
            <a:ext cx="1588" cy="393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Line 79"/>
          <p:cNvSpPr>
            <a:spLocks noChangeShapeType="1"/>
          </p:cNvSpPr>
          <p:nvPr/>
        </p:nvSpPr>
        <p:spPr bwMode="auto">
          <a:xfrm flipH="1" flipV="1">
            <a:off x="5287963" y="2686050"/>
            <a:ext cx="1587" cy="411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Line 80"/>
          <p:cNvSpPr>
            <a:spLocks noChangeShapeType="1"/>
          </p:cNvSpPr>
          <p:nvPr/>
        </p:nvSpPr>
        <p:spPr bwMode="auto">
          <a:xfrm flipV="1">
            <a:off x="6118225" y="2687638"/>
            <a:ext cx="0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8" name="Line 81"/>
          <p:cNvSpPr>
            <a:spLocks noChangeShapeType="1"/>
          </p:cNvSpPr>
          <p:nvPr/>
        </p:nvSpPr>
        <p:spPr bwMode="auto">
          <a:xfrm flipH="1" flipV="1">
            <a:off x="6958013" y="2689225"/>
            <a:ext cx="3175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9" name="Line 82"/>
          <p:cNvSpPr>
            <a:spLocks noChangeShapeType="1"/>
          </p:cNvSpPr>
          <p:nvPr/>
        </p:nvSpPr>
        <p:spPr bwMode="auto">
          <a:xfrm flipV="1">
            <a:off x="7553325" y="2695575"/>
            <a:ext cx="4763" cy="395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0" name="Line 83"/>
          <p:cNvSpPr>
            <a:spLocks noChangeShapeType="1"/>
          </p:cNvSpPr>
          <p:nvPr/>
        </p:nvSpPr>
        <p:spPr bwMode="auto">
          <a:xfrm flipV="1">
            <a:off x="618490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1" name="Line 84"/>
          <p:cNvSpPr>
            <a:spLocks noChangeShapeType="1"/>
          </p:cNvSpPr>
          <p:nvPr/>
        </p:nvSpPr>
        <p:spPr bwMode="auto">
          <a:xfrm flipV="1">
            <a:off x="6953250" y="36337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2" name="Line 85"/>
          <p:cNvSpPr>
            <a:spLocks noChangeShapeType="1"/>
          </p:cNvSpPr>
          <p:nvPr/>
        </p:nvSpPr>
        <p:spPr bwMode="auto">
          <a:xfrm flipV="1">
            <a:off x="540702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3" name="Line 86"/>
          <p:cNvSpPr>
            <a:spLocks noChangeShapeType="1"/>
          </p:cNvSpPr>
          <p:nvPr/>
        </p:nvSpPr>
        <p:spPr bwMode="auto">
          <a:xfrm flipH="1" flipV="1">
            <a:off x="1503363" y="2693988"/>
            <a:ext cx="1587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4" name="Line 87"/>
          <p:cNvSpPr>
            <a:spLocks noChangeShapeType="1"/>
          </p:cNvSpPr>
          <p:nvPr/>
        </p:nvSpPr>
        <p:spPr bwMode="auto">
          <a:xfrm flipV="1">
            <a:off x="2760663" y="2695575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5" name="Line 88"/>
          <p:cNvSpPr>
            <a:spLocks noChangeShapeType="1"/>
          </p:cNvSpPr>
          <p:nvPr/>
        </p:nvSpPr>
        <p:spPr bwMode="auto">
          <a:xfrm>
            <a:off x="7720013" y="3322638"/>
            <a:ext cx="4889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6" name="Line 89"/>
          <p:cNvSpPr>
            <a:spLocks noChangeShapeType="1"/>
          </p:cNvSpPr>
          <p:nvPr/>
        </p:nvSpPr>
        <p:spPr bwMode="auto">
          <a:xfrm flipH="1" flipV="1">
            <a:off x="790575" y="2693988"/>
            <a:ext cx="1588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7" name="Text Box 90"/>
          <p:cNvSpPr txBox="1">
            <a:spLocks noChangeArrowheads="1"/>
          </p:cNvSpPr>
          <p:nvPr/>
        </p:nvSpPr>
        <p:spPr bwMode="auto">
          <a:xfrm>
            <a:off x="8194675" y="4156075"/>
            <a:ext cx="936625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Timing System 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(PM)</a:t>
            </a:r>
          </a:p>
        </p:txBody>
      </p:sp>
      <p:cxnSp>
        <p:nvCxnSpPr>
          <p:cNvPr id="88" name="AutoShape 91"/>
          <p:cNvCxnSpPr>
            <a:cxnSpLocks noChangeShapeType="1"/>
          </p:cNvCxnSpPr>
          <p:nvPr/>
        </p:nvCxnSpPr>
        <p:spPr bwMode="auto">
          <a:xfrm rot="10800000">
            <a:off x="7980363" y="3767138"/>
            <a:ext cx="211137" cy="579437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89" name="Line 92"/>
          <p:cNvSpPr>
            <a:spLocks noChangeShapeType="1"/>
          </p:cNvSpPr>
          <p:nvPr/>
        </p:nvSpPr>
        <p:spPr bwMode="auto">
          <a:xfrm flipV="1">
            <a:off x="7697788" y="3192463"/>
            <a:ext cx="511175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0" name="Text Box 95"/>
          <p:cNvSpPr txBox="1">
            <a:spLocks noChangeArrowheads="1"/>
          </p:cNvSpPr>
          <p:nvPr/>
        </p:nvSpPr>
        <p:spPr bwMode="auto">
          <a:xfrm>
            <a:off x="1951038" y="1973263"/>
            <a:ext cx="392112" cy="7461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8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SEQ </a:t>
            </a:r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via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GMT</a:t>
            </a:r>
          </a:p>
        </p:txBody>
      </p:sp>
      <p:sp>
        <p:nvSpPr>
          <p:cNvPr id="91" name="Line 96"/>
          <p:cNvSpPr>
            <a:spLocks noChangeShapeType="1"/>
          </p:cNvSpPr>
          <p:nvPr/>
        </p:nvSpPr>
        <p:spPr bwMode="auto">
          <a:xfrm flipV="1">
            <a:off x="2127250" y="2693988"/>
            <a:ext cx="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2" name="Rectangle 97"/>
          <p:cNvSpPr>
            <a:spLocks noChangeArrowheads="1"/>
          </p:cNvSpPr>
          <p:nvPr/>
        </p:nvSpPr>
        <p:spPr bwMode="auto">
          <a:xfrm>
            <a:off x="7896225" y="3978275"/>
            <a:ext cx="179388" cy="188913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3" name="Text Box 98"/>
          <p:cNvSpPr txBox="1">
            <a:spLocks noChangeArrowheads="1"/>
          </p:cNvSpPr>
          <p:nvPr/>
        </p:nvSpPr>
        <p:spPr bwMode="auto">
          <a:xfrm>
            <a:off x="1208088" y="1068388"/>
            <a:ext cx="7572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4" name="Text Box 99"/>
          <p:cNvSpPr txBox="1">
            <a:spLocks noChangeArrowheads="1"/>
          </p:cNvSpPr>
          <p:nvPr/>
        </p:nvSpPr>
        <p:spPr bwMode="auto">
          <a:xfrm>
            <a:off x="1276350" y="9985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5" name="Line 100"/>
          <p:cNvSpPr>
            <a:spLocks noChangeShapeType="1"/>
          </p:cNvSpPr>
          <p:nvPr/>
        </p:nvSpPr>
        <p:spPr bwMode="auto">
          <a:xfrm flipH="1">
            <a:off x="438150" y="3327400"/>
            <a:ext cx="144463" cy="1588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6" name="Line 101"/>
          <p:cNvSpPr>
            <a:spLocks noChangeShapeType="1"/>
          </p:cNvSpPr>
          <p:nvPr/>
        </p:nvSpPr>
        <p:spPr bwMode="auto">
          <a:xfrm flipH="1" flipV="1">
            <a:off x="431800" y="1958975"/>
            <a:ext cx="0" cy="137160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7" name="Text Box 102"/>
          <p:cNvSpPr txBox="1">
            <a:spLocks noChangeArrowheads="1"/>
          </p:cNvSpPr>
          <p:nvPr/>
        </p:nvSpPr>
        <p:spPr bwMode="auto">
          <a:xfrm rot="-5400000">
            <a:off x="111125" y="1460501"/>
            <a:ext cx="655637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Timing</a:t>
            </a:r>
          </a:p>
        </p:txBody>
      </p:sp>
      <p:sp>
        <p:nvSpPr>
          <p:cNvPr id="98" name="Text Box 103"/>
          <p:cNvSpPr txBox="1">
            <a:spLocks noChangeArrowheads="1"/>
          </p:cNvSpPr>
          <p:nvPr/>
        </p:nvSpPr>
        <p:spPr bwMode="auto">
          <a:xfrm>
            <a:off x="601663" y="3140075"/>
            <a:ext cx="652462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tIns="0" rIns="36000" bIns="0">
            <a:spAutoFit/>
          </a:bodyPr>
          <a:lstStyle/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Safe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Beam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Flag</a:t>
            </a:r>
          </a:p>
        </p:txBody>
      </p:sp>
      <p:sp>
        <p:nvSpPr>
          <p:cNvPr id="99" name="Line 104"/>
          <p:cNvSpPr>
            <a:spLocks noChangeShapeType="1"/>
          </p:cNvSpPr>
          <p:nvPr/>
        </p:nvSpPr>
        <p:spPr bwMode="auto">
          <a:xfrm>
            <a:off x="7985125" y="39957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0" name="Line 105"/>
          <p:cNvSpPr>
            <a:spLocks noChangeShapeType="1"/>
          </p:cNvSpPr>
          <p:nvPr/>
        </p:nvSpPr>
        <p:spPr bwMode="auto">
          <a:xfrm>
            <a:off x="7980363" y="4100513"/>
            <a:ext cx="0" cy="53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1" name="Line 106"/>
          <p:cNvSpPr>
            <a:spLocks noChangeShapeType="1"/>
          </p:cNvSpPr>
          <p:nvPr/>
        </p:nvSpPr>
        <p:spPr bwMode="auto">
          <a:xfrm>
            <a:off x="7983538" y="4032250"/>
            <a:ext cx="269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2" name="Line 157"/>
          <p:cNvSpPr>
            <a:spLocks noChangeShapeType="1"/>
          </p:cNvSpPr>
          <p:nvPr/>
        </p:nvSpPr>
        <p:spPr bwMode="auto">
          <a:xfrm flipH="1" flipV="1">
            <a:off x="781050" y="1103313"/>
            <a:ext cx="9525" cy="9969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3" name="Line 158"/>
          <p:cNvSpPr>
            <a:spLocks noChangeShapeType="1"/>
          </p:cNvSpPr>
          <p:nvPr/>
        </p:nvSpPr>
        <p:spPr bwMode="auto">
          <a:xfrm flipV="1">
            <a:off x="439738" y="1101725"/>
            <a:ext cx="4762" cy="16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arrow" w="med" len="med"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4" name="Line 159"/>
          <p:cNvSpPr>
            <a:spLocks noChangeShapeType="1"/>
          </p:cNvSpPr>
          <p:nvPr/>
        </p:nvSpPr>
        <p:spPr bwMode="auto">
          <a:xfrm flipH="1" flipV="1">
            <a:off x="442913" y="1104900"/>
            <a:ext cx="344487" cy="31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5" name="Text Box 161"/>
          <p:cNvSpPr txBox="1">
            <a:spLocks noChangeArrowheads="1"/>
          </p:cNvSpPr>
          <p:nvPr/>
        </p:nvSpPr>
        <p:spPr bwMode="auto">
          <a:xfrm>
            <a:off x="8259763" y="2441575"/>
            <a:ext cx="666750" cy="258763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MKI</a:t>
            </a:r>
          </a:p>
        </p:txBody>
      </p:sp>
      <p:cxnSp>
        <p:nvCxnSpPr>
          <p:cNvPr id="106" name="AutoShape 162"/>
          <p:cNvCxnSpPr>
            <a:cxnSpLocks noChangeShapeType="1"/>
            <a:endCxn id="105" idx="1"/>
          </p:cNvCxnSpPr>
          <p:nvPr/>
        </p:nvCxnSpPr>
        <p:spPr bwMode="auto">
          <a:xfrm flipV="1">
            <a:off x="7708900" y="2571750"/>
            <a:ext cx="550863" cy="550863"/>
          </a:xfrm>
          <a:prstGeom prst="bentConnector3">
            <a:avLst>
              <a:gd name="adj1" fmla="val 68463"/>
            </a:avLst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107" name="Text Box 65"/>
          <p:cNvSpPr txBox="1">
            <a:spLocks noChangeArrowheads="1"/>
          </p:cNvSpPr>
          <p:nvPr/>
        </p:nvSpPr>
        <p:spPr bwMode="auto">
          <a:xfrm>
            <a:off x="7867650" y="1127847"/>
            <a:ext cx="66833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Mirrors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8" name="Straight Arrow Connector 120"/>
          <p:cNvCxnSpPr>
            <a:cxnSpLocks noChangeShapeType="1"/>
          </p:cNvCxnSpPr>
          <p:nvPr/>
        </p:nvCxnSpPr>
        <p:spPr bwMode="auto">
          <a:xfrm rot="5400000" flipH="1" flipV="1">
            <a:off x="6837363" y="4259262"/>
            <a:ext cx="1219200" cy="31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9" name="Straight Arrow Connector 121"/>
          <p:cNvCxnSpPr>
            <a:cxnSpLocks noChangeShapeType="1"/>
          </p:cNvCxnSpPr>
          <p:nvPr/>
        </p:nvCxnSpPr>
        <p:spPr bwMode="auto">
          <a:xfrm rot="5400000" flipH="1" flipV="1">
            <a:off x="7062788" y="4170363"/>
            <a:ext cx="1082675" cy="95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10" name="Straight Connector 124"/>
          <p:cNvCxnSpPr>
            <a:cxnSpLocks noChangeShapeType="1"/>
          </p:cNvCxnSpPr>
          <p:nvPr/>
        </p:nvCxnSpPr>
        <p:spPr bwMode="auto">
          <a:xfrm>
            <a:off x="7599363" y="4716463"/>
            <a:ext cx="838200" cy="1587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1" name="Straight Connector 130"/>
          <p:cNvCxnSpPr>
            <a:cxnSpLocks noChangeShapeType="1"/>
            <a:endCxn id="20" idx="0"/>
          </p:cNvCxnSpPr>
          <p:nvPr/>
        </p:nvCxnSpPr>
        <p:spPr bwMode="auto">
          <a:xfrm rot="16200000" flipH="1">
            <a:off x="8364538" y="4789488"/>
            <a:ext cx="152400" cy="635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12" name="Text Box 114"/>
          <p:cNvSpPr txBox="1">
            <a:spLocks noChangeArrowheads="1"/>
          </p:cNvSpPr>
          <p:nvPr/>
        </p:nvSpPr>
        <p:spPr bwMode="auto">
          <a:xfrm>
            <a:off x="730250" y="367506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32</a:t>
            </a:r>
          </a:p>
        </p:txBody>
      </p:sp>
      <p:sp>
        <p:nvSpPr>
          <p:cNvPr id="113" name="Text Box 115"/>
          <p:cNvSpPr txBox="1">
            <a:spLocks noChangeArrowheads="1"/>
          </p:cNvSpPr>
          <p:nvPr/>
        </p:nvSpPr>
        <p:spPr bwMode="auto">
          <a:xfrm>
            <a:off x="1698625" y="3684588"/>
            <a:ext cx="2746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114" name="Text Box 116"/>
          <p:cNvSpPr txBox="1">
            <a:spLocks noChangeArrowheads="1"/>
          </p:cNvSpPr>
          <p:nvPr/>
        </p:nvSpPr>
        <p:spPr bwMode="auto">
          <a:xfrm>
            <a:off x="2497138" y="368141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115" name="Line 117"/>
          <p:cNvSpPr>
            <a:spLocks noChangeShapeType="1"/>
          </p:cNvSpPr>
          <p:nvPr/>
        </p:nvSpPr>
        <p:spPr bwMode="auto">
          <a:xfrm flipV="1">
            <a:off x="696913" y="3830638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6" name="Line 118"/>
          <p:cNvSpPr>
            <a:spLocks noChangeShapeType="1"/>
          </p:cNvSpPr>
          <p:nvPr/>
        </p:nvSpPr>
        <p:spPr bwMode="auto">
          <a:xfrm flipV="1">
            <a:off x="1665288" y="3865563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7" name="Line 119"/>
          <p:cNvSpPr>
            <a:spLocks noChangeShapeType="1"/>
          </p:cNvSpPr>
          <p:nvPr/>
        </p:nvSpPr>
        <p:spPr bwMode="auto">
          <a:xfrm flipV="1">
            <a:off x="2478088" y="3867150"/>
            <a:ext cx="80962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2450" y="5818267"/>
            <a:ext cx="3348038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solidFill>
                  <a:srgbClr val="C00000"/>
                </a:solidFill>
              </a:rPr>
              <a:t>In total, </a:t>
            </a:r>
            <a:r>
              <a:rPr lang="de-CH" sz="2000" dirty="0" err="1" smtClean="0">
                <a:solidFill>
                  <a:srgbClr val="C00000"/>
                </a:solidFill>
              </a:rPr>
              <a:t>several</a:t>
            </a:r>
            <a:r>
              <a:rPr lang="de-CH" sz="2000" dirty="0" smtClean="0">
                <a:solidFill>
                  <a:srgbClr val="C00000"/>
                </a:solidFill>
              </a:rPr>
              <a:t> 10k interlock </a:t>
            </a:r>
            <a:r>
              <a:rPr lang="de-CH" sz="2000" dirty="0" err="1" smtClean="0">
                <a:solidFill>
                  <a:srgbClr val="C00000"/>
                </a:solidFill>
              </a:rPr>
              <a:t>channels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7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147">
        <p:fade/>
      </p:transition>
    </mc:Choice>
    <mc:Fallback xmlns="">
      <p:transition spd="med" advTm="141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en-GB" sz="6600" dirty="0" smtClean="0">
                <a:solidFill>
                  <a:srgbClr val="0000CC"/>
                </a:solidFill>
              </a:rPr>
              <a:t>Particle losses</a:t>
            </a:r>
            <a:br>
              <a:rPr lang="en-GB" sz="6600" dirty="0" smtClean="0">
                <a:solidFill>
                  <a:srgbClr val="0000CC"/>
                </a:solidFill>
              </a:rPr>
            </a:br>
            <a:r>
              <a:rPr lang="en-GB" sz="6600" dirty="0" smtClean="0">
                <a:solidFill>
                  <a:srgbClr val="0000CC"/>
                </a:solidFill>
              </a:rPr>
              <a:t>and consequences</a:t>
            </a:r>
            <a:endParaRPr lang="en-GB" sz="66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6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31">
        <p:fade/>
      </p:transition>
    </mc:Choice>
    <mc:Fallback xmlns="">
      <p:transition spd="med" advTm="1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eaLnBrk="1" hangingPunct="1"/>
            <a:r>
              <a:rPr lang="en-GB" sz="3200" dirty="0">
                <a:cs typeface="Arial" charset="0"/>
              </a:rPr>
              <a:t>Beam Interlock </a:t>
            </a:r>
            <a:r>
              <a:rPr lang="en-GB" sz="3200" dirty="0" smtClean="0">
                <a:cs typeface="Arial" charset="0"/>
              </a:rPr>
              <a:t>Systems</a:t>
            </a:r>
            <a:endParaRPr lang="en-GB" sz="3200" dirty="0">
              <a:sym typeface="Symbol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87375" y="3097213"/>
            <a:ext cx="7121525" cy="515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65291" tIns="0" rIns="65291" bIns="0"/>
          <a:lstStyle/>
          <a:p>
            <a:pPr defTabSz="652463" eaLnBrk="0" hangingPunct="0">
              <a:lnSpc>
                <a:spcPct val="70000"/>
              </a:lnSpc>
            </a:pPr>
            <a:endParaRPr lang="en-GB" sz="800" b="1" dirty="0">
              <a:solidFill>
                <a:srgbClr val="FF0000"/>
              </a:solidFill>
              <a:latin typeface="Calibri" pitchFamily="34" charset="0"/>
            </a:endParaRPr>
          </a:p>
          <a:p>
            <a:pPr defTabSz="652463" eaLnBrk="0" hangingPunct="0"/>
            <a:r>
              <a:rPr lang="en-GB" sz="1800" b="1" dirty="0">
                <a:solidFill>
                  <a:srgbClr val="FF0000"/>
                </a:solidFill>
                <a:latin typeface="Calibri" pitchFamily="34" charset="0"/>
              </a:rPr>
              <a:t>           Beam Interlock System</a:t>
            </a:r>
          </a:p>
          <a:p>
            <a:pPr defTabSz="652463" eaLnBrk="0" hangingPunct="0">
              <a:lnSpc>
                <a:spcPct val="70000"/>
              </a:lnSpc>
            </a:pPr>
            <a:endParaRPr lang="en-GB" sz="1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8138" y="4029075"/>
            <a:ext cx="893762" cy="65405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PIC</a:t>
            </a:r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essential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+ auxiliary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circuits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20800" y="4029075"/>
            <a:ext cx="823913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WIC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88925" y="5695950"/>
            <a:ext cx="7715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QPS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(several 10000)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131888" y="5695950"/>
            <a:ext cx="725487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Converters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~1800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954213" y="5695950"/>
            <a:ext cx="419100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AUG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417763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UPS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890713" y="4903788"/>
            <a:ext cx="7540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Converters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635375" y="4056063"/>
            <a:ext cx="1296988" cy="6365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9144" rIns="12853" bIns="9144">
            <a:spAutoFit/>
          </a:bodyPr>
          <a:lstStyle/>
          <a:p>
            <a:pPr algn="ctr" defTabSz="652463" eaLnBrk="0" hangingPunct="0"/>
            <a:endParaRPr lang="en-GB" sz="12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4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BLM</a:t>
            </a:r>
          </a:p>
          <a:p>
            <a:pPr algn="ctr" defTabSz="652463" eaLnBrk="0" hangingPunct="0"/>
            <a:endParaRPr lang="en-GB" sz="14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21463" y="4048125"/>
            <a:ext cx="66675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669088" y="4924425"/>
            <a:ext cx="58420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Valves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(~300)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69000" y="4029075"/>
            <a:ext cx="512763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Access </a:t>
            </a:r>
          </a:p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05400" y="4046538"/>
            <a:ext cx="6461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BPM in IR6</a:t>
            </a:r>
          </a:p>
        </p:txBody>
      </p:sp>
      <p:cxnSp>
        <p:nvCxnSpPr>
          <p:cNvPr id="18" name="AutoShape 17"/>
          <p:cNvCxnSpPr>
            <a:cxnSpLocks noChangeShapeType="1"/>
            <a:stCxn id="8" idx="0"/>
            <a:endCxn id="41" idx="4"/>
          </p:cNvCxnSpPr>
          <p:nvPr/>
        </p:nvCxnSpPr>
        <p:spPr bwMode="auto">
          <a:xfrm rot="-5400000">
            <a:off x="639763" y="5551488"/>
            <a:ext cx="179387" cy="109537"/>
          </a:xfrm>
          <a:prstGeom prst="bentConnector3">
            <a:avLst>
              <a:gd name="adj1" fmla="val 4955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7370763" y="4868863"/>
            <a:ext cx="66675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Access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Safety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Blocks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8132763" y="4868863"/>
            <a:ext cx="62230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RF /e-Stoppers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cxnSp>
        <p:nvCxnSpPr>
          <p:cNvPr id="21" name="AutoShape 20"/>
          <p:cNvCxnSpPr>
            <a:cxnSpLocks noChangeShapeType="1"/>
            <a:stCxn id="10" idx="0"/>
            <a:endCxn id="41" idx="6"/>
          </p:cNvCxnSpPr>
          <p:nvPr/>
        </p:nvCxnSpPr>
        <p:spPr bwMode="auto">
          <a:xfrm rot="5400000" flipH="1">
            <a:off x="1384300" y="4916488"/>
            <a:ext cx="217487" cy="1341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2" name="AutoShape 21"/>
          <p:cNvCxnSpPr>
            <a:cxnSpLocks noChangeShapeType="1"/>
            <a:stCxn id="11" idx="0"/>
            <a:endCxn id="41" idx="6"/>
          </p:cNvCxnSpPr>
          <p:nvPr/>
        </p:nvCxnSpPr>
        <p:spPr bwMode="auto">
          <a:xfrm rot="5400000" flipH="1">
            <a:off x="1602581" y="4698207"/>
            <a:ext cx="217487" cy="17780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3" name="AutoShape 22"/>
          <p:cNvCxnSpPr>
            <a:cxnSpLocks noChangeShapeType="1"/>
            <a:stCxn id="9" idx="0"/>
            <a:endCxn id="41" idx="6"/>
          </p:cNvCxnSpPr>
          <p:nvPr/>
        </p:nvCxnSpPr>
        <p:spPr bwMode="auto">
          <a:xfrm rot="5400000" flipH="1">
            <a:off x="1050131" y="5250657"/>
            <a:ext cx="217487" cy="6731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1185863" y="4903788"/>
            <a:ext cx="6524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Magnets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25" name="AutoShape 24"/>
          <p:cNvCxnSpPr>
            <a:cxnSpLocks noChangeShapeType="1"/>
            <a:stCxn id="24" idx="0"/>
            <a:endCxn id="7" idx="2"/>
          </p:cNvCxnSpPr>
          <p:nvPr/>
        </p:nvCxnSpPr>
        <p:spPr bwMode="auto">
          <a:xfrm rot="-5400000">
            <a:off x="1497806" y="4668045"/>
            <a:ext cx="250825" cy="2206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6" name="AutoShape 25"/>
          <p:cNvCxnSpPr>
            <a:cxnSpLocks noChangeShapeType="1"/>
            <a:stCxn id="12" idx="0"/>
            <a:endCxn id="7" idx="2"/>
          </p:cNvCxnSpPr>
          <p:nvPr/>
        </p:nvCxnSpPr>
        <p:spPr bwMode="auto">
          <a:xfrm rot="5400000" flipH="1">
            <a:off x="1875631" y="4510882"/>
            <a:ext cx="250825" cy="5349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7" name="AutoShape 26"/>
          <p:cNvCxnSpPr>
            <a:cxnSpLocks noChangeShapeType="1"/>
            <a:stCxn id="15" idx="0"/>
            <a:endCxn id="14" idx="2"/>
          </p:cNvCxnSpPr>
          <p:nvPr/>
        </p:nvCxnSpPr>
        <p:spPr bwMode="auto">
          <a:xfrm rot="5400000" flipH="1">
            <a:off x="6831807" y="4795044"/>
            <a:ext cx="252412" cy="6350"/>
          </a:xfrm>
          <a:prstGeom prst="bentConnector3">
            <a:avLst>
              <a:gd name="adj1" fmla="val 5031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5176838" y="4903788"/>
            <a:ext cx="6683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Doors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5895975" y="4903788"/>
            <a:ext cx="6683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EIS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30" name="AutoShape 31"/>
          <p:cNvCxnSpPr>
            <a:cxnSpLocks noChangeShapeType="1"/>
            <a:stCxn id="28" idx="0"/>
            <a:endCxn id="16" idx="2"/>
          </p:cNvCxnSpPr>
          <p:nvPr/>
        </p:nvCxnSpPr>
        <p:spPr bwMode="auto">
          <a:xfrm rot="-5400000">
            <a:off x="5743575" y="4421188"/>
            <a:ext cx="250825" cy="7143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31" name="AutoShape 32"/>
          <p:cNvCxnSpPr>
            <a:cxnSpLocks noChangeShapeType="1"/>
            <a:stCxn id="29" idx="0"/>
            <a:endCxn id="16" idx="2"/>
          </p:cNvCxnSpPr>
          <p:nvPr/>
        </p:nvCxnSpPr>
        <p:spPr bwMode="auto">
          <a:xfrm rot="5400000" flipH="1">
            <a:off x="6103144" y="4775994"/>
            <a:ext cx="250825" cy="47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8194675" y="2952750"/>
            <a:ext cx="835025" cy="723900"/>
          </a:xfrm>
          <a:prstGeom prst="rect">
            <a:avLst/>
          </a:prstGeom>
          <a:solidFill>
            <a:srgbClr val="DDDDDD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Dumping System  </a:t>
            </a:r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2227263" y="4029075"/>
            <a:ext cx="5810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FMCM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2870200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Cryo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35" name="AutoShape 36"/>
          <p:cNvCxnSpPr>
            <a:cxnSpLocks noChangeShapeType="1"/>
            <a:stCxn id="34" idx="0"/>
            <a:endCxn id="41" idx="6"/>
          </p:cNvCxnSpPr>
          <p:nvPr/>
        </p:nvCxnSpPr>
        <p:spPr bwMode="auto">
          <a:xfrm rot="5400000" flipH="1">
            <a:off x="1828800" y="4471988"/>
            <a:ext cx="217487" cy="2230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6" name="AutoShape 37"/>
          <p:cNvCxnSpPr>
            <a:cxnSpLocks noChangeShapeType="1"/>
          </p:cNvCxnSpPr>
          <p:nvPr/>
        </p:nvCxnSpPr>
        <p:spPr bwMode="auto">
          <a:xfrm rot="10800000">
            <a:off x="7980363" y="3294063"/>
            <a:ext cx="284162" cy="5016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8264525" y="3754438"/>
            <a:ext cx="865188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Injection BIS</a:t>
            </a: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3594100" y="5011738"/>
            <a:ext cx="723900" cy="98901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aperture limits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(some 100)</a:t>
            </a:r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4365625" y="4999038"/>
            <a:ext cx="668338" cy="806450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  in arcs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(several 1000)</a:t>
            </a:r>
          </a:p>
        </p:txBody>
      </p:sp>
      <p:cxnSp>
        <p:nvCxnSpPr>
          <p:cNvPr id="40" name="AutoShape 41"/>
          <p:cNvCxnSpPr>
            <a:cxnSpLocks noChangeShapeType="1"/>
            <a:stCxn id="39" idx="0"/>
          </p:cNvCxnSpPr>
          <p:nvPr/>
        </p:nvCxnSpPr>
        <p:spPr bwMode="auto">
          <a:xfrm rot="16200000" flipV="1">
            <a:off x="4409282" y="4707731"/>
            <a:ext cx="338138" cy="2444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746125" y="5440363"/>
            <a:ext cx="76200" cy="76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2" name="AutoShape 44"/>
          <p:cNvCxnSpPr>
            <a:cxnSpLocks noChangeShapeType="1"/>
            <a:stCxn id="41" idx="0"/>
            <a:endCxn id="6" idx="2"/>
          </p:cNvCxnSpPr>
          <p:nvPr/>
        </p:nvCxnSpPr>
        <p:spPr bwMode="auto">
          <a:xfrm rot="-5400000">
            <a:off x="406400" y="5060950"/>
            <a:ext cx="757238" cy="1588"/>
          </a:xfrm>
          <a:prstGeom prst="bentConnector3">
            <a:avLst>
              <a:gd name="adj1" fmla="val 49894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2432050" y="2103438"/>
            <a:ext cx="64928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CCC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Operator Buttons</a:t>
            </a: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4075113" y="2103438"/>
            <a:ext cx="7715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Transverse Feedback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2168525" y="1138238"/>
            <a:ext cx="9255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dirty="0">
                <a:solidFill>
                  <a:srgbClr val="C00000"/>
                </a:solidFill>
                <a:latin typeface="Calibri" pitchFamily="34" charset="0"/>
              </a:rPr>
              <a:t>Movable Devices</a:t>
            </a:r>
          </a:p>
          <a:p>
            <a:pPr algn="ctr" defTabSz="652463" eaLnBrk="0" hangingPunct="0"/>
            <a:endParaRPr lang="en-GB" sz="12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4930775" y="2103438"/>
            <a:ext cx="7016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Aperture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Kickers</a:t>
            </a:r>
          </a:p>
        </p:txBody>
      </p:sp>
      <p:sp>
        <p:nvSpPr>
          <p:cNvPr id="47" name="Text Box 49"/>
          <p:cNvSpPr txBox="1">
            <a:spLocks noChangeArrowheads="1"/>
          </p:cNvSpPr>
          <p:nvPr/>
        </p:nvSpPr>
        <p:spPr bwMode="auto">
          <a:xfrm>
            <a:off x="534988" y="2103438"/>
            <a:ext cx="5365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SMP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8" name="AutoShape 50"/>
          <p:cNvCxnSpPr>
            <a:cxnSpLocks noChangeShapeType="1"/>
            <a:stCxn id="52" idx="2"/>
            <a:endCxn id="50" idx="0"/>
          </p:cNvCxnSpPr>
          <p:nvPr/>
        </p:nvCxnSpPr>
        <p:spPr bwMode="auto">
          <a:xfrm rot="5400000">
            <a:off x="3894137" y="1449388"/>
            <a:ext cx="341313" cy="966788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9" name="AutoShape 51"/>
          <p:cNvCxnSpPr>
            <a:cxnSpLocks noChangeShapeType="1"/>
            <a:stCxn id="45" idx="2"/>
            <a:endCxn id="50" idx="0"/>
          </p:cNvCxnSpPr>
          <p:nvPr/>
        </p:nvCxnSpPr>
        <p:spPr bwMode="auto">
          <a:xfrm rot="16200000" flipH="1">
            <a:off x="2936081" y="1458119"/>
            <a:ext cx="341313" cy="94932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0" name="Text Box 52"/>
          <p:cNvSpPr txBox="1">
            <a:spLocks noChangeArrowheads="1"/>
          </p:cNvSpPr>
          <p:nvPr/>
        </p:nvSpPr>
        <p:spPr bwMode="auto">
          <a:xfrm>
            <a:off x="3170238" y="2103438"/>
            <a:ext cx="8223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Experiments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" name="Text Box 53"/>
          <p:cNvSpPr txBox="1">
            <a:spLocks noChangeArrowheads="1"/>
          </p:cNvSpPr>
          <p:nvPr/>
        </p:nvSpPr>
        <p:spPr bwMode="auto">
          <a:xfrm>
            <a:off x="3124200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BCM</a:t>
            </a:r>
          </a:p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Beam Loss</a:t>
            </a:r>
          </a:p>
          <a:p>
            <a:pPr algn="ctr" defTabSz="652463" eaLnBrk="0" hangingPunct="0"/>
            <a:endParaRPr lang="en-GB" sz="1200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52" name="Text Box 54"/>
          <p:cNvSpPr txBox="1">
            <a:spLocks noChangeArrowheads="1"/>
          </p:cNvSpPr>
          <p:nvPr/>
        </p:nvSpPr>
        <p:spPr bwMode="auto">
          <a:xfrm>
            <a:off x="4086225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Experimental Magnets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3" name="AutoShape 55"/>
          <p:cNvCxnSpPr>
            <a:cxnSpLocks noChangeShapeType="1"/>
            <a:stCxn id="51" idx="2"/>
            <a:endCxn id="50" idx="0"/>
          </p:cNvCxnSpPr>
          <p:nvPr/>
        </p:nvCxnSpPr>
        <p:spPr bwMode="auto">
          <a:xfrm rot="5400000">
            <a:off x="3413125" y="1930400"/>
            <a:ext cx="341313" cy="4763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4" name="Text Box 56"/>
          <p:cNvSpPr txBox="1">
            <a:spLocks noChangeArrowheads="1"/>
          </p:cNvSpPr>
          <p:nvPr/>
        </p:nvSpPr>
        <p:spPr bwMode="auto">
          <a:xfrm>
            <a:off x="2906713" y="4046538"/>
            <a:ext cx="5667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RF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5" name="Text Box 57"/>
          <p:cNvSpPr txBox="1">
            <a:spLocks noChangeArrowheads="1"/>
          </p:cNvSpPr>
          <p:nvPr/>
        </p:nvSpPr>
        <p:spPr bwMode="auto">
          <a:xfrm>
            <a:off x="6618288" y="2255838"/>
            <a:ext cx="668337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FBCM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Lifetime</a:t>
            </a:r>
          </a:p>
        </p:txBody>
      </p:sp>
      <p:sp>
        <p:nvSpPr>
          <p:cNvPr id="56" name="Text Box 58"/>
          <p:cNvSpPr txBox="1">
            <a:spLocks noChangeArrowheads="1"/>
          </p:cNvSpPr>
          <p:nvPr/>
        </p:nvSpPr>
        <p:spPr bwMode="auto">
          <a:xfrm>
            <a:off x="5686425" y="2255838"/>
            <a:ext cx="823913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Collimation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5202238" y="1138238"/>
            <a:ext cx="747712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Collimator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Positions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" name="Text Box 60"/>
          <p:cNvSpPr txBox="1">
            <a:spLocks noChangeArrowheads="1"/>
          </p:cNvSpPr>
          <p:nvPr/>
        </p:nvSpPr>
        <p:spPr bwMode="auto">
          <a:xfrm>
            <a:off x="6045200" y="1120775"/>
            <a:ext cx="97948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Environmental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parameters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9" name="AutoShape 61"/>
          <p:cNvCxnSpPr>
            <a:cxnSpLocks noChangeShapeType="1"/>
            <a:stCxn id="57" idx="2"/>
            <a:endCxn id="56" idx="0"/>
          </p:cNvCxnSpPr>
          <p:nvPr/>
        </p:nvCxnSpPr>
        <p:spPr bwMode="auto">
          <a:xfrm rot="16200000" flipH="1">
            <a:off x="5591175" y="1747838"/>
            <a:ext cx="493713" cy="522287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cxnSp>
        <p:nvCxnSpPr>
          <p:cNvPr id="60" name="AutoShape 62"/>
          <p:cNvCxnSpPr>
            <a:cxnSpLocks noChangeShapeType="1"/>
            <a:stCxn id="58" idx="2"/>
            <a:endCxn id="56" idx="0"/>
          </p:cNvCxnSpPr>
          <p:nvPr/>
        </p:nvCxnSpPr>
        <p:spPr bwMode="auto">
          <a:xfrm rot="5400000">
            <a:off x="6061869" y="1781969"/>
            <a:ext cx="511175" cy="436563"/>
          </a:xfrm>
          <a:prstGeom prst="bentConnector3">
            <a:avLst>
              <a:gd name="adj1" fmla="val 49690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61" name="Text Box 63"/>
          <p:cNvSpPr txBox="1">
            <a:spLocks noChangeArrowheads="1"/>
          </p:cNvSpPr>
          <p:nvPr/>
        </p:nvSpPr>
        <p:spPr bwMode="auto">
          <a:xfrm>
            <a:off x="7362825" y="2249488"/>
            <a:ext cx="666750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BTV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2" name="Text Box 64"/>
          <p:cNvSpPr txBox="1">
            <a:spLocks noChangeArrowheads="1"/>
          </p:cNvSpPr>
          <p:nvPr/>
        </p:nvSpPr>
        <p:spPr bwMode="auto">
          <a:xfrm>
            <a:off x="7110412" y="1120775"/>
            <a:ext cx="669925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BTV screens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3" name="AutoShape 66"/>
          <p:cNvCxnSpPr>
            <a:cxnSpLocks noChangeShapeType="1"/>
            <a:stCxn id="62" idx="2"/>
          </p:cNvCxnSpPr>
          <p:nvPr/>
        </p:nvCxnSpPr>
        <p:spPr bwMode="auto">
          <a:xfrm rot="16200000" flipH="1">
            <a:off x="7299325" y="1890713"/>
            <a:ext cx="460375" cy="168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4" name="AutoShape 67"/>
          <p:cNvCxnSpPr>
            <a:cxnSpLocks noChangeShapeType="1"/>
          </p:cNvCxnSpPr>
          <p:nvPr/>
        </p:nvCxnSpPr>
        <p:spPr bwMode="auto">
          <a:xfrm rot="5400000">
            <a:off x="7688263" y="1727200"/>
            <a:ext cx="549275" cy="479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5" name="Text Box 68"/>
          <p:cNvSpPr txBox="1">
            <a:spLocks noChangeArrowheads="1"/>
          </p:cNvSpPr>
          <p:nvPr/>
        </p:nvSpPr>
        <p:spPr bwMode="auto">
          <a:xfrm>
            <a:off x="1146175" y="2103438"/>
            <a:ext cx="7191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Software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Interlocks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6" name="Text Box 69"/>
          <p:cNvSpPr txBox="1">
            <a:spLocks noChangeArrowheads="1"/>
          </p:cNvSpPr>
          <p:nvPr/>
        </p:nvSpPr>
        <p:spPr bwMode="auto">
          <a:xfrm>
            <a:off x="1130300" y="11382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7" name="AutoShape 70"/>
          <p:cNvCxnSpPr>
            <a:cxnSpLocks noChangeShapeType="1"/>
            <a:stCxn id="66" idx="2"/>
            <a:endCxn id="65" idx="0"/>
          </p:cNvCxnSpPr>
          <p:nvPr/>
        </p:nvCxnSpPr>
        <p:spPr bwMode="auto">
          <a:xfrm rot="5400000">
            <a:off x="1337469" y="1931194"/>
            <a:ext cx="341313" cy="317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68" name="Line 71"/>
          <p:cNvSpPr>
            <a:spLocks noChangeShapeType="1"/>
          </p:cNvSpPr>
          <p:nvPr/>
        </p:nvSpPr>
        <p:spPr bwMode="auto">
          <a:xfrm flipV="1">
            <a:off x="7477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9" name="Line 72"/>
          <p:cNvSpPr>
            <a:spLocks noChangeShapeType="1"/>
          </p:cNvSpPr>
          <p:nvPr/>
        </p:nvSpPr>
        <p:spPr bwMode="auto">
          <a:xfrm flipV="1">
            <a:off x="17081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0" name="Line 73"/>
          <p:cNvSpPr>
            <a:spLocks noChangeShapeType="1"/>
          </p:cNvSpPr>
          <p:nvPr/>
        </p:nvSpPr>
        <p:spPr bwMode="auto">
          <a:xfrm flipV="1">
            <a:off x="251777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1" name="Line 74"/>
          <p:cNvSpPr>
            <a:spLocks noChangeShapeType="1"/>
          </p:cNvSpPr>
          <p:nvPr/>
        </p:nvSpPr>
        <p:spPr bwMode="auto">
          <a:xfrm flipV="1">
            <a:off x="42402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2" name="Line 75"/>
          <p:cNvSpPr>
            <a:spLocks noChangeShapeType="1"/>
          </p:cNvSpPr>
          <p:nvPr/>
        </p:nvSpPr>
        <p:spPr bwMode="auto">
          <a:xfrm flipV="1">
            <a:off x="31559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cxnSp>
        <p:nvCxnSpPr>
          <p:cNvPr id="73" name="AutoShape 76"/>
          <p:cNvCxnSpPr>
            <a:cxnSpLocks noChangeShapeType="1"/>
          </p:cNvCxnSpPr>
          <p:nvPr/>
        </p:nvCxnSpPr>
        <p:spPr bwMode="auto">
          <a:xfrm rot="-5400000">
            <a:off x="3714750" y="4792663"/>
            <a:ext cx="350838" cy="87312"/>
          </a:xfrm>
          <a:prstGeom prst="bentConnector3">
            <a:avLst>
              <a:gd name="adj1" fmla="val 4977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74" name="Line 77"/>
          <p:cNvSpPr>
            <a:spLocks noChangeShapeType="1"/>
          </p:cNvSpPr>
          <p:nvPr/>
        </p:nvSpPr>
        <p:spPr bwMode="auto">
          <a:xfrm flipV="1">
            <a:off x="3503613" y="2693988"/>
            <a:ext cx="4762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5" name="Line 78"/>
          <p:cNvSpPr>
            <a:spLocks noChangeShapeType="1"/>
          </p:cNvSpPr>
          <p:nvPr/>
        </p:nvSpPr>
        <p:spPr bwMode="auto">
          <a:xfrm flipV="1">
            <a:off x="4486275" y="2703513"/>
            <a:ext cx="1588" cy="393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Line 79"/>
          <p:cNvSpPr>
            <a:spLocks noChangeShapeType="1"/>
          </p:cNvSpPr>
          <p:nvPr/>
        </p:nvSpPr>
        <p:spPr bwMode="auto">
          <a:xfrm flipH="1" flipV="1">
            <a:off x="5287963" y="2686050"/>
            <a:ext cx="1587" cy="411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Line 80"/>
          <p:cNvSpPr>
            <a:spLocks noChangeShapeType="1"/>
          </p:cNvSpPr>
          <p:nvPr/>
        </p:nvSpPr>
        <p:spPr bwMode="auto">
          <a:xfrm flipV="1">
            <a:off x="6118225" y="2687638"/>
            <a:ext cx="0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8" name="Line 81"/>
          <p:cNvSpPr>
            <a:spLocks noChangeShapeType="1"/>
          </p:cNvSpPr>
          <p:nvPr/>
        </p:nvSpPr>
        <p:spPr bwMode="auto">
          <a:xfrm flipH="1" flipV="1">
            <a:off x="6958013" y="2689225"/>
            <a:ext cx="3175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9" name="Line 82"/>
          <p:cNvSpPr>
            <a:spLocks noChangeShapeType="1"/>
          </p:cNvSpPr>
          <p:nvPr/>
        </p:nvSpPr>
        <p:spPr bwMode="auto">
          <a:xfrm flipV="1">
            <a:off x="7553325" y="2695575"/>
            <a:ext cx="4763" cy="395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0" name="Line 83"/>
          <p:cNvSpPr>
            <a:spLocks noChangeShapeType="1"/>
          </p:cNvSpPr>
          <p:nvPr/>
        </p:nvSpPr>
        <p:spPr bwMode="auto">
          <a:xfrm flipV="1">
            <a:off x="618490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1" name="Line 84"/>
          <p:cNvSpPr>
            <a:spLocks noChangeShapeType="1"/>
          </p:cNvSpPr>
          <p:nvPr/>
        </p:nvSpPr>
        <p:spPr bwMode="auto">
          <a:xfrm flipV="1">
            <a:off x="6953250" y="36337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2" name="Line 85"/>
          <p:cNvSpPr>
            <a:spLocks noChangeShapeType="1"/>
          </p:cNvSpPr>
          <p:nvPr/>
        </p:nvSpPr>
        <p:spPr bwMode="auto">
          <a:xfrm flipV="1">
            <a:off x="540702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3" name="Line 86"/>
          <p:cNvSpPr>
            <a:spLocks noChangeShapeType="1"/>
          </p:cNvSpPr>
          <p:nvPr/>
        </p:nvSpPr>
        <p:spPr bwMode="auto">
          <a:xfrm flipH="1" flipV="1">
            <a:off x="1503363" y="2693988"/>
            <a:ext cx="1587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4" name="Line 87"/>
          <p:cNvSpPr>
            <a:spLocks noChangeShapeType="1"/>
          </p:cNvSpPr>
          <p:nvPr/>
        </p:nvSpPr>
        <p:spPr bwMode="auto">
          <a:xfrm flipV="1">
            <a:off x="2760663" y="2695575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5" name="Line 88"/>
          <p:cNvSpPr>
            <a:spLocks noChangeShapeType="1"/>
          </p:cNvSpPr>
          <p:nvPr/>
        </p:nvSpPr>
        <p:spPr bwMode="auto">
          <a:xfrm>
            <a:off x="7720013" y="3322638"/>
            <a:ext cx="4889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6" name="Line 89"/>
          <p:cNvSpPr>
            <a:spLocks noChangeShapeType="1"/>
          </p:cNvSpPr>
          <p:nvPr/>
        </p:nvSpPr>
        <p:spPr bwMode="auto">
          <a:xfrm flipH="1" flipV="1">
            <a:off x="790575" y="2693988"/>
            <a:ext cx="1588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7" name="Text Box 90"/>
          <p:cNvSpPr txBox="1">
            <a:spLocks noChangeArrowheads="1"/>
          </p:cNvSpPr>
          <p:nvPr/>
        </p:nvSpPr>
        <p:spPr bwMode="auto">
          <a:xfrm>
            <a:off x="8194675" y="4156075"/>
            <a:ext cx="936625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Timing System 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(PM)</a:t>
            </a:r>
          </a:p>
        </p:txBody>
      </p:sp>
      <p:cxnSp>
        <p:nvCxnSpPr>
          <p:cNvPr id="88" name="AutoShape 91"/>
          <p:cNvCxnSpPr>
            <a:cxnSpLocks noChangeShapeType="1"/>
          </p:cNvCxnSpPr>
          <p:nvPr/>
        </p:nvCxnSpPr>
        <p:spPr bwMode="auto">
          <a:xfrm rot="10800000">
            <a:off x="7980363" y="3767138"/>
            <a:ext cx="211137" cy="579437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89" name="Line 92"/>
          <p:cNvSpPr>
            <a:spLocks noChangeShapeType="1"/>
          </p:cNvSpPr>
          <p:nvPr/>
        </p:nvSpPr>
        <p:spPr bwMode="auto">
          <a:xfrm flipV="1">
            <a:off x="7697788" y="3192463"/>
            <a:ext cx="511175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0" name="Text Box 95"/>
          <p:cNvSpPr txBox="1">
            <a:spLocks noChangeArrowheads="1"/>
          </p:cNvSpPr>
          <p:nvPr/>
        </p:nvSpPr>
        <p:spPr bwMode="auto">
          <a:xfrm>
            <a:off x="1951038" y="1973263"/>
            <a:ext cx="392112" cy="7461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8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SEQ </a:t>
            </a:r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via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GMT</a:t>
            </a:r>
          </a:p>
        </p:txBody>
      </p:sp>
      <p:sp>
        <p:nvSpPr>
          <p:cNvPr id="91" name="Line 96"/>
          <p:cNvSpPr>
            <a:spLocks noChangeShapeType="1"/>
          </p:cNvSpPr>
          <p:nvPr/>
        </p:nvSpPr>
        <p:spPr bwMode="auto">
          <a:xfrm flipV="1">
            <a:off x="2127250" y="2693988"/>
            <a:ext cx="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2" name="Rectangle 97"/>
          <p:cNvSpPr>
            <a:spLocks noChangeArrowheads="1"/>
          </p:cNvSpPr>
          <p:nvPr/>
        </p:nvSpPr>
        <p:spPr bwMode="auto">
          <a:xfrm>
            <a:off x="7896225" y="3978275"/>
            <a:ext cx="179388" cy="188913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3" name="Text Box 98"/>
          <p:cNvSpPr txBox="1">
            <a:spLocks noChangeArrowheads="1"/>
          </p:cNvSpPr>
          <p:nvPr/>
        </p:nvSpPr>
        <p:spPr bwMode="auto">
          <a:xfrm>
            <a:off x="1208088" y="1068388"/>
            <a:ext cx="7572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4" name="Text Box 99"/>
          <p:cNvSpPr txBox="1">
            <a:spLocks noChangeArrowheads="1"/>
          </p:cNvSpPr>
          <p:nvPr/>
        </p:nvSpPr>
        <p:spPr bwMode="auto">
          <a:xfrm>
            <a:off x="1276350" y="9985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5" name="Line 100"/>
          <p:cNvSpPr>
            <a:spLocks noChangeShapeType="1"/>
          </p:cNvSpPr>
          <p:nvPr/>
        </p:nvSpPr>
        <p:spPr bwMode="auto">
          <a:xfrm flipH="1">
            <a:off x="438150" y="3327400"/>
            <a:ext cx="144463" cy="1588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6" name="Line 101"/>
          <p:cNvSpPr>
            <a:spLocks noChangeShapeType="1"/>
          </p:cNvSpPr>
          <p:nvPr/>
        </p:nvSpPr>
        <p:spPr bwMode="auto">
          <a:xfrm flipH="1" flipV="1">
            <a:off x="431800" y="1958975"/>
            <a:ext cx="0" cy="137160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7" name="Text Box 102"/>
          <p:cNvSpPr txBox="1">
            <a:spLocks noChangeArrowheads="1"/>
          </p:cNvSpPr>
          <p:nvPr/>
        </p:nvSpPr>
        <p:spPr bwMode="auto">
          <a:xfrm rot="-5400000">
            <a:off x="111125" y="1460501"/>
            <a:ext cx="655637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Timing</a:t>
            </a:r>
          </a:p>
        </p:txBody>
      </p:sp>
      <p:sp>
        <p:nvSpPr>
          <p:cNvPr id="98" name="Text Box 103"/>
          <p:cNvSpPr txBox="1">
            <a:spLocks noChangeArrowheads="1"/>
          </p:cNvSpPr>
          <p:nvPr/>
        </p:nvSpPr>
        <p:spPr bwMode="auto">
          <a:xfrm>
            <a:off x="601663" y="3140075"/>
            <a:ext cx="652462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tIns="0" rIns="36000" bIns="0">
            <a:spAutoFit/>
          </a:bodyPr>
          <a:lstStyle/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Safe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Beam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Flag</a:t>
            </a:r>
          </a:p>
        </p:txBody>
      </p:sp>
      <p:sp>
        <p:nvSpPr>
          <p:cNvPr id="99" name="Line 104"/>
          <p:cNvSpPr>
            <a:spLocks noChangeShapeType="1"/>
          </p:cNvSpPr>
          <p:nvPr/>
        </p:nvSpPr>
        <p:spPr bwMode="auto">
          <a:xfrm>
            <a:off x="7985125" y="39957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0" name="Line 105"/>
          <p:cNvSpPr>
            <a:spLocks noChangeShapeType="1"/>
          </p:cNvSpPr>
          <p:nvPr/>
        </p:nvSpPr>
        <p:spPr bwMode="auto">
          <a:xfrm>
            <a:off x="7980363" y="4100513"/>
            <a:ext cx="0" cy="53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1" name="Line 106"/>
          <p:cNvSpPr>
            <a:spLocks noChangeShapeType="1"/>
          </p:cNvSpPr>
          <p:nvPr/>
        </p:nvSpPr>
        <p:spPr bwMode="auto">
          <a:xfrm>
            <a:off x="7983538" y="4032250"/>
            <a:ext cx="269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2" name="Line 157"/>
          <p:cNvSpPr>
            <a:spLocks noChangeShapeType="1"/>
          </p:cNvSpPr>
          <p:nvPr/>
        </p:nvSpPr>
        <p:spPr bwMode="auto">
          <a:xfrm flipH="1" flipV="1">
            <a:off x="781050" y="1103313"/>
            <a:ext cx="9525" cy="9969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3" name="Line 158"/>
          <p:cNvSpPr>
            <a:spLocks noChangeShapeType="1"/>
          </p:cNvSpPr>
          <p:nvPr/>
        </p:nvSpPr>
        <p:spPr bwMode="auto">
          <a:xfrm flipV="1">
            <a:off x="439738" y="1101725"/>
            <a:ext cx="4762" cy="16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arrow" w="med" len="med"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4" name="Line 159"/>
          <p:cNvSpPr>
            <a:spLocks noChangeShapeType="1"/>
          </p:cNvSpPr>
          <p:nvPr/>
        </p:nvSpPr>
        <p:spPr bwMode="auto">
          <a:xfrm flipH="1" flipV="1">
            <a:off x="442913" y="1104900"/>
            <a:ext cx="344487" cy="31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5" name="Text Box 161"/>
          <p:cNvSpPr txBox="1">
            <a:spLocks noChangeArrowheads="1"/>
          </p:cNvSpPr>
          <p:nvPr/>
        </p:nvSpPr>
        <p:spPr bwMode="auto">
          <a:xfrm>
            <a:off x="8259763" y="2441575"/>
            <a:ext cx="666750" cy="258763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MKI</a:t>
            </a:r>
          </a:p>
        </p:txBody>
      </p:sp>
      <p:cxnSp>
        <p:nvCxnSpPr>
          <p:cNvPr id="106" name="AutoShape 162"/>
          <p:cNvCxnSpPr>
            <a:cxnSpLocks noChangeShapeType="1"/>
            <a:endCxn id="105" idx="1"/>
          </p:cNvCxnSpPr>
          <p:nvPr/>
        </p:nvCxnSpPr>
        <p:spPr bwMode="auto">
          <a:xfrm flipV="1">
            <a:off x="7708900" y="2571750"/>
            <a:ext cx="550863" cy="550863"/>
          </a:xfrm>
          <a:prstGeom prst="bentConnector3">
            <a:avLst>
              <a:gd name="adj1" fmla="val 68463"/>
            </a:avLst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107" name="Text Box 65"/>
          <p:cNvSpPr txBox="1">
            <a:spLocks noChangeArrowheads="1"/>
          </p:cNvSpPr>
          <p:nvPr/>
        </p:nvSpPr>
        <p:spPr bwMode="auto">
          <a:xfrm>
            <a:off x="7867650" y="1127847"/>
            <a:ext cx="66833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Mirrors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8" name="Straight Arrow Connector 120"/>
          <p:cNvCxnSpPr>
            <a:cxnSpLocks noChangeShapeType="1"/>
          </p:cNvCxnSpPr>
          <p:nvPr/>
        </p:nvCxnSpPr>
        <p:spPr bwMode="auto">
          <a:xfrm rot="5400000" flipH="1" flipV="1">
            <a:off x="6837363" y="4259262"/>
            <a:ext cx="1219200" cy="31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9" name="Straight Arrow Connector 121"/>
          <p:cNvCxnSpPr>
            <a:cxnSpLocks noChangeShapeType="1"/>
          </p:cNvCxnSpPr>
          <p:nvPr/>
        </p:nvCxnSpPr>
        <p:spPr bwMode="auto">
          <a:xfrm rot="5400000" flipH="1" flipV="1">
            <a:off x="7062788" y="4170363"/>
            <a:ext cx="1082675" cy="95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10" name="Straight Connector 124"/>
          <p:cNvCxnSpPr>
            <a:cxnSpLocks noChangeShapeType="1"/>
          </p:cNvCxnSpPr>
          <p:nvPr/>
        </p:nvCxnSpPr>
        <p:spPr bwMode="auto">
          <a:xfrm>
            <a:off x="7599363" y="4716463"/>
            <a:ext cx="838200" cy="1587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1" name="Straight Connector 130"/>
          <p:cNvCxnSpPr>
            <a:cxnSpLocks noChangeShapeType="1"/>
            <a:endCxn id="20" idx="0"/>
          </p:cNvCxnSpPr>
          <p:nvPr/>
        </p:nvCxnSpPr>
        <p:spPr bwMode="auto">
          <a:xfrm rot="16200000" flipH="1">
            <a:off x="8364538" y="4789488"/>
            <a:ext cx="152400" cy="635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12" name="Text Box 114"/>
          <p:cNvSpPr txBox="1">
            <a:spLocks noChangeArrowheads="1"/>
          </p:cNvSpPr>
          <p:nvPr/>
        </p:nvSpPr>
        <p:spPr bwMode="auto">
          <a:xfrm>
            <a:off x="730250" y="367506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32</a:t>
            </a:r>
          </a:p>
        </p:txBody>
      </p:sp>
      <p:sp>
        <p:nvSpPr>
          <p:cNvPr id="113" name="Text Box 115"/>
          <p:cNvSpPr txBox="1">
            <a:spLocks noChangeArrowheads="1"/>
          </p:cNvSpPr>
          <p:nvPr/>
        </p:nvSpPr>
        <p:spPr bwMode="auto">
          <a:xfrm>
            <a:off x="1698625" y="3684588"/>
            <a:ext cx="2746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114" name="Text Box 116"/>
          <p:cNvSpPr txBox="1">
            <a:spLocks noChangeArrowheads="1"/>
          </p:cNvSpPr>
          <p:nvPr/>
        </p:nvSpPr>
        <p:spPr bwMode="auto">
          <a:xfrm>
            <a:off x="2497138" y="368141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115" name="Line 117"/>
          <p:cNvSpPr>
            <a:spLocks noChangeShapeType="1"/>
          </p:cNvSpPr>
          <p:nvPr/>
        </p:nvSpPr>
        <p:spPr bwMode="auto">
          <a:xfrm flipV="1">
            <a:off x="696913" y="3830638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6" name="Line 118"/>
          <p:cNvSpPr>
            <a:spLocks noChangeShapeType="1"/>
          </p:cNvSpPr>
          <p:nvPr/>
        </p:nvSpPr>
        <p:spPr bwMode="auto">
          <a:xfrm flipV="1">
            <a:off x="1665288" y="3865563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7" name="Line 119"/>
          <p:cNvSpPr>
            <a:spLocks noChangeShapeType="1"/>
          </p:cNvSpPr>
          <p:nvPr/>
        </p:nvSpPr>
        <p:spPr bwMode="auto">
          <a:xfrm flipV="1">
            <a:off x="2478088" y="3867150"/>
            <a:ext cx="80962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2450" y="5818267"/>
            <a:ext cx="3348038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solidFill>
                  <a:srgbClr val="C00000"/>
                </a:solidFill>
              </a:rPr>
              <a:t>In total, </a:t>
            </a:r>
            <a:r>
              <a:rPr lang="de-CH" sz="2000" dirty="0" err="1" smtClean="0">
                <a:solidFill>
                  <a:srgbClr val="C00000"/>
                </a:solidFill>
              </a:rPr>
              <a:t>several</a:t>
            </a:r>
            <a:r>
              <a:rPr lang="de-CH" sz="2000" dirty="0" smtClean="0">
                <a:solidFill>
                  <a:srgbClr val="C00000"/>
                </a:solidFill>
              </a:rPr>
              <a:t> 10k interlock </a:t>
            </a:r>
            <a:r>
              <a:rPr lang="de-CH" sz="2000" dirty="0" err="1" smtClean="0">
                <a:solidFill>
                  <a:srgbClr val="C00000"/>
                </a:solidFill>
              </a:rPr>
              <a:t>channels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59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147">
        <p:fade/>
      </p:transition>
    </mc:Choice>
    <mc:Fallback xmlns="">
      <p:transition spd="med" advTm="141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eaLnBrk="1" hangingPunct="1"/>
            <a:r>
              <a:rPr lang="en-GB" sz="3200" dirty="0" smtClean="0">
                <a:cs typeface="Arial" charset="0"/>
              </a:rPr>
              <a:t>Powering </a:t>
            </a:r>
            <a:r>
              <a:rPr lang="en-GB" sz="3200" dirty="0">
                <a:cs typeface="Arial" charset="0"/>
              </a:rPr>
              <a:t>Interlock </a:t>
            </a:r>
            <a:r>
              <a:rPr lang="en-GB" sz="3200" dirty="0" smtClean="0">
                <a:cs typeface="Arial" charset="0"/>
              </a:rPr>
              <a:t>Systems</a:t>
            </a:r>
            <a:endParaRPr lang="en-GB" sz="3200" dirty="0">
              <a:sym typeface="Symbol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87375" y="3097213"/>
            <a:ext cx="7121525" cy="515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65291" tIns="0" rIns="65291" bIns="0"/>
          <a:lstStyle/>
          <a:p>
            <a:pPr defTabSz="652463" eaLnBrk="0" hangingPunct="0">
              <a:lnSpc>
                <a:spcPct val="70000"/>
              </a:lnSpc>
            </a:pPr>
            <a:endParaRPr lang="en-GB" sz="800" b="1">
              <a:solidFill>
                <a:srgbClr val="000000"/>
              </a:solidFill>
              <a:latin typeface="Calibri" pitchFamily="34" charset="0"/>
            </a:endParaRPr>
          </a:p>
          <a:p>
            <a:pPr defTabSz="652463" eaLnBrk="0" hangingPunct="0"/>
            <a:r>
              <a:rPr lang="en-GB" sz="1800" b="1">
                <a:solidFill>
                  <a:srgbClr val="000000"/>
                </a:solidFill>
                <a:latin typeface="Calibri" pitchFamily="34" charset="0"/>
              </a:rPr>
              <a:t>           Beam Interlock System</a:t>
            </a:r>
          </a:p>
          <a:p>
            <a:pPr defTabSz="652463" eaLnBrk="0" hangingPunct="0">
              <a:lnSpc>
                <a:spcPct val="70000"/>
              </a:lnSpc>
            </a:pPr>
            <a:endParaRPr lang="en-GB" sz="16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8138" y="4029075"/>
            <a:ext cx="893762" cy="654050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>
                <a:solidFill>
                  <a:srgbClr val="C00000"/>
                </a:solidFill>
                <a:latin typeface="Calibri" pitchFamily="34" charset="0"/>
              </a:rPr>
              <a:t>PIC</a:t>
            </a:r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essential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+ auxiliary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circuits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20800" y="4029075"/>
            <a:ext cx="823913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WIC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88925" y="5695950"/>
            <a:ext cx="771525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QPS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(several 10000)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131888" y="5695950"/>
            <a:ext cx="725487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Power 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Converters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~1800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954213" y="5695950"/>
            <a:ext cx="419100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AUG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417763" y="5695950"/>
            <a:ext cx="365125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UPS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890713" y="4903788"/>
            <a:ext cx="754062" cy="441325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Power Converters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635375" y="4056063"/>
            <a:ext cx="1296988" cy="6365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9144" rIns="12853" bIns="9144">
            <a:spAutoFit/>
          </a:bodyPr>
          <a:lstStyle/>
          <a:p>
            <a:pPr algn="ctr" defTabSz="652463" eaLnBrk="0" hangingPunct="0"/>
            <a:endParaRPr lang="en-GB" sz="12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4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BLM</a:t>
            </a:r>
          </a:p>
          <a:p>
            <a:pPr algn="ctr" defTabSz="652463" eaLnBrk="0" hangingPunct="0"/>
            <a:endParaRPr lang="en-GB" sz="14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21463" y="4048125"/>
            <a:ext cx="66675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669088" y="4924425"/>
            <a:ext cx="58420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Valves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(~300)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69000" y="4029075"/>
            <a:ext cx="512763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Access </a:t>
            </a:r>
          </a:p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05400" y="4046538"/>
            <a:ext cx="6461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BPM in IR6</a:t>
            </a:r>
          </a:p>
        </p:txBody>
      </p:sp>
      <p:cxnSp>
        <p:nvCxnSpPr>
          <p:cNvPr id="18" name="AutoShape 17"/>
          <p:cNvCxnSpPr>
            <a:cxnSpLocks noChangeShapeType="1"/>
            <a:stCxn id="8" idx="0"/>
            <a:endCxn id="41" idx="4"/>
          </p:cNvCxnSpPr>
          <p:nvPr/>
        </p:nvCxnSpPr>
        <p:spPr bwMode="auto">
          <a:xfrm rot="-5400000">
            <a:off x="639763" y="5551488"/>
            <a:ext cx="179387" cy="109537"/>
          </a:xfrm>
          <a:prstGeom prst="bentConnector3">
            <a:avLst>
              <a:gd name="adj1" fmla="val 49556"/>
            </a:avLst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7370763" y="4868863"/>
            <a:ext cx="66675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Access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Safety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Blocks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8132763" y="4868863"/>
            <a:ext cx="62230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RF /e-Stoppers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cxnSp>
        <p:nvCxnSpPr>
          <p:cNvPr id="21" name="AutoShape 20"/>
          <p:cNvCxnSpPr>
            <a:cxnSpLocks noChangeShapeType="1"/>
            <a:stCxn id="10" idx="0"/>
            <a:endCxn id="41" idx="6"/>
          </p:cNvCxnSpPr>
          <p:nvPr/>
        </p:nvCxnSpPr>
        <p:spPr bwMode="auto">
          <a:xfrm rot="5400000" flipH="1">
            <a:off x="1384300" y="4916488"/>
            <a:ext cx="217487" cy="1341438"/>
          </a:xfrm>
          <a:prstGeom prst="bentConnector2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2" name="AutoShape 21"/>
          <p:cNvCxnSpPr>
            <a:cxnSpLocks noChangeShapeType="1"/>
            <a:stCxn id="11" idx="0"/>
            <a:endCxn id="41" idx="6"/>
          </p:cNvCxnSpPr>
          <p:nvPr/>
        </p:nvCxnSpPr>
        <p:spPr bwMode="auto">
          <a:xfrm rot="5400000" flipH="1">
            <a:off x="1602581" y="4698207"/>
            <a:ext cx="217487" cy="1778000"/>
          </a:xfrm>
          <a:prstGeom prst="bentConnector2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3" name="AutoShape 22"/>
          <p:cNvCxnSpPr>
            <a:cxnSpLocks noChangeShapeType="1"/>
            <a:stCxn id="9" idx="0"/>
            <a:endCxn id="41" idx="6"/>
          </p:cNvCxnSpPr>
          <p:nvPr/>
        </p:nvCxnSpPr>
        <p:spPr bwMode="auto">
          <a:xfrm rot="5400000" flipH="1">
            <a:off x="1050131" y="5250657"/>
            <a:ext cx="217487" cy="673100"/>
          </a:xfrm>
          <a:prstGeom prst="bentConnector2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1185863" y="4903788"/>
            <a:ext cx="652462" cy="441325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Magnets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cxnSp>
        <p:nvCxnSpPr>
          <p:cNvPr id="25" name="AutoShape 24"/>
          <p:cNvCxnSpPr>
            <a:cxnSpLocks noChangeShapeType="1"/>
            <a:stCxn id="24" idx="0"/>
            <a:endCxn id="7" idx="2"/>
          </p:cNvCxnSpPr>
          <p:nvPr/>
        </p:nvCxnSpPr>
        <p:spPr bwMode="auto">
          <a:xfrm rot="-5400000">
            <a:off x="1497806" y="4668045"/>
            <a:ext cx="250825" cy="220662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6" name="AutoShape 25"/>
          <p:cNvCxnSpPr>
            <a:cxnSpLocks noChangeShapeType="1"/>
            <a:stCxn id="12" idx="0"/>
            <a:endCxn id="7" idx="2"/>
          </p:cNvCxnSpPr>
          <p:nvPr/>
        </p:nvCxnSpPr>
        <p:spPr bwMode="auto">
          <a:xfrm rot="5400000" flipH="1">
            <a:off x="1875631" y="4510882"/>
            <a:ext cx="250825" cy="534988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7" name="AutoShape 26"/>
          <p:cNvCxnSpPr>
            <a:cxnSpLocks noChangeShapeType="1"/>
            <a:stCxn id="15" idx="0"/>
            <a:endCxn id="14" idx="2"/>
          </p:cNvCxnSpPr>
          <p:nvPr/>
        </p:nvCxnSpPr>
        <p:spPr bwMode="auto">
          <a:xfrm rot="5400000" flipH="1">
            <a:off x="6831807" y="4795044"/>
            <a:ext cx="252412" cy="6350"/>
          </a:xfrm>
          <a:prstGeom prst="bentConnector3">
            <a:avLst>
              <a:gd name="adj1" fmla="val 5031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5176838" y="4903788"/>
            <a:ext cx="6683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Doors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5895975" y="4903788"/>
            <a:ext cx="6683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EIS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30" name="AutoShape 31"/>
          <p:cNvCxnSpPr>
            <a:cxnSpLocks noChangeShapeType="1"/>
            <a:stCxn id="28" idx="0"/>
            <a:endCxn id="16" idx="2"/>
          </p:cNvCxnSpPr>
          <p:nvPr/>
        </p:nvCxnSpPr>
        <p:spPr bwMode="auto">
          <a:xfrm rot="-5400000">
            <a:off x="5743575" y="4421188"/>
            <a:ext cx="250825" cy="7143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31" name="AutoShape 32"/>
          <p:cNvCxnSpPr>
            <a:cxnSpLocks noChangeShapeType="1"/>
            <a:stCxn id="29" idx="0"/>
            <a:endCxn id="16" idx="2"/>
          </p:cNvCxnSpPr>
          <p:nvPr/>
        </p:nvCxnSpPr>
        <p:spPr bwMode="auto">
          <a:xfrm rot="5400000" flipH="1">
            <a:off x="6103144" y="4775994"/>
            <a:ext cx="250825" cy="47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8194675" y="2952750"/>
            <a:ext cx="835025" cy="723900"/>
          </a:xfrm>
          <a:prstGeom prst="rect">
            <a:avLst/>
          </a:prstGeom>
          <a:solidFill>
            <a:srgbClr val="DDDDDD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Dumping System  </a:t>
            </a:r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2227263" y="4029075"/>
            <a:ext cx="581025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FMCM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2870200" y="5695950"/>
            <a:ext cx="365125" cy="623888"/>
          </a:xfrm>
          <a:prstGeom prst="rect">
            <a:avLst/>
          </a:prstGeom>
          <a:solidFill>
            <a:srgbClr val="FFFF99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Cryo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OK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cxnSp>
        <p:nvCxnSpPr>
          <p:cNvPr id="35" name="AutoShape 36"/>
          <p:cNvCxnSpPr>
            <a:cxnSpLocks noChangeShapeType="1"/>
            <a:stCxn id="34" idx="0"/>
            <a:endCxn id="41" idx="6"/>
          </p:cNvCxnSpPr>
          <p:nvPr/>
        </p:nvCxnSpPr>
        <p:spPr bwMode="auto">
          <a:xfrm rot="5400000" flipH="1">
            <a:off x="1828800" y="4471988"/>
            <a:ext cx="217487" cy="2230438"/>
          </a:xfrm>
          <a:prstGeom prst="bentConnector2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6" name="AutoShape 37"/>
          <p:cNvCxnSpPr>
            <a:cxnSpLocks noChangeShapeType="1"/>
          </p:cNvCxnSpPr>
          <p:nvPr/>
        </p:nvCxnSpPr>
        <p:spPr bwMode="auto">
          <a:xfrm rot="10800000">
            <a:off x="7980363" y="3294063"/>
            <a:ext cx="284162" cy="5016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8264525" y="3754438"/>
            <a:ext cx="865188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Injection BIS</a:t>
            </a: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3594100" y="5011738"/>
            <a:ext cx="723900" cy="98901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aperture limits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(some 100)</a:t>
            </a:r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4365625" y="4999038"/>
            <a:ext cx="668338" cy="806450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  in arcs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(several 1000)</a:t>
            </a:r>
          </a:p>
        </p:txBody>
      </p:sp>
      <p:cxnSp>
        <p:nvCxnSpPr>
          <p:cNvPr id="40" name="AutoShape 41"/>
          <p:cNvCxnSpPr>
            <a:cxnSpLocks noChangeShapeType="1"/>
            <a:stCxn id="39" idx="0"/>
          </p:cNvCxnSpPr>
          <p:nvPr/>
        </p:nvCxnSpPr>
        <p:spPr bwMode="auto">
          <a:xfrm rot="16200000" flipV="1">
            <a:off x="4409282" y="4707731"/>
            <a:ext cx="338138" cy="2444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746125" y="5440363"/>
            <a:ext cx="76200" cy="76200"/>
          </a:xfrm>
          <a:prstGeom prst="ellipse">
            <a:avLst/>
          </a:prstGeom>
          <a:solidFill>
            <a:srgbClr val="FFFF99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2" name="AutoShape 44"/>
          <p:cNvCxnSpPr>
            <a:cxnSpLocks noChangeShapeType="1"/>
            <a:stCxn id="41" idx="0"/>
            <a:endCxn id="6" idx="2"/>
          </p:cNvCxnSpPr>
          <p:nvPr/>
        </p:nvCxnSpPr>
        <p:spPr bwMode="auto">
          <a:xfrm rot="-5400000">
            <a:off x="406400" y="5060950"/>
            <a:ext cx="757238" cy="1588"/>
          </a:xfrm>
          <a:prstGeom prst="bentConnector3">
            <a:avLst>
              <a:gd name="adj1" fmla="val 49894"/>
            </a:avLst>
          </a:prstGeom>
          <a:noFill/>
          <a:ln w="2857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2432050" y="2103438"/>
            <a:ext cx="64928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CCC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Operator Buttons</a:t>
            </a: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4075113" y="2103438"/>
            <a:ext cx="7715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Transverse Feedback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2168525" y="1138238"/>
            <a:ext cx="9255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dirty="0">
                <a:solidFill>
                  <a:srgbClr val="C00000"/>
                </a:solidFill>
                <a:latin typeface="Calibri" pitchFamily="34" charset="0"/>
              </a:rPr>
              <a:t>Movable Devices</a:t>
            </a:r>
          </a:p>
          <a:p>
            <a:pPr algn="ctr" defTabSz="652463" eaLnBrk="0" hangingPunct="0"/>
            <a:endParaRPr lang="en-GB" sz="12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4930775" y="2103438"/>
            <a:ext cx="7016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Aperture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Kickers</a:t>
            </a:r>
          </a:p>
        </p:txBody>
      </p:sp>
      <p:sp>
        <p:nvSpPr>
          <p:cNvPr id="47" name="Text Box 49"/>
          <p:cNvSpPr txBox="1">
            <a:spLocks noChangeArrowheads="1"/>
          </p:cNvSpPr>
          <p:nvPr/>
        </p:nvSpPr>
        <p:spPr bwMode="auto">
          <a:xfrm>
            <a:off x="534988" y="2103438"/>
            <a:ext cx="5365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SMP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8" name="AutoShape 50"/>
          <p:cNvCxnSpPr>
            <a:cxnSpLocks noChangeShapeType="1"/>
            <a:stCxn id="52" idx="2"/>
            <a:endCxn id="50" idx="0"/>
          </p:cNvCxnSpPr>
          <p:nvPr/>
        </p:nvCxnSpPr>
        <p:spPr bwMode="auto">
          <a:xfrm rot="5400000">
            <a:off x="3894137" y="1449388"/>
            <a:ext cx="341313" cy="966788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9" name="AutoShape 51"/>
          <p:cNvCxnSpPr>
            <a:cxnSpLocks noChangeShapeType="1"/>
            <a:stCxn id="45" idx="2"/>
            <a:endCxn id="50" idx="0"/>
          </p:cNvCxnSpPr>
          <p:nvPr/>
        </p:nvCxnSpPr>
        <p:spPr bwMode="auto">
          <a:xfrm rot="16200000" flipH="1">
            <a:off x="2936081" y="1458119"/>
            <a:ext cx="341313" cy="94932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0" name="Text Box 52"/>
          <p:cNvSpPr txBox="1">
            <a:spLocks noChangeArrowheads="1"/>
          </p:cNvSpPr>
          <p:nvPr/>
        </p:nvSpPr>
        <p:spPr bwMode="auto">
          <a:xfrm>
            <a:off x="3170238" y="2103438"/>
            <a:ext cx="8223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Experiments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" name="Text Box 53"/>
          <p:cNvSpPr txBox="1">
            <a:spLocks noChangeArrowheads="1"/>
          </p:cNvSpPr>
          <p:nvPr/>
        </p:nvSpPr>
        <p:spPr bwMode="auto">
          <a:xfrm>
            <a:off x="3124200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BCM</a:t>
            </a:r>
          </a:p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Beam Loss</a:t>
            </a:r>
          </a:p>
          <a:p>
            <a:pPr algn="ctr" defTabSz="652463" eaLnBrk="0" hangingPunct="0"/>
            <a:endParaRPr lang="en-GB" sz="1200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52" name="Text Box 54"/>
          <p:cNvSpPr txBox="1">
            <a:spLocks noChangeArrowheads="1"/>
          </p:cNvSpPr>
          <p:nvPr/>
        </p:nvSpPr>
        <p:spPr bwMode="auto">
          <a:xfrm>
            <a:off x="4086225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Experimental Magnets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3" name="AutoShape 55"/>
          <p:cNvCxnSpPr>
            <a:cxnSpLocks noChangeShapeType="1"/>
            <a:stCxn id="51" idx="2"/>
            <a:endCxn id="50" idx="0"/>
          </p:cNvCxnSpPr>
          <p:nvPr/>
        </p:nvCxnSpPr>
        <p:spPr bwMode="auto">
          <a:xfrm rot="5400000">
            <a:off x="3413125" y="1930400"/>
            <a:ext cx="341313" cy="4763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4" name="Text Box 56"/>
          <p:cNvSpPr txBox="1">
            <a:spLocks noChangeArrowheads="1"/>
          </p:cNvSpPr>
          <p:nvPr/>
        </p:nvSpPr>
        <p:spPr bwMode="auto">
          <a:xfrm>
            <a:off x="2906713" y="4046538"/>
            <a:ext cx="5667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RF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5" name="Text Box 57"/>
          <p:cNvSpPr txBox="1">
            <a:spLocks noChangeArrowheads="1"/>
          </p:cNvSpPr>
          <p:nvPr/>
        </p:nvSpPr>
        <p:spPr bwMode="auto">
          <a:xfrm>
            <a:off x="6618288" y="2255838"/>
            <a:ext cx="668337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FBCM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Lifetime</a:t>
            </a:r>
          </a:p>
        </p:txBody>
      </p:sp>
      <p:sp>
        <p:nvSpPr>
          <p:cNvPr id="56" name="Text Box 58"/>
          <p:cNvSpPr txBox="1">
            <a:spLocks noChangeArrowheads="1"/>
          </p:cNvSpPr>
          <p:nvPr/>
        </p:nvSpPr>
        <p:spPr bwMode="auto">
          <a:xfrm>
            <a:off x="5686425" y="2255838"/>
            <a:ext cx="823913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Collimation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5202238" y="1138238"/>
            <a:ext cx="747712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Collimator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Positions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" name="Text Box 60"/>
          <p:cNvSpPr txBox="1">
            <a:spLocks noChangeArrowheads="1"/>
          </p:cNvSpPr>
          <p:nvPr/>
        </p:nvSpPr>
        <p:spPr bwMode="auto">
          <a:xfrm>
            <a:off x="6045200" y="1120775"/>
            <a:ext cx="97948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Environmental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parameters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9" name="AutoShape 61"/>
          <p:cNvCxnSpPr>
            <a:cxnSpLocks noChangeShapeType="1"/>
            <a:stCxn id="57" idx="2"/>
            <a:endCxn id="56" idx="0"/>
          </p:cNvCxnSpPr>
          <p:nvPr/>
        </p:nvCxnSpPr>
        <p:spPr bwMode="auto">
          <a:xfrm rot="16200000" flipH="1">
            <a:off x="5591175" y="1747838"/>
            <a:ext cx="493713" cy="522287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cxnSp>
        <p:nvCxnSpPr>
          <p:cNvPr id="60" name="AutoShape 62"/>
          <p:cNvCxnSpPr>
            <a:cxnSpLocks noChangeShapeType="1"/>
            <a:stCxn id="58" idx="2"/>
            <a:endCxn id="56" idx="0"/>
          </p:cNvCxnSpPr>
          <p:nvPr/>
        </p:nvCxnSpPr>
        <p:spPr bwMode="auto">
          <a:xfrm rot="5400000">
            <a:off x="6061869" y="1781969"/>
            <a:ext cx="511175" cy="436563"/>
          </a:xfrm>
          <a:prstGeom prst="bentConnector3">
            <a:avLst>
              <a:gd name="adj1" fmla="val 49690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61" name="Text Box 63"/>
          <p:cNvSpPr txBox="1">
            <a:spLocks noChangeArrowheads="1"/>
          </p:cNvSpPr>
          <p:nvPr/>
        </p:nvSpPr>
        <p:spPr bwMode="auto">
          <a:xfrm>
            <a:off x="7362825" y="2249488"/>
            <a:ext cx="666750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BTV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2" name="Text Box 64"/>
          <p:cNvSpPr txBox="1">
            <a:spLocks noChangeArrowheads="1"/>
          </p:cNvSpPr>
          <p:nvPr/>
        </p:nvSpPr>
        <p:spPr bwMode="auto">
          <a:xfrm>
            <a:off x="7110412" y="1120775"/>
            <a:ext cx="669925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BTV screens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3" name="AutoShape 66"/>
          <p:cNvCxnSpPr>
            <a:cxnSpLocks noChangeShapeType="1"/>
            <a:stCxn id="62" idx="2"/>
          </p:cNvCxnSpPr>
          <p:nvPr/>
        </p:nvCxnSpPr>
        <p:spPr bwMode="auto">
          <a:xfrm rot="16200000" flipH="1">
            <a:off x="7299325" y="1890713"/>
            <a:ext cx="460375" cy="168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4" name="AutoShape 67"/>
          <p:cNvCxnSpPr>
            <a:cxnSpLocks noChangeShapeType="1"/>
          </p:cNvCxnSpPr>
          <p:nvPr/>
        </p:nvCxnSpPr>
        <p:spPr bwMode="auto">
          <a:xfrm rot="5400000">
            <a:off x="7688263" y="1727200"/>
            <a:ext cx="549275" cy="479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5" name="Text Box 68"/>
          <p:cNvSpPr txBox="1">
            <a:spLocks noChangeArrowheads="1"/>
          </p:cNvSpPr>
          <p:nvPr/>
        </p:nvSpPr>
        <p:spPr bwMode="auto">
          <a:xfrm>
            <a:off x="1146175" y="2103438"/>
            <a:ext cx="7191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Software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Interlocks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6" name="Text Box 69"/>
          <p:cNvSpPr txBox="1">
            <a:spLocks noChangeArrowheads="1"/>
          </p:cNvSpPr>
          <p:nvPr/>
        </p:nvSpPr>
        <p:spPr bwMode="auto">
          <a:xfrm>
            <a:off x="1130300" y="11382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7" name="AutoShape 70"/>
          <p:cNvCxnSpPr>
            <a:cxnSpLocks noChangeShapeType="1"/>
            <a:stCxn id="66" idx="2"/>
            <a:endCxn id="65" idx="0"/>
          </p:cNvCxnSpPr>
          <p:nvPr/>
        </p:nvCxnSpPr>
        <p:spPr bwMode="auto">
          <a:xfrm rot="5400000">
            <a:off x="1337469" y="1931194"/>
            <a:ext cx="341313" cy="317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68" name="Line 71"/>
          <p:cNvSpPr>
            <a:spLocks noChangeShapeType="1"/>
          </p:cNvSpPr>
          <p:nvPr/>
        </p:nvSpPr>
        <p:spPr bwMode="auto">
          <a:xfrm flipV="1">
            <a:off x="7477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9" name="Line 72"/>
          <p:cNvSpPr>
            <a:spLocks noChangeShapeType="1"/>
          </p:cNvSpPr>
          <p:nvPr/>
        </p:nvSpPr>
        <p:spPr bwMode="auto">
          <a:xfrm flipV="1">
            <a:off x="17081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0" name="Line 73"/>
          <p:cNvSpPr>
            <a:spLocks noChangeShapeType="1"/>
          </p:cNvSpPr>
          <p:nvPr/>
        </p:nvSpPr>
        <p:spPr bwMode="auto">
          <a:xfrm flipV="1">
            <a:off x="251777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1" name="Line 74"/>
          <p:cNvSpPr>
            <a:spLocks noChangeShapeType="1"/>
          </p:cNvSpPr>
          <p:nvPr/>
        </p:nvSpPr>
        <p:spPr bwMode="auto">
          <a:xfrm flipV="1">
            <a:off x="42402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2" name="Line 75"/>
          <p:cNvSpPr>
            <a:spLocks noChangeShapeType="1"/>
          </p:cNvSpPr>
          <p:nvPr/>
        </p:nvSpPr>
        <p:spPr bwMode="auto">
          <a:xfrm flipV="1">
            <a:off x="31559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cxnSp>
        <p:nvCxnSpPr>
          <p:cNvPr id="73" name="AutoShape 76"/>
          <p:cNvCxnSpPr>
            <a:cxnSpLocks noChangeShapeType="1"/>
          </p:cNvCxnSpPr>
          <p:nvPr/>
        </p:nvCxnSpPr>
        <p:spPr bwMode="auto">
          <a:xfrm rot="-5400000">
            <a:off x="3714750" y="4792663"/>
            <a:ext cx="350838" cy="87312"/>
          </a:xfrm>
          <a:prstGeom prst="bentConnector3">
            <a:avLst>
              <a:gd name="adj1" fmla="val 4977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74" name="Line 77"/>
          <p:cNvSpPr>
            <a:spLocks noChangeShapeType="1"/>
          </p:cNvSpPr>
          <p:nvPr/>
        </p:nvSpPr>
        <p:spPr bwMode="auto">
          <a:xfrm flipV="1">
            <a:off x="3503613" y="2693988"/>
            <a:ext cx="4762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5" name="Line 78"/>
          <p:cNvSpPr>
            <a:spLocks noChangeShapeType="1"/>
          </p:cNvSpPr>
          <p:nvPr/>
        </p:nvSpPr>
        <p:spPr bwMode="auto">
          <a:xfrm flipV="1">
            <a:off x="4486275" y="2703513"/>
            <a:ext cx="1588" cy="393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Line 79"/>
          <p:cNvSpPr>
            <a:spLocks noChangeShapeType="1"/>
          </p:cNvSpPr>
          <p:nvPr/>
        </p:nvSpPr>
        <p:spPr bwMode="auto">
          <a:xfrm flipH="1" flipV="1">
            <a:off x="5287963" y="2686050"/>
            <a:ext cx="1587" cy="411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Line 80"/>
          <p:cNvSpPr>
            <a:spLocks noChangeShapeType="1"/>
          </p:cNvSpPr>
          <p:nvPr/>
        </p:nvSpPr>
        <p:spPr bwMode="auto">
          <a:xfrm flipV="1">
            <a:off x="6118225" y="2687638"/>
            <a:ext cx="0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8" name="Line 81"/>
          <p:cNvSpPr>
            <a:spLocks noChangeShapeType="1"/>
          </p:cNvSpPr>
          <p:nvPr/>
        </p:nvSpPr>
        <p:spPr bwMode="auto">
          <a:xfrm flipH="1" flipV="1">
            <a:off x="6958013" y="2689225"/>
            <a:ext cx="3175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9" name="Line 82"/>
          <p:cNvSpPr>
            <a:spLocks noChangeShapeType="1"/>
          </p:cNvSpPr>
          <p:nvPr/>
        </p:nvSpPr>
        <p:spPr bwMode="auto">
          <a:xfrm flipV="1">
            <a:off x="7553325" y="2695575"/>
            <a:ext cx="4763" cy="395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0" name="Line 83"/>
          <p:cNvSpPr>
            <a:spLocks noChangeShapeType="1"/>
          </p:cNvSpPr>
          <p:nvPr/>
        </p:nvSpPr>
        <p:spPr bwMode="auto">
          <a:xfrm flipV="1">
            <a:off x="618490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1" name="Line 84"/>
          <p:cNvSpPr>
            <a:spLocks noChangeShapeType="1"/>
          </p:cNvSpPr>
          <p:nvPr/>
        </p:nvSpPr>
        <p:spPr bwMode="auto">
          <a:xfrm flipV="1">
            <a:off x="6953250" y="36337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2" name="Line 85"/>
          <p:cNvSpPr>
            <a:spLocks noChangeShapeType="1"/>
          </p:cNvSpPr>
          <p:nvPr/>
        </p:nvSpPr>
        <p:spPr bwMode="auto">
          <a:xfrm flipV="1">
            <a:off x="540702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3" name="Line 86"/>
          <p:cNvSpPr>
            <a:spLocks noChangeShapeType="1"/>
          </p:cNvSpPr>
          <p:nvPr/>
        </p:nvSpPr>
        <p:spPr bwMode="auto">
          <a:xfrm flipH="1" flipV="1">
            <a:off x="1503363" y="2693988"/>
            <a:ext cx="1587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4" name="Line 87"/>
          <p:cNvSpPr>
            <a:spLocks noChangeShapeType="1"/>
          </p:cNvSpPr>
          <p:nvPr/>
        </p:nvSpPr>
        <p:spPr bwMode="auto">
          <a:xfrm flipV="1">
            <a:off x="2760663" y="2695575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5" name="Line 88"/>
          <p:cNvSpPr>
            <a:spLocks noChangeShapeType="1"/>
          </p:cNvSpPr>
          <p:nvPr/>
        </p:nvSpPr>
        <p:spPr bwMode="auto">
          <a:xfrm>
            <a:off x="7720013" y="3322638"/>
            <a:ext cx="4889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6" name="Line 89"/>
          <p:cNvSpPr>
            <a:spLocks noChangeShapeType="1"/>
          </p:cNvSpPr>
          <p:nvPr/>
        </p:nvSpPr>
        <p:spPr bwMode="auto">
          <a:xfrm flipH="1" flipV="1">
            <a:off x="790575" y="2693988"/>
            <a:ext cx="1588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7" name="Text Box 90"/>
          <p:cNvSpPr txBox="1">
            <a:spLocks noChangeArrowheads="1"/>
          </p:cNvSpPr>
          <p:nvPr/>
        </p:nvSpPr>
        <p:spPr bwMode="auto">
          <a:xfrm>
            <a:off x="8194675" y="4156075"/>
            <a:ext cx="936625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Timing System 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(PM)</a:t>
            </a:r>
          </a:p>
        </p:txBody>
      </p:sp>
      <p:cxnSp>
        <p:nvCxnSpPr>
          <p:cNvPr id="88" name="AutoShape 91"/>
          <p:cNvCxnSpPr>
            <a:cxnSpLocks noChangeShapeType="1"/>
          </p:cNvCxnSpPr>
          <p:nvPr/>
        </p:nvCxnSpPr>
        <p:spPr bwMode="auto">
          <a:xfrm rot="10800000">
            <a:off x="7980363" y="3767138"/>
            <a:ext cx="211137" cy="579437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89" name="Line 92"/>
          <p:cNvSpPr>
            <a:spLocks noChangeShapeType="1"/>
          </p:cNvSpPr>
          <p:nvPr/>
        </p:nvSpPr>
        <p:spPr bwMode="auto">
          <a:xfrm flipV="1">
            <a:off x="7697788" y="3192463"/>
            <a:ext cx="511175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0" name="Text Box 95"/>
          <p:cNvSpPr txBox="1">
            <a:spLocks noChangeArrowheads="1"/>
          </p:cNvSpPr>
          <p:nvPr/>
        </p:nvSpPr>
        <p:spPr bwMode="auto">
          <a:xfrm>
            <a:off x="1951038" y="1973263"/>
            <a:ext cx="392112" cy="7461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8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SEQ </a:t>
            </a:r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via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GMT</a:t>
            </a:r>
          </a:p>
        </p:txBody>
      </p:sp>
      <p:sp>
        <p:nvSpPr>
          <p:cNvPr id="91" name="Line 96"/>
          <p:cNvSpPr>
            <a:spLocks noChangeShapeType="1"/>
          </p:cNvSpPr>
          <p:nvPr/>
        </p:nvSpPr>
        <p:spPr bwMode="auto">
          <a:xfrm flipV="1">
            <a:off x="2127250" y="2693988"/>
            <a:ext cx="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2" name="Rectangle 97"/>
          <p:cNvSpPr>
            <a:spLocks noChangeArrowheads="1"/>
          </p:cNvSpPr>
          <p:nvPr/>
        </p:nvSpPr>
        <p:spPr bwMode="auto">
          <a:xfrm>
            <a:off x="7896225" y="3978275"/>
            <a:ext cx="179388" cy="188913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3" name="Text Box 98"/>
          <p:cNvSpPr txBox="1">
            <a:spLocks noChangeArrowheads="1"/>
          </p:cNvSpPr>
          <p:nvPr/>
        </p:nvSpPr>
        <p:spPr bwMode="auto">
          <a:xfrm>
            <a:off x="1208088" y="1068388"/>
            <a:ext cx="7572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4" name="Text Box 99"/>
          <p:cNvSpPr txBox="1">
            <a:spLocks noChangeArrowheads="1"/>
          </p:cNvSpPr>
          <p:nvPr/>
        </p:nvSpPr>
        <p:spPr bwMode="auto">
          <a:xfrm>
            <a:off x="1276350" y="9985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5" name="Line 100"/>
          <p:cNvSpPr>
            <a:spLocks noChangeShapeType="1"/>
          </p:cNvSpPr>
          <p:nvPr/>
        </p:nvSpPr>
        <p:spPr bwMode="auto">
          <a:xfrm flipH="1">
            <a:off x="438150" y="3327400"/>
            <a:ext cx="144463" cy="1588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6" name="Line 101"/>
          <p:cNvSpPr>
            <a:spLocks noChangeShapeType="1"/>
          </p:cNvSpPr>
          <p:nvPr/>
        </p:nvSpPr>
        <p:spPr bwMode="auto">
          <a:xfrm flipH="1" flipV="1">
            <a:off x="431800" y="1958975"/>
            <a:ext cx="0" cy="137160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7" name="Text Box 102"/>
          <p:cNvSpPr txBox="1">
            <a:spLocks noChangeArrowheads="1"/>
          </p:cNvSpPr>
          <p:nvPr/>
        </p:nvSpPr>
        <p:spPr bwMode="auto">
          <a:xfrm rot="-5400000">
            <a:off x="111125" y="1460501"/>
            <a:ext cx="655637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Timing</a:t>
            </a:r>
          </a:p>
        </p:txBody>
      </p:sp>
      <p:sp>
        <p:nvSpPr>
          <p:cNvPr id="98" name="Text Box 103"/>
          <p:cNvSpPr txBox="1">
            <a:spLocks noChangeArrowheads="1"/>
          </p:cNvSpPr>
          <p:nvPr/>
        </p:nvSpPr>
        <p:spPr bwMode="auto">
          <a:xfrm>
            <a:off x="601663" y="3140075"/>
            <a:ext cx="652462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tIns="0" rIns="36000" bIns="0">
            <a:spAutoFit/>
          </a:bodyPr>
          <a:lstStyle/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Safe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Beam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Flag</a:t>
            </a:r>
          </a:p>
        </p:txBody>
      </p:sp>
      <p:sp>
        <p:nvSpPr>
          <p:cNvPr id="99" name="Line 104"/>
          <p:cNvSpPr>
            <a:spLocks noChangeShapeType="1"/>
          </p:cNvSpPr>
          <p:nvPr/>
        </p:nvSpPr>
        <p:spPr bwMode="auto">
          <a:xfrm>
            <a:off x="7985125" y="39957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0" name="Line 105"/>
          <p:cNvSpPr>
            <a:spLocks noChangeShapeType="1"/>
          </p:cNvSpPr>
          <p:nvPr/>
        </p:nvSpPr>
        <p:spPr bwMode="auto">
          <a:xfrm>
            <a:off x="7980363" y="4100513"/>
            <a:ext cx="0" cy="53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1" name="Line 106"/>
          <p:cNvSpPr>
            <a:spLocks noChangeShapeType="1"/>
          </p:cNvSpPr>
          <p:nvPr/>
        </p:nvSpPr>
        <p:spPr bwMode="auto">
          <a:xfrm>
            <a:off x="7983538" y="4032250"/>
            <a:ext cx="269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2" name="Line 157"/>
          <p:cNvSpPr>
            <a:spLocks noChangeShapeType="1"/>
          </p:cNvSpPr>
          <p:nvPr/>
        </p:nvSpPr>
        <p:spPr bwMode="auto">
          <a:xfrm flipH="1" flipV="1">
            <a:off x="781050" y="1103313"/>
            <a:ext cx="9525" cy="9969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3" name="Line 158"/>
          <p:cNvSpPr>
            <a:spLocks noChangeShapeType="1"/>
          </p:cNvSpPr>
          <p:nvPr/>
        </p:nvSpPr>
        <p:spPr bwMode="auto">
          <a:xfrm flipV="1">
            <a:off x="439738" y="1101725"/>
            <a:ext cx="4762" cy="16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arrow" w="med" len="med"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4" name="Line 159"/>
          <p:cNvSpPr>
            <a:spLocks noChangeShapeType="1"/>
          </p:cNvSpPr>
          <p:nvPr/>
        </p:nvSpPr>
        <p:spPr bwMode="auto">
          <a:xfrm flipH="1" flipV="1">
            <a:off x="442913" y="1104900"/>
            <a:ext cx="344487" cy="31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5" name="Text Box 161"/>
          <p:cNvSpPr txBox="1">
            <a:spLocks noChangeArrowheads="1"/>
          </p:cNvSpPr>
          <p:nvPr/>
        </p:nvSpPr>
        <p:spPr bwMode="auto">
          <a:xfrm>
            <a:off x="8259763" y="2441575"/>
            <a:ext cx="666750" cy="258763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MKI</a:t>
            </a:r>
          </a:p>
        </p:txBody>
      </p:sp>
      <p:cxnSp>
        <p:nvCxnSpPr>
          <p:cNvPr id="106" name="AutoShape 162"/>
          <p:cNvCxnSpPr>
            <a:cxnSpLocks noChangeShapeType="1"/>
            <a:endCxn id="105" idx="1"/>
          </p:cNvCxnSpPr>
          <p:nvPr/>
        </p:nvCxnSpPr>
        <p:spPr bwMode="auto">
          <a:xfrm flipV="1">
            <a:off x="7708900" y="2571750"/>
            <a:ext cx="550863" cy="550863"/>
          </a:xfrm>
          <a:prstGeom prst="bentConnector3">
            <a:avLst>
              <a:gd name="adj1" fmla="val 68463"/>
            </a:avLst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107" name="Text Box 65"/>
          <p:cNvSpPr txBox="1">
            <a:spLocks noChangeArrowheads="1"/>
          </p:cNvSpPr>
          <p:nvPr/>
        </p:nvSpPr>
        <p:spPr bwMode="auto">
          <a:xfrm>
            <a:off x="7867650" y="1127847"/>
            <a:ext cx="66833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Mirrors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8" name="Straight Arrow Connector 120"/>
          <p:cNvCxnSpPr>
            <a:cxnSpLocks noChangeShapeType="1"/>
          </p:cNvCxnSpPr>
          <p:nvPr/>
        </p:nvCxnSpPr>
        <p:spPr bwMode="auto">
          <a:xfrm rot="5400000" flipH="1" flipV="1">
            <a:off x="6837363" y="4259262"/>
            <a:ext cx="1219200" cy="31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9" name="Straight Arrow Connector 121"/>
          <p:cNvCxnSpPr>
            <a:cxnSpLocks noChangeShapeType="1"/>
          </p:cNvCxnSpPr>
          <p:nvPr/>
        </p:nvCxnSpPr>
        <p:spPr bwMode="auto">
          <a:xfrm rot="5400000" flipH="1" flipV="1">
            <a:off x="7062788" y="4170363"/>
            <a:ext cx="1082675" cy="95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10" name="Straight Connector 124"/>
          <p:cNvCxnSpPr>
            <a:cxnSpLocks noChangeShapeType="1"/>
          </p:cNvCxnSpPr>
          <p:nvPr/>
        </p:nvCxnSpPr>
        <p:spPr bwMode="auto">
          <a:xfrm>
            <a:off x="7599363" y="4716463"/>
            <a:ext cx="838200" cy="1587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1" name="Straight Connector 130"/>
          <p:cNvCxnSpPr>
            <a:cxnSpLocks noChangeShapeType="1"/>
            <a:endCxn id="20" idx="0"/>
          </p:cNvCxnSpPr>
          <p:nvPr/>
        </p:nvCxnSpPr>
        <p:spPr bwMode="auto">
          <a:xfrm rot="16200000" flipH="1">
            <a:off x="8364538" y="4789488"/>
            <a:ext cx="152400" cy="635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12" name="Text Box 114"/>
          <p:cNvSpPr txBox="1">
            <a:spLocks noChangeArrowheads="1"/>
          </p:cNvSpPr>
          <p:nvPr/>
        </p:nvSpPr>
        <p:spPr bwMode="auto">
          <a:xfrm>
            <a:off x="730250" y="367506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32</a:t>
            </a:r>
          </a:p>
        </p:txBody>
      </p:sp>
      <p:sp>
        <p:nvSpPr>
          <p:cNvPr id="113" name="Text Box 115"/>
          <p:cNvSpPr txBox="1">
            <a:spLocks noChangeArrowheads="1"/>
          </p:cNvSpPr>
          <p:nvPr/>
        </p:nvSpPr>
        <p:spPr bwMode="auto">
          <a:xfrm>
            <a:off x="1698625" y="3684588"/>
            <a:ext cx="2746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114" name="Text Box 116"/>
          <p:cNvSpPr txBox="1">
            <a:spLocks noChangeArrowheads="1"/>
          </p:cNvSpPr>
          <p:nvPr/>
        </p:nvSpPr>
        <p:spPr bwMode="auto">
          <a:xfrm>
            <a:off x="2497138" y="368141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115" name="Line 117"/>
          <p:cNvSpPr>
            <a:spLocks noChangeShapeType="1"/>
          </p:cNvSpPr>
          <p:nvPr/>
        </p:nvSpPr>
        <p:spPr bwMode="auto">
          <a:xfrm flipV="1">
            <a:off x="696913" y="3830638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6" name="Line 118"/>
          <p:cNvSpPr>
            <a:spLocks noChangeShapeType="1"/>
          </p:cNvSpPr>
          <p:nvPr/>
        </p:nvSpPr>
        <p:spPr bwMode="auto">
          <a:xfrm flipV="1">
            <a:off x="1665288" y="3865563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7" name="Line 119"/>
          <p:cNvSpPr>
            <a:spLocks noChangeShapeType="1"/>
          </p:cNvSpPr>
          <p:nvPr/>
        </p:nvSpPr>
        <p:spPr bwMode="auto">
          <a:xfrm flipV="1">
            <a:off x="2478088" y="3867150"/>
            <a:ext cx="80962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2450" y="5818267"/>
            <a:ext cx="3348038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solidFill>
                  <a:srgbClr val="C00000"/>
                </a:solidFill>
              </a:rPr>
              <a:t>In total, </a:t>
            </a:r>
            <a:r>
              <a:rPr lang="de-CH" sz="2000" dirty="0" err="1" smtClean="0">
                <a:solidFill>
                  <a:srgbClr val="C00000"/>
                </a:solidFill>
              </a:rPr>
              <a:t>several</a:t>
            </a:r>
            <a:r>
              <a:rPr lang="de-CH" sz="2000" dirty="0" smtClean="0">
                <a:solidFill>
                  <a:srgbClr val="C00000"/>
                </a:solidFill>
              </a:rPr>
              <a:t> 10k interlock </a:t>
            </a:r>
            <a:r>
              <a:rPr lang="de-CH" sz="2000" dirty="0" err="1" smtClean="0">
                <a:solidFill>
                  <a:srgbClr val="C00000"/>
                </a:solidFill>
              </a:rPr>
              <a:t>channels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35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147">
        <p:fade/>
      </p:transition>
    </mc:Choice>
    <mc:Fallback xmlns="">
      <p:transition spd="med" advTm="141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lvl="1" eaLnBrk="1" hangingPunct="1"/>
            <a:r>
              <a:rPr lang="en-GB" sz="3200" dirty="0" smtClean="0">
                <a:cs typeface="Arial" charset="0"/>
              </a:rPr>
              <a:t>Software </a:t>
            </a:r>
            <a:r>
              <a:rPr lang="en-GB" sz="3200" dirty="0">
                <a:cs typeface="Arial" charset="0"/>
              </a:rPr>
              <a:t>Interlock </a:t>
            </a:r>
            <a:r>
              <a:rPr lang="en-GB" sz="3200" dirty="0" smtClean="0">
                <a:cs typeface="Arial" charset="0"/>
              </a:rPr>
              <a:t>System</a:t>
            </a:r>
            <a:endParaRPr lang="en-GB" sz="3200" dirty="0">
              <a:sym typeface="Symbol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87375" y="3097213"/>
            <a:ext cx="7121525" cy="515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lIns="65291" tIns="0" rIns="65291" bIns="0"/>
          <a:lstStyle/>
          <a:p>
            <a:pPr defTabSz="652463" eaLnBrk="0" hangingPunct="0">
              <a:lnSpc>
                <a:spcPct val="70000"/>
              </a:lnSpc>
            </a:pPr>
            <a:endParaRPr lang="en-GB" sz="800" b="1" dirty="0">
              <a:solidFill>
                <a:srgbClr val="000000"/>
              </a:solidFill>
              <a:latin typeface="Calibri" pitchFamily="34" charset="0"/>
            </a:endParaRPr>
          </a:p>
          <a:p>
            <a:pPr defTabSz="652463" eaLnBrk="0" hangingPunct="0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           Beam Interlock System</a:t>
            </a:r>
          </a:p>
          <a:p>
            <a:pPr defTabSz="652463" eaLnBrk="0" hangingPunct="0">
              <a:lnSpc>
                <a:spcPct val="70000"/>
              </a:lnSpc>
            </a:pPr>
            <a:endParaRPr lang="en-GB" sz="16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38138" y="4029075"/>
            <a:ext cx="893762" cy="654050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>
                <a:solidFill>
                  <a:srgbClr val="000000"/>
                </a:solidFill>
                <a:latin typeface="Calibri" pitchFamily="34" charset="0"/>
              </a:rPr>
              <a:t>PIC</a:t>
            </a:r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essential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+ auxiliary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circuits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320800" y="4029075"/>
            <a:ext cx="823913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WIC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88925" y="5695950"/>
            <a:ext cx="7715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QPS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(several 10000)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131888" y="5695950"/>
            <a:ext cx="725487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Converters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~1800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954213" y="5695950"/>
            <a:ext cx="419100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AUG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417763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UPS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890713" y="4903788"/>
            <a:ext cx="7540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Power Converters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635375" y="4056063"/>
            <a:ext cx="1296988" cy="6365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9144" rIns="12853" bIns="9144">
            <a:spAutoFit/>
          </a:bodyPr>
          <a:lstStyle/>
          <a:p>
            <a:pPr algn="ctr" defTabSz="652463" eaLnBrk="0" hangingPunct="0"/>
            <a:endParaRPr lang="en-GB" sz="12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4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BLM</a:t>
            </a:r>
          </a:p>
          <a:p>
            <a:pPr algn="ctr" defTabSz="652463" eaLnBrk="0" hangingPunct="0"/>
            <a:endParaRPr lang="en-GB" sz="1400" b="1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6621463" y="4048125"/>
            <a:ext cx="66675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669088" y="4924425"/>
            <a:ext cx="584200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Vacuum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Valves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(~300)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969000" y="4029075"/>
            <a:ext cx="512763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Access </a:t>
            </a:r>
          </a:p>
          <a:p>
            <a:pPr algn="ctr" defTabSz="652463" eaLnBrk="0" hangingPunct="0"/>
            <a:r>
              <a:rPr lang="en-GB" sz="1200" b="1">
                <a:solidFill>
                  <a:srgbClr val="0000FF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5105400" y="4046538"/>
            <a:ext cx="6461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</a:p>
          <a:p>
            <a:pPr algn="ctr" defTabSz="652463" eaLnBrk="0" hangingPunct="0"/>
            <a:r>
              <a:rPr lang="en-GB" sz="1200" b="1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BPM in IR6</a:t>
            </a:r>
          </a:p>
        </p:txBody>
      </p:sp>
      <p:cxnSp>
        <p:nvCxnSpPr>
          <p:cNvPr id="18" name="AutoShape 17"/>
          <p:cNvCxnSpPr>
            <a:cxnSpLocks noChangeShapeType="1"/>
            <a:stCxn id="8" idx="0"/>
            <a:endCxn id="41" idx="4"/>
          </p:cNvCxnSpPr>
          <p:nvPr/>
        </p:nvCxnSpPr>
        <p:spPr bwMode="auto">
          <a:xfrm rot="-5400000">
            <a:off x="639763" y="5551488"/>
            <a:ext cx="179387" cy="109537"/>
          </a:xfrm>
          <a:prstGeom prst="bentConnector3">
            <a:avLst>
              <a:gd name="adj1" fmla="val 49556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7370763" y="4868863"/>
            <a:ext cx="66675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Access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Safety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Blocks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8132763" y="4868863"/>
            <a:ext cx="622300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RF /e-Stoppers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 </a:t>
            </a:r>
          </a:p>
        </p:txBody>
      </p:sp>
      <p:cxnSp>
        <p:nvCxnSpPr>
          <p:cNvPr id="21" name="AutoShape 20"/>
          <p:cNvCxnSpPr>
            <a:cxnSpLocks noChangeShapeType="1"/>
            <a:stCxn id="10" idx="0"/>
            <a:endCxn id="41" idx="6"/>
          </p:cNvCxnSpPr>
          <p:nvPr/>
        </p:nvCxnSpPr>
        <p:spPr bwMode="auto">
          <a:xfrm rot="5400000" flipH="1">
            <a:off x="1384300" y="4916488"/>
            <a:ext cx="217487" cy="1341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2" name="AutoShape 21"/>
          <p:cNvCxnSpPr>
            <a:cxnSpLocks noChangeShapeType="1"/>
            <a:stCxn id="11" idx="0"/>
            <a:endCxn id="41" idx="6"/>
          </p:cNvCxnSpPr>
          <p:nvPr/>
        </p:nvCxnSpPr>
        <p:spPr bwMode="auto">
          <a:xfrm rot="5400000" flipH="1">
            <a:off x="1602581" y="4698207"/>
            <a:ext cx="217487" cy="17780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3" name="AutoShape 22"/>
          <p:cNvCxnSpPr>
            <a:cxnSpLocks noChangeShapeType="1"/>
            <a:stCxn id="9" idx="0"/>
            <a:endCxn id="41" idx="6"/>
          </p:cNvCxnSpPr>
          <p:nvPr/>
        </p:nvCxnSpPr>
        <p:spPr bwMode="auto">
          <a:xfrm rot="5400000" flipH="1">
            <a:off x="1050131" y="5250657"/>
            <a:ext cx="217487" cy="6731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1185863" y="4903788"/>
            <a:ext cx="652462" cy="441325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Magnets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25" name="AutoShape 24"/>
          <p:cNvCxnSpPr>
            <a:cxnSpLocks noChangeShapeType="1"/>
            <a:stCxn id="24" idx="0"/>
            <a:endCxn id="7" idx="2"/>
          </p:cNvCxnSpPr>
          <p:nvPr/>
        </p:nvCxnSpPr>
        <p:spPr bwMode="auto">
          <a:xfrm rot="-5400000">
            <a:off x="1497806" y="4668045"/>
            <a:ext cx="250825" cy="2206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26" name="AutoShape 25"/>
          <p:cNvCxnSpPr>
            <a:cxnSpLocks noChangeShapeType="1"/>
            <a:stCxn id="12" idx="0"/>
            <a:endCxn id="7" idx="2"/>
          </p:cNvCxnSpPr>
          <p:nvPr/>
        </p:nvCxnSpPr>
        <p:spPr bwMode="auto">
          <a:xfrm rot="5400000" flipH="1">
            <a:off x="1875631" y="4510882"/>
            <a:ext cx="250825" cy="5349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27" name="AutoShape 26"/>
          <p:cNvCxnSpPr>
            <a:cxnSpLocks noChangeShapeType="1"/>
            <a:stCxn id="15" idx="0"/>
            <a:endCxn id="14" idx="2"/>
          </p:cNvCxnSpPr>
          <p:nvPr/>
        </p:nvCxnSpPr>
        <p:spPr bwMode="auto">
          <a:xfrm rot="5400000" flipH="1">
            <a:off x="6831807" y="4795044"/>
            <a:ext cx="252412" cy="6350"/>
          </a:xfrm>
          <a:prstGeom prst="bentConnector3">
            <a:avLst>
              <a:gd name="adj1" fmla="val 50315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5176838" y="4903788"/>
            <a:ext cx="6683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Doors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5895975" y="4903788"/>
            <a:ext cx="6683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FF"/>
                </a:solidFill>
                <a:latin typeface="Calibri" pitchFamily="34" charset="0"/>
              </a:rPr>
              <a:t>EIS</a:t>
            </a: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  <a:p>
            <a:pPr algn="ctr" defTabSz="652463" eaLnBrk="0" hangingPunct="0"/>
            <a:endParaRPr lang="en-GB" sz="1200">
              <a:solidFill>
                <a:srgbClr val="0000FF"/>
              </a:solidFill>
              <a:latin typeface="Calibri" pitchFamily="34" charset="0"/>
            </a:endParaRPr>
          </a:p>
        </p:txBody>
      </p:sp>
      <p:cxnSp>
        <p:nvCxnSpPr>
          <p:cNvPr id="30" name="AutoShape 31"/>
          <p:cNvCxnSpPr>
            <a:cxnSpLocks noChangeShapeType="1"/>
            <a:stCxn id="28" idx="0"/>
            <a:endCxn id="16" idx="2"/>
          </p:cNvCxnSpPr>
          <p:nvPr/>
        </p:nvCxnSpPr>
        <p:spPr bwMode="auto">
          <a:xfrm rot="-5400000">
            <a:off x="5743575" y="4421188"/>
            <a:ext cx="250825" cy="7143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cxnSp>
      <p:cxnSp>
        <p:nvCxnSpPr>
          <p:cNvPr id="31" name="AutoShape 32"/>
          <p:cNvCxnSpPr>
            <a:cxnSpLocks noChangeShapeType="1"/>
            <a:stCxn id="29" idx="0"/>
            <a:endCxn id="16" idx="2"/>
          </p:cNvCxnSpPr>
          <p:nvPr/>
        </p:nvCxnSpPr>
        <p:spPr bwMode="auto">
          <a:xfrm rot="5400000" flipH="1">
            <a:off x="6103144" y="4775994"/>
            <a:ext cx="250825" cy="47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8194675" y="2952750"/>
            <a:ext cx="835025" cy="723900"/>
          </a:xfrm>
          <a:prstGeom prst="rect">
            <a:avLst/>
          </a:prstGeom>
          <a:solidFill>
            <a:srgbClr val="DDDDDD"/>
          </a:solidFill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400" b="1">
                <a:solidFill>
                  <a:srgbClr val="000000"/>
                </a:solidFill>
                <a:latin typeface="Calibri" pitchFamily="34" charset="0"/>
              </a:rPr>
              <a:t>Dumping System  </a:t>
            </a:r>
          </a:p>
        </p:txBody>
      </p:sp>
      <p:sp>
        <p:nvSpPr>
          <p:cNvPr id="33" name="Text Box 34"/>
          <p:cNvSpPr txBox="1">
            <a:spLocks noChangeArrowheads="1"/>
          </p:cNvSpPr>
          <p:nvPr/>
        </p:nvSpPr>
        <p:spPr bwMode="auto">
          <a:xfrm>
            <a:off x="2227263" y="4029075"/>
            <a:ext cx="5810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FMCM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34" name="Text Box 35"/>
          <p:cNvSpPr txBox="1">
            <a:spLocks noChangeArrowheads="1"/>
          </p:cNvSpPr>
          <p:nvPr/>
        </p:nvSpPr>
        <p:spPr bwMode="auto">
          <a:xfrm>
            <a:off x="2870200" y="5695950"/>
            <a:ext cx="365125" cy="623888"/>
          </a:xfrm>
          <a:prstGeom prst="rect">
            <a:avLst/>
          </a:prstGeom>
          <a:solidFill>
            <a:srgbClr val="FFFF99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Cryo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35" name="AutoShape 36"/>
          <p:cNvCxnSpPr>
            <a:cxnSpLocks noChangeShapeType="1"/>
            <a:stCxn id="34" idx="0"/>
            <a:endCxn id="41" idx="6"/>
          </p:cNvCxnSpPr>
          <p:nvPr/>
        </p:nvCxnSpPr>
        <p:spPr bwMode="auto">
          <a:xfrm rot="5400000" flipH="1">
            <a:off x="1828800" y="4471988"/>
            <a:ext cx="217487" cy="2230438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36" name="AutoShape 37"/>
          <p:cNvCxnSpPr>
            <a:cxnSpLocks noChangeShapeType="1"/>
          </p:cNvCxnSpPr>
          <p:nvPr/>
        </p:nvCxnSpPr>
        <p:spPr bwMode="auto">
          <a:xfrm rot="10800000">
            <a:off x="7980363" y="3294063"/>
            <a:ext cx="284162" cy="5016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37" name="Text Box 38"/>
          <p:cNvSpPr txBox="1">
            <a:spLocks noChangeArrowheads="1"/>
          </p:cNvSpPr>
          <p:nvPr/>
        </p:nvSpPr>
        <p:spPr bwMode="auto">
          <a:xfrm>
            <a:off x="8264525" y="3754438"/>
            <a:ext cx="865188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Injection BIS</a:t>
            </a:r>
          </a:p>
        </p:txBody>
      </p:sp>
      <p:sp>
        <p:nvSpPr>
          <p:cNvPr id="38" name="Text Box 39"/>
          <p:cNvSpPr txBox="1">
            <a:spLocks noChangeArrowheads="1"/>
          </p:cNvSpPr>
          <p:nvPr/>
        </p:nvSpPr>
        <p:spPr bwMode="auto">
          <a:xfrm>
            <a:off x="3594100" y="5011738"/>
            <a:ext cx="723900" cy="989012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aperture limits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(some 100)</a:t>
            </a:r>
          </a:p>
        </p:txBody>
      </p:sp>
      <p:sp>
        <p:nvSpPr>
          <p:cNvPr id="39" name="Text Box 40"/>
          <p:cNvSpPr txBox="1">
            <a:spLocks noChangeArrowheads="1"/>
          </p:cNvSpPr>
          <p:nvPr/>
        </p:nvSpPr>
        <p:spPr bwMode="auto">
          <a:xfrm>
            <a:off x="4365625" y="4999038"/>
            <a:ext cx="668338" cy="806450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Monitors  in arcs</a:t>
            </a:r>
          </a:p>
          <a:p>
            <a:pPr algn="ctr" defTabSz="652463" eaLnBrk="0" hangingPunct="0"/>
            <a:r>
              <a:rPr lang="en-GB" sz="120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(several 1000)</a:t>
            </a:r>
          </a:p>
        </p:txBody>
      </p:sp>
      <p:cxnSp>
        <p:nvCxnSpPr>
          <p:cNvPr id="40" name="AutoShape 41"/>
          <p:cNvCxnSpPr>
            <a:cxnSpLocks noChangeShapeType="1"/>
            <a:stCxn id="39" idx="0"/>
          </p:cNvCxnSpPr>
          <p:nvPr/>
        </p:nvCxnSpPr>
        <p:spPr bwMode="auto">
          <a:xfrm rot="16200000" flipV="1">
            <a:off x="4409282" y="4707731"/>
            <a:ext cx="338138" cy="2444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41" name="Oval 43"/>
          <p:cNvSpPr>
            <a:spLocks noChangeArrowheads="1"/>
          </p:cNvSpPr>
          <p:nvPr/>
        </p:nvSpPr>
        <p:spPr bwMode="auto">
          <a:xfrm>
            <a:off x="746125" y="5440363"/>
            <a:ext cx="76200" cy="76200"/>
          </a:xfrm>
          <a:prstGeom prst="ellipse">
            <a:avLst/>
          </a:prstGeom>
          <a:solidFill>
            <a:srgbClr val="FFFF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2" name="AutoShape 44"/>
          <p:cNvCxnSpPr>
            <a:cxnSpLocks noChangeShapeType="1"/>
            <a:stCxn id="41" idx="0"/>
            <a:endCxn id="6" idx="2"/>
          </p:cNvCxnSpPr>
          <p:nvPr/>
        </p:nvCxnSpPr>
        <p:spPr bwMode="auto">
          <a:xfrm rot="-5400000">
            <a:off x="406400" y="5060950"/>
            <a:ext cx="757238" cy="1588"/>
          </a:xfrm>
          <a:prstGeom prst="bentConnector3">
            <a:avLst>
              <a:gd name="adj1" fmla="val 49894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43" name="Text Box 45"/>
          <p:cNvSpPr txBox="1">
            <a:spLocks noChangeArrowheads="1"/>
          </p:cNvSpPr>
          <p:nvPr/>
        </p:nvSpPr>
        <p:spPr bwMode="auto">
          <a:xfrm>
            <a:off x="2432050" y="2103438"/>
            <a:ext cx="64928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CCC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Operator Buttons</a:t>
            </a:r>
          </a:p>
        </p:txBody>
      </p:sp>
      <p:sp>
        <p:nvSpPr>
          <p:cNvPr id="44" name="Text Box 46"/>
          <p:cNvSpPr txBox="1">
            <a:spLocks noChangeArrowheads="1"/>
          </p:cNvSpPr>
          <p:nvPr/>
        </p:nvSpPr>
        <p:spPr bwMode="auto">
          <a:xfrm>
            <a:off x="4075113" y="2103438"/>
            <a:ext cx="7715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Transverse Feedback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5" name="Text Box 47"/>
          <p:cNvSpPr txBox="1">
            <a:spLocks noChangeArrowheads="1"/>
          </p:cNvSpPr>
          <p:nvPr/>
        </p:nvSpPr>
        <p:spPr bwMode="auto">
          <a:xfrm>
            <a:off x="2168525" y="1138238"/>
            <a:ext cx="925513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dirty="0">
                <a:solidFill>
                  <a:srgbClr val="C00000"/>
                </a:solidFill>
                <a:latin typeface="Calibri" pitchFamily="34" charset="0"/>
              </a:rPr>
              <a:t>Movable Devices</a:t>
            </a:r>
          </a:p>
          <a:p>
            <a:pPr algn="ctr" defTabSz="652463" eaLnBrk="0" hangingPunct="0"/>
            <a:endParaRPr lang="en-GB" sz="12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6" name="Text Box 48"/>
          <p:cNvSpPr txBox="1">
            <a:spLocks noChangeArrowheads="1"/>
          </p:cNvSpPr>
          <p:nvPr/>
        </p:nvSpPr>
        <p:spPr bwMode="auto">
          <a:xfrm>
            <a:off x="4930775" y="2103438"/>
            <a:ext cx="7016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Beam 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Aperture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 Kickers</a:t>
            </a:r>
          </a:p>
        </p:txBody>
      </p:sp>
      <p:sp>
        <p:nvSpPr>
          <p:cNvPr id="47" name="Text Box 49"/>
          <p:cNvSpPr txBox="1">
            <a:spLocks noChangeArrowheads="1"/>
          </p:cNvSpPr>
          <p:nvPr/>
        </p:nvSpPr>
        <p:spPr bwMode="auto">
          <a:xfrm>
            <a:off x="534988" y="2103438"/>
            <a:ext cx="53657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SMP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48" name="AutoShape 50"/>
          <p:cNvCxnSpPr>
            <a:cxnSpLocks noChangeShapeType="1"/>
            <a:stCxn id="52" idx="2"/>
            <a:endCxn id="50" idx="0"/>
          </p:cNvCxnSpPr>
          <p:nvPr/>
        </p:nvCxnSpPr>
        <p:spPr bwMode="auto">
          <a:xfrm rot="5400000">
            <a:off x="3894137" y="1449388"/>
            <a:ext cx="341313" cy="966788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cxnSp>
        <p:nvCxnSpPr>
          <p:cNvPr id="49" name="AutoShape 51"/>
          <p:cNvCxnSpPr>
            <a:cxnSpLocks noChangeShapeType="1"/>
            <a:stCxn id="45" idx="2"/>
            <a:endCxn id="50" idx="0"/>
          </p:cNvCxnSpPr>
          <p:nvPr/>
        </p:nvCxnSpPr>
        <p:spPr bwMode="auto">
          <a:xfrm rot="16200000" flipH="1">
            <a:off x="2936081" y="1458119"/>
            <a:ext cx="341313" cy="94932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0" name="Text Box 52"/>
          <p:cNvSpPr txBox="1">
            <a:spLocks noChangeArrowheads="1"/>
          </p:cNvSpPr>
          <p:nvPr/>
        </p:nvSpPr>
        <p:spPr bwMode="auto">
          <a:xfrm>
            <a:off x="3170238" y="2103438"/>
            <a:ext cx="8223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Experiments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1" name="Text Box 53"/>
          <p:cNvSpPr txBox="1">
            <a:spLocks noChangeArrowheads="1"/>
          </p:cNvSpPr>
          <p:nvPr/>
        </p:nvSpPr>
        <p:spPr bwMode="auto">
          <a:xfrm>
            <a:off x="3124200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BCM</a:t>
            </a:r>
          </a:p>
          <a:p>
            <a:pPr algn="ctr" defTabSz="652463" eaLnBrk="0" hangingPunct="0"/>
            <a:r>
              <a:rPr lang="en-GB" sz="1200">
                <a:solidFill>
                  <a:srgbClr val="006600"/>
                </a:solidFill>
                <a:latin typeface="Calibri" pitchFamily="34" charset="0"/>
              </a:rPr>
              <a:t>Beam Loss</a:t>
            </a:r>
          </a:p>
          <a:p>
            <a:pPr algn="ctr" defTabSz="652463" eaLnBrk="0" hangingPunct="0"/>
            <a:endParaRPr lang="en-GB" sz="1200">
              <a:solidFill>
                <a:srgbClr val="006600"/>
              </a:solidFill>
              <a:latin typeface="Calibri" pitchFamily="34" charset="0"/>
            </a:endParaRPr>
          </a:p>
        </p:txBody>
      </p:sp>
      <p:sp>
        <p:nvSpPr>
          <p:cNvPr id="52" name="Text Box 54"/>
          <p:cNvSpPr txBox="1">
            <a:spLocks noChangeArrowheads="1"/>
          </p:cNvSpPr>
          <p:nvPr/>
        </p:nvSpPr>
        <p:spPr bwMode="auto">
          <a:xfrm>
            <a:off x="4086225" y="1138238"/>
            <a:ext cx="923925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Experimental Magnets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3" name="AutoShape 55"/>
          <p:cNvCxnSpPr>
            <a:cxnSpLocks noChangeShapeType="1"/>
            <a:stCxn id="51" idx="2"/>
            <a:endCxn id="50" idx="0"/>
          </p:cNvCxnSpPr>
          <p:nvPr/>
        </p:nvCxnSpPr>
        <p:spPr bwMode="auto">
          <a:xfrm rot="5400000">
            <a:off x="3413125" y="1930400"/>
            <a:ext cx="341313" cy="4763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54" name="Text Box 56"/>
          <p:cNvSpPr txBox="1">
            <a:spLocks noChangeArrowheads="1"/>
          </p:cNvSpPr>
          <p:nvPr/>
        </p:nvSpPr>
        <p:spPr bwMode="auto">
          <a:xfrm>
            <a:off x="2906713" y="4046538"/>
            <a:ext cx="5667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RF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System</a:t>
            </a:r>
          </a:p>
          <a:p>
            <a:pPr algn="ctr" defTabSz="652463" eaLnBrk="0" hangingPunct="0"/>
            <a:endParaRPr lang="en-GB" sz="12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5" name="Text Box 57"/>
          <p:cNvSpPr txBox="1">
            <a:spLocks noChangeArrowheads="1"/>
          </p:cNvSpPr>
          <p:nvPr/>
        </p:nvSpPr>
        <p:spPr bwMode="auto">
          <a:xfrm>
            <a:off x="6618288" y="2255838"/>
            <a:ext cx="668337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FBCM</a:t>
            </a: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Lifetime</a:t>
            </a:r>
          </a:p>
        </p:txBody>
      </p:sp>
      <p:sp>
        <p:nvSpPr>
          <p:cNvPr id="56" name="Text Box 58"/>
          <p:cNvSpPr txBox="1">
            <a:spLocks noChangeArrowheads="1"/>
          </p:cNvSpPr>
          <p:nvPr/>
        </p:nvSpPr>
        <p:spPr bwMode="auto">
          <a:xfrm>
            <a:off x="5686425" y="2255838"/>
            <a:ext cx="823913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Collimation</a:t>
            </a:r>
          </a:p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System</a:t>
            </a:r>
          </a:p>
        </p:txBody>
      </p:sp>
      <p:sp>
        <p:nvSpPr>
          <p:cNvPr id="57" name="Text Box 59"/>
          <p:cNvSpPr txBox="1">
            <a:spLocks noChangeArrowheads="1"/>
          </p:cNvSpPr>
          <p:nvPr/>
        </p:nvSpPr>
        <p:spPr bwMode="auto">
          <a:xfrm>
            <a:off x="5202238" y="1138238"/>
            <a:ext cx="747712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Collimator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Positions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" name="Text Box 60"/>
          <p:cNvSpPr txBox="1">
            <a:spLocks noChangeArrowheads="1"/>
          </p:cNvSpPr>
          <p:nvPr/>
        </p:nvSpPr>
        <p:spPr bwMode="auto">
          <a:xfrm>
            <a:off x="6045200" y="1120775"/>
            <a:ext cx="97948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0" tIns="32646" rIns="0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Environmental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parameters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59" name="AutoShape 61"/>
          <p:cNvCxnSpPr>
            <a:cxnSpLocks noChangeShapeType="1"/>
            <a:stCxn id="57" idx="2"/>
            <a:endCxn id="56" idx="0"/>
          </p:cNvCxnSpPr>
          <p:nvPr/>
        </p:nvCxnSpPr>
        <p:spPr bwMode="auto">
          <a:xfrm rot="16200000" flipH="1">
            <a:off x="5591175" y="1747838"/>
            <a:ext cx="493713" cy="522287"/>
          </a:xfrm>
          <a:prstGeom prst="bentConnector3">
            <a:avLst>
              <a:gd name="adj1" fmla="val 49838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cxnSp>
        <p:nvCxnSpPr>
          <p:cNvPr id="60" name="AutoShape 62"/>
          <p:cNvCxnSpPr>
            <a:cxnSpLocks noChangeShapeType="1"/>
            <a:stCxn id="58" idx="2"/>
            <a:endCxn id="56" idx="0"/>
          </p:cNvCxnSpPr>
          <p:nvPr/>
        </p:nvCxnSpPr>
        <p:spPr bwMode="auto">
          <a:xfrm rot="5400000">
            <a:off x="6061869" y="1781969"/>
            <a:ext cx="511175" cy="436563"/>
          </a:xfrm>
          <a:prstGeom prst="bentConnector3">
            <a:avLst>
              <a:gd name="adj1" fmla="val 49690"/>
            </a:avLst>
          </a:prstGeom>
          <a:noFill/>
          <a:ln w="9525">
            <a:solidFill>
              <a:srgbClr val="777777"/>
            </a:solidFill>
            <a:miter lim="800000"/>
            <a:headEnd/>
            <a:tailEnd type="triangle" w="med" len="med"/>
          </a:ln>
        </p:spPr>
      </p:cxnSp>
      <p:sp>
        <p:nvSpPr>
          <p:cNvPr id="61" name="Text Box 63"/>
          <p:cNvSpPr txBox="1">
            <a:spLocks noChangeArrowheads="1"/>
          </p:cNvSpPr>
          <p:nvPr/>
        </p:nvSpPr>
        <p:spPr bwMode="auto">
          <a:xfrm>
            <a:off x="7362825" y="2249488"/>
            <a:ext cx="666750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C00000"/>
                </a:solidFill>
                <a:latin typeface="Calibri" pitchFamily="34" charset="0"/>
              </a:rPr>
              <a:t>BTV</a:t>
            </a:r>
          </a:p>
          <a:p>
            <a:pPr algn="ctr" defTabSz="652463" eaLnBrk="0" hangingPunct="0"/>
            <a:endParaRPr lang="en-GB" sz="1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62" name="Text Box 64"/>
          <p:cNvSpPr txBox="1">
            <a:spLocks noChangeArrowheads="1"/>
          </p:cNvSpPr>
          <p:nvPr/>
        </p:nvSpPr>
        <p:spPr bwMode="auto">
          <a:xfrm>
            <a:off x="7110412" y="1120775"/>
            <a:ext cx="669925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BTV screens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3" name="AutoShape 66"/>
          <p:cNvCxnSpPr>
            <a:cxnSpLocks noChangeShapeType="1"/>
            <a:stCxn id="62" idx="2"/>
          </p:cNvCxnSpPr>
          <p:nvPr/>
        </p:nvCxnSpPr>
        <p:spPr bwMode="auto">
          <a:xfrm rot="16200000" flipH="1">
            <a:off x="7299325" y="1890713"/>
            <a:ext cx="460375" cy="168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64" name="AutoShape 67"/>
          <p:cNvCxnSpPr>
            <a:cxnSpLocks noChangeShapeType="1"/>
          </p:cNvCxnSpPr>
          <p:nvPr/>
        </p:nvCxnSpPr>
        <p:spPr bwMode="auto">
          <a:xfrm rot="5400000">
            <a:off x="7688263" y="1727200"/>
            <a:ext cx="549275" cy="479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65" name="Text Box 68"/>
          <p:cNvSpPr txBox="1">
            <a:spLocks noChangeArrowheads="1"/>
          </p:cNvSpPr>
          <p:nvPr/>
        </p:nvSpPr>
        <p:spPr bwMode="auto">
          <a:xfrm>
            <a:off x="1146175" y="2103438"/>
            <a:ext cx="719138" cy="623887"/>
          </a:xfrm>
          <a:prstGeom prst="rect">
            <a:avLst/>
          </a:prstGeom>
          <a:solidFill>
            <a:srgbClr val="DDDDDD"/>
          </a:solidFill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FF0000"/>
                </a:solidFill>
                <a:latin typeface="Calibri" pitchFamily="34" charset="0"/>
              </a:rPr>
              <a:t>Software</a:t>
            </a:r>
          </a:p>
          <a:p>
            <a:pPr algn="ctr" defTabSz="652463" eaLnBrk="0" hangingPunct="0"/>
            <a:r>
              <a:rPr lang="en-GB" sz="1200" b="1">
                <a:solidFill>
                  <a:srgbClr val="FF0000"/>
                </a:solidFill>
                <a:latin typeface="Calibri" pitchFamily="34" charset="0"/>
              </a:rPr>
              <a:t>Interlocks</a:t>
            </a:r>
          </a:p>
          <a:p>
            <a:pPr algn="ctr" defTabSz="652463" eaLnBrk="0" hangingPunct="0"/>
            <a:endParaRPr lang="en-GB" sz="12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6" name="Text Box 69"/>
          <p:cNvSpPr txBox="1">
            <a:spLocks noChangeArrowheads="1"/>
          </p:cNvSpPr>
          <p:nvPr/>
        </p:nvSpPr>
        <p:spPr bwMode="auto">
          <a:xfrm>
            <a:off x="1130300" y="11382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67" name="AutoShape 70"/>
          <p:cNvCxnSpPr>
            <a:cxnSpLocks noChangeShapeType="1"/>
            <a:stCxn id="66" idx="2"/>
            <a:endCxn id="65" idx="0"/>
          </p:cNvCxnSpPr>
          <p:nvPr/>
        </p:nvCxnSpPr>
        <p:spPr bwMode="auto">
          <a:xfrm rot="5400000">
            <a:off x="1337469" y="1931194"/>
            <a:ext cx="341313" cy="3175"/>
          </a:xfrm>
          <a:prstGeom prst="bentConnector3">
            <a:avLst>
              <a:gd name="adj1" fmla="val 49769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68" name="Line 71"/>
          <p:cNvSpPr>
            <a:spLocks noChangeShapeType="1"/>
          </p:cNvSpPr>
          <p:nvPr/>
        </p:nvSpPr>
        <p:spPr bwMode="auto">
          <a:xfrm flipV="1">
            <a:off x="7477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69" name="Line 72"/>
          <p:cNvSpPr>
            <a:spLocks noChangeShapeType="1"/>
          </p:cNvSpPr>
          <p:nvPr/>
        </p:nvSpPr>
        <p:spPr bwMode="auto">
          <a:xfrm flipV="1">
            <a:off x="17081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0" name="Line 73"/>
          <p:cNvSpPr>
            <a:spLocks noChangeShapeType="1"/>
          </p:cNvSpPr>
          <p:nvPr/>
        </p:nvSpPr>
        <p:spPr bwMode="auto">
          <a:xfrm flipV="1">
            <a:off x="251777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1" name="Line 74"/>
          <p:cNvSpPr>
            <a:spLocks noChangeShapeType="1"/>
          </p:cNvSpPr>
          <p:nvPr/>
        </p:nvSpPr>
        <p:spPr bwMode="auto">
          <a:xfrm flipV="1">
            <a:off x="4240213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2" name="Line 75"/>
          <p:cNvSpPr>
            <a:spLocks noChangeShapeType="1"/>
          </p:cNvSpPr>
          <p:nvPr/>
        </p:nvSpPr>
        <p:spPr bwMode="auto">
          <a:xfrm flipV="1">
            <a:off x="315595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cxnSp>
        <p:nvCxnSpPr>
          <p:cNvPr id="73" name="AutoShape 76"/>
          <p:cNvCxnSpPr>
            <a:cxnSpLocks noChangeShapeType="1"/>
          </p:cNvCxnSpPr>
          <p:nvPr/>
        </p:nvCxnSpPr>
        <p:spPr bwMode="auto">
          <a:xfrm rot="-5400000">
            <a:off x="3714750" y="4792663"/>
            <a:ext cx="350838" cy="87312"/>
          </a:xfrm>
          <a:prstGeom prst="bentConnector3">
            <a:avLst>
              <a:gd name="adj1" fmla="val 49773"/>
            </a:avLst>
          </a:prstGeom>
          <a:noFill/>
          <a:ln w="9525">
            <a:solidFill>
              <a:srgbClr val="000000"/>
            </a:solidFill>
            <a:miter lim="800000"/>
            <a:headEnd/>
            <a:tailEnd type="triangle" w="med" len="med"/>
          </a:ln>
        </p:spPr>
      </p:cxnSp>
      <p:sp>
        <p:nvSpPr>
          <p:cNvPr id="74" name="Line 77"/>
          <p:cNvSpPr>
            <a:spLocks noChangeShapeType="1"/>
          </p:cNvSpPr>
          <p:nvPr/>
        </p:nvSpPr>
        <p:spPr bwMode="auto">
          <a:xfrm flipV="1">
            <a:off x="3503613" y="2693988"/>
            <a:ext cx="4762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5" name="Line 78"/>
          <p:cNvSpPr>
            <a:spLocks noChangeShapeType="1"/>
          </p:cNvSpPr>
          <p:nvPr/>
        </p:nvSpPr>
        <p:spPr bwMode="auto">
          <a:xfrm flipV="1">
            <a:off x="4486275" y="2703513"/>
            <a:ext cx="1588" cy="393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6" name="Line 79"/>
          <p:cNvSpPr>
            <a:spLocks noChangeShapeType="1"/>
          </p:cNvSpPr>
          <p:nvPr/>
        </p:nvSpPr>
        <p:spPr bwMode="auto">
          <a:xfrm flipH="1" flipV="1">
            <a:off x="5287963" y="2686050"/>
            <a:ext cx="1587" cy="411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7" name="Line 80"/>
          <p:cNvSpPr>
            <a:spLocks noChangeShapeType="1"/>
          </p:cNvSpPr>
          <p:nvPr/>
        </p:nvSpPr>
        <p:spPr bwMode="auto">
          <a:xfrm flipV="1">
            <a:off x="6118225" y="2687638"/>
            <a:ext cx="0" cy="409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8" name="Line 81"/>
          <p:cNvSpPr>
            <a:spLocks noChangeShapeType="1"/>
          </p:cNvSpPr>
          <p:nvPr/>
        </p:nvSpPr>
        <p:spPr bwMode="auto">
          <a:xfrm flipH="1" flipV="1">
            <a:off x="6958013" y="2689225"/>
            <a:ext cx="3175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79" name="Line 82"/>
          <p:cNvSpPr>
            <a:spLocks noChangeShapeType="1"/>
          </p:cNvSpPr>
          <p:nvPr/>
        </p:nvSpPr>
        <p:spPr bwMode="auto">
          <a:xfrm flipV="1">
            <a:off x="7553325" y="2695575"/>
            <a:ext cx="4763" cy="3952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0" name="Line 83"/>
          <p:cNvSpPr>
            <a:spLocks noChangeShapeType="1"/>
          </p:cNvSpPr>
          <p:nvPr/>
        </p:nvSpPr>
        <p:spPr bwMode="auto">
          <a:xfrm flipV="1">
            <a:off x="6184900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1" name="Line 84"/>
          <p:cNvSpPr>
            <a:spLocks noChangeShapeType="1"/>
          </p:cNvSpPr>
          <p:nvPr/>
        </p:nvSpPr>
        <p:spPr bwMode="auto">
          <a:xfrm flipV="1">
            <a:off x="6953250" y="363378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2" name="Line 85"/>
          <p:cNvSpPr>
            <a:spLocks noChangeShapeType="1"/>
          </p:cNvSpPr>
          <p:nvPr/>
        </p:nvSpPr>
        <p:spPr bwMode="auto">
          <a:xfrm flipV="1">
            <a:off x="5407025" y="3614738"/>
            <a:ext cx="0" cy="431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3" name="Line 86"/>
          <p:cNvSpPr>
            <a:spLocks noChangeShapeType="1"/>
          </p:cNvSpPr>
          <p:nvPr/>
        </p:nvSpPr>
        <p:spPr bwMode="auto">
          <a:xfrm flipH="1" flipV="1">
            <a:off x="1503362" y="2733674"/>
            <a:ext cx="1587" cy="3635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4" name="Line 87"/>
          <p:cNvSpPr>
            <a:spLocks noChangeShapeType="1"/>
          </p:cNvSpPr>
          <p:nvPr/>
        </p:nvSpPr>
        <p:spPr bwMode="auto">
          <a:xfrm flipV="1">
            <a:off x="2760663" y="2695575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5" name="Line 88"/>
          <p:cNvSpPr>
            <a:spLocks noChangeShapeType="1"/>
          </p:cNvSpPr>
          <p:nvPr/>
        </p:nvSpPr>
        <p:spPr bwMode="auto">
          <a:xfrm>
            <a:off x="7720013" y="3322638"/>
            <a:ext cx="48895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6" name="Line 89"/>
          <p:cNvSpPr>
            <a:spLocks noChangeShapeType="1"/>
          </p:cNvSpPr>
          <p:nvPr/>
        </p:nvSpPr>
        <p:spPr bwMode="auto">
          <a:xfrm flipH="1" flipV="1">
            <a:off x="790575" y="2693988"/>
            <a:ext cx="1588" cy="4032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87" name="Text Box 90"/>
          <p:cNvSpPr txBox="1">
            <a:spLocks noChangeArrowheads="1"/>
          </p:cNvSpPr>
          <p:nvPr/>
        </p:nvSpPr>
        <p:spPr bwMode="auto">
          <a:xfrm>
            <a:off x="8194675" y="4156075"/>
            <a:ext cx="936625" cy="441325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Timing System 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(PM)</a:t>
            </a:r>
          </a:p>
        </p:txBody>
      </p:sp>
      <p:cxnSp>
        <p:nvCxnSpPr>
          <p:cNvPr id="88" name="AutoShape 91"/>
          <p:cNvCxnSpPr>
            <a:cxnSpLocks noChangeShapeType="1"/>
          </p:cNvCxnSpPr>
          <p:nvPr/>
        </p:nvCxnSpPr>
        <p:spPr bwMode="auto">
          <a:xfrm rot="10800000">
            <a:off x="7980363" y="3767138"/>
            <a:ext cx="211137" cy="579437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89" name="Line 92"/>
          <p:cNvSpPr>
            <a:spLocks noChangeShapeType="1"/>
          </p:cNvSpPr>
          <p:nvPr/>
        </p:nvSpPr>
        <p:spPr bwMode="auto">
          <a:xfrm flipV="1">
            <a:off x="7697788" y="3192463"/>
            <a:ext cx="511175" cy="20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0" name="Text Box 95"/>
          <p:cNvSpPr txBox="1">
            <a:spLocks noChangeArrowheads="1"/>
          </p:cNvSpPr>
          <p:nvPr/>
        </p:nvSpPr>
        <p:spPr bwMode="auto">
          <a:xfrm>
            <a:off x="1951038" y="1973263"/>
            <a:ext cx="392112" cy="746125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800" b="1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SEQ </a:t>
            </a:r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via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GMT</a:t>
            </a:r>
          </a:p>
        </p:txBody>
      </p:sp>
      <p:sp>
        <p:nvSpPr>
          <p:cNvPr id="91" name="Line 96"/>
          <p:cNvSpPr>
            <a:spLocks noChangeShapeType="1"/>
          </p:cNvSpPr>
          <p:nvPr/>
        </p:nvSpPr>
        <p:spPr bwMode="auto">
          <a:xfrm flipV="1">
            <a:off x="2127250" y="2693988"/>
            <a:ext cx="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2" name="Rectangle 97"/>
          <p:cNvSpPr>
            <a:spLocks noChangeArrowheads="1"/>
          </p:cNvSpPr>
          <p:nvPr/>
        </p:nvSpPr>
        <p:spPr bwMode="auto">
          <a:xfrm>
            <a:off x="7896225" y="3978275"/>
            <a:ext cx="179388" cy="188913"/>
          </a:xfrm>
          <a:prstGeom prst="rect">
            <a:avLst/>
          </a:prstGeom>
          <a:solidFill>
            <a:srgbClr val="DDDDDD"/>
          </a:solidFill>
          <a:ln w="9525" algn="ctr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ctr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3" name="Text Box 98"/>
          <p:cNvSpPr txBox="1">
            <a:spLocks noChangeArrowheads="1"/>
          </p:cNvSpPr>
          <p:nvPr/>
        </p:nvSpPr>
        <p:spPr bwMode="auto">
          <a:xfrm>
            <a:off x="1208088" y="1068388"/>
            <a:ext cx="757237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4" name="Text Box 99"/>
          <p:cNvSpPr txBox="1">
            <a:spLocks noChangeArrowheads="1"/>
          </p:cNvSpPr>
          <p:nvPr/>
        </p:nvSpPr>
        <p:spPr bwMode="auto">
          <a:xfrm>
            <a:off x="1276350" y="998538"/>
            <a:ext cx="757238" cy="623887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LHC</a:t>
            </a: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Devices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5" name="Line 100"/>
          <p:cNvSpPr>
            <a:spLocks noChangeShapeType="1"/>
          </p:cNvSpPr>
          <p:nvPr/>
        </p:nvSpPr>
        <p:spPr bwMode="auto">
          <a:xfrm flipH="1">
            <a:off x="438150" y="3327400"/>
            <a:ext cx="144463" cy="1588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6" name="Line 101"/>
          <p:cNvSpPr>
            <a:spLocks noChangeShapeType="1"/>
          </p:cNvSpPr>
          <p:nvPr/>
        </p:nvSpPr>
        <p:spPr bwMode="auto">
          <a:xfrm flipH="1" flipV="1">
            <a:off x="431800" y="1958975"/>
            <a:ext cx="0" cy="1371600"/>
          </a:xfrm>
          <a:prstGeom prst="line">
            <a:avLst/>
          </a:prstGeom>
          <a:noFill/>
          <a:ln w="9525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97" name="Text Box 102"/>
          <p:cNvSpPr txBox="1">
            <a:spLocks noChangeArrowheads="1"/>
          </p:cNvSpPr>
          <p:nvPr/>
        </p:nvSpPr>
        <p:spPr bwMode="auto">
          <a:xfrm rot="-5400000">
            <a:off x="111125" y="1460501"/>
            <a:ext cx="655637" cy="258762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Timing</a:t>
            </a:r>
          </a:p>
        </p:txBody>
      </p:sp>
      <p:sp>
        <p:nvSpPr>
          <p:cNvPr id="98" name="Text Box 103"/>
          <p:cNvSpPr txBox="1">
            <a:spLocks noChangeArrowheads="1"/>
          </p:cNvSpPr>
          <p:nvPr/>
        </p:nvSpPr>
        <p:spPr bwMode="auto">
          <a:xfrm>
            <a:off x="601663" y="3140075"/>
            <a:ext cx="652462" cy="40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tIns="0" rIns="36000" bIns="0">
            <a:spAutoFit/>
          </a:bodyPr>
          <a:lstStyle/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Safe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Beam</a:t>
            </a:r>
          </a:p>
          <a:p>
            <a:pPr defTabSz="652463" eaLnBrk="0" hangingPunct="0"/>
            <a:r>
              <a:rPr lang="en-GB" sz="900" b="1">
                <a:solidFill>
                  <a:srgbClr val="000000"/>
                </a:solidFill>
                <a:latin typeface="Calibri" pitchFamily="34" charset="0"/>
              </a:rPr>
              <a:t>Flag</a:t>
            </a:r>
          </a:p>
        </p:txBody>
      </p:sp>
      <p:sp>
        <p:nvSpPr>
          <p:cNvPr id="99" name="Line 104"/>
          <p:cNvSpPr>
            <a:spLocks noChangeShapeType="1"/>
          </p:cNvSpPr>
          <p:nvPr/>
        </p:nvSpPr>
        <p:spPr bwMode="auto">
          <a:xfrm>
            <a:off x="7985125" y="3995738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0" name="Line 105"/>
          <p:cNvSpPr>
            <a:spLocks noChangeShapeType="1"/>
          </p:cNvSpPr>
          <p:nvPr/>
        </p:nvSpPr>
        <p:spPr bwMode="auto">
          <a:xfrm>
            <a:off x="7980363" y="4100513"/>
            <a:ext cx="0" cy="53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1" name="Line 106"/>
          <p:cNvSpPr>
            <a:spLocks noChangeShapeType="1"/>
          </p:cNvSpPr>
          <p:nvPr/>
        </p:nvSpPr>
        <p:spPr bwMode="auto">
          <a:xfrm>
            <a:off x="7983538" y="4032250"/>
            <a:ext cx="26987" cy="666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2" name="Line 157"/>
          <p:cNvSpPr>
            <a:spLocks noChangeShapeType="1"/>
          </p:cNvSpPr>
          <p:nvPr/>
        </p:nvSpPr>
        <p:spPr bwMode="auto">
          <a:xfrm flipH="1" flipV="1">
            <a:off x="781050" y="1103313"/>
            <a:ext cx="9525" cy="9969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3" name="Line 158"/>
          <p:cNvSpPr>
            <a:spLocks noChangeShapeType="1"/>
          </p:cNvSpPr>
          <p:nvPr/>
        </p:nvSpPr>
        <p:spPr bwMode="auto">
          <a:xfrm flipV="1">
            <a:off x="439738" y="1101725"/>
            <a:ext cx="4762" cy="1698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arrow" w="med" len="med"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4" name="Line 159"/>
          <p:cNvSpPr>
            <a:spLocks noChangeShapeType="1"/>
          </p:cNvSpPr>
          <p:nvPr/>
        </p:nvSpPr>
        <p:spPr bwMode="auto">
          <a:xfrm flipH="1" flipV="1">
            <a:off x="442913" y="1104900"/>
            <a:ext cx="344487" cy="31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05" name="Text Box 161"/>
          <p:cNvSpPr txBox="1">
            <a:spLocks noChangeArrowheads="1"/>
          </p:cNvSpPr>
          <p:nvPr/>
        </p:nvSpPr>
        <p:spPr bwMode="auto">
          <a:xfrm>
            <a:off x="8259763" y="2441575"/>
            <a:ext cx="666750" cy="258763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r>
              <a:rPr lang="en-GB" sz="1200" b="1">
                <a:solidFill>
                  <a:srgbClr val="000000"/>
                </a:solidFill>
                <a:latin typeface="Calibri" pitchFamily="34" charset="0"/>
              </a:rPr>
              <a:t>MKI</a:t>
            </a:r>
          </a:p>
        </p:txBody>
      </p:sp>
      <p:cxnSp>
        <p:nvCxnSpPr>
          <p:cNvPr id="106" name="AutoShape 162"/>
          <p:cNvCxnSpPr>
            <a:cxnSpLocks noChangeShapeType="1"/>
            <a:endCxn id="105" idx="1"/>
          </p:cNvCxnSpPr>
          <p:nvPr/>
        </p:nvCxnSpPr>
        <p:spPr bwMode="auto">
          <a:xfrm flipV="1">
            <a:off x="7708900" y="2571750"/>
            <a:ext cx="550863" cy="550863"/>
          </a:xfrm>
          <a:prstGeom prst="bentConnector3">
            <a:avLst>
              <a:gd name="adj1" fmla="val 68463"/>
            </a:avLst>
          </a:prstGeom>
          <a:noFill/>
          <a:ln w="9525">
            <a:solidFill>
              <a:srgbClr val="000000"/>
            </a:solidFill>
            <a:miter lim="800000"/>
            <a:headEnd type="triangle" w="med" len="med"/>
            <a:tailEnd/>
          </a:ln>
        </p:spPr>
      </p:cxnSp>
      <p:sp>
        <p:nvSpPr>
          <p:cNvPr id="107" name="Text Box 65"/>
          <p:cNvSpPr txBox="1">
            <a:spLocks noChangeArrowheads="1"/>
          </p:cNvSpPr>
          <p:nvPr/>
        </p:nvSpPr>
        <p:spPr bwMode="auto">
          <a:xfrm>
            <a:off x="7867650" y="1127847"/>
            <a:ext cx="668338" cy="623888"/>
          </a:xfrm>
          <a:prstGeom prst="rect">
            <a:avLst/>
          </a:prstGeom>
          <a:solidFill>
            <a:srgbClr val="DDDDDD"/>
          </a:solidFill>
          <a:ln w="9525" algn="ctr">
            <a:solidFill>
              <a:schemeClr val="accent6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 lIns="12853" tIns="32646" rIns="12853" bIns="32646">
            <a:spAutoFit/>
          </a:bodyPr>
          <a:lstStyle/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  <a:p>
            <a:pPr algn="ctr" defTabSz="652463" eaLnBrk="0" hangingPunct="0"/>
            <a:r>
              <a:rPr lang="en-GB" sz="1200">
                <a:solidFill>
                  <a:srgbClr val="000000"/>
                </a:solidFill>
                <a:latin typeface="Calibri" pitchFamily="34" charset="0"/>
              </a:rPr>
              <a:t>Mirrors</a:t>
            </a:r>
          </a:p>
          <a:p>
            <a:pPr algn="ctr" defTabSz="652463" eaLnBrk="0" hangingPunct="0"/>
            <a:endParaRPr lang="en-GB" sz="1200">
              <a:solidFill>
                <a:srgbClr val="000000"/>
              </a:solidFill>
              <a:latin typeface="Calibri" pitchFamily="34" charset="0"/>
            </a:endParaRPr>
          </a:p>
        </p:txBody>
      </p:sp>
      <p:cxnSp>
        <p:nvCxnSpPr>
          <p:cNvPr id="108" name="Straight Arrow Connector 120"/>
          <p:cNvCxnSpPr>
            <a:cxnSpLocks noChangeShapeType="1"/>
          </p:cNvCxnSpPr>
          <p:nvPr/>
        </p:nvCxnSpPr>
        <p:spPr bwMode="auto">
          <a:xfrm rot="5400000" flipH="1" flipV="1">
            <a:off x="6837363" y="4259262"/>
            <a:ext cx="1219200" cy="31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9" name="Straight Arrow Connector 121"/>
          <p:cNvCxnSpPr>
            <a:cxnSpLocks noChangeShapeType="1"/>
          </p:cNvCxnSpPr>
          <p:nvPr/>
        </p:nvCxnSpPr>
        <p:spPr bwMode="auto">
          <a:xfrm rot="5400000" flipH="1" flipV="1">
            <a:off x="7062788" y="4170363"/>
            <a:ext cx="1082675" cy="952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10" name="Straight Connector 124"/>
          <p:cNvCxnSpPr>
            <a:cxnSpLocks noChangeShapeType="1"/>
          </p:cNvCxnSpPr>
          <p:nvPr/>
        </p:nvCxnSpPr>
        <p:spPr bwMode="auto">
          <a:xfrm>
            <a:off x="7599363" y="4716463"/>
            <a:ext cx="838200" cy="1587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1" name="Straight Connector 130"/>
          <p:cNvCxnSpPr>
            <a:cxnSpLocks noChangeShapeType="1"/>
            <a:endCxn id="20" idx="0"/>
          </p:cNvCxnSpPr>
          <p:nvPr/>
        </p:nvCxnSpPr>
        <p:spPr bwMode="auto">
          <a:xfrm rot="16200000" flipH="1">
            <a:off x="8364538" y="4789488"/>
            <a:ext cx="152400" cy="6350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12" name="Text Box 114"/>
          <p:cNvSpPr txBox="1">
            <a:spLocks noChangeArrowheads="1"/>
          </p:cNvSpPr>
          <p:nvPr/>
        </p:nvSpPr>
        <p:spPr bwMode="auto">
          <a:xfrm>
            <a:off x="730250" y="367506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32</a:t>
            </a:r>
          </a:p>
        </p:txBody>
      </p:sp>
      <p:sp>
        <p:nvSpPr>
          <p:cNvPr id="113" name="Text Box 115"/>
          <p:cNvSpPr txBox="1">
            <a:spLocks noChangeArrowheads="1"/>
          </p:cNvSpPr>
          <p:nvPr/>
        </p:nvSpPr>
        <p:spPr bwMode="auto">
          <a:xfrm>
            <a:off x="1698625" y="3684588"/>
            <a:ext cx="27463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8</a:t>
            </a:r>
          </a:p>
        </p:txBody>
      </p:sp>
      <p:sp>
        <p:nvSpPr>
          <p:cNvPr id="114" name="Text Box 116"/>
          <p:cNvSpPr txBox="1">
            <a:spLocks noChangeArrowheads="1"/>
          </p:cNvSpPr>
          <p:nvPr/>
        </p:nvSpPr>
        <p:spPr bwMode="auto">
          <a:xfrm>
            <a:off x="2497138" y="3681413"/>
            <a:ext cx="3651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pPr eaLnBrk="0" hangingPunct="0"/>
            <a:r>
              <a:rPr lang="en-US" sz="1400" b="1">
                <a:solidFill>
                  <a:srgbClr val="000000"/>
                </a:solidFill>
                <a:latin typeface="Calibri" pitchFamily="34" charset="0"/>
              </a:rPr>
              <a:t>12</a:t>
            </a:r>
          </a:p>
        </p:txBody>
      </p:sp>
      <p:sp>
        <p:nvSpPr>
          <p:cNvPr id="115" name="Line 117"/>
          <p:cNvSpPr>
            <a:spLocks noChangeShapeType="1"/>
          </p:cNvSpPr>
          <p:nvPr/>
        </p:nvSpPr>
        <p:spPr bwMode="auto">
          <a:xfrm flipV="1">
            <a:off x="696913" y="3830638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6" name="Line 118"/>
          <p:cNvSpPr>
            <a:spLocks noChangeShapeType="1"/>
          </p:cNvSpPr>
          <p:nvPr/>
        </p:nvSpPr>
        <p:spPr bwMode="auto">
          <a:xfrm flipV="1">
            <a:off x="1665288" y="3865563"/>
            <a:ext cx="80962" cy="460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17" name="Line 119"/>
          <p:cNvSpPr>
            <a:spLocks noChangeShapeType="1"/>
          </p:cNvSpPr>
          <p:nvPr/>
        </p:nvSpPr>
        <p:spPr bwMode="auto">
          <a:xfrm flipV="1">
            <a:off x="2478088" y="3867150"/>
            <a:ext cx="80962" cy="460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1435" tIns="45718" rIns="91435" bIns="45718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32450" y="5818267"/>
            <a:ext cx="3348038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>
                <a:solidFill>
                  <a:srgbClr val="C00000"/>
                </a:solidFill>
              </a:rPr>
              <a:t>In total, </a:t>
            </a:r>
            <a:r>
              <a:rPr lang="de-CH" sz="2000" dirty="0" err="1" smtClean="0">
                <a:solidFill>
                  <a:srgbClr val="C00000"/>
                </a:solidFill>
              </a:rPr>
              <a:t>several</a:t>
            </a:r>
            <a:r>
              <a:rPr lang="de-CH" sz="2000" dirty="0" smtClean="0">
                <a:solidFill>
                  <a:srgbClr val="C00000"/>
                </a:solidFill>
              </a:rPr>
              <a:t> 10k interlock </a:t>
            </a:r>
            <a:r>
              <a:rPr lang="de-CH" sz="2000" dirty="0" err="1" smtClean="0">
                <a:solidFill>
                  <a:srgbClr val="C00000"/>
                </a:solidFill>
              </a:rPr>
              <a:t>channels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4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4147">
        <p:fade/>
      </p:transition>
    </mc:Choice>
    <mc:Fallback xmlns="">
      <p:transition spd="med" advTm="141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sz="3600" dirty="0" smtClean="0"/>
              <a:t>MP systems: design recommendations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08050"/>
            <a:ext cx="8686800" cy="5636096"/>
          </a:xfrm>
        </p:spPr>
        <p:txBody>
          <a:bodyPr/>
          <a:lstStyle/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C00000"/>
                </a:solidFill>
              </a:rPr>
              <a:t>Avoid</a:t>
            </a:r>
            <a:r>
              <a:rPr lang="en-GB" dirty="0"/>
              <a:t> (unnecessary) </a:t>
            </a:r>
            <a:r>
              <a:rPr lang="en-GB" b="1" dirty="0">
                <a:solidFill>
                  <a:srgbClr val="C00000"/>
                </a:solidFill>
              </a:rPr>
              <a:t>complexity</a:t>
            </a:r>
            <a:r>
              <a:rPr lang="en-GB" dirty="0"/>
              <a:t> for protection systems </a:t>
            </a:r>
            <a:endParaRPr lang="en-GB" dirty="0" smtClean="0">
              <a:solidFill>
                <a:srgbClr val="C00000"/>
              </a:solidFill>
            </a:endParaRP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</a:rPr>
              <a:t>Failsafe</a:t>
            </a:r>
            <a:r>
              <a:rPr lang="en-GB" dirty="0" smtClean="0"/>
              <a:t> design</a:t>
            </a:r>
          </a:p>
          <a:p>
            <a:pPr lvl="1" eaLnBrk="1" hangingPunct="1">
              <a:buClr>
                <a:srgbClr val="002060"/>
              </a:buClr>
              <a:buSzPct val="100000"/>
            </a:pPr>
            <a:r>
              <a:rPr lang="en-GB" dirty="0"/>
              <a:t>D</a:t>
            </a:r>
            <a:r>
              <a:rPr lang="en-GB" dirty="0" smtClean="0"/>
              <a:t>etect internal faults</a:t>
            </a:r>
          </a:p>
          <a:p>
            <a:pPr lvl="1" eaLnBrk="1" hangingPunct="1">
              <a:buClr>
                <a:srgbClr val="002060"/>
              </a:buClr>
              <a:buSzPct val="100000"/>
            </a:pPr>
            <a:r>
              <a:rPr lang="en-GB" dirty="0"/>
              <a:t>P</a:t>
            </a:r>
            <a:r>
              <a:rPr lang="en-GB" dirty="0" smtClean="0"/>
              <a:t>ossibility for remote testing, for example between two runs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 smtClean="0"/>
              <a:t>Critical equipment should be </a:t>
            </a:r>
            <a:r>
              <a:rPr lang="en-GB" b="1" dirty="0" smtClean="0">
                <a:solidFill>
                  <a:srgbClr val="C00000"/>
                </a:solidFill>
              </a:rPr>
              <a:t>redundant</a:t>
            </a:r>
            <a:r>
              <a:rPr lang="en-GB" dirty="0" smtClean="0"/>
              <a:t> (possibly diverse)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 smtClean="0"/>
              <a:t>Critical processes not by software and operating system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 smtClean="0"/>
              <a:t>No remote changes of most critical parameters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</a:rPr>
              <a:t>Calculate </a:t>
            </a:r>
            <a:r>
              <a:rPr lang="en-GB" b="1" dirty="0" smtClean="0"/>
              <a:t>safety / availability / reliability </a:t>
            </a:r>
          </a:p>
          <a:p>
            <a:pPr lvl="1" eaLnBrk="1" hangingPunct="1">
              <a:buClr>
                <a:srgbClr val="002060"/>
              </a:buClr>
              <a:buSzPct val="100000"/>
            </a:pPr>
            <a:r>
              <a:rPr lang="en-GB" dirty="0"/>
              <a:t>U</a:t>
            </a:r>
            <a:r>
              <a:rPr lang="en-GB" dirty="0" smtClean="0"/>
              <a:t>se methods to analyse critical systems and predict failure rate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</a:rPr>
              <a:t>Managing interlocks</a:t>
            </a:r>
          </a:p>
          <a:p>
            <a:pPr lvl="1" eaLnBrk="1" hangingPunct="1">
              <a:buClr>
                <a:srgbClr val="002060"/>
              </a:buClr>
              <a:buSzPct val="100000"/>
            </a:pPr>
            <a:r>
              <a:rPr lang="en-GB" dirty="0" smtClean="0"/>
              <a:t>Bypassing </a:t>
            </a:r>
            <a:r>
              <a:rPr lang="en-GB" dirty="0"/>
              <a:t>of </a:t>
            </a:r>
            <a:r>
              <a:rPr lang="en-GB" dirty="0" smtClean="0"/>
              <a:t>interlocks is common practice </a:t>
            </a:r>
            <a:r>
              <a:rPr lang="en-GB" b="1" dirty="0" smtClean="0"/>
              <a:t>(keep track!)</a:t>
            </a:r>
          </a:p>
          <a:p>
            <a:pPr lvl="1" eaLnBrk="1" hangingPunct="1">
              <a:buClr>
                <a:srgbClr val="002060"/>
              </a:buClr>
              <a:buSzPct val="100000"/>
            </a:pPr>
            <a:r>
              <a:rPr lang="en-GB" dirty="0" smtClean="0"/>
              <a:t>LHC: </a:t>
            </a:r>
            <a:r>
              <a:rPr lang="en-GB" dirty="0"/>
              <a:t>bypassing of </a:t>
            </a:r>
            <a:r>
              <a:rPr lang="en-GB" dirty="0" smtClean="0"/>
              <a:t>some interlocks possible for “setup beams”</a:t>
            </a:r>
          </a:p>
          <a:p>
            <a:pPr eaLnBrk="1" hangingPunct="1">
              <a:buClr>
                <a:srgbClr val="00206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</a:rPr>
              <a:t>Time stamping </a:t>
            </a:r>
            <a:r>
              <a:rPr lang="en-GB" dirty="0" smtClean="0"/>
              <a:t>for all system with </a:t>
            </a:r>
            <a:r>
              <a:rPr lang="en-GB" dirty="0" smtClean="0">
                <a:solidFill>
                  <a:srgbClr val="000066"/>
                </a:solidFill>
              </a:rPr>
              <a:t>adequate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b="1" dirty="0" smtClean="0">
                <a:solidFill>
                  <a:srgbClr val="C00000"/>
                </a:solidFill>
              </a:rPr>
              <a:t>synchronisation</a:t>
            </a:r>
          </a:p>
        </p:txBody>
      </p:sp>
    </p:spTree>
    <p:extLst>
      <p:ext uri="{BB962C8B-B14F-4D97-AF65-F5344CB8AC3E}">
        <p14:creationId xmlns:p14="http://schemas.microsoft.com/office/powerpoint/2010/main" val="340399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66">
        <p:fade/>
      </p:transition>
    </mc:Choice>
    <mc:Fallback xmlns="">
      <p:transition spd="med" advTm="46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Summary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  <a:buFontTx/>
              <a:buNone/>
            </a:pPr>
            <a:r>
              <a:rPr lang="en-GB" dirty="0" smtClean="0"/>
              <a:t>Machine protection…….</a:t>
            </a:r>
          </a:p>
          <a:p>
            <a:pPr eaLnBrk="1" hangingPunct="1">
              <a:lnSpc>
                <a:spcPct val="85000"/>
              </a:lnSpc>
              <a:buFontTx/>
              <a:buNone/>
            </a:pPr>
            <a:endParaRPr lang="de-CH" dirty="0" smtClean="0"/>
          </a:p>
          <a:p>
            <a:pPr eaLnBrk="1" hangingPunct="1">
              <a:lnSpc>
                <a:spcPct val="85000"/>
              </a:lnSpc>
              <a:buFontTx/>
              <a:buNone/>
            </a:pPr>
            <a:endParaRPr lang="en-GB" dirty="0" smtClean="0"/>
          </a:p>
          <a:p>
            <a:pPr eaLnBrk="1" hangingPunct="1">
              <a:lnSpc>
                <a:spcPct val="85000"/>
              </a:lnSpc>
            </a:pPr>
            <a:r>
              <a:rPr lang="en-GB" dirty="0" smtClean="0"/>
              <a:t>requires the u</a:t>
            </a:r>
            <a:r>
              <a:rPr lang="en-GB" dirty="0" smtClean="0">
                <a:solidFill>
                  <a:srgbClr val="CC3300"/>
                </a:solidFill>
              </a:rPr>
              <a:t>nderstanding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CC3300"/>
                </a:solidFill>
              </a:rPr>
              <a:t>many different type of failures</a:t>
            </a:r>
            <a:r>
              <a:rPr lang="en-GB" dirty="0" smtClean="0"/>
              <a:t> that could lead to beam loss</a:t>
            </a:r>
          </a:p>
          <a:p>
            <a:pPr eaLnBrk="1" hangingPunct="1">
              <a:lnSpc>
                <a:spcPct val="85000"/>
              </a:lnSpc>
            </a:pPr>
            <a:r>
              <a:rPr lang="en-GB" dirty="0" smtClean="0"/>
              <a:t>requires </a:t>
            </a:r>
            <a:r>
              <a:rPr lang="en-GB" dirty="0" smtClean="0">
                <a:solidFill>
                  <a:srgbClr val="CC3300"/>
                </a:solidFill>
              </a:rPr>
              <a:t>comprehensive understanding of all aspects of the accelerator</a:t>
            </a:r>
            <a:r>
              <a:rPr lang="en-GB" dirty="0" smtClean="0"/>
              <a:t> (accelerator physics, operation, equipment, instrumentation, functional safety)</a:t>
            </a:r>
          </a:p>
          <a:p>
            <a:pPr eaLnBrk="1" hangingPunct="1">
              <a:lnSpc>
                <a:spcPct val="85000"/>
              </a:lnSpc>
            </a:pPr>
            <a:r>
              <a:rPr lang="en-GB" dirty="0" smtClean="0"/>
              <a:t>touches </a:t>
            </a:r>
            <a:r>
              <a:rPr lang="en-GB" dirty="0" smtClean="0">
                <a:solidFill>
                  <a:srgbClr val="CC3300"/>
                </a:solidFill>
              </a:rPr>
              <a:t>many aspects</a:t>
            </a:r>
            <a:r>
              <a:rPr lang="en-GB" dirty="0" smtClean="0"/>
              <a:t> of </a:t>
            </a:r>
            <a:r>
              <a:rPr lang="en-GB" dirty="0" smtClean="0">
                <a:solidFill>
                  <a:srgbClr val="CC3300"/>
                </a:solidFill>
              </a:rPr>
              <a:t>accelerator construction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CC3300"/>
                </a:solidFill>
              </a:rPr>
              <a:t>operation</a:t>
            </a:r>
          </a:p>
          <a:p>
            <a:pPr eaLnBrk="1" hangingPunct="1">
              <a:lnSpc>
                <a:spcPct val="85000"/>
              </a:lnSpc>
            </a:pPr>
            <a:r>
              <a:rPr lang="en-GB" dirty="0" smtClean="0"/>
              <a:t>includes </a:t>
            </a:r>
            <a:r>
              <a:rPr lang="en-GB" dirty="0" smtClean="0">
                <a:solidFill>
                  <a:srgbClr val="CC3300"/>
                </a:solidFill>
              </a:rPr>
              <a:t>many systems</a:t>
            </a:r>
          </a:p>
          <a:p>
            <a:pPr eaLnBrk="1" hangingPunct="1">
              <a:lnSpc>
                <a:spcPct val="85000"/>
              </a:lnSpc>
            </a:pPr>
            <a:r>
              <a:rPr lang="en-GB" dirty="0" smtClean="0"/>
              <a:t>is becoming </a:t>
            </a:r>
            <a:r>
              <a:rPr lang="en-GB" dirty="0" smtClean="0">
                <a:solidFill>
                  <a:srgbClr val="CC3300"/>
                </a:solidFill>
              </a:rPr>
              <a:t>increasingly important for future projects</a:t>
            </a:r>
            <a:r>
              <a:rPr lang="en-GB" dirty="0" smtClean="0"/>
              <a:t>, with increased beam power / energy density (W/mm</a:t>
            </a:r>
            <a:r>
              <a:rPr lang="en-GB" baseline="30000" dirty="0" smtClean="0"/>
              <a:t>2</a:t>
            </a:r>
            <a:r>
              <a:rPr lang="en-GB" dirty="0" smtClean="0"/>
              <a:t> or J/mm</a:t>
            </a:r>
            <a:r>
              <a:rPr lang="en-GB" baseline="30000" dirty="0" smtClean="0"/>
              <a:t>2 </a:t>
            </a:r>
            <a:r>
              <a:rPr lang="en-GB" dirty="0" smtClean="0"/>
              <a:t>) and increasingly complex machines</a:t>
            </a:r>
          </a:p>
        </p:txBody>
      </p:sp>
    </p:spTree>
    <p:extLst>
      <p:ext uri="{BB962C8B-B14F-4D97-AF65-F5344CB8AC3E}">
        <p14:creationId xmlns:p14="http://schemas.microsoft.com/office/powerpoint/2010/main" val="125251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3799">
        <p:fade/>
      </p:transition>
    </mc:Choice>
    <mc:Fallback xmlns="">
      <p:transition spd="med" advTm="7379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9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32" y="1"/>
            <a:ext cx="9156031" cy="667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7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134">
        <p:fade/>
      </p:transition>
    </mc:Choice>
    <mc:Fallback xmlns="">
      <p:transition spd="med" advTm="31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Important tool for you working on protection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318" y="3212970"/>
            <a:ext cx="8686800" cy="3312460"/>
          </a:xfrm>
          <a:ln>
            <a:solidFill>
              <a:srgbClr val="C00000"/>
            </a:solidFill>
          </a:ln>
        </p:spPr>
        <p:txBody>
          <a:bodyPr/>
          <a:lstStyle/>
          <a:p>
            <a:r>
              <a:rPr lang="en-GB" sz="2200" dirty="0" smtClean="0"/>
              <a:t>Einstein was </a:t>
            </a:r>
            <a:r>
              <a:rPr lang="en-GB" sz="2200" dirty="0"/>
              <a:t>visiting in the home of Nobel Prize winner Niels Bohr, the famous atom scientist</a:t>
            </a:r>
            <a:r>
              <a:rPr lang="en-GB" sz="2200" dirty="0" smtClean="0"/>
              <a:t>.</a:t>
            </a:r>
            <a:endParaRPr lang="en-GB" sz="2200" dirty="0"/>
          </a:p>
          <a:p>
            <a:r>
              <a:rPr lang="en-GB" sz="2200" dirty="0"/>
              <a:t> </a:t>
            </a:r>
            <a:r>
              <a:rPr lang="en-GB" sz="2200" dirty="0" smtClean="0"/>
              <a:t>As </a:t>
            </a:r>
            <a:r>
              <a:rPr lang="en-GB" sz="2200" dirty="0"/>
              <a:t>they were talking, the friend kept glancing at a horseshoe hanging over the door. Finally, unable to contain his curiosity any longer, he demanded</a:t>
            </a:r>
            <a:r>
              <a:rPr lang="en-GB" sz="2200" dirty="0" smtClean="0"/>
              <a:t>:</a:t>
            </a:r>
            <a:endParaRPr lang="en-GB" sz="2200" dirty="0"/>
          </a:p>
          <a:p>
            <a:r>
              <a:rPr lang="en-GB" sz="2200" dirty="0"/>
              <a:t> </a:t>
            </a:r>
            <a:r>
              <a:rPr lang="en-GB" sz="2200" dirty="0" smtClean="0"/>
              <a:t>“</a:t>
            </a:r>
            <a:r>
              <a:rPr lang="en-GB" sz="2200" dirty="0"/>
              <a:t>Niels, it can’t possibly be that you, a brilliant scientist, believe that foolish horseshoe superstition! ? </a:t>
            </a:r>
            <a:r>
              <a:rPr lang="en-GB" sz="2200" dirty="0" smtClean="0"/>
              <a:t>!”</a:t>
            </a:r>
            <a:endParaRPr lang="en-GB" sz="2200" dirty="0"/>
          </a:p>
          <a:p>
            <a:r>
              <a:rPr lang="en-GB" sz="2200" dirty="0"/>
              <a:t> </a:t>
            </a:r>
            <a:r>
              <a:rPr lang="en-GB" sz="2200" dirty="0" smtClean="0"/>
              <a:t>“</a:t>
            </a:r>
            <a:r>
              <a:rPr lang="en-GB" sz="2200" dirty="0"/>
              <a:t>Of course not,” replied the scientist. “But I understand it’s lucky whether you believe in it or not.”</a:t>
            </a:r>
          </a:p>
        </p:txBody>
      </p:sp>
      <p:pic>
        <p:nvPicPr>
          <p:cNvPr id="4098" name="Picture 2" descr="http://quoteinvestigator.com/wp-content/uploads/2013/10/bohr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0" y="892713"/>
            <a:ext cx="4451889" cy="2236250"/>
          </a:xfrm>
          <a:prstGeom prst="rect">
            <a:avLst/>
          </a:prstGeom>
          <a:noFill/>
          <a:ln>
            <a:solidFill>
              <a:srgbClr val="00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12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Acknowledgement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Many colleagues at CERN, working on machine protection and interlocks </a:t>
            </a:r>
          </a:p>
          <a:p>
            <a:pPr eaLnBrk="1" hangingPunct="1"/>
            <a:r>
              <a:rPr lang="en-GB" dirty="0" smtClean="0"/>
              <a:t>Several colleagues from other labs – profiting from their experience and many discussions, in particular from DESY, BNL and ESS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A special thanks to </a:t>
            </a:r>
            <a:r>
              <a:rPr lang="en-GB" smtClean="0"/>
              <a:t>some of my </a:t>
            </a:r>
            <a:r>
              <a:rPr lang="en-GB" dirty="0" smtClean="0"/>
              <a:t>colleagues at CERN, e.g</a:t>
            </a:r>
            <a:r>
              <a:rPr lang="en-GB" dirty="0"/>
              <a:t>. Bruno </a:t>
            </a:r>
            <a:r>
              <a:rPr lang="en-GB" dirty="0" smtClean="0"/>
              <a:t>Puccio, Jörg Wenninger, Markus Zerlauth and Daniel Wollmann, </a:t>
            </a:r>
          </a:p>
        </p:txBody>
      </p:sp>
    </p:spTree>
    <p:extLst>
      <p:ext uri="{BB962C8B-B14F-4D97-AF65-F5344CB8AC3E}">
        <p14:creationId xmlns:p14="http://schemas.microsoft.com/office/powerpoint/2010/main" val="60554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043">
        <p:fade/>
      </p:transition>
    </mc:Choice>
    <mc:Fallback xmlns="">
      <p:transition spd="med" advTm="504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en-GB" sz="6600" noProof="0" dirty="0" smtClean="0">
                <a:solidFill>
                  <a:srgbClr val="0000CC"/>
                </a:solidFill>
              </a:rPr>
              <a:t>Reserve</a:t>
            </a:r>
            <a:endParaRPr lang="en-GB" sz="6600" noProof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033111"/>
      </p:ext>
    </p:extLst>
  </p:cSld>
  <p:clrMapOvr>
    <a:masterClrMapping/>
  </p:clrMapOvr>
  <p:transition spd="med" advTm="1286">
    <p:fade thruBlk="1"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CERN-LINAC 4 during commissioning at 3 MeV</a:t>
            </a:r>
            <a:endParaRPr lang="en-GB" noProof="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8" y="1745051"/>
            <a:ext cx="7056784" cy="482453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4120" y="913877"/>
            <a:ext cx="4953000" cy="2860264"/>
          </a:xfrm>
          <a:solidFill>
            <a:schemeClr val="bg1"/>
          </a:solidFill>
          <a:ln>
            <a:solidFill>
              <a:srgbClr val="0000FF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2000" noProof="0" dirty="0" smtClean="0"/>
              <a:t>December 2013 a </a:t>
            </a:r>
            <a:r>
              <a:rPr lang="en-GB" sz="2000" noProof="0" dirty="0"/>
              <a:t>vacuum leak on a below developed in the MEBT line.</a:t>
            </a:r>
          </a:p>
          <a:p>
            <a:pPr marL="0" indent="0">
              <a:buNone/>
            </a:pPr>
            <a:r>
              <a:rPr lang="en-GB" sz="2000" noProof="0" dirty="0" smtClean="0"/>
              <a:t>The </a:t>
            </a:r>
            <a:r>
              <a:rPr lang="en-GB" sz="2000" noProof="0" dirty="0"/>
              <a:t>analysis showed that the beam has been hitting the bellow during a special measurement (with very small beams in </a:t>
            </a:r>
            <a:r>
              <a:rPr lang="en-GB" sz="2000" noProof="0" dirty="0" smtClean="0"/>
              <a:t>vertical  </a:t>
            </a:r>
            <a:r>
              <a:rPr lang="en-GB" sz="2000" noProof="0" dirty="0"/>
              <a:t>but large in horizontal), ~16% of the beam were lost for </a:t>
            </a:r>
            <a:r>
              <a:rPr lang="en-GB" sz="2000" noProof="0" dirty="0" smtClean="0"/>
              <a:t>about 14 minutes </a:t>
            </a:r>
            <a:r>
              <a:rPr lang="en-GB" sz="2000" noProof="0" dirty="0"/>
              <a:t>and damaged the bellow</a:t>
            </a:r>
            <a:r>
              <a:rPr lang="en-GB" sz="2000" noProof="0" dirty="0" smtClean="0"/>
              <a:t>. </a:t>
            </a:r>
            <a:r>
              <a:rPr lang="en-GB" sz="2000" noProof="0" dirty="0" smtClean="0">
                <a:solidFill>
                  <a:srgbClr val="C00000"/>
                </a:solidFill>
              </a:rPr>
              <a:t>The consequences were minor. </a:t>
            </a:r>
            <a:r>
              <a:rPr lang="en-GB" sz="2000" noProof="0" dirty="0" smtClean="0">
                <a:solidFill>
                  <a:srgbClr val="000000"/>
                </a:solidFill>
              </a:rPr>
              <a:t>Beam power – a few W. </a:t>
            </a:r>
            <a:endParaRPr lang="en-GB" sz="2000" noProof="0" dirty="0">
              <a:solidFill>
                <a:srgbClr val="00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754471" y="6237372"/>
            <a:ext cx="1389529" cy="3949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00F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indent="0">
              <a:buFont typeface="Arial Unicode MS" pitchFamily="34" charset="-128"/>
              <a:buNone/>
            </a:pPr>
            <a:r>
              <a:rPr lang="en-GB" sz="2000" kern="0" dirty="0" err="1" smtClean="0"/>
              <a:t>A.Lombardi</a:t>
            </a:r>
            <a:endParaRPr lang="en-GB" sz="2000" kern="0" dirty="0"/>
          </a:p>
        </p:txBody>
      </p:sp>
    </p:spTree>
    <p:extLst>
      <p:ext uri="{BB962C8B-B14F-4D97-AF65-F5344CB8AC3E}">
        <p14:creationId xmlns:p14="http://schemas.microsoft.com/office/powerpoint/2010/main" val="2112694028"/>
      </p:ext>
    </p:extLst>
  </p:cSld>
  <p:clrMapOvr>
    <a:masterClrMapping/>
  </p:clrMapOvr>
  <p:transition spd="med" advTm="303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Beam loss and consequences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914400"/>
            <a:ext cx="8686800" cy="5334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defRPr/>
            </a:pPr>
            <a:r>
              <a:rPr lang="en-GB" dirty="0" smtClean="0"/>
              <a:t>Charged particles moving through matter interact with electrons of atoms in the material, exciting or ionizing the atoms  =&gt; energy loss of traveling particle described by </a:t>
            </a:r>
            <a:r>
              <a:rPr lang="en-GB" b="1" dirty="0" smtClean="0"/>
              <a:t>Bethe-Bloch formula</a:t>
            </a:r>
            <a:r>
              <a:rPr lang="en-GB" dirty="0" smtClean="0"/>
              <a:t>.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lang="en-GB" dirty="0" smtClean="0"/>
              <a:t>If the particle energy is high enough, it leads to particle cascades in materials, increasing the deposited energy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The maximum energy deposition can be deep in the material at the maximum of the hadron / electromagnetic shower</a:t>
            </a:r>
          </a:p>
          <a:p>
            <a:pPr eaLnBrk="1" hangingPunct="1">
              <a:lnSpc>
                <a:spcPct val="100000"/>
              </a:lnSpc>
              <a:defRPr/>
            </a:pPr>
            <a:r>
              <a:rPr lang="en-GB" dirty="0" smtClean="0"/>
              <a:t>The energy deposition leads to a temperature increase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Superconducting magnets could quench (beam loss of ~</a:t>
            </a:r>
            <a:r>
              <a:rPr lang="en-GB" dirty="0" err="1" smtClean="0"/>
              <a:t>mJ</a:t>
            </a:r>
            <a:r>
              <a:rPr lang="en-GB" dirty="0" smtClean="0"/>
              <a:t> to J)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Superconducting cavities performance degradation by some 10 J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Material can vaporise, melt, deform or lose its mechanical properties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Risk to damage sensitive equipment for less than one kJ, risk for damage of any structure for some MJ (depends on beam size)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Activation of material, risk for hand-on-maintenance</a:t>
            </a:r>
          </a:p>
          <a:p>
            <a:pPr lvl="1" eaLnBrk="1" hangingPunct="1">
              <a:lnSpc>
                <a:spcPct val="100000"/>
              </a:lnSpc>
              <a:buFont typeface="Arial" pitchFamily="34" charset="0"/>
              <a:buChar char="•"/>
              <a:defRPr/>
            </a:pPr>
            <a:r>
              <a:rPr lang="en-GB" dirty="0" smtClean="0"/>
              <a:t>Single event upsets in electronics equipment </a:t>
            </a:r>
          </a:p>
        </p:txBody>
      </p:sp>
    </p:spTree>
    <p:extLst>
      <p:ext uri="{BB962C8B-B14F-4D97-AF65-F5344CB8AC3E}">
        <p14:creationId xmlns:p14="http://schemas.microsoft.com/office/powerpoint/2010/main" val="413168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76">
        <p:fade/>
      </p:transition>
    </mc:Choice>
    <mc:Fallback xmlns="">
      <p:transition spd="med" advTm="17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Machine Protection and Controls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94" y="980660"/>
            <a:ext cx="6850926" cy="5082947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5" name="Rounded Rectangle 4"/>
          <p:cNvSpPr/>
          <p:nvPr/>
        </p:nvSpPr>
        <p:spPr>
          <a:xfrm>
            <a:off x="5292100" y="1674126"/>
            <a:ext cx="2016750" cy="4680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Hardware interlock</a:t>
            </a:r>
            <a:endParaRPr lang="en-GB" sz="1800" dirty="0"/>
          </a:p>
        </p:txBody>
      </p:sp>
      <p:sp>
        <p:nvSpPr>
          <p:cNvPr id="8" name="Rounded Rectangle 7"/>
          <p:cNvSpPr/>
          <p:nvPr/>
        </p:nvSpPr>
        <p:spPr>
          <a:xfrm>
            <a:off x="5309756" y="2723670"/>
            <a:ext cx="2016750" cy="504000"/>
          </a:xfrm>
          <a:prstGeom prst="roundRec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rgbClr val="000066"/>
                </a:solidFill>
              </a:rPr>
              <a:t>Software interlock</a:t>
            </a:r>
            <a:endParaRPr lang="en-GB" sz="1800" dirty="0">
              <a:solidFill>
                <a:srgbClr val="000066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309756" y="3273405"/>
            <a:ext cx="2016750" cy="504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rgbClr val="000066"/>
                </a:solidFill>
              </a:rPr>
              <a:t>Respect operation boundaries</a:t>
            </a:r>
            <a:endParaRPr lang="en-GB" sz="1800" dirty="0">
              <a:solidFill>
                <a:srgbClr val="00006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309756" y="2178701"/>
            <a:ext cx="2016750" cy="5040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/>
              <a:t>Redundant Hardware interlock</a:t>
            </a:r>
            <a:endParaRPr lang="en-GB" sz="1800" dirty="0"/>
          </a:p>
        </p:txBody>
      </p:sp>
      <p:sp>
        <p:nvSpPr>
          <p:cNvPr id="11" name="Rounded Rectangle 10"/>
          <p:cNvSpPr/>
          <p:nvPr/>
        </p:nvSpPr>
        <p:spPr>
          <a:xfrm>
            <a:off x="5323523" y="3811828"/>
            <a:ext cx="2016750" cy="432000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rgbClr val="000066"/>
                </a:solidFill>
              </a:rPr>
              <a:t>Regular testing</a:t>
            </a:r>
            <a:endParaRPr lang="en-GB" sz="1800" dirty="0">
              <a:solidFill>
                <a:srgbClr val="000066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323523" y="4300496"/>
            <a:ext cx="2016750" cy="504000"/>
          </a:xfrm>
          <a:prstGeom prst="round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rgbClr val="000066"/>
                </a:solidFill>
              </a:rPr>
              <a:t>Policies and procedures</a:t>
            </a:r>
            <a:endParaRPr lang="en-GB" sz="1800" dirty="0">
              <a:solidFill>
                <a:srgbClr val="000066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28748" y="4844739"/>
            <a:ext cx="2016750" cy="104935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rgbClr val="000066"/>
                </a:solidFill>
              </a:rPr>
              <a:t>Safety culture and awareness</a:t>
            </a:r>
            <a:endParaRPr lang="en-GB" sz="18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62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93">
        <p:fade/>
      </p:transition>
    </mc:Choice>
    <mc:Fallback xmlns="">
      <p:transition spd="med" advTm="29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Machine Protection and Availability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If the only objective is to maximising safety, this risks to reduce the overall availability – find a reasonable compromise</a:t>
            </a:r>
          </a:p>
          <a:p>
            <a:pPr eaLnBrk="1" hangingPunct="1"/>
            <a:r>
              <a:rPr lang="en-GB" dirty="0" smtClean="0"/>
              <a:t>For protection system: majority voting to be considered to increase failure tolerance </a:t>
            </a:r>
          </a:p>
          <a:p>
            <a:pPr eaLnBrk="1" hangingPunct="1"/>
            <a:r>
              <a:rPr lang="en-GB" dirty="0" smtClean="0"/>
              <a:t>Optimum has been found with 2oo3 voting systems</a:t>
            </a:r>
          </a:p>
          <a:p>
            <a:pPr eaLnBrk="1" hangingPunct="1"/>
            <a:r>
              <a:rPr lang="en-GB" dirty="0" smtClean="0"/>
              <a:t>Prototype powering interlock system developed for ITER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450" y="3603670"/>
            <a:ext cx="3775692" cy="219612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60665" y="4746353"/>
            <a:ext cx="54580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62F67"/>
                </a:solidFill>
              </a:rPr>
              <a:t>QD</a:t>
            </a:r>
            <a:endParaRPr lang="en-US" sz="1400" dirty="0">
              <a:solidFill>
                <a:srgbClr val="062F6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50586" y="4760530"/>
            <a:ext cx="54580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62F67"/>
                </a:solidFill>
              </a:rPr>
              <a:t>CIS</a:t>
            </a:r>
            <a:endParaRPr lang="en-US" sz="1400" dirty="0">
              <a:solidFill>
                <a:srgbClr val="062F6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8986" y="5484960"/>
            <a:ext cx="545804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62F67"/>
                </a:solidFill>
              </a:rPr>
              <a:t>PC</a:t>
            </a:r>
            <a:endParaRPr lang="en-US" sz="1400" dirty="0">
              <a:solidFill>
                <a:srgbClr val="062F67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2543" y="5465224"/>
            <a:ext cx="623925" cy="307777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62F67"/>
                </a:solidFill>
              </a:rPr>
              <a:t>FDU</a:t>
            </a:r>
            <a:endParaRPr lang="en-US" sz="1400" dirty="0">
              <a:solidFill>
                <a:srgbClr val="062F67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1" y="3573020"/>
            <a:ext cx="4417690" cy="2257425"/>
          </a:xfrm>
          <a:prstGeom prst="rect">
            <a:avLst/>
          </a:prstGeom>
        </p:spPr>
      </p:pic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7570460" y="5781847"/>
            <a:ext cx="1382086" cy="769441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100" dirty="0" smtClean="0">
                <a:solidFill>
                  <a:srgbClr val="063DE8"/>
                </a:solidFill>
              </a:rPr>
              <a:t>Downtime dominated by too complex Protection Systems</a:t>
            </a:r>
            <a:endParaRPr lang="en-GB" altLang="en-US" sz="1800" dirty="0" smtClean="0">
              <a:solidFill>
                <a:srgbClr val="063DE8"/>
              </a:solidFill>
              <a:latin typeface="Times New Roman" pitchFamily="18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5295727" y="5773001"/>
            <a:ext cx="1647872" cy="600164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100" dirty="0" smtClean="0">
                <a:solidFill>
                  <a:srgbClr val="063DE8"/>
                </a:solidFill>
              </a:rPr>
              <a:t>Downtime for repairs due to insufficient protection systems</a:t>
            </a:r>
            <a:endParaRPr lang="en-GB" altLang="en-US" sz="1800" dirty="0" smtClean="0">
              <a:solidFill>
                <a:srgbClr val="063DE8"/>
              </a:solidFill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68056" y="5869465"/>
            <a:ext cx="1452898" cy="461665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66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S. Wagner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633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1">
        <p:fade/>
      </p:transition>
    </mc:Choice>
    <mc:Fallback xmlns="">
      <p:transition spd="med" advTm="1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sz="3600" dirty="0"/>
              <a:t>D</a:t>
            </a:r>
            <a:r>
              <a:rPr lang="en-GB" sz="3600" dirty="0" smtClean="0"/>
              <a:t>esign guidelines for protection systems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49326"/>
            <a:ext cx="8686800" cy="5498366"/>
          </a:xfrm>
        </p:spPr>
        <p:txBody>
          <a:bodyPr/>
          <a:lstStyle/>
          <a:p>
            <a:pPr eaLnBrk="1" hangingPunct="1"/>
            <a:r>
              <a:rPr lang="en-GB" dirty="0" smtClean="0"/>
              <a:t>Having a </a:t>
            </a:r>
            <a:r>
              <a:rPr lang="en-GB" dirty="0" smtClean="0">
                <a:solidFill>
                  <a:srgbClr val="C00000"/>
                </a:solidFill>
              </a:rPr>
              <a:t>vision to the operational phase </a:t>
            </a:r>
            <a:r>
              <a:rPr lang="en-GB" dirty="0" smtClean="0"/>
              <a:t>of the system helps….</a:t>
            </a:r>
            <a:endParaRPr lang="en-GB" dirty="0"/>
          </a:p>
          <a:p>
            <a:pPr eaLnBrk="1" hangingPunct="1"/>
            <a:r>
              <a:rPr lang="en-GB" dirty="0" smtClean="0">
                <a:solidFill>
                  <a:srgbClr val="C00000"/>
                </a:solidFill>
              </a:rPr>
              <a:t>Test benches </a:t>
            </a:r>
            <a:r>
              <a:rPr lang="en-GB" dirty="0" smtClean="0"/>
              <a:t>for electronic systems should be part of the system development</a:t>
            </a:r>
          </a:p>
          <a:p>
            <a:pPr lvl="1" eaLnBrk="1" hangingPunct="1">
              <a:buFont typeface="Arial" pitchFamily="34" charset="0"/>
              <a:buChar char="•"/>
            </a:pPr>
            <a:r>
              <a:rPr lang="en-GB" dirty="0" smtClean="0"/>
              <a:t>Careful testing in conditions similar to real operation</a:t>
            </a:r>
          </a:p>
          <a:p>
            <a:pPr eaLnBrk="1" hangingPunct="1"/>
            <a:r>
              <a:rPr lang="en-GB" dirty="0" smtClean="0"/>
              <a:t>Reliable </a:t>
            </a:r>
            <a:r>
              <a:rPr lang="en-GB" dirty="0"/>
              <a:t>protection </a:t>
            </a:r>
            <a:r>
              <a:rPr lang="en-GB" dirty="0" smtClean="0"/>
              <a:t>does </a:t>
            </a:r>
            <a:r>
              <a:rPr lang="en-GB" dirty="0"/>
              <a:t>not end with the development phase. </a:t>
            </a:r>
            <a:r>
              <a:rPr lang="en-GB" dirty="0">
                <a:solidFill>
                  <a:srgbClr val="C00000"/>
                </a:solidFill>
              </a:rPr>
              <a:t>D</a:t>
            </a:r>
            <a:r>
              <a:rPr lang="en-GB" dirty="0" smtClean="0">
                <a:solidFill>
                  <a:srgbClr val="C00000"/>
                </a:solidFill>
              </a:rPr>
              <a:t>ocumentation </a:t>
            </a:r>
            <a:r>
              <a:rPr lang="en-GB" dirty="0">
                <a:solidFill>
                  <a:srgbClr val="C00000"/>
                </a:solidFill>
              </a:rPr>
              <a:t>for installation, maintenance and operation </a:t>
            </a:r>
            <a:r>
              <a:rPr lang="en-GB" dirty="0"/>
              <a:t>of the </a:t>
            </a:r>
            <a:r>
              <a:rPr lang="en-GB" dirty="0" smtClean="0"/>
              <a:t>MPS</a:t>
            </a:r>
          </a:p>
          <a:p>
            <a:pPr eaLnBrk="1" hangingPunct="1"/>
            <a:r>
              <a:rPr lang="en-GB" dirty="0" smtClean="0"/>
              <a:t>The </a:t>
            </a:r>
            <a:r>
              <a:rPr lang="en-GB" dirty="0" smtClean="0">
                <a:solidFill>
                  <a:srgbClr val="C00000"/>
                </a:solidFill>
              </a:rPr>
              <a:t>accurate execution of each protection function</a:t>
            </a:r>
            <a:r>
              <a:rPr lang="en-GB" dirty="0" smtClean="0"/>
              <a:t> must be explicitly </a:t>
            </a:r>
            <a:r>
              <a:rPr lang="en-GB" dirty="0" smtClean="0">
                <a:solidFill>
                  <a:srgbClr val="C00000"/>
                </a:solidFill>
              </a:rPr>
              <a:t>tested during commissioning</a:t>
            </a:r>
            <a:endParaRPr lang="en-GB" dirty="0" smtClean="0"/>
          </a:p>
          <a:p>
            <a:pPr eaLnBrk="1" hangingPunct="1"/>
            <a:r>
              <a:rPr lang="en-GB" dirty="0" smtClean="0">
                <a:solidFill>
                  <a:srgbClr val="C00000"/>
                </a:solidFill>
              </a:rPr>
              <a:t>Requirements </a:t>
            </a:r>
            <a:r>
              <a:rPr lang="en-GB" dirty="0"/>
              <a:t>are established </a:t>
            </a:r>
            <a:r>
              <a:rPr lang="en-GB" dirty="0">
                <a:solidFill>
                  <a:srgbClr val="C00000"/>
                </a:solidFill>
              </a:rPr>
              <a:t>for the test interval </a:t>
            </a:r>
            <a:r>
              <a:rPr lang="en-GB" dirty="0"/>
              <a:t>of each </a:t>
            </a:r>
            <a:r>
              <a:rPr lang="en-GB" dirty="0" smtClean="0"/>
              <a:t>function</a:t>
            </a:r>
          </a:p>
          <a:p>
            <a:pPr eaLnBrk="1" hangingPunct="1"/>
            <a:r>
              <a:rPr lang="en-GB" dirty="0"/>
              <a:t>Most </a:t>
            </a:r>
            <a:r>
              <a:rPr lang="en-GB" dirty="0">
                <a:solidFill>
                  <a:srgbClr val="C00000"/>
                </a:solidFill>
              </a:rPr>
              <a:t>failure</a:t>
            </a:r>
            <a:r>
              <a:rPr lang="en-GB" dirty="0"/>
              <a:t> are due to </a:t>
            </a:r>
            <a:r>
              <a:rPr lang="en-GB" dirty="0">
                <a:solidFill>
                  <a:srgbClr val="C00000"/>
                </a:solidFill>
              </a:rPr>
              <a:t>power supplies</a:t>
            </a:r>
            <a:r>
              <a:rPr lang="en-GB" dirty="0"/>
              <a:t>, </a:t>
            </a:r>
            <a:r>
              <a:rPr lang="en-GB" dirty="0">
                <a:solidFill>
                  <a:srgbClr val="C00000"/>
                </a:solidFill>
              </a:rPr>
              <a:t>mechanical parts </a:t>
            </a:r>
            <a:r>
              <a:rPr lang="en-GB" dirty="0"/>
              <a:t>and </a:t>
            </a:r>
            <a:r>
              <a:rPr lang="en-GB" dirty="0" smtClean="0">
                <a:solidFill>
                  <a:srgbClr val="C00000"/>
                </a:solidFill>
              </a:rPr>
              <a:t>connectors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29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89">
        <p:fade/>
      </p:transition>
    </mc:Choice>
    <mc:Fallback xmlns="">
      <p:transition spd="med" advTm="18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35" name="Rectangle 11"/>
          <p:cNvSpPr>
            <a:spLocks noChangeArrowheads="1"/>
          </p:cNvSpPr>
          <p:nvPr/>
        </p:nvSpPr>
        <p:spPr bwMode="auto">
          <a:xfrm>
            <a:off x="211015" y="5562600"/>
            <a:ext cx="7525525" cy="1066800"/>
          </a:xfrm>
          <a:prstGeom prst="rect">
            <a:avLst/>
          </a:prstGeom>
          <a:solidFill>
            <a:srgbClr val="F9FAD8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en-GB" altLang="en-US" sz="2000" smtClean="0">
              <a:solidFill>
                <a:srgbClr val="EAEC5E"/>
              </a:solidFill>
              <a:latin typeface="Times New Roman" pitchFamily="18" charset="0"/>
            </a:endParaRPr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211015" y="76200"/>
            <a:ext cx="8510954" cy="914400"/>
          </a:xfrm>
          <a:noFill/>
          <a:ln/>
        </p:spPr>
        <p:txBody>
          <a:bodyPr/>
          <a:lstStyle/>
          <a:p>
            <a:r>
              <a:rPr lang="en-GB" altLang="en-US" dirty="0" smtClean="0"/>
              <a:t>The LHC machine need protection systems, but….</a:t>
            </a:r>
            <a:endParaRPr lang="en-GB" altLang="en-US" dirty="0"/>
          </a:p>
        </p:txBody>
      </p:sp>
      <p:sp>
        <p:nvSpPr>
          <p:cNvPr id="205827" name="Rectangle 3"/>
          <p:cNvSpPr>
            <a:spLocks noChangeArrowheads="1"/>
          </p:cNvSpPr>
          <p:nvPr/>
        </p:nvSpPr>
        <p:spPr bwMode="auto">
          <a:xfrm>
            <a:off x="4073770" y="5029200"/>
            <a:ext cx="1110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GB" sz="2000" smtClean="0">
              <a:solidFill>
                <a:srgbClr val="063DE8"/>
              </a:solidFill>
              <a:latin typeface="Times New Roman" pitchFamily="18" charset="0"/>
            </a:endParaRPr>
          </a:p>
        </p:txBody>
      </p:sp>
      <p:sp>
        <p:nvSpPr>
          <p:cNvPr id="205828" name="Rectangle 4"/>
          <p:cNvSpPr>
            <a:spLocks noChangeArrowheads="1"/>
          </p:cNvSpPr>
          <p:nvPr/>
        </p:nvSpPr>
        <p:spPr bwMode="auto">
          <a:xfrm>
            <a:off x="4481147" y="3133726"/>
            <a:ext cx="182808" cy="766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GB" altLang="en-US" sz="220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0" latinLnBrk="1" hangingPunct="0"/>
            <a:endParaRPr lang="en-GB" altLang="en-US" sz="2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82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81354" y="1295399"/>
            <a:ext cx="8581292" cy="5419165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GB" altLang="en-US" b="1" dirty="0" smtClean="0">
                <a:solidFill>
                  <a:srgbClr val="00AE00"/>
                </a:solidFill>
                <a:latin typeface="Arial" charset="0"/>
              </a:rPr>
              <a:t>Machine Protection is not an objective in itself,</a:t>
            </a:r>
            <a:r>
              <a:rPr lang="en-GB" altLang="en-US" sz="1800" b="1" dirty="0" smtClean="0">
                <a:solidFill>
                  <a:srgbClr val="00AE00"/>
                </a:solidFill>
                <a:latin typeface="Arial" charset="0"/>
              </a:rPr>
              <a:t> </a:t>
            </a:r>
            <a:r>
              <a:rPr lang="en-GB" altLang="en-US" b="1" dirty="0" smtClean="0">
                <a:solidFill>
                  <a:srgbClr val="00AE00"/>
                </a:solidFill>
                <a:latin typeface="Arial" charset="0"/>
              </a:rPr>
              <a:t>it is to</a:t>
            </a:r>
            <a:r>
              <a:rPr lang="en-GB" altLang="en-US" sz="1800" dirty="0" smtClean="0">
                <a:solidFill>
                  <a:srgbClr val="00AE00"/>
                </a:solidFill>
                <a:latin typeface="Arial" charset="0"/>
              </a:rPr>
              <a:t> </a:t>
            </a:r>
          </a:p>
          <a:p>
            <a:pPr>
              <a:lnSpc>
                <a:spcPct val="20000"/>
              </a:lnSpc>
              <a:buFont typeface="Monotype Sorts" pitchFamily="2" charset="2"/>
              <a:buNone/>
            </a:pPr>
            <a:endParaRPr lang="en-GB" altLang="en-US" sz="1800" dirty="0" smtClean="0">
              <a:solidFill>
                <a:srgbClr val="00AE00"/>
              </a:solidFill>
              <a:latin typeface="Arial" charset="0"/>
            </a:endParaRPr>
          </a:p>
          <a:p>
            <a:pPr>
              <a:buClr>
                <a:schemeClr val="tx1"/>
              </a:buClr>
            </a:pPr>
            <a:r>
              <a:rPr lang="en-GB" altLang="en-US" sz="1800" dirty="0" smtClean="0">
                <a:latin typeface="Arial" charset="0"/>
              </a:rPr>
              <a:t>maximise operational availability by minimising down-time (quench, repairs)</a:t>
            </a:r>
          </a:p>
          <a:p>
            <a:pPr>
              <a:buClr>
                <a:schemeClr val="tx1"/>
              </a:buClr>
            </a:pPr>
            <a:r>
              <a:rPr lang="en-GB" altLang="en-US" sz="1800" dirty="0" smtClean="0">
                <a:latin typeface="Arial" charset="0"/>
              </a:rPr>
              <a:t>avoid expensive repair of equipment and irreparable damage</a:t>
            </a: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endParaRPr lang="en-GB" altLang="en-US" sz="1800" b="1" dirty="0" smtClean="0">
              <a:solidFill>
                <a:schemeClr val="accent1"/>
              </a:solidFill>
              <a:latin typeface="Arial" charset="0"/>
            </a:endParaRPr>
          </a:p>
          <a:p>
            <a:pPr>
              <a:buFont typeface="Monotype Sorts" pitchFamily="2" charset="2"/>
              <a:buNone/>
            </a:pPr>
            <a:r>
              <a:rPr lang="en-GB" altLang="en-US" sz="1800" b="1" dirty="0" smtClean="0">
                <a:solidFill>
                  <a:schemeClr val="accent1"/>
                </a:solidFill>
                <a:latin typeface="Arial" charset="0"/>
              </a:rPr>
              <a:t>Side effects from LHC Machine Protection System compromising </a:t>
            </a:r>
          </a:p>
          <a:p>
            <a:pPr>
              <a:buFont typeface="Monotype Sorts" pitchFamily="2" charset="2"/>
              <a:buNone/>
            </a:pPr>
            <a:r>
              <a:rPr lang="en-GB" altLang="en-US" sz="1800" b="1" dirty="0" smtClean="0">
                <a:solidFill>
                  <a:schemeClr val="accent1"/>
                </a:solidFill>
                <a:latin typeface="Arial" charset="0"/>
              </a:rPr>
              <a:t>operational efficiency must be minimised</a:t>
            </a:r>
            <a:r>
              <a:rPr lang="en-GB" altLang="en-US" sz="1600" dirty="0" smtClean="0">
                <a:latin typeface="Arial" charset="0"/>
              </a:rPr>
              <a:t>		</a:t>
            </a:r>
          </a:p>
          <a:p>
            <a:pPr>
              <a:buClr>
                <a:schemeClr val="tx1"/>
              </a:buClr>
              <a:buFont typeface="Monotype Sorts" pitchFamily="2" charset="2"/>
              <a:buNone/>
            </a:pPr>
            <a:r>
              <a:rPr lang="en-GB" altLang="en-US" sz="1600" dirty="0" smtClean="0">
                <a:latin typeface="Arial" charset="0"/>
              </a:rPr>
              <a:t>						</a:t>
            </a:r>
            <a:endParaRPr lang="en-GB" altLang="en-US" sz="1600" dirty="0">
              <a:latin typeface="Arial" charset="0"/>
            </a:endParaRPr>
          </a:p>
        </p:txBody>
      </p:sp>
      <p:sp>
        <p:nvSpPr>
          <p:cNvPr id="205834" name="Line 10"/>
          <p:cNvSpPr>
            <a:spLocks noChangeShapeType="1"/>
          </p:cNvSpPr>
          <p:nvPr/>
        </p:nvSpPr>
        <p:spPr bwMode="auto">
          <a:xfrm>
            <a:off x="1" y="1143000"/>
            <a:ext cx="7976089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GB" sz="2000" smtClean="0">
              <a:solidFill>
                <a:srgbClr val="063DE8"/>
              </a:solidFill>
              <a:latin typeface="Times New Roman" pitchFamily="18" charset="0"/>
            </a:endParaRPr>
          </a:p>
        </p:txBody>
      </p:sp>
      <p:sp>
        <p:nvSpPr>
          <p:cNvPr id="205836" name="Rectangle 12"/>
          <p:cNvSpPr>
            <a:spLocks noChangeArrowheads="1"/>
          </p:cNvSpPr>
          <p:nvPr/>
        </p:nvSpPr>
        <p:spPr bwMode="auto">
          <a:xfrm>
            <a:off x="45428" y="1360490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en-AU" altLang="en-US" smtClean="0">
              <a:solidFill>
                <a:srgbClr val="000000"/>
              </a:solidFill>
            </a:endParaRPr>
          </a:p>
        </p:txBody>
      </p:sp>
      <p:graphicFrame>
        <p:nvGraphicFramePr>
          <p:cNvPr id="205837" name="Object 13"/>
          <p:cNvGraphicFramePr>
            <a:graphicFrameLocks noChangeAspect="1"/>
          </p:cNvGraphicFramePr>
          <p:nvPr/>
        </p:nvGraphicFramePr>
        <p:xfrm>
          <a:off x="3235569" y="2590800"/>
          <a:ext cx="5205046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Worksheet" r:id="rId4" imgW="3993196" imgH="3223745" progId="Excel.Sheet.8">
                  <p:embed/>
                </p:oleObj>
              </mc:Choice>
              <mc:Fallback>
                <p:oleObj name="Worksheet" r:id="rId4" imgW="3993196" imgH="322374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569" y="2590800"/>
                        <a:ext cx="5205046" cy="281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41" name="Line 17"/>
          <p:cNvSpPr>
            <a:spLocks noChangeShapeType="1"/>
          </p:cNvSpPr>
          <p:nvPr/>
        </p:nvSpPr>
        <p:spPr bwMode="auto">
          <a:xfrm flipH="1">
            <a:off x="7948246" y="3352800"/>
            <a:ext cx="140677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GB" sz="2000" smtClean="0">
              <a:solidFill>
                <a:srgbClr val="063DE8"/>
              </a:solidFill>
              <a:latin typeface="Times New Roman" pitchFamily="18" charset="0"/>
            </a:endParaRPr>
          </a:p>
        </p:txBody>
      </p:sp>
      <p:sp>
        <p:nvSpPr>
          <p:cNvPr id="205840" name="WordArt 16"/>
          <p:cNvSpPr>
            <a:spLocks noChangeArrowheads="1" noChangeShapeType="1" noTextEdit="1"/>
          </p:cNvSpPr>
          <p:nvPr/>
        </p:nvSpPr>
        <p:spPr bwMode="auto">
          <a:xfrm rot="-2452961">
            <a:off x="2250832" y="3048000"/>
            <a:ext cx="1825869" cy="2667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0" hangingPunct="0"/>
            <a:r>
              <a:rPr lang="en-GB" sz="3200" kern="1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noFill/>
                <a:latin typeface="Arial Black"/>
              </a:rPr>
              <a:t>Qualitative</a:t>
            </a:r>
          </a:p>
        </p:txBody>
      </p:sp>
      <p:sp>
        <p:nvSpPr>
          <p:cNvPr id="205842" name="Line 18"/>
          <p:cNvSpPr>
            <a:spLocks noChangeShapeType="1"/>
          </p:cNvSpPr>
          <p:nvPr/>
        </p:nvSpPr>
        <p:spPr bwMode="auto">
          <a:xfrm>
            <a:off x="5275384" y="3810000"/>
            <a:ext cx="562708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en-GB" sz="2000" smtClean="0">
              <a:solidFill>
                <a:srgbClr val="063DE8"/>
              </a:solidFill>
              <a:latin typeface="Times New Roman" pitchFamily="18" charset="0"/>
            </a:endParaRPr>
          </a:p>
        </p:txBody>
      </p:sp>
      <p:sp>
        <p:nvSpPr>
          <p:cNvPr id="205839" name="Text Box 15"/>
          <p:cNvSpPr txBox="1">
            <a:spLocks noChangeArrowheads="1"/>
          </p:cNvSpPr>
          <p:nvPr/>
        </p:nvSpPr>
        <p:spPr bwMode="auto">
          <a:xfrm>
            <a:off x="7174523" y="2971803"/>
            <a:ext cx="1828800" cy="65246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200" b="1" smtClean="0">
                <a:solidFill>
                  <a:srgbClr val="063DE8"/>
                </a:solidFill>
              </a:rPr>
              <a:t>Downtime dominated by too complex Protection Systems</a:t>
            </a:r>
            <a:endParaRPr lang="en-GB" altLang="en-US" sz="2000" smtClean="0">
              <a:solidFill>
                <a:srgbClr val="063DE8"/>
              </a:solidFill>
              <a:latin typeface="Times New Roman" pitchFamily="18" charset="0"/>
            </a:endParaRPr>
          </a:p>
        </p:txBody>
      </p:sp>
      <p:sp>
        <p:nvSpPr>
          <p:cNvPr id="205838" name="Text Box 14"/>
          <p:cNvSpPr txBox="1">
            <a:spLocks noChangeArrowheads="1"/>
          </p:cNvSpPr>
          <p:nvPr/>
        </p:nvSpPr>
        <p:spPr bwMode="auto">
          <a:xfrm>
            <a:off x="4220308" y="3200403"/>
            <a:ext cx="2180492" cy="652463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200" b="1" dirty="0" smtClean="0">
                <a:solidFill>
                  <a:srgbClr val="063DE8"/>
                </a:solidFill>
              </a:rPr>
              <a:t>Downtime for repairs due to insufficient protection systems</a:t>
            </a:r>
            <a:endParaRPr lang="en-GB" altLang="en-US" sz="2000" dirty="0" smtClean="0">
              <a:solidFill>
                <a:srgbClr val="063DE8"/>
              </a:solidFill>
              <a:latin typeface="Times New Roman" pitchFamily="18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 rot="19601825">
            <a:off x="68414" y="3018364"/>
            <a:ext cx="2169168" cy="732508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GB" sz="1600" dirty="0" smtClean="0"/>
              <a:t>Operations workshop</a:t>
            </a: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GB" sz="1600" dirty="0" smtClean="0"/>
              <a:t>R.Schmidt </a:t>
            </a:r>
            <a:r>
              <a:rPr lang="en-GB" sz="1600" dirty="0"/>
              <a:t>- Villars 30/01/2001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461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3">
        <p:fade/>
      </p:transition>
    </mc:Choice>
    <mc:Fallback xmlns="">
      <p:transition spd="med" advTm="2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Approach to designing a protection system 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ln>
            <a:noFill/>
          </a:ln>
        </p:spPr>
        <p:txBody>
          <a:bodyPr/>
          <a:lstStyle/>
          <a:p>
            <a:pPr marL="457200" indent="-457200" eaLnBrk="1" hangingPunct="1">
              <a:lnSpc>
                <a:spcPct val="100000"/>
              </a:lnSpc>
              <a:buFont typeface="+mj-lt"/>
              <a:buAutoNum type="arabicPeriod"/>
            </a:pPr>
            <a:r>
              <a:rPr lang="en-GB" b="1" dirty="0" smtClean="0"/>
              <a:t>Identify hazards</a:t>
            </a:r>
            <a:r>
              <a:rPr lang="en-GB" dirty="0" smtClean="0"/>
              <a:t>: what failures can have a direct impact on </a:t>
            </a:r>
            <a:r>
              <a:rPr lang="en-GB" dirty="0"/>
              <a:t>beam parameters </a:t>
            </a:r>
            <a:r>
              <a:rPr lang="en-GB" dirty="0" smtClean="0"/>
              <a:t>and cause loss of particles (….hitting the aperture)</a:t>
            </a:r>
          </a:p>
          <a:p>
            <a:pPr marL="457200" indent="-457200" eaLnBrk="1" hangingPunct="1">
              <a:lnSpc>
                <a:spcPct val="100000"/>
              </a:lnSpc>
              <a:buFont typeface="+mj-lt"/>
              <a:buAutoNum type="arabicPeriod"/>
            </a:pPr>
            <a:r>
              <a:rPr lang="en-GB" b="1" dirty="0" smtClean="0"/>
              <a:t>Classify</a:t>
            </a:r>
            <a:r>
              <a:rPr lang="en-GB" dirty="0" smtClean="0"/>
              <a:t> the </a:t>
            </a:r>
            <a:r>
              <a:rPr lang="en-GB" b="1" dirty="0" smtClean="0"/>
              <a:t>failures</a:t>
            </a:r>
            <a:r>
              <a:rPr lang="en-GB" dirty="0" smtClean="0"/>
              <a:t> in different categories</a:t>
            </a:r>
          </a:p>
          <a:p>
            <a:pPr marL="457200" indent="-457200" eaLnBrk="1" hangingPunct="1">
              <a:lnSpc>
                <a:spcPct val="100000"/>
              </a:lnSpc>
              <a:buFont typeface="+mj-lt"/>
              <a:buAutoNum type="arabicPeriod"/>
            </a:pPr>
            <a:r>
              <a:rPr lang="en-GB" b="1" dirty="0" smtClean="0"/>
              <a:t>Estimate </a:t>
            </a:r>
            <a:r>
              <a:rPr lang="en-GB" dirty="0" smtClean="0"/>
              <a:t>the </a:t>
            </a:r>
            <a:r>
              <a:rPr lang="en-GB" b="1" dirty="0" smtClean="0"/>
              <a:t>risk</a:t>
            </a:r>
            <a:r>
              <a:rPr lang="en-GB" dirty="0" smtClean="0"/>
              <a:t> for each failure (or for categories of failures)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GB" dirty="0" smtClean="0"/>
              <a:t>Work out the </a:t>
            </a:r>
            <a:r>
              <a:rPr lang="en-GB" b="1" dirty="0" smtClean="0"/>
              <a:t>worst case failures</a:t>
            </a:r>
          </a:p>
          <a:p>
            <a:pPr marL="457200" indent="-457200" eaLnBrk="1" hangingPunct="1">
              <a:lnSpc>
                <a:spcPct val="100000"/>
              </a:lnSpc>
              <a:buFont typeface="+mj-lt"/>
              <a:buAutoNum type="arabicPeriod"/>
            </a:pPr>
            <a:r>
              <a:rPr lang="en-GB" dirty="0" smtClean="0"/>
              <a:t>Identify </a:t>
            </a:r>
            <a:r>
              <a:rPr lang="en-GB" b="1" dirty="0" smtClean="0"/>
              <a:t>how to prevent </a:t>
            </a:r>
            <a:r>
              <a:rPr lang="en-GB" dirty="0" smtClean="0"/>
              <a:t>the </a:t>
            </a:r>
            <a:r>
              <a:rPr lang="en-GB" b="1" dirty="0" smtClean="0"/>
              <a:t>failures</a:t>
            </a:r>
            <a:r>
              <a:rPr lang="en-GB" dirty="0" smtClean="0"/>
              <a:t> or </a:t>
            </a:r>
            <a:r>
              <a:rPr lang="en-GB" b="1" dirty="0" smtClean="0"/>
              <a:t>mitigate</a:t>
            </a:r>
            <a:r>
              <a:rPr lang="en-GB" dirty="0" smtClean="0"/>
              <a:t> the </a:t>
            </a:r>
            <a:r>
              <a:rPr lang="en-GB" b="1" dirty="0" smtClean="0"/>
              <a:t>consequences</a:t>
            </a:r>
          </a:p>
          <a:p>
            <a:pPr marL="457200" indent="-457200" eaLnBrk="1" hangingPunct="1">
              <a:lnSpc>
                <a:spcPct val="100000"/>
              </a:lnSpc>
              <a:buFont typeface="+mj-lt"/>
              <a:buAutoNum type="arabicPeriod"/>
            </a:pPr>
            <a:r>
              <a:rPr lang="en-GB" b="1" dirty="0" smtClean="0"/>
              <a:t>Design</a:t>
            </a:r>
            <a:r>
              <a:rPr lang="en-GB" dirty="0" smtClean="0"/>
              <a:t> systems for </a:t>
            </a:r>
            <a:r>
              <a:rPr lang="en-GB" b="1" dirty="0" smtClean="0"/>
              <a:t>machine protection</a:t>
            </a:r>
          </a:p>
          <a:p>
            <a:pPr marL="0" indent="0" algn="ctr" eaLnBrk="1" hangingPunct="1">
              <a:buNone/>
            </a:pPr>
            <a:r>
              <a:rPr lang="en-GB" dirty="0" smtClean="0">
                <a:solidFill>
                  <a:srgbClr val="002060"/>
                </a:solidFill>
              </a:rPr>
              <a:t>……then </a:t>
            </a:r>
            <a:r>
              <a:rPr lang="en-GB" b="1" dirty="0" smtClean="0">
                <a:solidFill>
                  <a:srgbClr val="C00000"/>
                </a:solidFill>
              </a:rPr>
              <a:t> </a:t>
            </a:r>
            <a:r>
              <a:rPr lang="en-GB" b="1" dirty="0">
                <a:solidFill>
                  <a:srgbClr val="C00000"/>
                </a:solidFill>
              </a:rPr>
              <a:t>back to square 1</a:t>
            </a:r>
            <a:endParaRPr lang="en-GB" dirty="0">
              <a:solidFill>
                <a:srgbClr val="002060"/>
              </a:solidFill>
            </a:endParaRPr>
          </a:p>
          <a:p>
            <a:pPr marL="0" indent="0" eaLnBrk="1" hangingPunct="1">
              <a:lnSpc>
                <a:spcPct val="100000"/>
              </a:lnSpc>
              <a:buNone/>
            </a:pPr>
            <a:endParaRPr lang="en-GB" dirty="0" smtClean="0"/>
          </a:p>
          <a:p>
            <a:pPr marL="0" indent="0" algn="ctr" eaLnBrk="1" hangingPunct="1">
              <a:lnSpc>
                <a:spcPct val="100000"/>
              </a:lnSpc>
              <a:buNone/>
            </a:pPr>
            <a:r>
              <a:rPr lang="en-GB" b="1" dirty="0" smtClean="0">
                <a:solidFill>
                  <a:srgbClr val="002060"/>
                </a:solidFill>
              </a:rPr>
              <a:t>….starting in the early design phase</a:t>
            </a:r>
            <a:r>
              <a:rPr lang="en-GB" dirty="0" smtClean="0">
                <a:solidFill>
                  <a:srgbClr val="002060"/>
                </a:solidFill>
              </a:rPr>
              <a:t>, continuous effort, not only once….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6489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16">
        <p:fade/>
      </p:transition>
    </mc:Choice>
    <mc:Fallback xmlns="">
      <p:transition spd="med" advTm="2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Line 2"/>
          <p:cNvSpPr>
            <a:spLocks noChangeShapeType="1"/>
          </p:cNvSpPr>
          <p:nvPr/>
        </p:nvSpPr>
        <p:spPr bwMode="auto">
          <a:xfrm>
            <a:off x="7467600" y="6369050"/>
            <a:ext cx="1371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solidFill>
                  <a:schemeClr val="tx2"/>
                </a:solidFill>
              </a:rPr>
              <a:t>Example for LHC: SPS, transfer line and LHC </a:t>
            </a: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7808913" y="5988050"/>
            <a:ext cx="649287" cy="304800"/>
          </a:xfrm>
          <a:prstGeom prst="rect">
            <a:avLst/>
          </a:prstGeom>
          <a:solidFill>
            <a:srgbClr val="DDDD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 dirty="0">
                <a:solidFill>
                  <a:srgbClr val="663300"/>
                </a:solidFill>
              </a:rPr>
              <a:t>1 km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76198" y="838199"/>
            <a:ext cx="3581402" cy="1517651"/>
          </a:xfrm>
          <a:ln>
            <a:solidFill>
              <a:srgbClr val="0000CC"/>
            </a:solidFill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Beam is accelerated in SPS to 450 </a:t>
            </a:r>
            <a:r>
              <a:rPr lang="en-GB" sz="1600" dirty="0" err="1" smtClean="0">
                <a:solidFill>
                  <a:srgbClr val="000000"/>
                </a:solidFill>
              </a:rPr>
              <a:t>GeV</a:t>
            </a:r>
            <a:r>
              <a:rPr lang="en-GB" sz="1600" dirty="0" smtClean="0">
                <a:solidFill>
                  <a:srgbClr val="000000"/>
                </a:solidFill>
              </a:rPr>
              <a:t> (288 bunches, stored energy of 3 MJ)</a:t>
            </a:r>
          </a:p>
          <a:p>
            <a:pPr marL="0" indent="0" eaLnBrk="1" hangingPunct="1">
              <a:buFont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Beam is transferred from SPS to LHC</a:t>
            </a:r>
          </a:p>
          <a:p>
            <a:pPr marL="0" indent="0" eaLnBrk="1" hangingPunct="1">
              <a:buFontTx/>
              <a:buNone/>
            </a:pPr>
            <a:r>
              <a:rPr lang="en-GB" sz="1600" dirty="0" smtClean="0">
                <a:solidFill>
                  <a:srgbClr val="000000"/>
                </a:solidFill>
              </a:rPr>
              <a:t>Beam is accelerated in LHC to high energy (stored energy of 362 MJ)</a:t>
            </a:r>
          </a:p>
        </p:txBody>
      </p:sp>
      <p:sp>
        <p:nvSpPr>
          <p:cNvPr id="65542" name="Freeform 6"/>
          <p:cNvSpPr>
            <a:spLocks/>
          </p:cNvSpPr>
          <p:nvPr/>
        </p:nvSpPr>
        <p:spPr bwMode="auto">
          <a:xfrm>
            <a:off x="34925" y="1101725"/>
            <a:ext cx="8997950" cy="4789488"/>
          </a:xfrm>
          <a:custGeom>
            <a:avLst/>
            <a:gdLst>
              <a:gd name="T0" fmla="*/ 0 w 5668"/>
              <a:gd name="T1" fmla="*/ 2147483647 h 3017"/>
              <a:gd name="T2" fmla="*/ 1829633601 w 5668"/>
              <a:gd name="T3" fmla="*/ 2147483647 h 3017"/>
              <a:gd name="T4" fmla="*/ 2147483647 w 5668"/>
              <a:gd name="T5" fmla="*/ 2147483647 h 3017"/>
              <a:gd name="T6" fmla="*/ 2147483647 w 5668"/>
              <a:gd name="T7" fmla="*/ 2147483647 h 3017"/>
              <a:gd name="T8" fmla="*/ 2147483647 w 5668"/>
              <a:gd name="T9" fmla="*/ 2147483647 h 3017"/>
              <a:gd name="T10" fmla="*/ 2147483647 w 5668"/>
              <a:gd name="T11" fmla="*/ 2147483647 h 3017"/>
              <a:gd name="T12" fmla="*/ 2147483647 w 5668"/>
              <a:gd name="T13" fmla="*/ 2147483647 h 3017"/>
              <a:gd name="T14" fmla="*/ 2147483647 w 5668"/>
              <a:gd name="T15" fmla="*/ 2147483647 h 3017"/>
              <a:gd name="T16" fmla="*/ 2147483647 w 5668"/>
              <a:gd name="T17" fmla="*/ 2147483647 h 3017"/>
              <a:gd name="T18" fmla="*/ 2147483647 w 5668"/>
              <a:gd name="T19" fmla="*/ 2147483647 h 3017"/>
              <a:gd name="T20" fmla="*/ 2147483647 w 5668"/>
              <a:gd name="T21" fmla="*/ 2147483647 h 3017"/>
              <a:gd name="T22" fmla="*/ 2147483647 w 5668"/>
              <a:gd name="T23" fmla="*/ 2147483647 h 3017"/>
              <a:gd name="T24" fmla="*/ 2147483647 w 5668"/>
              <a:gd name="T25" fmla="*/ 1597779109 h 3017"/>
              <a:gd name="T26" fmla="*/ 2147483647 w 5668"/>
              <a:gd name="T27" fmla="*/ 0 h 301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668"/>
              <a:gd name="T43" fmla="*/ 0 h 3017"/>
              <a:gd name="T44" fmla="*/ 5668 w 5668"/>
              <a:gd name="T45" fmla="*/ 3017 h 301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668" h="3017">
                <a:moveTo>
                  <a:pt x="0" y="2518"/>
                </a:moveTo>
                <a:cubicBezTo>
                  <a:pt x="257" y="2639"/>
                  <a:pt x="514" y="2760"/>
                  <a:pt x="726" y="2836"/>
                </a:cubicBezTo>
                <a:cubicBezTo>
                  <a:pt x="938" y="2912"/>
                  <a:pt x="1074" y="2942"/>
                  <a:pt x="1270" y="2972"/>
                </a:cubicBezTo>
                <a:cubicBezTo>
                  <a:pt x="1466" y="3002"/>
                  <a:pt x="1739" y="3017"/>
                  <a:pt x="1905" y="3017"/>
                </a:cubicBezTo>
                <a:cubicBezTo>
                  <a:pt x="2071" y="3017"/>
                  <a:pt x="2145" y="2992"/>
                  <a:pt x="2268" y="2972"/>
                </a:cubicBezTo>
                <a:cubicBezTo>
                  <a:pt x="2391" y="2952"/>
                  <a:pt x="2521" y="2926"/>
                  <a:pt x="2642" y="2895"/>
                </a:cubicBezTo>
                <a:cubicBezTo>
                  <a:pt x="2763" y="2864"/>
                  <a:pt x="2844" y="2842"/>
                  <a:pt x="2992" y="2784"/>
                </a:cubicBezTo>
                <a:cubicBezTo>
                  <a:pt x="3140" y="2726"/>
                  <a:pt x="3382" y="2616"/>
                  <a:pt x="3532" y="2549"/>
                </a:cubicBezTo>
                <a:cubicBezTo>
                  <a:pt x="3682" y="2482"/>
                  <a:pt x="3752" y="2464"/>
                  <a:pt x="3892" y="2381"/>
                </a:cubicBezTo>
                <a:cubicBezTo>
                  <a:pt x="4032" y="2298"/>
                  <a:pt x="4215" y="2185"/>
                  <a:pt x="4375" y="2052"/>
                </a:cubicBezTo>
                <a:cubicBezTo>
                  <a:pt x="4535" y="1919"/>
                  <a:pt x="4712" y="1751"/>
                  <a:pt x="4852" y="1584"/>
                </a:cubicBezTo>
                <a:cubicBezTo>
                  <a:pt x="4992" y="1417"/>
                  <a:pt x="5121" y="1210"/>
                  <a:pt x="5215" y="1052"/>
                </a:cubicBezTo>
                <a:cubicBezTo>
                  <a:pt x="5309" y="894"/>
                  <a:pt x="5339" y="809"/>
                  <a:pt x="5414" y="634"/>
                </a:cubicBezTo>
                <a:cubicBezTo>
                  <a:pt x="5489" y="459"/>
                  <a:pt x="5615" y="132"/>
                  <a:pt x="5668" y="0"/>
                </a:cubicBez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4" name="Freeform 8"/>
          <p:cNvSpPr>
            <a:spLocks/>
          </p:cNvSpPr>
          <p:nvPr/>
        </p:nvSpPr>
        <p:spPr bwMode="auto">
          <a:xfrm>
            <a:off x="373063" y="5254625"/>
            <a:ext cx="4789487" cy="1057275"/>
          </a:xfrm>
          <a:custGeom>
            <a:avLst/>
            <a:gdLst>
              <a:gd name="T0" fmla="*/ 2147483647 w 3017"/>
              <a:gd name="T1" fmla="*/ 352821845 h 666"/>
              <a:gd name="T2" fmla="*/ 2147483647 w 3017"/>
              <a:gd name="T3" fmla="*/ 1239916817 h 666"/>
              <a:gd name="T4" fmla="*/ 2147483647 w 3017"/>
              <a:gd name="T5" fmla="*/ 1640622308 h 666"/>
              <a:gd name="T6" fmla="*/ 2147483647 w 3017"/>
              <a:gd name="T7" fmla="*/ 1469251746 h 666"/>
              <a:gd name="T8" fmla="*/ 1864915620 w 3017"/>
              <a:gd name="T9" fmla="*/ 897175693 h 666"/>
              <a:gd name="T10" fmla="*/ 607356801 w 3017"/>
              <a:gd name="T11" fmla="*/ 325100930 h 666"/>
              <a:gd name="T12" fmla="*/ 0 w 3017"/>
              <a:gd name="T13" fmla="*/ 0 h 66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17"/>
              <a:gd name="T22" fmla="*/ 0 h 666"/>
              <a:gd name="T23" fmla="*/ 3017 w 3017"/>
              <a:gd name="T24" fmla="*/ 666 h 66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17" h="666">
                <a:moveTo>
                  <a:pt x="3017" y="140"/>
                </a:moveTo>
                <a:cubicBezTo>
                  <a:pt x="2887" y="198"/>
                  <a:pt x="2443" y="407"/>
                  <a:pt x="2237" y="492"/>
                </a:cubicBezTo>
                <a:cubicBezTo>
                  <a:pt x="2031" y="577"/>
                  <a:pt x="1938" y="636"/>
                  <a:pt x="1779" y="651"/>
                </a:cubicBezTo>
                <a:cubicBezTo>
                  <a:pt x="1620" y="666"/>
                  <a:pt x="1457" y="632"/>
                  <a:pt x="1284" y="583"/>
                </a:cubicBezTo>
                <a:cubicBezTo>
                  <a:pt x="1111" y="534"/>
                  <a:pt x="914" y="432"/>
                  <a:pt x="740" y="356"/>
                </a:cubicBezTo>
                <a:cubicBezTo>
                  <a:pt x="566" y="280"/>
                  <a:pt x="364" y="188"/>
                  <a:pt x="241" y="129"/>
                </a:cubicBezTo>
                <a:cubicBezTo>
                  <a:pt x="118" y="70"/>
                  <a:pt x="50" y="27"/>
                  <a:pt x="0" y="0"/>
                </a:cubicBezTo>
              </a:path>
            </a:pathLst>
          </a:custGeom>
          <a:noFill/>
          <a:ln w="19050" cap="flat" cmpd="sng">
            <a:solidFill>
              <a:srgbClr val="990033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6267629" y="2859522"/>
            <a:ext cx="1541284" cy="23725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lIns="18000" tIns="10800" rIns="18000" bIns="10800"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2A004E"/>
                </a:solidFill>
              </a:rPr>
              <a:t>Transfer </a:t>
            </a:r>
            <a:r>
              <a:rPr lang="en-US" sz="1400" dirty="0" smtClean="0">
                <a:solidFill>
                  <a:srgbClr val="2A004E"/>
                </a:solidFill>
              </a:rPr>
              <a:t>line 3 km</a:t>
            </a:r>
            <a:endParaRPr lang="en-US" sz="1400" dirty="0">
              <a:solidFill>
                <a:srgbClr val="2A004E"/>
              </a:solidFill>
            </a:endParaRPr>
          </a:p>
        </p:txBody>
      </p:sp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6629400" y="5175250"/>
            <a:ext cx="1081088" cy="457200"/>
          </a:xfrm>
          <a:prstGeom prst="rect">
            <a:avLst/>
          </a:prstGeom>
          <a:solidFill>
            <a:srgbClr val="EAEAEA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dirty="0">
                <a:solidFill>
                  <a:srgbClr val="2A004E"/>
                </a:solidFill>
              </a:rPr>
              <a:t>LHC</a:t>
            </a: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3091544" y="3205616"/>
            <a:ext cx="2819400" cy="1292662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 lIns="18000" rIns="18000">
            <a:spAutoFit/>
          </a:bodyPr>
          <a:lstStyle/>
          <a:p>
            <a:pPr algn="ctr" eaLnBrk="0" hangingPunct="0"/>
            <a:r>
              <a:rPr lang="en-US" dirty="0">
                <a:solidFill>
                  <a:srgbClr val="2A004E"/>
                </a:solidFill>
              </a:rPr>
              <a:t>SPS</a:t>
            </a:r>
          </a:p>
          <a:p>
            <a:pPr algn="ctr" eaLnBrk="0" hangingPunct="0"/>
            <a:r>
              <a:rPr lang="en-US" sz="1800" dirty="0">
                <a:solidFill>
                  <a:srgbClr val="2A004E"/>
                </a:solidFill>
              </a:rPr>
              <a:t>6911 m</a:t>
            </a:r>
          </a:p>
          <a:p>
            <a:pPr algn="ctr" eaLnBrk="0" hangingPunct="0"/>
            <a:r>
              <a:rPr lang="en-US" sz="1800" dirty="0">
                <a:solidFill>
                  <a:srgbClr val="2A004E"/>
                </a:solidFill>
              </a:rPr>
              <a:t>450 </a:t>
            </a:r>
            <a:r>
              <a:rPr lang="en-US" sz="1800" dirty="0" err="1">
                <a:solidFill>
                  <a:srgbClr val="2A004E"/>
                </a:solidFill>
              </a:rPr>
              <a:t>GeV</a:t>
            </a:r>
            <a:r>
              <a:rPr lang="en-US" sz="1800" dirty="0">
                <a:solidFill>
                  <a:srgbClr val="2A004E"/>
                </a:solidFill>
              </a:rPr>
              <a:t> </a:t>
            </a:r>
            <a:endParaRPr lang="en-US" sz="1800" dirty="0" smtClean="0">
              <a:solidFill>
                <a:srgbClr val="2A004E"/>
              </a:solidFill>
            </a:endParaRPr>
          </a:p>
          <a:p>
            <a:pPr algn="ctr" eaLnBrk="0" hangingPunct="0"/>
            <a:r>
              <a:rPr lang="en-US" sz="1800" b="1" dirty="0" smtClean="0">
                <a:solidFill>
                  <a:srgbClr val="C00000"/>
                </a:solidFill>
              </a:rPr>
              <a:t>3 MJ transfer to LHC</a:t>
            </a:r>
            <a:endParaRPr lang="en-US" sz="1800" b="1" dirty="0">
              <a:solidFill>
                <a:srgbClr val="C00000"/>
              </a:solidFill>
            </a:endParaRP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8243888" y="1066800"/>
            <a:ext cx="649287" cy="3048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2A004E"/>
                </a:solidFill>
              </a:rPr>
              <a:t>IR8</a:t>
            </a:r>
          </a:p>
        </p:txBody>
      </p:sp>
      <p:sp>
        <p:nvSpPr>
          <p:cNvPr id="65551" name="Freeform 15"/>
          <p:cNvSpPr>
            <a:spLocks/>
          </p:cNvSpPr>
          <p:nvPr/>
        </p:nvSpPr>
        <p:spPr bwMode="auto">
          <a:xfrm>
            <a:off x="5435600" y="2138363"/>
            <a:ext cx="3182938" cy="1222375"/>
          </a:xfrm>
          <a:custGeom>
            <a:avLst/>
            <a:gdLst>
              <a:gd name="T0" fmla="*/ 0 w 2005"/>
              <a:gd name="T1" fmla="*/ 587195625 h 770"/>
              <a:gd name="T2" fmla="*/ 751006696 w 2005"/>
              <a:gd name="T3" fmla="*/ 1106347846 h 770"/>
              <a:gd name="T4" fmla="*/ 1436489335 w 2005"/>
              <a:gd name="T5" fmla="*/ 1559977415 h 770"/>
              <a:gd name="T6" fmla="*/ 2147483647 w 2005"/>
              <a:gd name="T7" fmla="*/ 1892638331 h 770"/>
              <a:gd name="T8" fmla="*/ 2147483647 w 2005"/>
              <a:gd name="T9" fmla="*/ 1842235222 h 770"/>
              <a:gd name="T10" fmla="*/ 2147483647 w 2005"/>
              <a:gd name="T11" fmla="*/ 1499493684 h 770"/>
              <a:gd name="T12" fmla="*/ 2147483647 w 2005"/>
              <a:gd name="T13" fmla="*/ 1101307535 h 770"/>
              <a:gd name="T14" fmla="*/ 2147483647 w 2005"/>
              <a:gd name="T15" fmla="*/ 418346003 h 770"/>
              <a:gd name="T16" fmla="*/ 2147483647 w 2005"/>
              <a:gd name="T17" fmla="*/ 0 h 77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05"/>
              <a:gd name="T28" fmla="*/ 0 h 770"/>
              <a:gd name="T29" fmla="*/ 2005 w 2005"/>
              <a:gd name="T30" fmla="*/ 770 h 77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05" h="770">
                <a:moveTo>
                  <a:pt x="0" y="233"/>
                </a:moveTo>
                <a:cubicBezTo>
                  <a:pt x="50" y="267"/>
                  <a:pt x="203" y="375"/>
                  <a:pt x="298" y="439"/>
                </a:cubicBezTo>
                <a:cubicBezTo>
                  <a:pt x="393" y="503"/>
                  <a:pt x="467" y="567"/>
                  <a:pt x="570" y="619"/>
                </a:cubicBezTo>
                <a:cubicBezTo>
                  <a:pt x="673" y="671"/>
                  <a:pt x="801" y="732"/>
                  <a:pt x="918" y="751"/>
                </a:cubicBezTo>
                <a:cubicBezTo>
                  <a:pt x="1035" y="770"/>
                  <a:pt x="1158" y="757"/>
                  <a:pt x="1270" y="731"/>
                </a:cubicBezTo>
                <a:cubicBezTo>
                  <a:pt x="1382" y="705"/>
                  <a:pt x="1504" y="644"/>
                  <a:pt x="1588" y="595"/>
                </a:cubicBezTo>
                <a:cubicBezTo>
                  <a:pt x="1672" y="546"/>
                  <a:pt x="1717" y="508"/>
                  <a:pt x="1774" y="437"/>
                </a:cubicBezTo>
                <a:cubicBezTo>
                  <a:pt x="1831" y="366"/>
                  <a:pt x="1892" y="239"/>
                  <a:pt x="1930" y="166"/>
                </a:cubicBezTo>
                <a:cubicBezTo>
                  <a:pt x="1968" y="93"/>
                  <a:pt x="1990" y="35"/>
                  <a:pt x="2005" y="0"/>
                </a:cubicBezTo>
              </a:path>
            </a:pathLst>
          </a:custGeom>
          <a:noFill/>
          <a:ln w="19050" cap="flat" cmpd="sng">
            <a:solidFill>
              <a:srgbClr val="990033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 dirty="0"/>
          </a:p>
        </p:txBody>
      </p:sp>
      <p:sp>
        <p:nvSpPr>
          <p:cNvPr id="65555" name="Text Box 19"/>
          <p:cNvSpPr txBox="1">
            <a:spLocks noChangeArrowheads="1"/>
          </p:cNvSpPr>
          <p:nvPr/>
        </p:nvSpPr>
        <p:spPr bwMode="auto">
          <a:xfrm>
            <a:off x="4267200" y="2590800"/>
            <a:ext cx="1155700" cy="3873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pPr algn="ctr" eaLnBrk="0" hangingPunct="0"/>
            <a:r>
              <a:rPr lang="en-US" sz="1200" b="1" dirty="0">
                <a:solidFill>
                  <a:srgbClr val="2A004E"/>
                </a:solidFill>
              </a:rPr>
              <a:t>Fast extraction kicker</a:t>
            </a:r>
          </a:p>
        </p:txBody>
      </p:sp>
      <p:sp>
        <p:nvSpPr>
          <p:cNvPr id="65556" name="Rectangle 20"/>
          <p:cNvSpPr>
            <a:spLocks noChangeArrowheads="1"/>
          </p:cNvSpPr>
          <p:nvPr/>
        </p:nvSpPr>
        <p:spPr bwMode="auto">
          <a:xfrm>
            <a:off x="4822825" y="5537200"/>
            <a:ext cx="144463" cy="144463"/>
          </a:xfrm>
          <a:prstGeom prst="rect">
            <a:avLst/>
          </a:prstGeom>
          <a:solidFill>
            <a:srgbClr val="006600">
              <a:alpha val="32941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65557" name="Rectangle 21"/>
          <p:cNvSpPr>
            <a:spLocks noChangeArrowheads="1"/>
          </p:cNvSpPr>
          <p:nvPr/>
        </p:nvSpPr>
        <p:spPr bwMode="auto">
          <a:xfrm>
            <a:off x="5562600" y="2584450"/>
            <a:ext cx="144463" cy="144463"/>
          </a:xfrm>
          <a:prstGeom prst="rect">
            <a:avLst/>
          </a:prstGeom>
          <a:solidFill>
            <a:srgbClr val="006600">
              <a:alpha val="32941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65558" name="Text Box 22"/>
          <p:cNvSpPr txBox="1">
            <a:spLocks noChangeArrowheads="1"/>
          </p:cNvSpPr>
          <p:nvPr/>
        </p:nvSpPr>
        <p:spPr bwMode="auto">
          <a:xfrm>
            <a:off x="7620000" y="1974850"/>
            <a:ext cx="865188" cy="3873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pPr algn="ctr" eaLnBrk="0" hangingPunct="0"/>
            <a:r>
              <a:rPr lang="en-US" sz="1200" b="1" dirty="0">
                <a:solidFill>
                  <a:srgbClr val="2A004E"/>
                </a:solidFill>
              </a:rPr>
              <a:t>Injection kicker</a:t>
            </a:r>
          </a:p>
        </p:txBody>
      </p:sp>
      <p:sp>
        <p:nvSpPr>
          <p:cNvPr id="65559" name="Rectangle 23"/>
          <p:cNvSpPr>
            <a:spLocks noChangeArrowheads="1"/>
          </p:cNvSpPr>
          <p:nvPr/>
        </p:nvSpPr>
        <p:spPr bwMode="auto">
          <a:xfrm>
            <a:off x="8382000" y="2432050"/>
            <a:ext cx="144463" cy="144463"/>
          </a:xfrm>
          <a:prstGeom prst="rect">
            <a:avLst/>
          </a:prstGeom>
          <a:solidFill>
            <a:srgbClr val="006600">
              <a:alpha val="32941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65560" name="Text Box 24"/>
          <p:cNvSpPr txBox="1">
            <a:spLocks noChangeArrowheads="1"/>
          </p:cNvSpPr>
          <p:nvPr/>
        </p:nvSpPr>
        <p:spPr bwMode="auto">
          <a:xfrm>
            <a:off x="2438400" y="6394450"/>
            <a:ext cx="1219200" cy="2349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2A004E"/>
                </a:solidFill>
              </a:rPr>
              <a:t>Transfer line</a:t>
            </a:r>
          </a:p>
        </p:txBody>
      </p:sp>
      <p:sp>
        <p:nvSpPr>
          <p:cNvPr id="65561" name="Text Box 25"/>
          <p:cNvSpPr txBox="1">
            <a:spLocks noChangeArrowheads="1"/>
          </p:cNvSpPr>
          <p:nvPr/>
        </p:nvSpPr>
        <p:spPr bwMode="auto">
          <a:xfrm>
            <a:off x="304800" y="4787900"/>
            <a:ext cx="865188" cy="3873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pPr algn="ctr" eaLnBrk="0" hangingPunct="0"/>
            <a:r>
              <a:rPr lang="en-US" sz="1200" b="1" dirty="0">
                <a:solidFill>
                  <a:srgbClr val="2A004E"/>
                </a:solidFill>
              </a:rPr>
              <a:t>Injection kicker</a:t>
            </a:r>
          </a:p>
        </p:txBody>
      </p:sp>
      <p:sp>
        <p:nvSpPr>
          <p:cNvPr id="65562" name="Rectangle 26"/>
          <p:cNvSpPr>
            <a:spLocks noChangeArrowheads="1"/>
          </p:cNvSpPr>
          <p:nvPr/>
        </p:nvSpPr>
        <p:spPr bwMode="auto">
          <a:xfrm>
            <a:off x="533400" y="5299075"/>
            <a:ext cx="144463" cy="144463"/>
          </a:xfrm>
          <a:prstGeom prst="rect">
            <a:avLst/>
          </a:prstGeom>
          <a:solidFill>
            <a:srgbClr val="006600">
              <a:alpha val="32941"/>
            </a:srgbClr>
          </a:solidFill>
          <a:ln w="12700">
            <a:solidFill>
              <a:srgbClr val="006600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lnSpc>
                <a:spcPct val="95000"/>
              </a:lnSpc>
              <a:spcBef>
                <a:spcPct val="40000"/>
              </a:spcBef>
            </a:pPr>
            <a:endParaRPr lang="de-DE"/>
          </a:p>
        </p:txBody>
      </p:sp>
      <p:sp>
        <p:nvSpPr>
          <p:cNvPr id="65563" name="Text Box 27"/>
          <p:cNvSpPr txBox="1">
            <a:spLocks noChangeArrowheads="1"/>
          </p:cNvSpPr>
          <p:nvPr/>
        </p:nvSpPr>
        <p:spPr bwMode="auto">
          <a:xfrm>
            <a:off x="152400" y="5708650"/>
            <a:ext cx="649288" cy="30480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 dirty="0">
                <a:solidFill>
                  <a:srgbClr val="2A004E"/>
                </a:solidFill>
              </a:rPr>
              <a:t>IR2</a:t>
            </a:r>
          </a:p>
        </p:txBody>
      </p:sp>
      <p:sp>
        <p:nvSpPr>
          <p:cNvPr id="65564" name="Text Box 28"/>
          <p:cNvSpPr txBox="1">
            <a:spLocks noChangeArrowheads="1"/>
          </p:cNvSpPr>
          <p:nvPr/>
        </p:nvSpPr>
        <p:spPr bwMode="auto">
          <a:xfrm>
            <a:off x="4845050" y="5791200"/>
            <a:ext cx="1155700" cy="387350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pPr algn="ctr" eaLnBrk="0" hangingPunct="0"/>
            <a:r>
              <a:rPr lang="en-US" sz="1200" b="1" dirty="0">
                <a:solidFill>
                  <a:srgbClr val="2A004E"/>
                </a:solidFill>
              </a:rPr>
              <a:t>Fast extraction kicker</a:t>
            </a:r>
          </a:p>
        </p:txBody>
      </p:sp>
      <p:sp>
        <p:nvSpPr>
          <p:cNvPr id="2" name="Oval 1"/>
          <p:cNvSpPr/>
          <p:nvPr/>
        </p:nvSpPr>
        <p:spPr>
          <a:xfrm>
            <a:off x="2812115" y="2229225"/>
            <a:ext cx="3384000" cy="3384000"/>
          </a:xfrm>
          <a:prstGeom prst="ellipse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380445"/>
      </p:ext>
    </p:extLst>
  </p:cSld>
  <p:clrMapOvr>
    <a:masterClrMapping/>
  </p:clrMapOvr>
  <p:transition spd="med" advTm="287">
    <p:fade thruBlk="1"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1250n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6" r="2133"/>
          <a:stretch/>
        </p:blipFill>
        <p:spPr>
          <a:xfrm>
            <a:off x="4536000" y="3117705"/>
            <a:ext cx="4608000" cy="3505445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profile</a:t>
            </a:r>
            <a:endParaRPr lang="en-GB" dirty="0"/>
          </a:p>
        </p:txBody>
      </p:sp>
      <p:pic>
        <p:nvPicPr>
          <p:cNvPr id="3" name="Picture 2" descr="P250n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1" r="912"/>
          <a:stretch/>
        </p:blipFill>
        <p:spPr>
          <a:xfrm>
            <a:off x="-4703" y="762000"/>
            <a:ext cx="4627739" cy="3420000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836628" y="3212970"/>
            <a:ext cx="115929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93.4 </a:t>
            </a:r>
            <a:r>
              <a:rPr lang="en-US" sz="1800" b="1" dirty="0" err="1" smtClean="0"/>
              <a:t>GPa</a:t>
            </a:r>
            <a:endParaRPr lang="en-US" sz="1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08380" y="5724038"/>
            <a:ext cx="115929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44.7 </a:t>
            </a:r>
            <a:r>
              <a:rPr lang="en-US" sz="1800" b="1" dirty="0" err="1" smtClean="0"/>
              <a:t>GPa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240581474"/>
      </p:ext>
    </p:extLst>
  </p:cSld>
  <p:clrMapOvr>
    <a:masterClrMapping/>
  </p:clrMapOvr>
  <p:transition spd="med" advTm="12147">
    <p:fade thruBlk="1"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305" y="3356990"/>
            <a:ext cx="3582202" cy="3168440"/>
          </a:xfrm>
        </p:spPr>
        <p:txBody>
          <a:bodyPr/>
          <a:lstStyle/>
          <a:p>
            <a:r>
              <a:rPr lang="en-GB" sz="2000" dirty="0" smtClean="0"/>
              <a:t>Cover of the targets: the molten copper escapes between the targets and leaves clear traces on the cover</a:t>
            </a:r>
            <a:endParaRPr lang="en-GB" sz="2000" dirty="0"/>
          </a:p>
          <a:p>
            <a:r>
              <a:rPr lang="en-GB" sz="2000" dirty="0" smtClean="0"/>
              <a:t>The range of the beam in target 3 is larger than in target 1 and 2</a:t>
            </a:r>
            <a:endParaRPr lang="en-GB" sz="2000" dirty="0"/>
          </a:p>
          <a:p>
            <a:r>
              <a:rPr lang="en-GB" sz="2000" dirty="0" smtClean="0"/>
              <a:t>Clear indication for tunnelling 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924800" y="6629400"/>
            <a:ext cx="12192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B323B86-08EC-4CDC-8EBA-29C23F69F8B1}" type="slidenum">
              <a:rPr lang="en-US" smtClean="0"/>
              <a:pPr>
                <a:defRPr/>
              </a:pPr>
              <a:t>87</a:t>
            </a:fld>
            <a:endParaRPr lang="en-US"/>
          </a:p>
        </p:txBody>
      </p:sp>
      <p:pic>
        <p:nvPicPr>
          <p:cNvPr id="6" name="Picture 2" descr="\\cern.ch\dfs\Users\r\rudi\Desktop\HiRadMat-cover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305" y="1"/>
            <a:ext cx="52826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05688" y="327259"/>
            <a:ext cx="1106905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70C0"/>
                </a:solidFill>
              </a:rPr>
              <a:t>Cover target 1 </a:t>
            </a:r>
            <a:endParaRPr lang="en-GB" sz="18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38248" y="327259"/>
            <a:ext cx="1106905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70C0"/>
                </a:solidFill>
              </a:rPr>
              <a:t>Cover target 2 </a:t>
            </a:r>
            <a:endParaRPr lang="en-GB" sz="18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53162" y="344905"/>
            <a:ext cx="1106905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800" dirty="0" smtClean="0">
                <a:solidFill>
                  <a:srgbClr val="0070C0"/>
                </a:solidFill>
              </a:rPr>
              <a:t>Cover target 3 </a:t>
            </a:r>
            <a:endParaRPr lang="en-GB" sz="1800" dirty="0">
              <a:solidFill>
                <a:srgbClr val="0070C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582653" y="3676851"/>
            <a:ext cx="259882" cy="2310064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6591700" y="3888606"/>
            <a:ext cx="91440" cy="2165686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583103" y="3816417"/>
            <a:ext cx="155609" cy="2310064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924800" y="1574084"/>
            <a:ext cx="986897" cy="338554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Block 8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283960" y="1595679"/>
            <a:ext cx="864119" cy="338554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Block 8</a:t>
            </a:r>
            <a:endParaRPr lang="en-GB" sz="16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049" y="1003235"/>
            <a:ext cx="2314286" cy="2283910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5" idx="3"/>
          </p:cNvCxnSpPr>
          <p:nvPr/>
        </p:nvCxnSpPr>
        <p:spPr>
          <a:xfrm>
            <a:off x="3835335" y="2145190"/>
            <a:ext cx="3473515" cy="11419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246457"/>
      </p:ext>
    </p:extLst>
  </p:cSld>
  <p:clrMapOvr>
    <a:masterClrMapping/>
  </p:clrMapOvr>
  <p:transition spd="med" advTm="7948">
    <p:fade thruBlk="1"/>
  </p:transition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Strategy for protection and related systems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67666"/>
            <a:ext cx="8686800" cy="5413743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rgbClr val="0000CC"/>
                </a:solidFill>
              </a:rPr>
              <a:t>Avoid that a specific failure can happen</a:t>
            </a:r>
            <a:endParaRPr lang="en-GB" dirty="0"/>
          </a:p>
          <a:p>
            <a:pPr eaLnBrk="1" hangingPunct="1"/>
            <a:r>
              <a:rPr lang="en-GB" dirty="0" smtClean="0">
                <a:solidFill>
                  <a:srgbClr val="C00000"/>
                </a:solidFill>
              </a:rPr>
              <a:t>Detect failure at hardware level </a:t>
            </a:r>
            <a:r>
              <a:rPr lang="en-GB" dirty="0" smtClean="0">
                <a:solidFill>
                  <a:srgbClr val="0000CC"/>
                </a:solidFill>
              </a:rPr>
              <a:t>and stop beam operation</a:t>
            </a:r>
          </a:p>
          <a:p>
            <a:pPr eaLnBrk="1" hangingPunct="1"/>
            <a:r>
              <a:rPr lang="en-GB" dirty="0" smtClean="0">
                <a:solidFill>
                  <a:srgbClr val="C00000"/>
                </a:solidFill>
              </a:rPr>
              <a:t>Detect initial consequences </a:t>
            </a:r>
            <a:r>
              <a:rPr lang="en-GB" dirty="0" smtClean="0">
                <a:solidFill>
                  <a:srgbClr val="0033CC"/>
                </a:solidFill>
              </a:rPr>
              <a:t>of a failure with </a:t>
            </a:r>
            <a:r>
              <a:rPr lang="en-GB" dirty="0" smtClean="0">
                <a:solidFill>
                  <a:srgbClr val="C00000"/>
                </a:solidFill>
              </a:rPr>
              <a:t>beam instrumentation </a:t>
            </a:r>
            <a:r>
              <a:rPr lang="en-GB" dirty="0" smtClean="0">
                <a:solidFill>
                  <a:srgbClr val="0000CC"/>
                </a:solidFill>
              </a:rPr>
              <a:t>….before it is too late…</a:t>
            </a:r>
            <a:endParaRPr lang="en-GB" dirty="0"/>
          </a:p>
          <a:p>
            <a:pPr eaLnBrk="1" hangingPunct="1"/>
            <a:r>
              <a:rPr lang="en-GB" dirty="0" smtClean="0">
                <a:solidFill>
                  <a:srgbClr val="C00000"/>
                </a:solidFill>
              </a:rPr>
              <a:t>Stop beam operation</a:t>
            </a:r>
          </a:p>
          <a:p>
            <a:pPr lvl="1" eaLnBrk="1" hangingPunct="1"/>
            <a:r>
              <a:rPr lang="en-GB" dirty="0" smtClean="0">
                <a:solidFill>
                  <a:srgbClr val="C00000"/>
                </a:solidFill>
              </a:rPr>
              <a:t>extract beam into beam dump block</a:t>
            </a:r>
          </a:p>
          <a:p>
            <a:pPr lvl="1" eaLnBrk="1" hangingPunct="1"/>
            <a:r>
              <a:rPr lang="en-GB" dirty="0" smtClean="0">
                <a:solidFill>
                  <a:srgbClr val="C00000"/>
                </a:solidFill>
              </a:rPr>
              <a:t>inhibit injection</a:t>
            </a:r>
          </a:p>
          <a:p>
            <a:pPr lvl="1" eaLnBrk="1" hangingPunct="1"/>
            <a:r>
              <a:rPr lang="en-GB" dirty="0" smtClean="0">
                <a:solidFill>
                  <a:srgbClr val="C00000"/>
                </a:solidFill>
              </a:rPr>
              <a:t>stop beam by beam absorber / collimator</a:t>
            </a:r>
            <a:endParaRPr lang="en-GB" dirty="0">
              <a:solidFill>
                <a:srgbClr val="C00000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Elements in the protection systems</a:t>
            </a:r>
          </a:p>
          <a:p>
            <a:pPr lvl="1" eaLnBrk="1" hangingPunct="1"/>
            <a:r>
              <a:rPr lang="en-GB" dirty="0" smtClean="0">
                <a:solidFill>
                  <a:srgbClr val="0000FF"/>
                </a:solidFill>
              </a:rPr>
              <a:t>equipment monitoring and beam monitoring</a:t>
            </a:r>
          </a:p>
          <a:p>
            <a:pPr lvl="1" eaLnBrk="1" hangingPunct="1"/>
            <a:r>
              <a:rPr lang="en-GB" dirty="0">
                <a:solidFill>
                  <a:srgbClr val="0000FF"/>
                </a:solidFill>
              </a:rPr>
              <a:t>e</a:t>
            </a:r>
            <a:r>
              <a:rPr lang="en-GB" dirty="0" smtClean="0">
                <a:solidFill>
                  <a:srgbClr val="0000FF"/>
                </a:solidFill>
              </a:rPr>
              <a:t>xtraction protection</a:t>
            </a:r>
          </a:p>
          <a:p>
            <a:pPr lvl="1" eaLnBrk="1" hangingPunct="1"/>
            <a:r>
              <a:rPr lang="en-GB" dirty="0" smtClean="0">
                <a:solidFill>
                  <a:srgbClr val="0000FF"/>
                </a:solidFill>
              </a:rPr>
              <a:t>Injection protection</a:t>
            </a:r>
          </a:p>
          <a:p>
            <a:pPr lvl="1" eaLnBrk="1" hangingPunct="1"/>
            <a:r>
              <a:rPr lang="en-GB" dirty="0" smtClean="0">
                <a:solidFill>
                  <a:srgbClr val="0000FF"/>
                </a:solidFill>
              </a:rPr>
              <a:t>collimators and beam absorbers</a:t>
            </a:r>
          </a:p>
          <a:p>
            <a:pPr lvl="1" eaLnBrk="1" hangingPunct="1"/>
            <a:r>
              <a:rPr lang="en-GB" dirty="0" smtClean="0">
                <a:solidFill>
                  <a:srgbClr val="0000FF"/>
                </a:solidFill>
              </a:rPr>
              <a:t>beam interlock systems linking different systems</a:t>
            </a:r>
          </a:p>
        </p:txBody>
      </p:sp>
    </p:spTree>
    <p:extLst>
      <p:ext uri="{BB962C8B-B14F-4D97-AF65-F5344CB8AC3E}">
        <p14:creationId xmlns:p14="http://schemas.microsoft.com/office/powerpoint/2010/main" val="336281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641">
        <p:fade/>
      </p:transition>
    </mc:Choice>
    <mc:Fallback xmlns="">
      <p:transition spd="med" advTm="56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Reaction time for Interlock systems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dirty="0" smtClean="0">
                <a:solidFill>
                  <a:srgbClr val="C00000"/>
                </a:solidFill>
              </a:rPr>
              <a:t>Fast</a:t>
            </a:r>
            <a:r>
              <a:rPr lang="en-GB" dirty="0" smtClean="0"/>
              <a:t> interlock systems</a:t>
            </a:r>
          </a:p>
          <a:p>
            <a:pPr lvl="1" eaLnBrk="1" hangingPunct="1"/>
            <a:r>
              <a:rPr lang="en-GB" dirty="0" smtClean="0"/>
              <a:t>Reaction time can be down to some ns (typically µs)</a:t>
            </a:r>
          </a:p>
          <a:p>
            <a:pPr eaLnBrk="1" hangingPunct="1"/>
            <a:r>
              <a:rPr lang="en-GB" b="1" dirty="0" smtClean="0">
                <a:solidFill>
                  <a:srgbClr val="C00000"/>
                </a:solidFill>
              </a:rPr>
              <a:t>Slow</a:t>
            </a:r>
            <a:r>
              <a:rPr lang="en-GB" dirty="0" smtClean="0"/>
              <a:t> interlock systems</a:t>
            </a:r>
          </a:p>
          <a:p>
            <a:pPr lvl="1" eaLnBrk="1" hangingPunct="1"/>
            <a:r>
              <a:rPr lang="en-GB" dirty="0" smtClean="0"/>
              <a:t>From seconds down to several milliseconds</a:t>
            </a:r>
          </a:p>
          <a:p>
            <a:pPr lvl="1" eaLnBrk="1" hangingPunct="1"/>
            <a:endParaRPr lang="en-GB" dirty="0" smtClean="0"/>
          </a:p>
          <a:p>
            <a:pPr eaLnBrk="1" hangingPunct="1"/>
            <a:r>
              <a:rPr lang="en-GB" b="1" dirty="0" smtClean="0"/>
              <a:t>Interlock systems </a:t>
            </a:r>
            <a:r>
              <a:rPr lang="en-GB" dirty="0" smtClean="0"/>
              <a:t>based on </a:t>
            </a:r>
            <a:r>
              <a:rPr lang="en-GB" b="1" dirty="0" smtClean="0">
                <a:solidFill>
                  <a:srgbClr val="C00000"/>
                </a:solidFill>
              </a:rPr>
              <a:t>hardware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/>
              <a:t>(Electronics  / Asics)</a:t>
            </a:r>
          </a:p>
          <a:p>
            <a:pPr eaLnBrk="1" hangingPunct="1"/>
            <a:r>
              <a:rPr lang="en-GB" dirty="0" smtClean="0"/>
              <a:t>Interlock systems including </a:t>
            </a:r>
            <a:r>
              <a:rPr lang="en-GB" b="1" dirty="0" smtClean="0">
                <a:solidFill>
                  <a:srgbClr val="C00000"/>
                </a:solidFill>
              </a:rPr>
              <a:t>intelligent controllers </a:t>
            </a:r>
            <a:r>
              <a:rPr lang="en-GB" dirty="0" smtClean="0"/>
              <a:t>(</a:t>
            </a:r>
            <a:r>
              <a:rPr lang="en-GB" b="1" dirty="0" smtClean="0"/>
              <a:t>FPGA</a:t>
            </a:r>
            <a:r>
              <a:rPr lang="en-GB" dirty="0" smtClean="0"/>
              <a:t> Field Programmable Gate Array)</a:t>
            </a:r>
          </a:p>
          <a:p>
            <a:pPr lvl="1" eaLnBrk="1" hangingPunct="1"/>
            <a:r>
              <a:rPr lang="en-GB" dirty="0" smtClean="0"/>
              <a:t>Extremely fast, ns</a:t>
            </a:r>
          </a:p>
          <a:p>
            <a:pPr eaLnBrk="1" hangingPunct="1"/>
            <a:r>
              <a:rPr lang="en-GB" b="1" dirty="0" smtClean="0">
                <a:solidFill>
                  <a:srgbClr val="C00000"/>
                </a:solidFill>
              </a:rPr>
              <a:t>PLCs </a:t>
            </a:r>
            <a:r>
              <a:rPr lang="en-GB" b="1" dirty="0" smtClean="0"/>
              <a:t>P</a:t>
            </a:r>
            <a:r>
              <a:rPr lang="en-GB" dirty="0" smtClean="0"/>
              <a:t>rogrammable </a:t>
            </a:r>
            <a:r>
              <a:rPr lang="en-GB" b="1" dirty="0" smtClean="0"/>
              <a:t>L</a:t>
            </a:r>
            <a:r>
              <a:rPr lang="en-GB" dirty="0" smtClean="0"/>
              <a:t>ogic </a:t>
            </a:r>
            <a:r>
              <a:rPr lang="en-GB" b="1" dirty="0" smtClean="0"/>
              <a:t>C</a:t>
            </a:r>
            <a:r>
              <a:rPr lang="en-GB" dirty="0" smtClean="0"/>
              <a:t>ontrollers (standard and safety PLCs)</a:t>
            </a:r>
          </a:p>
          <a:p>
            <a:pPr lvl="1" eaLnBrk="1" hangingPunct="1"/>
            <a:r>
              <a:rPr lang="en-GB" dirty="0" smtClean="0"/>
              <a:t>Milliseconds to hundred milliseconds (safety PLCs)</a:t>
            </a:r>
          </a:p>
          <a:p>
            <a:pPr eaLnBrk="1" hangingPunct="1"/>
            <a:r>
              <a:rPr lang="en-GB" b="1" dirty="0" smtClean="0">
                <a:solidFill>
                  <a:srgbClr val="C00000"/>
                </a:solidFill>
              </a:rPr>
              <a:t>Software</a:t>
            </a:r>
            <a:r>
              <a:rPr lang="en-GB" dirty="0" smtClean="0"/>
              <a:t> interlock systems</a:t>
            </a:r>
          </a:p>
          <a:p>
            <a:pPr lvl="1" eaLnBrk="1" hangingPunct="1"/>
            <a:r>
              <a:rPr lang="en-GB" dirty="0" smtClean="0"/>
              <a:t>In the order of one second</a:t>
            </a:r>
          </a:p>
        </p:txBody>
      </p:sp>
    </p:spTree>
    <p:extLst>
      <p:ext uri="{BB962C8B-B14F-4D97-AF65-F5344CB8AC3E}">
        <p14:creationId xmlns:p14="http://schemas.microsoft.com/office/powerpoint/2010/main" val="296738220"/>
      </p:ext>
    </p:extLst>
  </p:cSld>
  <p:clrMapOvr>
    <a:masterClrMapping/>
  </p:clrMapOvr>
  <p:transition spd="med" advTm="7798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0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89" y="851647"/>
            <a:ext cx="8590208" cy="5615828"/>
          </a:xfrm>
          <a:prstGeom prst="rect">
            <a:avLst/>
          </a:prstGeom>
          <a:noFill/>
          <a:ln>
            <a:noFill/>
          </a:ln>
          <a:effectLst/>
          <a:extLst/>
        </p:spPr>
      </p:pic>
      <p:cxnSp>
        <p:nvCxnSpPr>
          <p:cNvPr id="6" name="Straight Connector 5"/>
          <p:cNvCxnSpPr/>
          <p:nvPr/>
        </p:nvCxnSpPr>
        <p:spPr bwMode="auto">
          <a:xfrm>
            <a:off x="8041346" y="1380565"/>
            <a:ext cx="0" cy="4356847"/>
          </a:xfrm>
          <a:prstGeom prst="line">
            <a:avLst/>
          </a:prstGeom>
          <a:noFill/>
          <a:ln w="19050" cap="flat" cmpd="sng" algn="ctr">
            <a:solidFill>
              <a:srgbClr val="FFCC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Rectangle 6"/>
          <p:cNvSpPr/>
          <p:nvPr/>
        </p:nvSpPr>
        <p:spPr bwMode="auto">
          <a:xfrm>
            <a:off x="4276165" y="1380565"/>
            <a:ext cx="430304" cy="435684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dirty="0" smtClean="0"/>
              <a:t>Energy</a:t>
            </a:r>
            <a:r>
              <a:rPr lang="en-GB" baseline="0" dirty="0" smtClean="0"/>
              <a:t> loss: example for one proton</a:t>
            </a:r>
            <a:r>
              <a:rPr lang="en-GB" dirty="0" smtClean="0"/>
              <a:t> in i</a:t>
            </a:r>
            <a:r>
              <a:rPr lang="en-GB" baseline="0" dirty="0" smtClean="0"/>
              <a:t>ron </a:t>
            </a:r>
            <a:br>
              <a:rPr lang="en-GB" baseline="0" dirty="0" smtClean="0"/>
            </a:br>
            <a:r>
              <a:rPr lang="en-GB" sz="2000" baseline="0" dirty="0" smtClean="0"/>
              <a:t>(stainless steel, copper very similar)</a:t>
            </a:r>
            <a:endParaRPr lang="en-GB" sz="2000" dirty="0"/>
          </a:p>
        </p:txBody>
      </p:sp>
      <p:sp>
        <p:nvSpPr>
          <p:cNvPr id="8" name="Rectangle 7"/>
          <p:cNvSpPr/>
          <p:nvPr/>
        </p:nvSpPr>
        <p:spPr bwMode="auto">
          <a:xfrm>
            <a:off x="1541929" y="1380564"/>
            <a:ext cx="215152" cy="435684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" name="Freeform 1"/>
          <p:cNvSpPr/>
          <p:nvPr/>
        </p:nvSpPr>
        <p:spPr>
          <a:xfrm>
            <a:off x="1523999" y="2940985"/>
            <a:ext cx="325195" cy="319480"/>
          </a:xfrm>
          <a:custGeom>
            <a:avLst/>
            <a:gdLst>
              <a:gd name="connsiteX0" fmla="*/ 0 w 334248"/>
              <a:gd name="connsiteY0" fmla="*/ 0 h 341171"/>
              <a:gd name="connsiteX1" fmla="*/ 313765 w 334248"/>
              <a:gd name="connsiteY1" fmla="*/ 313765 h 341171"/>
              <a:gd name="connsiteX2" fmla="*/ 277906 w 334248"/>
              <a:gd name="connsiteY2" fmla="*/ 304800 h 341171"/>
              <a:gd name="connsiteX0" fmla="*/ 0 w 313765"/>
              <a:gd name="connsiteY0" fmla="*/ 0 h 313765"/>
              <a:gd name="connsiteX1" fmla="*/ 313765 w 313765"/>
              <a:gd name="connsiteY1" fmla="*/ 313765 h 313765"/>
              <a:gd name="connsiteX0" fmla="*/ 0 w 325195"/>
              <a:gd name="connsiteY0" fmla="*/ 0 h 319480"/>
              <a:gd name="connsiteX1" fmla="*/ 325195 w 325195"/>
              <a:gd name="connsiteY1" fmla="*/ 319480 h 319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25195" h="319480">
                <a:moveTo>
                  <a:pt x="0" y="0"/>
                </a:moveTo>
                <a:cubicBezTo>
                  <a:pt x="133723" y="131482"/>
                  <a:pt x="278877" y="268680"/>
                  <a:pt x="325195" y="319480"/>
                </a:cubicBezTo>
              </a:path>
            </a:pathLst>
          </a:cu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4267759" y="5591978"/>
            <a:ext cx="439495" cy="44575"/>
          </a:xfrm>
          <a:custGeom>
            <a:avLst/>
            <a:gdLst>
              <a:gd name="connsiteX0" fmla="*/ 0 w 334248"/>
              <a:gd name="connsiteY0" fmla="*/ 0 h 341171"/>
              <a:gd name="connsiteX1" fmla="*/ 313765 w 334248"/>
              <a:gd name="connsiteY1" fmla="*/ 313765 h 341171"/>
              <a:gd name="connsiteX2" fmla="*/ 277906 w 334248"/>
              <a:gd name="connsiteY2" fmla="*/ 304800 h 341171"/>
              <a:gd name="connsiteX0" fmla="*/ 0 w 313765"/>
              <a:gd name="connsiteY0" fmla="*/ 0 h 313765"/>
              <a:gd name="connsiteX1" fmla="*/ 313765 w 313765"/>
              <a:gd name="connsiteY1" fmla="*/ 313765 h 313765"/>
              <a:gd name="connsiteX0" fmla="*/ 0 w 325195"/>
              <a:gd name="connsiteY0" fmla="*/ 0 h 319480"/>
              <a:gd name="connsiteX1" fmla="*/ 325195 w 325195"/>
              <a:gd name="connsiteY1" fmla="*/ 319480 h 319480"/>
              <a:gd name="connsiteX0" fmla="*/ 0 w 386155"/>
              <a:gd name="connsiteY0" fmla="*/ 0 h 163270"/>
              <a:gd name="connsiteX1" fmla="*/ 386155 w 386155"/>
              <a:gd name="connsiteY1" fmla="*/ 163270 h 163270"/>
              <a:gd name="connsiteX0" fmla="*/ 0 w 439495"/>
              <a:gd name="connsiteY0" fmla="*/ 0 h 56393"/>
              <a:gd name="connsiteX1" fmla="*/ 439495 w 439495"/>
              <a:gd name="connsiteY1" fmla="*/ 35635 h 56393"/>
              <a:gd name="connsiteX0" fmla="*/ 0 w 439495"/>
              <a:gd name="connsiteY0" fmla="*/ 0 h 73624"/>
              <a:gd name="connsiteX1" fmla="*/ 439495 w 439495"/>
              <a:gd name="connsiteY1" fmla="*/ 35635 h 73624"/>
              <a:gd name="connsiteX0" fmla="*/ 0 w 439495"/>
              <a:gd name="connsiteY0" fmla="*/ 0 h 44575"/>
              <a:gd name="connsiteX1" fmla="*/ 439495 w 439495"/>
              <a:gd name="connsiteY1" fmla="*/ 35635 h 4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39495" h="44575">
                <a:moveTo>
                  <a:pt x="0" y="0"/>
                </a:moveTo>
                <a:cubicBezTo>
                  <a:pt x="162298" y="53377"/>
                  <a:pt x="353172" y="49605"/>
                  <a:pt x="439495" y="35635"/>
                </a:cubicBezTo>
              </a:path>
            </a:pathLst>
          </a:cu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757080" y="2330823"/>
            <a:ext cx="16495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663300"/>
                </a:solidFill>
              </a:rPr>
              <a:t>Low energy few MeV, beam transport, RFQ for many machines</a:t>
            </a:r>
            <a:endParaRPr lang="en-GB" sz="1200" dirty="0">
              <a:solidFill>
                <a:srgbClr val="6633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2179" y="3029632"/>
            <a:ext cx="914608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663300"/>
                </a:solidFill>
              </a:rPr>
              <a:t>SNS - ESS 1 – 3 </a:t>
            </a:r>
            <a:r>
              <a:rPr lang="en-US" sz="1200" dirty="0" err="1" smtClean="0">
                <a:solidFill>
                  <a:srgbClr val="663300"/>
                </a:solidFill>
              </a:rPr>
              <a:t>GeV</a:t>
            </a:r>
            <a:endParaRPr lang="en-GB" sz="1200" dirty="0">
              <a:solidFill>
                <a:srgbClr val="6633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51859" y="3029632"/>
            <a:ext cx="568776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663300"/>
                </a:solidFill>
              </a:rPr>
              <a:t>LHC   7 </a:t>
            </a:r>
            <a:r>
              <a:rPr lang="en-US" sz="1200" dirty="0" err="1" smtClean="0">
                <a:solidFill>
                  <a:srgbClr val="663300"/>
                </a:solidFill>
              </a:rPr>
              <a:t>TeV</a:t>
            </a:r>
            <a:endParaRPr lang="en-GB" sz="1200" dirty="0">
              <a:solidFill>
                <a:srgbClr val="6633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91081" y="842682"/>
            <a:ext cx="16197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00FF"/>
                </a:solidFill>
              </a:rPr>
              <a:t>From Bethe-Bloch </a:t>
            </a:r>
            <a:r>
              <a:rPr lang="en-GB" sz="1600" dirty="0">
                <a:solidFill>
                  <a:srgbClr val="0000FF"/>
                </a:solidFill>
              </a:rPr>
              <a:t>formula.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6936" y="1527172"/>
            <a:ext cx="202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333399"/>
                </a:solidFill>
              </a:rPr>
              <a:t>Energy loss for a high energy particle entering a target </a:t>
            </a:r>
            <a:endParaRPr lang="en-GB" sz="16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59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9">
        <p:fade/>
      </p:transition>
    </mc:Choice>
    <mc:Fallback xmlns="">
      <p:transition spd="med" advTm="2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Interlocks systems: other considerations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dirty="0" smtClean="0"/>
              <a:t>P</a:t>
            </a:r>
            <a:r>
              <a:rPr lang="en-GB" dirty="0" smtClean="0"/>
              <a:t>rotection </a:t>
            </a:r>
            <a:r>
              <a:rPr lang="en-GB" b="1" dirty="0"/>
              <a:t>I</a:t>
            </a:r>
            <a:r>
              <a:rPr lang="en-GB" dirty="0"/>
              <a:t>ntegrity </a:t>
            </a:r>
            <a:r>
              <a:rPr lang="en-GB" b="1" dirty="0"/>
              <a:t>L</a:t>
            </a:r>
            <a:r>
              <a:rPr lang="en-GB" dirty="0"/>
              <a:t>evel (</a:t>
            </a:r>
            <a:r>
              <a:rPr lang="en-GB" b="1" dirty="0">
                <a:solidFill>
                  <a:srgbClr val="C00000"/>
                </a:solidFill>
              </a:rPr>
              <a:t>PIL</a:t>
            </a:r>
            <a:r>
              <a:rPr lang="en-GB" dirty="0"/>
              <a:t>) </a:t>
            </a:r>
            <a:endParaRPr lang="en-GB" dirty="0" smtClean="0"/>
          </a:p>
          <a:p>
            <a:pPr lvl="1" eaLnBrk="1" hangingPunct="1"/>
            <a:r>
              <a:rPr lang="en-GB" dirty="0" smtClean="0"/>
              <a:t>Derived from </a:t>
            </a:r>
            <a:r>
              <a:rPr lang="en-GB" b="1" dirty="0" smtClean="0"/>
              <a:t>S</a:t>
            </a:r>
            <a:r>
              <a:rPr lang="en-GB" dirty="0" smtClean="0"/>
              <a:t>afety </a:t>
            </a:r>
            <a:r>
              <a:rPr lang="en-GB" b="1" dirty="0" smtClean="0"/>
              <a:t>I</a:t>
            </a:r>
            <a:r>
              <a:rPr lang="en-GB" dirty="0" smtClean="0"/>
              <a:t>ntegrity </a:t>
            </a:r>
            <a:r>
              <a:rPr lang="en-GB" b="1" dirty="0" smtClean="0"/>
              <a:t>L</a:t>
            </a:r>
            <a:r>
              <a:rPr lang="en-GB" dirty="0" smtClean="0"/>
              <a:t>evel (SIL)  - IEC 61508</a:t>
            </a:r>
          </a:p>
          <a:p>
            <a:pPr lvl="1" eaLnBrk="1" hangingPunct="1"/>
            <a:r>
              <a:rPr lang="en-GB" dirty="0" smtClean="0"/>
              <a:t>PIL1 to PIL4: PIL1…lowest risk, PIL4…highest risk</a:t>
            </a:r>
          </a:p>
          <a:p>
            <a:pPr eaLnBrk="1" hangingPunct="1"/>
            <a:r>
              <a:rPr lang="en-GB" b="1" dirty="0" smtClean="0">
                <a:solidFill>
                  <a:srgbClr val="C00000"/>
                </a:solidFill>
              </a:rPr>
              <a:t>Radiation</a:t>
            </a:r>
            <a:r>
              <a:rPr lang="en-GB" dirty="0" smtClean="0"/>
              <a:t> environment (e.g. Single Event Effects)</a:t>
            </a:r>
          </a:p>
          <a:p>
            <a:pPr eaLnBrk="1" hangingPunct="1"/>
            <a:r>
              <a:rPr lang="en-GB" b="1" dirty="0" smtClean="0">
                <a:solidFill>
                  <a:srgbClr val="C00000"/>
                </a:solidFill>
              </a:rPr>
              <a:t>Communication</a:t>
            </a:r>
            <a:r>
              <a:rPr lang="en-GB" dirty="0" smtClean="0"/>
              <a:t> layer</a:t>
            </a:r>
          </a:p>
          <a:p>
            <a:pPr lvl="1" eaLnBrk="1" hangingPunct="1"/>
            <a:r>
              <a:rPr lang="en-GB" dirty="0"/>
              <a:t>C</a:t>
            </a:r>
            <a:r>
              <a:rPr lang="en-GB" dirty="0" smtClean="0"/>
              <a:t>urrent loops, frequency loops, use of intelligent network such as Profibus, Profisafe, Ethernet, …..</a:t>
            </a:r>
          </a:p>
          <a:p>
            <a:pPr lvl="1" eaLnBrk="1" hangingPunct="1"/>
            <a:r>
              <a:rPr lang="en-GB" dirty="0" smtClean="0"/>
              <a:t>Electrical, optical, wireless in the future (?)</a:t>
            </a:r>
          </a:p>
          <a:p>
            <a:pPr eaLnBrk="1" hangingPunct="1"/>
            <a:r>
              <a:rPr lang="en-GB" b="1" dirty="0" smtClean="0">
                <a:solidFill>
                  <a:srgbClr val="C00000"/>
                </a:solidFill>
              </a:rPr>
              <a:t>Time for development </a:t>
            </a:r>
            <a:r>
              <a:rPr lang="en-GB" dirty="0" smtClean="0"/>
              <a:t>(in-house design of electronics, buying and programming PLCs, ….)</a:t>
            </a:r>
          </a:p>
          <a:p>
            <a:pPr eaLnBrk="1" hangingPunct="1"/>
            <a:r>
              <a:rPr lang="en-GB" b="1" dirty="0" smtClean="0">
                <a:solidFill>
                  <a:srgbClr val="C00000"/>
                </a:solidFill>
              </a:rPr>
              <a:t>Lab environment</a:t>
            </a:r>
          </a:p>
          <a:p>
            <a:pPr lvl="1" eaLnBrk="1" hangingPunct="1"/>
            <a:r>
              <a:rPr lang="en-GB" dirty="0" smtClean="0"/>
              <a:t>Lab standards</a:t>
            </a:r>
          </a:p>
          <a:p>
            <a:pPr lvl="1" eaLnBrk="1" hangingPunct="1"/>
            <a:r>
              <a:rPr lang="en-GB" dirty="0" smtClean="0"/>
              <a:t>Competence in the lab and maintainability</a:t>
            </a:r>
          </a:p>
          <a:p>
            <a:pPr eaLnBrk="1" hangingPunct="1"/>
            <a:r>
              <a:rPr lang="en-GB" dirty="0" smtClean="0"/>
              <a:t>Cost</a:t>
            </a:r>
          </a:p>
          <a:p>
            <a:pPr eaLnBrk="1" hangingPunct="1"/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7111685" y="996208"/>
            <a:ext cx="1924935" cy="707886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0066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GB" sz="2000" dirty="0" smtClean="0">
                <a:solidFill>
                  <a:srgbClr val="000066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Kwiatkowski B. Todd</a:t>
            </a:r>
            <a:endParaRPr lang="en-GB" sz="2000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5293926"/>
      </p:ext>
    </p:extLst>
  </p:cSld>
  <p:clrMapOvr>
    <a:masterClrMapping/>
  </p:clrMapOvr>
  <p:transition spd="med" advTm="1044">
    <p:fade thruBlk="1"/>
  </p:transition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Commissioning and 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Design of the protection system: </a:t>
            </a:r>
            <a:r>
              <a:rPr lang="en-GB" b="1" dirty="0" smtClean="0">
                <a:solidFill>
                  <a:srgbClr val="C00000"/>
                </a:solidFill>
              </a:rPr>
              <a:t>testing to be considered</a:t>
            </a:r>
            <a:r>
              <a:rPr lang="en-GB" dirty="0" smtClean="0"/>
              <a:t>.</a:t>
            </a:r>
          </a:p>
          <a:p>
            <a:pPr lvl="1" eaLnBrk="1" hangingPunct="1"/>
            <a:r>
              <a:rPr lang="en-GB" dirty="0" smtClean="0"/>
              <a:t>Correct commissioning and regular testing of protection system is vital to ensure reliable operation.</a:t>
            </a:r>
          </a:p>
          <a:p>
            <a:pPr lvl="1" eaLnBrk="1" hangingPunct="1"/>
            <a:r>
              <a:rPr lang="en-GB" dirty="0" smtClean="0"/>
              <a:t>Repeated testing is very time consuming, can be extremely boring and prone to errors, in particular if done by humans.</a:t>
            </a:r>
          </a:p>
          <a:p>
            <a:pPr lvl="1" eaLnBrk="1" hangingPunct="1"/>
            <a:r>
              <a:rPr lang="en-GB" dirty="0" smtClean="0"/>
              <a:t>Consider partial commissioning of accelerator (e.g. </a:t>
            </a:r>
            <a:r>
              <a:rPr lang="en-GB" dirty="0" err="1" smtClean="0"/>
              <a:t>linacs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8799" y="3429000"/>
            <a:ext cx="4703060" cy="3094351"/>
          </a:xfrm>
          <a:prstGeom prst="rect">
            <a:avLst/>
          </a:prstGeom>
          <a:ln>
            <a:solidFill>
              <a:srgbClr val="000066"/>
            </a:solidFill>
          </a:ln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51400" y="3284980"/>
            <a:ext cx="4147718" cy="309435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80000"/>
              <a:buFont typeface="Arial Unicode MS" pitchFamily="34" charset="-128"/>
              <a:buChar char="●"/>
              <a:defRPr sz="24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eaLnBrk="1" hangingPunct="1"/>
            <a:r>
              <a:rPr lang="en-GB" b="1" kern="0" dirty="0" smtClean="0">
                <a:solidFill>
                  <a:srgbClr val="C00000"/>
                </a:solidFill>
              </a:rPr>
              <a:t>Automatic test procedures </a:t>
            </a:r>
            <a:r>
              <a:rPr lang="en-GB" kern="0" dirty="0" smtClean="0"/>
              <a:t>and automatic validation of the results via the controls system </a:t>
            </a:r>
          </a:p>
          <a:p>
            <a:pPr eaLnBrk="1" hangingPunct="1"/>
            <a:r>
              <a:rPr lang="en-GB" kern="0" dirty="0" smtClean="0"/>
              <a:t>Framework for automatic testing used for LHC magnet system commissioning, about 10k tests performed.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65042" y="6206265"/>
            <a:ext cx="18966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err="1" smtClean="0">
                <a:solidFill>
                  <a:srgbClr val="000000"/>
                </a:solidFill>
              </a:rPr>
              <a:t>Acctesting</a:t>
            </a:r>
            <a:r>
              <a:rPr lang="de-CH" sz="1400" dirty="0" smtClean="0">
                <a:solidFill>
                  <a:srgbClr val="000000"/>
                </a:solidFill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</a:rPr>
              <a:t>framework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410986" y="6121433"/>
            <a:ext cx="1457194" cy="400110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en-GB" sz="2000" dirty="0" err="1" smtClean="0">
                <a:solidFill>
                  <a:srgbClr val="000066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A.Gorzawski</a:t>
            </a:r>
            <a:endParaRPr lang="en-GB" sz="2000" dirty="0">
              <a:solidFill>
                <a:srgbClr val="00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4436509"/>
      </p:ext>
    </p:extLst>
  </p:cSld>
  <p:clrMapOvr>
    <a:masterClrMapping/>
  </p:clrMapOvr>
  <p:transition spd="med" advTm="599">
    <p:fade thruBlk="1"/>
  </p:transition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15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1849545"/>
            <a:ext cx="8424863" cy="296386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ctr"/>
            <a:r>
              <a:rPr lang="en-GB" sz="6600" noProof="0" dirty="0" smtClean="0">
                <a:solidFill>
                  <a:srgbClr val="0000CC"/>
                </a:solidFill>
              </a:rPr>
              <a:t>Machine Protection and Controls</a:t>
            </a:r>
            <a:endParaRPr lang="en-GB" sz="6600" noProof="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109905"/>
      </p:ext>
    </p:extLst>
  </p:cSld>
  <p:clrMapOvr>
    <a:masterClrMapping/>
  </p:clrMapOvr>
  <p:transition spd="med" advTm="828">
    <p:fade thruBlk="1"/>
  </p:transition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aspects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dirty="0" smtClean="0">
                <a:solidFill>
                  <a:srgbClr val="C00000"/>
                </a:solidFill>
              </a:rPr>
              <a:t>Several million parameters </a:t>
            </a:r>
            <a:r>
              <a:rPr lang="en-GB" dirty="0" smtClean="0"/>
              <a:t>for the protection systems</a:t>
            </a:r>
          </a:p>
          <a:p>
            <a:pPr lvl="1" eaLnBrk="1" hangingPunct="1"/>
            <a:r>
              <a:rPr lang="en-GB" dirty="0" smtClean="0"/>
              <a:t>Many parameters can only be defined with operational experience</a:t>
            </a:r>
          </a:p>
          <a:p>
            <a:pPr lvl="1" eaLnBrk="1" hangingPunct="1"/>
            <a:r>
              <a:rPr lang="en-GB" dirty="0" smtClean="0"/>
              <a:t>Management of critical parameters </a:t>
            </a:r>
          </a:p>
          <a:p>
            <a:pPr lvl="1" eaLnBrk="1" hangingPunct="1"/>
            <a:r>
              <a:rPr lang="en-GB" dirty="0" smtClean="0"/>
              <a:t>Access to these parameters</a:t>
            </a:r>
          </a:p>
          <a:p>
            <a:pPr lvl="1" eaLnBrk="1" hangingPunct="1"/>
            <a:r>
              <a:rPr lang="en-GB" dirty="0" smtClean="0"/>
              <a:t>Ensure that parameters in </a:t>
            </a:r>
            <a:r>
              <a:rPr lang="en-GB" dirty="0"/>
              <a:t>d</a:t>
            </a:r>
            <a:r>
              <a:rPr lang="en-GB" dirty="0" smtClean="0"/>
              <a:t>atabase are the same as in hardware</a:t>
            </a:r>
          </a:p>
          <a:p>
            <a:pPr eaLnBrk="1" hangingPunct="1"/>
            <a:r>
              <a:rPr lang="en-GB" dirty="0" smtClean="0"/>
              <a:t>(Cyber) security – </a:t>
            </a:r>
            <a:r>
              <a:rPr lang="en-GB" b="1" dirty="0" smtClean="0">
                <a:solidFill>
                  <a:srgbClr val="C00000"/>
                </a:solidFill>
              </a:rPr>
              <a:t>access to critical parameters</a:t>
            </a:r>
          </a:p>
          <a:p>
            <a:pPr lvl="1" eaLnBrk="1" hangingPunct="1"/>
            <a:r>
              <a:rPr lang="en-GB" dirty="0" smtClean="0"/>
              <a:t>Highest PIL: not possible to modify parameters via controls system</a:t>
            </a:r>
          </a:p>
          <a:p>
            <a:pPr lvl="1" eaLnBrk="1" hangingPunct="1"/>
            <a:r>
              <a:rPr lang="en-GB" dirty="0" smtClean="0"/>
              <a:t>Medium PIL: parameter can be changed via the control system, but strict controls for parameter changes, e.g. two people role</a:t>
            </a:r>
          </a:p>
          <a:p>
            <a:pPr lvl="1" eaLnBrk="1" hangingPunct="1"/>
            <a:r>
              <a:rPr lang="en-GB" dirty="0" smtClean="0"/>
              <a:t>Low PIL: parameter can be changed via the control system</a:t>
            </a:r>
            <a:endParaRPr lang="en-GB" sz="1800" dirty="0" smtClean="0"/>
          </a:p>
          <a:p>
            <a:pPr eaLnBrk="1" hangingPunct="1"/>
            <a:r>
              <a:rPr lang="en-GB" b="1" dirty="0" smtClean="0">
                <a:solidFill>
                  <a:srgbClr val="C00000"/>
                </a:solidFill>
              </a:rPr>
              <a:t>Several 10k interlock channels </a:t>
            </a:r>
            <a:r>
              <a:rPr lang="en-GB" dirty="0" smtClean="0"/>
              <a:t>that can prevent operation</a:t>
            </a:r>
          </a:p>
          <a:p>
            <a:pPr lvl="1" eaLnBrk="1" hangingPunct="1"/>
            <a:r>
              <a:rPr lang="en-GB" dirty="0" smtClean="0"/>
              <a:t>Nightmare for starting-up of a system, in particular, if the risk is (close to) zero</a:t>
            </a:r>
          </a:p>
          <a:p>
            <a:pPr lvl="1" eaLnBrk="1" hangingPunct="1"/>
            <a:r>
              <a:rPr lang="en-GB" dirty="0" smtClean="0"/>
              <a:t>Option for bypassing of interlocks to be included in the design</a:t>
            </a:r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18677804"/>
      </p:ext>
    </p:extLst>
  </p:cSld>
  <p:clrMapOvr>
    <a:masterClrMapping/>
  </p:clrMapOvr>
  <p:transition spd="med" advTm="375"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15.4|4|8.7|5.6|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4|9.6|3.7|3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6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17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7|15|24|2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9|2.3|0.8|0.9|22.1|0.8|0.8|30.1"/>
</p:tagLst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5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5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Benutzerdefiniertes Desig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5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5000"/>
          </a:lnSpc>
          <a:spcBef>
            <a:spcPct val="4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On-Screen Presentation 1">
  <a:themeElements>
    <a:clrScheme name="1_On-Screen Presentation 1 1">
      <a:dk1>
        <a:srgbClr val="2A004E"/>
      </a:dk1>
      <a:lt1>
        <a:srgbClr val="FFFFFF"/>
      </a:lt1>
      <a:dk2>
        <a:srgbClr val="500093"/>
      </a:dk2>
      <a:lt2>
        <a:srgbClr val="00CCCC"/>
      </a:lt2>
      <a:accent1>
        <a:srgbClr val="D60093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1_On-Screen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1_On-Screen Presentation 1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On-Screen Presentation 1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On-Screen Presentation 1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6024</Words>
  <Application>Microsoft Office PowerPoint</Application>
  <PresentationFormat>On-screen Show (4:3)</PresentationFormat>
  <Paragraphs>1324</Paragraphs>
  <Slides>93</Slides>
  <Notes>58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93</vt:i4>
      </vt:variant>
    </vt:vector>
  </HeadingPairs>
  <TitlesOfParts>
    <vt:vector size="113" baseType="lpstr">
      <vt:lpstr>Arial Unicode MS</vt:lpstr>
      <vt:lpstr>ＭＳ Ｐゴシック</vt:lpstr>
      <vt:lpstr>Arial</vt:lpstr>
      <vt:lpstr>Arial Black</vt:lpstr>
      <vt:lpstr>Book Antiqua</vt:lpstr>
      <vt:lpstr>Calibri</vt:lpstr>
      <vt:lpstr>Cambria</vt:lpstr>
      <vt:lpstr>Cambria Math</vt:lpstr>
      <vt:lpstr>Comic Sans MS</vt:lpstr>
      <vt:lpstr>Franklin Gothic Medium</vt:lpstr>
      <vt:lpstr>Helvetica</vt:lpstr>
      <vt:lpstr>Monotype Sorts</vt:lpstr>
      <vt:lpstr>Symbol</vt:lpstr>
      <vt:lpstr>Times New Roman</vt:lpstr>
      <vt:lpstr>Trebuchet MS</vt:lpstr>
      <vt:lpstr>1_Default Design</vt:lpstr>
      <vt:lpstr>Benutzerdefiniertes Design</vt:lpstr>
      <vt:lpstr>4_BTODD primary master</vt:lpstr>
      <vt:lpstr>2_On-Screen Presentation 1</vt:lpstr>
      <vt:lpstr>Worksheet</vt:lpstr>
      <vt:lpstr>PowerPoint Presentation</vt:lpstr>
      <vt:lpstr>PowerPoint Presentation</vt:lpstr>
      <vt:lpstr>Outline</vt:lpstr>
      <vt:lpstr>Protection from Energy and Power</vt:lpstr>
      <vt:lpstr>          Direct energy transfer from beam to equipment</vt:lpstr>
      <vt:lpstr>          Indirect energy transfer from beam to equipment</vt:lpstr>
      <vt:lpstr>Particle losses and consequences</vt:lpstr>
      <vt:lpstr>Beam loss and consequences</vt:lpstr>
      <vt:lpstr>Energy loss: example for one proton in iron  (stainless steel, copper very similar)</vt:lpstr>
      <vt:lpstr>Heating of material with high energy protons</vt:lpstr>
      <vt:lpstr>Proton energy deposition for different energies</vt:lpstr>
      <vt:lpstr>Beam loss and consequences</vt:lpstr>
      <vt:lpstr>Heating of material with low energy protons  (3 MeV)</vt:lpstr>
      <vt:lpstr>Damage of a pencil 7 TeV proton beam (LHC)</vt:lpstr>
      <vt:lpstr>Beam loss and consequences</vt:lpstr>
      <vt:lpstr>What accelerators?</vt:lpstr>
      <vt:lpstr>Energy versus momentum</vt:lpstr>
      <vt:lpstr>High Intensity Proton Accelerators</vt:lpstr>
      <vt:lpstr>What does it mean ……… MJoule ? </vt:lpstr>
      <vt:lpstr>Hazards and Risks     Synchrotrons    Linear accelerators</vt:lpstr>
      <vt:lpstr>Hazard and Risk</vt:lpstr>
      <vt:lpstr>Hazards related to particle beams</vt:lpstr>
      <vt:lpstr>Luminosity fill in 2011 (18 hours)  </vt:lpstr>
      <vt:lpstr>Layout of beam dump system in IR6</vt:lpstr>
      <vt:lpstr>Layout of beam dump system in IR6</vt:lpstr>
      <vt:lpstr>Layout of beam dump system in IR6</vt:lpstr>
      <vt:lpstr>Layout of beam dump system in IR6</vt:lpstr>
      <vt:lpstr>Protection at injection</vt:lpstr>
      <vt:lpstr>Protection at injection</vt:lpstr>
      <vt:lpstr>Protection at injection</vt:lpstr>
      <vt:lpstr>Protection at injection</vt:lpstr>
      <vt:lpstr>Protection at injection</vt:lpstr>
      <vt:lpstr>Layout of beam dump system in IR6</vt:lpstr>
      <vt:lpstr>Beam dump line</vt:lpstr>
      <vt:lpstr>Beam dump with 1380  bunches</vt:lpstr>
      <vt:lpstr>ESS Lund / Sweden – 5 MW beam power</vt:lpstr>
      <vt:lpstr>ESS Lund / Sweden – 5 MW beam power</vt:lpstr>
      <vt:lpstr>ESS Lund / Sweden – 5 MW beam power</vt:lpstr>
      <vt:lpstr>Example for a failure at ESS</vt:lpstr>
      <vt:lpstr>Accelerators that require protection systems I</vt:lpstr>
      <vt:lpstr>Accelerators that require protection systems II</vt:lpstr>
      <vt:lpstr>Worst case accidents  Proton collider</vt:lpstr>
      <vt:lpstr>Hydrodynamic tunnelling</vt:lpstr>
      <vt:lpstr>How to perform calculations? </vt:lpstr>
      <vt:lpstr>FCC: Temperature profile</vt:lpstr>
      <vt:lpstr>Density profile</vt:lpstr>
      <vt:lpstr>Density profile on axis</vt:lpstr>
      <vt:lpstr>Principle of the code validation experiment  using a copper target</vt:lpstr>
      <vt:lpstr>Copper target before the experiment</vt:lpstr>
      <vt:lpstr>Machine Protection</vt:lpstr>
      <vt:lpstr>Analysing need for machine protection </vt:lpstr>
      <vt:lpstr>Classification of failures</vt:lpstr>
      <vt:lpstr>Multi passage beam loss in a synchrotron</vt:lpstr>
      <vt:lpstr>Single passage beam loss</vt:lpstr>
      <vt:lpstr>Active and Passive Protection</vt:lpstr>
      <vt:lpstr> Passive protection</vt:lpstr>
      <vt:lpstr>LHC strategy for machine protection</vt:lpstr>
      <vt:lpstr>Three Principles for Machine Protection</vt:lpstr>
      <vt:lpstr>PowerPoint Presentation</vt:lpstr>
      <vt:lpstr>Betatron beam cleaning</vt:lpstr>
      <vt:lpstr>Beam Loss Monitors</vt:lpstr>
      <vt:lpstr>BLM system: beam losses before collisions</vt:lpstr>
      <vt:lpstr>Continuous beam losses during collisions</vt:lpstr>
      <vt:lpstr>Accidental beam losses during collisions</vt:lpstr>
      <vt:lpstr>Accidental beam losses : UFOs</vt:lpstr>
      <vt:lpstr>High power accelerators …</vt:lpstr>
      <vt:lpstr>Example for ESS</vt:lpstr>
      <vt:lpstr>Interlock Systems</vt:lpstr>
      <vt:lpstr>LHC Interlock Systems and inputs</vt:lpstr>
      <vt:lpstr>Beam Interlock Systems</vt:lpstr>
      <vt:lpstr>Powering Interlock Systems</vt:lpstr>
      <vt:lpstr>Software Interlock System</vt:lpstr>
      <vt:lpstr>MP systems: design recommendations</vt:lpstr>
      <vt:lpstr>Summary</vt:lpstr>
      <vt:lpstr>PowerPoint Presentation</vt:lpstr>
      <vt:lpstr>Important tool for you working on protection</vt:lpstr>
      <vt:lpstr>Acknowledgement</vt:lpstr>
      <vt:lpstr>Reserve</vt:lpstr>
      <vt:lpstr>CERN-LINAC 4 during commissioning at 3 MeV</vt:lpstr>
      <vt:lpstr>Machine Protection and Controls</vt:lpstr>
      <vt:lpstr>Machine Protection and Availability</vt:lpstr>
      <vt:lpstr>Design guidelines for protection systems</vt:lpstr>
      <vt:lpstr>The LHC machine need protection systems, but….</vt:lpstr>
      <vt:lpstr>Approach to designing a protection system </vt:lpstr>
      <vt:lpstr>Example for LHC: SPS, transfer line and LHC </vt:lpstr>
      <vt:lpstr>Pressure profile</vt:lpstr>
      <vt:lpstr>PowerPoint Presentation</vt:lpstr>
      <vt:lpstr>Strategy for protection and related systems</vt:lpstr>
      <vt:lpstr>Reaction time for Interlock systems</vt:lpstr>
      <vt:lpstr>Interlocks systems: other considerations</vt:lpstr>
      <vt:lpstr>Commissioning and Testing</vt:lpstr>
      <vt:lpstr>Machine Protection and Controls</vt:lpstr>
      <vt:lpstr>Other aspects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2013-08-15T08:21:28Z</dcterms:created>
  <dcterms:modified xsi:type="dcterms:W3CDTF">2015-11-09T10:13:03Z</dcterms:modified>
</cp:coreProperties>
</file>