
<file path=[Content_Types].xml><?xml version="1.0" encoding="utf-8"?>
<Types xmlns="http://schemas.openxmlformats.org/package/2006/content-types">
  <Default Extension="xml" ContentType="application/xml"/>
  <Default Extension="doc" ContentType="application/msword"/>
  <Default Extension="jpg" ContentType="image/jpeg"/>
  <Default Extension="jpeg" ContentType="image/jpeg"/>
  <Default Extension="emf" ContentType="image/x-emf"/>
  <Default Extension="rels" ContentType="application/vnd.openxmlformats-package.relationships+xml"/>
  <Default Extension="vml" ContentType="application/vnd.openxmlformats-officedocument.vmlDrawing"/>
  <Default Extension="avi" ContentType="video/unknown"/>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42"/>
  </p:notesMasterIdLst>
  <p:handoutMasterIdLst>
    <p:handoutMasterId r:id="rId143"/>
  </p:handoutMasterIdLst>
  <p:sldIdLst>
    <p:sldId id="256" r:id="rId2"/>
    <p:sldId id="258" r:id="rId3"/>
    <p:sldId id="280" r:id="rId4"/>
    <p:sldId id="281" r:id="rId5"/>
    <p:sldId id="282" r:id="rId6"/>
    <p:sldId id="283" r:id="rId7"/>
    <p:sldId id="293" r:id="rId8"/>
    <p:sldId id="284" r:id="rId9"/>
    <p:sldId id="286" r:id="rId10"/>
    <p:sldId id="483" r:id="rId11"/>
    <p:sldId id="294" r:id="rId12"/>
    <p:sldId id="288" r:id="rId13"/>
    <p:sldId id="289" r:id="rId14"/>
    <p:sldId id="290" r:id="rId15"/>
    <p:sldId id="295" r:id="rId16"/>
    <p:sldId id="291" r:id="rId17"/>
    <p:sldId id="292" r:id="rId18"/>
    <p:sldId id="297" r:id="rId19"/>
    <p:sldId id="296" r:id="rId20"/>
    <p:sldId id="298" r:id="rId21"/>
    <p:sldId id="299" r:id="rId22"/>
    <p:sldId id="300" r:id="rId23"/>
    <p:sldId id="465" r:id="rId24"/>
    <p:sldId id="301" r:id="rId25"/>
    <p:sldId id="302" r:id="rId26"/>
    <p:sldId id="303" r:id="rId27"/>
    <p:sldId id="304" r:id="rId28"/>
    <p:sldId id="305" r:id="rId29"/>
    <p:sldId id="306" r:id="rId30"/>
    <p:sldId id="307" r:id="rId31"/>
    <p:sldId id="308" r:id="rId32"/>
    <p:sldId id="309" r:id="rId33"/>
    <p:sldId id="310" r:id="rId34"/>
    <p:sldId id="311" r:id="rId35"/>
    <p:sldId id="312" r:id="rId36"/>
    <p:sldId id="313" r:id="rId37"/>
    <p:sldId id="285" r:id="rId38"/>
    <p:sldId id="314" r:id="rId39"/>
    <p:sldId id="315" r:id="rId40"/>
    <p:sldId id="316" r:id="rId41"/>
    <p:sldId id="317" r:id="rId42"/>
    <p:sldId id="318" r:id="rId43"/>
    <p:sldId id="319" r:id="rId44"/>
    <p:sldId id="320" r:id="rId45"/>
    <p:sldId id="321" r:id="rId46"/>
    <p:sldId id="322" r:id="rId47"/>
    <p:sldId id="323" r:id="rId48"/>
    <p:sldId id="324" r:id="rId49"/>
    <p:sldId id="325" r:id="rId50"/>
    <p:sldId id="326" r:id="rId51"/>
    <p:sldId id="327" r:id="rId52"/>
    <p:sldId id="328" r:id="rId53"/>
    <p:sldId id="329" r:id="rId54"/>
    <p:sldId id="332" r:id="rId55"/>
    <p:sldId id="333" r:id="rId56"/>
    <p:sldId id="334" r:id="rId57"/>
    <p:sldId id="339" r:id="rId58"/>
    <p:sldId id="340" r:id="rId59"/>
    <p:sldId id="342" r:id="rId60"/>
    <p:sldId id="341" r:id="rId61"/>
    <p:sldId id="343" r:id="rId62"/>
    <p:sldId id="344" r:id="rId63"/>
    <p:sldId id="345" r:id="rId64"/>
    <p:sldId id="346" r:id="rId65"/>
    <p:sldId id="347" r:id="rId66"/>
    <p:sldId id="348" r:id="rId67"/>
    <p:sldId id="349" r:id="rId68"/>
    <p:sldId id="350" r:id="rId69"/>
    <p:sldId id="352" r:id="rId70"/>
    <p:sldId id="463" r:id="rId71"/>
    <p:sldId id="351" r:id="rId72"/>
    <p:sldId id="330" r:id="rId73"/>
    <p:sldId id="353" r:id="rId74"/>
    <p:sldId id="359" r:id="rId75"/>
    <p:sldId id="360" r:id="rId76"/>
    <p:sldId id="331" r:id="rId77"/>
    <p:sldId id="354" r:id="rId78"/>
    <p:sldId id="335" r:id="rId79"/>
    <p:sldId id="355" r:id="rId80"/>
    <p:sldId id="356" r:id="rId81"/>
    <p:sldId id="357" r:id="rId82"/>
    <p:sldId id="358" r:id="rId83"/>
    <p:sldId id="464" r:id="rId84"/>
    <p:sldId id="466" r:id="rId85"/>
    <p:sldId id="467" r:id="rId86"/>
    <p:sldId id="469" r:id="rId87"/>
    <p:sldId id="468" r:id="rId88"/>
    <p:sldId id="470" r:id="rId89"/>
    <p:sldId id="471" r:id="rId90"/>
    <p:sldId id="472" r:id="rId91"/>
    <p:sldId id="473" r:id="rId92"/>
    <p:sldId id="474" r:id="rId93"/>
    <p:sldId id="336" r:id="rId94"/>
    <p:sldId id="361" r:id="rId95"/>
    <p:sldId id="362" r:id="rId96"/>
    <p:sldId id="337" r:id="rId97"/>
    <p:sldId id="363" r:id="rId98"/>
    <p:sldId id="364" r:id="rId99"/>
    <p:sldId id="365" r:id="rId100"/>
    <p:sldId id="367" r:id="rId101"/>
    <p:sldId id="368" r:id="rId102"/>
    <p:sldId id="370" r:id="rId103"/>
    <p:sldId id="371" r:id="rId104"/>
    <p:sldId id="375" r:id="rId105"/>
    <p:sldId id="372" r:id="rId106"/>
    <p:sldId id="373" r:id="rId107"/>
    <p:sldId id="374" r:id="rId108"/>
    <p:sldId id="481" r:id="rId109"/>
    <p:sldId id="366" r:id="rId110"/>
    <p:sldId id="476" r:id="rId111"/>
    <p:sldId id="377" r:id="rId112"/>
    <p:sldId id="378" r:id="rId113"/>
    <p:sldId id="369" r:id="rId114"/>
    <p:sldId id="379" r:id="rId115"/>
    <p:sldId id="380" r:id="rId116"/>
    <p:sldId id="381" r:id="rId117"/>
    <p:sldId id="382" r:id="rId118"/>
    <p:sldId id="396" r:id="rId119"/>
    <p:sldId id="477" r:id="rId120"/>
    <p:sldId id="478" r:id="rId121"/>
    <p:sldId id="479" r:id="rId122"/>
    <p:sldId id="480" r:id="rId123"/>
    <p:sldId id="383" r:id="rId124"/>
    <p:sldId id="384" r:id="rId125"/>
    <p:sldId id="385" r:id="rId126"/>
    <p:sldId id="386" r:id="rId127"/>
    <p:sldId id="387" r:id="rId128"/>
    <p:sldId id="388" r:id="rId129"/>
    <p:sldId id="462" r:id="rId130"/>
    <p:sldId id="390" r:id="rId131"/>
    <p:sldId id="391" r:id="rId132"/>
    <p:sldId id="392" r:id="rId133"/>
    <p:sldId id="393" r:id="rId134"/>
    <p:sldId id="394" r:id="rId135"/>
    <p:sldId id="395" r:id="rId136"/>
    <p:sldId id="397" r:id="rId137"/>
    <p:sldId id="398" r:id="rId138"/>
    <p:sldId id="482" r:id="rId139"/>
    <p:sldId id="461" r:id="rId140"/>
    <p:sldId id="338" r:id="rId1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clrMru>
    <a:srgbClr val="07408F"/>
    <a:srgbClr val="E7E7E7"/>
    <a:srgbClr val="AFAFAF"/>
    <a:srgbClr val="ACACAC"/>
    <a:srgbClr val="E0E0E0"/>
    <a:srgbClr val="7E7E7E"/>
    <a:srgbClr val="4D89BC"/>
    <a:srgbClr val="0000FF"/>
    <a:srgbClr val="717171"/>
    <a:srgbClr val="40404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176" autoAdjust="0"/>
  </p:normalViewPr>
  <p:slideViewPr>
    <p:cSldViewPr snapToGrid="0" snapToObjects="1">
      <p:cViewPr>
        <p:scale>
          <a:sx n="85" d="100"/>
          <a:sy n="85" d="100"/>
        </p:scale>
        <p:origin x="-1192" y="-46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8672"/>
    </p:cViewPr>
  </p:sorterViewPr>
  <p:gridSpacing cx="72008" cy="72008"/>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slide" Target="slides/slide127.xml"/><Relationship Id="rId129" Type="http://schemas.openxmlformats.org/officeDocument/2006/relationships/slide" Target="slides/slide1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30" Type="http://schemas.openxmlformats.org/officeDocument/2006/relationships/slide" Target="slides/slide129.xml"/><Relationship Id="rId131" Type="http://schemas.openxmlformats.org/officeDocument/2006/relationships/slide" Target="slides/slide130.xml"/><Relationship Id="rId132" Type="http://schemas.openxmlformats.org/officeDocument/2006/relationships/slide" Target="slides/slide131.xml"/><Relationship Id="rId133" Type="http://schemas.openxmlformats.org/officeDocument/2006/relationships/slide" Target="slides/slide132.xml"/><Relationship Id="rId134" Type="http://schemas.openxmlformats.org/officeDocument/2006/relationships/slide" Target="slides/slide133.xml"/><Relationship Id="rId135" Type="http://schemas.openxmlformats.org/officeDocument/2006/relationships/slide" Target="slides/slide134.xml"/><Relationship Id="rId136" Type="http://schemas.openxmlformats.org/officeDocument/2006/relationships/slide" Target="slides/slide135.xml"/><Relationship Id="rId137" Type="http://schemas.openxmlformats.org/officeDocument/2006/relationships/slide" Target="slides/slide136.xml"/><Relationship Id="rId138" Type="http://schemas.openxmlformats.org/officeDocument/2006/relationships/slide" Target="slides/slide137.xml"/><Relationship Id="rId139" Type="http://schemas.openxmlformats.org/officeDocument/2006/relationships/slide" Target="slides/slide13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 Id="rId140" Type="http://schemas.openxmlformats.org/officeDocument/2006/relationships/slide" Target="slides/slide139.xml"/><Relationship Id="rId141" Type="http://schemas.openxmlformats.org/officeDocument/2006/relationships/slide" Target="slides/slide140.xml"/><Relationship Id="rId142" Type="http://schemas.openxmlformats.org/officeDocument/2006/relationships/notesMaster" Target="notesMasters/notesMaster1.xml"/><Relationship Id="rId143" Type="http://schemas.openxmlformats.org/officeDocument/2006/relationships/handoutMaster" Target="handoutMasters/handoutMaster1.xml"/><Relationship Id="rId144" Type="http://schemas.openxmlformats.org/officeDocument/2006/relationships/printerSettings" Target="printerSettings/printerSettings1.bin"/><Relationship Id="rId145" Type="http://schemas.openxmlformats.org/officeDocument/2006/relationships/presProps" Target="presProps.xml"/><Relationship Id="rId146" Type="http://schemas.openxmlformats.org/officeDocument/2006/relationships/viewProps" Target="viewProps.xml"/><Relationship Id="rId147" Type="http://schemas.openxmlformats.org/officeDocument/2006/relationships/theme" Target="theme/theme1.xml"/><Relationship Id="rId1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8.emf"/><Relationship Id="rId2" Type="http://schemas.openxmlformats.org/officeDocument/2006/relationships/image" Target="../media/image29.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09.emf"/><Relationship Id="rId4" Type="http://schemas.openxmlformats.org/officeDocument/2006/relationships/image" Target="../media/image110.emf"/><Relationship Id="rId1" Type="http://schemas.openxmlformats.org/officeDocument/2006/relationships/image" Target="../media/image107.emf"/><Relationship Id="rId2" Type="http://schemas.openxmlformats.org/officeDocument/2006/relationships/image" Target="../media/image10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420F80F-8A6F-2241-8455-113CAE470E89}" type="datetimeFigureOut">
              <a:rPr lang="en-US" smtClean="0"/>
              <a:t>06/11/15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4B7DC99-F824-184C-B7D1-857B34C1FC1A}" type="slidenum">
              <a:rPr lang="en-US" smtClean="0"/>
              <a:t>‹#›</a:t>
            </a:fld>
            <a:endParaRPr lang="en-US"/>
          </a:p>
        </p:txBody>
      </p:sp>
    </p:spTree>
    <p:extLst>
      <p:ext uri="{BB962C8B-B14F-4D97-AF65-F5344CB8AC3E}">
        <p14:creationId xmlns:p14="http://schemas.microsoft.com/office/powerpoint/2010/main" val="21513947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F2EBCE-5C2A-2A4B-82C4-D70235E698C5}" type="datetimeFigureOut">
              <a:rPr lang="en-US" smtClean="0"/>
              <a:t>06/11/15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916C05-A95E-C840-860B-792FDA1823D2}" type="slidenum">
              <a:rPr lang="en-US" smtClean="0"/>
              <a:t>‹#›</a:t>
            </a:fld>
            <a:endParaRPr lang="en-US"/>
          </a:p>
        </p:txBody>
      </p:sp>
    </p:spTree>
    <p:extLst>
      <p:ext uri="{BB962C8B-B14F-4D97-AF65-F5344CB8AC3E}">
        <p14:creationId xmlns:p14="http://schemas.microsoft.com/office/powerpoint/2010/main" val="357710532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06/11/15</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06/11/15</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06/11/15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06/11/15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pic>
        <p:nvPicPr>
          <p:cNvPr id="3" name="Image 2" descr="LOGO-60-shadow.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825660" y="1053046"/>
            <a:ext cx="5492679" cy="4748942"/>
          </a:xfrm>
          <a:prstGeom prst="rect">
            <a:avLst/>
          </a:prstGeom>
        </p:spPr>
      </p:pic>
    </p:spTree>
    <p:extLst>
      <p:ext uri="{BB962C8B-B14F-4D97-AF65-F5344CB8AC3E}">
        <p14:creationId xmlns:p14="http://schemas.microsoft.com/office/powerpoint/2010/main" val="315922949"/>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57200" y="2444814"/>
            <a:ext cx="8226854" cy="940443"/>
          </a:xfrm>
        </p:spPr>
        <p:txBody>
          <a:bodyPr/>
          <a:lstStyle>
            <a:lvl1pPr algn="l">
              <a:defRPr/>
            </a:lvl1pPr>
          </a:lstStyle>
          <a:p>
            <a:r>
              <a:rPr kumimoji="0" lang="fr-CH" dirty="0" smtClean="0"/>
              <a:t>Cliquez et modifiez le titre</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November 2015</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CAS – Electron cloud</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49090"/>
            <a:ext cx="8226854" cy="538966"/>
          </a:xfrm>
        </p:spPr>
        <p:txBody>
          <a:bodyPr>
            <a:noAutofit/>
          </a:bodyPr>
          <a:lstStyle>
            <a:lvl1pPr algn="l">
              <a:defRPr sz="3200"/>
            </a:lvl1pPr>
          </a:lstStyle>
          <a:p>
            <a:r>
              <a:rPr kumimoji="0" lang="en-US" smtClean="0"/>
              <a:t>Click to edit Master title style</a:t>
            </a:r>
            <a:endParaRPr kumimoji="0" lang="en-US" dirty="0"/>
          </a:p>
        </p:txBody>
      </p:sp>
      <p:sp>
        <p:nvSpPr>
          <p:cNvPr id="3" name="Espace réservé du contenu 2"/>
          <p:cNvSpPr>
            <a:spLocks noGrp="1"/>
          </p:cNvSpPr>
          <p:nvPr>
            <p:ph idx="1"/>
          </p:nvPr>
        </p:nvSpPr>
        <p:spPr>
          <a:xfrm>
            <a:off x="457200" y="1014877"/>
            <a:ext cx="8226854" cy="4929511"/>
          </a:xfrm>
        </p:spPr>
        <p:txBody>
          <a:bodyPr/>
          <a:lstStyle>
            <a:lvl1pPr>
              <a:defRPr sz="2400"/>
            </a:lvl1pPr>
            <a:lvl2pPr>
              <a:defRPr sz="2200"/>
            </a:lvl2pPr>
            <a:lvl3pPr>
              <a:defRPr sz="2000"/>
            </a:lvl3pPr>
            <a:lvl4pPr>
              <a:defRPr sz="18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November 2015</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CAS – Electron cloud</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0" name="Picture 9" descr="CASlogo.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78356" y="1"/>
            <a:ext cx="1075874" cy="781939"/>
          </a:xfrm>
          <a:prstGeom prst="rect">
            <a:avLst/>
          </a:prstGeom>
        </p:spPr>
      </p:pic>
    </p:spTree>
    <p:extLst>
      <p:ext uri="{BB962C8B-B14F-4D97-AF65-F5344CB8AC3E}">
        <p14:creationId xmlns:p14="http://schemas.microsoft.com/office/powerpoint/2010/main" val="289713252"/>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06/11/15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06/11/15</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LOGO-60-CERN.png"/>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301069" y="5986682"/>
            <a:ext cx="2016681" cy="871318"/>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82" r:id="rId3"/>
    <p:sldLayoutId id="2147483677" r:id="rId4"/>
    <p:sldLayoutId id="2147483678" r:id="rId5"/>
    <p:sldLayoutId id="2147483681" r:id="rId6"/>
    <p:sldLayoutId id="2147483680" r:id="rId7"/>
    <p:sldLayoutId id="2147483679" r:id="rId8"/>
    <p:sldLayoutId id="2147483664" r:id="rId9"/>
    <p:sldLayoutId id="2147483665" r:id="rId10"/>
    <p:sldLayoutId id="2147483667" r:id="rId11"/>
    <p:sldLayoutId id="2147483668" r:id="rId12"/>
    <p:sldLayoutId id="2147483669" r:id="rId13"/>
  </p:sldLayoutIdLst>
  <p:timing>
    <p:tnLst>
      <p:par>
        <p:cTn xmlns:p14="http://schemas.microsoft.com/office/powerpoint/2010/mai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1200" indent="-349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867600" indent="-385200" algn="l" rtl="0" eaLnBrk="1" latinLnBrk="0" hangingPunct="1">
        <a:spcBef>
          <a:spcPct val="20000"/>
        </a:spcBef>
        <a:buClr>
          <a:schemeClr val="tx1"/>
        </a:buClr>
        <a:buSzPct val="90000"/>
        <a:buFont typeface="Lucida Grande"/>
        <a:buChar char="­"/>
        <a:defRPr kumimoji="0" sz="2600" kern="1200">
          <a:solidFill>
            <a:schemeClr val="tx1"/>
          </a:solidFill>
          <a:latin typeface="+mn-lt"/>
          <a:ea typeface="+mn-ea"/>
          <a:cs typeface="+mn-cs"/>
        </a:defRPr>
      </a:lvl2pPr>
      <a:lvl3pPr marL="1166400" indent="-306000" algn="l" rtl="0" eaLnBrk="1" latinLnBrk="0" hangingPunct="1">
        <a:spcBef>
          <a:spcPct val="20000"/>
        </a:spcBef>
        <a:buClr>
          <a:schemeClr val="tx1"/>
        </a:buClr>
        <a:buSzPct val="50000"/>
        <a:buFont typeface="Wingdings" charset="2"/>
        <a:buChar char=""/>
        <a:defRPr kumimoji="0" sz="2400" kern="1200">
          <a:solidFill>
            <a:schemeClr val="tx1"/>
          </a:solidFill>
          <a:latin typeface="+mn-lt"/>
          <a:ea typeface="+mn-ea"/>
          <a:cs typeface="+mn-cs"/>
        </a:defRPr>
      </a:lvl3pPr>
      <a:lvl4pPr marL="1458000" indent="-2700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18.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19.png"/></Relationships>
</file>

<file path=ppt/slides/_rels/slide102.xml.rels><?xml version="1.0" encoding="UTF-8" standalone="yes"?>
<Relationships xmlns="http://schemas.openxmlformats.org/package/2006/relationships"><Relationship Id="rId3" Type="http://schemas.openxmlformats.org/officeDocument/2006/relationships/image" Target="../media/image121.png"/><Relationship Id="rId4" Type="http://schemas.openxmlformats.org/officeDocument/2006/relationships/image" Target="../media/image122.png"/><Relationship Id="rId1" Type="http://schemas.openxmlformats.org/officeDocument/2006/relationships/slideLayout" Target="../slideLayouts/slideLayout8.xml"/><Relationship Id="rId2" Type="http://schemas.openxmlformats.org/officeDocument/2006/relationships/image" Target="../media/image120.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23.emf"/></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24.png"/><Relationship Id="rId3" Type="http://schemas.openxmlformats.org/officeDocument/2006/relationships/image" Target="../media/image125.png"/></Relationships>
</file>

<file path=ppt/slides/_rels/slide105.xml.rels><?xml version="1.0" encoding="UTF-8" standalone="yes"?>
<Relationships xmlns="http://schemas.openxmlformats.org/package/2006/relationships"><Relationship Id="rId3" Type="http://schemas.openxmlformats.org/officeDocument/2006/relationships/slideLayout" Target="../slideLayouts/slideLayout8.xml"/><Relationship Id="rId4" Type="http://schemas.openxmlformats.org/officeDocument/2006/relationships/image" Target="../media/image126.png"/><Relationship Id="rId1" Type="http://schemas.microsoft.com/office/2007/relationships/media" Target="../media/media2.avi"/><Relationship Id="rId2" Type="http://schemas.openxmlformats.org/officeDocument/2006/relationships/video" Target="../media/media2.avi"/></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27.emf"/></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28.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29.png"/><Relationship Id="rId3" Type="http://schemas.openxmlformats.org/officeDocument/2006/relationships/image" Target="../media/image130.png"/></Relationships>
</file>

<file path=ppt/slides/_rels/slide109.xml.rels><?xml version="1.0" encoding="UTF-8" standalone="yes"?>
<Relationships xmlns="http://schemas.openxmlformats.org/package/2006/relationships"><Relationship Id="rId3" Type="http://schemas.openxmlformats.org/officeDocument/2006/relationships/image" Target="../media/image132.emf"/><Relationship Id="rId4" Type="http://schemas.openxmlformats.org/officeDocument/2006/relationships/image" Target="../media/image133.emf"/><Relationship Id="rId5" Type="http://schemas.openxmlformats.org/officeDocument/2006/relationships/image" Target="../media/image134.png"/><Relationship Id="rId6" Type="http://schemas.openxmlformats.org/officeDocument/2006/relationships/image" Target="../media/image135.jpeg"/><Relationship Id="rId1" Type="http://schemas.openxmlformats.org/officeDocument/2006/relationships/slideLayout" Target="../slideLayouts/slideLayout8.xml"/><Relationship Id="rId2" Type="http://schemas.openxmlformats.org/officeDocument/2006/relationships/image" Target="../media/image13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0.xml.rels><?xml version="1.0" encoding="UTF-8" standalone="yes"?>
<Relationships xmlns="http://schemas.openxmlformats.org/package/2006/relationships"><Relationship Id="rId3" Type="http://schemas.openxmlformats.org/officeDocument/2006/relationships/image" Target="../media/image132.emf"/><Relationship Id="rId4" Type="http://schemas.openxmlformats.org/officeDocument/2006/relationships/image" Target="../media/image133.emf"/><Relationship Id="rId5" Type="http://schemas.openxmlformats.org/officeDocument/2006/relationships/image" Target="../media/image134.png"/><Relationship Id="rId6" Type="http://schemas.openxmlformats.org/officeDocument/2006/relationships/image" Target="../media/image135.jpeg"/><Relationship Id="rId1" Type="http://schemas.openxmlformats.org/officeDocument/2006/relationships/slideLayout" Target="../slideLayouts/slideLayout8.xml"/><Relationship Id="rId2" Type="http://schemas.openxmlformats.org/officeDocument/2006/relationships/image" Target="../media/image131.jpeg"/></Relationships>
</file>

<file path=ppt/slides/_rels/slide111.xml.rels><?xml version="1.0" encoding="UTF-8" standalone="yes"?>
<Relationships xmlns="http://schemas.openxmlformats.org/package/2006/relationships"><Relationship Id="rId3" Type="http://schemas.openxmlformats.org/officeDocument/2006/relationships/image" Target="../media/image137.emf"/><Relationship Id="rId4" Type="http://schemas.openxmlformats.org/officeDocument/2006/relationships/image" Target="../media/image138.emf"/><Relationship Id="rId1" Type="http://schemas.openxmlformats.org/officeDocument/2006/relationships/slideLayout" Target="../slideLayouts/slideLayout8.xml"/><Relationship Id="rId2" Type="http://schemas.openxmlformats.org/officeDocument/2006/relationships/image" Target="../media/image136.png"/></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39.png"/></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40.png"/><Relationship Id="rId3" Type="http://schemas.openxmlformats.org/officeDocument/2006/relationships/image" Target="../media/image141.png"/></Relationships>
</file>

<file path=ppt/slides/_rels/slide114.xml.rels><?xml version="1.0" encoding="UTF-8" standalone="yes"?>
<Relationships xmlns="http://schemas.openxmlformats.org/package/2006/relationships"><Relationship Id="rId3" Type="http://schemas.openxmlformats.org/officeDocument/2006/relationships/image" Target="../media/image143.png"/><Relationship Id="rId4" Type="http://schemas.openxmlformats.org/officeDocument/2006/relationships/image" Target="../media/image144.png"/><Relationship Id="rId1" Type="http://schemas.openxmlformats.org/officeDocument/2006/relationships/slideLayout" Target="../slideLayouts/slideLayout8.xml"/><Relationship Id="rId2" Type="http://schemas.openxmlformats.org/officeDocument/2006/relationships/image" Target="../media/image142.png"/></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45.png"/><Relationship Id="rId3" Type="http://schemas.openxmlformats.org/officeDocument/2006/relationships/image" Target="../media/image146.png"/></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47.png"/><Relationship Id="rId3" Type="http://schemas.openxmlformats.org/officeDocument/2006/relationships/image" Target="../media/image148.png"/></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49.png"/><Relationship Id="rId3" Type="http://schemas.openxmlformats.org/officeDocument/2006/relationships/image" Target="../media/image150.png"/></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51.png"/><Relationship Id="rId3" Type="http://schemas.openxmlformats.org/officeDocument/2006/relationships/image" Target="../media/image152.png"/></Relationships>
</file>

<file path=ppt/slides/_rels/slide119.xml.rels><?xml version="1.0" encoding="UTF-8" standalone="yes"?>
<Relationships xmlns="http://schemas.openxmlformats.org/package/2006/relationships"><Relationship Id="rId3" Type="http://schemas.openxmlformats.org/officeDocument/2006/relationships/image" Target="../media/image152.png"/><Relationship Id="rId4" Type="http://schemas.openxmlformats.org/officeDocument/2006/relationships/image" Target="../media/image153.png"/><Relationship Id="rId1" Type="http://schemas.openxmlformats.org/officeDocument/2006/relationships/slideLayout" Target="../slideLayouts/slideLayout8.xml"/><Relationship Id="rId2" Type="http://schemas.openxmlformats.org/officeDocument/2006/relationships/image" Target="../media/image15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54.png"/></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55.png"/></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56.png"/></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57.png"/></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57.png"/></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58.emf"/></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8.xml"/><Relationship Id="rId2" Type="http://schemas.openxmlformats.org/officeDocument/2006/relationships/image" Target="../media/image12.png"/></Relationships>
</file>

<file path=ppt/slides/_rels/slide130.xml.rels><?xml version="1.0" encoding="UTF-8" standalone="yes"?>
<Relationships xmlns="http://schemas.openxmlformats.org/package/2006/relationships"><Relationship Id="rId3" Type="http://schemas.openxmlformats.org/officeDocument/2006/relationships/image" Target="../media/image160.emf"/><Relationship Id="rId4" Type="http://schemas.openxmlformats.org/officeDocument/2006/relationships/image" Target="../media/image161.emf"/><Relationship Id="rId5" Type="http://schemas.openxmlformats.org/officeDocument/2006/relationships/image" Target="../media/image162.emf"/><Relationship Id="rId1" Type="http://schemas.openxmlformats.org/officeDocument/2006/relationships/slideLayout" Target="../slideLayouts/slideLayout8.xml"/><Relationship Id="rId2" Type="http://schemas.openxmlformats.org/officeDocument/2006/relationships/image" Target="../media/image159.emf"/></Relationships>
</file>

<file path=ppt/slides/_rels/slide131.xml.rels><?xml version="1.0" encoding="UTF-8" standalone="yes"?>
<Relationships xmlns="http://schemas.openxmlformats.org/package/2006/relationships"><Relationship Id="rId3" Type="http://schemas.openxmlformats.org/officeDocument/2006/relationships/image" Target="../media/image163.emf"/><Relationship Id="rId4" Type="http://schemas.openxmlformats.org/officeDocument/2006/relationships/image" Target="../media/image164.emf"/><Relationship Id="rId1" Type="http://schemas.openxmlformats.org/officeDocument/2006/relationships/slideLayout" Target="../slideLayouts/slideLayout8.xml"/><Relationship Id="rId2" Type="http://schemas.openxmlformats.org/officeDocument/2006/relationships/image" Target="../media/image159.emf"/></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65.emf"/></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66.emf"/></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67.png"/></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68.png"/></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68.png"/><Relationship Id="rId3" Type="http://schemas.openxmlformats.org/officeDocument/2006/relationships/image" Target="../media/image169.png"/></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5.emf"/></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6.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indico.cern.ch/event/362960/" TargetMode="External"/><Relationship Id="rId3"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18.emf"/><Relationship Id="rId4" Type="http://schemas.openxmlformats.org/officeDocument/2006/relationships/image" Target="../media/image19.emf"/><Relationship Id="rId5" Type="http://schemas.openxmlformats.org/officeDocument/2006/relationships/image" Target="../media/image20.emf"/><Relationship Id="rId6" Type="http://schemas.openxmlformats.org/officeDocument/2006/relationships/image" Target="../media/image21.emf"/><Relationship Id="rId1" Type="http://schemas.openxmlformats.org/officeDocument/2006/relationships/slideLayout" Target="../slideLayouts/slideLayout8.xml"/><Relationship Id="rId2"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23.emf"/><Relationship Id="rId4" Type="http://schemas.openxmlformats.org/officeDocument/2006/relationships/image" Target="../media/image24.emf"/><Relationship Id="rId1" Type="http://schemas.openxmlformats.org/officeDocument/2006/relationships/slideLayout" Target="../slideLayouts/slideLayout8.xml"/><Relationship Id="rId2" Type="http://schemas.openxmlformats.org/officeDocument/2006/relationships/image" Target="../media/image22.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oleObject" Target="../embeddings/Microsoft_Word_97_-_2004_Document1.doc"/><Relationship Id="rId4" Type="http://schemas.openxmlformats.org/officeDocument/2006/relationships/image" Target="../media/image28.emf"/><Relationship Id="rId5" Type="http://schemas.openxmlformats.org/officeDocument/2006/relationships/oleObject" Target="../embeddings/Microsoft_Word_97_-_2004_Document2.doc"/><Relationship Id="rId6" Type="http://schemas.openxmlformats.org/officeDocument/2006/relationships/image" Target="../media/image29.emf"/><Relationship Id="rId1" Type="http://schemas.openxmlformats.org/officeDocument/2006/relationships/vmlDrawing" Target="../drawings/vmlDrawing1.vml"/><Relationship Id="rId2"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2.png"/><Relationship Id="rId3" Type="http://schemas.openxmlformats.org/officeDocument/2006/relationships/image" Target="../media/image3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4.png"/><Relationship Id="rId3" Type="http://schemas.openxmlformats.org/officeDocument/2006/relationships/image" Target="../media/image3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5.png"/><Relationship Id="rId3" Type="http://schemas.openxmlformats.org/officeDocument/2006/relationships/image" Target="../media/image3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6.png"/><Relationship Id="rId3" Type="http://schemas.openxmlformats.org/officeDocument/2006/relationships/image" Target="../media/image3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7.png"/><Relationship Id="rId3" Type="http://schemas.openxmlformats.org/officeDocument/2006/relationships/image" Target="../media/image3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8.png"/><Relationship Id="rId3" Type="http://schemas.openxmlformats.org/officeDocument/2006/relationships/image" Target="../media/image3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9.png"/><Relationship Id="rId3" Type="http://schemas.openxmlformats.org/officeDocument/2006/relationships/image" Target="../media/image3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0.png"/><Relationship Id="rId3" Type="http://schemas.openxmlformats.org/officeDocument/2006/relationships/image" Target="../media/image3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1.png"/><Relationship Id="rId3" Type="http://schemas.openxmlformats.org/officeDocument/2006/relationships/image" Target="../media/image3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2.png"/><Relationship Id="rId3" Type="http://schemas.openxmlformats.org/officeDocument/2006/relationships/image" Target="../media/image3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3.png"/><Relationship Id="rId3" Type="http://schemas.openxmlformats.org/officeDocument/2006/relationships/image" Target="../media/image3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4.png"/><Relationship Id="rId3" Type="http://schemas.openxmlformats.org/officeDocument/2006/relationships/image" Target="../media/image3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9.e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5.png"/><Relationship Id="rId3" Type="http://schemas.openxmlformats.org/officeDocument/2006/relationships/image" Target="../media/image3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6.png"/><Relationship Id="rId3" Type="http://schemas.openxmlformats.org/officeDocument/2006/relationships/image" Target="../media/image3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7.png"/><Relationship Id="rId3" Type="http://schemas.openxmlformats.org/officeDocument/2006/relationships/image" Target="../media/image3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8.png"/><Relationship Id="rId3" Type="http://schemas.openxmlformats.org/officeDocument/2006/relationships/image" Target="../media/image3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9.png"/><Relationship Id="rId3" Type="http://schemas.openxmlformats.org/officeDocument/2006/relationships/image" Target="../media/image3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0.png"/><Relationship Id="rId3" Type="http://schemas.openxmlformats.org/officeDocument/2006/relationships/image" Target="../media/image33.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1.png"/><Relationship Id="rId3" Type="http://schemas.openxmlformats.org/officeDocument/2006/relationships/image" Target="../media/image33.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2.png"/><Relationship Id="rId3" Type="http://schemas.openxmlformats.org/officeDocument/2006/relationships/image" Target="../media/image3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3.png"/><Relationship Id="rId3" Type="http://schemas.openxmlformats.org/officeDocument/2006/relationships/image" Target="../media/image3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4.png"/><Relationship Id="rId3" Type="http://schemas.openxmlformats.org/officeDocument/2006/relationships/image" Target="../media/image3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9.e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5.png"/><Relationship Id="rId3" Type="http://schemas.openxmlformats.org/officeDocument/2006/relationships/image" Target="../media/image33.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5.png"/><Relationship Id="rId3" Type="http://schemas.openxmlformats.org/officeDocument/2006/relationships/image" Target="../media/image33.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5.png"/><Relationship Id="rId3" Type="http://schemas.openxmlformats.org/officeDocument/2006/relationships/image" Target="../media/image33.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6.png"/><Relationship Id="rId3" Type="http://schemas.openxmlformats.org/officeDocument/2006/relationships/image" Target="../media/image30.png"/></Relationships>
</file>

<file path=ppt/slides/_rels/slide54.xml.rels><?xml version="1.0" encoding="UTF-8" standalone="yes"?>
<Relationships xmlns="http://schemas.openxmlformats.org/package/2006/relationships"><Relationship Id="rId3" Type="http://schemas.openxmlformats.org/officeDocument/2006/relationships/image" Target="../media/image57.png"/><Relationship Id="rId4" Type="http://schemas.openxmlformats.org/officeDocument/2006/relationships/image" Target="../media/image58.png"/><Relationship Id="rId5" Type="http://schemas.openxmlformats.org/officeDocument/2006/relationships/image" Target="../media/image59.png"/><Relationship Id="rId1" Type="http://schemas.openxmlformats.org/officeDocument/2006/relationships/slideLayout" Target="../slideLayouts/slideLayout8.xml"/><Relationship Id="rId2" Type="http://schemas.openxmlformats.org/officeDocument/2006/relationships/image" Target="../media/image30.png"/></Relationships>
</file>

<file path=ppt/slides/_rels/slide55.xml.rels><?xml version="1.0" encoding="UTF-8" standalone="yes"?>
<Relationships xmlns="http://schemas.openxmlformats.org/package/2006/relationships"><Relationship Id="rId3" Type="http://schemas.openxmlformats.org/officeDocument/2006/relationships/image" Target="../media/image61.emf"/><Relationship Id="rId4" Type="http://schemas.openxmlformats.org/officeDocument/2006/relationships/image" Target="../media/image62.emf"/><Relationship Id="rId5" Type="http://schemas.openxmlformats.org/officeDocument/2006/relationships/image" Target="../media/image63.emf"/><Relationship Id="rId6" Type="http://schemas.openxmlformats.org/officeDocument/2006/relationships/image" Target="../media/image64.emf"/><Relationship Id="rId7" Type="http://schemas.openxmlformats.org/officeDocument/2006/relationships/image" Target="../media/image65.emf"/><Relationship Id="rId8" Type="http://schemas.openxmlformats.org/officeDocument/2006/relationships/image" Target="../media/image66.emf"/><Relationship Id="rId9" Type="http://schemas.openxmlformats.org/officeDocument/2006/relationships/image" Target="../media/image67.emf"/><Relationship Id="rId1" Type="http://schemas.openxmlformats.org/officeDocument/2006/relationships/slideLayout" Target="../slideLayouts/slideLayout8.xml"/><Relationship Id="rId2" Type="http://schemas.openxmlformats.org/officeDocument/2006/relationships/image" Target="../media/image60.emf"/></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8.png"/><Relationship Id="rId3" Type="http://schemas.openxmlformats.org/officeDocument/2006/relationships/image" Target="../media/image69.emf"/></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0.png"/><Relationship Id="rId3" Type="http://schemas.openxmlformats.org/officeDocument/2006/relationships/image" Target="../media/image71.emf"/></Relationships>
</file>

<file path=ppt/slides/_rels/slide58.xml.rels><?xml version="1.0" encoding="UTF-8" standalone="yes"?>
<Relationships xmlns="http://schemas.openxmlformats.org/package/2006/relationships"><Relationship Id="rId3" Type="http://schemas.openxmlformats.org/officeDocument/2006/relationships/image" Target="../media/image61.emf"/><Relationship Id="rId4" Type="http://schemas.openxmlformats.org/officeDocument/2006/relationships/image" Target="../media/image73.emf"/><Relationship Id="rId1" Type="http://schemas.openxmlformats.org/officeDocument/2006/relationships/slideLayout" Target="../slideLayouts/slideLayout8.xml"/><Relationship Id="rId2" Type="http://schemas.openxmlformats.org/officeDocument/2006/relationships/image" Target="../media/image72.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4.png"/><Relationship Id="rId3" Type="http://schemas.openxmlformats.org/officeDocument/2006/relationships/image" Target="../media/image75.emf"/></Relationships>
</file>

<file path=ppt/slides/_rels/slide61.xml.rels><?xml version="1.0" encoding="UTF-8" standalone="yes"?>
<Relationships xmlns="http://schemas.openxmlformats.org/package/2006/relationships"><Relationship Id="rId3" Type="http://schemas.openxmlformats.org/officeDocument/2006/relationships/image" Target="../media/image67.emf"/><Relationship Id="rId4" Type="http://schemas.openxmlformats.org/officeDocument/2006/relationships/image" Target="../media/image77.emf"/><Relationship Id="rId1" Type="http://schemas.openxmlformats.org/officeDocument/2006/relationships/slideLayout" Target="../slideLayouts/slideLayout8.xml"/><Relationship Id="rId2" Type="http://schemas.openxmlformats.org/officeDocument/2006/relationships/image" Target="../media/image76.png"/></Relationships>
</file>

<file path=ppt/slides/_rels/slide62.xml.rels><?xml version="1.0" encoding="UTF-8" standalone="yes"?>
<Relationships xmlns="http://schemas.openxmlformats.org/package/2006/relationships"><Relationship Id="rId3" Type="http://schemas.openxmlformats.org/officeDocument/2006/relationships/image" Target="../media/image67.emf"/><Relationship Id="rId4" Type="http://schemas.openxmlformats.org/officeDocument/2006/relationships/image" Target="../media/image77.emf"/><Relationship Id="rId1" Type="http://schemas.openxmlformats.org/officeDocument/2006/relationships/slideLayout" Target="../slideLayouts/slideLayout8.xml"/><Relationship Id="rId2" Type="http://schemas.openxmlformats.org/officeDocument/2006/relationships/image" Target="../media/image76.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8.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3.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9.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9.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9.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9.png"/><Relationship Id="rId3" Type="http://schemas.openxmlformats.org/officeDocument/2006/relationships/image" Target="../media/image80.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3" Type="http://schemas.openxmlformats.org/officeDocument/2006/relationships/slideLayout" Target="../slideLayouts/slideLayout8.xml"/><Relationship Id="rId4" Type="http://schemas.openxmlformats.org/officeDocument/2006/relationships/image" Target="../media/image82.png"/><Relationship Id="rId1" Type="http://schemas.microsoft.com/office/2007/relationships/media" Target="../media/media1.avi"/><Relationship Id="rId2" Type="http://schemas.openxmlformats.org/officeDocument/2006/relationships/video" Target="../media/media1.avi"/></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3.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4.emf"/><Relationship Id="rId3" Type="http://schemas.openxmlformats.org/officeDocument/2006/relationships/image" Target="../media/image85.emf"/></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4.emf"/><Relationship Id="rId3" Type="http://schemas.openxmlformats.org/officeDocument/2006/relationships/image" Target="../media/image86.emf"/></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7.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8.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9.emf"/><Relationship Id="rId3" Type="http://schemas.openxmlformats.org/officeDocument/2006/relationships/image" Target="../media/image90.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0.png"/><Relationship Id="rId3" Type="http://schemas.openxmlformats.org/officeDocument/2006/relationships/image" Target="../media/image11.emf"/></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91.png"/><Relationship Id="rId3" Type="http://schemas.openxmlformats.org/officeDocument/2006/relationships/image" Target="../media/image92.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93.png"/><Relationship Id="rId3" Type="http://schemas.openxmlformats.org/officeDocument/2006/relationships/image" Target="../media/image94.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95.png"/><Relationship Id="rId3" Type="http://schemas.openxmlformats.org/officeDocument/2006/relationships/image" Target="../media/image88.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96.png"/><Relationship Id="rId3" Type="http://schemas.openxmlformats.org/officeDocument/2006/relationships/image" Target="../media/image97.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98.png"/><Relationship Id="rId3" Type="http://schemas.openxmlformats.org/officeDocument/2006/relationships/image" Target="../media/image99.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00.png"/><Relationship Id="rId3" Type="http://schemas.openxmlformats.org/officeDocument/2006/relationships/image" Target="../media/image10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02.pn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03.png"/><Relationship Id="rId3" Type="http://schemas.openxmlformats.org/officeDocument/2006/relationships/image" Target="../media/image104.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05.png"/><Relationship Id="rId3" Type="http://schemas.openxmlformats.org/officeDocument/2006/relationships/image" Target="../media/image106.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6.xml.rels><?xml version="1.0" encoding="UTF-8" standalone="yes"?>
<Relationships xmlns="http://schemas.openxmlformats.org/package/2006/relationships"><Relationship Id="rId3" Type="http://schemas.openxmlformats.org/officeDocument/2006/relationships/oleObject" Target="../embeddings/Microsoft_Word_97_-_2004_Document3.doc"/><Relationship Id="rId4" Type="http://schemas.openxmlformats.org/officeDocument/2006/relationships/image" Target="../media/image107.emf"/><Relationship Id="rId5" Type="http://schemas.openxmlformats.org/officeDocument/2006/relationships/oleObject" Target="../embeddings/Microsoft_Word_97_-_2004_Document4.doc"/><Relationship Id="rId6" Type="http://schemas.openxmlformats.org/officeDocument/2006/relationships/image" Target="../media/image108.emf"/><Relationship Id="rId7" Type="http://schemas.openxmlformats.org/officeDocument/2006/relationships/oleObject" Target="../embeddings/Microsoft_Word_97_-_2004_Document5.doc"/><Relationship Id="rId8" Type="http://schemas.openxmlformats.org/officeDocument/2006/relationships/image" Target="../media/image109.emf"/><Relationship Id="rId9" Type="http://schemas.openxmlformats.org/officeDocument/2006/relationships/oleObject" Target="../embeddings/Microsoft_Word_97_-_2004_Document6.doc"/><Relationship Id="rId10" Type="http://schemas.openxmlformats.org/officeDocument/2006/relationships/image" Target="../media/image110.emf"/><Relationship Id="rId1" Type="http://schemas.openxmlformats.org/officeDocument/2006/relationships/vmlDrawing" Target="../drawings/vmlDrawing2.vml"/><Relationship Id="rId2" Type="http://schemas.openxmlformats.org/officeDocument/2006/relationships/slideLayout" Target="../slideLayouts/slideLayout8.xml"/></Relationships>
</file>

<file path=ppt/slides/_rels/slide97.xml.rels><?xml version="1.0" encoding="UTF-8" standalone="yes"?>
<Relationships xmlns="http://schemas.openxmlformats.org/package/2006/relationships"><Relationship Id="rId3" Type="http://schemas.openxmlformats.org/officeDocument/2006/relationships/image" Target="../media/image112.png"/><Relationship Id="rId4" Type="http://schemas.openxmlformats.org/officeDocument/2006/relationships/image" Target="../media/image113.png"/><Relationship Id="rId1" Type="http://schemas.openxmlformats.org/officeDocument/2006/relationships/slideLayout" Target="../slideLayouts/slideLayout8.xml"/><Relationship Id="rId2" Type="http://schemas.openxmlformats.org/officeDocument/2006/relationships/image" Target="../media/image111.emf"/></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14.emf"/><Relationship Id="rId3" Type="http://schemas.openxmlformats.org/officeDocument/2006/relationships/image" Target="../media/image115.emf"/></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16.png"/><Relationship Id="rId3" Type="http://schemas.openxmlformats.org/officeDocument/2006/relationships/image" Target="../media/image1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495476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a:t>Residual gas ionization</a:t>
            </a:r>
          </a:p>
        </p:txBody>
      </p:sp>
      <p:sp>
        <p:nvSpPr>
          <p:cNvPr id="5" name="Slide Number Placeholder 4"/>
          <p:cNvSpPr>
            <a:spLocks noGrp="1"/>
          </p:cNvSpPr>
          <p:nvPr>
            <p:ph type="sldNum" sz="quarter" idx="4"/>
          </p:nvPr>
        </p:nvSpPr>
        <p:spPr/>
        <p:txBody>
          <a:bodyPr/>
          <a:lstStyle/>
          <a:p>
            <a:fld id="{17918391-D411-FE40-AAD7-861AE5233E0E}" type="slidenum">
              <a:rPr lang="en-US" smtClean="0"/>
              <a:pPr/>
              <a:t>10</a:t>
            </a:fld>
            <a:endParaRPr lang="en-US" dirty="0"/>
          </a:p>
        </p:txBody>
      </p:sp>
      <p:sp>
        <p:nvSpPr>
          <p:cNvPr id="2" name="Content Placeholder 1"/>
          <p:cNvSpPr>
            <a:spLocks noGrp="1"/>
          </p:cNvSpPr>
          <p:nvPr>
            <p:ph idx="1"/>
          </p:nvPr>
        </p:nvSpPr>
        <p:spPr/>
        <p:txBody>
          <a:bodyPr>
            <a:normAutofit fontScale="77500" lnSpcReduction="20000"/>
          </a:bodyPr>
          <a:lstStyle/>
          <a:p>
            <a:r>
              <a:rPr lang="en-US" sz="2600" dirty="0"/>
              <a:t>A list of features of charge production through </a:t>
            </a:r>
            <a:r>
              <a:rPr lang="en-US" sz="2600" b="1" dirty="0">
                <a:solidFill>
                  <a:srgbClr val="0000FF"/>
                </a:solidFill>
              </a:rPr>
              <a:t>ionization </a:t>
            </a:r>
            <a:r>
              <a:rPr lang="en-US" sz="2600" dirty="0"/>
              <a:t>of the residual gas:</a:t>
            </a:r>
          </a:p>
          <a:p>
            <a:pPr marL="971550" lvl="1" indent="-514350">
              <a:buFont typeface="+mj-lt"/>
              <a:buAutoNum type="arabicPeriod"/>
            </a:pPr>
            <a:r>
              <a:rPr lang="en-US" sz="2600" dirty="0"/>
              <a:t>Electron/ion pair production, all basically at rest in the volume swept by the passing beam</a:t>
            </a:r>
          </a:p>
          <a:p>
            <a:pPr marL="971550" lvl="1" indent="-514350">
              <a:buFont typeface="+mj-lt"/>
              <a:buAutoNum type="arabicPeriod"/>
            </a:pPr>
            <a:r>
              <a:rPr lang="en-US" sz="2600" dirty="0"/>
              <a:t>The amount of produced pairs is mainly determined by the </a:t>
            </a:r>
            <a:r>
              <a:rPr lang="en-US" sz="2600" dirty="0">
                <a:solidFill>
                  <a:srgbClr val="FF0000"/>
                </a:solidFill>
              </a:rPr>
              <a:t>quality of the vacuum</a:t>
            </a:r>
            <a:r>
              <a:rPr lang="en-US" sz="2600" dirty="0"/>
              <a:t> and the </a:t>
            </a:r>
            <a:r>
              <a:rPr lang="en-US" sz="2600" dirty="0">
                <a:solidFill>
                  <a:srgbClr val="FF0000"/>
                </a:solidFill>
              </a:rPr>
              <a:t>beam intensity</a:t>
            </a:r>
            <a:r>
              <a:rPr lang="en-US" sz="2600" dirty="0"/>
              <a:t>. </a:t>
            </a:r>
          </a:p>
          <a:p>
            <a:pPr marL="971550" lvl="1" indent="-514350">
              <a:buClr>
                <a:schemeClr val="tx1"/>
              </a:buClr>
              <a:buFont typeface="+mj-lt"/>
              <a:buAutoNum type="arabicPeriod"/>
            </a:pPr>
            <a:r>
              <a:rPr lang="en-US" sz="2600" dirty="0">
                <a:solidFill>
                  <a:srgbClr val="FF0000"/>
                </a:solidFill>
              </a:rPr>
              <a:t>Weak dependency on the beam energy </a:t>
            </a:r>
            <a:r>
              <a:rPr lang="en-US" sz="2600" dirty="0"/>
              <a:t>through the cross section of the ionization process (the ionization cross section does not vary significantly in the ranges of energy usually covered in accelerators). </a:t>
            </a:r>
          </a:p>
          <a:p>
            <a:pPr marL="971550" lvl="1" indent="-514350">
              <a:buFont typeface="+mj-lt"/>
              <a:buAutoNum type="arabicPeriod"/>
            </a:pPr>
            <a:r>
              <a:rPr lang="en-US" sz="2600" dirty="0"/>
              <a:t>The composition of the rest gas is only important in machines operating with negatively charged particles </a:t>
            </a:r>
            <a:r>
              <a:rPr lang="en-US" sz="2600" dirty="0">
                <a:sym typeface="Wingdings"/>
              </a:rPr>
              <a:t></a:t>
            </a:r>
            <a:r>
              <a:rPr lang="en-US" sz="2600" dirty="0"/>
              <a:t> </a:t>
            </a:r>
            <a:r>
              <a:rPr lang="en-US" sz="2600" dirty="0">
                <a:solidFill>
                  <a:srgbClr val="FF0000"/>
                </a:solidFill>
              </a:rPr>
              <a:t>some ions can be trapped </a:t>
            </a:r>
            <a:r>
              <a:rPr lang="en-US" sz="2600" dirty="0"/>
              <a:t>by the beam and accumulate, while some others can escape.</a:t>
            </a:r>
          </a:p>
          <a:p>
            <a:pPr marL="971550" lvl="1" indent="-514350">
              <a:buFont typeface="+mj-lt"/>
              <a:buAutoNum type="arabicPeriod"/>
            </a:pPr>
            <a:r>
              <a:rPr lang="en-US" sz="2600" dirty="0"/>
              <a:t>In some regimes, ionization can be caused not only by scattering, but also by the </a:t>
            </a:r>
            <a:r>
              <a:rPr lang="en-US" sz="2600" dirty="0">
                <a:solidFill>
                  <a:srgbClr val="FF0000"/>
                </a:solidFill>
              </a:rPr>
              <a:t>electric </a:t>
            </a:r>
            <a:r>
              <a:rPr lang="en-US" sz="2600" dirty="0" smtClean="0">
                <a:solidFill>
                  <a:srgbClr val="FF0000"/>
                </a:solidFill>
              </a:rPr>
              <a:t>field</a:t>
            </a:r>
            <a:r>
              <a:rPr lang="en-US" sz="2600" dirty="0" smtClean="0"/>
              <a:t>, becoming </a:t>
            </a:r>
            <a:r>
              <a:rPr lang="en-US" sz="2600" dirty="0"/>
              <a:t>a severe source of primaries (e.g. CLIC Main </a:t>
            </a:r>
            <a:r>
              <a:rPr lang="en-US" sz="2600" dirty="0" err="1"/>
              <a:t>Linac</a:t>
            </a:r>
            <a:r>
              <a:rPr lang="en-US" sz="2600" dirty="0"/>
              <a:t>)  </a:t>
            </a:r>
          </a:p>
          <a:p>
            <a:endParaRPr lang="en-US" dirty="0"/>
          </a:p>
        </p:txBody>
      </p:sp>
      <p:sp>
        <p:nvSpPr>
          <p:cNvPr id="8"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9"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10" name="TextBox 9"/>
          <p:cNvSpPr txBox="1"/>
          <p:nvPr/>
        </p:nvSpPr>
        <p:spPr>
          <a:xfrm>
            <a:off x="1809229" y="2435307"/>
            <a:ext cx="5671237" cy="1477328"/>
          </a:xfrm>
          <a:prstGeom prst="rect">
            <a:avLst/>
          </a:prstGeom>
          <a:solidFill>
            <a:srgbClr val="717171"/>
          </a:solidFill>
          <a:ln>
            <a:solidFill>
              <a:srgbClr val="262626"/>
            </a:solidFill>
          </a:ln>
        </p:spPr>
        <p:txBody>
          <a:bodyPr wrap="square" rtlCol="0">
            <a:spAutoFit/>
          </a:bodyPr>
          <a:lstStyle/>
          <a:p>
            <a:pPr algn="ctr"/>
            <a:r>
              <a:rPr lang="en-US" b="1" dirty="0" smtClean="0">
                <a:solidFill>
                  <a:schemeClr val="bg1"/>
                </a:solidFill>
              </a:rPr>
              <a:t>Residual gas ionization </a:t>
            </a:r>
            <a:r>
              <a:rPr lang="en-US" dirty="0" smtClean="0">
                <a:solidFill>
                  <a:schemeClr val="bg1"/>
                </a:solidFill>
              </a:rPr>
              <a:t>is the primary mechanism responsible for both electron cloud formation in machines with positively charge particles (at least in certain regimes) and for ion production in machines with negatively charged particles!</a:t>
            </a:r>
            <a:endParaRPr lang="en-US" dirty="0">
              <a:solidFill>
                <a:schemeClr val="bg1"/>
              </a:solidFill>
            </a:endParaRPr>
          </a:p>
        </p:txBody>
      </p:sp>
    </p:spTree>
    <p:extLst>
      <p:ext uri="{BB962C8B-B14F-4D97-AF65-F5344CB8AC3E}">
        <p14:creationId xmlns:p14="http://schemas.microsoft.com/office/powerpoint/2010/main" val="682458951"/>
      </p:ext>
    </p:extLst>
  </p:cSld>
  <p:clrMapOvr>
    <a:masterClrMapping/>
  </p:clrMapOvr>
  <p:timing>
    <p:tnLst>
      <p:par>
        <p:cTn xmlns:p14="http://schemas.microsoft.com/office/powerpoint/2010/mai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100</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Examples of machine observations: RHIC</a:t>
            </a:r>
            <a:endParaRPr lang="en-US" dirty="0"/>
          </a:p>
        </p:txBody>
      </p:sp>
      <p:sp>
        <p:nvSpPr>
          <p:cNvPr id="10" name="Content Placeholder 8"/>
          <p:cNvSpPr>
            <a:spLocks noGrp="1"/>
          </p:cNvSpPr>
          <p:nvPr>
            <p:ph idx="1"/>
          </p:nvPr>
        </p:nvSpPr>
        <p:spPr>
          <a:xfrm>
            <a:off x="594282" y="5219990"/>
            <a:ext cx="8229600" cy="832478"/>
          </a:xfrm>
        </p:spPr>
        <p:txBody>
          <a:bodyPr>
            <a:normAutofit fontScale="85000" lnSpcReduction="20000"/>
          </a:bodyPr>
          <a:lstStyle/>
          <a:p>
            <a:r>
              <a:rPr lang="en-US" sz="2000" dirty="0" smtClean="0"/>
              <a:t>The electron cloud measured the Interaction Region (IR) of the BNL-RHIC. </a:t>
            </a:r>
          </a:p>
          <a:p>
            <a:r>
              <a:rPr lang="en-US" sz="2000" dirty="0" smtClean="0"/>
              <a:t>The electron cloud only builds up when both beams come to the IR (requires therefore a shorter bunch spacing than the one in single ring)</a:t>
            </a:r>
          </a:p>
        </p:txBody>
      </p:sp>
      <p:pic>
        <p:nvPicPr>
          <p:cNvPr id="11" name="Picture 3" descr="ecloud_exp.pdf                                                 000AD372Macintosh HD                   BC25E8C6:"/>
          <p:cNvPicPr>
            <a:picLocks noChangeAspect="1" noChangeArrowheads="1"/>
          </p:cNvPicPr>
          <p:nvPr/>
        </p:nvPicPr>
        <p:blipFill>
          <a:blip r:embed="rId2">
            <a:lum bright="-82000" contrast="90000"/>
          </a:blip>
          <a:srcRect/>
          <a:stretch>
            <a:fillRect/>
          </a:stretch>
        </p:blipFill>
        <p:spPr bwMode="auto">
          <a:xfrm>
            <a:off x="1523092" y="724121"/>
            <a:ext cx="5622228" cy="4320000"/>
          </a:xfrm>
          <a:prstGeom prst="rect">
            <a:avLst/>
          </a:prstGeom>
          <a:noFill/>
        </p:spPr>
      </p:pic>
      <p:sp>
        <p:nvSpPr>
          <p:cNvPr id="9"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2"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462258149"/>
      </p:ext>
    </p:extLst>
  </p:cSld>
  <p:clrMapOvr>
    <a:masterClrMapping/>
  </p:clrMapOvr>
  <p:timing>
    <p:tnLst>
      <p:par>
        <p:cTn xmlns:p14="http://schemas.microsoft.com/office/powerpoint/2010/mai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101</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Examples of machine observations: LHC</a:t>
            </a:r>
            <a:endParaRPr lang="en-US" dirty="0"/>
          </a:p>
        </p:txBody>
      </p:sp>
      <p:sp>
        <p:nvSpPr>
          <p:cNvPr id="51" name="Content Placeholder 2"/>
          <p:cNvSpPr>
            <a:spLocks noGrp="1"/>
          </p:cNvSpPr>
          <p:nvPr>
            <p:ph idx="1"/>
          </p:nvPr>
        </p:nvSpPr>
        <p:spPr>
          <a:xfrm>
            <a:off x="609600" y="1212200"/>
            <a:ext cx="8077200" cy="1676400"/>
          </a:xfrm>
        </p:spPr>
        <p:txBody>
          <a:bodyPr>
            <a:normAutofit fontScale="92500"/>
          </a:bodyPr>
          <a:lstStyle/>
          <a:p>
            <a:r>
              <a:rPr lang="en-US" b="1" dirty="0" smtClean="0"/>
              <a:t>150 ns beams</a:t>
            </a:r>
          </a:p>
          <a:p>
            <a:pPr lvl="1"/>
            <a:r>
              <a:rPr lang="en-US" dirty="0" smtClean="0"/>
              <a:t>Routine operation with 150ns beams started in Summer 2010 </a:t>
            </a:r>
          </a:p>
          <a:p>
            <a:pPr lvl="1"/>
            <a:r>
              <a:rPr lang="en-US" dirty="0" smtClean="0"/>
              <a:t>Electron cloud made its first appearance in the common beam pipes, for effectively lower bunch </a:t>
            </a:r>
            <a:r>
              <a:rPr lang="en-US" dirty="0" err="1" smtClean="0"/>
              <a:t>spacings</a:t>
            </a:r>
            <a:endParaRPr lang="en-US" dirty="0" smtClean="0"/>
          </a:p>
          <a:p>
            <a:endParaRPr lang="en-US" dirty="0" smtClean="0"/>
          </a:p>
          <a:p>
            <a:pPr lvl="1">
              <a:buNone/>
            </a:pPr>
            <a:endParaRPr lang="en-US" dirty="0" smtClean="0"/>
          </a:p>
          <a:p>
            <a:endParaRPr lang="en-US" dirty="0" smtClean="0"/>
          </a:p>
          <a:p>
            <a:endParaRPr lang="en-US" dirty="0" smtClean="0"/>
          </a:p>
          <a:p>
            <a:pPr lvl="1"/>
            <a:endParaRPr lang="en-US" dirty="0" smtClean="0"/>
          </a:p>
          <a:p>
            <a:pPr lvl="2">
              <a:buNone/>
            </a:pPr>
            <a:endParaRPr lang="en-US" dirty="0" smtClean="0"/>
          </a:p>
          <a:p>
            <a:endParaRPr lang="en-US" dirty="0"/>
          </a:p>
        </p:txBody>
      </p:sp>
      <p:grpSp>
        <p:nvGrpSpPr>
          <p:cNvPr id="53" name="Group 28"/>
          <p:cNvGrpSpPr/>
          <p:nvPr/>
        </p:nvGrpSpPr>
        <p:grpSpPr>
          <a:xfrm>
            <a:off x="609600" y="851236"/>
            <a:ext cx="8305800" cy="5076345"/>
            <a:chOff x="1011624" y="1640714"/>
            <a:chExt cx="7556113" cy="4827268"/>
          </a:xfrm>
        </p:grpSpPr>
        <p:grpSp>
          <p:nvGrpSpPr>
            <p:cNvPr id="55" name="Group 27"/>
            <p:cNvGrpSpPr/>
            <p:nvPr/>
          </p:nvGrpSpPr>
          <p:grpSpPr>
            <a:xfrm>
              <a:off x="1011624" y="1640714"/>
              <a:ext cx="7556113" cy="4827268"/>
              <a:chOff x="1011624" y="1640714"/>
              <a:chExt cx="7556113" cy="4827268"/>
            </a:xfrm>
          </p:grpSpPr>
          <p:pic>
            <p:nvPicPr>
              <p:cNvPr id="57" name="Picture 1"/>
              <p:cNvPicPr>
                <a:picLocks noChangeAspect="1" noChangeArrowheads="1"/>
              </p:cNvPicPr>
              <p:nvPr/>
            </p:nvPicPr>
            <p:blipFill>
              <a:blip r:embed="rId2" cstate="print"/>
              <a:srcRect l="4375" t="16914" r="8750" b="10156"/>
              <a:stretch>
                <a:fillRect/>
              </a:stretch>
            </p:blipFill>
            <p:spPr bwMode="auto">
              <a:xfrm>
                <a:off x="1011624" y="1640714"/>
                <a:ext cx="7187898" cy="4827268"/>
              </a:xfrm>
              <a:prstGeom prst="rect">
                <a:avLst/>
              </a:prstGeom>
              <a:noFill/>
              <a:ln w="9525">
                <a:noFill/>
                <a:miter lim="800000"/>
                <a:headEnd/>
                <a:tailEnd/>
              </a:ln>
            </p:spPr>
          </p:pic>
          <p:cxnSp>
            <p:nvCxnSpPr>
              <p:cNvPr id="58" name="Straight Arrow Connector 57"/>
              <p:cNvCxnSpPr/>
              <p:nvPr/>
            </p:nvCxnSpPr>
            <p:spPr>
              <a:xfrm rot="5400000">
                <a:off x="5562600" y="4572000"/>
                <a:ext cx="1981200" cy="1588"/>
              </a:xfrm>
              <a:prstGeom prst="straightConnector1">
                <a:avLst/>
              </a:prstGeom>
              <a:ln>
                <a:solidFill>
                  <a:schemeClr val="accent3">
                    <a:lumMod val="50000"/>
                  </a:schemeClr>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59" name="TextBox 58"/>
              <p:cNvSpPr txBox="1"/>
              <p:nvPr/>
            </p:nvSpPr>
            <p:spPr>
              <a:xfrm>
                <a:off x="2266766" y="3245812"/>
                <a:ext cx="990600" cy="323165"/>
              </a:xfrm>
              <a:prstGeom prst="rect">
                <a:avLst/>
              </a:prstGeom>
              <a:noFill/>
            </p:spPr>
            <p:txBody>
              <a:bodyPr wrap="square" rtlCol="0">
                <a:spAutoFit/>
              </a:bodyPr>
              <a:lstStyle/>
              <a:p>
                <a:r>
                  <a:rPr lang="en-US" sz="1500" dirty="0" smtClean="0">
                    <a:solidFill>
                      <a:srgbClr val="FF0000"/>
                    </a:solidFill>
                  </a:rPr>
                  <a:t>Beam 1</a:t>
                </a:r>
                <a:endParaRPr lang="en-US" sz="1500" dirty="0">
                  <a:solidFill>
                    <a:srgbClr val="FF0000"/>
                  </a:solidFill>
                </a:endParaRPr>
              </a:p>
            </p:txBody>
          </p:sp>
          <p:sp>
            <p:nvSpPr>
              <p:cNvPr id="60" name="TextBox 59"/>
              <p:cNvSpPr txBox="1"/>
              <p:nvPr/>
            </p:nvSpPr>
            <p:spPr>
              <a:xfrm>
                <a:off x="3962400" y="3245812"/>
                <a:ext cx="990600" cy="323165"/>
              </a:xfrm>
              <a:prstGeom prst="rect">
                <a:avLst/>
              </a:prstGeom>
              <a:noFill/>
            </p:spPr>
            <p:txBody>
              <a:bodyPr wrap="square" rtlCol="0">
                <a:spAutoFit/>
              </a:bodyPr>
              <a:lstStyle/>
              <a:p>
                <a:r>
                  <a:rPr lang="en-US" sz="1500" dirty="0" smtClean="0">
                    <a:solidFill>
                      <a:srgbClr val="3366FF"/>
                    </a:solidFill>
                  </a:rPr>
                  <a:t>Beam 2</a:t>
                </a:r>
                <a:endParaRPr lang="en-US" sz="1500" dirty="0">
                  <a:solidFill>
                    <a:srgbClr val="3366FF"/>
                  </a:solidFill>
                </a:endParaRPr>
              </a:p>
            </p:txBody>
          </p:sp>
          <p:sp>
            <p:nvSpPr>
              <p:cNvPr id="61" name="TextBox 60"/>
              <p:cNvSpPr txBox="1"/>
              <p:nvPr/>
            </p:nvSpPr>
            <p:spPr>
              <a:xfrm>
                <a:off x="6544075" y="3929713"/>
                <a:ext cx="676275" cy="369332"/>
              </a:xfrm>
              <a:prstGeom prst="rect">
                <a:avLst/>
              </a:prstGeom>
              <a:noFill/>
            </p:spPr>
            <p:txBody>
              <a:bodyPr wrap="square" rtlCol="0">
                <a:spAutoFit/>
              </a:bodyPr>
              <a:lstStyle/>
              <a:p>
                <a:r>
                  <a:rPr lang="en-US" dirty="0" smtClean="0">
                    <a:solidFill>
                      <a:schemeClr val="accent3">
                        <a:lumMod val="50000"/>
                      </a:schemeClr>
                    </a:solidFill>
                    <a:latin typeface="Symbol" charset="2"/>
                    <a:cs typeface="Symbol" charset="2"/>
                  </a:rPr>
                  <a:t>D</a:t>
                </a:r>
                <a:r>
                  <a:rPr lang="en-US" dirty="0" smtClean="0">
                    <a:solidFill>
                      <a:schemeClr val="accent3">
                        <a:lumMod val="50000"/>
                      </a:schemeClr>
                    </a:solidFill>
                  </a:rPr>
                  <a:t>P</a:t>
                </a:r>
                <a:r>
                  <a:rPr lang="en-US" baseline="-25000" dirty="0" smtClean="0">
                    <a:solidFill>
                      <a:schemeClr val="accent3">
                        <a:lumMod val="50000"/>
                      </a:schemeClr>
                    </a:solidFill>
                  </a:rPr>
                  <a:t>1</a:t>
                </a:r>
                <a:endParaRPr lang="en-US" dirty="0">
                  <a:solidFill>
                    <a:schemeClr val="accent3">
                      <a:lumMod val="50000"/>
                    </a:schemeClr>
                  </a:solidFill>
                </a:endParaRPr>
              </a:p>
            </p:txBody>
          </p:sp>
          <p:cxnSp>
            <p:nvCxnSpPr>
              <p:cNvPr id="62" name="Straight Arrow Connector 61"/>
              <p:cNvCxnSpPr/>
              <p:nvPr/>
            </p:nvCxnSpPr>
            <p:spPr>
              <a:xfrm rot="16200000" flipH="1">
                <a:off x="7553579" y="4615115"/>
                <a:ext cx="675768" cy="2"/>
              </a:xfrm>
              <a:prstGeom prst="straightConnector1">
                <a:avLst/>
              </a:prstGeom>
              <a:ln>
                <a:solidFill>
                  <a:srgbClr val="660066"/>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63" name="TextBox 62"/>
              <p:cNvSpPr txBox="1"/>
              <p:nvPr/>
            </p:nvSpPr>
            <p:spPr>
              <a:xfrm>
                <a:off x="7891462" y="4277232"/>
                <a:ext cx="676275" cy="369332"/>
              </a:xfrm>
              <a:prstGeom prst="rect">
                <a:avLst/>
              </a:prstGeom>
              <a:noFill/>
            </p:spPr>
            <p:txBody>
              <a:bodyPr wrap="square" rtlCol="0">
                <a:spAutoFit/>
              </a:bodyPr>
              <a:lstStyle/>
              <a:p>
                <a:r>
                  <a:rPr lang="en-US" dirty="0" smtClean="0">
                    <a:solidFill>
                      <a:srgbClr val="660066"/>
                    </a:solidFill>
                    <a:latin typeface="Symbol" charset="2"/>
                    <a:cs typeface="Symbol" charset="2"/>
                  </a:rPr>
                  <a:t>D</a:t>
                </a:r>
                <a:r>
                  <a:rPr lang="en-US" dirty="0" smtClean="0">
                    <a:solidFill>
                      <a:srgbClr val="660066"/>
                    </a:solidFill>
                  </a:rPr>
                  <a:t>P</a:t>
                </a:r>
                <a:r>
                  <a:rPr lang="en-US" baseline="-25000" dirty="0" smtClean="0">
                    <a:solidFill>
                      <a:srgbClr val="660066"/>
                    </a:solidFill>
                  </a:rPr>
                  <a:t>2</a:t>
                </a:r>
                <a:endParaRPr lang="en-US" dirty="0">
                  <a:solidFill>
                    <a:srgbClr val="660066"/>
                  </a:solidFill>
                </a:endParaRPr>
              </a:p>
            </p:txBody>
          </p:sp>
        </p:grpSp>
        <p:sp>
          <p:nvSpPr>
            <p:cNvPr id="56" name="TextBox 55"/>
            <p:cNvSpPr txBox="1"/>
            <p:nvPr/>
          </p:nvSpPr>
          <p:spPr>
            <a:xfrm>
              <a:off x="5257800" y="2286000"/>
              <a:ext cx="2124075"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dirty="0" smtClean="0"/>
                <a:t>150 ns - 450 </a:t>
              </a:r>
              <a:r>
                <a:rPr lang="en-US" dirty="0" err="1" smtClean="0"/>
                <a:t>GeV</a:t>
              </a:r>
              <a:endParaRPr lang="en-US" dirty="0"/>
            </a:p>
          </p:txBody>
        </p:sp>
      </p:grpSp>
      <p:sp>
        <p:nvSpPr>
          <p:cNvPr id="17"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8"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6604392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circle(in)">
                                      <p:cBhvr>
                                        <p:cTn id="7" dur="2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102</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Examples of machine observations: LHC</a:t>
            </a:r>
            <a:endParaRPr lang="en-US" dirty="0"/>
          </a:p>
        </p:txBody>
      </p:sp>
      <p:sp>
        <p:nvSpPr>
          <p:cNvPr id="28" name="Content Placeholder 2"/>
          <p:cNvSpPr>
            <a:spLocks noGrp="1"/>
          </p:cNvSpPr>
          <p:nvPr>
            <p:ph idx="1"/>
          </p:nvPr>
        </p:nvSpPr>
        <p:spPr>
          <a:xfrm>
            <a:off x="741587" y="4977456"/>
            <a:ext cx="7437600" cy="1083364"/>
          </a:xfrm>
        </p:spPr>
        <p:txBody>
          <a:bodyPr>
            <a:normAutofit fontScale="70000" lnSpcReduction="20000"/>
          </a:bodyPr>
          <a:lstStyle/>
          <a:p>
            <a:pPr lvl="1">
              <a:buNone/>
            </a:pPr>
            <a:endParaRPr lang="en-US" dirty="0" smtClean="0"/>
          </a:p>
          <a:p>
            <a:pPr>
              <a:buFont typeface="Lucida Grande"/>
              <a:buChar char="⇒"/>
            </a:pPr>
            <a:r>
              <a:rPr lang="en-US" dirty="0" smtClean="0"/>
              <a:t>Instabilities and </a:t>
            </a:r>
            <a:r>
              <a:rPr lang="en-US" dirty="0" err="1" smtClean="0"/>
              <a:t>emittance</a:t>
            </a:r>
            <a:r>
              <a:rPr lang="en-US" dirty="0" smtClean="0"/>
              <a:t> growth observed during the first part of the scrubbing run with 50 ns beams</a:t>
            </a:r>
          </a:p>
          <a:p>
            <a:pPr>
              <a:buFont typeface="Lucida Grande"/>
              <a:buChar char="⇒"/>
            </a:pPr>
            <a:r>
              <a:rPr lang="en-US" dirty="0" smtClean="0"/>
              <a:t>No significant sign left at the end of the scrubbing</a:t>
            </a:r>
            <a:endParaRPr lang="en-US" dirty="0"/>
          </a:p>
        </p:txBody>
      </p:sp>
      <p:grpSp>
        <p:nvGrpSpPr>
          <p:cNvPr id="29" name="Group 13"/>
          <p:cNvGrpSpPr/>
          <p:nvPr/>
        </p:nvGrpSpPr>
        <p:grpSpPr>
          <a:xfrm>
            <a:off x="291122" y="804181"/>
            <a:ext cx="4761477" cy="2227601"/>
            <a:chOff x="291122" y="1981058"/>
            <a:chExt cx="4761477" cy="2227601"/>
          </a:xfrm>
        </p:grpSpPr>
        <p:pic>
          <p:nvPicPr>
            <p:cNvPr id="30" name="Picture 5" descr="http://elogbook.cern.ch/eLogbook/attach_reader?attach_id=1145487"/>
            <p:cNvPicPr>
              <a:picLocks noChangeAspect="1" noChangeArrowheads="1"/>
            </p:cNvPicPr>
            <p:nvPr/>
          </p:nvPicPr>
          <p:blipFill>
            <a:blip r:embed="rId2" cstate="print"/>
            <a:srcRect l="33704" t="52978" r="5282" b="13760"/>
            <a:stretch>
              <a:fillRect/>
            </a:stretch>
          </p:blipFill>
          <p:spPr bwMode="auto">
            <a:xfrm>
              <a:off x="291122" y="1981058"/>
              <a:ext cx="4761477" cy="1897898"/>
            </a:xfrm>
            <a:prstGeom prst="rect">
              <a:avLst/>
            </a:prstGeom>
            <a:noFill/>
          </p:spPr>
        </p:pic>
        <p:sp>
          <p:nvSpPr>
            <p:cNvPr id="31" name="Text Box 5"/>
            <p:cNvSpPr txBox="1">
              <a:spLocks noChangeArrowheads="1"/>
            </p:cNvSpPr>
            <p:nvPr/>
          </p:nvSpPr>
          <p:spPr bwMode="auto">
            <a:xfrm>
              <a:off x="740708" y="3839327"/>
              <a:ext cx="2560800" cy="369332"/>
            </a:xfrm>
            <a:prstGeom prst="rect">
              <a:avLst/>
            </a:prstGeom>
            <a:solidFill>
              <a:srgbClr val="FF6600"/>
            </a:solidFill>
            <a:ln w="9525">
              <a:noFill/>
              <a:miter lim="800000"/>
              <a:headEnd/>
              <a:tailEnd/>
            </a:ln>
            <a:effectLst/>
          </p:spPr>
          <p:txBody>
            <a:bodyPr wrap="square">
              <a:spAutoFit/>
            </a:bodyPr>
            <a:lstStyle/>
            <a:p>
              <a:pPr algn="ctr">
                <a:spcBef>
                  <a:spcPct val="50000"/>
                </a:spcBef>
              </a:pPr>
              <a:r>
                <a:rPr lang="en-GB" b="1" dirty="0" smtClean="0">
                  <a:solidFill>
                    <a:srgbClr val="FFFF00"/>
                  </a:solidFill>
                </a:rPr>
                <a:t>Day 1 – 300 bunches</a:t>
              </a:r>
              <a:endParaRPr lang="en-GB" b="1" dirty="0">
                <a:solidFill>
                  <a:srgbClr val="FFFF00"/>
                </a:solidFill>
              </a:endParaRPr>
            </a:p>
          </p:txBody>
        </p:sp>
      </p:grpSp>
      <p:pic>
        <p:nvPicPr>
          <p:cNvPr id="32" name="Picture 2" descr="http://elogbook.cern.ch/eLogbook/attach_reader?attach_id=1126398"/>
          <p:cNvPicPr>
            <a:picLocks noChangeAspect="1" noChangeArrowheads="1"/>
          </p:cNvPicPr>
          <p:nvPr/>
        </p:nvPicPr>
        <p:blipFill>
          <a:blip r:embed="rId3" cstate="print"/>
          <a:srcRect l="2812" t="10162" r="74241" b="85574"/>
          <a:stretch>
            <a:fillRect/>
          </a:stretch>
        </p:blipFill>
        <p:spPr bwMode="auto">
          <a:xfrm>
            <a:off x="768545" y="1024600"/>
            <a:ext cx="1453832" cy="122801"/>
          </a:xfrm>
          <a:prstGeom prst="rect">
            <a:avLst/>
          </a:prstGeom>
          <a:noFill/>
          <a:ln w="9525">
            <a:noFill/>
            <a:miter lim="800000"/>
            <a:headEnd/>
            <a:tailEnd/>
          </a:ln>
        </p:spPr>
      </p:pic>
      <p:grpSp>
        <p:nvGrpSpPr>
          <p:cNvPr id="51" name="Group 18"/>
          <p:cNvGrpSpPr/>
          <p:nvPr/>
        </p:nvGrpSpPr>
        <p:grpSpPr>
          <a:xfrm>
            <a:off x="3929567" y="2702079"/>
            <a:ext cx="4966498" cy="2322369"/>
            <a:chOff x="3929567" y="3269499"/>
            <a:chExt cx="4966498" cy="2322369"/>
          </a:xfrm>
        </p:grpSpPr>
        <p:grpSp>
          <p:nvGrpSpPr>
            <p:cNvPr id="52" name="Group 14"/>
            <p:cNvGrpSpPr/>
            <p:nvPr/>
          </p:nvGrpSpPr>
          <p:grpSpPr>
            <a:xfrm>
              <a:off x="3929567" y="3269499"/>
              <a:ext cx="4966498" cy="2322369"/>
              <a:chOff x="3929567" y="3269499"/>
              <a:chExt cx="4966498" cy="2322369"/>
            </a:xfrm>
          </p:grpSpPr>
          <p:pic>
            <p:nvPicPr>
              <p:cNvPr id="54" name="Picture 3" descr="http://elogbook.cern.ch/eLogbook/attach_reader?attach_id=1147098"/>
              <p:cNvPicPr>
                <a:picLocks noChangeAspect="1" noChangeArrowheads="1"/>
              </p:cNvPicPr>
              <p:nvPr/>
            </p:nvPicPr>
            <p:blipFill>
              <a:blip r:embed="rId4" cstate="print">
                <a:alphaModFix/>
                <a:lum contrast="50000"/>
              </a:blip>
              <a:srcRect l="29251" t="56477" r="3723" b="8993"/>
              <a:stretch>
                <a:fillRect/>
              </a:stretch>
            </p:blipFill>
            <p:spPr bwMode="auto">
              <a:xfrm>
                <a:off x="3929567" y="3269499"/>
                <a:ext cx="4966498" cy="1891571"/>
              </a:xfrm>
              <a:prstGeom prst="rect">
                <a:avLst/>
              </a:prstGeom>
              <a:noFill/>
              <a:ln w="9525">
                <a:noFill/>
                <a:miter lim="800000"/>
                <a:headEnd/>
                <a:tailEnd/>
              </a:ln>
            </p:spPr>
          </p:pic>
          <p:sp>
            <p:nvSpPr>
              <p:cNvPr id="55" name="Text Box 5"/>
              <p:cNvSpPr txBox="1">
                <a:spLocks noChangeArrowheads="1"/>
              </p:cNvSpPr>
              <p:nvPr/>
            </p:nvSpPr>
            <p:spPr bwMode="auto">
              <a:xfrm>
                <a:off x="4892361" y="5222536"/>
                <a:ext cx="3048000" cy="369332"/>
              </a:xfrm>
              <a:prstGeom prst="rect">
                <a:avLst/>
              </a:prstGeom>
              <a:solidFill>
                <a:srgbClr val="FF6600"/>
              </a:solidFill>
              <a:ln w="9525">
                <a:noFill/>
                <a:miter lim="800000"/>
                <a:headEnd/>
                <a:tailEnd/>
              </a:ln>
              <a:effectLst/>
            </p:spPr>
            <p:txBody>
              <a:bodyPr wrap="square">
                <a:spAutoFit/>
              </a:bodyPr>
              <a:lstStyle/>
              <a:p>
                <a:pPr algn="ctr">
                  <a:spcBef>
                    <a:spcPct val="50000"/>
                  </a:spcBef>
                </a:pPr>
                <a:r>
                  <a:rPr lang="en-GB" b="1" dirty="0" smtClean="0">
                    <a:solidFill>
                      <a:srgbClr val="FFFF00"/>
                    </a:solidFill>
                  </a:rPr>
                  <a:t>Day 3 – 800 bunches</a:t>
                </a:r>
                <a:endParaRPr lang="en-GB" b="1" dirty="0">
                  <a:solidFill>
                    <a:srgbClr val="FFFF00"/>
                  </a:solidFill>
                </a:endParaRPr>
              </a:p>
            </p:txBody>
          </p:sp>
        </p:grpSp>
        <p:pic>
          <p:nvPicPr>
            <p:cNvPr id="53" name="Picture 2" descr="http://elogbook.cern.ch/eLogbook/attach_reader?attach_id=1126398"/>
            <p:cNvPicPr>
              <a:picLocks noChangeAspect="1" noChangeArrowheads="1"/>
            </p:cNvPicPr>
            <p:nvPr/>
          </p:nvPicPr>
          <p:blipFill>
            <a:blip r:embed="rId3" cstate="print"/>
            <a:srcRect l="2812" t="10162" r="74241" b="85574"/>
            <a:stretch>
              <a:fillRect/>
            </a:stretch>
          </p:blipFill>
          <p:spPr bwMode="auto">
            <a:xfrm>
              <a:off x="4147321" y="3492639"/>
              <a:ext cx="1453832" cy="122795"/>
            </a:xfrm>
            <a:prstGeom prst="rect">
              <a:avLst/>
            </a:prstGeom>
            <a:noFill/>
            <a:ln w="9525">
              <a:noFill/>
              <a:miter lim="800000"/>
              <a:headEnd/>
              <a:tailEnd/>
            </a:ln>
          </p:spPr>
        </p:pic>
      </p:grpSp>
      <p:sp>
        <p:nvSpPr>
          <p:cNvPr id="16"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7"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34374721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103</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Examples of machine observations: LHC</a:t>
            </a:r>
            <a:endParaRPr lang="en-US" dirty="0"/>
          </a:p>
        </p:txBody>
      </p:sp>
      <p:pic>
        <p:nvPicPr>
          <p:cNvPr id="17" name="Picture 16" descr="50ns_2011.pdf"/>
          <p:cNvPicPr>
            <a:picLocks noChangeAspect="1"/>
          </p:cNvPicPr>
          <p:nvPr/>
        </p:nvPicPr>
        <p:blipFill>
          <a:blip r:embed="rId2"/>
          <a:stretch>
            <a:fillRect/>
          </a:stretch>
        </p:blipFill>
        <p:spPr>
          <a:xfrm>
            <a:off x="994859" y="728391"/>
            <a:ext cx="6480000" cy="4320000"/>
          </a:xfrm>
          <a:prstGeom prst="rect">
            <a:avLst/>
          </a:prstGeom>
        </p:spPr>
      </p:pic>
      <p:sp>
        <p:nvSpPr>
          <p:cNvPr id="19" name="Content Placeholder 2"/>
          <p:cNvSpPr>
            <a:spLocks noGrp="1"/>
          </p:cNvSpPr>
          <p:nvPr>
            <p:ph idx="1"/>
          </p:nvPr>
        </p:nvSpPr>
        <p:spPr>
          <a:xfrm>
            <a:off x="664296" y="4834720"/>
            <a:ext cx="7437600" cy="1083364"/>
          </a:xfrm>
        </p:spPr>
        <p:txBody>
          <a:bodyPr>
            <a:normAutofit fontScale="70000" lnSpcReduction="20000"/>
          </a:bodyPr>
          <a:lstStyle/>
          <a:p>
            <a:pPr lvl="1">
              <a:buNone/>
            </a:pPr>
            <a:endParaRPr lang="en-US" dirty="0" smtClean="0"/>
          </a:p>
          <a:p>
            <a:pPr>
              <a:buFont typeface="Lucida Grande"/>
              <a:buChar char="⇒"/>
            </a:pPr>
            <a:r>
              <a:rPr lang="en-US" dirty="0" smtClean="0"/>
              <a:t>The slope of the beam average phase shift with intensity has gradually decreased over the period of the scrubbing run with 50 ns beams</a:t>
            </a:r>
          </a:p>
          <a:p>
            <a:pPr>
              <a:buFont typeface="Lucida Grande"/>
              <a:buChar char="⇒"/>
            </a:pPr>
            <a:r>
              <a:rPr lang="en-US" dirty="0" smtClean="0"/>
              <a:t>The slope </a:t>
            </a:r>
            <a:r>
              <a:rPr lang="en-US" dirty="0" err="1" smtClean="0">
                <a:latin typeface="Symbol" charset="2"/>
                <a:cs typeface="Symbol" charset="2"/>
              </a:rPr>
              <a:t>Df</a:t>
            </a:r>
            <a:r>
              <a:rPr lang="en-US" baseline="-25000" dirty="0" err="1" smtClean="0"/>
              <a:t>s</a:t>
            </a:r>
            <a:r>
              <a:rPr lang="en-US" dirty="0" smtClean="0"/>
              <a:t>/</a:t>
            </a:r>
            <a:r>
              <a:rPr lang="en-US" dirty="0" smtClean="0">
                <a:latin typeface="Symbol" charset="2"/>
                <a:cs typeface="Symbol" charset="2"/>
              </a:rPr>
              <a:t>D</a:t>
            </a:r>
            <a:r>
              <a:rPr lang="en-US" dirty="0" smtClean="0"/>
              <a:t>N has lost one order of magnitude thanks to scrubbing!</a:t>
            </a:r>
            <a:endParaRPr lang="en-US" dirty="0"/>
          </a:p>
        </p:txBody>
      </p:sp>
      <p:sp>
        <p:nvSpPr>
          <p:cNvPr id="9"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0"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4065392141"/>
      </p:ext>
    </p:extLst>
  </p:cSld>
  <p:clrMapOvr>
    <a:masterClrMapping/>
  </p:clrMapOvr>
  <p:timing>
    <p:tnLst>
      <p:par>
        <p:cTn xmlns:p14="http://schemas.microsoft.com/office/powerpoint/2010/mai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104</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Examples of machine observations: LHC</a:t>
            </a:r>
            <a:endParaRPr lang="en-US" dirty="0"/>
          </a:p>
        </p:txBody>
      </p:sp>
      <p:pic>
        <p:nvPicPr>
          <p:cNvPr id="42" name="Picture 41" descr="3d_oscillations_Dump1B2VQ7.png"/>
          <p:cNvPicPr>
            <a:picLocks noChangeAspect="1"/>
          </p:cNvPicPr>
          <p:nvPr/>
        </p:nvPicPr>
        <p:blipFill>
          <a:blip r:embed="rId2"/>
          <a:stretch>
            <a:fillRect/>
          </a:stretch>
        </p:blipFill>
        <p:spPr>
          <a:xfrm>
            <a:off x="4521346" y="1068257"/>
            <a:ext cx="4559997" cy="3419998"/>
          </a:xfrm>
          <a:prstGeom prst="rect">
            <a:avLst/>
          </a:prstGeom>
        </p:spPr>
      </p:pic>
      <p:pic>
        <p:nvPicPr>
          <p:cNvPr id="43" name="Picture 42" descr="3d_oscillations_Dump1B2HQ7.png"/>
          <p:cNvPicPr>
            <a:picLocks noChangeAspect="1"/>
          </p:cNvPicPr>
          <p:nvPr/>
        </p:nvPicPr>
        <p:blipFill>
          <a:blip r:embed="rId3"/>
          <a:stretch>
            <a:fillRect/>
          </a:stretch>
        </p:blipFill>
        <p:spPr>
          <a:xfrm>
            <a:off x="126708" y="1091642"/>
            <a:ext cx="4559998" cy="3419997"/>
          </a:xfrm>
          <a:prstGeom prst="rect">
            <a:avLst/>
          </a:prstGeom>
        </p:spPr>
      </p:pic>
      <p:sp>
        <p:nvSpPr>
          <p:cNvPr id="44" name="TextBox 43"/>
          <p:cNvSpPr txBox="1"/>
          <p:nvPr/>
        </p:nvSpPr>
        <p:spPr>
          <a:xfrm>
            <a:off x="992882" y="1595148"/>
            <a:ext cx="1632159" cy="553998"/>
          </a:xfrm>
          <a:prstGeom prst="rect">
            <a:avLst/>
          </a:prstGeom>
          <a:noFill/>
        </p:spPr>
        <p:txBody>
          <a:bodyPr wrap="none" rtlCol="0">
            <a:spAutoFit/>
          </a:bodyPr>
          <a:lstStyle/>
          <a:p>
            <a:r>
              <a:rPr lang="en-US" sz="1500" b="1" dirty="0" smtClean="0">
                <a:solidFill>
                  <a:srgbClr val="FF0000"/>
                </a:solidFill>
              </a:rPr>
              <a:t>Some motion only </a:t>
            </a:r>
          </a:p>
          <a:p>
            <a:r>
              <a:rPr lang="en-US" sz="1500" b="1" dirty="0" smtClean="0">
                <a:solidFill>
                  <a:srgbClr val="FF0000"/>
                </a:solidFill>
              </a:rPr>
              <a:t>for last bunches …</a:t>
            </a:r>
            <a:endParaRPr lang="en-US" sz="1500" b="1" dirty="0">
              <a:solidFill>
                <a:srgbClr val="FF0000"/>
              </a:solidFill>
            </a:endParaRPr>
          </a:p>
        </p:txBody>
      </p:sp>
      <p:grpSp>
        <p:nvGrpSpPr>
          <p:cNvPr id="45" name="Group 44"/>
          <p:cNvGrpSpPr/>
          <p:nvPr/>
        </p:nvGrpSpPr>
        <p:grpSpPr>
          <a:xfrm>
            <a:off x="5290852" y="1504806"/>
            <a:ext cx="2167571" cy="1787184"/>
            <a:chOff x="1019531" y="3654081"/>
            <a:chExt cx="2167571" cy="1787184"/>
          </a:xfrm>
        </p:grpSpPr>
        <p:grpSp>
          <p:nvGrpSpPr>
            <p:cNvPr id="46" name="Group 34"/>
            <p:cNvGrpSpPr/>
            <p:nvPr/>
          </p:nvGrpSpPr>
          <p:grpSpPr>
            <a:xfrm>
              <a:off x="1019531" y="5118100"/>
              <a:ext cx="1489274" cy="323165"/>
              <a:chOff x="1019531" y="5118100"/>
              <a:chExt cx="1489274" cy="323165"/>
            </a:xfrm>
          </p:grpSpPr>
          <p:cxnSp>
            <p:nvCxnSpPr>
              <p:cNvPr id="50" name="Straight Arrow Connector 49"/>
              <p:cNvCxnSpPr/>
              <p:nvPr/>
            </p:nvCxnSpPr>
            <p:spPr>
              <a:xfrm>
                <a:off x="2121304" y="5313921"/>
                <a:ext cx="387501" cy="158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1019531" y="5118100"/>
                <a:ext cx="1152573" cy="323165"/>
              </a:xfrm>
              <a:prstGeom prst="rect">
                <a:avLst/>
              </a:prstGeom>
              <a:noFill/>
            </p:spPr>
            <p:txBody>
              <a:bodyPr wrap="none" rtlCol="0">
                <a:spAutoFit/>
              </a:bodyPr>
              <a:lstStyle/>
              <a:p>
                <a:r>
                  <a:rPr lang="en-US" sz="1500" b="1" dirty="0" smtClean="0">
                    <a:solidFill>
                      <a:srgbClr val="FF0000"/>
                    </a:solidFill>
                  </a:rPr>
                  <a:t>up to ±5mm</a:t>
                </a:r>
                <a:endParaRPr lang="en-US" sz="1500" b="1" dirty="0">
                  <a:solidFill>
                    <a:srgbClr val="FF0000"/>
                  </a:solidFill>
                </a:endParaRPr>
              </a:p>
            </p:txBody>
          </p:sp>
        </p:grpSp>
        <p:grpSp>
          <p:nvGrpSpPr>
            <p:cNvPr id="47" name="Group 35"/>
            <p:cNvGrpSpPr/>
            <p:nvPr/>
          </p:nvGrpSpPr>
          <p:grpSpPr>
            <a:xfrm>
              <a:off x="1121131" y="3654081"/>
              <a:ext cx="2065971" cy="930617"/>
              <a:chOff x="1121131" y="3654081"/>
              <a:chExt cx="2065971" cy="930617"/>
            </a:xfrm>
          </p:grpSpPr>
          <p:sp>
            <p:nvSpPr>
              <p:cNvPr id="48" name="TextBox 47"/>
              <p:cNvSpPr txBox="1"/>
              <p:nvPr/>
            </p:nvSpPr>
            <p:spPr>
              <a:xfrm>
                <a:off x="1121131" y="3654081"/>
                <a:ext cx="2065971" cy="553998"/>
              </a:xfrm>
              <a:prstGeom prst="rect">
                <a:avLst/>
              </a:prstGeom>
              <a:noFill/>
            </p:spPr>
            <p:txBody>
              <a:bodyPr wrap="square" rtlCol="0">
                <a:spAutoFit/>
              </a:bodyPr>
              <a:lstStyle/>
              <a:p>
                <a:r>
                  <a:rPr lang="en-US" sz="1500" b="1" dirty="0" smtClean="0">
                    <a:solidFill>
                      <a:srgbClr val="FF0000"/>
                    </a:solidFill>
                  </a:rPr>
                  <a:t>~ bunch 25 is the first unstable </a:t>
                </a:r>
                <a:endParaRPr lang="en-US" sz="1500" b="1" dirty="0">
                  <a:solidFill>
                    <a:srgbClr val="FF0000"/>
                  </a:solidFill>
                </a:endParaRPr>
              </a:p>
            </p:txBody>
          </p:sp>
          <p:cxnSp>
            <p:nvCxnSpPr>
              <p:cNvPr id="49" name="Straight Arrow Connector 48"/>
              <p:cNvCxnSpPr/>
              <p:nvPr/>
            </p:nvCxnSpPr>
            <p:spPr>
              <a:xfrm>
                <a:off x="1714503" y="4256284"/>
                <a:ext cx="203197" cy="32841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grpSp>
      <p:sp>
        <p:nvSpPr>
          <p:cNvPr id="71" name="Content Placeholder 2"/>
          <p:cNvSpPr>
            <a:spLocks noGrp="1"/>
          </p:cNvSpPr>
          <p:nvPr>
            <p:ph idx="1"/>
          </p:nvPr>
        </p:nvSpPr>
        <p:spPr>
          <a:xfrm>
            <a:off x="664296" y="4633919"/>
            <a:ext cx="7437600" cy="1040269"/>
          </a:xfrm>
        </p:spPr>
        <p:txBody>
          <a:bodyPr>
            <a:normAutofit fontScale="70000" lnSpcReduction="20000"/>
          </a:bodyPr>
          <a:lstStyle/>
          <a:p>
            <a:pPr lvl="1">
              <a:buNone/>
            </a:pPr>
            <a:endParaRPr lang="en-US" dirty="0" smtClean="0"/>
          </a:p>
          <a:p>
            <a:pPr>
              <a:buFont typeface="Lucida Grande"/>
              <a:buChar char="⇒"/>
            </a:pPr>
            <a:r>
              <a:rPr lang="en-US" dirty="0" smtClean="0"/>
              <a:t>First injection of 48 bunches of 25 ns beam into the LHC in 2011</a:t>
            </a:r>
          </a:p>
          <a:p>
            <a:pPr>
              <a:buFont typeface="Lucida Grande"/>
              <a:buChar char="⇒"/>
            </a:pPr>
            <a:r>
              <a:rPr lang="en-US" dirty="0" smtClean="0"/>
              <a:t>Beam was dumped twice due to a violent instability in the vertical plane, causing losses above the interlock threshold</a:t>
            </a:r>
            <a:endParaRPr lang="en-US" dirty="0"/>
          </a:p>
        </p:txBody>
      </p:sp>
      <p:sp>
        <p:nvSpPr>
          <p:cNvPr id="17"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8"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450482507"/>
      </p:ext>
    </p:extLst>
  </p:cSld>
  <p:clrMapOvr>
    <a:masterClrMapping/>
  </p:clrMapOvr>
  <p:timing>
    <p:tnLst>
      <p:par>
        <p:cTn xmlns:p14="http://schemas.microsoft.com/office/powerpoint/2010/mai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smtClean="0"/>
              <a:t>January 2015</a:t>
            </a:r>
            <a:endParaRPr lang="en-US" dirty="0"/>
          </a:p>
        </p:txBody>
      </p:sp>
      <p:sp>
        <p:nvSpPr>
          <p:cNvPr id="4" name="Footer Placeholder 3"/>
          <p:cNvSpPr>
            <a:spLocks noGrp="1"/>
          </p:cNvSpPr>
          <p:nvPr>
            <p:ph type="ftr" sz="quarter" idx="3"/>
          </p:nvPr>
        </p:nvSpPr>
        <p:spPr/>
        <p:txBody>
          <a:bodyPr/>
          <a:lstStyle/>
          <a:p>
            <a:r>
              <a:rPr lang="en-US" smtClean="0"/>
              <a:t>USPAS lectures</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105</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Examples of machine observations: LHC</a:t>
            </a:r>
            <a:endParaRPr lang="en-US" dirty="0"/>
          </a:p>
        </p:txBody>
      </p:sp>
      <p:sp>
        <p:nvSpPr>
          <p:cNvPr id="19" name="Content Placeholder 2"/>
          <p:cNvSpPr>
            <a:spLocks noGrp="1"/>
          </p:cNvSpPr>
          <p:nvPr>
            <p:ph idx="1"/>
          </p:nvPr>
        </p:nvSpPr>
        <p:spPr>
          <a:xfrm>
            <a:off x="664296" y="794286"/>
            <a:ext cx="7437600" cy="367572"/>
          </a:xfrm>
        </p:spPr>
        <p:txBody>
          <a:bodyPr>
            <a:noAutofit/>
          </a:bodyPr>
          <a:lstStyle/>
          <a:p>
            <a:pPr>
              <a:buFont typeface="Lucida Grande"/>
              <a:buChar char="⇒"/>
            </a:pPr>
            <a:r>
              <a:rPr lang="en-US" sz="2000" dirty="0" smtClean="0"/>
              <a:t>First injection of 25 ns beams in 2012!</a:t>
            </a:r>
            <a:endParaRPr lang="en-US" sz="2000" dirty="0"/>
          </a:p>
        </p:txBody>
      </p:sp>
      <p:pic>
        <p:nvPicPr>
          <p:cNvPr id="9" name="output.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t="4306"/>
          <a:stretch/>
        </p:blipFill>
        <p:spPr>
          <a:xfrm>
            <a:off x="815944" y="1165206"/>
            <a:ext cx="7217091" cy="5205010"/>
          </a:xfrm>
          <a:prstGeom prst="rect">
            <a:avLst/>
          </a:prstGeom>
        </p:spPr>
      </p:pic>
      <p:sp>
        <p:nvSpPr>
          <p:cNvPr id="10" name="TextBox 9"/>
          <p:cNvSpPr txBox="1"/>
          <p:nvPr/>
        </p:nvSpPr>
        <p:spPr>
          <a:xfrm>
            <a:off x="5430729" y="1428100"/>
            <a:ext cx="1959411" cy="307777"/>
          </a:xfrm>
          <a:prstGeom prst="rect">
            <a:avLst/>
          </a:prstGeom>
          <a:noFill/>
        </p:spPr>
        <p:txBody>
          <a:bodyPr wrap="square" rtlCol="0">
            <a:spAutoFit/>
          </a:bodyPr>
          <a:lstStyle/>
          <a:p>
            <a:r>
              <a:rPr lang="en-US" sz="1400" dirty="0" smtClean="0">
                <a:solidFill>
                  <a:srgbClr val="0000D5"/>
                </a:solidFill>
              </a:rPr>
              <a:t>Beam 1 Total Intensity</a:t>
            </a:r>
            <a:endParaRPr lang="en-US" sz="1400" dirty="0">
              <a:solidFill>
                <a:srgbClr val="0000D5"/>
              </a:solidFill>
            </a:endParaRPr>
          </a:p>
        </p:txBody>
      </p:sp>
      <p:sp>
        <p:nvSpPr>
          <p:cNvPr id="11" name="TextBox 10"/>
          <p:cNvSpPr txBox="1"/>
          <p:nvPr/>
        </p:nvSpPr>
        <p:spPr>
          <a:xfrm>
            <a:off x="5430729" y="1610437"/>
            <a:ext cx="1959411" cy="307777"/>
          </a:xfrm>
          <a:prstGeom prst="rect">
            <a:avLst/>
          </a:prstGeom>
          <a:noFill/>
        </p:spPr>
        <p:txBody>
          <a:bodyPr wrap="square" rtlCol="0">
            <a:spAutoFit/>
          </a:bodyPr>
          <a:lstStyle/>
          <a:p>
            <a:r>
              <a:rPr lang="en-US" sz="1400" dirty="0" smtClean="0">
                <a:solidFill>
                  <a:srgbClr val="FF0000"/>
                </a:solidFill>
              </a:rPr>
              <a:t>Beam 2 Total Intensity</a:t>
            </a:r>
            <a:endParaRPr lang="en-US" sz="1400" dirty="0">
              <a:solidFill>
                <a:srgbClr val="FF0000"/>
              </a:solidFill>
            </a:endParaRPr>
          </a:p>
        </p:txBody>
      </p:sp>
      <p:sp>
        <p:nvSpPr>
          <p:cNvPr id="12" name="TextBox 11"/>
          <p:cNvSpPr txBox="1"/>
          <p:nvPr/>
        </p:nvSpPr>
        <p:spPr>
          <a:xfrm>
            <a:off x="7336164" y="3010721"/>
            <a:ext cx="1503563" cy="523220"/>
          </a:xfrm>
          <a:prstGeom prst="rect">
            <a:avLst/>
          </a:prstGeom>
          <a:noFill/>
        </p:spPr>
        <p:txBody>
          <a:bodyPr wrap="square" rtlCol="0">
            <a:spAutoFit/>
          </a:bodyPr>
          <a:lstStyle/>
          <a:p>
            <a:r>
              <a:rPr lang="en-US" sz="1400" dirty="0" smtClean="0">
                <a:solidFill>
                  <a:srgbClr val="0000D5"/>
                </a:solidFill>
              </a:rPr>
              <a:t>Bunch-by-bunch intensity Beam 1</a:t>
            </a:r>
            <a:endParaRPr lang="en-US" sz="1400" dirty="0">
              <a:solidFill>
                <a:srgbClr val="0000D5"/>
              </a:solidFill>
            </a:endParaRPr>
          </a:p>
        </p:txBody>
      </p:sp>
      <p:sp>
        <p:nvSpPr>
          <p:cNvPr id="13" name="TextBox 12"/>
          <p:cNvSpPr txBox="1"/>
          <p:nvPr/>
        </p:nvSpPr>
        <p:spPr>
          <a:xfrm>
            <a:off x="7336164" y="4591282"/>
            <a:ext cx="1638531" cy="523220"/>
          </a:xfrm>
          <a:prstGeom prst="rect">
            <a:avLst/>
          </a:prstGeom>
          <a:noFill/>
        </p:spPr>
        <p:txBody>
          <a:bodyPr wrap="square" rtlCol="0">
            <a:spAutoFit/>
          </a:bodyPr>
          <a:lstStyle/>
          <a:p>
            <a:r>
              <a:rPr lang="en-US" sz="1400" dirty="0" smtClean="0">
                <a:solidFill>
                  <a:srgbClr val="FF0000"/>
                </a:solidFill>
              </a:rPr>
              <a:t>Bunch-by-bunch intensity Beam </a:t>
            </a:r>
            <a:r>
              <a:rPr lang="en-US" sz="1400" dirty="0">
                <a:solidFill>
                  <a:srgbClr val="FF0000"/>
                </a:solidFill>
              </a:rPr>
              <a:t>2</a:t>
            </a:r>
          </a:p>
        </p:txBody>
      </p:sp>
    </p:spTree>
    <p:extLst>
      <p:ext uri="{BB962C8B-B14F-4D97-AF65-F5344CB8AC3E}">
        <p14:creationId xmlns:p14="http://schemas.microsoft.com/office/powerpoint/2010/main" val="35815685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5200"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9"/>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9"/>
                                        </p:tgtEl>
                                      </p:cBhvr>
                                    </p:cmd>
                                  </p:childTnLst>
                                </p:cTn>
                              </p:par>
                            </p:childTnLst>
                          </p:cTn>
                        </p:par>
                      </p:childTnLst>
                    </p:cTn>
                  </p:par>
                </p:childTnLst>
              </p:cTn>
              <p:nextCondLst>
                <p:cond evt="onClick" delay="0">
                  <p:tgtEl>
                    <p:spTgt spid="9"/>
                  </p:tgtEl>
                </p:cond>
              </p:nextCondLst>
            </p:seq>
            <p:video>
              <p:cMediaNode vol="80000">
                <p:cTn id="12" fill="hold" display="0">
                  <p:stCondLst>
                    <p:cond delay="indefinite"/>
                  </p:stCondLst>
                </p:cTn>
                <p:tgtEl>
                  <p:spTgt spid="9"/>
                </p:tgtEl>
              </p:cMediaNode>
            </p:video>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106</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Examples of machine observations: LHC</a:t>
            </a:r>
            <a:endParaRPr lang="en-US" dirty="0"/>
          </a:p>
        </p:txBody>
      </p:sp>
      <p:sp>
        <p:nvSpPr>
          <p:cNvPr id="19" name="Content Placeholder 2"/>
          <p:cNvSpPr>
            <a:spLocks noGrp="1"/>
          </p:cNvSpPr>
          <p:nvPr>
            <p:ph idx="1"/>
          </p:nvPr>
        </p:nvSpPr>
        <p:spPr>
          <a:xfrm>
            <a:off x="664296" y="794286"/>
            <a:ext cx="7437600" cy="367572"/>
          </a:xfrm>
        </p:spPr>
        <p:txBody>
          <a:bodyPr>
            <a:noAutofit/>
          </a:bodyPr>
          <a:lstStyle/>
          <a:p>
            <a:pPr>
              <a:buFont typeface="Lucida Grande"/>
              <a:buChar char="⇒"/>
            </a:pPr>
            <a:r>
              <a:rPr lang="en-US" sz="2000" dirty="0" smtClean="0"/>
              <a:t>Heat load on the beam screen of the cold dipoles</a:t>
            </a:r>
            <a:endParaRPr lang="en-US" sz="2000" dirty="0"/>
          </a:p>
        </p:txBody>
      </p:sp>
      <p:pic>
        <p:nvPicPr>
          <p:cNvPr id="14" name="Picture 4"/>
          <p:cNvPicPr>
            <a:picLocks noChangeAspect="1" noChangeArrowheads="1"/>
          </p:cNvPicPr>
          <p:nvPr/>
        </p:nvPicPr>
        <p:blipFill>
          <a:blip r:embed="rId2" cstate="print"/>
          <a:srcRect l="8295" t="2605" r="8295" b="4341"/>
          <a:stretch>
            <a:fillRect/>
          </a:stretch>
        </p:blipFill>
        <p:spPr bwMode="auto">
          <a:xfrm>
            <a:off x="1" y="1297971"/>
            <a:ext cx="9145757" cy="4874084"/>
          </a:xfrm>
          <a:prstGeom prst="rect">
            <a:avLst/>
          </a:prstGeom>
          <a:noFill/>
          <a:ln w="9525">
            <a:noFill/>
            <a:miter lim="800000"/>
            <a:headEnd/>
            <a:tailEnd/>
          </a:ln>
          <a:effectLst/>
        </p:spPr>
      </p:pic>
      <p:grpSp>
        <p:nvGrpSpPr>
          <p:cNvPr id="15" name="Group 34"/>
          <p:cNvGrpSpPr/>
          <p:nvPr/>
        </p:nvGrpSpPr>
        <p:grpSpPr>
          <a:xfrm>
            <a:off x="6652096" y="1217208"/>
            <a:ext cx="2339504" cy="309363"/>
            <a:chOff x="4556596" y="935400"/>
            <a:chExt cx="2339504" cy="309363"/>
          </a:xfrm>
        </p:grpSpPr>
        <p:sp>
          <p:nvSpPr>
            <p:cNvPr id="16" name="TextBox 15"/>
            <p:cNvSpPr txBox="1"/>
            <p:nvPr/>
          </p:nvSpPr>
          <p:spPr>
            <a:xfrm>
              <a:off x="4556596" y="935400"/>
              <a:ext cx="1090844" cy="307777"/>
            </a:xfrm>
            <a:prstGeom prst="rect">
              <a:avLst/>
            </a:prstGeom>
            <a:noFill/>
          </p:spPr>
          <p:txBody>
            <a:bodyPr wrap="square" rtlCol="0">
              <a:spAutoFit/>
            </a:bodyPr>
            <a:lstStyle/>
            <a:p>
              <a:r>
                <a:rPr lang="en-US" sz="1400" dirty="0" smtClean="0">
                  <a:solidFill>
                    <a:srgbClr val="0000FF"/>
                  </a:solidFill>
                </a:rPr>
                <a:t>Beam 1</a:t>
              </a:r>
              <a:endParaRPr lang="en-US" sz="1400" dirty="0">
                <a:solidFill>
                  <a:srgbClr val="0000FF"/>
                </a:solidFill>
              </a:endParaRPr>
            </a:p>
          </p:txBody>
        </p:sp>
        <p:sp>
          <p:nvSpPr>
            <p:cNvPr id="17" name="TextBox 16"/>
            <p:cNvSpPr txBox="1"/>
            <p:nvPr/>
          </p:nvSpPr>
          <p:spPr>
            <a:xfrm>
              <a:off x="5758846" y="936986"/>
              <a:ext cx="1056181" cy="307777"/>
            </a:xfrm>
            <a:prstGeom prst="rect">
              <a:avLst/>
            </a:prstGeom>
            <a:noFill/>
          </p:spPr>
          <p:txBody>
            <a:bodyPr wrap="square" rtlCol="0">
              <a:spAutoFit/>
            </a:bodyPr>
            <a:lstStyle/>
            <a:p>
              <a:r>
                <a:rPr lang="en-US" sz="1400" dirty="0" smtClean="0">
                  <a:solidFill>
                    <a:srgbClr val="FF0000"/>
                  </a:solidFill>
                </a:rPr>
                <a:t>Beam 2</a:t>
              </a:r>
              <a:endParaRPr lang="en-US" sz="1400" dirty="0">
                <a:solidFill>
                  <a:srgbClr val="FF0000"/>
                </a:solidFill>
              </a:endParaRPr>
            </a:p>
          </p:txBody>
        </p:sp>
        <p:cxnSp>
          <p:nvCxnSpPr>
            <p:cNvPr id="18" name="Straight Connector 17"/>
            <p:cNvCxnSpPr/>
            <p:nvPr/>
          </p:nvCxnSpPr>
          <p:spPr>
            <a:xfrm>
              <a:off x="5308045" y="1105820"/>
              <a:ext cx="381000" cy="1588"/>
            </a:xfrm>
            <a:prstGeom prst="line">
              <a:avLst/>
            </a:prstGeom>
            <a:ln w="28575" cap="flat" cmpd="sng" algn="ctr">
              <a:solidFill>
                <a:srgbClr val="0000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515100" y="1107408"/>
              <a:ext cx="381000" cy="1588"/>
            </a:xfrm>
            <a:prstGeom prst="line">
              <a:avLst/>
            </a:prstGeom>
            <a:ln w="28575"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21" name="TextBox 20"/>
          <p:cNvSpPr txBox="1"/>
          <p:nvPr/>
        </p:nvSpPr>
        <p:spPr>
          <a:xfrm>
            <a:off x="6719657" y="3711714"/>
            <a:ext cx="2271944" cy="307777"/>
          </a:xfrm>
          <a:prstGeom prst="rect">
            <a:avLst/>
          </a:prstGeom>
          <a:noFill/>
        </p:spPr>
        <p:txBody>
          <a:bodyPr wrap="square" rtlCol="0">
            <a:spAutoFit/>
          </a:bodyPr>
          <a:lstStyle/>
          <a:p>
            <a:r>
              <a:rPr lang="en-US" sz="1400" dirty="0" smtClean="0"/>
              <a:t>Heat load in Sector 5 – 6 </a:t>
            </a:r>
            <a:endParaRPr lang="en-US" sz="1400" dirty="0"/>
          </a:p>
        </p:txBody>
      </p:sp>
      <p:sp>
        <p:nvSpPr>
          <p:cNvPr id="22"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594713198"/>
      </p:ext>
    </p:extLst>
  </p:cSld>
  <p:clrMapOvr>
    <a:masterClrMapping/>
  </p:clrMapOvr>
  <p:timing>
    <p:tnLst>
      <p:par>
        <p:cTn xmlns:p14="http://schemas.microsoft.com/office/powerpoint/2010/mai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107</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Examples of machine observations: LHC</a:t>
            </a:r>
            <a:endParaRPr lang="en-US" dirty="0"/>
          </a:p>
        </p:txBody>
      </p:sp>
      <p:sp>
        <p:nvSpPr>
          <p:cNvPr id="19" name="Content Placeholder 2"/>
          <p:cNvSpPr>
            <a:spLocks noGrp="1"/>
          </p:cNvSpPr>
          <p:nvPr>
            <p:ph idx="1"/>
          </p:nvPr>
        </p:nvSpPr>
        <p:spPr>
          <a:xfrm>
            <a:off x="664296" y="794286"/>
            <a:ext cx="7437600" cy="367572"/>
          </a:xfrm>
        </p:spPr>
        <p:txBody>
          <a:bodyPr>
            <a:noAutofit/>
          </a:bodyPr>
          <a:lstStyle/>
          <a:p>
            <a:pPr>
              <a:buFont typeface="Lucida Grande"/>
              <a:buChar char="⇒"/>
            </a:pPr>
            <a:r>
              <a:rPr lang="en-US" sz="1700" dirty="0" smtClean="0"/>
              <a:t>Bunch-by-bunch phase shift reveals the shape of the e-cloud build up </a:t>
            </a:r>
          </a:p>
          <a:p>
            <a:pPr>
              <a:buFont typeface="Lucida Grande"/>
              <a:buChar char="⇒"/>
            </a:pPr>
            <a:r>
              <a:rPr lang="en-US" sz="1700" dirty="0" smtClean="0"/>
              <a:t>Larger electron cloud at 4 </a:t>
            </a:r>
            <a:r>
              <a:rPr lang="en-US" sz="1700" dirty="0" err="1" smtClean="0"/>
              <a:t>TeV</a:t>
            </a:r>
            <a:r>
              <a:rPr lang="en-US" sz="1700" dirty="0" smtClean="0"/>
              <a:t> is due to photoelectrons</a:t>
            </a:r>
            <a:endParaRPr lang="en-US" sz="1700" dirty="0"/>
          </a:p>
        </p:txBody>
      </p:sp>
      <p:pic>
        <p:nvPicPr>
          <p:cNvPr id="22" name="Picture 21" descr="for_cmac_fill3429_B2_ramp_from_0_to_3500.png"/>
          <p:cNvPicPr>
            <a:picLocks noChangeAspect="1"/>
          </p:cNvPicPr>
          <p:nvPr/>
        </p:nvPicPr>
        <p:blipFill>
          <a:blip r:embed="rId2"/>
          <a:srcRect t="9842"/>
          <a:stretch>
            <a:fillRect/>
          </a:stretch>
        </p:blipFill>
        <p:spPr>
          <a:xfrm>
            <a:off x="0" y="1652665"/>
            <a:ext cx="9144000" cy="4396801"/>
          </a:xfrm>
          <a:prstGeom prst="rect">
            <a:avLst/>
          </a:prstGeom>
        </p:spPr>
      </p:pic>
      <p:sp>
        <p:nvSpPr>
          <p:cNvPr id="23" name="Rettangolo 24"/>
          <p:cNvSpPr/>
          <p:nvPr/>
        </p:nvSpPr>
        <p:spPr>
          <a:xfrm>
            <a:off x="2971800" y="1568296"/>
            <a:ext cx="3581400" cy="323165"/>
          </a:xfrm>
          <a:prstGeom prst="rect">
            <a:avLst/>
          </a:prstGeom>
          <a:solidFill>
            <a:srgbClr val="FFFFFF"/>
          </a:solidFill>
        </p:spPr>
        <p:txBody>
          <a:bodyPr wrap="square">
            <a:spAutoFit/>
          </a:bodyPr>
          <a:lstStyle/>
          <a:p>
            <a:pPr algn="ctr"/>
            <a:r>
              <a:rPr lang="en-US" sz="1500" b="1" dirty="0" smtClean="0">
                <a:solidFill>
                  <a:schemeClr val="tx2"/>
                </a:solidFill>
                <a:latin typeface="Calibri" pitchFamily="34" charset="0"/>
              </a:rPr>
              <a:t>11 trains of 72b (25 ns spacing)</a:t>
            </a:r>
            <a:endParaRPr lang="en-US" sz="1500" b="1" dirty="0"/>
          </a:p>
        </p:txBody>
      </p:sp>
      <p:sp>
        <p:nvSpPr>
          <p:cNvPr id="9"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0"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3290584125"/>
      </p:ext>
    </p:extLst>
  </p:cSld>
  <p:clrMapOvr>
    <a:masterClrMapping/>
  </p:clrMapOvr>
  <p:timing>
    <p:tnLst>
      <p:par>
        <p:cTn xmlns:p14="http://schemas.microsoft.com/office/powerpoint/2010/mai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108</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Examples of machine observations: LHC</a:t>
            </a:r>
            <a:endParaRPr lang="en-US" dirty="0"/>
          </a:p>
        </p:txBody>
      </p:sp>
      <p:sp>
        <p:nvSpPr>
          <p:cNvPr id="19" name="Content Placeholder 2"/>
          <p:cNvSpPr>
            <a:spLocks noGrp="1"/>
          </p:cNvSpPr>
          <p:nvPr>
            <p:ph idx="1"/>
          </p:nvPr>
        </p:nvSpPr>
        <p:spPr>
          <a:xfrm>
            <a:off x="664296" y="794286"/>
            <a:ext cx="7687822" cy="367572"/>
          </a:xfrm>
        </p:spPr>
        <p:txBody>
          <a:bodyPr>
            <a:noAutofit/>
          </a:bodyPr>
          <a:lstStyle/>
          <a:p>
            <a:pPr>
              <a:buFont typeface="Lucida Grande"/>
              <a:buChar char="⇒"/>
            </a:pPr>
            <a:r>
              <a:rPr lang="en-US" sz="1700" dirty="0" smtClean="0"/>
              <a:t>Incoherent losses on trailing bunches due to working point close to third order integer and large tune spread from </a:t>
            </a:r>
            <a:r>
              <a:rPr lang="en-US" sz="1700" dirty="0" err="1" smtClean="0"/>
              <a:t>chormaticity</a:t>
            </a:r>
            <a:r>
              <a:rPr lang="en-US" sz="1700" dirty="0" smtClean="0"/>
              <a:t> and electron cloud</a:t>
            </a:r>
          </a:p>
          <a:p>
            <a:pPr>
              <a:buFont typeface="Lucida Grande"/>
              <a:buChar char="⇒"/>
            </a:pPr>
            <a:r>
              <a:rPr lang="en-US" sz="1700" dirty="0" smtClean="0"/>
              <a:t>Cured by moving down the vertical tune</a:t>
            </a:r>
            <a:endParaRPr lang="en-US" sz="1700" dirty="0"/>
          </a:p>
        </p:txBody>
      </p:sp>
      <p:sp>
        <p:nvSpPr>
          <p:cNvPr id="9"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0"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11" name="TextBox 5"/>
          <p:cNvSpPr txBox="1"/>
          <p:nvPr/>
        </p:nvSpPr>
        <p:spPr>
          <a:xfrm>
            <a:off x="3915756" y="2282103"/>
            <a:ext cx="1273102" cy="369332"/>
          </a:xfrm>
          <a:prstGeom prst="rect">
            <a:avLst/>
          </a:prstGeom>
          <a:noFill/>
        </p:spPr>
        <p:txBody>
          <a:bodyPr wrap="square" rtlCol="0">
            <a:spAutoFit/>
          </a:bodyPr>
          <a:lstStyle/>
          <a:p>
            <a:r>
              <a:rPr lang="en-US" dirty="0" smtClean="0"/>
              <a:t>QV =.297</a:t>
            </a:r>
          </a:p>
        </p:txBody>
      </p:sp>
      <p:pic>
        <p:nvPicPr>
          <p:cNvPr id="12" name="Picture 4"/>
          <p:cNvPicPr>
            <a:picLocks noChangeAspect="1"/>
          </p:cNvPicPr>
          <p:nvPr/>
        </p:nvPicPr>
        <p:blipFill rotWithShape="1">
          <a:blip r:embed="rId2"/>
          <a:srcRect t="12044" b="49931"/>
          <a:stretch/>
        </p:blipFill>
        <p:spPr>
          <a:xfrm>
            <a:off x="14941" y="2106695"/>
            <a:ext cx="9144000" cy="1788308"/>
          </a:xfrm>
          <a:prstGeom prst="rect">
            <a:avLst/>
          </a:prstGeom>
        </p:spPr>
      </p:pic>
      <p:sp>
        <p:nvSpPr>
          <p:cNvPr id="13" name="TextBox 5"/>
          <p:cNvSpPr txBox="1"/>
          <p:nvPr/>
        </p:nvSpPr>
        <p:spPr>
          <a:xfrm>
            <a:off x="4050227" y="2282103"/>
            <a:ext cx="1273102" cy="369332"/>
          </a:xfrm>
          <a:prstGeom prst="rect">
            <a:avLst/>
          </a:prstGeom>
          <a:noFill/>
        </p:spPr>
        <p:txBody>
          <a:bodyPr wrap="square" rtlCol="0">
            <a:spAutoFit/>
          </a:bodyPr>
          <a:lstStyle/>
          <a:p>
            <a:r>
              <a:rPr lang="en-US" b="1" dirty="0" smtClean="0">
                <a:solidFill>
                  <a:srgbClr val="FF0000"/>
                </a:solidFill>
              </a:rPr>
              <a:t>QV =.297</a:t>
            </a:r>
          </a:p>
        </p:txBody>
      </p:sp>
      <p:pic>
        <p:nvPicPr>
          <p:cNvPr id="14" name="Picture 3"/>
          <p:cNvPicPr>
            <a:picLocks noChangeAspect="1"/>
          </p:cNvPicPr>
          <p:nvPr/>
        </p:nvPicPr>
        <p:blipFill rotWithShape="1">
          <a:blip r:embed="rId3"/>
          <a:srcRect t="10767" b="49678"/>
          <a:stretch/>
        </p:blipFill>
        <p:spPr>
          <a:xfrm>
            <a:off x="0" y="3835239"/>
            <a:ext cx="9144000" cy="1852706"/>
          </a:xfrm>
          <a:prstGeom prst="rect">
            <a:avLst/>
          </a:prstGeom>
        </p:spPr>
      </p:pic>
      <p:sp>
        <p:nvSpPr>
          <p:cNvPr id="15" name="TextBox 5"/>
          <p:cNvSpPr txBox="1"/>
          <p:nvPr/>
        </p:nvSpPr>
        <p:spPr>
          <a:xfrm>
            <a:off x="4005404" y="4025614"/>
            <a:ext cx="1273102" cy="369332"/>
          </a:xfrm>
          <a:prstGeom prst="rect">
            <a:avLst/>
          </a:prstGeom>
          <a:noFill/>
        </p:spPr>
        <p:txBody>
          <a:bodyPr wrap="square" rtlCol="0">
            <a:spAutoFit/>
          </a:bodyPr>
          <a:lstStyle/>
          <a:p>
            <a:r>
              <a:rPr lang="en-US" b="1" dirty="0" smtClean="0">
                <a:solidFill>
                  <a:srgbClr val="FF0000"/>
                </a:solidFill>
              </a:rPr>
              <a:t>QV =.305</a:t>
            </a:r>
          </a:p>
        </p:txBody>
      </p:sp>
    </p:spTree>
    <p:extLst>
      <p:ext uri="{BB962C8B-B14F-4D97-AF65-F5344CB8AC3E}">
        <p14:creationId xmlns:p14="http://schemas.microsoft.com/office/powerpoint/2010/main" val="1485375381"/>
      </p:ext>
    </p:extLst>
  </p:cSld>
  <p:clrMapOvr>
    <a:masterClrMapping/>
  </p:clrMapOvr>
  <p:timing>
    <p:tnLst>
      <p:par>
        <p:cTn xmlns:p14="http://schemas.microsoft.com/office/powerpoint/2010/mai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109</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Mitigation/suppression techniques</a:t>
            </a:r>
            <a:endParaRPr lang="en-US" dirty="0"/>
          </a:p>
        </p:txBody>
      </p:sp>
      <p:sp>
        <p:nvSpPr>
          <p:cNvPr id="15" name="Rectangle 14"/>
          <p:cNvSpPr/>
          <p:nvPr/>
        </p:nvSpPr>
        <p:spPr>
          <a:xfrm>
            <a:off x="4361072" y="3983187"/>
            <a:ext cx="4561371" cy="2158445"/>
          </a:xfrm>
          <a:prstGeom prst="rect">
            <a:avLst/>
          </a:prstGeom>
          <a:solidFill>
            <a:schemeClr val="bg1">
              <a:lumMod val="75000"/>
            </a:schemeClr>
          </a:solidFill>
          <a:ln w="28575" cmpd="sng">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0" y="3438813"/>
            <a:ext cx="4007313" cy="2702820"/>
          </a:xfrm>
          <a:prstGeom prst="rect">
            <a:avLst/>
          </a:prstGeom>
          <a:solidFill>
            <a:schemeClr val="bg1">
              <a:lumMod val="75000"/>
            </a:schemeClr>
          </a:solidFill>
          <a:ln w="28575" cmpd="sng">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 Box 7"/>
          <p:cNvSpPr txBox="1">
            <a:spLocks noChangeArrowheads="1"/>
          </p:cNvSpPr>
          <p:nvPr/>
        </p:nvSpPr>
        <p:spPr bwMode="auto">
          <a:xfrm>
            <a:off x="3500438" y="2384713"/>
            <a:ext cx="2266950" cy="404812"/>
          </a:xfrm>
          <a:prstGeom prst="rect">
            <a:avLst/>
          </a:prstGeom>
          <a:solidFill>
            <a:schemeClr val="accent2">
              <a:lumMod val="75000"/>
            </a:schemeClr>
          </a:solidFill>
          <a:ln w="38100">
            <a:solidFill>
              <a:srgbClr val="262626"/>
            </a:solidFill>
            <a:miter lim="800000"/>
            <a:headEnd/>
            <a:tailEnd/>
          </a:ln>
          <a:effectLst/>
        </p:spPr>
        <p:txBody>
          <a:bodyPr wrap="none">
            <a:prstTxWarp prst="textNoShape">
              <a:avLst/>
            </a:prstTxWarp>
            <a:spAutoFit/>
          </a:bodyPr>
          <a:lstStyle/>
          <a:p>
            <a:r>
              <a:rPr lang="en-US" b="1" dirty="0">
                <a:solidFill>
                  <a:schemeClr val="bg1"/>
                </a:solidFill>
              </a:rPr>
              <a:t>Possible Solutions</a:t>
            </a:r>
          </a:p>
        </p:txBody>
      </p:sp>
      <p:grpSp>
        <p:nvGrpSpPr>
          <p:cNvPr id="18" name="Group 17"/>
          <p:cNvGrpSpPr/>
          <p:nvPr/>
        </p:nvGrpSpPr>
        <p:grpSpPr>
          <a:xfrm>
            <a:off x="69325" y="1234542"/>
            <a:ext cx="3431113" cy="1352577"/>
            <a:chOff x="69325" y="1295020"/>
            <a:chExt cx="3431113" cy="1352577"/>
          </a:xfrm>
        </p:grpSpPr>
        <p:sp>
          <p:nvSpPr>
            <p:cNvPr id="19" name="Text Box 8"/>
            <p:cNvSpPr txBox="1">
              <a:spLocks noChangeArrowheads="1"/>
            </p:cNvSpPr>
            <p:nvPr/>
          </p:nvSpPr>
          <p:spPr bwMode="auto">
            <a:xfrm>
              <a:off x="69325" y="1295020"/>
              <a:ext cx="2706443" cy="954107"/>
            </a:xfrm>
            <a:prstGeom prst="rect">
              <a:avLst/>
            </a:prstGeom>
            <a:ln>
              <a:headEnd/>
              <a:tailEnd/>
            </a:ln>
          </p:spPr>
          <p:style>
            <a:lnRef idx="1">
              <a:schemeClr val="dk1"/>
            </a:lnRef>
            <a:fillRef idx="3">
              <a:schemeClr val="dk1"/>
            </a:fillRef>
            <a:effectRef idx="2">
              <a:schemeClr val="dk1"/>
            </a:effectRef>
            <a:fontRef idx="minor">
              <a:schemeClr val="lt1"/>
            </a:fontRef>
          </p:style>
          <p:txBody>
            <a:bodyPr wrap="square">
              <a:prstTxWarp prst="textNoShape">
                <a:avLst/>
              </a:prstTxWarp>
              <a:spAutoFit/>
            </a:bodyPr>
            <a:lstStyle/>
            <a:p>
              <a:r>
                <a:rPr lang="en-US" sz="1400" b="1" dirty="0" smtClean="0">
                  <a:solidFill>
                    <a:schemeClr val="bg1"/>
                  </a:solidFill>
                </a:rPr>
                <a:t>Clearing </a:t>
              </a:r>
              <a:r>
                <a:rPr lang="en-US" sz="1400" b="1" dirty="0">
                  <a:solidFill>
                    <a:schemeClr val="bg1"/>
                  </a:solidFill>
                </a:rPr>
                <a:t>electrodes installed along the vacuum </a:t>
              </a:r>
              <a:r>
                <a:rPr lang="en-US" sz="1400" b="1" dirty="0" smtClean="0">
                  <a:solidFill>
                    <a:schemeClr val="bg1"/>
                  </a:solidFill>
                </a:rPr>
                <a:t>chambers (only local, impedance, aperture restriction)</a:t>
              </a:r>
              <a:r>
                <a:rPr lang="en-US" sz="1400" dirty="0" smtClean="0">
                  <a:solidFill>
                    <a:schemeClr val="bg1"/>
                  </a:solidFill>
                </a:rPr>
                <a:t> </a:t>
              </a:r>
              <a:endParaRPr lang="en-US" sz="1400" dirty="0">
                <a:solidFill>
                  <a:schemeClr val="bg1"/>
                </a:solidFill>
              </a:endParaRPr>
            </a:p>
          </p:txBody>
        </p:sp>
        <p:cxnSp>
          <p:nvCxnSpPr>
            <p:cNvPr id="20" name="AutoShape 10"/>
            <p:cNvCxnSpPr>
              <a:cxnSpLocks noChangeShapeType="1"/>
            </p:cNvCxnSpPr>
            <p:nvPr/>
          </p:nvCxnSpPr>
          <p:spPr bwMode="auto">
            <a:xfrm flipH="1" flipV="1">
              <a:off x="2775770" y="2164773"/>
              <a:ext cx="724668" cy="482824"/>
            </a:xfrm>
            <a:prstGeom prst="straightConnector1">
              <a:avLst/>
            </a:prstGeom>
            <a:noFill/>
            <a:ln w="9525">
              <a:solidFill>
                <a:srgbClr val="7F7F7F"/>
              </a:solidFill>
              <a:round/>
              <a:headEnd type="none"/>
              <a:tailEnd type="stealth" w="lg" len="lg"/>
            </a:ln>
            <a:effectLst/>
          </p:spPr>
        </p:cxnSp>
      </p:grpSp>
      <p:grpSp>
        <p:nvGrpSpPr>
          <p:cNvPr id="21" name="Group 20"/>
          <p:cNvGrpSpPr/>
          <p:nvPr/>
        </p:nvGrpSpPr>
        <p:grpSpPr>
          <a:xfrm>
            <a:off x="665803" y="2776016"/>
            <a:ext cx="3968110" cy="1863125"/>
            <a:chOff x="665803" y="3032904"/>
            <a:chExt cx="3968110" cy="1863125"/>
          </a:xfrm>
        </p:grpSpPr>
        <p:sp>
          <p:nvSpPr>
            <p:cNvPr id="22" name="Text Box 11"/>
            <p:cNvSpPr txBox="1">
              <a:spLocks noChangeArrowheads="1"/>
            </p:cNvSpPr>
            <p:nvPr/>
          </p:nvSpPr>
          <p:spPr bwMode="auto">
            <a:xfrm>
              <a:off x="665803" y="3695701"/>
              <a:ext cx="2879086" cy="1200328"/>
            </a:xfrm>
            <a:prstGeom prst="rect">
              <a:avLst/>
            </a:prstGeom>
            <a:solidFill>
              <a:srgbClr val="0055A0"/>
            </a:solidFill>
            <a:ln w="9525">
              <a:solidFill>
                <a:srgbClr val="4D4D4D"/>
              </a:solidFill>
              <a:miter lim="800000"/>
              <a:headEnd/>
              <a:tailEnd/>
            </a:ln>
            <a:effectLst/>
          </p:spPr>
          <p:txBody>
            <a:bodyPr wrap="square">
              <a:prstTxWarp prst="textNoShape">
                <a:avLst/>
              </a:prstTxWarp>
              <a:spAutoFit/>
            </a:bodyPr>
            <a:lstStyle/>
            <a:p>
              <a:r>
                <a:rPr lang="en-US" sz="1400" b="1" dirty="0" smtClean="0">
                  <a:solidFill>
                    <a:schemeClr val="bg1"/>
                  </a:solidFill>
                </a:rPr>
                <a:t>Applying on the wall thin films with intrinsically </a:t>
              </a:r>
              <a:r>
                <a:rPr lang="en-US" sz="1400" b="1" dirty="0">
                  <a:solidFill>
                    <a:schemeClr val="bg1"/>
                  </a:solidFill>
                </a:rPr>
                <a:t>low </a:t>
              </a:r>
              <a:r>
                <a:rPr lang="en-US" sz="1400" b="1" dirty="0" smtClean="0">
                  <a:solidFill>
                    <a:schemeClr val="bg1"/>
                  </a:solidFill>
                </a:rPr>
                <a:t>SEY </a:t>
              </a:r>
            </a:p>
            <a:p>
              <a:pPr marL="285750" indent="-285750">
                <a:buFont typeface="Arial"/>
                <a:buChar char="•"/>
              </a:pPr>
              <a:r>
                <a:rPr lang="en-US" sz="1400" b="1" dirty="0" smtClean="0">
                  <a:solidFill>
                    <a:schemeClr val="bg1"/>
                  </a:solidFill>
                </a:rPr>
                <a:t>NEG coating (helps vacuum)</a:t>
              </a:r>
            </a:p>
            <a:p>
              <a:pPr marL="285750" indent="-285750">
                <a:buFont typeface="Arial"/>
                <a:buChar char="•"/>
              </a:pPr>
              <a:r>
                <a:rPr lang="en-US" sz="1400" b="1" dirty="0" smtClean="0">
                  <a:solidFill>
                    <a:schemeClr val="bg1"/>
                  </a:solidFill>
                </a:rPr>
                <a:t>C coating (no activation)</a:t>
              </a:r>
            </a:p>
          </p:txBody>
        </p:sp>
        <p:cxnSp>
          <p:nvCxnSpPr>
            <p:cNvPr id="23" name="AutoShape 13"/>
            <p:cNvCxnSpPr>
              <a:cxnSpLocks noChangeShapeType="1"/>
              <a:stCxn id="17" idx="2"/>
              <a:endCxn id="22" idx="0"/>
            </p:cNvCxnSpPr>
            <p:nvPr/>
          </p:nvCxnSpPr>
          <p:spPr bwMode="auto">
            <a:xfrm rot="5400000">
              <a:off x="3038231" y="2100019"/>
              <a:ext cx="662798" cy="2528567"/>
            </a:xfrm>
            <a:prstGeom prst="bentConnector3">
              <a:avLst>
                <a:gd name="adj1" fmla="val 50000"/>
              </a:avLst>
            </a:prstGeom>
            <a:noFill/>
            <a:ln w="9525">
              <a:solidFill>
                <a:srgbClr val="7F7F7F"/>
              </a:solidFill>
              <a:miter lim="800000"/>
              <a:headEnd/>
              <a:tailEnd type="arrow"/>
            </a:ln>
            <a:effectLst/>
          </p:spPr>
        </p:cxnSp>
      </p:grpSp>
      <p:cxnSp>
        <p:nvCxnSpPr>
          <p:cNvPr id="24" name="AutoShape 14"/>
          <p:cNvCxnSpPr>
            <a:cxnSpLocks noChangeShapeType="1"/>
            <a:stCxn id="17" idx="2"/>
          </p:cNvCxnSpPr>
          <p:nvPr/>
        </p:nvCxnSpPr>
        <p:spPr bwMode="auto">
          <a:xfrm rot="16200000" flipH="1">
            <a:off x="4509154" y="2914283"/>
            <a:ext cx="1222936" cy="973419"/>
          </a:xfrm>
          <a:prstGeom prst="bentConnector3">
            <a:avLst>
              <a:gd name="adj1" fmla="val 50000"/>
            </a:avLst>
          </a:prstGeom>
          <a:noFill/>
          <a:ln w="9525">
            <a:solidFill>
              <a:srgbClr val="7F7F7F"/>
            </a:solidFill>
            <a:miter lim="800000"/>
            <a:headEnd/>
            <a:tailEnd type="arrow"/>
          </a:ln>
          <a:effectLst/>
        </p:spPr>
      </p:cxnSp>
      <p:grpSp>
        <p:nvGrpSpPr>
          <p:cNvPr id="33" name="Group 32"/>
          <p:cNvGrpSpPr/>
          <p:nvPr/>
        </p:nvGrpSpPr>
        <p:grpSpPr>
          <a:xfrm>
            <a:off x="3200400" y="1122815"/>
            <a:ext cx="2819400" cy="1262694"/>
            <a:chOff x="3200400" y="1379703"/>
            <a:chExt cx="2819400" cy="1262694"/>
          </a:xfrm>
        </p:grpSpPr>
        <p:sp>
          <p:nvSpPr>
            <p:cNvPr id="34" name="Text Box 8"/>
            <p:cNvSpPr txBox="1">
              <a:spLocks noChangeArrowheads="1"/>
            </p:cNvSpPr>
            <p:nvPr/>
          </p:nvSpPr>
          <p:spPr bwMode="auto">
            <a:xfrm>
              <a:off x="3200400" y="1379703"/>
              <a:ext cx="2819400" cy="738664"/>
            </a:xfrm>
            <a:prstGeom prst="rect">
              <a:avLst/>
            </a:prstGeom>
            <a:ln>
              <a:solidFill>
                <a:srgbClr val="7F7F7F"/>
              </a:solidFill>
              <a:headEnd/>
              <a:tailEnd/>
            </a:ln>
          </p:spPr>
          <p:style>
            <a:lnRef idx="1">
              <a:schemeClr val="dk1"/>
            </a:lnRef>
            <a:fillRef idx="3">
              <a:schemeClr val="dk1"/>
            </a:fillRef>
            <a:effectRef idx="2">
              <a:schemeClr val="dk1"/>
            </a:effectRef>
            <a:fontRef idx="minor">
              <a:schemeClr val="lt1"/>
            </a:fontRef>
          </p:style>
          <p:txBody>
            <a:bodyPr wrap="square">
              <a:prstTxWarp prst="textNoShape">
                <a:avLst/>
              </a:prstTxWarp>
              <a:spAutoFit/>
            </a:bodyPr>
            <a:lstStyle/>
            <a:p>
              <a:r>
                <a:rPr lang="en-US" sz="1400" b="1" dirty="0" smtClean="0">
                  <a:solidFill>
                    <a:schemeClr val="bg1"/>
                  </a:solidFill>
                </a:rPr>
                <a:t>Solenoids (only applicable in field-free regions without equipment)</a:t>
              </a:r>
              <a:endParaRPr lang="en-US" sz="1400" dirty="0">
                <a:solidFill>
                  <a:schemeClr val="bg1"/>
                </a:solidFill>
              </a:endParaRPr>
            </a:p>
          </p:txBody>
        </p:sp>
        <p:cxnSp>
          <p:nvCxnSpPr>
            <p:cNvPr id="35" name="AutoShape 10"/>
            <p:cNvCxnSpPr>
              <a:cxnSpLocks noChangeShapeType="1"/>
            </p:cNvCxnSpPr>
            <p:nvPr/>
          </p:nvCxnSpPr>
          <p:spPr bwMode="auto">
            <a:xfrm rot="5400000" flipH="1" flipV="1">
              <a:off x="4317299" y="2375870"/>
              <a:ext cx="531466" cy="1588"/>
            </a:xfrm>
            <a:prstGeom prst="straightConnector1">
              <a:avLst/>
            </a:prstGeom>
            <a:noFill/>
            <a:ln w="9525">
              <a:solidFill>
                <a:srgbClr val="7F7F7F"/>
              </a:solidFill>
              <a:round/>
              <a:headEnd type="none"/>
              <a:tailEnd type="stealth" w="lg" len="lg"/>
            </a:ln>
            <a:effectLst/>
          </p:spPr>
        </p:cxnSp>
      </p:grpSp>
      <p:grpSp>
        <p:nvGrpSpPr>
          <p:cNvPr id="36" name="Group 35"/>
          <p:cNvGrpSpPr/>
          <p:nvPr/>
        </p:nvGrpSpPr>
        <p:grpSpPr>
          <a:xfrm>
            <a:off x="5337096" y="842318"/>
            <a:ext cx="3585347" cy="1542395"/>
            <a:chOff x="5337096" y="1099206"/>
            <a:chExt cx="3585347" cy="1542395"/>
          </a:xfrm>
        </p:grpSpPr>
        <p:sp>
          <p:nvSpPr>
            <p:cNvPr id="37" name="Text Box 8"/>
            <p:cNvSpPr txBox="1">
              <a:spLocks noChangeArrowheads="1"/>
            </p:cNvSpPr>
            <p:nvPr/>
          </p:nvSpPr>
          <p:spPr bwMode="auto">
            <a:xfrm>
              <a:off x="6335059" y="1099206"/>
              <a:ext cx="2587384" cy="738664"/>
            </a:xfrm>
            <a:prstGeom prst="rect">
              <a:avLst/>
            </a:prstGeom>
            <a:ln>
              <a:headEnd/>
              <a:tailEnd/>
            </a:ln>
          </p:spPr>
          <p:style>
            <a:lnRef idx="1">
              <a:schemeClr val="dk1"/>
            </a:lnRef>
            <a:fillRef idx="3">
              <a:schemeClr val="dk1"/>
            </a:fillRef>
            <a:effectRef idx="2">
              <a:schemeClr val="dk1"/>
            </a:effectRef>
            <a:fontRef idx="minor">
              <a:schemeClr val="lt1"/>
            </a:fontRef>
          </p:style>
          <p:txBody>
            <a:bodyPr wrap="square">
              <a:prstTxWarp prst="textNoShape">
                <a:avLst/>
              </a:prstTxWarp>
              <a:spAutoFit/>
            </a:bodyPr>
            <a:lstStyle/>
            <a:p>
              <a:r>
                <a:rPr lang="en-US" sz="1400" b="1" dirty="0" smtClean="0">
                  <a:solidFill>
                    <a:schemeClr val="bg1"/>
                  </a:solidFill>
                </a:rPr>
                <a:t>Tolerate e-cloud, if possible, but damp the instability: feedback system</a:t>
              </a:r>
              <a:endParaRPr lang="en-US" sz="1400" dirty="0">
                <a:solidFill>
                  <a:schemeClr val="bg1"/>
                </a:solidFill>
              </a:endParaRPr>
            </a:p>
          </p:txBody>
        </p:sp>
        <p:cxnSp>
          <p:nvCxnSpPr>
            <p:cNvPr id="38" name="AutoShape 10"/>
            <p:cNvCxnSpPr>
              <a:cxnSpLocks noChangeShapeType="1"/>
            </p:cNvCxnSpPr>
            <p:nvPr/>
          </p:nvCxnSpPr>
          <p:spPr bwMode="auto">
            <a:xfrm flipV="1">
              <a:off x="5337096" y="1864575"/>
              <a:ext cx="1683176" cy="777026"/>
            </a:xfrm>
            <a:prstGeom prst="straightConnector1">
              <a:avLst/>
            </a:prstGeom>
            <a:noFill/>
            <a:ln w="9525">
              <a:solidFill>
                <a:srgbClr val="7E7E7E"/>
              </a:solidFill>
              <a:round/>
              <a:headEnd type="none"/>
              <a:tailEnd type="stealth" w="lg" len="lg"/>
            </a:ln>
            <a:effectLst/>
          </p:spPr>
        </p:cxnSp>
      </p:grpSp>
      <p:grpSp>
        <p:nvGrpSpPr>
          <p:cNvPr id="39" name="Group 38"/>
          <p:cNvGrpSpPr/>
          <p:nvPr/>
        </p:nvGrpSpPr>
        <p:grpSpPr>
          <a:xfrm>
            <a:off x="5767388" y="1895541"/>
            <a:ext cx="3297262" cy="1600438"/>
            <a:chOff x="5767388" y="2488633"/>
            <a:chExt cx="3297262" cy="1600438"/>
          </a:xfrm>
        </p:grpSpPr>
        <p:sp>
          <p:nvSpPr>
            <p:cNvPr id="40" name="Text Box 8"/>
            <p:cNvSpPr txBox="1">
              <a:spLocks noChangeArrowheads="1"/>
            </p:cNvSpPr>
            <p:nvPr/>
          </p:nvSpPr>
          <p:spPr bwMode="auto">
            <a:xfrm>
              <a:off x="6697664" y="2488633"/>
              <a:ext cx="2366986" cy="1600438"/>
            </a:xfrm>
            <a:prstGeom prst="rect">
              <a:avLst/>
            </a:prstGeom>
            <a:ln>
              <a:headEnd/>
              <a:tailEnd/>
            </a:ln>
          </p:spPr>
          <p:style>
            <a:lnRef idx="1">
              <a:schemeClr val="dk1"/>
            </a:lnRef>
            <a:fillRef idx="3">
              <a:schemeClr val="dk1"/>
            </a:fillRef>
            <a:effectRef idx="2">
              <a:schemeClr val="dk1"/>
            </a:effectRef>
            <a:fontRef idx="minor">
              <a:schemeClr val="lt1"/>
            </a:fontRef>
          </p:style>
          <p:txBody>
            <a:bodyPr wrap="square">
              <a:prstTxWarp prst="textNoShape">
                <a:avLst/>
              </a:prstTxWarp>
              <a:spAutoFit/>
            </a:bodyPr>
            <a:lstStyle/>
            <a:p>
              <a:r>
                <a:rPr lang="en-US" sz="1400" b="1" dirty="0">
                  <a:solidFill>
                    <a:schemeClr val="bg1"/>
                  </a:solidFill>
                </a:rPr>
                <a:t>M</a:t>
              </a:r>
              <a:r>
                <a:rPr lang="en-US" sz="1400" b="1" dirty="0" smtClean="0">
                  <a:solidFill>
                    <a:schemeClr val="bg1"/>
                  </a:solidFill>
                </a:rPr>
                <a:t>achine scrubbing during operation</a:t>
              </a:r>
            </a:p>
            <a:p>
              <a:pPr marL="285750" indent="-285750">
                <a:buFont typeface="Arial"/>
                <a:buChar char="•"/>
              </a:pPr>
              <a:r>
                <a:rPr lang="en-US" sz="1400" b="1" dirty="0">
                  <a:solidFill>
                    <a:schemeClr val="bg1"/>
                  </a:solidFill>
                </a:rPr>
                <a:t>L</a:t>
              </a:r>
              <a:r>
                <a:rPr lang="en-US" sz="1400" b="1" dirty="0" smtClean="0">
                  <a:solidFill>
                    <a:schemeClr val="bg1"/>
                  </a:solidFill>
                </a:rPr>
                <a:t>imited by reachable SEY</a:t>
              </a:r>
            </a:p>
            <a:p>
              <a:pPr marL="285750" indent="-285750">
                <a:buFont typeface="Arial"/>
                <a:buChar char="•"/>
              </a:pPr>
              <a:r>
                <a:rPr lang="en-US" sz="1400" b="1" dirty="0" smtClean="0">
                  <a:solidFill>
                    <a:schemeClr val="bg1"/>
                  </a:solidFill>
                </a:rPr>
                <a:t>Operation with degraded beam for some time</a:t>
              </a:r>
            </a:p>
          </p:txBody>
        </p:sp>
        <p:cxnSp>
          <p:nvCxnSpPr>
            <p:cNvPr id="41" name="AutoShape 10"/>
            <p:cNvCxnSpPr>
              <a:cxnSpLocks noChangeShapeType="1"/>
              <a:stCxn id="17" idx="3"/>
              <a:endCxn id="40" idx="1"/>
            </p:cNvCxnSpPr>
            <p:nvPr/>
          </p:nvCxnSpPr>
          <p:spPr bwMode="auto">
            <a:xfrm>
              <a:off x="5767388" y="3180211"/>
              <a:ext cx="930276" cy="108641"/>
            </a:xfrm>
            <a:prstGeom prst="straightConnector1">
              <a:avLst/>
            </a:prstGeom>
            <a:ln>
              <a:solidFill>
                <a:srgbClr val="7F7F7F"/>
              </a:solidFill>
              <a:headEnd type="none"/>
              <a:tailEnd type="stealth" w="lg" len="lg"/>
            </a:ln>
            <a:effectLst/>
          </p:spPr>
          <p:style>
            <a:lnRef idx="1">
              <a:schemeClr val="dk1"/>
            </a:lnRef>
            <a:fillRef idx="3">
              <a:schemeClr val="dk1"/>
            </a:fillRef>
            <a:effectRef idx="2">
              <a:schemeClr val="dk1"/>
            </a:effectRef>
            <a:fontRef idx="minor">
              <a:schemeClr val="lt1"/>
            </a:fontRef>
          </p:style>
        </p:cxnSp>
      </p:grpSp>
      <p:pic>
        <p:nvPicPr>
          <p:cNvPr id="43" name="Picture 42"/>
          <p:cNvPicPr/>
          <p:nvPr/>
        </p:nvPicPr>
        <p:blipFill>
          <a:blip r:embed="rId2" cstate="screen">
            <a:extLst>
              <a:ext uri="{28A0092B-C50C-407E-A947-70E740481C1C}">
                <a14:useLocalDpi xmlns:a14="http://schemas.microsoft.com/office/drawing/2010/main"/>
              </a:ext>
            </a:extLst>
          </a:blip>
          <a:stretch>
            <a:fillRect/>
          </a:stretch>
        </p:blipFill>
        <p:spPr>
          <a:xfrm>
            <a:off x="7092059" y="4544298"/>
            <a:ext cx="1830384" cy="1611182"/>
          </a:xfrm>
          <a:prstGeom prst="rect">
            <a:avLst/>
          </a:prstGeom>
        </p:spPr>
      </p:pic>
      <p:pic>
        <p:nvPicPr>
          <p:cNvPr id="44" name="Picture 4"/>
          <p:cNvPicPr>
            <a:picLocks noChangeAspect="1" noChangeArrowheads="1"/>
          </p:cNvPicPr>
          <p:nvPr/>
        </p:nvPicPr>
        <p:blipFill>
          <a:blip r:embed="rId3">
            <a:extLst>
              <a:ext uri="{28A0092B-C50C-407E-A947-70E740481C1C}">
                <a14:useLocalDpi xmlns:a14="http://schemas.microsoft.com/office/drawing/2010/main" val="0"/>
              </a:ext>
            </a:extLst>
          </a:blip>
          <a:srcRect l="7961" r="3185" b="8533"/>
          <a:stretch>
            <a:fillRect/>
          </a:stretch>
        </p:blipFill>
        <p:spPr bwMode="auto">
          <a:xfrm>
            <a:off x="7138128" y="3983188"/>
            <a:ext cx="1364441" cy="52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Picture 44"/>
          <p:cNvPicPr>
            <a:picLocks noChangeAspect="1"/>
          </p:cNvPicPr>
          <p:nvPr/>
        </p:nvPicPr>
        <p:blipFill>
          <a:blip r:embed="rId4"/>
          <a:stretch>
            <a:fillRect/>
          </a:stretch>
        </p:blipFill>
        <p:spPr>
          <a:xfrm rot="16200000">
            <a:off x="5238073" y="4714600"/>
            <a:ext cx="1058629" cy="1795435"/>
          </a:xfrm>
          <a:prstGeom prst="rect">
            <a:avLst/>
          </a:prstGeom>
        </p:spPr>
      </p:pic>
      <p:pic>
        <p:nvPicPr>
          <p:cNvPr id="46" name="Picture 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019053" y="4801512"/>
            <a:ext cx="1988260" cy="1340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Text Box 11"/>
          <p:cNvSpPr txBox="1">
            <a:spLocks noChangeArrowheads="1"/>
          </p:cNvSpPr>
          <p:nvPr/>
        </p:nvSpPr>
        <p:spPr bwMode="auto">
          <a:xfrm>
            <a:off x="4361072" y="4000009"/>
            <a:ext cx="2659200" cy="1169551"/>
          </a:xfrm>
          <a:prstGeom prst="rect">
            <a:avLst/>
          </a:prstGeom>
          <a:solidFill>
            <a:srgbClr val="0055A0"/>
          </a:solidFill>
          <a:ln w="9525">
            <a:solidFill>
              <a:srgbClr val="4D4D4D"/>
            </a:solidFill>
            <a:miter lim="800000"/>
            <a:headEnd/>
            <a:tailEnd/>
          </a:ln>
          <a:effectLst/>
        </p:spPr>
        <p:txBody>
          <a:bodyPr wrap="square">
            <a:prstTxWarp prst="textNoShape">
              <a:avLst/>
            </a:prstTxWarp>
            <a:spAutoFit/>
          </a:bodyPr>
          <a:lstStyle/>
          <a:p>
            <a:r>
              <a:rPr lang="en-US" sz="1400" b="1" dirty="0" smtClean="0">
                <a:solidFill>
                  <a:schemeClr val="bg1"/>
                </a:solidFill>
              </a:rPr>
              <a:t>Surface roughness to stop secondary electrons</a:t>
            </a:r>
          </a:p>
          <a:p>
            <a:pPr marL="285750" indent="-285750">
              <a:buFont typeface="Arial"/>
              <a:buChar char="•"/>
            </a:pPr>
            <a:r>
              <a:rPr lang="en-US" sz="1400" b="1" dirty="0" smtClean="0">
                <a:solidFill>
                  <a:schemeClr val="bg1"/>
                </a:solidFill>
              </a:rPr>
              <a:t>Grooves</a:t>
            </a:r>
          </a:p>
          <a:p>
            <a:pPr marL="285750" indent="-285750">
              <a:buFont typeface="Arial"/>
              <a:buChar char="•"/>
            </a:pPr>
            <a:r>
              <a:rPr lang="en-US" sz="1400" b="1" dirty="0" smtClean="0">
                <a:solidFill>
                  <a:schemeClr val="bg1"/>
                </a:solidFill>
              </a:rPr>
              <a:t>Rough material coating</a:t>
            </a:r>
          </a:p>
          <a:p>
            <a:pPr marL="285750" indent="-285750">
              <a:buFont typeface="Arial"/>
              <a:buChar char="•"/>
            </a:pPr>
            <a:r>
              <a:rPr lang="en-US" sz="1400" b="1" dirty="0" smtClean="0">
                <a:solidFill>
                  <a:schemeClr val="bg1"/>
                </a:solidFill>
              </a:rPr>
              <a:t>Sponges</a:t>
            </a:r>
            <a:endParaRPr lang="en-US" sz="1400" b="1" dirty="0">
              <a:solidFill>
                <a:schemeClr val="bg1"/>
              </a:solidFill>
            </a:endParaRPr>
          </a:p>
        </p:txBody>
      </p:sp>
      <p:pic>
        <p:nvPicPr>
          <p:cNvPr id="48" name="Picture 47" descr="IMG_0538.jpg"/>
          <p:cNvPicPr>
            <a:picLocks noChangeAspect="1"/>
          </p:cNvPicPr>
          <p:nvPr/>
        </p:nvPicPr>
        <p:blipFill>
          <a:blip r:embed="rId6" cstate="print"/>
          <a:srcRect l="12336" t="27632" r="27632" b="12039"/>
          <a:stretch>
            <a:fillRect/>
          </a:stretch>
        </p:blipFill>
        <p:spPr>
          <a:xfrm>
            <a:off x="0" y="4554479"/>
            <a:ext cx="1924823" cy="1450796"/>
          </a:xfrm>
          <a:prstGeom prst="rect">
            <a:avLst/>
          </a:prstGeom>
          <a:ln>
            <a:solidFill>
              <a:schemeClr val="tx1"/>
            </a:solidFill>
          </a:ln>
        </p:spPr>
      </p:pic>
      <p:sp>
        <p:nvSpPr>
          <p:cNvPr id="32"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42"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197515444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Primary generation</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11</a:t>
            </a:fld>
            <a:endParaRPr lang="en-US" dirty="0"/>
          </a:p>
        </p:txBody>
      </p:sp>
      <p:sp>
        <p:nvSpPr>
          <p:cNvPr id="17" name="Rounded Rectangle 16"/>
          <p:cNvSpPr/>
          <p:nvPr/>
        </p:nvSpPr>
        <p:spPr>
          <a:xfrm>
            <a:off x="2333401" y="960447"/>
            <a:ext cx="4404994" cy="107694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t>Generation of charged particles inside the vacuum chamber </a:t>
            </a:r>
          </a:p>
          <a:p>
            <a:pPr algn="ctr"/>
            <a:r>
              <a:rPr lang="en-US" b="1" dirty="0" smtClean="0"/>
              <a:t>(primary, or seed, electrons)</a:t>
            </a:r>
            <a:endParaRPr lang="en-US" b="1" dirty="0"/>
          </a:p>
        </p:txBody>
      </p:sp>
      <p:cxnSp>
        <p:nvCxnSpPr>
          <p:cNvPr id="18" name="Straight Arrow Connector 17"/>
          <p:cNvCxnSpPr>
            <a:stCxn id="17" idx="1"/>
          </p:cNvCxnSpPr>
          <p:nvPr/>
        </p:nvCxnSpPr>
        <p:spPr>
          <a:xfrm flipH="1">
            <a:off x="1441875" y="1498919"/>
            <a:ext cx="891526" cy="538471"/>
          </a:xfrm>
          <a:prstGeom prst="straightConnector1">
            <a:avLst/>
          </a:prstGeom>
          <a:ln>
            <a:solidFill>
              <a:srgbClr val="F0F0F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a:stCxn id="17" idx="2"/>
          </p:cNvCxnSpPr>
          <p:nvPr/>
        </p:nvCxnSpPr>
        <p:spPr>
          <a:xfrm>
            <a:off x="4535898" y="2037390"/>
            <a:ext cx="0" cy="648260"/>
          </a:xfrm>
          <a:prstGeom prst="straightConnector1">
            <a:avLst/>
          </a:prstGeom>
          <a:ln>
            <a:solidFill>
              <a:schemeClr val="accent2">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17" idx="3"/>
          </p:cNvCxnSpPr>
          <p:nvPr/>
        </p:nvCxnSpPr>
        <p:spPr>
          <a:xfrm>
            <a:off x="6738395" y="1498919"/>
            <a:ext cx="891526" cy="538471"/>
          </a:xfrm>
          <a:prstGeom prst="straightConnector1">
            <a:avLst/>
          </a:prstGeom>
          <a:ln>
            <a:solidFill>
              <a:srgbClr val="F0F0F0"/>
            </a:solidFill>
            <a:tailEnd type="arrow"/>
          </a:ln>
          <a:effectLst/>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457200" y="2097889"/>
            <a:ext cx="1851950" cy="646331"/>
          </a:xfrm>
          <a:prstGeom prst="rect">
            <a:avLst/>
          </a:prstGeom>
          <a:noFill/>
        </p:spPr>
        <p:txBody>
          <a:bodyPr wrap="square" rtlCol="0">
            <a:spAutoFit/>
          </a:bodyPr>
          <a:lstStyle/>
          <a:p>
            <a:pPr algn="ctr"/>
            <a:r>
              <a:rPr lang="en-US" b="1" dirty="0" smtClean="0">
                <a:solidFill>
                  <a:srgbClr val="F0F0F0"/>
                </a:solidFill>
              </a:rPr>
              <a:t>Residual gas ionization</a:t>
            </a:r>
            <a:endParaRPr lang="en-US" b="1" dirty="0">
              <a:solidFill>
                <a:srgbClr val="F0F0F0"/>
              </a:solidFill>
            </a:endParaRPr>
          </a:p>
        </p:txBody>
      </p:sp>
      <p:sp>
        <p:nvSpPr>
          <p:cNvPr id="22" name="TextBox 21"/>
          <p:cNvSpPr txBox="1"/>
          <p:nvPr/>
        </p:nvSpPr>
        <p:spPr>
          <a:xfrm>
            <a:off x="3121858" y="2685650"/>
            <a:ext cx="2883749" cy="646331"/>
          </a:xfrm>
          <a:prstGeom prst="rect">
            <a:avLst/>
          </a:prstGeom>
          <a:noFill/>
        </p:spPr>
        <p:txBody>
          <a:bodyPr wrap="square" rtlCol="0">
            <a:spAutoFit/>
          </a:bodyPr>
          <a:lstStyle/>
          <a:p>
            <a:pPr algn="ctr"/>
            <a:r>
              <a:rPr lang="en-US" b="1" dirty="0" smtClean="0">
                <a:solidFill>
                  <a:schemeClr val="accent2">
                    <a:lumMod val="75000"/>
                  </a:schemeClr>
                </a:solidFill>
              </a:rPr>
              <a:t>Photoelectrons from synchrotron radiation </a:t>
            </a:r>
            <a:endParaRPr lang="en-US" b="1" dirty="0">
              <a:solidFill>
                <a:schemeClr val="accent2">
                  <a:lumMod val="75000"/>
                </a:schemeClr>
              </a:solidFill>
            </a:endParaRPr>
          </a:p>
        </p:txBody>
      </p:sp>
      <p:sp>
        <p:nvSpPr>
          <p:cNvPr id="23" name="TextBox 22"/>
          <p:cNvSpPr txBox="1"/>
          <p:nvPr/>
        </p:nvSpPr>
        <p:spPr>
          <a:xfrm>
            <a:off x="6495050" y="2097889"/>
            <a:ext cx="2642885" cy="646331"/>
          </a:xfrm>
          <a:prstGeom prst="rect">
            <a:avLst/>
          </a:prstGeom>
          <a:noFill/>
        </p:spPr>
        <p:txBody>
          <a:bodyPr wrap="square" rtlCol="0">
            <a:spAutoFit/>
          </a:bodyPr>
          <a:lstStyle/>
          <a:p>
            <a:pPr algn="ctr"/>
            <a:r>
              <a:rPr lang="en-US" b="1" dirty="0" smtClean="0">
                <a:solidFill>
                  <a:srgbClr val="F0F0F0"/>
                </a:solidFill>
              </a:rPr>
              <a:t>Desorption from the losses on the wall</a:t>
            </a:r>
            <a:endParaRPr lang="en-US" b="1" dirty="0">
              <a:solidFill>
                <a:srgbClr val="F0F0F0"/>
              </a:solidFill>
            </a:endParaRPr>
          </a:p>
        </p:txBody>
      </p:sp>
      <p:sp>
        <p:nvSpPr>
          <p:cNvPr id="15"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6"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593823124"/>
      </p:ext>
    </p:extLst>
  </p:cSld>
  <p:clrMapOvr>
    <a:masterClrMapping/>
  </p:clrMapOvr>
  <p:timing>
    <p:tnLst>
      <p:par>
        <p:cTn xmlns:p14="http://schemas.microsoft.com/office/powerpoint/2010/mai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110</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Mitigation/suppression techniques</a:t>
            </a:r>
            <a:endParaRPr lang="en-US" dirty="0"/>
          </a:p>
        </p:txBody>
      </p:sp>
      <p:sp>
        <p:nvSpPr>
          <p:cNvPr id="15" name="Rectangle 14"/>
          <p:cNvSpPr/>
          <p:nvPr/>
        </p:nvSpPr>
        <p:spPr>
          <a:xfrm>
            <a:off x="4361072" y="3983187"/>
            <a:ext cx="4561371" cy="2158445"/>
          </a:xfrm>
          <a:prstGeom prst="rect">
            <a:avLst/>
          </a:prstGeom>
          <a:solidFill>
            <a:schemeClr val="bg1">
              <a:lumMod val="75000"/>
            </a:schemeClr>
          </a:solidFill>
          <a:ln w="28575" cmpd="sng">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0" y="3438813"/>
            <a:ext cx="4007313" cy="2702820"/>
          </a:xfrm>
          <a:prstGeom prst="rect">
            <a:avLst/>
          </a:prstGeom>
          <a:solidFill>
            <a:schemeClr val="bg1">
              <a:lumMod val="75000"/>
            </a:schemeClr>
          </a:solidFill>
          <a:ln w="28575" cmpd="sng">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 Box 7"/>
          <p:cNvSpPr txBox="1">
            <a:spLocks noChangeArrowheads="1"/>
          </p:cNvSpPr>
          <p:nvPr/>
        </p:nvSpPr>
        <p:spPr bwMode="auto">
          <a:xfrm>
            <a:off x="3500438" y="2384713"/>
            <a:ext cx="2266950" cy="404812"/>
          </a:xfrm>
          <a:prstGeom prst="rect">
            <a:avLst/>
          </a:prstGeom>
          <a:solidFill>
            <a:schemeClr val="accent2">
              <a:lumMod val="75000"/>
            </a:schemeClr>
          </a:solidFill>
          <a:ln w="38100">
            <a:solidFill>
              <a:srgbClr val="262626"/>
            </a:solidFill>
            <a:miter lim="800000"/>
            <a:headEnd/>
            <a:tailEnd/>
          </a:ln>
          <a:effectLst/>
        </p:spPr>
        <p:txBody>
          <a:bodyPr wrap="none">
            <a:prstTxWarp prst="textNoShape">
              <a:avLst/>
            </a:prstTxWarp>
            <a:spAutoFit/>
          </a:bodyPr>
          <a:lstStyle/>
          <a:p>
            <a:r>
              <a:rPr lang="en-US" b="1" dirty="0">
                <a:solidFill>
                  <a:schemeClr val="bg1"/>
                </a:solidFill>
              </a:rPr>
              <a:t>Possible Solutions</a:t>
            </a:r>
          </a:p>
        </p:txBody>
      </p:sp>
      <p:grpSp>
        <p:nvGrpSpPr>
          <p:cNvPr id="18" name="Group 17"/>
          <p:cNvGrpSpPr/>
          <p:nvPr/>
        </p:nvGrpSpPr>
        <p:grpSpPr>
          <a:xfrm>
            <a:off x="69325" y="1234542"/>
            <a:ext cx="3431113" cy="1352577"/>
            <a:chOff x="69325" y="1295020"/>
            <a:chExt cx="3431113" cy="1352577"/>
          </a:xfrm>
        </p:grpSpPr>
        <p:sp>
          <p:nvSpPr>
            <p:cNvPr id="19" name="Text Box 8"/>
            <p:cNvSpPr txBox="1">
              <a:spLocks noChangeArrowheads="1"/>
            </p:cNvSpPr>
            <p:nvPr/>
          </p:nvSpPr>
          <p:spPr bwMode="auto">
            <a:xfrm>
              <a:off x="69325" y="1295020"/>
              <a:ext cx="2706443" cy="954107"/>
            </a:xfrm>
            <a:prstGeom prst="rect">
              <a:avLst/>
            </a:prstGeom>
            <a:ln>
              <a:headEnd/>
              <a:tailEnd/>
            </a:ln>
          </p:spPr>
          <p:style>
            <a:lnRef idx="1">
              <a:schemeClr val="dk1"/>
            </a:lnRef>
            <a:fillRef idx="3">
              <a:schemeClr val="dk1"/>
            </a:fillRef>
            <a:effectRef idx="2">
              <a:schemeClr val="dk1"/>
            </a:effectRef>
            <a:fontRef idx="minor">
              <a:schemeClr val="lt1"/>
            </a:fontRef>
          </p:style>
          <p:txBody>
            <a:bodyPr wrap="square">
              <a:prstTxWarp prst="textNoShape">
                <a:avLst/>
              </a:prstTxWarp>
              <a:spAutoFit/>
            </a:bodyPr>
            <a:lstStyle/>
            <a:p>
              <a:r>
                <a:rPr lang="en-US" sz="1400" b="1" dirty="0" smtClean="0">
                  <a:solidFill>
                    <a:schemeClr val="bg1"/>
                  </a:solidFill>
                </a:rPr>
                <a:t>Clearing </a:t>
              </a:r>
              <a:r>
                <a:rPr lang="en-US" sz="1400" b="1" dirty="0">
                  <a:solidFill>
                    <a:schemeClr val="bg1"/>
                  </a:solidFill>
                </a:rPr>
                <a:t>electrodes installed along the vacuum </a:t>
              </a:r>
              <a:r>
                <a:rPr lang="en-US" sz="1400" b="1" dirty="0" smtClean="0">
                  <a:solidFill>
                    <a:schemeClr val="bg1"/>
                  </a:solidFill>
                </a:rPr>
                <a:t>chambers (only local, impedance, aperture restriction)</a:t>
              </a:r>
              <a:r>
                <a:rPr lang="en-US" sz="1400" dirty="0" smtClean="0">
                  <a:solidFill>
                    <a:schemeClr val="bg1"/>
                  </a:solidFill>
                </a:rPr>
                <a:t> </a:t>
              </a:r>
              <a:endParaRPr lang="en-US" sz="1400" dirty="0">
                <a:solidFill>
                  <a:schemeClr val="bg1"/>
                </a:solidFill>
              </a:endParaRPr>
            </a:p>
          </p:txBody>
        </p:sp>
        <p:cxnSp>
          <p:nvCxnSpPr>
            <p:cNvPr id="20" name="AutoShape 10"/>
            <p:cNvCxnSpPr>
              <a:cxnSpLocks noChangeShapeType="1"/>
            </p:cNvCxnSpPr>
            <p:nvPr/>
          </p:nvCxnSpPr>
          <p:spPr bwMode="auto">
            <a:xfrm flipH="1" flipV="1">
              <a:off x="2775770" y="2164773"/>
              <a:ext cx="724668" cy="482824"/>
            </a:xfrm>
            <a:prstGeom prst="straightConnector1">
              <a:avLst/>
            </a:prstGeom>
            <a:noFill/>
            <a:ln w="9525">
              <a:solidFill>
                <a:srgbClr val="7F7F7F"/>
              </a:solidFill>
              <a:round/>
              <a:headEnd type="none"/>
              <a:tailEnd type="stealth" w="lg" len="lg"/>
            </a:ln>
            <a:effectLst/>
          </p:spPr>
        </p:cxnSp>
      </p:grpSp>
      <p:grpSp>
        <p:nvGrpSpPr>
          <p:cNvPr id="21" name="Group 20"/>
          <p:cNvGrpSpPr/>
          <p:nvPr/>
        </p:nvGrpSpPr>
        <p:grpSpPr>
          <a:xfrm>
            <a:off x="665803" y="2776016"/>
            <a:ext cx="3968110" cy="1863125"/>
            <a:chOff x="665803" y="3032904"/>
            <a:chExt cx="3968110" cy="1863125"/>
          </a:xfrm>
        </p:grpSpPr>
        <p:sp>
          <p:nvSpPr>
            <p:cNvPr id="22" name="Text Box 11"/>
            <p:cNvSpPr txBox="1">
              <a:spLocks noChangeArrowheads="1"/>
            </p:cNvSpPr>
            <p:nvPr/>
          </p:nvSpPr>
          <p:spPr bwMode="auto">
            <a:xfrm>
              <a:off x="665803" y="3695701"/>
              <a:ext cx="2879086" cy="1200328"/>
            </a:xfrm>
            <a:prstGeom prst="rect">
              <a:avLst/>
            </a:prstGeom>
            <a:solidFill>
              <a:srgbClr val="0055A0"/>
            </a:solidFill>
            <a:ln w="9525">
              <a:solidFill>
                <a:srgbClr val="4D4D4D"/>
              </a:solidFill>
              <a:miter lim="800000"/>
              <a:headEnd/>
              <a:tailEnd/>
            </a:ln>
            <a:effectLst/>
          </p:spPr>
          <p:txBody>
            <a:bodyPr wrap="square">
              <a:prstTxWarp prst="textNoShape">
                <a:avLst/>
              </a:prstTxWarp>
              <a:spAutoFit/>
            </a:bodyPr>
            <a:lstStyle/>
            <a:p>
              <a:r>
                <a:rPr lang="en-US" sz="1400" b="1" dirty="0" smtClean="0">
                  <a:solidFill>
                    <a:schemeClr val="bg1"/>
                  </a:solidFill>
                </a:rPr>
                <a:t>Applying on the wall thin films with intrinsically </a:t>
              </a:r>
              <a:r>
                <a:rPr lang="en-US" sz="1400" b="1" dirty="0">
                  <a:solidFill>
                    <a:schemeClr val="bg1"/>
                  </a:solidFill>
                </a:rPr>
                <a:t>low </a:t>
              </a:r>
              <a:r>
                <a:rPr lang="en-US" sz="1400" b="1" dirty="0" smtClean="0">
                  <a:solidFill>
                    <a:schemeClr val="bg1"/>
                  </a:solidFill>
                </a:rPr>
                <a:t>SEY </a:t>
              </a:r>
            </a:p>
            <a:p>
              <a:pPr marL="285750" indent="-285750">
                <a:buFont typeface="Arial"/>
                <a:buChar char="•"/>
              </a:pPr>
              <a:r>
                <a:rPr lang="en-US" sz="1400" b="1" dirty="0" smtClean="0">
                  <a:solidFill>
                    <a:schemeClr val="bg1"/>
                  </a:solidFill>
                </a:rPr>
                <a:t>NEG coating (helps vacuum)</a:t>
              </a:r>
            </a:p>
            <a:p>
              <a:pPr marL="285750" indent="-285750">
                <a:buFont typeface="Arial"/>
                <a:buChar char="•"/>
              </a:pPr>
              <a:r>
                <a:rPr lang="en-US" sz="1400" b="1" dirty="0" smtClean="0">
                  <a:solidFill>
                    <a:schemeClr val="bg1"/>
                  </a:solidFill>
                </a:rPr>
                <a:t>C coating (no activation)</a:t>
              </a:r>
            </a:p>
          </p:txBody>
        </p:sp>
        <p:cxnSp>
          <p:nvCxnSpPr>
            <p:cNvPr id="23" name="AutoShape 13"/>
            <p:cNvCxnSpPr>
              <a:cxnSpLocks noChangeShapeType="1"/>
              <a:stCxn id="17" idx="2"/>
              <a:endCxn id="22" idx="0"/>
            </p:cNvCxnSpPr>
            <p:nvPr/>
          </p:nvCxnSpPr>
          <p:spPr bwMode="auto">
            <a:xfrm rot="5400000">
              <a:off x="3038231" y="2100019"/>
              <a:ext cx="662798" cy="2528567"/>
            </a:xfrm>
            <a:prstGeom prst="bentConnector3">
              <a:avLst>
                <a:gd name="adj1" fmla="val 50000"/>
              </a:avLst>
            </a:prstGeom>
            <a:noFill/>
            <a:ln w="9525">
              <a:solidFill>
                <a:srgbClr val="7F7F7F"/>
              </a:solidFill>
              <a:miter lim="800000"/>
              <a:headEnd/>
              <a:tailEnd type="arrow"/>
            </a:ln>
            <a:effectLst/>
          </p:spPr>
        </p:cxnSp>
      </p:grpSp>
      <p:cxnSp>
        <p:nvCxnSpPr>
          <p:cNvPr id="24" name="AutoShape 14"/>
          <p:cNvCxnSpPr>
            <a:cxnSpLocks noChangeShapeType="1"/>
            <a:stCxn id="17" idx="2"/>
          </p:cNvCxnSpPr>
          <p:nvPr/>
        </p:nvCxnSpPr>
        <p:spPr bwMode="auto">
          <a:xfrm rot="16200000" flipH="1">
            <a:off x="4509154" y="2914283"/>
            <a:ext cx="1222936" cy="973419"/>
          </a:xfrm>
          <a:prstGeom prst="bentConnector3">
            <a:avLst>
              <a:gd name="adj1" fmla="val 50000"/>
            </a:avLst>
          </a:prstGeom>
          <a:noFill/>
          <a:ln w="9525">
            <a:solidFill>
              <a:srgbClr val="7F7F7F"/>
            </a:solidFill>
            <a:miter lim="800000"/>
            <a:headEnd/>
            <a:tailEnd type="arrow"/>
          </a:ln>
          <a:effectLst/>
        </p:spPr>
      </p:cxnSp>
      <p:grpSp>
        <p:nvGrpSpPr>
          <p:cNvPr id="33" name="Group 32"/>
          <p:cNvGrpSpPr/>
          <p:nvPr/>
        </p:nvGrpSpPr>
        <p:grpSpPr>
          <a:xfrm>
            <a:off x="3200400" y="1122815"/>
            <a:ext cx="2819400" cy="1262694"/>
            <a:chOff x="3200400" y="1379703"/>
            <a:chExt cx="2819400" cy="1262694"/>
          </a:xfrm>
        </p:grpSpPr>
        <p:sp>
          <p:nvSpPr>
            <p:cNvPr id="34" name="Text Box 8"/>
            <p:cNvSpPr txBox="1">
              <a:spLocks noChangeArrowheads="1"/>
            </p:cNvSpPr>
            <p:nvPr/>
          </p:nvSpPr>
          <p:spPr bwMode="auto">
            <a:xfrm>
              <a:off x="3200400" y="1379703"/>
              <a:ext cx="2819400" cy="738664"/>
            </a:xfrm>
            <a:prstGeom prst="rect">
              <a:avLst/>
            </a:prstGeom>
            <a:ln>
              <a:solidFill>
                <a:srgbClr val="7F7F7F"/>
              </a:solidFill>
              <a:headEnd/>
              <a:tailEnd/>
            </a:ln>
          </p:spPr>
          <p:style>
            <a:lnRef idx="1">
              <a:schemeClr val="dk1"/>
            </a:lnRef>
            <a:fillRef idx="3">
              <a:schemeClr val="dk1"/>
            </a:fillRef>
            <a:effectRef idx="2">
              <a:schemeClr val="dk1"/>
            </a:effectRef>
            <a:fontRef idx="minor">
              <a:schemeClr val="lt1"/>
            </a:fontRef>
          </p:style>
          <p:txBody>
            <a:bodyPr wrap="square">
              <a:prstTxWarp prst="textNoShape">
                <a:avLst/>
              </a:prstTxWarp>
              <a:spAutoFit/>
            </a:bodyPr>
            <a:lstStyle/>
            <a:p>
              <a:r>
                <a:rPr lang="en-US" sz="1400" b="1" dirty="0" smtClean="0">
                  <a:solidFill>
                    <a:schemeClr val="bg1"/>
                  </a:solidFill>
                </a:rPr>
                <a:t>Solenoids (only applicable in field-free regions without equipment)</a:t>
              </a:r>
              <a:endParaRPr lang="en-US" sz="1400" dirty="0">
                <a:solidFill>
                  <a:schemeClr val="bg1"/>
                </a:solidFill>
              </a:endParaRPr>
            </a:p>
          </p:txBody>
        </p:sp>
        <p:cxnSp>
          <p:nvCxnSpPr>
            <p:cNvPr id="35" name="AutoShape 10"/>
            <p:cNvCxnSpPr>
              <a:cxnSpLocks noChangeShapeType="1"/>
            </p:cNvCxnSpPr>
            <p:nvPr/>
          </p:nvCxnSpPr>
          <p:spPr bwMode="auto">
            <a:xfrm rot="5400000" flipH="1" flipV="1">
              <a:off x="4317299" y="2375870"/>
              <a:ext cx="531466" cy="1588"/>
            </a:xfrm>
            <a:prstGeom prst="straightConnector1">
              <a:avLst/>
            </a:prstGeom>
            <a:noFill/>
            <a:ln w="9525">
              <a:solidFill>
                <a:srgbClr val="7F7F7F"/>
              </a:solidFill>
              <a:round/>
              <a:headEnd type="none"/>
              <a:tailEnd type="stealth" w="lg" len="lg"/>
            </a:ln>
            <a:effectLst/>
          </p:spPr>
        </p:cxnSp>
      </p:grpSp>
      <p:grpSp>
        <p:nvGrpSpPr>
          <p:cNvPr id="36" name="Group 35"/>
          <p:cNvGrpSpPr/>
          <p:nvPr/>
        </p:nvGrpSpPr>
        <p:grpSpPr>
          <a:xfrm>
            <a:off x="5337096" y="842318"/>
            <a:ext cx="3585347" cy="1542395"/>
            <a:chOff x="5337096" y="1099206"/>
            <a:chExt cx="3585347" cy="1542395"/>
          </a:xfrm>
        </p:grpSpPr>
        <p:sp>
          <p:nvSpPr>
            <p:cNvPr id="37" name="Text Box 8"/>
            <p:cNvSpPr txBox="1">
              <a:spLocks noChangeArrowheads="1"/>
            </p:cNvSpPr>
            <p:nvPr/>
          </p:nvSpPr>
          <p:spPr bwMode="auto">
            <a:xfrm>
              <a:off x="6335059" y="1099206"/>
              <a:ext cx="2587384" cy="738664"/>
            </a:xfrm>
            <a:prstGeom prst="rect">
              <a:avLst/>
            </a:prstGeom>
            <a:ln>
              <a:headEnd/>
              <a:tailEnd/>
            </a:ln>
          </p:spPr>
          <p:style>
            <a:lnRef idx="1">
              <a:schemeClr val="dk1"/>
            </a:lnRef>
            <a:fillRef idx="3">
              <a:schemeClr val="dk1"/>
            </a:fillRef>
            <a:effectRef idx="2">
              <a:schemeClr val="dk1"/>
            </a:effectRef>
            <a:fontRef idx="minor">
              <a:schemeClr val="lt1"/>
            </a:fontRef>
          </p:style>
          <p:txBody>
            <a:bodyPr wrap="square">
              <a:prstTxWarp prst="textNoShape">
                <a:avLst/>
              </a:prstTxWarp>
              <a:spAutoFit/>
            </a:bodyPr>
            <a:lstStyle/>
            <a:p>
              <a:r>
                <a:rPr lang="en-US" sz="1400" b="1" dirty="0" smtClean="0">
                  <a:solidFill>
                    <a:schemeClr val="bg1"/>
                  </a:solidFill>
                </a:rPr>
                <a:t>Tolerate e-cloud, if possible, but damp the instability: feedback system</a:t>
              </a:r>
              <a:endParaRPr lang="en-US" sz="1400" dirty="0">
                <a:solidFill>
                  <a:schemeClr val="bg1"/>
                </a:solidFill>
              </a:endParaRPr>
            </a:p>
          </p:txBody>
        </p:sp>
        <p:cxnSp>
          <p:nvCxnSpPr>
            <p:cNvPr id="38" name="AutoShape 10"/>
            <p:cNvCxnSpPr>
              <a:cxnSpLocks noChangeShapeType="1"/>
            </p:cNvCxnSpPr>
            <p:nvPr/>
          </p:nvCxnSpPr>
          <p:spPr bwMode="auto">
            <a:xfrm flipV="1">
              <a:off x="5337096" y="1864575"/>
              <a:ext cx="1683176" cy="777026"/>
            </a:xfrm>
            <a:prstGeom prst="straightConnector1">
              <a:avLst/>
            </a:prstGeom>
            <a:noFill/>
            <a:ln w="9525">
              <a:solidFill>
                <a:srgbClr val="7E7E7E"/>
              </a:solidFill>
              <a:round/>
              <a:headEnd type="none"/>
              <a:tailEnd type="stealth" w="lg" len="lg"/>
            </a:ln>
            <a:effectLst/>
          </p:spPr>
        </p:cxnSp>
      </p:grpSp>
      <p:grpSp>
        <p:nvGrpSpPr>
          <p:cNvPr id="39" name="Group 38"/>
          <p:cNvGrpSpPr/>
          <p:nvPr/>
        </p:nvGrpSpPr>
        <p:grpSpPr>
          <a:xfrm>
            <a:off x="5767388" y="1895541"/>
            <a:ext cx="3297262" cy="1600438"/>
            <a:chOff x="5767388" y="2488633"/>
            <a:chExt cx="3297262" cy="1600438"/>
          </a:xfrm>
        </p:grpSpPr>
        <p:sp>
          <p:nvSpPr>
            <p:cNvPr id="40" name="Text Box 8"/>
            <p:cNvSpPr txBox="1">
              <a:spLocks noChangeArrowheads="1"/>
            </p:cNvSpPr>
            <p:nvPr/>
          </p:nvSpPr>
          <p:spPr bwMode="auto">
            <a:xfrm>
              <a:off x="6697664" y="2488633"/>
              <a:ext cx="2366986" cy="1600438"/>
            </a:xfrm>
            <a:prstGeom prst="rect">
              <a:avLst/>
            </a:prstGeom>
            <a:ln>
              <a:headEnd/>
              <a:tailEnd/>
            </a:ln>
          </p:spPr>
          <p:style>
            <a:lnRef idx="1">
              <a:schemeClr val="dk1"/>
            </a:lnRef>
            <a:fillRef idx="3">
              <a:schemeClr val="dk1"/>
            </a:fillRef>
            <a:effectRef idx="2">
              <a:schemeClr val="dk1"/>
            </a:effectRef>
            <a:fontRef idx="minor">
              <a:schemeClr val="lt1"/>
            </a:fontRef>
          </p:style>
          <p:txBody>
            <a:bodyPr wrap="square">
              <a:prstTxWarp prst="textNoShape">
                <a:avLst/>
              </a:prstTxWarp>
              <a:spAutoFit/>
            </a:bodyPr>
            <a:lstStyle/>
            <a:p>
              <a:r>
                <a:rPr lang="en-US" sz="1400" b="1" dirty="0">
                  <a:solidFill>
                    <a:schemeClr val="bg1"/>
                  </a:solidFill>
                </a:rPr>
                <a:t>M</a:t>
              </a:r>
              <a:r>
                <a:rPr lang="en-US" sz="1400" b="1" dirty="0" smtClean="0">
                  <a:solidFill>
                    <a:schemeClr val="bg1"/>
                  </a:solidFill>
                </a:rPr>
                <a:t>achine scrubbing during operation</a:t>
              </a:r>
            </a:p>
            <a:p>
              <a:pPr marL="285750" indent="-285750">
                <a:buFont typeface="Arial"/>
                <a:buChar char="•"/>
              </a:pPr>
              <a:r>
                <a:rPr lang="en-US" sz="1400" b="1" dirty="0">
                  <a:solidFill>
                    <a:schemeClr val="bg1"/>
                  </a:solidFill>
                </a:rPr>
                <a:t>L</a:t>
              </a:r>
              <a:r>
                <a:rPr lang="en-US" sz="1400" b="1" dirty="0" smtClean="0">
                  <a:solidFill>
                    <a:schemeClr val="bg1"/>
                  </a:solidFill>
                </a:rPr>
                <a:t>imited by reachable SEY</a:t>
              </a:r>
            </a:p>
            <a:p>
              <a:pPr marL="285750" indent="-285750">
                <a:buFont typeface="Arial"/>
                <a:buChar char="•"/>
              </a:pPr>
              <a:r>
                <a:rPr lang="en-US" sz="1400" b="1" dirty="0" smtClean="0">
                  <a:solidFill>
                    <a:schemeClr val="bg1"/>
                  </a:solidFill>
                </a:rPr>
                <a:t>Operation with degraded beam for some time</a:t>
              </a:r>
            </a:p>
          </p:txBody>
        </p:sp>
        <p:cxnSp>
          <p:nvCxnSpPr>
            <p:cNvPr id="41" name="AutoShape 10"/>
            <p:cNvCxnSpPr>
              <a:cxnSpLocks noChangeShapeType="1"/>
              <a:stCxn id="17" idx="3"/>
              <a:endCxn id="40" idx="1"/>
            </p:cNvCxnSpPr>
            <p:nvPr/>
          </p:nvCxnSpPr>
          <p:spPr bwMode="auto">
            <a:xfrm>
              <a:off x="5767388" y="3180211"/>
              <a:ext cx="930276" cy="108641"/>
            </a:xfrm>
            <a:prstGeom prst="straightConnector1">
              <a:avLst/>
            </a:prstGeom>
            <a:ln>
              <a:solidFill>
                <a:srgbClr val="7F7F7F"/>
              </a:solidFill>
              <a:headEnd type="none"/>
              <a:tailEnd type="stealth" w="lg" len="lg"/>
            </a:ln>
            <a:effectLst/>
          </p:spPr>
          <p:style>
            <a:lnRef idx="1">
              <a:schemeClr val="dk1"/>
            </a:lnRef>
            <a:fillRef idx="3">
              <a:schemeClr val="dk1"/>
            </a:fillRef>
            <a:effectRef idx="2">
              <a:schemeClr val="dk1"/>
            </a:effectRef>
            <a:fontRef idx="minor">
              <a:schemeClr val="lt1"/>
            </a:fontRef>
          </p:style>
        </p:cxnSp>
      </p:grpSp>
      <p:pic>
        <p:nvPicPr>
          <p:cNvPr id="43" name="Picture 42"/>
          <p:cNvPicPr/>
          <p:nvPr/>
        </p:nvPicPr>
        <p:blipFill>
          <a:blip r:embed="rId2" cstate="screen">
            <a:extLst>
              <a:ext uri="{28A0092B-C50C-407E-A947-70E740481C1C}">
                <a14:useLocalDpi xmlns:a14="http://schemas.microsoft.com/office/drawing/2010/main"/>
              </a:ext>
            </a:extLst>
          </a:blip>
          <a:stretch>
            <a:fillRect/>
          </a:stretch>
        </p:blipFill>
        <p:spPr>
          <a:xfrm>
            <a:off x="7092059" y="4544298"/>
            <a:ext cx="1830384" cy="1611182"/>
          </a:xfrm>
          <a:prstGeom prst="rect">
            <a:avLst/>
          </a:prstGeom>
        </p:spPr>
      </p:pic>
      <p:pic>
        <p:nvPicPr>
          <p:cNvPr id="44" name="Picture 4"/>
          <p:cNvPicPr>
            <a:picLocks noChangeAspect="1" noChangeArrowheads="1"/>
          </p:cNvPicPr>
          <p:nvPr/>
        </p:nvPicPr>
        <p:blipFill>
          <a:blip r:embed="rId3">
            <a:extLst>
              <a:ext uri="{28A0092B-C50C-407E-A947-70E740481C1C}">
                <a14:useLocalDpi xmlns:a14="http://schemas.microsoft.com/office/drawing/2010/main" val="0"/>
              </a:ext>
            </a:extLst>
          </a:blip>
          <a:srcRect l="7961" r="3185" b="8533"/>
          <a:stretch>
            <a:fillRect/>
          </a:stretch>
        </p:blipFill>
        <p:spPr bwMode="auto">
          <a:xfrm>
            <a:off x="7138128" y="3983188"/>
            <a:ext cx="1364441" cy="52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Picture 44"/>
          <p:cNvPicPr>
            <a:picLocks noChangeAspect="1"/>
          </p:cNvPicPr>
          <p:nvPr/>
        </p:nvPicPr>
        <p:blipFill>
          <a:blip r:embed="rId4"/>
          <a:stretch>
            <a:fillRect/>
          </a:stretch>
        </p:blipFill>
        <p:spPr>
          <a:xfrm rot="16200000">
            <a:off x="5238073" y="4714600"/>
            <a:ext cx="1058629" cy="1795435"/>
          </a:xfrm>
          <a:prstGeom prst="rect">
            <a:avLst/>
          </a:prstGeom>
        </p:spPr>
      </p:pic>
      <p:pic>
        <p:nvPicPr>
          <p:cNvPr id="46" name="Picture 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019053" y="4801512"/>
            <a:ext cx="1988260" cy="1340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Text Box 11"/>
          <p:cNvSpPr txBox="1">
            <a:spLocks noChangeArrowheads="1"/>
          </p:cNvSpPr>
          <p:nvPr/>
        </p:nvSpPr>
        <p:spPr bwMode="auto">
          <a:xfrm>
            <a:off x="4361072" y="4000009"/>
            <a:ext cx="2659200" cy="1169551"/>
          </a:xfrm>
          <a:prstGeom prst="rect">
            <a:avLst/>
          </a:prstGeom>
          <a:solidFill>
            <a:srgbClr val="0055A0"/>
          </a:solidFill>
          <a:ln w="9525">
            <a:solidFill>
              <a:srgbClr val="4D4D4D"/>
            </a:solidFill>
            <a:miter lim="800000"/>
            <a:headEnd/>
            <a:tailEnd/>
          </a:ln>
          <a:effectLst/>
        </p:spPr>
        <p:txBody>
          <a:bodyPr wrap="square">
            <a:prstTxWarp prst="textNoShape">
              <a:avLst/>
            </a:prstTxWarp>
            <a:spAutoFit/>
          </a:bodyPr>
          <a:lstStyle/>
          <a:p>
            <a:r>
              <a:rPr lang="en-US" sz="1400" b="1" dirty="0" smtClean="0">
                <a:solidFill>
                  <a:schemeClr val="bg1"/>
                </a:solidFill>
              </a:rPr>
              <a:t>Surface roughness to stop secondary electrons</a:t>
            </a:r>
          </a:p>
          <a:p>
            <a:pPr marL="285750" indent="-285750">
              <a:buFont typeface="Arial"/>
              <a:buChar char="•"/>
            </a:pPr>
            <a:r>
              <a:rPr lang="en-US" sz="1400" b="1" dirty="0" smtClean="0">
                <a:solidFill>
                  <a:schemeClr val="bg1"/>
                </a:solidFill>
              </a:rPr>
              <a:t>Grooves</a:t>
            </a:r>
          </a:p>
          <a:p>
            <a:pPr marL="285750" indent="-285750">
              <a:buFont typeface="Arial"/>
              <a:buChar char="•"/>
            </a:pPr>
            <a:r>
              <a:rPr lang="en-US" sz="1400" b="1" dirty="0" smtClean="0">
                <a:solidFill>
                  <a:schemeClr val="bg1"/>
                </a:solidFill>
              </a:rPr>
              <a:t>Rough material coating</a:t>
            </a:r>
          </a:p>
          <a:p>
            <a:pPr marL="285750" indent="-285750">
              <a:buFont typeface="Arial"/>
              <a:buChar char="•"/>
            </a:pPr>
            <a:r>
              <a:rPr lang="en-US" sz="1400" b="1" dirty="0" smtClean="0">
                <a:solidFill>
                  <a:schemeClr val="bg1"/>
                </a:solidFill>
              </a:rPr>
              <a:t>Sponges</a:t>
            </a:r>
            <a:endParaRPr lang="en-US" sz="1400" b="1" dirty="0">
              <a:solidFill>
                <a:schemeClr val="bg1"/>
              </a:solidFill>
            </a:endParaRPr>
          </a:p>
        </p:txBody>
      </p:sp>
      <p:pic>
        <p:nvPicPr>
          <p:cNvPr id="48" name="Picture 47" descr="IMG_0538.jpg"/>
          <p:cNvPicPr>
            <a:picLocks noChangeAspect="1"/>
          </p:cNvPicPr>
          <p:nvPr/>
        </p:nvPicPr>
        <p:blipFill>
          <a:blip r:embed="rId6" cstate="print"/>
          <a:srcRect l="12336" t="27632" r="27632" b="12039"/>
          <a:stretch>
            <a:fillRect/>
          </a:stretch>
        </p:blipFill>
        <p:spPr>
          <a:xfrm>
            <a:off x="0" y="4554479"/>
            <a:ext cx="1924823" cy="1450796"/>
          </a:xfrm>
          <a:prstGeom prst="rect">
            <a:avLst/>
          </a:prstGeom>
          <a:ln>
            <a:solidFill>
              <a:schemeClr val="tx1"/>
            </a:solidFill>
          </a:ln>
        </p:spPr>
      </p:pic>
      <p:sp>
        <p:nvSpPr>
          <p:cNvPr id="32"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42"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31" name="TextBox 30"/>
          <p:cNvSpPr txBox="1"/>
          <p:nvPr/>
        </p:nvSpPr>
        <p:spPr>
          <a:xfrm rot="20456766">
            <a:off x="3381012" y="4307181"/>
            <a:ext cx="4244952" cy="477054"/>
          </a:xfrm>
          <a:prstGeom prst="rect">
            <a:avLst/>
          </a:prstGeom>
          <a:solidFill>
            <a:srgbClr val="FF0000"/>
          </a:solidFill>
          <a:ln w="38100" cmpd="sng">
            <a:solidFill>
              <a:schemeClr val="accent6">
                <a:lumMod val="50000"/>
              </a:schemeClr>
            </a:solidFill>
          </a:ln>
        </p:spPr>
        <p:txBody>
          <a:bodyPr wrap="square" rtlCol="0">
            <a:spAutoFit/>
          </a:bodyPr>
          <a:lstStyle/>
          <a:p>
            <a:r>
              <a:rPr lang="en-US" sz="2500" dirty="0" smtClean="0">
                <a:solidFill>
                  <a:schemeClr val="bg1"/>
                </a:solidFill>
              </a:rPr>
              <a:t>Outgassing, impedance !!</a:t>
            </a:r>
            <a:endParaRPr lang="en-US" sz="2500" dirty="0">
              <a:solidFill>
                <a:schemeClr val="bg1"/>
              </a:solidFill>
            </a:endParaRPr>
          </a:p>
        </p:txBody>
      </p:sp>
    </p:spTree>
    <p:extLst>
      <p:ext uri="{BB962C8B-B14F-4D97-AF65-F5344CB8AC3E}">
        <p14:creationId xmlns:p14="http://schemas.microsoft.com/office/powerpoint/2010/main" val="399610284"/>
      </p:ext>
    </p:extLst>
  </p:cSld>
  <p:clrMapOvr>
    <a:masterClrMapping/>
  </p:clrMapOvr>
  <p:timing>
    <p:tnLst>
      <p:par>
        <p:cTn xmlns:p14="http://schemas.microsoft.com/office/powerpoint/2010/mai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111</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Mitigation/suppression: Solenoids</a:t>
            </a:r>
            <a:endParaRPr lang="en-US" dirty="0"/>
          </a:p>
        </p:txBody>
      </p:sp>
      <p:pic>
        <p:nvPicPr>
          <p:cNvPr id="31" name="Picture 8" descr=" ohmi1.pdf                                                      00052080Macintosh HD                   BC25E8C6:"/>
          <p:cNvPicPr>
            <a:picLocks noChangeAspect="1" noChangeArrowheads="1"/>
          </p:cNvPicPr>
          <p:nvPr/>
        </p:nvPicPr>
        <p:blipFill>
          <a:blip r:embed="rId2"/>
          <a:srcRect l="16943" t="28223" r="16943" b="28223"/>
          <a:stretch>
            <a:fillRect/>
          </a:stretch>
        </p:blipFill>
        <p:spPr bwMode="auto">
          <a:xfrm>
            <a:off x="729497" y="999323"/>
            <a:ext cx="4246956" cy="3960000"/>
          </a:xfrm>
          <a:prstGeom prst="rect">
            <a:avLst/>
          </a:prstGeom>
          <a:noFill/>
        </p:spPr>
      </p:pic>
      <p:sp>
        <p:nvSpPr>
          <p:cNvPr id="32" name="Content Placeholder 8"/>
          <p:cNvSpPr>
            <a:spLocks noGrp="1"/>
          </p:cNvSpPr>
          <p:nvPr>
            <p:ph idx="1"/>
          </p:nvPr>
        </p:nvSpPr>
        <p:spPr>
          <a:xfrm>
            <a:off x="596941" y="4980117"/>
            <a:ext cx="8229600" cy="1139472"/>
          </a:xfrm>
        </p:spPr>
        <p:txBody>
          <a:bodyPr>
            <a:normAutofit/>
          </a:bodyPr>
          <a:lstStyle/>
          <a:p>
            <a:r>
              <a:rPr lang="en-US" sz="1800" dirty="0" smtClean="0"/>
              <a:t>Solenoids have been successfully used at the LER of KEKB</a:t>
            </a:r>
          </a:p>
          <a:p>
            <a:r>
              <a:rPr lang="en-US" sz="1800" dirty="0" smtClean="0"/>
              <a:t>Switching them on drastically reduces the beam size blow up as well as the tune shift along the batch </a:t>
            </a:r>
          </a:p>
        </p:txBody>
      </p:sp>
      <p:pic>
        <p:nvPicPr>
          <p:cNvPr id="42" name="Picture 8"/>
          <p:cNvPicPr>
            <a:picLocks noChangeAspect="1" noChangeArrowheads="1"/>
          </p:cNvPicPr>
          <p:nvPr/>
        </p:nvPicPr>
        <p:blipFill>
          <a:blip r:embed="rId3"/>
          <a:srcRect/>
          <a:stretch>
            <a:fillRect/>
          </a:stretch>
        </p:blipFill>
        <p:spPr bwMode="auto">
          <a:xfrm>
            <a:off x="5486400" y="2820117"/>
            <a:ext cx="2700000" cy="2160000"/>
          </a:xfrm>
          <a:prstGeom prst="rect">
            <a:avLst/>
          </a:prstGeom>
          <a:noFill/>
          <a:ln w="9525">
            <a:noFill/>
            <a:miter lim="800000"/>
            <a:headEnd/>
            <a:tailEnd/>
          </a:ln>
          <a:effectLst/>
        </p:spPr>
      </p:pic>
      <p:pic>
        <p:nvPicPr>
          <p:cNvPr id="49" name="Picture 10"/>
          <p:cNvPicPr>
            <a:picLocks noChangeAspect="1" noChangeArrowheads="1"/>
          </p:cNvPicPr>
          <p:nvPr/>
        </p:nvPicPr>
        <p:blipFill>
          <a:blip r:embed="rId4"/>
          <a:srcRect/>
          <a:stretch>
            <a:fillRect/>
          </a:stretch>
        </p:blipFill>
        <p:spPr bwMode="auto">
          <a:xfrm>
            <a:off x="5519993" y="732771"/>
            <a:ext cx="2700000" cy="2160000"/>
          </a:xfrm>
          <a:prstGeom prst="rect">
            <a:avLst/>
          </a:prstGeom>
          <a:noFill/>
          <a:ln w="9525">
            <a:noFill/>
            <a:miter lim="800000"/>
            <a:headEnd/>
            <a:tailEnd/>
          </a:ln>
          <a:effectLst/>
        </p:spPr>
      </p:pic>
      <p:sp>
        <p:nvSpPr>
          <p:cNvPr id="10"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1"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1524213348"/>
      </p:ext>
    </p:extLst>
  </p:cSld>
  <p:clrMapOvr>
    <a:masterClrMapping/>
  </p:clrMapOvr>
  <p:timing>
    <p:tnLst>
      <p:par>
        <p:cTn xmlns:p14="http://schemas.microsoft.com/office/powerpoint/2010/mai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112</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Mitigation/suppression: Solenoids</a:t>
            </a:r>
            <a:endParaRPr lang="en-US" dirty="0"/>
          </a:p>
        </p:txBody>
      </p:sp>
      <p:sp>
        <p:nvSpPr>
          <p:cNvPr id="11" name="Content Placeholder 8"/>
          <p:cNvSpPr>
            <a:spLocks noGrp="1"/>
          </p:cNvSpPr>
          <p:nvPr>
            <p:ph idx="1"/>
          </p:nvPr>
        </p:nvSpPr>
        <p:spPr>
          <a:xfrm>
            <a:off x="596941" y="4939587"/>
            <a:ext cx="8229600" cy="1139472"/>
          </a:xfrm>
        </p:spPr>
        <p:txBody>
          <a:bodyPr>
            <a:normAutofit/>
          </a:bodyPr>
          <a:lstStyle/>
          <a:p>
            <a:r>
              <a:rPr lang="en-US" sz="1800" dirty="0" smtClean="0"/>
              <a:t>Also at RHIC the beneficial effect of the solenoids has been observed</a:t>
            </a:r>
          </a:p>
          <a:p>
            <a:r>
              <a:rPr lang="en-US" sz="1800" dirty="0" smtClean="0"/>
              <a:t>By changing the intensity of the magnetic field, the electron cloud could be efficiently suppressed in a region with an electron detector.</a:t>
            </a:r>
          </a:p>
        </p:txBody>
      </p:sp>
      <p:pic>
        <p:nvPicPr>
          <p:cNvPr id="12" name="Picture 11" descr="&#10;gauss2.pdf                                                     0005AFB9Macintosh HD                   BC25E8C6:"/>
          <p:cNvPicPr>
            <a:picLocks noChangeAspect="1" noChangeArrowheads="1"/>
          </p:cNvPicPr>
          <p:nvPr/>
        </p:nvPicPr>
        <p:blipFill>
          <a:blip r:embed="rId2">
            <a:lum bright="-30000" contrast="46000"/>
          </a:blip>
          <a:srcRect/>
          <a:stretch>
            <a:fillRect/>
          </a:stretch>
        </p:blipFill>
        <p:spPr bwMode="auto">
          <a:xfrm>
            <a:off x="596941" y="717224"/>
            <a:ext cx="7091180" cy="4054317"/>
          </a:xfrm>
          <a:prstGeom prst="rect">
            <a:avLst/>
          </a:prstGeom>
          <a:noFill/>
        </p:spPr>
      </p:pic>
      <p:sp>
        <p:nvSpPr>
          <p:cNvPr id="9"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0"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588757911"/>
      </p:ext>
    </p:extLst>
  </p:cSld>
  <p:clrMapOvr>
    <a:masterClrMapping/>
  </p:clrMapOvr>
  <p:timing>
    <p:tnLst>
      <p:par>
        <p:cTn xmlns:p14="http://schemas.microsoft.com/office/powerpoint/2010/mai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113</a:t>
            </a:fld>
            <a:endParaRPr lang="en-US" dirty="0"/>
          </a:p>
        </p:txBody>
      </p:sp>
      <p:sp>
        <p:nvSpPr>
          <p:cNvPr id="9" name="Content Placeholder 2"/>
          <p:cNvSpPr>
            <a:spLocks noGrp="1"/>
          </p:cNvSpPr>
          <p:nvPr>
            <p:ph idx="1"/>
          </p:nvPr>
        </p:nvSpPr>
        <p:spPr>
          <a:xfrm>
            <a:off x="609600" y="1117630"/>
            <a:ext cx="8077200" cy="1772297"/>
          </a:xfrm>
        </p:spPr>
        <p:txBody>
          <a:bodyPr>
            <a:normAutofit fontScale="92500" lnSpcReduction="20000"/>
          </a:bodyPr>
          <a:lstStyle/>
          <a:p>
            <a:r>
              <a:rPr lang="en-US" b="1" dirty="0" smtClean="0"/>
              <a:t>150 ns beams</a:t>
            </a:r>
          </a:p>
          <a:p>
            <a:pPr lvl="1"/>
            <a:r>
              <a:rPr lang="en-US" dirty="0" smtClean="0"/>
              <a:t>Routine operation with 150ns beams started in Summer 2010 </a:t>
            </a:r>
          </a:p>
          <a:p>
            <a:pPr lvl="1"/>
            <a:r>
              <a:rPr lang="en-US" dirty="0" smtClean="0"/>
              <a:t>Electron cloud made its first appearance in the common beam pipes, for effectively lower bunch </a:t>
            </a:r>
            <a:r>
              <a:rPr lang="en-US" dirty="0" err="1" smtClean="0"/>
              <a:t>spacings</a:t>
            </a:r>
            <a:endParaRPr lang="en-US" dirty="0" smtClean="0"/>
          </a:p>
          <a:p>
            <a:pPr lvl="1">
              <a:buFont typeface="Lucida Grande"/>
              <a:buChar char="⇒"/>
            </a:pPr>
            <a:r>
              <a:rPr lang="en-US" dirty="0" smtClean="0"/>
              <a:t>Installation of solenoids could suppress the effect through the solenoid field </a:t>
            </a:r>
          </a:p>
          <a:p>
            <a:endParaRPr lang="en-US" dirty="0" smtClean="0"/>
          </a:p>
          <a:p>
            <a:pPr lvl="1">
              <a:buNone/>
            </a:pPr>
            <a:endParaRPr lang="en-US" dirty="0" smtClean="0"/>
          </a:p>
          <a:p>
            <a:endParaRPr lang="en-US" dirty="0" smtClean="0"/>
          </a:p>
          <a:p>
            <a:endParaRPr lang="en-US" dirty="0" smtClean="0"/>
          </a:p>
          <a:p>
            <a:pPr lvl="1"/>
            <a:endParaRPr lang="en-US" dirty="0" smtClean="0"/>
          </a:p>
          <a:p>
            <a:pPr lvl="2">
              <a:buNone/>
            </a:pPr>
            <a:endParaRPr lang="en-US" dirty="0" smtClean="0"/>
          </a:p>
          <a:p>
            <a:endParaRPr lang="en-US" dirty="0"/>
          </a:p>
        </p:txBody>
      </p:sp>
      <p:pic>
        <p:nvPicPr>
          <p:cNvPr id="12" name="Picture 11" descr="Figure_2.png"/>
          <p:cNvPicPr>
            <a:picLocks noChangeAspect="1"/>
          </p:cNvPicPr>
          <p:nvPr/>
        </p:nvPicPr>
        <p:blipFill>
          <a:blip r:embed="rId2" cstate="screen"/>
          <a:stretch>
            <a:fillRect/>
          </a:stretch>
        </p:blipFill>
        <p:spPr>
          <a:xfrm>
            <a:off x="3360957" y="2889927"/>
            <a:ext cx="4316910" cy="3240000"/>
          </a:xfrm>
          <a:prstGeom prst="rect">
            <a:avLst/>
          </a:prstGeom>
        </p:spPr>
      </p:pic>
      <p:grpSp>
        <p:nvGrpSpPr>
          <p:cNvPr id="33" name="Group 27"/>
          <p:cNvGrpSpPr/>
          <p:nvPr/>
        </p:nvGrpSpPr>
        <p:grpSpPr>
          <a:xfrm>
            <a:off x="465247" y="979959"/>
            <a:ext cx="8077200" cy="5235342"/>
            <a:chOff x="838200" y="1295400"/>
            <a:chExt cx="7774832" cy="5235342"/>
          </a:xfrm>
        </p:grpSpPr>
        <p:pic>
          <p:nvPicPr>
            <p:cNvPr id="34" name="Picture 2"/>
            <p:cNvPicPr>
              <a:picLocks noChangeAspect="1" noChangeArrowheads="1"/>
            </p:cNvPicPr>
            <p:nvPr/>
          </p:nvPicPr>
          <p:blipFill>
            <a:blip r:embed="rId3" cstate="print"/>
            <a:srcRect l="5000" t="17188" r="8125" b="9689"/>
            <a:stretch>
              <a:fillRect/>
            </a:stretch>
          </p:blipFill>
          <p:spPr bwMode="auto">
            <a:xfrm>
              <a:off x="838200" y="1295400"/>
              <a:ext cx="7774832" cy="5235342"/>
            </a:xfrm>
            <a:prstGeom prst="rect">
              <a:avLst/>
            </a:prstGeom>
            <a:noFill/>
            <a:ln w="9525">
              <a:noFill/>
              <a:miter lim="800000"/>
              <a:headEnd/>
              <a:tailEnd/>
            </a:ln>
          </p:spPr>
        </p:pic>
        <p:sp>
          <p:nvSpPr>
            <p:cNvPr id="35" name="TextBox 34"/>
            <p:cNvSpPr txBox="1"/>
            <p:nvPr/>
          </p:nvSpPr>
          <p:spPr>
            <a:xfrm>
              <a:off x="1676400" y="3581400"/>
              <a:ext cx="838200" cy="523220"/>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r>
                <a:rPr lang="en-US" sz="1400" b="1" dirty="0" smtClean="0"/>
                <a:t>Beam Intensity</a:t>
              </a:r>
              <a:endParaRPr lang="en-US" sz="1400" b="1" dirty="0"/>
            </a:p>
          </p:txBody>
        </p:sp>
        <p:sp>
          <p:nvSpPr>
            <p:cNvPr id="36" name="TextBox 35"/>
            <p:cNvSpPr txBox="1"/>
            <p:nvPr/>
          </p:nvSpPr>
          <p:spPr>
            <a:xfrm>
              <a:off x="3352800" y="1905000"/>
              <a:ext cx="1132041" cy="523220"/>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400" b="1" dirty="0" smtClean="0"/>
                <a:t>Solenoid ON</a:t>
              </a:r>
            </a:p>
            <a:p>
              <a:pPr algn="ctr"/>
              <a:r>
                <a:rPr lang="en-US" sz="1400" b="1" dirty="0" smtClean="0"/>
                <a:t>A4L1</a:t>
              </a:r>
              <a:endParaRPr lang="en-US" sz="1400" b="1" dirty="0"/>
            </a:p>
          </p:txBody>
        </p:sp>
        <p:sp>
          <p:nvSpPr>
            <p:cNvPr id="37" name="TextBox 36"/>
            <p:cNvSpPr txBox="1"/>
            <p:nvPr/>
          </p:nvSpPr>
          <p:spPr>
            <a:xfrm>
              <a:off x="6183159" y="1828800"/>
              <a:ext cx="1132041" cy="523220"/>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algn="ctr"/>
              <a:r>
                <a:rPr lang="en-US" sz="1400" b="1" dirty="0" smtClean="0"/>
                <a:t>Solenoid ON</a:t>
              </a:r>
            </a:p>
            <a:p>
              <a:pPr algn="ctr"/>
              <a:r>
                <a:rPr lang="en-US" sz="1400" b="1" dirty="0" smtClean="0"/>
                <a:t>A4R1</a:t>
              </a:r>
              <a:endParaRPr lang="en-US" sz="1400" b="1" dirty="0"/>
            </a:p>
          </p:txBody>
        </p:sp>
        <p:sp>
          <p:nvSpPr>
            <p:cNvPr id="38" name="TextBox 37"/>
            <p:cNvSpPr txBox="1"/>
            <p:nvPr/>
          </p:nvSpPr>
          <p:spPr>
            <a:xfrm>
              <a:off x="4676122" y="5867400"/>
              <a:ext cx="1800878" cy="523220"/>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algn="ctr"/>
              <a:r>
                <a:rPr lang="en-US" sz="1400" b="1" dirty="0" smtClean="0"/>
                <a:t>Remove multipacting</a:t>
              </a:r>
            </a:p>
            <a:p>
              <a:pPr algn="ctr"/>
              <a:r>
                <a:rPr lang="en-US" sz="1400" b="1" dirty="0" smtClean="0"/>
                <a:t>Still primary electrons</a:t>
              </a:r>
              <a:endParaRPr lang="en-US" sz="1400" b="1" dirty="0"/>
            </a:p>
          </p:txBody>
        </p:sp>
        <p:grpSp>
          <p:nvGrpSpPr>
            <p:cNvPr id="39" name="Group 25"/>
            <p:cNvGrpSpPr/>
            <p:nvPr/>
          </p:nvGrpSpPr>
          <p:grpSpPr>
            <a:xfrm>
              <a:off x="4044950" y="4519137"/>
              <a:ext cx="881358" cy="1017150"/>
              <a:chOff x="4044950" y="4519137"/>
              <a:chExt cx="881358" cy="1017150"/>
            </a:xfrm>
          </p:grpSpPr>
          <p:grpSp>
            <p:nvGrpSpPr>
              <p:cNvPr id="46" name="Group 17"/>
              <p:cNvGrpSpPr/>
              <p:nvPr/>
            </p:nvGrpSpPr>
            <p:grpSpPr>
              <a:xfrm>
                <a:off x="4178880" y="4519137"/>
                <a:ext cx="653470" cy="457200"/>
                <a:chOff x="3886200" y="4114800"/>
                <a:chExt cx="653470" cy="457200"/>
              </a:xfrm>
            </p:grpSpPr>
            <p:cxnSp>
              <p:nvCxnSpPr>
                <p:cNvPr id="48" name="Straight Connector 11"/>
                <p:cNvCxnSpPr/>
                <p:nvPr/>
              </p:nvCxnSpPr>
              <p:spPr>
                <a:xfrm rot="5400000">
                  <a:off x="3657600" y="4343400"/>
                  <a:ext cx="457200" cy="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4311070" y="4343400"/>
                  <a:ext cx="457200" cy="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3894857" y="4570412"/>
                  <a:ext cx="640080" cy="1588"/>
                </a:xfrm>
                <a:prstGeom prst="straightConnector1">
                  <a:avLst/>
                </a:prstGeom>
                <a:ln>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47" name="TextBox 46"/>
              <p:cNvSpPr txBox="1"/>
              <p:nvPr/>
            </p:nvSpPr>
            <p:spPr>
              <a:xfrm>
                <a:off x="4044950" y="5105400"/>
                <a:ext cx="881358" cy="430887"/>
              </a:xfrm>
              <a:prstGeom prst="rect">
                <a:avLst/>
              </a:prstGeom>
              <a:ln>
                <a:solidFill>
                  <a:srgbClr val="92D050"/>
                </a:solidFill>
              </a:ln>
            </p:spPr>
            <p:style>
              <a:lnRef idx="2">
                <a:schemeClr val="accent2"/>
              </a:lnRef>
              <a:fillRef idx="1">
                <a:schemeClr val="lt1"/>
              </a:fillRef>
              <a:effectRef idx="0">
                <a:schemeClr val="accent2"/>
              </a:effectRef>
              <a:fontRef idx="minor">
                <a:schemeClr val="dk1"/>
              </a:fontRef>
            </p:style>
            <p:txBody>
              <a:bodyPr wrap="none" rtlCol="0" anchor="ctr">
                <a:spAutoFit/>
              </a:bodyPr>
              <a:lstStyle/>
              <a:p>
                <a:pPr algn="ctr"/>
                <a:r>
                  <a:rPr lang="en-US" sz="1100" b="1" dirty="0" smtClean="0">
                    <a:latin typeface="+mj-lt"/>
                  </a:rPr>
                  <a:t>After 20 min</a:t>
                </a:r>
              </a:p>
              <a:p>
                <a:pPr algn="ctr"/>
                <a:r>
                  <a:rPr lang="en-US" sz="1100" b="1" dirty="0" smtClean="0">
                    <a:latin typeface="Symbol" pitchFamily="18" charset="2"/>
                  </a:rPr>
                  <a:t>D</a:t>
                </a:r>
                <a:r>
                  <a:rPr lang="en-US" sz="1100" b="1" dirty="0" smtClean="0">
                    <a:latin typeface="+mj-lt"/>
                  </a:rPr>
                  <a:t>P ≈10</a:t>
                </a:r>
                <a:r>
                  <a:rPr lang="en-US" sz="1100" b="1" baseline="30000" dirty="0" smtClean="0">
                    <a:latin typeface="+mj-lt"/>
                  </a:rPr>
                  <a:t>-8</a:t>
                </a:r>
                <a:endParaRPr lang="en-US" sz="1100" b="1" baseline="30000" dirty="0">
                  <a:latin typeface="+mj-lt"/>
                </a:endParaRPr>
              </a:p>
            </p:txBody>
          </p:sp>
        </p:grpSp>
        <p:grpSp>
          <p:nvGrpSpPr>
            <p:cNvPr id="40" name="Group 24"/>
            <p:cNvGrpSpPr/>
            <p:nvPr/>
          </p:nvGrpSpPr>
          <p:grpSpPr>
            <a:xfrm>
              <a:off x="6692024" y="4495800"/>
              <a:ext cx="881358" cy="1042075"/>
              <a:chOff x="6692024" y="4495800"/>
              <a:chExt cx="881358" cy="1042075"/>
            </a:xfrm>
          </p:grpSpPr>
          <p:grpSp>
            <p:nvGrpSpPr>
              <p:cNvPr id="41" name="Group 18"/>
              <p:cNvGrpSpPr/>
              <p:nvPr/>
            </p:nvGrpSpPr>
            <p:grpSpPr>
              <a:xfrm>
                <a:off x="6827736" y="4495800"/>
                <a:ext cx="647480" cy="457200"/>
                <a:chOff x="3886200" y="4114800"/>
                <a:chExt cx="647480" cy="457200"/>
              </a:xfrm>
            </p:grpSpPr>
            <p:cxnSp>
              <p:nvCxnSpPr>
                <p:cNvPr id="43" name="Straight Connector 42"/>
                <p:cNvCxnSpPr/>
                <p:nvPr/>
              </p:nvCxnSpPr>
              <p:spPr>
                <a:xfrm rot="5400000">
                  <a:off x="3657600" y="4343400"/>
                  <a:ext cx="457200" cy="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4305080" y="4343400"/>
                  <a:ext cx="457200" cy="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3893075" y="4570412"/>
                  <a:ext cx="640080" cy="1588"/>
                </a:xfrm>
                <a:prstGeom prst="straightConnector1">
                  <a:avLst/>
                </a:prstGeom>
                <a:ln>
                  <a:solidFill>
                    <a:srgbClr val="7030A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42" name="TextBox 41"/>
              <p:cNvSpPr txBox="1"/>
              <p:nvPr/>
            </p:nvSpPr>
            <p:spPr>
              <a:xfrm>
                <a:off x="6692024" y="5106988"/>
                <a:ext cx="881358" cy="430887"/>
              </a:xfrm>
              <a:prstGeom prst="rect">
                <a:avLst/>
              </a:prstGeom>
              <a:ln>
                <a:solidFill>
                  <a:srgbClr val="7030A0"/>
                </a:solidFill>
              </a:ln>
            </p:spPr>
            <p:style>
              <a:lnRef idx="2">
                <a:schemeClr val="accent2"/>
              </a:lnRef>
              <a:fillRef idx="1">
                <a:schemeClr val="lt1"/>
              </a:fillRef>
              <a:effectRef idx="0">
                <a:schemeClr val="accent2"/>
              </a:effectRef>
              <a:fontRef idx="minor">
                <a:schemeClr val="dk1"/>
              </a:fontRef>
            </p:style>
            <p:txBody>
              <a:bodyPr wrap="none" rtlCol="0" anchor="ctr">
                <a:spAutoFit/>
              </a:bodyPr>
              <a:lstStyle/>
              <a:p>
                <a:pPr algn="ctr"/>
                <a:r>
                  <a:rPr lang="en-US" sz="1100" b="1" dirty="0" smtClean="0">
                    <a:latin typeface="+mj-lt"/>
                  </a:rPr>
                  <a:t>After 20 min</a:t>
                </a:r>
              </a:p>
              <a:p>
                <a:pPr algn="ctr"/>
                <a:r>
                  <a:rPr lang="en-US" sz="1100" b="1" dirty="0" smtClean="0">
                    <a:latin typeface="Symbol" pitchFamily="18" charset="2"/>
                  </a:rPr>
                  <a:t>D</a:t>
                </a:r>
                <a:r>
                  <a:rPr lang="en-US" sz="1100" b="1" dirty="0" smtClean="0">
                    <a:latin typeface="+mj-lt"/>
                  </a:rPr>
                  <a:t>P ≈8·10</a:t>
                </a:r>
                <a:r>
                  <a:rPr lang="en-US" sz="1100" b="1" baseline="30000" dirty="0" smtClean="0">
                    <a:latin typeface="+mj-lt"/>
                  </a:rPr>
                  <a:t>-9</a:t>
                </a:r>
                <a:endParaRPr lang="en-US" sz="1100" b="1" baseline="30000" dirty="0">
                  <a:latin typeface="+mj-lt"/>
                </a:endParaRPr>
              </a:p>
            </p:txBody>
          </p:sp>
        </p:grpSp>
      </p:grpSp>
      <p:sp>
        <p:nvSpPr>
          <p:cNvPr id="27" name="Title 6"/>
          <p:cNvSpPr>
            <a:spLocks noGrp="1"/>
          </p:cNvSpPr>
          <p:nvPr>
            <p:ph type="title"/>
          </p:nvPr>
        </p:nvSpPr>
        <p:spPr>
          <a:xfrm>
            <a:off x="457200" y="149090"/>
            <a:ext cx="8226854" cy="538966"/>
          </a:xfrm>
        </p:spPr>
        <p:txBody>
          <a:bodyPr>
            <a:normAutofit fontScale="90000"/>
          </a:bodyPr>
          <a:lstStyle/>
          <a:p>
            <a:r>
              <a:rPr lang="en-US" dirty="0" smtClean="0"/>
              <a:t>Mitigation/suppression: Solenoids</a:t>
            </a:r>
            <a:endParaRPr lang="en-US" dirty="0"/>
          </a:p>
        </p:txBody>
      </p:sp>
      <p:sp>
        <p:nvSpPr>
          <p:cNvPr id="26"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8"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14139956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strips(downLeft)">
                                      <p:cBhvr>
                                        <p:cTn id="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114</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smtClean="0"/>
              <a:t>Mitigation/suppression: Grooves</a:t>
            </a:r>
            <a:endParaRPr lang="en-US" dirty="0"/>
          </a:p>
        </p:txBody>
      </p:sp>
      <p:sp>
        <p:nvSpPr>
          <p:cNvPr id="28" name="Content Placeholder 8"/>
          <p:cNvSpPr>
            <a:spLocks noGrp="1"/>
          </p:cNvSpPr>
          <p:nvPr>
            <p:ph idx="1"/>
          </p:nvPr>
        </p:nvSpPr>
        <p:spPr>
          <a:xfrm>
            <a:off x="596941" y="4885547"/>
            <a:ext cx="8229600" cy="1139472"/>
          </a:xfrm>
        </p:spPr>
        <p:txBody>
          <a:bodyPr>
            <a:noAutofit/>
          </a:bodyPr>
          <a:lstStyle/>
          <a:p>
            <a:r>
              <a:rPr lang="en-US" sz="1800" dirty="0" smtClean="0"/>
              <a:t>To reduce the effective SEY, the inner surface of the beam pipe can be grooved, so that emitted electrons remain trapped</a:t>
            </a:r>
          </a:p>
          <a:p>
            <a:r>
              <a:rPr lang="en-US" sz="1800" dirty="0" smtClean="0"/>
              <a:t>Figure shows the effective SEY as a function of the groove angle and period, for a sample having </a:t>
            </a:r>
            <a:r>
              <a:rPr lang="en-US" sz="1800" dirty="0" err="1" smtClean="0">
                <a:latin typeface="Symbol" charset="2"/>
                <a:cs typeface="Symbol" charset="2"/>
              </a:rPr>
              <a:t>d</a:t>
            </a:r>
            <a:r>
              <a:rPr lang="en-US" sz="1800" baseline="-25000" dirty="0" err="1" smtClean="0"/>
              <a:t>max</a:t>
            </a:r>
            <a:r>
              <a:rPr lang="en-US" sz="1800" dirty="0" smtClean="0"/>
              <a:t>=1.74 at </a:t>
            </a:r>
            <a:r>
              <a:rPr lang="en-US" sz="1800" dirty="0" err="1" smtClean="0"/>
              <a:t>E</a:t>
            </a:r>
            <a:r>
              <a:rPr lang="en-US" sz="1800" baseline="-25000" dirty="0" err="1" smtClean="0"/>
              <a:t>max</a:t>
            </a:r>
            <a:r>
              <a:rPr lang="en-US" sz="1800" dirty="0" smtClean="0"/>
              <a:t>=330 </a:t>
            </a:r>
            <a:r>
              <a:rPr lang="en-US" sz="1800" dirty="0" err="1" smtClean="0"/>
              <a:t>eV</a:t>
            </a:r>
            <a:r>
              <a:rPr lang="en-US" sz="1800" dirty="0" smtClean="0"/>
              <a:t> </a:t>
            </a:r>
          </a:p>
        </p:txBody>
      </p:sp>
      <p:pic>
        <p:nvPicPr>
          <p:cNvPr id="29" name="Picture 28"/>
          <p:cNvPicPr>
            <a:picLocks noChangeAspect="1"/>
          </p:cNvPicPr>
          <p:nvPr/>
        </p:nvPicPr>
        <p:blipFill>
          <a:blip r:embed="rId2"/>
          <a:stretch>
            <a:fillRect/>
          </a:stretch>
        </p:blipFill>
        <p:spPr>
          <a:xfrm>
            <a:off x="1857913" y="1171670"/>
            <a:ext cx="2374286" cy="900000"/>
          </a:xfrm>
          <a:prstGeom prst="rect">
            <a:avLst/>
          </a:prstGeom>
        </p:spPr>
      </p:pic>
      <p:pic>
        <p:nvPicPr>
          <p:cNvPr id="30" name="Picture 29"/>
          <p:cNvPicPr>
            <a:picLocks noChangeAspect="1"/>
          </p:cNvPicPr>
          <p:nvPr/>
        </p:nvPicPr>
        <p:blipFill>
          <a:blip r:embed="rId3"/>
          <a:stretch>
            <a:fillRect/>
          </a:stretch>
        </p:blipFill>
        <p:spPr>
          <a:xfrm>
            <a:off x="4343927" y="836708"/>
            <a:ext cx="4342873" cy="3960000"/>
          </a:xfrm>
          <a:prstGeom prst="rect">
            <a:avLst/>
          </a:prstGeom>
        </p:spPr>
      </p:pic>
      <p:pic>
        <p:nvPicPr>
          <p:cNvPr id="31" name="Picture 30"/>
          <p:cNvPicPr>
            <a:picLocks noChangeAspect="1"/>
          </p:cNvPicPr>
          <p:nvPr/>
        </p:nvPicPr>
        <p:blipFill>
          <a:blip r:embed="rId4"/>
          <a:stretch>
            <a:fillRect/>
          </a:stretch>
        </p:blipFill>
        <p:spPr>
          <a:xfrm>
            <a:off x="25400" y="2200370"/>
            <a:ext cx="3019656" cy="2520000"/>
          </a:xfrm>
          <a:prstGeom prst="rect">
            <a:avLst/>
          </a:prstGeom>
        </p:spPr>
      </p:pic>
      <p:sp>
        <p:nvSpPr>
          <p:cNvPr id="32" name="Rectangle 31"/>
          <p:cNvSpPr/>
          <p:nvPr/>
        </p:nvSpPr>
        <p:spPr>
          <a:xfrm>
            <a:off x="1080000" y="4372070"/>
            <a:ext cx="875800" cy="3483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Rectangle 50"/>
          <p:cNvSpPr/>
          <p:nvPr/>
        </p:nvSpPr>
        <p:spPr>
          <a:xfrm>
            <a:off x="1955799" y="1158970"/>
            <a:ext cx="2311401" cy="9271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2" name="Straight Arrow Connector 51"/>
          <p:cNvCxnSpPr>
            <a:endCxn id="51" idx="2"/>
          </p:cNvCxnSpPr>
          <p:nvPr/>
        </p:nvCxnSpPr>
        <p:spPr>
          <a:xfrm rot="5400000" flipH="1" flipV="1">
            <a:off x="1341706" y="2602277"/>
            <a:ext cx="2286000" cy="1253587"/>
          </a:xfrm>
          <a:prstGeom prst="straightConnector1">
            <a:avLst/>
          </a:prstGeom>
          <a:ln w="9525" cap="flat" cmpd="sng" algn="ctr">
            <a:solidFill>
              <a:srgbClr val="7E7E7E"/>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rot="18008349">
            <a:off x="2492145" y="2914037"/>
            <a:ext cx="555861" cy="292388"/>
          </a:xfrm>
          <a:prstGeom prst="rect">
            <a:avLst/>
          </a:prstGeom>
          <a:noFill/>
        </p:spPr>
        <p:txBody>
          <a:bodyPr wrap="none" rtlCol="0">
            <a:spAutoFit/>
          </a:bodyPr>
          <a:lstStyle/>
          <a:p>
            <a:r>
              <a:rPr lang="en-US" sz="1300" dirty="0" smtClean="0">
                <a:solidFill>
                  <a:srgbClr val="3366FF"/>
                </a:solidFill>
              </a:rPr>
              <a:t>zoom</a:t>
            </a:r>
            <a:endParaRPr lang="en-US" sz="1300" dirty="0">
              <a:solidFill>
                <a:srgbClr val="3366FF"/>
              </a:solidFill>
            </a:endParaRPr>
          </a:p>
        </p:txBody>
      </p:sp>
      <p:sp>
        <p:nvSpPr>
          <p:cNvPr id="14"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5"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328536651"/>
      </p:ext>
    </p:extLst>
  </p:cSld>
  <p:clrMapOvr>
    <a:masterClrMapping/>
  </p:clrMapOvr>
  <p:timing>
    <p:tnLst>
      <p:par>
        <p:cTn xmlns:p14="http://schemas.microsoft.com/office/powerpoint/2010/mai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115</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smtClean="0"/>
              <a:t>Mitigation/suppression: Grooves</a:t>
            </a:r>
            <a:endParaRPr lang="en-US" dirty="0"/>
          </a:p>
        </p:txBody>
      </p:sp>
      <p:sp>
        <p:nvSpPr>
          <p:cNvPr id="15" name="Content Placeholder 8"/>
          <p:cNvSpPr>
            <a:spLocks noGrp="1"/>
          </p:cNvSpPr>
          <p:nvPr>
            <p:ph idx="1"/>
          </p:nvPr>
        </p:nvSpPr>
        <p:spPr>
          <a:xfrm>
            <a:off x="393741" y="1611570"/>
            <a:ext cx="3746459" cy="3995069"/>
          </a:xfrm>
        </p:spPr>
        <p:txBody>
          <a:bodyPr>
            <a:normAutofit/>
          </a:bodyPr>
          <a:lstStyle/>
          <a:p>
            <a:r>
              <a:rPr lang="en-US" sz="1800" dirty="0" smtClean="0"/>
              <a:t>Once angle and period are fixed, the efficiency of the grooving to reduce the SEY is found to depend on the shape of the tips.</a:t>
            </a:r>
          </a:p>
          <a:p>
            <a:r>
              <a:rPr lang="en-US" sz="1800" dirty="0" smtClean="0"/>
              <a:t>This solution raises the following concerns:</a:t>
            </a:r>
          </a:p>
          <a:p>
            <a:pPr lvl="1"/>
            <a:r>
              <a:rPr lang="en-US" sz="1800" dirty="0" smtClean="0"/>
              <a:t>Impedance enhancement (beam stability)</a:t>
            </a:r>
          </a:p>
          <a:p>
            <a:pPr lvl="1"/>
            <a:r>
              <a:rPr lang="en-US" sz="1800" dirty="0" smtClean="0"/>
              <a:t>Increased surface, which would make pumping more difficult (good vacuum)</a:t>
            </a:r>
          </a:p>
        </p:txBody>
      </p:sp>
      <p:pic>
        <p:nvPicPr>
          <p:cNvPr id="16" name="Picture 15"/>
          <p:cNvPicPr>
            <a:picLocks noChangeAspect="1"/>
          </p:cNvPicPr>
          <p:nvPr/>
        </p:nvPicPr>
        <p:blipFill>
          <a:blip r:embed="rId2"/>
          <a:stretch>
            <a:fillRect/>
          </a:stretch>
        </p:blipFill>
        <p:spPr>
          <a:xfrm>
            <a:off x="4830241" y="802250"/>
            <a:ext cx="3065807" cy="1080000"/>
          </a:xfrm>
          <a:prstGeom prst="rect">
            <a:avLst/>
          </a:prstGeom>
        </p:spPr>
      </p:pic>
      <p:pic>
        <p:nvPicPr>
          <p:cNvPr id="17" name="Picture 16"/>
          <p:cNvPicPr>
            <a:picLocks noChangeAspect="1"/>
          </p:cNvPicPr>
          <p:nvPr/>
        </p:nvPicPr>
        <p:blipFill>
          <a:blip r:embed="rId3"/>
          <a:stretch>
            <a:fillRect/>
          </a:stretch>
        </p:blipFill>
        <p:spPr>
          <a:xfrm>
            <a:off x="4203700" y="2050699"/>
            <a:ext cx="4428948" cy="3960000"/>
          </a:xfrm>
          <a:prstGeom prst="rect">
            <a:avLst/>
          </a:prstGeom>
        </p:spPr>
      </p:pic>
      <p:sp>
        <p:nvSpPr>
          <p:cNvPr id="9"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0"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916411475"/>
      </p:ext>
    </p:extLst>
  </p:cSld>
  <p:clrMapOvr>
    <a:masterClrMapping/>
  </p:clrMapOvr>
  <p:timing>
    <p:tnLst>
      <p:par>
        <p:cTn xmlns:p14="http://schemas.microsoft.com/office/powerpoint/2010/mai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116</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smtClean="0"/>
              <a:t>Mitigation/suppression: a-C coating</a:t>
            </a:r>
            <a:endParaRPr lang="en-US" dirty="0"/>
          </a:p>
        </p:txBody>
      </p:sp>
      <p:pic>
        <p:nvPicPr>
          <p:cNvPr id="7" name="Picture 6"/>
          <p:cNvPicPr>
            <a:picLocks noChangeAspect="1"/>
          </p:cNvPicPr>
          <p:nvPr/>
        </p:nvPicPr>
        <p:blipFill>
          <a:blip r:embed="rId2"/>
          <a:stretch>
            <a:fillRect/>
          </a:stretch>
        </p:blipFill>
        <p:spPr>
          <a:xfrm>
            <a:off x="3910188" y="1094308"/>
            <a:ext cx="5121168" cy="3931402"/>
          </a:xfrm>
          <a:prstGeom prst="rect">
            <a:avLst/>
          </a:prstGeom>
        </p:spPr>
      </p:pic>
      <p:sp>
        <p:nvSpPr>
          <p:cNvPr id="13" name="Content Placeholder 8"/>
          <p:cNvSpPr>
            <a:spLocks noGrp="1"/>
          </p:cNvSpPr>
          <p:nvPr>
            <p:ph idx="1"/>
          </p:nvPr>
        </p:nvSpPr>
        <p:spPr>
          <a:xfrm>
            <a:off x="337792" y="5093259"/>
            <a:ext cx="8488750" cy="877719"/>
          </a:xfrm>
        </p:spPr>
        <p:txBody>
          <a:bodyPr>
            <a:noAutofit/>
          </a:bodyPr>
          <a:lstStyle/>
          <a:p>
            <a:r>
              <a:rPr lang="en-US" sz="1600" dirty="0" smtClean="0"/>
              <a:t>To reduce the effective SEY, the inner surface of the beam pipe can be coated with a-C</a:t>
            </a:r>
          </a:p>
          <a:p>
            <a:r>
              <a:rPr lang="en-US" sz="1600" dirty="0" smtClean="0"/>
              <a:t>It is possible to reach values of </a:t>
            </a:r>
            <a:r>
              <a:rPr lang="en-US" sz="1600" dirty="0" err="1" smtClean="0">
                <a:latin typeface="Symbol" charset="2"/>
                <a:cs typeface="Symbol" charset="2"/>
              </a:rPr>
              <a:t>d</a:t>
            </a:r>
            <a:r>
              <a:rPr lang="en-US" sz="1600" baseline="-25000" dirty="0" err="1" smtClean="0"/>
              <a:t>max</a:t>
            </a:r>
            <a:r>
              <a:rPr lang="en-US" sz="1600" dirty="0"/>
              <a:t> </a:t>
            </a:r>
            <a:r>
              <a:rPr lang="en-US" sz="1600" dirty="0" smtClean="0"/>
              <a:t>below 1, measured in the laboratory … </a:t>
            </a:r>
          </a:p>
        </p:txBody>
      </p:sp>
      <p:pic>
        <p:nvPicPr>
          <p:cNvPr id="14" name="Picture 2"/>
          <p:cNvPicPr>
            <a:picLocks noChangeAspect="1" noChangeArrowheads="1"/>
          </p:cNvPicPr>
          <p:nvPr/>
        </p:nvPicPr>
        <p:blipFill rotWithShape="1">
          <a:blip r:embed="rId3" cstate="print"/>
          <a:srcRect l="51391" t="24528" r="-91" b="6534"/>
          <a:stretch/>
        </p:blipFill>
        <p:spPr bwMode="auto">
          <a:xfrm>
            <a:off x="108096" y="1452509"/>
            <a:ext cx="3578442" cy="2735581"/>
          </a:xfrm>
          <a:prstGeom prst="rect">
            <a:avLst/>
          </a:prstGeom>
          <a:noFill/>
          <a:ln w="9525">
            <a:noFill/>
            <a:miter lim="800000"/>
            <a:headEnd/>
            <a:tailEnd/>
          </a:ln>
        </p:spPr>
      </p:pic>
      <p:sp>
        <p:nvSpPr>
          <p:cNvPr id="9"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0"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4233724475"/>
      </p:ext>
    </p:extLst>
  </p:cSld>
  <p:clrMapOvr>
    <a:masterClrMapping/>
  </p:clrMapOvr>
  <p:timing>
    <p:tnLst>
      <p:par>
        <p:cTn xmlns:p14="http://schemas.microsoft.com/office/powerpoint/2010/mai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117</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smtClean="0"/>
              <a:t>Mitigation/suppression: a-C coating</a:t>
            </a:r>
            <a:endParaRPr lang="en-US" dirty="0"/>
          </a:p>
        </p:txBody>
      </p:sp>
      <p:pic>
        <p:nvPicPr>
          <p:cNvPr id="6" name="Picture 5"/>
          <p:cNvPicPr>
            <a:picLocks noChangeAspect="1"/>
          </p:cNvPicPr>
          <p:nvPr/>
        </p:nvPicPr>
        <p:blipFill>
          <a:blip r:embed="rId2"/>
          <a:stretch>
            <a:fillRect/>
          </a:stretch>
        </p:blipFill>
        <p:spPr>
          <a:xfrm>
            <a:off x="202673" y="1464841"/>
            <a:ext cx="3594095" cy="2840277"/>
          </a:xfrm>
          <a:prstGeom prst="rect">
            <a:avLst/>
          </a:prstGeom>
        </p:spPr>
      </p:pic>
      <p:sp>
        <p:nvSpPr>
          <p:cNvPr id="13" name="Content Placeholder 8"/>
          <p:cNvSpPr>
            <a:spLocks noGrp="1"/>
          </p:cNvSpPr>
          <p:nvPr>
            <p:ph idx="1"/>
          </p:nvPr>
        </p:nvSpPr>
        <p:spPr>
          <a:xfrm>
            <a:off x="351303" y="5093259"/>
            <a:ext cx="8475237" cy="877719"/>
          </a:xfrm>
        </p:spPr>
        <p:txBody>
          <a:bodyPr>
            <a:noAutofit/>
          </a:bodyPr>
          <a:lstStyle/>
          <a:p>
            <a:r>
              <a:rPr lang="en-US" sz="1600" dirty="0" smtClean="0"/>
              <a:t>To reduce the effective SEY, the inner surface of the beam pipe can be coated with a-C</a:t>
            </a:r>
          </a:p>
          <a:p>
            <a:r>
              <a:rPr lang="en-US" sz="1600" dirty="0" smtClean="0"/>
              <a:t>It is possible to reach values of </a:t>
            </a:r>
            <a:r>
              <a:rPr lang="en-US" sz="1600" dirty="0" err="1" smtClean="0">
                <a:latin typeface="Symbol" charset="2"/>
                <a:cs typeface="Symbol" charset="2"/>
              </a:rPr>
              <a:t>d</a:t>
            </a:r>
            <a:r>
              <a:rPr lang="en-US" sz="1600" baseline="-25000" dirty="0" err="1" smtClean="0"/>
              <a:t>max</a:t>
            </a:r>
            <a:r>
              <a:rPr lang="en-US" sz="1600" dirty="0"/>
              <a:t> </a:t>
            </a:r>
            <a:r>
              <a:rPr lang="en-US" sz="1600" dirty="0" smtClean="0"/>
              <a:t>below 1, measured in the laboratory and also verified by measurements at an electron cloud detector in the SPS </a:t>
            </a:r>
          </a:p>
        </p:txBody>
      </p:sp>
      <p:pic>
        <p:nvPicPr>
          <p:cNvPr id="2" name="Picture 1"/>
          <p:cNvPicPr>
            <a:picLocks noChangeAspect="1"/>
          </p:cNvPicPr>
          <p:nvPr/>
        </p:nvPicPr>
        <p:blipFill>
          <a:blip r:embed="rId3"/>
          <a:stretch>
            <a:fillRect/>
          </a:stretch>
        </p:blipFill>
        <p:spPr>
          <a:xfrm>
            <a:off x="3796768" y="1471191"/>
            <a:ext cx="5208323" cy="3149219"/>
          </a:xfrm>
          <a:prstGeom prst="rect">
            <a:avLst/>
          </a:prstGeom>
        </p:spPr>
      </p:pic>
      <p:sp>
        <p:nvSpPr>
          <p:cNvPr id="9"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0"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854081923"/>
      </p:ext>
    </p:extLst>
  </p:cSld>
  <p:clrMapOvr>
    <a:masterClrMapping/>
  </p:clrMapOvr>
  <p:timing>
    <p:tnLst>
      <p:par>
        <p:cTn xmlns:p14="http://schemas.microsoft.com/office/powerpoint/2010/mai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118</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smtClean="0"/>
              <a:t>Mitigation/suppression: Scrubbing</a:t>
            </a:r>
            <a:endParaRPr lang="en-US" dirty="0"/>
          </a:p>
        </p:txBody>
      </p:sp>
      <p:sp>
        <p:nvSpPr>
          <p:cNvPr id="13" name="Content Placeholder 8"/>
          <p:cNvSpPr>
            <a:spLocks noGrp="1"/>
          </p:cNvSpPr>
          <p:nvPr>
            <p:ph idx="1"/>
          </p:nvPr>
        </p:nvSpPr>
        <p:spPr>
          <a:xfrm>
            <a:off x="351303" y="4890609"/>
            <a:ext cx="8475237" cy="877719"/>
          </a:xfrm>
        </p:spPr>
        <p:txBody>
          <a:bodyPr>
            <a:noAutofit/>
          </a:bodyPr>
          <a:lstStyle/>
          <a:p>
            <a:r>
              <a:rPr lang="en-US" sz="1600" dirty="0" smtClean="0"/>
              <a:t>Over the two scrubbing runs of LHC with 50 and 25 ns beams in 2015, the SEY was estimated to decrease from 2.3 to ~1.4, and the intensity was ramped up</a:t>
            </a:r>
          </a:p>
          <a:p>
            <a:r>
              <a:rPr lang="en-US" sz="1600" dirty="0" smtClean="0"/>
              <a:t>Scrubbing is fast in the early phase, but it then becomes much slower due to the nature of the process (more scrubbing </a:t>
            </a:r>
            <a:r>
              <a:rPr lang="en-US" sz="1600" dirty="0" smtClean="0">
                <a:sym typeface="Wingdings"/>
              </a:rPr>
              <a:t> less electron cloud  less electron dose)</a:t>
            </a:r>
            <a:endParaRPr lang="en-US" sz="1600" dirty="0" smtClean="0"/>
          </a:p>
        </p:txBody>
      </p:sp>
      <p:sp>
        <p:nvSpPr>
          <p:cNvPr id="8"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9"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grpSp>
        <p:nvGrpSpPr>
          <p:cNvPr id="10" name="Group 9"/>
          <p:cNvGrpSpPr>
            <a:grpSpLocks noChangeAspect="1"/>
          </p:cNvGrpSpPr>
          <p:nvPr/>
        </p:nvGrpSpPr>
        <p:grpSpPr>
          <a:xfrm>
            <a:off x="0" y="582705"/>
            <a:ext cx="9173306" cy="4428516"/>
            <a:chOff x="595852" y="1050966"/>
            <a:chExt cx="8171267" cy="3944770"/>
          </a:xfrm>
        </p:grpSpPr>
        <p:pic>
          <p:nvPicPr>
            <p:cNvPr id="11" name="Picture 10"/>
            <p:cNvPicPr>
              <a:picLocks noChangeAspect="1"/>
            </p:cNvPicPr>
            <p:nvPr/>
          </p:nvPicPr>
          <p:blipFill>
            <a:blip r:embed="rId2">
              <a:clrChange>
                <a:clrFrom>
                  <a:srgbClr val="FFFFFF"/>
                </a:clrFrom>
                <a:clrTo>
                  <a:srgbClr val="FFFFFF">
                    <a:alpha val="0"/>
                  </a:srgbClr>
                </a:clrTo>
              </a:clrChange>
            </a:blip>
            <a:stretch>
              <a:fillRect/>
            </a:stretch>
          </p:blipFill>
          <p:spPr>
            <a:xfrm>
              <a:off x="651458" y="1154340"/>
              <a:ext cx="7957365" cy="1668399"/>
            </a:xfrm>
            <a:prstGeom prst="rect">
              <a:avLst/>
            </a:prstGeom>
          </p:spPr>
        </p:pic>
        <p:pic>
          <p:nvPicPr>
            <p:cNvPr id="12" name="Picture 11"/>
            <p:cNvPicPr>
              <a:picLocks noChangeAspect="1"/>
            </p:cNvPicPr>
            <p:nvPr/>
          </p:nvPicPr>
          <p:blipFill>
            <a:blip r:embed="rId3">
              <a:clrChange>
                <a:clrFrom>
                  <a:srgbClr val="FFFFFF"/>
                </a:clrFrom>
                <a:clrTo>
                  <a:srgbClr val="FFFFFF">
                    <a:alpha val="0"/>
                  </a:srgbClr>
                </a:clrTo>
              </a:clrChange>
            </a:blip>
            <a:stretch>
              <a:fillRect/>
            </a:stretch>
          </p:blipFill>
          <p:spPr>
            <a:xfrm>
              <a:off x="595852" y="2822739"/>
              <a:ext cx="8171267" cy="2172997"/>
            </a:xfrm>
            <a:prstGeom prst="rect">
              <a:avLst/>
            </a:prstGeom>
          </p:spPr>
        </p:pic>
        <p:sp>
          <p:nvSpPr>
            <p:cNvPr id="14" name="Rectangle 13"/>
            <p:cNvSpPr/>
            <p:nvPr/>
          </p:nvSpPr>
          <p:spPr>
            <a:xfrm>
              <a:off x="3782291" y="1050966"/>
              <a:ext cx="1490352" cy="2700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14"/>
            <p:cNvSpPr/>
            <p:nvPr/>
          </p:nvSpPr>
          <p:spPr>
            <a:xfrm>
              <a:off x="1219199" y="2822740"/>
              <a:ext cx="7445229" cy="1637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524599841"/>
      </p:ext>
    </p:extLst>
  </p:cSld>
  <p:clrMapOvr>
    <a:masterClrMapping/>
  </p:clrMapOvr>
  <p:timing>
    <p:tnLst>
      <p:par>
        <p:cTn xmlns:p14="http://schemas.microsoft.com/office/powerpoint/2010/mai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119</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smtClean="0"/>
              <a:t>Mitigation/suppression: Scrubbing</a:t>
            </a:r>
            <a:endParaRPr lang="en-US" dirty="0"/>
          </a:p>
        </p:txBody>
      </p:sp>
      <p:sp>
        <p:nvSpPr>
          <p:cNvPr id="13" name="Content Placeholder 8"/>
          <p:cNvSpPr>
            <a:spLocks noGrp="1"/>
          </p:cNvSpPr>
          <p:nvPr>
            <p:ph idx="1"/>
          </p:nvPr>
        </p:nvSpPr>
        <p:spPr>
          <a:xfrm>
            <a:off x="351303" y="4890609"/>
            <a:ext cx="8475237" cy="877719"/>
          </a:xfrm>
        </p:spPr>
        <p:txBody>
          <a:bodyPr>
            <a:noAutofit/>
          </a:bodyPr>
          <a:lstStyle/>
          <a:p>
            <a:r>
              <a:rPr lang="en-US" sz="1600" dirty="0" smtClean="0"/>
              <a:t>Over the two scrubbing runs of LHC with 50 and 25 ns beams in 2015, the SEY was estimated to decrease from 2.3 to ~1.4</a:t>
            </a:r>
          </a:p>
          <a:p>
            <a:r>
              <a:rPr lang="en-US" sz="1600" dirty="0" smtClean="0"/>
              <a:t>Scrubbing is fast in the early phase, but it then becomes much slower due to the nature of the process (more scrubbing </a:t>
            </a:r>
            <a:r>
              <a:rPr lang="en-US" sz="1600" dirty="0" smtClean="0">
                <a:sym typeface="Wingdings"/>
              </a:rPr>
              <a:t> less electron cloud  less electron dose)</a:t>
            </a:r>
            <a:endParaRPr lang="en-US" sz="1600" dirty="0" smtClean="0"/>
          </a:p>
        </p:txBody>
      </p:sp>
      <p:sp>
        <p:nvSpPr>
          <p:cNvPr id="8"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9"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grpSp>
        <p:nvGrpSpPr>
          <p:cNvPr id="10" name="Group 9"/>
          <p:cNvGrpSpPr>
            <a:grpSpLocks noChangeAspect="1"/>
          </p:cNvGrpSpPr>
          <p:nvPr/>
        </p:nvGrpSpPr>
        <p:grpSpPr>
          <a:xfrm>
            <a:off x="0" y="582705"/>
            <a:ext cx="9173306" cy="4428516"/>
            <a:chOff x="595852" y="1050966"/>
            <a:chExt cx="8171267" cy="3944770"/>
          </a:xfrm>
        </p:grpSpPr>
        <p:pic>
          <p:nvPicPr>
            <p:cNvPr id="11" name="Picture 10"/>
            <p:cNvPicPr>
              <a:picLocks noChangeAspect="1"/>
            </p:cNvPicPr>
            <p:nvPr/>
          </p:nvPicPr>
          <p:blipFill>
            <a:blip r:embed="rId2">
              <a:clrChange>
                <a:clrFrom>
                  <a:srgbClr val="FFFFFF"/>
                </a:clrFrom>
                <a:clrTo>
                  <a:srgbClr val="FFFFFF">
                    <a:alpha val="0"/>
                  </a:srgbClr>
                </a:clrTo>
              </a:clrChange>
            </a:blip>
            <a:stretch>
              <a:fillRect/>
            </a:stretch>
          </p:blipFill>
          <p:spPr>
            <a:xfrm>
              <a:off x="651458" y="1154340"/>
              <a:ext cx="7957365" cy="1668399"/>
            </a:xfrm>
            <a:prstGeom prst="rect">
              <a:avLst/>
            </a:prstGeom>
          </p:spPr>
        </p:pic>
        <p:pic>
          <p:nvPicPr>
            <p:cNvPr id="12" name="Picture 11"/>
            <p:cNvPicPr>
              <a:picLocks noChangeAspect="1"/>
            </p:cNvPicPr>
            <p:nvPr/>
          </p:nvPicPr>
          <p:blipFill>
            <a:blip r:embed="rId3">
              <a:clrChange>
                <a:clrFrom>
                  <a:srgbClr val="FFFFFF"/>
                </a:clrFrom>
                <a:clrTo>
                  <a:srgbClr val="FFFFFF">
                    <a:alpha val="0"/>
                  </a:srgbClr>
                </a:clrTo>
              </a:clrChange>
            </a:blip>
            <a:stretch>
              <a:fillRect/>
            </a:stretch>
          </p:blipFill>
          <p:spPr>
            <a:xfrm>
              <a:off x="595852" y="2822739"/>
              <a:ext cx="8171267" cy="2172997"/>
            </a:xfrm>
            <a:prstGeom prst="rect">
              <a:avLst/>
            </a:prstGeom>
          </p:spPr>
        </p:pic>
        <p:sp>
          <p:nvSpPr>
            <p:cNvPr id="14" name="Rectangle 13"/>
            <p:cNvSpPr/>
            <p:nvPr/>
          </p:nvSpPr>
          <p:spPr>
            <a:xfrm>
              <a:off x="3782291" y="1050966"/>
              <a:ext cx="1490352" cy="2700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14"/>
            <p:cNvSpPr/>
            <p:nvPr/>
          </p:nvSpPr>
          <p:spPr>
            <a:xfrm>
              <a:off x="1219199" y="2822740"/>
              <a:ext cx="7445229" cy="1637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6" name="Group 15"/>
          <p:cNvGrpSpPr/>
          <p:nvPr/>
        </p:nvGrpSpPr>
        <p:grpSpPr>
          <a:xfrm>
            <a:off x="472141" y="4568366"/>
            <a:ext cx="8103092" cy="2230601"/>
            <a:chOff x="695556" y="4354613"/>
            <a:chExt cx="8103092" cy="2230601"/>
          </a:xfrm>
        </p:grpSpPr>
        <p:sp>
          <p:nvSpPr>
            <p:cNvPr id="17" name="Rectangle 16"/>
            <p:cNvSpPr/>
            <p:nvPr/>
          </p:nvSpPr>
          <p:spPr>
            <a:xfrm>
              <a:off x="695556" y="4354613"/>
              <a:ext cx="8103092" cy="2230601"/>
            </a:xfrm>
            <a:prstGeom prst="rect">
              <a:avLst/>
            </a:prstGeom>
            <a:solidFill>
              <a:schemeClr val="bg1"/>
            </a:solidFill>
            <a:ln w="19050">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8" name="Picture 17" descr="scrubbing_evidence.png"/>
            <p:cNvPicPr>
              <a:picLocks noChangeAspect="1"/>
            </p:cNvPicPr>
            <p:nvPr/>
          </p:nvPicPr>
          <p:blipFill rotWithShape="1">
            <a:blip r:embed="rId4" cstate="print">
              <a:extLst>
                <a:ext uri="{28A0092B-C50C-407E-A947-70E740481C1C}">
                  <a14:useLocalDpi xmlns:a14="http://schemas.microsoft.com/office/drawing/2010/main" val="0"/>
                </a:ext>
              </a:extLst>
            </a:blip>
            <a:srcRect l="2371" t="37590" r="16364" b="32811"/>
            <a:stretch/>
          </p:blipFill>
          <p:spPr>
            <a:xfrm>
              <a:off x="794746" y="4467288"/>
              <a:ext cx="8003902" cy="2082298"/>
            </a:xfrm>
            <a:prstGeom prst="rect">
              <a:avLst/>
            </a:prstGeom>
          </p:spPr>
        </p:pic>
        <p:sp>
          <p:nvSpPr>
            <p:cNvPr id="19" name="Rectangle 18"/>
            <p:cNvSpPr/>
            <p:nvPr/>
          </p:nvSpPr>
          <p:spPr>
            <a:xfrm>
              <a:off x="1413165" y="6468471"/>
              <a:ext cx="498764" cy="11674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3" name="Straight Connector 2"/>
          <p:cNvCxnSpPr/>
          <p:nvPr/>
        </p:nvCxnSpPr>
        <p:spPr>
          <a:xfrm flipH="1">
            <a:off x="457200" y="4377765"/>
            <a:ext cx="4921624" cy="190601"/>
          </a:xfrm>
          <a:prstGeom prst="line">
            <a:avLst/>
          </a:prstGeom>
          <a:ln>
            <a:solidFill>
              <a:srgbClr val="FF0000"/>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8643806" y="4377765"/>
            <a:ext cx="262146" cy="190601"/>
          </a:xfrm>
          <a:prstGeom prst="line">
            <a:avLst/>
          </a:prstGeom>
          <a:ln>
            <a:solidFill>
              <a:srgbClr val="FF0000"/>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702974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Photoemission</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12</a:t>
            </a:fld>
            <a:endParaRPr lang="en-US" dirty="0"/>
          </a:p>
        </p:txBody>
      </p:sp>
      <p:grpSp>
        <p:nvGrpSpPr>
          <p:cNvPr id="9" name="Group 8"/>
          <p:cNvGrpSpPr/>
          <p:nvPr/>
        </p:nvGrpSpPr>
        <p:grpSpPr>
          <a:xfrm>
            <a:off x="1372385" y="1235394"/>
            <a:ext cx="6911739" cy="2670251"/>
            <a:chOff x="1372385" y="1605834"/>
            <a:chExt cx="6911739" cy="2670251"/>
          </a:xfrm>
        </p:grpSpPr>
        <p:grpSp>
          <p:nvGrpSpPr>
            <p:cNvPr id="10" name="Group 9"/>
            <p:cNvGrpSpPr/>
            <p:nvPr/>
          </p:nvGrpSpPr>
          <p:grpSpPr>
            <a:xfrm>
              <a:off x="5034656" y="1605834"/>
              <a:ext cx="3249468" cy="2670251"/>
              <a:chOff x="5034656" y="1605834"/>
              <a:chExt cx="3249468" cy="2670251"/>
            </a:xfrm>
          </p:grpSpPr>
          <p:grpSp>
            <p:nvGrpSpPr>
              <p:cNvPr id="13" name="Group 12"/>
              <p:cNvGrpSpPr/>
              <p:nvPr/>
            </p:nvGrpSpPr>
            <p:grpSpPr>
              <a:xfrm>
                <a:off x="5034656" y="1605834"/>
                <a:ext cx="3249468" cy="2601926"/>
                <a:chOff x="5034656" y="1605834"/>
                <a:chExt cx="3249468" cy="2601926"/>
              </a:xfrm>
            </p:grpSpPr>
            <p:sp>
              <p:nvSpPr>
                <p:cNvPr id="15" name="Oval 14"/>
                <p:cNvSpPr/>
                <p:nvPr/>
              </p:nvSpPr>
              <p:spPr>
                <a:xfrm>
                  <a:off x="5167496" y="2275790"/>
                  <a:ext cx="2973400" cy="1252234"/>
                </a:xfrm>
                <a:prstGeom prst="ellipse">
                  <a:avLst/>
                </a:prstGeom>
                <a:noFill/>
                <a:ln w="28575" cmpd="sng">
                  <a:solidFill>
                    <a:srgbClr val="6F6F6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6519220" y="2757418"/>
                  <a:ext cx="340038" cy="33714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7" name="Group 23"/>
                <p:cNvGrpSpPr/>
                <p:nvPr/>
              </p:nvGrpSpPr>
              <p:grpSpPr>
                <a:xfrm>
                  <a:off x="7006052" y="2820275"/>
                  <a:ext cx="1134844" cy="163264"/>
                  <a:chOff x="5247392" y="3071247"/>
                  <a:chExt cx="1686808" cy="258305"/>
                </a:xfrm>
              </p:grpSpPr>
              <p:sp>
                <p:nvSpPr>
                  <p:cNvPr id="25" name="Freeform 24"/>
                  <p:cNvSpPr/>
                  <p:nvPr/>
                </p:nvSpPr>
                <p:spPr>
                  <a:xfrm>
                    <a:off x="5247392" y="3071247"/>
                    <a:ext cx="1425661" cy="258305"/>
                  </a:xfrm>
                  <a:custGeom>
                    <a:avLst/>
                    <a:gdLst>
                      <a:gd name="connsiteX0" fmla="*/ 0 w 1425661"/>
                      <a:gd name="connsiteY0" fmla="*/ 437331 h 445319"/>
                      <a:gd name="connsiteX1" fmla="*/ 227627 w 1425661"/>
                      <a:gd name="connsiteY1" fmla="*/ 5991 h 445319"/>
                      <a:gd name="connsiteX2" fmla="*/ 503175 w 1425661"/>
                      <a:gd name="connsiteY2" fmla="*/ 401386 h 445319"/>
                      <a:gd name="connsiteX3" fmla="*/ 742782 w 1425661"/>
                      <a:gd name="connsiteY3" fmla="*/ 41936 h 445319"/>
                      <a:gd name="connsiteX4" fmla="*/ 1006349 w 1425661"/>
                      <a:gd name="connsiteY4" fmla="*/ 437331 h 445319"/>
                      <a:gd name="connsiteX5" fmla="*/ 1245956 w 1425661"/>
                      <a:gd name="connsiteY5" fmla="*/ 89863 h 445319"/>
                      <a:gd name="connsiteX6" fmla="*/ 1425661 w 1425661"/>
                      <a:gd name="connsiteY6" fmla="*/ 269588 h 445319"/>
                      <a:gd name="connsiteX7" fmla="*/ 1425661 w 1425661"/>
                      <a:gd name="connsiteY7" fmla="*/ 269588 h 445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25661" h="445319">
                        <a:moveTo>
                          <a:pt x="0" y="437331"/>
                        </a:moveTo>
                        <a:cubicBezTo>
                          <a:pt x="71882" y="224656"/>
                          <a:pt x="143765" y="11982"/>
                          <a:pt x="227627" y="5991"/>
                        </a:cubicBezTo>
                        <a:cubicBezTo>
                          <a:pt x="311489" y="0"/>
                          <a:pt x="417316" y="395395"/>
                          <a:pt x="503175" y="401386"/>
                        </a:cubicBezTo>
                        <a:cubicBezTo>
                          <a:pt x="589034" y="407377"/>
                          <a:pt x="658920" y="35945"/>
                          <a:pt x="742782" y="41936"/>
                        </a:cubicBezTo>
                        <a:cubicBezTo>
                          <a:pt x="826644" y="47927"/>
                          <a:pt x="922487" y="429343"/>
                          <a:pt x="1006349" y="437331"/>
                        </a:cubicBezTo>
                        <a:cubicBezTo>
                          <a:pt x="1090211" y="445319"/>
                          <a:pt x="1176071" y="117820"/>
                          <a:pt x="1245956" y="89863"/>
                        </a:cubicBezTo>
                        <a:cubicBezTo>
                          <a:pt x="1315841" y="61906"/>
                          <a:pt x="1425661" y="269588"/>
                          <a:pt x="1425661" y="269588"/>
                        </a:cubicBezTo>
                        <a:lnTo>
                          <a:pt x="1425661" y="269588"/>
                        </a:lnTo>
                      </a:path>
                    </a:pathLst>
                  </a:custGeom>
                  <a:ln>
                    <a:solidFill>
                      <a:srgbClr val="3366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6" name="Straight Arrow Connector 25"/>
                  <p:cNvCxnSpPr/>
                  <p:nvPr/>
                </p:nvCxnSpPr>
                <p:spPr>
                  <a:xfrm>
                    <a:off x="6682737" y="3235047"/>
                    <a:ext cx="251463" cy="1588"/>
                  </a:xfrm>
                  <a:prstGeom prst="straightConnector1">
                    <a:avLst/>
                  </a:prstGeom>
                  <a:ln>
                    <a:solidFill>
                      <a:srgbClr val="3366FF"/>
                    </a:solidFill>
                    <a:tailEnd type="arrow"/>
                  </a:ln>
                </p:spPr>
                <p:style>
                  <a:lnRef idx="2">
                    <a:schemeClr val="accent1"/>
                  </a:lnRef>
                  <a:fillRef idx="0">
                    <a:schemeClr val="accent1"/>
                  </a:fillRef>
                  <a:effectRef idx="1">
                    <a:schemeClr val="accent1"/>
                  </a:effectRef>
                  <a:fontRef idx="minor">
                    <a:schemeClr val="tx1"/>
                  </a:fontRef>
                </p:style>
              </p:cxnSp>
            </p:grpSp>
            <p:cxnSp>
              <p:nvCxnSpPr>
                <p:cNvPr id="18" name="Straight Connector 17"/>
                <p:cNvCxnSpPr/>
                <p:nvPr/>
              </p:nvCxnSpPr>
              <p:spPr>
                <a:xfrm rot="5400000">
                  <a:off x="4700031" y="1940459"/>
                  <a:ext cx="670628" cy="1377"/>
                </a:xfrm>
                <a:prstGeom prst="line">
                  <a:avLst/>
                </a:prstGeom>
                <a:ln>
                  <a:solidFill>
                    <a:srgbClr val="6F6F6F"/>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V="1">
                  <a:off x="5045734" y="2275790"/>
                  <a:ext cx="3227313" cy="672"/>
                </a:xfrm>
                <a:prstGeom prst="line">
                  <a:avLst/>
                </a:prstGeom>
                <a:ln>
                  <a:solidFill>
                    <a:srgbClr val="6F6F6F"/>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5400000">
                  <a:off x="7937044" y="1946131"/>
                  <a:ext cx="670628" cy="1377"/>
                </a:xfrm>
                <a:prstGeom prst="line">
                  <a:avLst/>
                </a:prstGeom>
                <a:ln>
                  <a:solidFill>
                    <a:srgbClr val="6F6F6F"/>
                  </a:solidFill>
                </a:ln>
              </p:spPr>
              <p:style>
                <a:lnRef idx="2">
                  <a:schemeClr val="accent1"/>
                </a:lnRef>
                <a:fillRef idx="0">
                  <a:schemeClr val="accent1"/>
                </a:fillRef>
                <a:effectRef idx="1">
                  <a:schemeClr val="accent1"/>
                </a:effectRef>
                <a:fontRef idx="minor">
                  <a:schemeClr val="tx1"/>
                </a:fontRef>
              </p:style>
            </p:cxnSp>
            <p:grpSp>
              <p:nvGrpSpPr>
                <p:cNvPr id="21" name="Group 53"/>
                <p:cNvGrpSpPr/>
                <p:nvPr/>
              </p:nvGrpSpPr>
              <p:grpSpPr>
                <a:xfrm flipV="1">
                  <a:off x="5045734" y="3531461"/>
                  <a:ext cx="3238390" cy="676299"/>
                  <a:chOff x="454818" y="2852959"/>
                  <a:chExt cx="3734594" cy="798861"/>
                </a:xfrm>
              </p:grpSpPr>
              <p:cxnSp>
                <p:nvCxnSpPr>
                  <p:cNvPr id="22" name="Straight Connector 21"/>
                  <p:cNvCxnSpPr/>
                  <p:nvPr/>
                </p:nvCxnSpPr>
                <p:spPr>
                  <a:xfrm rot="5400000">
                    <a:off x="59531" y="3248246"/>
                    <a:ext cx="792162" cy="1588"/>
                  </a:xfrm>
                  <a:prstGeom prst="line">
                    <a:avLst/>
                  </a:prstGeom>
                  <a:ln>
                    <a:solidFill>
                      <a:srgbClr val="6F6F6F"/>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467593" y="3644327"/>
                    <a:ext cx="3721819" cy="794"/>
                  </a:xfrm>
                  <a:prstGeom prst="line">
                    <a:avLst/>
                  </a:prstGeom>
                  <a:ln>
                    <a:solidFill>
                      <a:srgbClr val="6F6F6F"/>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5400000">
                    <a:off x="3792537" y="3254945"/>
                    <a:ext cx="792162" cy="1588"/>
                  </a:xfrm>
                  <a:prstGeom prst="line">
                    <a:avLst/>
                  </a:prstGeom>
                  <a:ln>
                    <a:solidFill>
                      <a:srgbClr val="6F6F6F"/>
                    </a:solidFill>
                  </a:ln>
                </p:spPr>
                <p:style>
                  <a:lnRef idx="2">
                    <a:schemeClr val="accent1"/>
                  </a:lnRef>
                  <a:fillRef idx="0">
                    <a:schemeClr val="accent1"/>
                  </a:fillRef>
                  <a:effectRef idx="1">
                    <a:schemeClr val="accent1"/>
                  </a:effectRef>
                  <a:fontRef idx="minor">
                    <a:schemeClr val="tx1"/>
                  </a:fontRef>
                </p:style>
              </p:cxnSp>
            </p:grpSp>
          </p:grpSp>
          <p:sp>
            <p:nvSpPr>
              <p:cNvPr id="14" name="TextBox 13"/>
              <p:cNvSpPr txBox="1"/>
              <p:nvPr/>
            </p:nvSpPr>
            <p:spPr>
              <a:xfrm>
                <a:off x="5082576" y="3952920"/>
                <a:ext cx="2322514" cy="323165"/>
              </a:xfrm>
              <a:prstGeom prst="rect">
                <a:avLst/>
              </a:prstGeom>
              <a:noFill/>
            </p:spPr>
            <p:txBody>
              <a:bodyPr wrap="none" rtlCol="0">
                <a:spAutoFit/>
              </a:bodyPr>
              <a:lstStyle/>
              <a:p>
                <a:r>
                  <a:rPr lang="en-US" sz="1500" dirty="0" smtClean="0">
                    <a:latin typeface="Helvetica"/>
                    <a:cs typeface="Helvetica"/>
                  </a:rPr>
                  <a:t>cross sectional view (</a:t>
                </a:r>
                <a:r>
                  <a:rPr lang="en-US" sz="1500" dirty="0" err="1" smtClean="0">
                    <a:latin typeface="Helvetica"/>
                    <a:cs typeface="Helvetica"/>
                  </a:rPr>
                  <a:t>x,y</a:t>
                </a:r>
                <a:r>
                  <a:rPr lang="en-US" sz="1500" dirty="0" smtClean="0">
                    <a:latin typeface="Helvetica"/>
                    <a:cs typeface="Helvetica"/>
                  </a:rPr>
                  <a:t>)</a:t>
                </a:r>
                <a:endParaRPr lang="en-US" sz="1500" dirty="0">
                  <a:latin typeface="Helvetica"/>
                  <a:cs typeface="Helvetica"/>
                </a:endParaRPr>
              </a:p>
            </p:txBody>
          </p:sp>
        </p:grpSp>
        <p:cxnSp>
          <p:nvCxnSpPr>
            <p:cNvPr id="11" name="Straight Connector 10"/>
            <p:cNvCxnSpPr/>
            <p:nvPr/>
          </p:nvCxnSpPr>
          <p:spPr>
            <a:xfrm flipV="1">
              <a:off x="1372385" y="2895275"/>
              <a:ext cx="2285215" cy="28531"/>
            </a:xfrm>
            <a:prstGeom prst="line">
              <a:avLst/>
            </a:prstGeom>
            <a:ln w="25400" cap="flat" cmpd="sng" algn="ctr">
              <a:solidFill>
                <a:schemeClr val="tx1"/>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3200400" y="2923806"/>
              <a:ext cx="1600200" cy="226596"/>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grpSp>
        <p:nvGrpSpPr>
          <p:cNvPr id="27" name="Group 55"/>
          <p:cNvGrpSpPr/>
          <p:nvPr/>
        </p:nvGrpSpPr>
        <p:grpSpPr>
          <a:xfrm>
            <a:off x="1372385" y="1100295"/>
            <a:ext cx="3134377" cy="3146847"/>
            <a:chOff x="6318798" y="1817851"/>
            <a:chExt cx="2774066" cy="2815350"/>
          </a:xfrm>
        </p:grpSpPr>
        <p:grpSp>
          <p:nvGrpSpPr>
            <p:cNvPr id="28" name="Group 71"/>
            <p:cNvGrpSpPr/>
            <p:nvPr/>
          </p:nvGrpSpPr>
          <p:grpSpPr>
            <a:xfrm>
              <a:off x="6318798" y="1817851"/>
              <a:ext cx="1520056" cy="2540111"/>
              <a:chOff x="5642744" y="1773285"/>
              <a:chExt cx="1520056" cy="2540111"/>
            </a:xfrm>
          </p:grpSpPr>
          <p:sp>
            <p:nvSpPr>
              <p:cNvPr id="30" name="Freeform 29"/>
              <p:cNvSpPr/>
              <p:nvPr/>
            </p:nvSpPr>
            <p:spPr>
              <a:xfrm>
                <a:off x="5642744" y="1821212"/>
                <a:ext cx="481210" cy="2492184"/>
              </a:xfrm>
              <a:custGeom>
                <a:avLst/>
                <a:gdLst>
                  <a:gd name="connsiteX0" fmla="*/ 0 w 481210"/>
                  <a:gd name="connsiteY0" fmla="*/ 0 h 2492184"/>
                  <a:gd name="connsiteX1" fmla="*/ 467233 w 481210"/>
                  <a:gd name="connsiteY1" fmla="*/ 1234110 h 2492184"/>
                  <a:gd name="connsiteX2" fmla="*/ 83862 w 481210"/>
                  <a:gd name="connsiteY2" fmla="*/ 2492184 h 2492184"/>
                </a:gdLst>
                <a:ahLst/>
                <a:cxnLst>
                  <a:cxn ang="0">
                    <a:pos x="connsiteX0" y="connsiteY0"/>
                  </a:cxn>
                  <a:cxn ang="0">
                    <a:pos x="connsiteX1" y="connsiteY1"/>
                  </a:cxn>
                  <a:cxn ang="0">
                    <a:pos x="connsiteX2" y="connsiteY2"/>
                  </a:cxn>
                </a:cxnLst>
                <a:rect l="l" t="t" r="r" b="b"/>
                <a:pathLst>
                  <a:path w="481210" h="2492184">
                    <a:moveTo>
                      <a:pt x="0" y="0"/>
                    </a:moveTo>
                    <a:cubicBezTo>
                      <a:pt x="226628" y="409373"/>
                      <a:pt x="453256" y="818746"/>
                      <a:pt x="467233" y="1234110"/>
                    </a:cubicBezTo>
                    <a:cubicBezTo>
                      <a:pt x="481210" y="1649474"/>
                      <a:pt x="282536" y="2070829"/>
                      <a:pt x="83862" y="2492184"/>
                    </a:cubicBezTo>
                  </a:path>
                </a:pathLst>
              </a:custGeom>
              <a:ln>
                <a:solidFill>
                  <a:srgbClr val="6F6F6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1" name="Freeform 30"/>
              <p:cNvSpPr/>
              <p:nvPr/>
            </p:nvSpPr>
            <p:spPr>
              <a:xfrm>
                <a:off x="6681590" y="1773285"/>
                <a:ext cx="481210" cy="2492184"/>
              </a:xfrm>
              <a:custGeom>
                <a:avLst/>
                <a:gdLst>
                  <a:gd name="connsiteX0" fmla="*/ 0 w 481210"/>
                  <a:gd name="connsiteY0" fmla="*/ 0 h 2492184"/>
                  <a:gd name="connsiteX1" fmla="*/ 467233 w 481210"/>
                  <a:gd name="connsiteY1" fmla="*/ 1234110 h 2492184"/>
                  <a:gd name="connsiteX2" fmla="*/ 83862 w 481210"/>
                  <a:gd name="connsiteY2" fmla="*/ 2492184 h 2492184"/>
                </a:gdLst>
                <a:ahLst/>
                <a:cxnLst>
                  <a:cxn ang="0">
                    <a:pos x="connsiteX0" y="connsiteY0"/>
                  </a:cxn>
                  <a:cxn ang="0">
                    <a:pos x="connsiteX1" y="connsiteY1"/>
                  </a:cxn>
                  <a:cxn ang="0">
                    <a:pos x="connsiteX2" y="connsiteY2"/>
                  </a:cxn>
                </a:cxnLst>
                <a:rect l="l" t="t" r="r" b="b"/>
                <a:pathLst>
                  <a:path w="481210" h="2492184">
                    <a:moveTo>
                      <a:pt x="0" y="0"/>
                    </a:moveTo>
                    <a:cubicBezTo>
                      <a:pt x="226628" y="409373"/>
                      <a:pt x="453256" y="818746"/>
                      <a:pt x="467233" y="1234110"/>
                    </a:cubicBezTo>
                    <a:cubicBezTo>
                      <a:pt x="481210" y="1649474"/>
                      <a:pt x="282536" y="2070829"/>
                      <a:pt x="83862" y="2492184"/>
                    </a:cubicBezTo>
                  </a:path>
                </a:pathLst>
              </a:custGeom>
              <a:ln>
                <a:solidFill>
                  <a:srgbClr val="6F6F6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32" name="Group 39"/>
              <p:cNvGrpSpPr/>
              <p:nvPr/>
            </p:nvGrpSpPr>
            <p:grpSpPr>
              <a:xfrm rot="5227648">
                <a:off x="6351338" y="3801724"/>
                <a:ext cx="698567" cy="117488"/>
                <a:chOff x="5247392" y="3071247"/>
                <a:chExt cx="1686808" cy="258305"/>
              </a:xfrm>
            </p:grpSpPr>
            <p:sp>
              <p:nvSpPr>
                <p:cNvPr id="42" name="Freeform 41"/>
                <p:cNvSpPr/>
                <p:nvPr/>
              </p:nvSpPr>
              <p:spPr>
                <a:xfrm>
                  <a:off x="5247392" y="3071247"/>
                  <a:ext cx="1425661" cy="258305"/>
                </a:xfrm>
                <a:custGeom>
                  <a:avLst/>
                  <a:gdLst>
                    <a:gd name="connsiteX0" fmla="*/ 0 w 1425661"/>
                    <a:gd name="connsiteY0" fmla="*/ 437331 h 445319"/>
                    <a:gd name="connsiteX1" fmla="*/ 227627 w 1425661"/>
                    <a:gd name="connsiteY1" fmla="*/ 5991 h 445319"/>
                    <a:gd name="connsiteX2" fmla="*/ 503175 w 1425661"/>
                    <a:gd name="connsiteY2" fmla="*/ 401386 h 445319"/>
                    <a:gd name="connsiteX3" fmla="*/ 742782 w 1425661"/>
                    <a:gd name="connsiteY3" fmla="*/ 41936 h 445319"/>
                    <a:gd name="connsiteX4" fmla="*/ 1006349 w 1425661"/>
                    <a:gd name="connsiteY4" fmla="*/ 437331 h 445319"/>
                    <a:gd name="connsiteX5" fmla="*/ 1245956 w 1425661"/>
                    <a:gd name="connsiteY5" fmla="*/ 89863 h 445319"/>
                    <a:gd name="connsiteX6" fmla="*/ 1425661 w 1425661"/>
                    <a:gd name="connsiteY6" fmla="*/ 269588 h 445319"/>
                    <a:gd name="connsiteX7" fmla="*/ 1425661 w 1425661"/>
                    <a:gd name="connsiteY7" fmla="*/ 269588 h 445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25661" h="445319">
                      <a:moveTo>
                        <a:pt x="0" y="437331"/>
                      </a:moveTo>
                      <a:cubicBezTo>
                        <a:pt x="71882" y="224656"/>
                        <a:pt x="143765" y="11982"/>
                        <a:pt x="227627" y="5991"/>
                      </a:cubicBezTo>
                      <a:cubicBezTo>
                        <a:pt x="311489" y="0"/>
                        <a:pt x="417316" y="395395"/>
                        <a:pt x="503175" y="401386"/>
                      </a:cubicBezTo>
                      <a:cubicBezTo>
                        <a:pt x="589034" y="407377"/>
                        <a:pt x="658920" y="35945"/>
                        <a:pt x="742782" y="41936"/>
                      </a:cubicBezTo>
                      <a:cubicBezTo>
                        <a:pt x="826644" y="47927"/>
                        <a:pt x="922487" y="429343"/>
                        <a:pt x="1006349" y="437331"/>
                      </a:cubicBezTo>
                      <a:cubicBezTo>
                        <a:pt x="1090211" y="445319"/>
                        <a:pt x="1176071" y="117820"/>
                        <a:pt x="1245956" y="89863"/>
                      </a:cubicBezTo>
                      <a:cubicBezTo>
                        <a:pt x="1315841" y="61906"/>
                        <a:pt x="1425661" y="269588"/>
                        <a:pt x="1425661" y="269588"/>
                      </a:cubicBezTo>
                      <a:lnTo>
                        <a:pt x="1425661" y="269588"/>
                      </a:lnTo>
                    </a:path>
                  </a:pathLst>
                </a:custGeom>
                <a:ln>
                  <a:solidFill>
                    <a:srgbClr val="3366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43" name="Straight Arrow Connector 42"/>
                <p:cNvCxnSpPr/>
                <p:nvPr/>
              </p:nvCxnSpPr>
              <p:spPr>
                <a:xfrm>
                  <a:off x="6682737" y="3235047"/>
                  <a:ext cx="251463" cy="1588"/>
                </a:xfrm>
                <a:prstGeom prst="straightConnector1">
                  <a:avLst/>
                </a:prstGeom>
                <a:ln>
                  <a:solidFill>
                    <a:srgbClr val="3366FF"/>
                  </a:solidFill>
                  <a:tailEnd type="arrow"/>
                </a:ln>
              </p:spPr>
              <p:style>
                <a:lnRef idx="2">
                  <a:schemeClr val="accent1"/>
                </a:lnRef>
                <a:fillRef idx="0">
                  <a:schemeClr val="accent1"/>
                </a:fillRef>
                <a:effectRef idx="1">
                  <a:schemeClr val="accent1"/>
                </a:effectRef>
                <a:fontRef idx="minor">
                  <a:schemeClr val="tx1"/>
                </a:fontRef>
              </p:style>
            </p:cxnSp>
          </p:grpSp>
          <p:sp>
            <p:nvSpPr>
              <p:cNvPr id="33" name="Freeform 32"/>
              <p:cNvSpPr/>
              <p:nvPr/>
            </p:nvSpPr>
            <p:spPr>
              <a:xfrm>
                <a:off x="6178515" y="1817851"/>
                <a:ext cx="481210" cy="2492184"/>
              </a:xfrm>
              <a:custGeom>
                <a:avLst/>
                <a:gdLst>
                  <a:gd name="connsiteX0" fmla="*/ 0 w 481210"/>
                  <a:gd name="connsiteY0" fmla="*/ 0 h 2492184"/>
                  <a:gd name="connsiteX1" fmla="*/ 467233 w 481210"/>
                  <a:gd name="connsiteY1" fmla="*/ 1234110 h 2492184"/>
                  <a:gd name="connsiteX2" fmla="*/ 83862 w 481210"/>
                  <a:gd name="connsiteY2" fmla="*/ 2492184 h 2492184"/>
                </a:gdLst>
                <a:ahLst/>
                <a:cxnLst>
                  <a:cxn ang="0">
                    <a:pos x="connsiteX0" y="connsiteY0"/>
                  </a:cxn>
                  <a:cxn ang="0">
                    <a:pos x="connsiteX1" y="connsiteY1"/>
                  </a:cxn>
                  <a:cxn ang="0">
                    <a:pos x="connsiteX2" y="connsiteY2"/>
                  </a:cxn>
                </a:cxnLst>
                <a:rect l="l" t="t" r="r" b="b"/>
                <a:pathLst>
                  <a:path w="481210" h="2492184">
                    <a:moveTo>
                      <a:pt x="0" y="0"/>
                    </a:moveTo>
                    <a:cubicBezTo>
                      <a:pt x="226628" y="409373"/>
                      <a:pt x="453256" y="818746"/>
                      <a:pt x="467233" y="1234110"/>
                    </a:cubicBezTo>
                    <a:cubicBezTo>
                      <a:pt x="481210" y="1649474"/>
                      <a:pt x="282536" y="2070829"/>
                      <a:pt x="83862" y="2492184"/>
                    </a:cubicBezTo>
                  </a:path>
                </a:pathLst>
              </a:custGeom>
              <a:ln w="25400" cap="flat" cmpd="sng" algn="ctr">
                <a:solidFill>
                  <a:srgbClr val="6F6F6F"/>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34" name="Group 65"/>
              <p:cNvGrpSpPr/>
              <p:nvPr/>
            </p:nvGrpSpPr>
            <p:grpSpPr>
              <a:xfrm rot="4275192">
                <a:off x="6498266" y="3338855"/>
                <a:ext cx="698567" cy="117488"/>
                <a:chOff x="5247392" y="3071247"/>
                <a:chExt cx="1686808" cy="258305"/>
              </a:xfrm>
            </p:grpSpPr>
            <p:sp>
              <p:nvSpPr>
                <p:cNvPr id="40" name="Freeform 39"/>
                <p:cNvSpPr/>
                <p:nvPr/>
              </p:nvSpPr>
              <p:spPr>
                <a:xfrm>
                  <a:off x="5247392" y="3071247"/>
                  <a:ext cx="1425661" cy="258305"/>
                </a:xfrm>
                <a:custGeom>
                  <a:avLst/>
                  <a:gdLst>
                    <a:gd name="connsiteX0" fmla="*/ 0 w 1425661"/>
                    <a:gd name="connsiteY0" fmla="*/ 437331 h 445319"/>
                    <a:gd name="connsiteX1" fmla="*/ 227627 w 1425661"/>
                    <a:gd name="connsiteY1" fmla="*/ 5991 h 445319"/>
                    <a:gd name="connsiteX2" fmla="*/ 503175 w 1425661"/>
                    <a:gd name="connsiteY2" fmla="*/ 401386 h 445319"/>
                    <a:gd name="connsiteX3" fmla="*/ 742782 w 1425661"/>
                    <a:gd name="connsiteY3" fmla="*/ 41936 h 445319"/>
                    <a:gd name="connsiteX4" fmla="*/ 1006349 w 1425661"/>
                    <a:gd name="connsiteY4" fmla="*/ 437331 h 445319"/>
                    <a:gd name="connsiteX5" fmla="*/ 1245956 w 1425661"/>
                    <a:gd name="connsiteY5" fmla="*/ 89863 h 445319"/>
                    <a:gd name="connsiteX6" fmla="*/ 1425661 w 1425661"/>
                    <a:gd name="connsiteY6" fmla="*/ 269588 h 445319"/>
                    <a:gd name="connsiteX7" fmla="*/ 1425661 w 1425661"/>
                    <a:gd name="connsiteY7" fmla="*/ 269588 h 445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25661" h="445319">
                      <a:moveTo>
                        <a:pt x="0" y="437331"/>
                      </a:moveTo>
                      <a:cubicBezTo>
                        <a:pt x="71882" y="224656"/>
                        <a:pt x="143765" y="11982"/>
                        <a:pt x="227627" y="5991"/>
                      </a:cubicBezTo>
                      <a:cubicBezTo>
                        <a:pt x="311489" y="0"/>
                        <a:pt x="417316" y="395395"/>
                        <a:pt x="503175" y="401386"/>
                      </a:cubicBezTo>
                      <a:cubicBezTo>
                        <a:pt x="589034" y="407377"/>
                        <a:pt x="658920" y="35945"/>
                        <a:pt x="742782" y="41936"/>
                      </a:cubicBezTo>
                      <a:cubicBezTo>
                        <a:pt x="826644" y="47927"/>
                        <a:pt x="922487" y="429343"/>
                        <a:pt x="1006349" y="437331"/>
                      </a:cubicBezTo>
                      <a:cubicBezTo>
                        <a:pt x="1090211" y="445319"/>
                        <a:pt x="1176071" y="117820"/>
                        <a:pt x="1245956" y="89863"/>
                      </a:cubicBezTo>
                      <a:cubicBezTo>
                        <a:pt x="1315841" y="61906"/>
                        <a:pt x="1425661" y="269588"/>
                        <a:pt x="1425661" y="269588"/>
                      </a:cubicBezTo>
                      <a:lnTo>
                        <a:pt x="1425661" y="269588"/>
                      </a:lnTo>
                    </a:path>
                  </a:pathLst>
                </a:custGeom>
                <a:ln>
                  <a:solidFill>
                    <a:srgbClr val="3366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41" name="Straight Arrow Connector 40"/>
                <p:cNvCxnSpPr/>
                <p:nvPr/>
              </p:nvCxnSpPr>
              <p:spPr>
                <a:xfrm>
                  <a:off x="6682737" y="3235047"/>
                  <a:ext cx="251463" cy="1588"/>
                </a:xfrm>
                <a:prstGeom prst="straightConnector1">
                  <a:avLst/>
                </a:prstGeom>
                <a:ln>
                  <a:solidFill>
                    <a:srgbClr val="3366FF"/>
                  </a:solidFill>
                  <a:tailEnd type="arrow"/>
                </a:ln>
              </p:spPr>
              <p:style>
                <a:lnRef idx="2">
                  <a:schemeClr val="accent1"/>
                </a:lnRef>
                <a:fillRef idx="0">
                  <a:schemeClr val="accent1"/>
                </a:fillRef>
                <a:effectRef idx="1">
                  <a:schemeClr val="accent1"/>
                </a:effectRef>
                <a:fontRef idx="minor">
                  <a:schemeClr val="tx1"/>
                </a:fontRef>
              </p:style>
            </p:cxnSp>
          </p:grpSp>
          <p:grpSp>
            <p:nvGrpSpPr>
              <p:cNvPr id="35" name="Group 68"/>
              <p:cNvGrpSpPr/>
              <p:nvPr/>
            </p:nvGrpSpPr>
            <p:grpSpPr>
              <a:xfrm rot="3000163">
                <a:off x="6529551" y="2849847"/>
                <a:ext cx="698567" cy="117488"/>
                <a:chOff x="5247392" y="3071247"/>
                <a:chExt cx="1686808" cy="258305"/>
              </a:xfrm>
            </p:grpSpPr>
            <p:sp>
              <p:nvSpPr>
                <p:cNvPr id="38" name="Freeform 37"/>
                <p:cNvSpPr/>
                <p:nvPr/>
              </p:nvSpPr>
              <p:spPr>
                <a:xfrm>
                  <a:off x="5247392" y="3071247"/>
                  <a:ext cx="1425661" cy="258305"/>
                </a:xfrm>
                <a:custGeom>
                  <a:avLst/>
                  <a:gdLst>
                    <a:gd name="connsiteX0" fmla="*/ 0 w 1425661"/>
                    <a:gd name="connsiteY0" fmla="*/ 437331 h 445319"/>
                    <a:gd name="connsiteX1" fmla="*/ 227627 w 1425661"/>
                    <a:gd name="connsiteY1" fmla="*/ 5991 h 445319"/>
                    <a:gd name="connsiteX2" fmla="*/ 503175 w 1425661"/>
                    <a:gd name="connsiteY2" fmla="*/ 401386 h 445319"/>
                    <a:gd name="connsiteX3" fmla="*/ 742782 w 1425661"/>
                    <a:gd name="connsiteY3" fmla="*/ 41936 h 445319"/>
                    <a:gd name="connsiteX4" fmla="*/ 1006349 w 1425661"/>
                    <a:gd name="connsiteY4" fmla="*/ 437331 h 445319"/>
                    <a:gd name="connsiteX5" fmla="*/ 1245956 w 1425661"/>
                    <a:gd name="connsiteY5" fmla="*/ 89863 h 445319"/>
                    <a:gd name="connsiteX6" fmla="*/ 1425661 w 1425661"/>
                    <a:gd name="connsiteY6" fmla="*/ 269588 h 445319"/>
                    <a:gd name="connsiteX7" fmla="*/ 1425661 w 1425661"/>
                    <a:gd name="connsiteY7" fmla="*/ 269588 h 445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25661" h="445319">
                      <a:moveTo>
                        <a:pt x="0" y="437331"/>
                      </a:moveTo>
                      <a:cubicBezTo>
                        <a:pt x="71882" y="224656"/>
                        <a:pt x="143765" y="11982"/>
                        <a:pt x="227627" y="5991"/>
                      </a:cubicBezTo>
                      <a:cubicBezTo>
                        <a:pt x="311489" y="0"/>
                        <a:pt x="417316" y="395395"/>
                        <a:pt x="503175" y="401386"/>
                      </a:cubicBezTo>
                      <a:cubicBezTo>
                        <a:pt x="589034" y="407377"/>
                        <a:pt x="658920" y="35945"/>
                        <a:pt x="742782" y="41936"/>
                      </a:cubicBezTo>
                      <a:cubicBezTo>
                        <a:pt x="826644" y="47927"/>
                        <a:pt x="922487" y="429343"/>
                        <a:pt x="1006349" y="437331"/>
                      </a:cubicBezTo>
                      <a:cubicBezTo>
                        <a:pt x="1090211" y="445319"/>
                        <a:pt x="1176071" y="117820"/>
                        <a:pt x="1245956" y="89863"/>
                      </a:cubicBezTo>
                      <a:cubicBezTo>
                        <a:pt x="1315841" y="61906"/>
                        <a:pt x="1425661" y="269588"/>
                        <a:pt x="1425661" y="269588"/>
                      </a:cubicBezTo>
                      <a:lnTo>
                        <a:pt x="1425661" y="269588"/>
                      </a:lnTo>
                    </a:path>
                  </a:pathLst>
                </a:custGeom>
                <a:ln>
                  <a:solidFill>
                    <a:srgbClr val="3366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9" name="Straight Arrow Connector 38"/>
                <p:cNvCxnSpPr/>
                <p:nvPr/>
              </p:nvCxnSpPr>
              <p:spPr>
                <a:xfrm>
                  <a:off x="6682737" y="3235047"/>
                  <a:ext cx="251463" cy="1588"/>
                </a:xfrm>
                <a:prstGeom prst="straightConnector1">
                  <a:avLst/>
                </a:prstGeom>
                <a:ln>
                  <a:solidFill>
                    <a:srgbClr val="3366FF"/>
                  </a:solidFill>
                  <a:tailEnd type="arrow"/>
                </a:ln>
              </p:spPr>
              <p:style>
                <a:lnRef idx="2">
                  <a:schemeClr val="accent1"/>
                </a:lnRef>
                <a:fillRef idx="0">
                  <a:schemeClr val="accent1"/>
                </a:fillRef>
                <a:effectRef idx="1">
                  <a:schemeClr val="accent1"/>
                </a:effectRef>
                <a:fontRef idx="minor">
                  <a:schemeClr val="tx1"/>
                </a:fontRef>
              </p:style>
            </p:cxnSp>
          </p:grpSp>
          <p:sp>
            <p:nvSpPr>
              <p:cNvPr id="36" name="Oval 35"/>
              <p:cNvSpPr/>
              <p:nvPr/>
            </p:nvSpPr>
            <p:spPr>
              <a:xfrm rot="19968662">
                <a:off x="6256379" y="1859590"/>
                <a:ext cx="200910" cy="617093"/>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rot="1533211">
                <a:off x="6287375" y="3640092"/>
                <a:ext cx="214469" cy="617093"/>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9" name="TextBox 28"/>
            <p:cNvSpPr txBox="1"/>
            <p:nvPr/>
          </p:nvSpPr>
          <p:spPr>
            <a:xfrm>
              <a:off x="7080305" y="4310036"/>
              <a:ext cx="2012559" cy="323165"/>
            </a:xfrm>
            <a:prstGeom prst="rect">
              <a:avLst/>
            </a:prstGeom>
            <a:noFill/>
          </p:spPr>
          <p:txBody>
            <a:bodyPr wrap="none" rtlCol="0">
              <a:spAutoFit/>
            </a:bodyPr>
            <a:lstStyle/>
            <a:p>
              <a:r>
                <a:rPr lang="en-US" sz="1500" dirty="0" smtClean="0">
                  <a:latin typeface="Helvetica"/>
                  <a:cs typeface="Helvetica"/>
                </a:rPr>
                <a:t>view from above (</a:t>
              </a:r>
              <a:r>
                <a:rPr lang="en-US" sz="1500" dirty="0" err="1" smtClean="0">
                  <a:latin typeface="Helvetica"/>
                  <a:cs typeface="Helvetica"/>
                </a:rPr>
                <a:t>x,s</a:t>
              </a:r>
              <a:r>
                <a:rPr lang="en-US" sz="1500" dirty="0" smtClean="0">
                  <a:latin typeface="Helvetica"/>
                  <a:cs typeface="Helvetica"/>
                </a:rPr>
                <a:t>)</a:t>
              </a:r>
              <a:endParaRPr lang="en-US" sz="1500" dirty="0">
                <a:latin typeface="Helvetica"/>
                <a:cs typeface="Helvetica"/>
              </a:endParaRPr>
            </a:p>
          </p:txBody>
        </p:sp>
      </p:grpSp>
      <p:grpSp>
        <p:nvGrpSpPr>
          <p:cNvPr id="44" name="Group 43"/>
          <p:cNvGrpSpPr/>
          <p:nvPr/>
        </p:nvGrpSpPr>
        <p:grpSpPr>
          <a:xfrm>
            <a:off x="6070482" y="2146106"/>
            <a:ext cx="1921099" cy="776212"/>
            <a:chOff x="6070482" y="2516546"/>
            <a:chExt cx="1921099" cy="776212"/>
          </a:xfrm>
        </p:grpSpPr>
        <p:grpSp>
          <p:nvGrpSpPr>
            <p:cNvPr id="45" name="Group 27"/>
            <p:cNvGrpSpPr/>
            <p:nvPr/>
          </p:nvGrpSpPr>
          <p:grpSpPr>
            <a:xfrm rot="9461578" flipV="1">
              <a:off x="7207371" y="3185583"/>
              <a:ext cx="733600" cy="93474"/>
              <a:chOff x="5247392" y="3071247"/>
              <a:chExt cx="1686808" cy="258305"/>
            </a:xfrm>
          </p:grpSpPr>
          <p:sp>
            <p:nvSpPr>
              <p:cNvPr id="55" name="Freeform 54"/>
              <p:cNvSpPr/>
              <p:nvPr/>
            </p:nvSpPr>
            <p:spPr>
              <a:xfrm>
                <a:off x="5247392" y="3071247"/>
                <a:ext cx="1425661" cy="258305"/>
              </a:xfrm>
              <a:custGeom>
                <a:avLst/>
                <a:gdLst>
                  <a:gd name="connsiteX0" fmla="*/ 0 w 1425661"/>
                  <a:gd name="connsiteY0" fmla="*/ 437331 h 445319"/>
                  <a:gd name="connsiteX1" fmla="*/ 227627 w 1425661"/>
                  <a:gd name="connsiteY1" fmla="*/ 5991 h 445319"/>
                  <a:gd name="connsiteX2" fmla="*/ 503175 w 1425661"/>
                  <a:gd name="connsiteY2" fmla="*/ 401386 h 445319"/>
                  <a:gd name="connsiteX3" fmla="*/ 742782 w 1425661"/>
                  <a:gd name="connsiteY3" fmla="*/ 41936 h 445319"/>
                  <a:gd name="connsiteX4" fmla="*/ 1006349 w 1425661"/>
                  <a:gd name="connsiteY4" fmla="*/ 437331 h 445319"/>
                  <a:gd name="connsiteX5" fmla="*/ 1245956 w 1425661"/>
                  <a:gd name="connsiteY5" fmla="*/ 89863 h 445319"/>
                  <a:gd name="connsiteX6" fmla="*/ 1425661 w 1425661"/>
                  <a:gd name="connsiteY6" fmla="*/ 269588 h 445319"/>
                  <a:gd name="connsiteX7" fmla="*/ 1425661 w 1425661"/>
                  <a:gd name="connsiteY7" fmla="*/ 269588 h 445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25661" h="445319">
                    <a:moveTo>
                      <a:pt x="0" y="437331"/>
                    </a:moveTo>
                    <a:cubicBezTo>
                      <a:pt x="71882" y="224656"/>
                      <a:pt x="143765" y="11982"/>
                      <a:pt x="227627" y="5991"/>
                    </a:cubicBezTo>
                    <a:cubicBezTo>
                      <a:pt x="311489" y="0"/>
                      <a:pt x="417316" y="395395"/>
                      <a:pt x="503175" y="401386"/>
                    </a:cubicBezTo>
                    <a:cubicBezTo>
                      <a:pt x="589034" y="407377"/>
                      <a:pt x="658920" y="35945"/>
                      <a:pt x="742782" y="41936"/>
                    </a:cubicBezTo>
                    <a:cubicBezTo>
                      <a:pt x="826644" y="47927"/>
                      <a:pt x="922487" y="429343"/>
                      <a:pt x="1006349" y="437331"/>
                    </a:cubicBezTo>
                    <a:cubicBezTo>
                      <a:pt x="1090211" y="445319"/>
                      <a:pt x="1176071" y="117820"/>
                      <a:pt x="1245956" y="89863"/>
                    </a:cubicBezTo>
                    <a:cubicBezTo>
                      <a:pt x="1315841" y="61906"/>
                      <a:pt x="1425661" y="269588"/>
                      <a:pt x="1425661" y="269588"/>
                    </a:cubicBezTo>
                    <a:lnTo>
                      <a:pt x="1425661" y="269588"/>
                    </a:lnTo>
                  </a:path>
                </a:pathLst>
              </a:custGeom>
              <a:ln>
                <a:solidFill>
                  <a:srgbClr val="3366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56" name="Straight Arrow Connector 55"/>
              <p:cNvCxnSpPr/>
              <p:nvPr/>
            </p:nvCxnSpPr>
            <p:spPr>
              <a:xfrm>
                <a:off x="6682737" y="3235047"/>
                <a:ext cx="251463" cy="1588"/>
              </a:xfrm>
              <a:prstGeom prst="straightConnector1">
                <a:avLst/>
              </a:prstGeom>
              <a:ln>
                <a:solidFill>
                  <a:srgbClr val="3366FF"/>
                </a:solidFill>
                <a:tailEnd type="arrow"/>
              </a:ln>
            </p:spPr>
            <p:style>
              <a:lnRef idx="2">
                <a:schemeClr val="accent1"/>
              </a:lnRef>
              <a:fillRef idx="0">
                <a:schemeClr val="accent1"/>
              </a:fillRef>
              <a:effectRef idx="1">
                <a:schemeClr val="accent1"/>
              </a:effectRef>
              <a:fontRef idx="minor">
                <a:schemeClr val="tx1"/>
              </a:fontRef>
            </p:style>
          </p:cxnSp>
        </p:grpSp>
        <p:grpSp>
          <p:nvGrpSpPr>
            <p:cNvPr id="46" name="Group 75"/>
            <p:cNvGrpSpPr/>
            <p:nvPr/>
          </p:nvGrpSpPr>
          <p:grpSpPr>
            <a:xfrm rot="12138422">
              <a:off x="7257981" y="2566713"/>
              <a:ext cx="733600" cy="93474"/>
              <a:chOff x="5247392" y="3071247"/>
              <a:chExt cx="1686808" cy="258305"/>
            </a:xfrm>
          </p:grpSpPr>
          <p:sp>
            <p:nvSpPr>
              <p:cNvPr id="53" name="Freeform 52"/>
              <p:cNvSpPr/>
              <p:nvPr/>
            </p:nvSpPr>
            <p:spPr>
              <a:xfrm>
                <a:off x="5247392" y="3071247"/>
                <a:ext cx="1425661" cy="258305"/>
              </a:xfrm>
              <a:custGeom>
                <a:avLst/>
                <a:gdLst>
                  <a:gd name="connsiteX0" fmla="*/ 0 w 1425661"/>
                  <a:gd name="connsiteY0" fmla="*/ 437331 h 445319"/>
                  <a:gd name="connsiteX1" fmla="*/ 227627 w 1425661"/>
                  <a:gd name="connsiteY1" fmla="*/ 5991 h 445319"/>
                  <a:gd name="connsiteX2" fmla="*/ 503175 w 1425661"/>
                  <a:gd name="connsiteY2" fmla="*/ 401386 h 445319"/>
                  <a:gd name="connsiteX3" fmla="*/ 742782 w 1425661"/>
                  <a:gd name="connsiteY3" fmla="*/ 41936 h 445319"/>
                  <a:gd name="connsiteX4" fmla="*/ 1006349 w 1425661"/>
                  <a:gd name="connsiteY4" fmla="*/ 437331 h 445319"/>
                  <a:gd name="connsiteX5" fmla="*/ 1245956 w 1425661"/>
                  <a:gd name="connsiteY5" fmla="*/ 89863 h 445319"/>
                  <a:gd name="connsiteX6" fmla="*/ 1425661 w 1425661"/>
                  <a:gd name="connsiteY6" fmla="*/ 269588 h 445319"/>
                  <a:gd name="connsiteX7" fmla="*/ 1425661 w 1425661"/>
                  <a:gd name="connsiteY7" fmla="*/ 269588 h 445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25661" h="445319">
                    <a:moveTo>
                      <a:pt x="0" y="437331"/>
                    </a:moveTo>
                    <a:cubicBezTo>
                      <a:pt x="71882" y="224656"/>
                      <a:pt x="143765" y="11982"/>
                      <a:pt x="227627" y="5991"/>
                    </a:cubicBezTo>
                    <a:cubicBezTo>
                      <a:pt x="311489" y="0"/>
                      <a:pt x="417316" y="395395"/>
                      <a:pt x="503175" y="401386"/>
                    </a:cubicBezTo>
                    <a:cubicBezTo>
                      <a:pt x="589034" y="407377"/>
                      <a:pt x="658920" y="35945"/>
                      <a:pt x="742782" y="41936"/>
                    </a:cubicBezTo>
                    <a:cubicBezTo>
                      <a:pt x="826644" y="47927"/>
                      <a:pt x="922487" y="429343"/>
                      <a:pt x="1006349" y="437331"/>
                    </a:cubicBezTo>
                    <a:cubicBezTo>
                      <a:pt x="1090211" y="445319"/>
                      <a:pt x="1176071" y="117820"/>
                      <a:pt x="1245956" y="89863"/>
                    </a:cubicBezTo>
                    <a:cubicBezTo>
                      <a:pt x="1315841" y="61906"/>
                      <a:pt x="1425661" y="269588"/>
                      <a:pt x="1425661" y="269588"/>
                    </a:cubicBezTo>
                    <a:lnTo>
                      <a:pt x="1425661" y="269588"/>
                    </a:lnTo>
                  </a:path>
                </a:pathLst>
              </a:custGeom>
              <a:ln>
                <a:solidFill>
                  <a:srgbClr val="3366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54" name="Straight Arrow Connector 53"/>
              <p:cNvCxnSpPr/>
              <p:nvPr/>
            </p:nvCxnSpPr>
            <p:spPr>
              <a:xfrm>
                <a:off x="6682737" y="3235047"/>
                <a:ext cx="251463" cy="1588"/>
              </a:xfrm>
              <a:prstGeom prst="straightConnector1">
                <a:avLst/>
              </a:prstGeom>
              <a:ln>
                <a:solidFill>
                  <a:srgbClr val="3366FF"/>
                </a:solidFill>
                <a:tailEnd type="arrow"/>
              </a:ln>
            </p:spPr>
            <p:style>
              <a:lnRef idx="2">
                <a:schemeClr val="accent1"/>
              </a:lnRef>
              <a:fillRef idx="0">
                <a:schemeClr val="accent1"/>
              </a:fillRef>
              <a:effectRef idx="1">
                <a:schemeClr val="accent1"/>
              </a:effectRef>
              <a:fontRef idx="minor">
                <a:schemeClr val="tx1"/>
              </a:fontRef>
            </p:style>
          </p:cxnSp>
        </p:grpSp>
        <p:grpSp>
          <p:nvGrpSpPr>
            <p:cNvPr id="47" name="Group 78"/>
            <p:cNvGrpSpPr/>
            <p:nvPr/>
          </p:nvGrpSpPr>
          <p:grpSpPr>
            <a:xfrm rot="11342147">
              <a:off x="6070482" y="2516546"/>
              <a:ext cx="1010254" cy="63418"/>
              <a:chOff x="5247392" y="3071247"/>
              <a:chExt cx="1686808" cy="258305"/>
            </a:xfrm>
          </p:grpSpPr>
          <p:sp>
            <p:nvSpPr>
              <p:cNvPr id="51" name="Freeform 50"/>
              <p:cNvSpPr/>
              <p:nvPr/>
            </p:nvSpPr>
            <p:spPr>
              <a:xfrm>
                <a:off x="5247392" y="3071247"/>
                <a:ext cx="1425661" cy="258305"/>
              </a:xfrm>
              <a:custGeom>
                <a:avLst/>
                <a:gdLst>
                  <a:gd name="connsiteX0" fmla="*/ 0 w 1425661"/>
                  <a:gd name="connsiteY0" fmla="*/ 437331 h 445319"/>
                  <a:gd name="connsiteX1" fmla="*/ 227627 w 1425661"/>
                  <a:gd name="connsiteY1" fmla="*/ 5991 h 445319"/>
                  <a:gd name="connsiteX2" fmla="*/ 503175 w 1425661"/>
                  <a:gd name="connsiteY2" fmla="*/ 401386 h 445319"/>
                  <a:gd name="connsiteX3" fmla="*/ 742782 w 1425661"/>
                  <a:gd name="connsiteY3" fmla="*/ 41936 h 445319"/>
                  <a:gd name="connsiteX4" fmla="*/ 1006349 w 1425661"/>
                  <a:gd name="connsiteY4" fmla="*/ 437331 h 445319"/>
                  <a:gd name="connsiteX5" fmla="*/ 1245956 w 1425661"/>
                  <a:gd name="connsiteY5" fmla="*/ 89863 h 445319"/>
                  <a:gd name="connsiteX6" fmla="*/ 1425661 w 1425661"/>
                  <a:gd name="connsiteY6" fmla="*/ 269588 h 445319"/>
                  <a:gd name="connsiteX7" fmla="*/ 1425661 w 1425661"/>
                  <a:gd name="connsiteY7" fmla="*/ 269588 h 445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25661" h="445319">
                    <a:moveTo>
                      <a:pt x="0" y="437331"/>
                    </a:moveTo>
                    <a:cubicBezTo>
                      <a:pt x="71882" y="224656"/>
                      <a:pt x="143765" y="11982"/>
                      <a:pt x="227627" y="5991"/>
                    </a:cubicBezTo>
                    <a:cubicBezTo>
                      <a:pt x="311489" y="0"/>
                      <a:pt x="417316" y="395395"/>
                      <a:pt x="503175" y="401386"/>
                    </a:cubicBezTo>
                    <a:cubicBezTo>
                      <a:pt x="589034" y="407377"/>
                      <a:pt x="658920" y="35945"/>
                      <a:pt x="742782" y="41936"/>
                    </a:cubicBezTo>
                    <a:cubicBezTo>
                      <a:pt x="826644" y="47927"/>
                      <a:pt x="922487" y="429343"/>
                      <a:pt x="1006349" y="437331"/>
                    </a:cubicBezTo>
                    <a:cubicBezTo>
                      <a:pt x="1090211" y="445319"/>
                      <a:pt x="1176071" y="117820"/>
                      <a:pt x="1245956" y="89863"/>
                    </a:cubicBezTo>
                    <a:cubicBezTo>
                      <a:pt x="1315841" y="61906"/>
                      <a:pt x="1425661" y="269588"/>
                      <a:pt x="1425661" y="269588"/>
                    </a:cubicBezTo>
                    <a:lnTo>
                      <a:pt x="1425661" y="269588"/>
                    </a:lnTo>
                  </a:path>
                </a:pathLst>
              </a:custGeom>
              <a:ln>
                <a:solidFill>
                  <a:srgbClr val="3366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52" name="Straight Arrow Connector 51"/>
              <p:cNvCxnSpPr/>
              <p:nvPr/>
            </p:nvCxnSpPr>
            <p:spPr>
              <a:xfrm>
                <a:off x="6682737" y="3235047"/>
                <a:ext cx="251463" cy="1588"/>
              </a:xfrm>
              <a:prstGeom prst="straightConnector1">
                <a:avLst/>
              </a:prstGeom>
              <a:ln>
                <a:solidFill>
                  <a:srgbClr val="3366FF"/>
                </a:solidFill>
                <a:tailEnd type="arrow"/>
              </a:ln>
            </p:spPr>
            <p:style>
              <a:lnRef idx="2">
                <a:schemeClr val="accent1"/>
              </a:lnRef>
              <a:fillRef idx="0">
                <a:schemeClr val="accent1"/>
              </a:fillRef>
              <a:effectRef idx="1">
                <a:schemeClr val="accent1"/>
              </a:effectRef>
              <a:fontRef idx="minor">
                <a:schemeClr val="tx1"/>
              </a:fontRef>
            </p:style>
          </p:cxnSp>
        </p:grpSp>
        <p:grpSp>
          <p:nvGrpSpPr>
            <p:cNvPr id="48" name="Group 81"/>
            <p:cNvGrpSpPr/>
            <p:nvPr/>
          </p:nvGrpSpPr>
          <p:grpSpPr>
            <a:xfrm rot="10257853" flipV="1">
              <a:off x="6149439" y="3229340"/>
              <a:ext cx="1010254" cy="63418"/>
              <a:chOff x="5247392" y="3071247"/>
              <a:chExt cx="1686808" cy="258305"/>
            </a:xfrm>
          </p:grpSpPr>
          <p:sp>
            <p:nvSpPr>
              <p:cNvPr id="49" name="Freeform 48"/>
              <p:cNvSpPr/>
              <p:nvPr/>
            </p:nvSpPr>
            <p:spPr>
              <a:xfrm>
                <a:off x="5247392" y="3071247"/>
                <a:ext cx="1425661" cy="258305"/>
              </a:xfrm>
              <a:custGeom>
                <a:avLst/>
                <a:gdLst>
                  <a:gd name="connsiteX0" fmla="*/ 0 w 1425661"/>
                  <a:gd name="connsiteY0" fmla="*/ 437331 h 445319"/>
                  <a:gd name="connsiteX1" fmla="*/ 227627 w 1425661"/>
                  <a:gd name="connsiteY1" fmla="*/ 5991 h 445319"/>
                  <a:gd name="connsiteX2" fmla="*/ 503175 w 1425661"/>
                  <a:gd name="connsiteY2" fmla="*/ 401386 h 445319"/>
                  <a:gd name="connsiteX3" fmla="*/ 742782 w 1425661"/>
                  <a:gd name="connsiteY3" fmla="*/ 41936 h 445319"/>
                  <a:gd name="connsiteX4" fmla="*/ 1006349 w 1425661"/>
                  <a:gd name="connsiteY4" fmla="*/ 437331 h 445319"/>
                  <a:gd name="connsiteX5" fmla="*/ 1245956 w 1425661"/>
                  <a:gd name="connsiteY5" fmla="*/ 89863 h 445319"/>
                  <a:gd name="connsiteX6" fmla="*/ 1425661 w 1425661"/>
                  <a:gd name="connsiteY6" fmla="*/ 269588 h 445319"/>
                  <a:gd name="connsiteX7" fmla="*/ 1425661 w 1425661"/>
                  <a:gd name="connsiteY7" fmla="*/ 269588 h 445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25661" h="445319">
                    <a:moveTo>
                      <a:pt x="0" y="437331"/>
                    </a:moveTo>
                    <a:cubicBezTo>
                      <a:pt x="71882" y="224656"/>
                      <a:pt x="143765" y="11982"/>
                      <a:pt x="227627" y="5991"/>
                    </a:cubicBezTo>
                    <a:cubicBezTo>
                      <a:pt x="311489" y="0"/>
                      <a:pt x="417316" y="395395"/>
                      <a:pt x="503175" y="401386"/>
                    </a:cubicBezTo>
                    <a:cubicBezTo>
                      <a:pt x="589034" y="407377"/>
                      <a:pt x="658920" y="35945"/>
                      <a:pt x="742782" y="41936"/>
                    </a:cubicBezTo>
                    <a:cubicBezTo>
                      <a:pt x="826644" y="47927"/>
                      <a:pt x="922487" y="429343"/>
                      <a:pt x="1006349" y="437331"/>
                    </a:cubicBezTo>
                    <a:cubicBezTo>
                      <a:pt x="1090211" y="445319"/>
                      <a:pt x="1176071" y="117820"/>
                      <a:pt x="1245956" y="89863"/>
                    </a:cubicBezTo>
                    <a:cubicBezTo>
                      <a:pt x="1315841" y="61906"/>
                      <a:pt x="1425661" y="269588"/>
                      <a:pt x="1425661" y="269588"/>
                    </a:cubicBezTo>
                    <a:lnTo>
                      <a:pt x="1425661" y="269588"/>
                    </a:lnTo>
                  </a:path>
                </a:pathLst>
              </a:custGeom>
              <a:ln>
                <a:solidFill>
                  <a:srgbClr val="3366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50" name="Straight Arrow Connector 49"/>
              <p:cNvCxnSpPr/>
              <p:nvPr/>
            </p:nvCxnSpPr>
            <p:spPr>
              <a:xfrm>
                <a:off x="6682737" y="3235047"/>
                <a:ext cx="251463" cy="1588"/>
              </a:xfrm>
              <a:prstGeom prst="straightConnector1">
                <a:avLst/>
              </a:prstGeom>
              <a:ln>
                <a:solidFill>
                  <a:srgbClr val="3366FF"/>
                </a:solidFill>
                <a:tailEnd type="arrow"/>
              </a:ln>
            </p:spPr>
            <p:style>
              <a:lnRef idx="2">
                <a:schemeClr val="accent1"/>
              </a:lnRef>
              <a:fillRef idx="0">
                <a:schemeClr val="accent1"/>
              </a:fillRef>
              <a:effectRef idx="1">
                <a:schemeClr val="accent1"/>
              </a:effectRef>
              <a:fontRef idx="minor">
                <a:schemeClr val="tx1"/>
              </a:fontRef>
            </p:style>
          </p:cxnSp>
        </p:grpSp>
      </p:grpSp>
      <p:sp>
        <p:nvSpPr>
          <p:cNvPr id="57" name="Block Arc 56"/>
          <p:cNvSpPr/>
          <p:nvPr/>
        </p:nvSpPr>
        <p:spPr>
          <a:xfrm rot="5400000">
            <a:off x="7673835" y="2306444"/>
            <a:ext cx="521457" cy="485494"/>
          </a:xfrm>
          <a:prstGeom prst="blockArc">
            <a:avLst>
              <a:gd name="adj1" fmla="val 11619083"/>
              <a:gd name="adj2" fmla="val 20689156"/>
              <a:gd name="adj3" fmla="val 14423"/>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59" name="Content Placeholder 8"/>
          <p:cNvSpPr>
            <a:spLocks noGrp="1"/>
          </p:cNvSpPr>
          <p:nvPr>
            <p:ph idx="1"/>
          </p:nvPr>
        </p:nvSpPr>
        <p:spPr>
          <a:xfrm>
            <a:off x="469181" y="4455165"/>
            <a:ext cx="8229600" cy="1531671"/>
          </a:xfrm>
        </p:spPr>
        <p:txBody>
          <a:bodyPr>
            <a:normAutofit fontScale="85000" lnSpcReduction="10000"/>
          </a:bodyPr>
          <a:lstStyle/>
          <a:p>
            <a:r>
              <a:rPr lang="en-US" sz="2000" dirty="0" smtClean="0"/>
              <a:t>When the beam is bent in a dipole magnet, it emits </a:t>
            </a:r>
            <a:r>
              <a:rPr lang="en-US" sz="2000" dirty="0" smtClean="0">
                <a:solidFill>
                  <a:srgbClr val="0000FF"/>
                </a:solidFill>
              </a:rPr>
              <a:t>synchrotron radiation </a:t>
            </a:r>
            <a:r>
              <a:rPr lang="en-US" sz="2000" dirty="0" smtClean="0"/>
              <a:t>in the horizontal plane (bending plane)</a:t>
            </a:r>
          </a:p>
          <a:p>
            <a:r>
              <a:rPr lang="en-US" sz="2000" dirty="0" smtClean="0">
                <a:latin typeface="+mj-lt"/>
              </a:rPr>
              <a:t>When the </a:t>
            </a:r>
            <a:r>
              <a:rPr lang="en-US" sz="2000" dirty="0" smtClean="0">
                <a:solidFill>
                  <a:srgbClr val="0000FF"/>
                </a:solidFill>
                <a:latin typeface="+mj-lt"/>
              </a:rPr>
              <a:t>synchrotron radiation </a:t>
            </a:r>
            <a:r>
              <a:rPr lang="en-US" sz="2000" dirty="0" smtClean="0">
                <a:latin typeface="+mj-lt"/>
              </a:rPr>
              <a:t>hits the beam pipe</a:t>
            </a:r>
          </a:p>
          <a:p>
            <a:pPr lvl="1"/>
            <a:r>
              <a:rPr lang="en-US" sz="1600" dirty="0" smtClean="0">
                <a:latin typeface="+mj-lt"/>
              </a:rPr>
              <a:t>partly it produces electron emission within a 1/</a:t>
            </a:r>
            <a:r>
              <a:rPr lang="en-US" sz="1600" dirty="0" smtClean="0">
                <a:latin typeface="Symbol" charset="2"/>
                <a:cs typeface="Symbol" charset="2"/>
              </a:rPr>
              <a:t>g</a:t>
            </a:r>
            <a:r>
              <a:rPr lang="en-US" sz="1600" dirty="0" smtClean="0">
                <a:latin typeface="+mj-lt"/>
              </a:rPr>
              <a:t> angle from the point where it impinges</a:t>
            </a:r>
          </a:p>
          <a:p>
            <a:pPr lvl="1"/>
            <a:r>
              <a:rPr lang="en-US" sz="1600" dirty="0" smtClean="0">
                <a:latin typeface="+mj-lt"/>
              </a:rPr>
              <a:t>partly it is reflected inside the pipe and hits at different locations, too, producing electrons with a more complex </a:t>
            </a:r>
            <a:r>
              <a:rPr lang="en-US" sz="1600" dirty="0" err="1" smtClean="0">
                <a:latin typeface="+mj-lt"/>
              </a:rPr>
              <a:t>azimuthal</a:t>
            </a:r>
            <a:r>
              <a:rPr lang="en-US" sz="1600" dirty="0" smtClean="0">
                <a:latin typeface="+mj-lt"/>
              </a:rPr>
              <a:t> distribution.</a:t>
            </a:r>
          </a:p>
        </p:txBody>
      </p:sp>
      <p:sp>
        <p:nvSpPr>
          <p:cNvPr id="58"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60"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9751264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9">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9" grpId="0" build="p"/>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120</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smtClean="0"/>
              <a:t>Mitigation/suppression: Scrubbing</a:t>
            </a:r>
            <a:endParaRPr lang="en-US" dirty="0"/>
          </a:p>
        </p:txBody>
      </p:sp>
      <p:sp>
        <p:nvSpPr>
          <p:cNvPr id="13" name="Content Placeholder 8"/>
          <p:cNvSpPr>
            <a:spLocks noGrp="1"/>
          </p:cNvSpPr>
          <p:nvPr>
            <p:ph idx="1"/>
          </p:nvPr>
        </p:nvSpPr>
        <p:spPr>
          <a:xfrm>
            <a:off x="351303" y="4890609"/>
            <a:ext cx="8475237" cy="877719"/>
          </a:xfrm>
        </p:spPr>
        <p:txBody>
          <a:bodyPr>
            <a:noAutofit/>
          </a:bodyPr>
          <a:lstStyle/>
          <a:p>
            <a:r>
              <a:rPr lang="en-US" sz="1600" dirty="0" smtClean="0"/>
              <a:t>Over the two scrubbing runs of LHC with 50 and 25 ns beams in 2015, the SEY was estimated to decrease from 2.3 to ~1.4, and the intensity was ramped up</a:t>
            </a:r>
          </a:p>
          <a:p>
            <a:r>
              <a:rPr lang="en-US" sz="1600" dirty="0" smtClean="0"/>
              <a:t>Fortunately, in LHC we keep scrubbing also while producing physics </a:t>
            </a:r>
            <a:r>
              <a:rPr lang="is-IS" sz="1600" dirty="0" smtClean="0"/>
              <a:t>…</a:t>
            </a:r>
          </a:p>
          <a:p>
            <a:r>
              <a:rPr lang="is-IS" sz="1600" dirty="0" smtClean="0"/>
              <a:t>The normalised heat load in the beam screen of the arcs goes steadily down!</a:t>
            </a:r>
            <a:endParaRPr lang="en-US" sz="1600" dirty="0" smtClean="0"/>
          </a:p>
        </p:txBody>
      </p:sp>
      <p:sp>
        <p:nvSpPr>
          <p:cNvPr id="8"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9"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pic>
        <p:nvPicPr>
          <p:cNvPr id="16" name="Picture 15"/>
          <p:cNvPicPr>
            <a:picLocks noChangeAspect="1"/>
          </p:cNvPicPr>
          <p:nvPr/>
        </p:nvPicPr>
        <p:blipFill rotWithShape="1">
          <a:blip r:embed="rId2"/>
          <a:srcRect l="5000" t="5870" r="3472"/>
          <a:stretch/>
        </p:blipFill>
        <p:spPr>
          <a:xfrm>
            <a:off x="181771" y="821765"/>
            <a:ext cx="8644769" cy="4689500"/>
          </a:xfrm>
          <a:prstGeom prst="rect">
            <a:avLst/>
          </a:prstGeom>
        </p:spPr>
      </p:pic>
    </p:spTree>
    <p:extLst>
      <p:ext uri="{BB962C8B-B14F-4D97-AF65-F5344CB8AC3E}">
        <p14:creationId xmlns:p14="http://schemas.microsoft.com/office/powerpoint/2010/main" val="906383229"/>
      </p:ext>
    </p:extLst>
  </p:cSld>
  <p:clrMapOvr>
    <a:masterClrMapping/>
  </p:clrMapOvr>
  <p:timing>
    <p:tnLst>
      <p:par>
        <p:cTn xmlns:p14="http://schemas.microsoft.com/office/powerpoint/2010/mai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121</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smtClean="0"/>
              <a:t>Mitigation/suppression: Scrubbing</a:t>
            </a:r>
            <a:endParaRPr lang="en-US" dirty="0"/>
          </a:p>
        </p:txBody>
      </p:sp>
      <p:sp>
        <p:nvSpPr>
          <p:cNvPr id="13" name="Content Placeholder 8"/>
          <p:cNvSpPr>
            <a:spLocks noGrp="1"/>
          </p:cNvSpPr>
          <p:nvPr>
            <p:ph idx="1"/>
          </p:nvPr>
        </p:nvSpPr>
        <p:spPr>
          <a:xfrm>
            <a:off x="351303" y="4890609"/>
            <a:ext cx="8475237" cy="877719"/>
          </a:xfrm>
        </p:spPr>
        <p:txBody>
          <a:bodyPr>
            <a:noAutofit/>
          </a:bodyPr>
          <a:lstStyle/>
          <a:p>
            <a:r>
              <a:rPr lang="en-US" sz="1600" dirty="0" smtClean="0"/>
              <a:t>A direct comparison between a fill at the beginning of the intensity ramp up</a:t>
            </a:r>
            <a:r>
              <a:rPr lang="en-US" sz="1600" dirty="0"/>
              <a:t> </a:t>
            </a:r>
            <a:r>
              <a:rPr lang="en-US" sz="1600" dirty="0" smtClean="0"/>
              <a:t>and just before the end of the proton </a:t>
            </a:r>
            <a:r>
              <a:rPr lang="en-US" sz="1600" dirty="0" smtClean="0"/>
              <a:t>run (~2 months) </a:t>
            </a:r>
            <a:r>
              <a:rPr lang="en-US" sz="1600" dirty="0" smtClean="0"/>
              <a:t>reveals clear scrubbing</a:t>
            </a:r>
          </a:p>
          <a:p>
            <a:r>
              <a:rPr lang="is-IS" sz="1600" dirty="0" smtClean="0"/>
              <a:t>Heat load in the arcs reduced by 30 to 60% according to the sector!</a:t>
            </a:r>
            <a:endParaRPr lang="en-US" sz="1600" dirty="0" smtClean="0"/>
          </a:p>
        </p:txBody>
      </p:sp>
      <p:sp>
        <p:nvSpPr>
          <p:cNvPr id="8"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9"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pic>
        <p:nvPicPr>
          <p:cNvPr id="2" name="Picture 1" descr="Scrub-arc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64763"/>
            <a:ext cx="9144000" cy="3778003"/>
          </a:xfrm>
          <a:prstGeom prst="rect">
            <a:avLst/>
          </a:prstGeom>
        </p:spPr>
      </p:pic>
    </p:spTree>
    <p:extLst>
      <p:ext uri="{BB962C8B-B14F-4D97-AF65-F5344CB8AC3E}">
        <p14:creationId xmlns:p14="http://schemas.microsoft.com/office/powerpoint/2010/main" val="2128290456"/>
      </p:ext>
    </p:extLst>
  </p:cSld>
  <p:clrMapOvr>
    <a:masterClrMapping/>
  </p:clrMapOvr>
  <p:timing>
    <p:tnLst>
      <p:par>
        <p:cTn xmlns:p14="http://schemas.microsoft.com/office/powerpoint/2010/mai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122</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smtClean="0"/>
              <a:t>Mitigation/suppression: Scrubbing</a:t>
            </a:r>
            <a:endParaRPr lang="en-US" dirty="0"/>
          </a:p>
        </p:txBody>
      </p:sp>
      <p:sp>
        <p:nvSpPr>
          <p:cNvPr id="13" name="Content Placeholder 8"/>
          <p:cNvSpPr>
            <a:spLocks noGrp="1"/>
          </p:cNvSpPr>
          <p:nvPr>
            <p:ph idx="1"/>
          </p:nvPr>
        </p:nvSpPr>
        <p:spPr>
          <a:xfrm>
            <a:off x="351303" y="4890609"/>
            <a:ext cx="8475237" cy="877719"/>
          </a:xfrm>
        </p:spPr>
        <p:txBody>
          <a:bodyPr>
            <a:noAutofit/>
          </a:bodyPr>
          <a:lstStyle/>
          <a:p>
            <a:r>
              <a:rPr lang="en-US" sz="1600" dirty="0" smtClean="0"/>
              <a:t>A direct comparison between a fill at the beginning of the intensity ramp up</a:t>
            </a:r>
            <a:r>
              <a:rPr lang="en-US" sz="1600" dirty="0"/>
              <a:t> </a:t>
            </a:r>
            <a:r>
              <a:rPr lang="en-US" sz="1600" dirty="0" smtClean="0"/>
              <a:t>and just before the end of the proton run </a:t>
            </a:r>
            <a:r>
              <a:rPr lang="en-US" sz="1600" dirty="0" smtClean="0"/>
              <a:t>(~2 months) reveals </a:t>
            </a:r>
            <a:r>
              <a:rPr lang="en-US" sz="1600" dirty="0" smtClean="0"/>
              <a:t>clear scrubbing</a:t>
            </a:r>
          </a:p>
          <a:p>
            <a:r>
              <a:rPr lang="is-IS" sz="1600" dirty="0" smtClean="0"/>
              <a:t>Even more visible in the arc dipoles, where the electron cloud has died out at 450 GeV!</a:t>
            </a:r>
            <a:endParaRPr lang="en-US" sz="1600" dirty="0" smtClean="0"/>
          </a:p>
        </p:txBody>
      </p:sp>
      <p:sp>
        <p:nvSpPr>
          <p:cNvPr id="8"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9"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pic>
        <p:nvPicPr>
          <p:cNvPr id="3" name="Picture 2" descr="Scrub-dipole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67546"/>
            <a:ext cx="9144000" cy="3772434"/>
          </a:xfrm>
          <a:prstGeom prst="rect">
            <a:avLst/>
          </a:prstGeom>
        </p:spPr>
      </p:pic>
    </p:spTree>
    <p:extLst>
      <p:ext uri="{BB962C8B-B14F-4D97-AF65-F5344CB8AC3E}">
        <p14:creationId xmlns:p14="http://schemas.microsoft.com/office/powerpoint/2010/main" val="3732521963"/>
      </p:ext>
    </p:extLst>
  </p:cSld>
  <p:clrMapOvr>
    <a:masterClrMapping/>
  </p:clrMapOvr>
  <p:timing>
    <p:tnLst>
      <p:par>
        <p:cTn xmlns:p14="http://schemas.microsoft.com/office/powerpoint/2010/mai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123</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smtClean="0"/>
              <a:t>Numerical model of electron cloud effects</a:t>
            </a:r>
            <a:endParaRPr lang="en-US" dirty="0"/>
          </a:p>
        </p:txBody>
      </p:sp>
      <p:grpSp>
        <p:nvGrpSpPr>
          <p:cNvPr id="10" name="Group 34"/>
          <p:cNvGrpSpPr/>
          <p:nvPr/>
        </p:nvGrpSpPr>
        <p:grpSpPr>
          <a:xfrm>
            <a:off x="2099365" y="904258"/>
            <a:ext cx="4991100" cy="1782762"/>
            <a:chOff x="2099365" y="1417638"/>
            <a:chExt cx="4991100" cy="1782762"/>
          </a:xfrm>
          <a:solidFill>
            <a:srgbClr val="C3D69B"/>
          </a:solidFill>
        </p:grpSpPr>
        <p:sp>
          <p:nvSpPr>
            <p:cNvPr id="11" name="Rounded Rectangle 10"/>
            <p:cNvSpPr/>
            <p:nvPr/>
          </p:nvSpPr>
          <p:spPr>
            <a:xfrm>
              <a:off x="2099365" y="1417638"/>
              <a:ext cx="4991100" cy="1782762"/>
            </a:xfrm>
            <a:prstGeom prst="roundRect">
              <a:avLst/>
            </a:prstGeom>
            <a:solidFill>
              <a:srgbClr val="E7E7E7">
                <a:alpha val="22000"/>
              </a:srgbClr>
            </a:solidFill>
            <a:ln>
              <a:solidFill>
                <a:srgbClr val="26262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2213665" y="2108478"/>
              <a:ext cx="685800" cy="152400"/>
            </a:xfrm>
            <a:prstGeom prst="ellipse">
              <a:avLst/>
            </a:prstGeom>
            <a:solidFill>
              <a:srgbClr val="3366FF"/>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3051865" y="2108478"/>
              <a:ext cx="685800" cy="152400"/>
            </a:xfrm>
            <a:prstGeom prst="ellipse">
              <a:avLst/>
            </a:prstGeom>
            <a:solidFill>
              <a:srgbClr val="3366FF"/>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3890065" y="2108478"/>
              <a:ext cx="685800" cy="152400"/>
            </a:xfrm>
            <a:prstGeom prst="ellipse">
              <a:avLst/>
            </a:prstGeom>
            <a:solidFill>
              <a:srgbClr val="3366FF"/>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4687404" y="2193513"/>
              <a:ext cx="1295400" cy="1588"/>
            </a:xfrm>
            <a:prstGeom prst="line">
              <a:avLst/>
            </a:prstGeom>
            <a:grpFill/>
            <a:ln w="25400" cap="flat" cmpd="sng" algn="ctr">
              <a:solidFill>
                <a:schemeClr val="accent3">
                  <a:lumMod val="50000"/>
                </a:schemeClr>
              </a:solidFill>
              <a:prstDash val="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a:off x="6176065" y="2118901"/>
              <a:ext cx="685800" cy="152400"/>
            </a:xfrm>
            <a:prstGeom prst="ellipse">
              <a:avLst/>
            </a:prstGeom>
            <a:solidFill>
              <a:srgbClr val="3366FF"/>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3795643" y="2772266"/>
              <a:ext cx="1752600" cy="323165"/>
            </a:xfrm>
            <a:prstGeom prst="rect">
              <a:avLst/>
            </a:prstGeom>
            <a:noFill/>
            <a:ln>
              <a:noFill/>
            </a:ln>
          </p:spPr>
          <p:txBody>
            <a:bodyPr wrap="square" rtlCol="0">
              <a:spAutoFit/>
            </a:bodyPr>
            <a:lstStyle/>
            <a:p>
              <a:r>
                <a:rPr lang="en-US" sz="1500" dirty="0" smtClean="0"/>
                <a:t>Multi-bunch beam</a:t>
              </a:r>
              <a:endParaRPr lang="en-US" sz="1500" dirty="0"/>
            </a:p>
          </p:txBody>
        </p:sp>
        <p:cxnSp>
          <p:nvCxnSpPr>
            <p:cNvPr id="19" name="Straight Connector 18"/>
            <p:cNvCxnSpPr/>
            <p:nvPr/>
          </p:nvCxnSpPr>
          <p:spPr>
            <a:xfrm>
              <a:off x="2213665" y="2447513"/>
              <a:ext cx="4713138" cy="1588"/>
            </a:xfrm>
            <a:prstGeom prst="line">
              <a:avLst/>
            </a:prstGeom>
            <a:grpFill/>
            <a:ln>
              <a:solidFill>
                <a:schemeClr val="accent3">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2219296" y="1943446"/>
              <a:ext cx="4713138" cy="1588"/>
            </a:xfrm>
            <a:prstGeom prst="line">
              <a:avLst/>
            </a:prstGeom>
            <a:grpFill/>
            <a:ln>
              <a:solidFill>
                <a:schemeClr val="accent3">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3051865" y="2592388"/>
              <a:ext cx="3699569" cy="1588"/>
            </a:xfrm>
            <a:prstGeom prst="straightConnector1">
              <a:avLst/>
            </a:prstGeom>
            <a:grpFill/>
            <a:ln w="19050" cap="flat" cmpd="sng" algn="ctr">
              <a:solidFill>
                <a:schemeClr val="accent3">
                  <a:lumMod val="50000"/>
                </a:schemeClr>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6407425" y="2549455"/>
              <a:ext cx="651565" cy="323165"/>
            </a:xfrm>
            <a:prstGeom prst="rect">
              <a:avLst/>
            </a:prstGeom>
            <a:noFill/>
            <a:ln>
              <a:noFill/>
            </a:ln>
          </p:spPr>
          <p:txBody>
            <a:bodyPr wrap="square" rtlCol="0">
              <a:spAutoFit/>
            </a:bodyPr>
            <a:lstStyle/>
            <a:p>
              <a:r>
                <a:rPr lang="en-US" sz="1500" dirty="0" err="1" smtClean="0"/>
                <a:t>s</a:t>
              </a:r>
              <a:endParaRPr lang="en-US" sz="1500" dirty="0"/>
            </a:p>
          </p:txBody>
        </p:sp>
      </p:grpSp>
      <p:grpSp>
        <p:nvGrpSpPr>
          <p:cNvPr id="24" name="Group 39"/>
          <p:cNvGrpSpPr/>
          <p:nvPr/>
        </p:nvGrpSpPr>
        <p:grpSpPr>
          <a:xfrm>
            <a:off x="6854135" y="1757921"/>
            <a:ext cx="1946965" cy="2264533"/>
            <a:chOff x="6854135" y="2271301"/>
            <a:chExt cx="1946965" cy="2264533"/>
          </a:xfrm>
        </p:grpSpPr>
        <p:sp>
          <p:nvSpPr>
            <p:cNvPr id="25" name="Bent-Up Arrow 24"/>
            <p:cNvSpPr/>
            <p:nvPr/>
          </p:nvSpPr>
          <p:spPr>
            <a:xfrm flipV="1">
              <a:off x="7090465" y="2271301"/>
              <a:ext cx="850392" cy="1121533"/>
            </a:xfrm>
            <a:prstGeom prst="bentUpArrow">
              <a:avLst>
                <a:gd name="adj1" fmla="val 23702"/>
                <a:gd name="adj2" fmla="val 25000"/>
                <a:gd name="adj3" fmla="val 25000"/>
              </a:avLst>
            </a:prstGeom>
            <a:solidFill>
              <a:srgbClr val="AFAFAF">
                <a:alpha val="75000"/>
              </a:srgb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ounded Rectangle 25"/>
            <p:cNvSpPr/>
            <p:nvPr/>
          </p:nvSpPr>
          <p:spPr>
            <a:xfrm>
              <a:off x="6854135" y="3392834"/>
              <a:ext cx="1946965" cy="1143000"/>
            </a:xfrm>
            <a:prstGeom prst="roundRect">
              <a:avLst/>
            </a:prstGeom>
            <a:solidFill>
              <a:srgbClr val="E0E0E0">
                <a:alpha val="22000"/>
              </a:srgbClr>
            </a:solidFill>
            <a:ln>
              <a:solidFill>
                <a:srgbClr val="4B4B4B"/>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a:off x="6926803" y="3463512"/>
              <a:ext cx="1874297" cy="1015663"/>
            </a:xfrm>
            <a:prstGeom prst="rect">
              <a:avLst/>
            </a:prstGeom>
            <a:noFill/>
          </p:spPr>
          <p:txBody>
            <a:bodyPr wrap="square" rtlCol="0">
              <a:spAutoFit/>
            </a:bodyPr>
            <a:lstStyle/>
            <a:p>
              <a:r>
                <a:rPr lang="en-US" sz="1500" dirty="0"/>
                <a:t>P</a:t>
              </a:r>
              <a:r>
                <a:rPr lang="en-US" sz="1500" dirty="0" smtClean="0"/>
                <a:t>rimary and secondary electron production, chamber properties </a:t>
              </a:r>
              <a:endParaRPr lang="en-US" sz="1500" dirty="0"/>
            </a:p>
          </p:txBody>
        </p:sp>
      </p:grpSp>
      <p:grpSp>
        <p:nvGrpSpPr>
          <p:cNvPr id="29" name="Group 40"/>
          <p:cNvGrpSpPr/>
          <p:nvPr/>
        </p:nvGrpSpPr>
        <p:grpSpPr>
          <a:xfrm>
            <a:off x="3200399" y="3641454"/>
            <a:ext cx="4588635" cy="2201515"/>
            <a:chOff x="3200399" y="4154834"/>
            <a:chExt cx="4588635" cy="2201515"/>
          </a:xfrm>
        </p:grpSpPr>
        <p:sp>
          <p:nvSpPr>
            <p:cNvPr id="30" name="Bent-Up Arrow 29"/>
            <p:cNvSpPr/>
            <p:nvPr/>
          </p:nvSpPr>
          <p:spPr>
            <a:xfrm rot="5400000" flipV="1">
              <a:off x="6525349" y="4186552"/>
              <a:ext cx="914401" cy="1612968"/>
            </a:xfrm>
            <a:prstGeom prst="bentUpArrow">
              <a:avLst>
                <a:gd name="adj1" fmla="val 22299"/>
                <a:gd name="adj2" fmla="val 25000"/>
                <a:gd name="adj3" fmla="val 25000"/>
              </a:avLst>
            </a:prstGeom>
            <a:solidFill>
              <a:srgbClr val="ACACAC">
                <a:alpha val="75000"/>
              </a:srgbClr>
            </a:solidFill>
            <a:ln>
              <a:solidFill>
                <a:srgbClr val="26262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ounded Rectangle 30"/>
            <p:cNvSpPr/>
            <p:nvPr/>
          </p:nvSpPr>
          <p:spPr>
            <a:xfrm>
              <a:off x="3200399" y="4154834"/>
              <a:ext cx="2975665" cy="2201515"/>
            </a:xfrm>
            <a:prstGeom prst="roundRect">
              <a:avLst/>
            </a:prstGeom>
            <a:solidFill>
              <a:srgbClr val="E0E0E0">
                <a:alpha val="22000"/>
              </a:srgbClr>
            </a:solidFill>
            <a:ln>
              <a:solidFill>
                <a:srgbClr val="4B4B4B"/>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2" name="Picture 31" descr="plot_edistr_Y2p6_32_90.png"/>
            <p:cNvPicPr>
              <a:picLocks noChangeAspect="1"/>
            </p:cNvPicPr>
            <p:nvPr/>
          </p:nvPicPr>
          <p:blipFill>
            <a:blip r:embed="rId2" cstate="print">
              <a:clrChange>
                <a:clrFrom>
                  <a:srgbClr val="FFFFFF"/>
                </a:clrFrom>
                <a:clrTo>
                  <a:srgbClr val="FFFFFF">
                    <a:alpha val="0"/>
                  </a:srgbClr>
                </a:clrTo>
              </a:clrChange>
            </a:blip>
            <a:srcRect l="13671" t="13784" r="5629" b="17230"/>
            <a:stretch>
              <a:fillRect/>
            </a:stretch>
          </p:blipFill>
          <p:spPr>
            <a:xfrm>
              <a:off x="3576314" y="4535835"/>
              <a:ext cx="2406490" cy="1440000"/>
            </a:xfrm>
            <a:prstGeom prst="rect">
              <a:avLst/>
            </a:prstGeom>
          </p:spPr>
        </p:pic>
        <p:sp>
          <p:nvSpPr>
            <p:cNvPr id="33" name="Oval 32"/>
            <p:cNvSpPr/>
            <p:nvPr/>
          </p:nvSpPr>
          <p:spPr>
            <a:xfrm>
              <a:off x="3576315" y="4535836"/>
              <a:ext cx="2406490" cy="1440000"/>
            </a:xfrm>
            <a:prstGeom prst="ellipse">
              <a:avLst/>
            </a:prstGeom>
            <a:no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33"/>
            <p:cNvSpPr txBox="1"/>
            <p:nvPr/>
          </p:nvSpPr>
          <p:spPr>
            <a:xfrm>
              <a:off x="3890065" y="4156010"/>
              <a:ext cx="1874297" cy="323165"/>
            </a:xfrm>
            <a:prstGeom prst="rect">
              <a:avLst/>
            </a:prstGeom>
            <a:noFill/>
          </p:spPr>
          <p:txBody>
            <a:bodyPr wrap="square" rtlCol="0">
              <a:spAutoFit/>
            </a:bodyPr>
            <a:lstStyle/>
            <a:p>
              <a:r>
                <a:rPr lang="en-US" sz="1500" dirty="0" smtClean="0"/>
                <a:t>E-cloud build up</a:t>
              </a:r>
              <a:endParaRPr lang="en-US" sz="1500" dirty="0"/>
            </a:p>
          </p:txBody>
        </p:sp>
        <p:cxnSp>
          <p:nvCxnSpPr>
            <p:cNvPr id="35" name="Straight Arrow Connector 34"/>
            <p:cNvCxnSpPr/>
            <p:nvPr/>
          </p:nvCxnSpPr>
          <p:spPr>
            <a:xfrm>
              <a:off x="3423481" y="6173304"/>
              <a:ext cx="2559324" cy="1588"/>
            </a:xfrm>
            <a:prstGeom prst="straightConnector1">
              <a:avLst/>
            </a:prstGeom>
            <a:ln w="19050" cap="flat" cmpd="sng" algn="ctr">
              <a:solidFill>
                <a:schemeClr val="tx1"/>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rot="5400000" flipH="1" flipV="1">
              <a:off x="2491636" y="5235141"/>
              <a:ext cx="1870008" cy="6318"/>
            </a:xfrm>
            <a:prstGeom prst="straightConnector1">
              <a:avLst/>
            </a:prstGeom>
            <a:ln w="19050" cap="flat" cmpd="sng" algn="ctr">
              <a:solidFill>
                <a:schemeClr val="tx1"/>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3429799" y="4406265"/>
              <a:ext cx="651565" cy="323165"/>
            </a:xfrm>
            <a:prstGeom prst="rect">
              <a:avLst/>
            </a:prstGeom>
            <a:noFill/>
          </p:spPr>
          <p:txBody>
            <a:bodyPr wrap="square" rtlCol="0">
              <a:spAutoFit/>
            </a:bodyPr>
            <a:lstStyle/>
            <a:p>
              <a:r>
                <a:rPr lang="en-US" sz="1500" dirty="0" err="1"/>
                <a:t>x</a:t>
              </a:r>
              <a:endParaRPr lang="en-US" sz="1500" dirty="0"/>
            </a:p>
          </p:txBody>
        </p:sp>
        <p:sp>
          <p:nvSpPr>
            <p:cNvPr id="38" name="TextBox 37"/>
            <p:cNvSpPr txBox="1"/>
            <p:nvPr/>
          </p:nvSpPr>
          <p:spPr>
            <a:xfrm>
              <a:off x="5657022" y="5850139"/>
              <a:ext cx="651565" cy="323165"/>
            </a:xfrm>
            <a:prstGeom prst="rect">
              <a:avLst/>
            </a:prstGeom>
            <a:noFill/>
          </p:spPr>
          <p:txBody>
            <a:bodyPr wrap="square" rtlCol="0">
              <a:spAutoFit/>
            </a:bodyPr>
            <a:lstStyle/>
            <a:p>
              <a:r>
                <a:rPr lang="en-US" sz="1500" dirty="0" err="1" smtClean="0"/>
                <a:t>y</a:t>
              </a:r>
              <a:endParaRPr lang="en-US" sz="1500" dirty="0"/>
            </a:p>
          </p:txBody>
        </p:sp>
      </p:grpSp>
      <p:grpSp>
        <p:nvGrpSpPr>
          <p:cNvPr id="39" name="Group 41"/>
          <p:cNvGrpSpPr/>
          <p:nvPr/>
        </p:nvGrpSpPr>
        <p:grpSpPr>
          <a:xfrm>
            <a:off x="266700" y="1680133"/>
            <a:ext cx="2933699" cy="3084030"/>
            <a:chOff x="266700" y="2193513"/>
            <a:chExt cx="2933699" cy="3084030"/>
          </a:xfrm>
        </p:grpSpPr>
        <p:sp>
          <p:nvSpPr>
            <p:cNvPr id="40" name="Bent-Up Arrow 39"/>
            <p:cNvSpPr/>
            <p:nvPr/>
          </p:nvSpPr>
          <p:spPr>
            <a:xfrm flipH="1">
              <a:off x="1409698" y="4479175"/>
              <a:ext cx="1790701" cy="798368"/>
            </a:xfrm>
            <a:prstGeom prst="bentUpArrow">
              <a:avLst>
                <a:gd name="adj1" fmla="val 24710"/>
                <a:gd name="adj2" fmla="val 25000"/>
                <a:gd name="adj3" fmla="val 25000"/>
              </a:avLst>
            </a:prstGeom>
            <a:solidFill>
              <a:srgbClr val="ACACAC">
                <a:alpha val="75000"/>
              </a:srgbClr>
            </a:solidFill>
            <a:ln>
              <a:solidFill>
                <a:srgbClr val="26262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ounded Rectangle 40"/>
            <p:cNvSpPr/>
            <p:nvPr/>
          </p:nvSpPr>
          <p:spPr>
            <a:xfrm>
              <a:off x="1028701" y="3621435"/>
              <a:ext cx="1422728" cy="857740"/>
            </a:xfrm>
            <a:prstGeom prst="roundRect">
              <a:avLst/>
            </a:prstGeom>
            <a:solidFill>
              <a:srgbClr val="E0E0E0">
                <a:alpha val="22000"/>
              </a:srgbClr>
            </a:solidFill>
            <a:ln>
              <a:solidFill>
                <a:srgbClr val="4B4B4B"/>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TextBox 41"/>
            <p:cNvSpPr txBox="1"/>
            <p:nvPr/>
          </p:nvSpPr>
          <p:spPr>
            <a:xfrm>
              <a:off x="1028700" y="3621435"/>
              <a:ext cx="1422728" cy="784830"/>
            </a:xfrm>
            <a:prstGeom prst="rect">
              <a:avLst/>
            </a:prstGeom>
            <a:noFill/>
          </p:spPr>
          <p:txBody>
            <a:bodyPr wrap="square" rtlCol="0">
              <a:spAutoFit/>
            </a:bodyPr>
            <a:lstStyle/>
            <a:p>
              <a:r>
                <a:rPr lang="en-US" sz="1500" dirty="0" smtClean="0"/>
                <a:t>Equations of motion of the beam particles</a:t>
              </a:r>
              <a:endParaRPr lang="en-US" sz="1500" dirty="0"/>
            </a:p>
          </p:txBody>
        </p:sp>
        <p:cxnSp>
          <p:nvCxnSpPr>
            <p:cNvPr id="43" name="Straight Arrow Connector 42"/>
            <p:cNvCxnSpPr/>
            <p:nvPr/>
          </p:nvCxnSpPr>
          <p:spPr>
            <a:xfrm>
              <a:off x="266700" y="4002434"/>
              <a:ext cx="762000" cy="1588"/>
            </a:xfrm>
            <a:prstGeom prst="straightConnector1">
              <a:avLst/>
            </a:prstGeom>
            <a:ln>
              <a:solidFill>
                <a:srgbClr val="4B4B4B"/>
              </a:solidFill>
              <a:tailEnd type="arrow"/>
            </a:ln>
            <a:effectLst/>
          </p:spPr>
          <p:style>
            <a:lnRef idx="2">
              <a:schemeClr val="accent1"/>
            </a:lnRef>
            <a:fillRef idx="0">
              <a:schemeClr val="accent1"/>
            </a:fillRef>
            <a:effectRef idx="1">
              <a:schemeClr val="accent1"/>
            </a:effectRef>
            <a:fontRef idx="minor">
              <a:schemeClr val="tx1"/>
            </a:fontRef>
          </p:style>
        </p:cxnSp>
        <p:sp>
          <p:nvSpPr>
            <p:cNvPr id="44" name="Bent-Up Arrow 43"/>
            <p:cNvSpPr/>
            <p:nvPr/>
          </p:nvSpPr>
          <p:spPr>
            <a:xfrm rot="5400000" flipH="1">
              <a:off x="1040570" y="2562641"/>
              <a:ext cx="1427922" cy="689666"/>
            </a:xfrm>
            <a:prstGeom prst="bentUpArrow">
              <a:avLst>
                <a:gd name="adj1" fmla="val 23702"/>
                <a:gd name="adj2" fmla="val 25000"/>
                <a:gd name="adj3" fmla="val 25000"/>
              </a:avLst>
            </a:prstGeom>
            <a:solidFill>
              <a:srgbClr val="ACACAC">
                <a:alpha val="75000"/>
              </a:srgbClr>
            </a:solidFill>
            <a:ln>
              <a:solidFill>
                <a:srgbClr val="26262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TextBox 44"/>
            <p:cNvSpPr txBox="1"/>
            <p:nvPr/>
          </p:nvSpPr>
          <p:spPr>
            <a:xfrm>
              <a:off x="266700" y="3679269"/>
              <a:ext cx="1080000" cy="323165"/>
            </a:xfrm>
            <a:prstGeom prst="rect">
              <a:avLst/>
            </a:prstGeom>
            <a:noFill/>
          </p:spPr>
          <p:txBody>
            <a:bodyPr wrap="square" rtlCol="0">
              <a:spAutoFit/>
            </a:bodyPr>
            <a:lstStyle/>
            <a:p>
              <a:r>
                <a:rPr lang="en-US" sz="1500" dirty="0" smtClean="0"/>
                <a:t>Noise</a:t>
              </a:r>
              <a:endParaRPr lang="en-US" sz="1500" dirty="0"/>
            </a:p>
          </p:txBody>
        </p:sp>
      </p:grpSp>
      <p:sp>
        <p:nvSpPr>
          <p:cNvPr id="46"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47"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936342909"/>
      </p:ext>
    </p:extLst>
  </p:cSld>
  <p:clrMapOvr>
    <a:masterClrMapping/>
  </p:clrMapOvr>
  <p:timing>
    <p:tnLst>
      <p:par>
        <p:cTn xmlns:p14="http://schemas.microsoft.com/office/powerpoint/2010/mai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smtClean="0"/>
              <a:t>January 2015</a:t>
            </a:r>
            <a:endParaRPr lang="en-US" dirty="0"/>
          </a:p>
        </p:txBody>
      </p:sp>
      <p:sp>
        <p:nvSpPr>
          <p:cNvPr id="4" name="Footer Placeholder 3"/>
          <p:cNvSpPr>
            <a:spLocks noGrp="1"/>
          </p:cNvSpPr>
          <p:nvPr>
            <p:ph type="ftr" sz="quarter" idx="3"/>
          </p:nvPr>
        </p:nvSpPr>
        <p:spPr/>
        <p:txBody>
          <a:bodyPr/>
          <a:lstStyle/>
          <a:p>
            <a:r>
              <a:rPr lang="en-US" smtClean="0"/>
              <a:t>USPAS lectures</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124</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smtClean="0"/>
              <a:t>Numerical model of electron cloud effects</a:t>
            </a:r>
            <a:endParaRPr lang="en-US" dirty="0"/>
          </a:p>
        </p:txBody>
      </p:sp>
      <p:grpSp>
        <p:nvGrpSpPr>
          <p:cNvPr id="46" name="Group 34"/>
          <p:cNvGrpSpPr/>
          <p:nvPr/>
        </p:nvGrpSpPr>
        <p:grpSpPr>
          <a:xfrm>
            <a:off x="2099365" y="904258"/>
            <a:ext cx="4991100" cy="1782762"/>
            <a:chOff x="2099365" y="1417638"/>
            <a:chExt cx="4991100" cy="1782762"/>
          </a:xfrm>
        </p:grpSpPr>
        <p:sp>
          <p:nvSpPr>
            <p:cNvPr id="47" name="Rounded Rectangle 46"/>
            <p:cNvSpPr/>
            <p:nvPr/>
          </p:nvSpPr>
          <p:spPr>
            <a:xfrm>
              <a:off x="2099365" y="1417638"/>
              <a:ext cx="4991100" cy="1782762"/>
            </a:xfrm>
            <a:prstGeom prst="roundRect">
              <a:avLst/>
            </a:prstGeom>
            <a:solidFill>
              <a:srgbClr val="E7E7E7">
                <a:alpha val="22000"/>
              </a:srgbClr>
            </a:solidFill>
            <a:ln>
              <a:solidFill>
                <a:srgbClr val="26262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2213665" y="2108478"/>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Oval 48"/>
            <p:cNvSpPr/>
            <p:nvPr/>
          </p:nvSpPr>
          <p:spPr>
            <a:xfrm>
              <a:off x="3051865" y="2108478"/>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3890065" y="2108478"/>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1" name="Straight Connector 50"/>
            <p:cNvCxnSpPr/>
            <p:nvPr/>
          </p:nvCxnSpPr>
          <p:spPr>
            <a:xfrm>
              <a:off x="4687404" y="2193513"/>
              <a:ext cx="1295400" cy="1588"/>
            </a:xfrm>
            <a:prstGeom prst="line">
              <a:avLst/>
            </a:prstGeom>
            <a:ln w="25400" cap="flat" cmpd="sng" algn="ctr">
              <a:solidFill>
                <a:srgbClr val="3366FF"/>
              </a:solidFill>
              <a:prstDash val="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2" name="Oval 51"/>
            <p:cNvSpPr/>
            <p:nvPr/>
          </p:nvSpPr>
          <p:spPr>
            <a:xfrm>
              <a:off x="6176065" y="2118901"/>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TextBox 52"/>
            <p:cNvSpPr txBox="1"/>
            <p:nvPr/>
          </p:nvSpPr>
          <p:spPr>
            <a:xfrm>
              <a:off x="3795643" y="2772266"/>
              <a:ext cx="1752600" cy="323165"/>
            </a:xfrm>
            <a:prstGeom prst="rect">
              <a:avLst/>
            </a:prstGeom>
            <a:noFill/>
          </p:spPr>
          <p:txBody>
            <a:bodyPr wrap="square" rtlCol="0">
              <a:spAutoFit/>
            </a:bodyPr>
            <a:lstStyle/>
            <a:p>
              <a:r>
                <a:rPr lang="en-US" sz="1500" dirty="0" smtClean="0"/>
                <a:t>Multi-bunch beam</a:t>
              </a:r>
              <a:endParaRPr lang="en-US" sz="1500" dirty="0"/>
            </a:p>
          </p:txBody>
        </p:sp>
        <p:cxnSp>
          <p:nvCxnSpPr>
            <p:cNvPr id="54" name="Straight Connector 53"/>
            <p:cNvCxnSpPr/>
            <p:nvPr/>
          </p:nvCxnSpPr>
          <p:spPr>
            <a:xfrm>
              <a:off x="2213665" y="2447513"/>
              <a:ext cx="4713138" cy="1588"/>
            </a:xfrm>
            <a:prstGeom prst="line">
              <a:avLst/>
            </a:prstGeom>
            <a:ln>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2219296" y="1943446"/>
              <a:ext cx="4713138" cy="1588"/>
            </a:xfrm>
            <a:prstGeom prst="line">
              <a:avLst/>
            </a:prstGeom>
            <a:ln>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a:off x="3051865" y="2592388"/>
              <a:ext cx="3699569" cy="1588"/>
            </a:xfrm>
            <a:prstGeom prst="straightConnector1">
              <a:avLst/>
            </a:prstGeom>
            <a:ln w="19050" cap="flat" cmpd="sng" algn="ctr">
              <a:solidFill>
                <a:schemeClr val="tx1"/>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57" name="TextBox 56"/>
            <p:cNvSpPr txBox="1"/>
            <p:nvPr/>
          </p:nvSpPr>
          <p:spPr>
            <a:xfrm>
              <a:off x="6407425" y="2549455"/>
              <a:ext cx="651565" cy="323165"/>
            </a:xfrm>
            <a:prstGeom prst="rect">
              <a:avLst/>
            </a:prstGeom>
            <a:noFill/>
          </p:spPr>
          <p:txBody>
            <a:bodyPr wrap="square" rtlCol="0">
              <a:spAutoFit/>
            </a:bodyPr>
            <a:lstStyle/>
            <a:p>
              <a:r>
                <a:rPr lang="en-US" sz="1500" dirty="0" err="1" smtClean="0"/>
                <a:t>s</a:t>
              </a:r>
              <a:endParaRPr lang="en-US" sz="1500" dirty="0"/>
            </a:p>
          </p:txBody>
        </p:sp>
      </p:grpSp>
      <p:grpSp>
        <p:nvGrpSpPr>
          <p:cNvPr id="58" name="Group 40"/>
          <p:cNvGrpSpPr/>
          <p:nvPr/>
        </p:nvGrpSpPr>
        <p:grpSpPr>
          <a:xfrm>
            <a:off x="6176066" y="1757921"/>
            <a:ext cx="2625034" cy="3178935"/>
            <a:chOff x="6176066" y="2271301"/>
            <a:chExt cx="2625034" cy="3178935"/>
          </a:xfrm>
        </p:grpSpPr>
        <p:grpSp>
          <p:nvGrpSpPr>
            <p:cNvPr id="59" name="Group 39"/>
            <p:cNvGrpSpPr/>
            <p:nvPr/>
          </p:nvGrpSpPr>
          <p:grpSpPr>
            <a:xfrm>
              <a:off x="6854135" y="2271301"/>
              <a:ext cx="1946965" cy="2264533"/>
              <a:chOff x="6854135" y="2271301"/>
              <a:chExt cx="1946965" cy="2264533"/>
            </a:xfrm>
          </p:grpSpPr>
          <p:sp>
            <p:nvSpPr>
              <p:cNvPr id="61" name="Bent-Up Arrow 60"/>
              <p:cNvSpPr/>
              <p:nvPr/>
            </p:nvSpPr>
            <p:spPr>
              <a:xfrm flipV="1">
                <a:off x="7090465" y="2271301"/>
                <a:ext cx="850392" cy="1121533"/>
              </a:xfrm>
              <a:prstGeom prst="bentUpArrow">
                <a:avLst>
                  <a:gd name="adj1" fmla="val 23702"/>
                  <a:gd name="adj2" fmla="val 25000"/>
                  <a:gd name="adj3" fmla="val 25000"/>
                </a:avLst>
              </a:prstGeom>
              <a:solidFill>
                <a:srgbClr val="AFAFAF">
                  <a:alpha val="75000"/>
                </a:srgbClr>
              </a:solidFill>
              <a:ln>
                <a:solidFill>
                  <a:srgbClr val="26262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Rounded Rectangle 61"/>
              <p:cNvSpPr/>
              <p:nvPr/>
            </p:nvSpPr>
            <p:spPr>
              <a:xfrm>
                <a:off x="6854135" y="3392834"/>
                <a:ext cx="1946965" cy="1143000"/>
              </a:xfrm>
              <a:prstGeom prst="roundRect">
                <a:avLst/>
              </a:prstGeom>
              <a:solidFill>
                <a:srgbClr val="E7E7E7">
                  <a:alpha val="22000"/>
                </a:srgbClr>
              </a:solidFill>
              <a:ln>
                <a:solidFill>
                  <a:srgbClr val="26262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TextBox 62"/>
              <p:cNvSpPr txBox="1"/>
              <p:nvPr/>
            </p:nvSpPr>
            <p:spPr>
              <a:xfrm>
                <a:off x="6926803" y="3463512"/>
                <a:ext cx="1874297" cy="1015663"/>
              </a:xfrm>
              <a:prstGeom prst="rect">
                <a:avLst/>
              </a:prstGeom>
              <a:noFill/>
            </p:spPr>
            <p:txBody>
              <a:bodyPr wrap="square" rtlCol="0">
                <a:spAutoFit/>
              </a:bodyPr>
              <a:lstStyle/>
              <a:p>
                <a:r>
                  <a:rPr lang="en-US" sz="1500" dirty="0"/>
                  <a:t>P</a:t>
                </a:r>
                <a:r>
                  <a:rPr lang="en-US" sz="1500" dirty="0" smtClean="0"/>
                  <a:t>rimary and secondary electron production, chamber properties </a:t>
                </a:r>
                <a:endParaRPr lang="en-US" sz="1500" dirty="0"/>
              </a:p>
            </p:txBody>
          </p:sp>
        </p:grpSp>
        <p:sp>
          <p:nvSpPr>
            <p:cNvPr id="60" name="Bent-Up Arrow 59"/>
            <p:cNvSpPr/>
            <p:nvPr/>
          </p:nvSpPr>
          <p:spPr>
            <a:xfrm rot="5400000" flipV="1">
              <a:off x="6525349" y="4186552"/>
              <a:ext cx="914401" cy="1612968"/>
            </a:xfrm>
            <a:prstGeom prst="bentUpArrow">
              <a:avLst>
                <a:gd name="adj1" fmla="val 22299"/>
                <a:gd name="adj2" fmla="val 25000"/>
                <a:gd name="adj3" fmla="val 25000"/>
              </a:avLst>
            </a:prstGeom>
            <a:solidFill>
              <a:srgbClr val="AFAFAF">
                <a:alpha val="75000"/>
              </a:srgbClr>
            </a:solidFill>
            <a:ln>
              <a:solidFill>
                <a:srgbClr val="26262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4" name="Group 39"/>
          <p:cNvGrpSpPr/>
          <p:nvPr/>
        </p:nvGrpSpPr>
        <p:grpSpPr>
          <a:xfrm>
            <a:off x="3200399" y="3641454"/>
            <a:ext cx="3108188" cy="2201515"/>
            <a:chOff x="3200399" y="4154834"/>
            <a:chExt cx="3108188" cy="2201515"/>
          </a:xfrm>
        </p:grpSpPr>
        <p:sp>
          <p:nvSpPr>
            <p:cNvPr id="65" name="Rounded Rectangle 64"/>
            <p:cNvSpPr/>
            <p:nvPr/>
          </p:nvSpPr>
          <p:spPr>
            <a:xfrm>
              <a:off x="3200399" y="4154834"/>
              <a:ext cx="2975665" cy="2201515"/>
            </a:xfrm>
            <a:prstGeom prst="roundRect">
              <a:avLst/>
            </a:prstGeom>
            <a:solidFill>
              <a:srgbClr val="E7E7E7">
                <a:alpha val="22000"/>
              </a:srgbClr>
            </a:solidFill>
            <a:ln>
              <a:solidFill>
                <a:srgbClr val="26262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6" name="Picture 65" descr="plot_edistr_Y2p6_32_90.png"/>
            <p:cNvPicPr>
              <a:picLocks noChangeAspect="1"/>
            </p:cNvPicPr>
            <p:nvPr/>
          </p:nvPicPr>
          <p:blipFill>
            <a:blip r:embed="rId2" cstate="print">
              <a:clrChange>
                <a:clrFrom>
                  <a:srgbClr val="FFFFFF"/>
                </a:clrFrom>
                <a:clrTo>
                  <a:srgbClr val="FFFFFF">
                    <a:alpha val="0"/>
                  </a:srgbClr>
                </a:clrTo>
              </a:clrChange>
            </a:blip>
            <a:srcRect l="13671" t="13784" r="5629" b="17230"/>
            <a:stretch>
              <a:fillRect/>
            </a:stretch>
          </p:blipFill>
          <p:spPr>
            <a:xfrm>
              <a:off x="3576314" y="4535835"/>
              <a:ext cx="2406490" cy="1440000"/>
            </a:xfrm>
            <a:prstGeom prst="rect">
              <a:avLst/>
            </a:prstGeom>
          </p:spPr>
        </p:pic>
        <p:sp>
          <p:nvSpPr>
            <p:cNvPr id="67" name="Oval 66"/>
            <p:cNvSpPr/>
            <p:nvPr/>
          </p:nvSpPr>
          <p:spPr>
            <a:xfrm>
              <a:off x="3576315" y="4535836"/>
              <a:ext cx="2406490" cy="1440000"/>
            </a:xfrm>
            <a:prstGeom prst="ellipse">
              <a:avLst/>
            </a:prstGeom>
            <a:no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TextBox 67"/>
            <p:cNvSpPr txBox="1"/>
            <p:nvPr/>
          </p:nvSpPr>
          <p:spPr>
            <a:xfrm>
              <a:off x="3890065" y="4156010"/>
              <a:ext cx="1874297" cy="323165"/>
            </a:xfrm>
            <a:prstGeom prst="rect">
              <a:avLst/>
            </a:prstGeom>
            <a:noFill/>
          </p:spPr>
          <p:txBody>
            <a:bodyPr wrap="square" rtlCol="0">
              <a:spAutoFit/>
            </a:bodyPr>
            <a:lstStyle/>
            <a:p>
              <a:r>
                <a:rPr lang="en-US" sz="1500" dirty="0" smtClean="0"/>
                <a:t>E-cloud build up</a:t>
              </a:r>
              <a:endParaRPr lang="en-US" sz="1500" dirty="0"/>
            </a:p>
          </p:txBody>
        </p:sp>
        <p:cxnSp>
          <p:nvCxnSpPr>
            <p:cNvPr id="69" name="Straight Arrow Connector 68"/>
            <p:cNvCxnSpPr/>
            <p:nvPr/>
          </p:nvCxnSpPr>
          <p:spPr>
            <a:xfrm>
              <a:off x="3423481" y="6173304"/>
              <a:ext cx="2559324" cy="1588"/>
            </a:xfrm>
            <a:prstGeom prst="straightConnector1">
              <a:avLst/>
            </a:prstGeom>
            <a:ln w="19050" cap="flat" cmpd="sng" algn="ctr">
              <a:solidFill>
                <a:schemeClr val="tx1"/>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70" name="Straight Arrow Connector 69"/>
            <p:cNvCxnSpPr/>
            <p:nvPr/>
          </p:nvCxnSpPr>
          <p:spPr>
            <a:xfrm rot="5400000" flipH="1" flipV="1">
              <a:off x="2491636" y="5235141"/>
              <a:ext cx="1870008" cy="6318"/>
            </a:xfrm>
            <a:prstGeom prst="straightConnector1">
              <a:avLst/>
            </a:prstGeom>
            <a:ln w="19050" cap="flat" cmpd="sng" algn="ctr">
              <a:solidFill>
                <a:schemeClr val="tx1"/>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71" name="TextBox 70"/>
            <p:cNvSpPr txBox="1"/>
            <p:nvPr/>
          </p:nvSpPr>
          <p:spPr>
            <a:xfrm>
              <a:off x="3429799" y="4406265"/>
              <a:ext cx="651565" cy="323165"/>
            </a:xfrm>
            <a:prstGeom prst="rect">
              <a:avLst/>
            </a:prstGeom>
            <a:noFill/>
          </p:spPr>
          <p:txBody>
            <a:bodyPr wrap="square" rtlCol="0">
              <a:spAutoFit/>
            </a:bodyPr>
            <a:lstStyle/>
            <a:p>
              <a:r>
                <a:rPr lang="en-US" sz="1500" dirty="0" err="1"/>
                <a:t>x</a:t>
              </a:r>
              <a:endParaRPr lang="en-US" sz="1500" dirty="0"/>
            </a:p>
          </p:txBody>
        </p:sp>
        <p:sp>
          <p:nvSpPr>
            <p:cNvPr id="72" name="TextBox 71"/>
            <p:cNvSpPr txBox="1"/>
            <p:nvPr/>
          </p:nvSpPr>
          <p:spPr>
            <a:xfrm>
              <a:off x="5657022" y="5850139"/>
              <a:ext cx="651565" cy="323165"/>
            </a:xfrm>
            <a:prstGeom prst="rect">
              <a:avLst/>
            </a:prstGeom>
            <a:noFill/>
          </p:spPr>
          <p:txBody>
            <a:bodyPr wrap="square" rtlCol="0">
              <a:spAutoFit/>
            </a:bodyPr>
            <a:lstStyle/>
            <a:p>
              <a:r>
                <a:rPr lang="en-US" sz="1500" dirty="0" err="1" smtClean="0"/>
                <a:t>y</a:t>
              </a:r>
              <a:endParaRPr lang="en-US" sz="1500" dirty="0"/>
            </a:p>
          </p:txBody>
        </p:sp>
      </p:grpSp>
      <p:grpSp>
        <p:nvGrpSpPr>
          <p:cNvPr id="73" name="Group 44"/>
          <p:cNvGrpSpPr/>
          <p:nvPr/>
        </p:nvGrpSpPr>
        <p:grpSpPr>
          <a:xfrm>
            <a:off x="1786831" y="782020"/>
            <a:ext cx="7198144" cy="5426075"/>
            <a:chOff x="1786831" y="1295400"/>
            <a:chExt cx="7198144" cy="5426075"/>
          </a:xfrm>
        </p:grpSpPr>
        <p:sp>
          <p:nvSpPr>
            <p:cNvPr id="74" name="Parallelogram 73"/>
            <p:cNvSpPr/>
            <p:nvPr/>
          </p:nvSpPr>
          <p:spPr>
            <a:xfrm flipH="1">
              <a:off x="1786831" y="1295400"/>
              <a:ext cx="7198143" cy="5426075"/>
            </a:xfrm>
            <a:prstGeom prst="parallelogram">
              <a:avLst>
                <a:gd name="adj" fmla="val 4837"/>
              </a:avLst>
            </a:prstGeom>
            <a:no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 name="TextBox 74"/>
            <p:cNvSpPr txBox="1"/>
            <p:nvPr/>
          </p:nvSpPr>
          <p:spPr>
            <a:xfrm>
              <a:off x="6848061" y="5842000"/>
              <a:ext cx="2136914" cy="830997"/>
            </a:xfrm>
            <a:prstGeom prst="rect">
              <a:avLst/>
            </a:prstGeom>
            <a:noFill/>
          </p:spPr>
          <p:txBody>
            <a:bodyPr wrap="square" rtlCol="0">
              <a:spAutoFit/>
            </a:bodyPr>
            <a:lstStyle/>
            <a:p>
              <a:r>
                <a:rPr lang="en-US" sz="2400" b="1" dirty="0" smtClean="0">
                  <a:solidFill>
                    <a:schemeClr val="accent3">
                      <a:lumMod val="50000"/>
                    </a:schemeClr>
                  </a:solidFill>
                  <a:latin typeface="Academy Engraved LET"/>
                  <a:cs typeface="Academy Engraved LET"/>
                </a:rPr>
                <a:t>The build up problem</a:t>
              </a:r>
              <a:endParaRPr lang="en-US" sz="2400" b="1" dirty="0">
                <a:solidFill>
                  <a:schemeClr val="accent3">
                    <a:lumMod val="50000"/>
                  </a:schemeClr>
                </a:solidFill>
                <a:latin typeface="Academy Engraved LET"/>
                <a:cs typeface="Academy Engraved LET"/>
              </a:endParaRPr>
            </a:p>
          </p:txBody>
        </p:sp>
      </p:grpSp>
      <p:grpSp>
        <p:nvGrpSpPr>
          <p:cNvPr id="76" name="Group 53"/>
          <p:cNvGrpSpPr/>
          <p:nvPr/>
        </p:nvGrpSpPr>
        <p:grpSpPr>
          <a:xfrm>
            <a:off x="117059" y="782020"/>
            <a:ext cx="7198141" cy="5426075"/>
            <a:chOff x="117059" y="1295400"/>
            <a:chExt cx="7198141" cy="5426075"/>
          </a:xfrm>
        </p:grpSpPr>
        <p:grpSp>
          <p:nvGrpSpPr>
            <p:cNvPr id="77" name="Group 41"/>
            <p:cNvGrpSpPr/>
            <p:nvPr/>
          </p:nvGrpSpPr>
          <p:grpSpPr>
            <a:xfrm>
              <a:off x="266700" y="3621435"/>
              <a:ext cx="2933699" cy="1656108"/>
              <a:chOff x="266700" y="3621435"/>
              <a:chExt cx="2933699" cy="1656108"/>
            </a:xfrm>
          </p:grpSpPr>
          <p:sp>
            <p:nvSpPr>
              <p:cNvPr id="83" name="Bent-Up Arrow 82"/>
              <p:cNvSpPr/>
              <p:nvPr/>
            </p:nvSpPr>
            <p:spPr>
              <a:xfrm flipH="1">
                <a:off x="1409698" y="4479175"/>
                <a:ext cx="1790701" cy="798368"/>
              </a:xfrm>
              <a:prstGeom prst="bentUpArrow">
                <a:avLst>
                  <a:gd name="adj1" fmla="val 24710"/>
                  <a:gd name="adj2" fmla="val 25000"/>
                  <a:gd name="adj3" fmla="val 25000"/>
                </a:avLst>
              </a:prstGeom>
              <a:solidFill>
                <a:srgbClr val="AFAFAF"/>
              </a:solidFill>
              <a:ln>
                <a:solidFill>
                  <a:srgbClr val="26262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 name="Rounded Rectangle 83"/>
              <p:cNvSpPr/>
              <p:nvPr/>
            </p:nvSpPr>
            <p:spPr>
              <a:xfrm>
                <a:off x="1028701" y="3621435"/>
                <a:ext cx="1422728" cy="857740"/>
              </a:xfrm>
              <a:prstGeom prst="roundRect">
                <a:avLst/>
              </a:prstGeom>
              <a:solidFill>
                <a:srgbClr val="E7E7E7">
                  <a:alpha val="22000"/>
                </a:srgbClr>
              </a:solidFill>
              <a:ln>
                <a:solidFill>
                  <a:srgbClr val="26262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 name="TextBox 84"/>
              <p:cNvSpPr txBox="1"/>
              <p:nvPr/>
            </p:nvSpPr>
            <p:spPr>
              <a:xfrm>
                <a:off x="1028700" y="3621435"/>
                <a:ext cx="1422728" cy="784830"/>
              </a:xfrm>
              <a:prstGeom prst="rect">
                <a:avLst/>
              </a:prstGeom>
              <a:noFill/>
              <a:ln>
                <a:noFill/>
              </a:ln>
              <a:effectLst/>
            </p:spPr>
            <p:txBody>
              <a:bodyPr wrap="square" rtlCol="0">
                <a:spAutoFit/>
              </a:bodyPr>
              <a:lstStyle/>
              <a:p>
                <a:r>
                  <a:rPr lang="en-US" sz="1500" dirty="0" smtClean="0"/>
                  <a:t>Equations of motion of the beam particles</a:t>
                </a:r>
                <a:endParaRPr lang="en-US" sz="1500" dirty="0"/>
              </a:p>
            </p:txBody>
          </p:sp>
          <p:cxnSp>
            <p:nvCxnSpPr>
              <p:cNvPr id="86" name="Straight Arrow Connector 85"/>
              <p:cNvCxnSpPr/>
              <p:nvPr/>
            </p:nvCxnSpPr>
            <p:spPr>
              <a:xfrm>
                <a:off x="266700" y="4002434"/>
                <a:ext cx="762000" cy="1588"/>
              </a:xfrm>
              <a:prstGeom prst="straightConnector1">
                <a:avLst/>
              </a:prstGeom>
              <a:ln>
                <a:solidFill>
                  <a:srgbClr val="262626"/>
                </a:solidFill>
                <a:tailEnd type="arrow"/>
              </a:ln>
              <a:effectLst/>
            </p:spPr>
            <p:style>
              <a:lnRef idx="2">
                <a:schemeClr val="accent1"/>
              </a:lnRef>
              <a:fillRef idx="0">
                <a:schemeClr val="accent1"/>
              </a:fillRef>
              <a:effectRef idx="1">
                <a:schemeClr val="accent1"/>
              </a:effectRef>
              <a:fontRef idx="minor">
                <a:schemeClr val="tx1"/>
              </a:fontRef>
            </p:style>
          </p:cxnSp>
          <p:sp>
            <p:nvSpPr>
              <p:cNvPr id="87" name="TextBox 86"/>
              <p:cNvSpPr txBox="1"/>
              <p:nvPr/>
            </p:nvSpPr>
            <p:spPr>
              <a:xfrm>
                <a:off x="266700" y="3679269"/>
                <a:ext cx="1080000" cy="323165"/>
              </a:xfrm>
              <a:prstGeom prst="rect">
                <a:avLst/>
              </a:prstGeom>
              <a:noFill/>
            </p:spPr>
            <p:txBody>
              <a:bodyPr wrap="square" rtlCol="0">
                <a:spAutoFit/>
              </a:bodyPr>
              <a:lstStyle/>
              <a:p>
                <a:r>
                  <a:rPr lang="en-US" sz="1500" dirty="0" smtClean="0"/>
                  <a:t>Noise</a:t>
                </a:r>
                <a:endParaRPr lang="en-US" sz="1500" dirty="0"/>
              </a:p>
            </p:txBody>
          </p:sp>
        </p:grpSp>
        <p:grpSp>
          <p:nvGrpSpPr>
            <p:cNvPr id="78" name="Group 50"/>
            <p:cNvGrpSpPr/>
            <p:nvPr/>
          </p:nvGrpSpPr>
          <p:grpSpPr>
            <a:xfrm>
              <a:off x="117059" y="1295400"/>
              <a:ext cx="7198141" cy="5426075"/>
              <a:chOff x="117059" y="1295400"/>
              <a:chExt cx="7198141" cy="5426075"/>
            </a:xfrm>
          </p:grpSpPr>
          <p:sp>
            <p:nvSpPr>
              <p:cNvPr id="81" name="Parallelogram 80"/>
              <p:cNvSpPr/>
              <p:nvPr/>
            </p:nvSpPr>
            <p:spPr>
              <a:xfrm>
                <a:off x="117059" y="1295400"/>
                <a:ext cx="7198141" cy="5426075"/>
              </a:xfrm>
              <a:prstGeom prst="parallelogram">
                <a:avLst>
                  <a:gd name="adj" fmla="val 4837"/>
                </a:avLst>
              </a:prstGeom>
              <a:no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 name="TextBox 81"/>
              <p:cNvSpPr txBox="1"/>
              <p:nvPr/>
            </p:nvSpPr>
            <p:spPr>
              <a:xfrm>
                <a:off x="117059" y="5850139"/>
                <a:ext cx="2662000" cy="830997"/>
              </a:xfrm>
              <a:prstGeom prst="rect">
                <a:avLst/>
              </a:prstGeom>
              <a:noFill/>
            </p:spPr>
            <p:txBody>
              <a:bodyPr wrap="square" rtlCol="0">
                <a:spAutoFit/>
              </a:bodyPr>
              <a:lstStyle/>
              <a:p>
                <a:r>
                  <a:rPr lang="en-US" sz="2400" b="1" dirty="0" smtClean="0">
                    <a:solidFill>
                      <a:schemeClr val="accent3">
                        <a:lumMod val="50000"/>
                      </a:schemeClr>
                    </a:solidFill>
                    <a:latin typeface="Academy Engraved LET"/>
                    <a:cs typeface="Academy Engraved LET"/>
                  </a:rPr>
                  <a:t>The instability problem</a:t>
                </a:r>
                <a:endParaRPr lang="en-US" sz="2400" b="1" dirty="0">
                  <a:solidFill>
                    <a:schemeClr val="accent3">
                      <a:lumMod val="50000"/>
                    </a:schemeClr>
                  </a:solidFill>
                  <a:latin typeface="Academy Engraved LET"/>
                  <a:cs typeface="Academy Engraved LET"/>
                </a:endParaRPr>
              </a:p>
            </p:txBody>
          </p:sp>
        </p:grpSp>
        <p:sp>
          <p:nvSpPr>
            <p:cNvPr id="79" name="Right Arrow 78"/>
            <p:cNvSpPr/>
            <p:nvPr/>
          </p:nvSpPr>
          <p:spPr>
            <a:xfrm rot="17894313">
              <a:off x="1491852" y="2792898"/>
              <a:ext cx="1070554" cy="484632"/>
            </a:xfrm>
            <a:prstGeom prst="rightArrow">
              <a:avLst>
                <a:gd name="adj1" fmla="val 44039"/>
                <a:gd name="adj2" fmla="val 50000"/>
              </a:avLst>
            </a:prstGeom>
            <a:solidFill>
              <a:srgbClr val="AFAFAF"/>
            </a:solidFill>
            <a:ln>
              <a:solidFill>
                <a:srgbClr val="26262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 name="Oval 79"/>
            <p:cNvSpPr/>
            <p:nvPr/>
          </p:nvSpPr>
          <p:spPr>
            <a:xfrm>
              <a:off x="2099365" y="1789043"/>
              <a:ext cx="893418" cy="796855"/>
            </a:xfrm>
            <a:prstGeom prst="ellipse">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32640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6"/>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58"/>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7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125</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smtClean="0"/>
              <a:t>Numerical model of electron cloud effects</a:t>
            </a:r>
            <a:endParaRPr lang="en-US" dirty="0"/>
          </a:p>
        </p:txBody>
      </p:sp>
      <p:sp>
        <p:nvSpPr>
          <p:cNvPr id="88" name="Content Placeholder 2"/>
          <p:cNvSpPr>
            <a:spLocks noGrp="1"/>
          </p:cNvSpPr>
          <p:nvPr>
            <p:ph idx="1"/>
          </p:nvPr>
        </p:nvSpPr>
        <p:spPr>
          <a:xfrm>
            <a:off x="457200" y="1148347"/>
            <a:ext cx="8229600" cy="3147823"/>
          </a:xfrm>
        </p:spPr>
        <p:txBody>
          <a:bodyPr>
            <a:normAutofit fontScale="77500" lnSpcReduction="20000"/>
          </a:bodyPr>
          <a:lstStyle/>
          <a:p>
            <a:r>
              <a:rPr lang="en-US" dirty="0" smtClean="0"/>
              <a:t>Coupled bunch electron cloud instability naturally needs a self-consistent solution of the electron cloud problem</a:t>
            </a:r>
          </a:p>
          <a:p>
            <a:pPr lvl="1"/>
            <a:r>
              <a:rPr lang="en-US" dirty="0"/>
              <a:t>A</a:t>
            </a:r>
            <a:r>
              <a:rPr lang="en-US" dirty="0" smtClean="0"/>
              <a:t> broad time scale to cover, cutting edge research</a:t>
            </a:r>
          </a:p>
          <a:p>
            <a:pPr lvl="1">
              <a:buNone/>
            </a:pPr>
            <a:r>
              <a:rPr lang="en-US" dirty="0" smtClean="0"/>
              <a:t> </a:t>
            </a:r>
          </a:p>
          <a:p>
            <a:r>
              <a:rPr lang="en-US" dirty="0" smtClean="0"/>
              <a:t>For the moment we simulate the two branches separately (similar to what is done for impedances):</a:t>
            </a:r>
          </a:p>
          <a:p>
            <a:pPr lvl="1"/>
            <a:r>
              <a:rPr lang="en-US" b="1" dirty="0" smtClean="0"/>
              <a:t>Electron cloud build up</a:t>
            </a:r>
          </a:p>
          <a:p>
            <a:pPr lvl="2">
              <a:buFont typeface="Wingdings" charset="2"/>
              <a:buChar char="ü"/>
            </a:pPr>
            <a:r>
              <a:rPr lang="en-US" dirty="0" smtClean="0"/>
              <a:t>Multi-bunch</a:t>
            </a:r>
          </a:p>
          <a:p>
            <a:pPr lvl="2">
              <a:buFont typeface="Wingdings" charset="2"/>
              <a:buChar char="ü"/>
            </a:pPr>
            <a:r>
              <a:rPr lang="en-US" dirty="0" smtClean="0"/>
              <a:t>Usually single passage, single turn or just few turns</a:t>
            </a:r>
          </a:p>
          <a:p>
            <a:pPr lvl="1"/>
            <a:r>
              <a:rPr lang="en-US" b="1" dirty="0" smtClean="0"/>
              <a:t>Electron cloud instability </a:t>
            </a:r>
            <a:r>
              <a:rPr lang="en-US" b="1" dirty="0" smtClean="0">
                <a:sym typeface="Wingdings"/>
              </a:rPr>
              <a:t> K. Li’s lecture</a:t>
            </a:r>
            <a:endParaRPr lang="en-US" b="1" dirty="0" smtClean="0"/>
          </a:p>
          <a:p>
            <a:pPr lvl="2">
              <a:buFont typeface="Wingdings" charset="2"/>
              <a:buChar char="ü"/>
            </a:pPr>
            <a:r>
              <a:rPr lang="en-US" dirty="0" smtClean="0"/>
              <a:t>Single bunch</a:t>
            </a:r>
          </a:p>
          <a:p>
            <a:pPr lvl="2">
              <a:buFont typeface="Wingdings" charset="2"/>
              <a:buChar char="ü"/>
            </a:pPr>
            <a:r>
              <a:rPr lang="en-US" dirty="0" smtClean="0"/>
              <a:t>Multi-turn, or even multi-kick multi-turn</a:t>
            </a:r>
          </a:p>
          <a:p>
            <a:endParaRPr lang="en-US" dirty="0" smtClean="0"/>
          </a:p>
          <a:p>
            <a:endParaRPr lang="en-US" dirty="0" smtClean="0"/>
          </a:p>
          <a:p>
            <a:endParaRPr lang="en-US" dirty="0" smtClean="0"/>
          </a:p>
          <a:p>
            <a:pPr lvl="1"/>
            <a:endParaRPr lang="en-US" dirty="0" smtClean="0"/>
          </a:p>
          <a:p>
            <a:pPr lvl="2">
              <a:buNone/>
            </a:pPr>
            <a:endParaRPr lang="en-US" dirty="0" smtClean="0"/>
          </a:p>
          <a:p>
            <a:endParaRPr lang="en-US" dirty="0"/>
          </a:p>
        </p:txBody>
      </p:sp>
      <p:grpSp>
        <p:nvGrpSpPr>
          <p:cNvPr id="89" name="Group 15"/>
          <p:cNvGrpSpPr/>
          <p:nvPr/>
        </p:nvGrpSpPr>
        <p:grpSpPr>
          <a:xfrm>
            <a:off x="825000" y="4565000"/>
            <a:ext cx="2819400" cy="838200"/>
            <a:chOff x="825000" y="5105400"/>
            <a:chExt cx="2819400" cy="838200"/>
          </a:xfrm>
        </p:grpSpPr>
        <p:sp>
          <p:nvSpPr>
            <p:cNvPr id="90" name="Oval 89"/>
            <p:cNvSpPr/>
            <p:nvPr/>
          </p:nvSpPr>
          <p:spPr>
            <a:xfrm>
              <a:off x="825000" y="5105400"/>
              <a:ext cx="2819400" cy="838200"/>
            </a:xfrm>
            <a:prstGeom prst="ellipse">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 name="TextBox 90"/>
            <p:cNvSpPr txBox="1"/>
            <p:nvPr/>
          </p:nvSpPr>
          <p:spPr>
            <a:xfrm>
              <a:off x="1094444" y="5301734"/>
              <a:ext cx="2298892" cy="369332"/>
            </a:xfrm>
            <a:prstGeom prst="rect">
              <a:avLst/>
            </a:prstGeom>
            <a:noFill/>
          </p:spPr>
          <p:txBody>
            <a:bodyPr wrap="square" rtlCol="0">
              <a:spAutoFit/>
            </a:bodyPr>
            <a:lstStyle/>
            <a:p>
              <a:r>
                <a:rPr lang="en-US" b="1" dirty="0" smtClean="0"/>
                <a:t>Build up simulation</a:t>
              </a:r>
              <a:endParaRPr lang="en-US" b="1" dirty="0"/>
            </a:p>
          </p:txBody>
        </p:sp>
      </p:grpSp>
      <p:grpSp>
        <p:nvGrpSpPr>
          <p:cNvPr id="92" name="Group 16"/>
          <p:cNvGrpSpPr/>
          <p:nvPr/>
        </p:nvGrpSpPr>
        <p:grpSpPr>
          <a:xfrm>
            <a:off x="5244600" y="4565000"/>
            <a:ext cx="2859936" cy="838200"/>
            <a:chOff x="5244600" y="5105400"/>
            <a:chExt cx="2859936" cy="838200"/>
          </a:xfrm>
        </p:grpSpPr>
        <p:sp>
          <p:nvSpPr>
            <p:cNvPr id="93" name="Oval 92"/>
            <p:cNvSpPr/>
            <p:nvPr/>
          </p:nvSpPr>
          <p:spPr>
            <a:xfrm>
              <a:off x="5244600" y="5105400"/>
              <a:ext cx="2819400" cy="838200"/>
            </a:xfrm>
            <a:prstGeom prst="ellipse">
              <a:avLst/>
            </a:prstGeom>
            <a:solidFill>
              <a:srgbClr val="558ED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 name="TextBox 93"/>
            <p:cNvSpPr txBox="1"/>
            <p:nvPr/>
          </p:nvSpPr>
          <p:spPr>
            <a:xfrm>
              <a:off x="5458702" y="5301734"/>
              <a:ext cx="2645834" cy="369332"/>
            </a:xfrm>
            <a:prstGeom prst="rect">
              <a:avLst/>
            </a:prstGeom>
            <a:noFill/>
          </p:spPr>
          <p:txBody>
            <a:bodyPr wrap="square" rtlCol="0">
              <a:spAutoFit/>
            </a:bodyPr>
            <a:lstStyle/>
            <a:p>
              <a:r>
                <a:rPr lang="en-US" b="1" dirty="0" smtClean="0"/>
                <a:t>Instability simulation</a:t>
              </a:r>
              <a:endParaRPr lang="en-US" b="1" dirty="0"/>
            </a:p>
          </p:txBody>
        </p:sp>
      </p:grpSp>
      <p:grpSp>
        <p:nvGrpSpPr>
          <p:cNvPr id="95" name="Group 94"/>
          <p:cNvGrpSpPr/>
          <p:nvPr/>
        </p:nvGrpSpPr>
        <p:grpSpPr>
          <a:xfrm>
            <a:off x="3330713" y="4870904"/>
            <a:ext cx="2590800" cy="1309708"/>
            <a:chOff x="3330713" y="5411304"/>
            <a:chExt cx="2590800" cy="1309708"/>
          </a:xfrm>
        </p:grpSpPr>
        <p:sp>
          <p:nvSpPr>
            <p:cNvPr id="96" name="Right Arrow 95"/>
            <p:cNvSpPr/>
            <p:nvPr/>
          </p:nvSpPr>
          <p:spPr>
            <a:xfrm>
              <a:off x="3834296" y="5411304"/>
              <a:ext cx="1219200" cy="226631"/>
            </a:xfrm>
            <a:prstGeom prst="rightArrow">
              <a:avLst/>
            </a:prstGeom>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 name="TextBox 96"/>
            <p:cNvSpPr txBox="1"/>
            <p:nvPr/>
          </p:nvSpPr>
          <p:spPr>
            <a:xfrm>
              <a:off x="3330713" y="5766905"/>
              <a:ext cx="2590800" cy="954107"/>
            </a:xfrm>
            <a:prstGeom prst="rect">
              <a:avLst/>
            </a:prstGeom>
            <a:noFill/>
          </p:spPr>
          <p:txBody>
            <a:bodyPr wrap="square" rtlCol="0">
              <a:spAutoFit/>
            </a:bodyPr>
            <a:lstStyle/>
            <a:p>
              <a:r>
                <a:rPr lang="en-US" sz="1400" dirty="0" smtClean="0"/>
                <a:t>Information on how many electrons interact with a bunch:</a:t>
              </a:r>
            </a:p>
            <a:p>
              <a:pPr>
                <a:buFont typeface="Arial"/>
                <a:buChar char="•"/>
              </a:pPr>
              <a:r>
                <a:rPr lang="en-US" sz="1400" dirty="0" smtClean="0"/>
                <a:t> central density</a:t>
              </a:r>
            </a:p>
            <a:p>
              <a:pPr>
                <a:buFont typeface="Arial"/>
                <a:buChar char="•"/>
              </a:pPr>
              <a:r>
                <a:rPr lang="en-US" sz="1400" dirty="0" smtClean="0"/>
                <a:t> detailed distribution </a:t>
              </a:r>
              <a:endParaRPr lang="en-US" sz="1400" dirty="0"/>
            </a:p>
          </p:txBody>
        </p:sp>
      </p:grpSp>
      <p:sp>
        <p:nvSpPr>
          <p:cNvPr id="16"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7"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36465529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8">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8">
                                            <p:txEl>
                                              <p:pRg st="4" end="4"/>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8">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8">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8">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8">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8">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95"/>
                                        </p:tgtEl>
                                        <p:attrNameLst>
                                          <p:attrName>style.visibility</p:attrName>
                                        </p:attrNameLst>
                                      </p:cBhvr>
                                      <p:to>
                                        <p:strVal val="visible"/>
                                      </p:to>
                                    </p:set>
                                    <p:animEffect transition="in" filter="fade">
                                      <p:cBhvr>
                                        <p:cTn id="29" dur="20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build="p"/>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126</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smtClean="0"/>
              <a:t>Numerical model of electron cloud effects</a:t>
            </a:r>
            <a:endParaRPr lang="en-US" dirty="0"/>
          </a:p>
        </p:txBody>
      </p:sp>
      <p:sp>
        <p:nvSpPr>
          <p:cNvPr id="88" name="Content Placeholder 2"/>
          <p:cNvSpPr>
            <a:spLocks noGrp="1"/>
          </p:cNvSpPr>
          <p:nvPr>
            <p:ph idx="1"/>
          </p:nvPr>
        </p:nvSpPr>
        <p:spPr>
          <a:xfrm>
            <a:off x="457200" y="1148347"/>
            <a:ext cx="8229600" cy="3147823"/>
          </a:xfrm>
        </p:spPr>
        <p:txBody>
          <a:bodyPr>
            <a:normAutofit fontScale="77500" lnSpcReduction="20000"/>
          </a:bodyPr>
          <a:lstStyle/>
          <a:p>
            <a:r>
              <a:rPr lang="en-US" dirty="0" smtClean="0"/>
              <a:t>Coupled bunch electron cloud instability naturally needs a self-consistent solution of the electron cloud problem</a:t>
            </a:r>
          </a:p>
          <a:p>
            <a:pPr lvl="1"/>
            <a:r>
              <a:rPr lang="en-US" dirty="0"/>
              <a:t>A</a:t>
            </a:r>
            <a:r>
              <a:rPr lang="en-US" dirty="0" smtClean="0"/>
              <a:t> broad time scale to cover, cutting edge research</a:t>
            </a:r>
          </a:p>
          <a:p>
            <a:pPr lvl="1">
              <a:buNone/>
            </a:pPr>
            <a:r>
              <a:rPr lang="en-US" dirty="0" smtClean="0"/>
              <a:t> </a:t>
            </a:r>
          </a:p>
          <a:p>
            <a:r>
              <a:rPr lang="en-US" dirty="0" smtClean="0"/>
              <a:t>For the moment we simulate the two branches separately (similar to what is done for impedances):</a:t>
            </a:r>
          </a:p>
          <a:p>
            <a:pPr lvl="1"/>
            <a:r>
              <a:rPr lang="en-US" b="1" dirty="0" smtClean="0"/>
              <a:t>Electron cloud build up</a:t>
            </a:r>
          </a:p>
          <a:p>
            <a:pPr lvl="2">
              <a:buFont typeface="Wingdings" charset="2"/>
              <a:buChar char="ü"/>
            </a:pPr>
            <a:r>
              <a:rPr lang="en-US" dirty="0" smtClean="0"/>
              <a:t>Multi-bunch</a:t>
            </a:r>
          </a:p>
          <a:p>
            <a:pPr lvl="2">
              <a:buFont typeface="Wingdings" charset="2"/>
              <a:buChar char="ü"/>
            </a:pPr>
            <a:r>
              <a:rPr lang="en-US" dirty="0" smtClean="0"/>
              <a:t>Usually single passage, single turn or just few turns</a:t>
            </a:r>
          </a:p>
          <a:p>
            <a:pPr lvl="1"/>
            <a:r>
              <a:rPr lang="en-US" b="1" dirty="0" smtClean="0"/>
              <a:t>Electron cloud instability </a:t>
            </a:r>
            <a:r>
              <a:rPr lang="en-US" b="1" dirty="0" smtClean="0">
                <a:sym typeface="Wingdings"/>
              </a:rPr>
              <a:t> K. Li’s lecture</a:t>
            </a:r>
            <a:endParaRPr lang="en-US" b="1" dirty="0" smtClean="0"/>
          </a:p>
          <a:p>
            <a:pPr lvl="2">
              <a:buFont typeface="Wingdings" charset="2"/>
              <a:buChar char="ü"/>
            </a:pPr>
            <a:r>
              <a:rPr lang="en-US" dirty="0" smtClean="0"/>
              <a:t>Single bunch</a:t>
            </a:r>
          </a:p>
          <a:p>
            <a:pPr lvl="2">
              <a:buFont typeface="Wingdings" charset="2"/>
              <a:buChar char="ü"/>
            </a:pPr>
            <a:r>
              <a:rPr lang="en-US" dirty="0" smtClean="0"/>
              <a:t>Multi-turn, or even multi-kick multi-turn</a:t>
            </a:r>
          </a:p>
          <a:p>
            <a:endParaRPr lang="en-US" dirty="0" smtClean="0"/>
          </a:p>
          <a:p>
            <a:endParaRPr lang="en-US" dirty="0" smtClean="0"/>
          </a:p>
          <a:p>
            <a:endParaRPr lang="en-US" dirty="0" smtClean="0"/>
          </a:p>
          <a:p>
            <a:pPr lvl="1"/>
            <a:endParaRPr lang="en-US" dirty="0" smtClean="0"/>
          </a:p>
          <a:p>
            <a:pPr lvl="2">
              <a:buNone/>
            </a:pPr>
            <a:endParaRPr lang="en-US" dirty="0" smtClean="0"/>
          </a:p>
          <a:p>
            <a:endParaRPr lang="en-US" dirty="0"/>
          </a:p>
        </p:txBody>
      </p:sp>
      <p:grpSp>
        <p:nvGrpSpPr>
          <p:cNvPr id="89" name="Group 15"/>
          <p:cNvGrpSpPr/>
          <p:nvPr/>
        </p:nvGrpSpPr>
        <p:grpSpPr>
          <a:xfrm>
            <a:off x="825000" y="4565000"/>
            <a:ext cx="2819400" cy="838200"/>
            <a:chOff x="825000" y="5105400"/>
            <a:chExt cx="2819400" cy="838200"/>
          </a:xfrm>
        </p:grpSpPr>
        <p:sp>
          <p:nvSpPr>
            <p:cNvPr id="90" name="Oval 89"/>
            <p:cNvSpPr/>
            <p:nvPr/>
          </p:nvSpPr>
          <p:spPr>
            <a:xfrm>
              <a:off x="825000" y="5105400"/>
              <a:ext cx="2819400" cy="838200"/>
            </a:xfrm>
            <a:prstGeom prst="ellipse">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 name="TextBox 90"/>
            <p:cNvSpPr txBox="1"/>
            <p:nvPr/>
          </p:nvSpPr>
          <p:spPr>
            <a:xfrm>
              <a:off x="1094444" y="5301734"/>
              <a:ext cx="2298892" cy="369332"/>
            </a:xfrm>
            <a:prstGeom prst="rect">
              <a:avLst/>
            </a:prstGeom>
            <a:noFill/>
          </p:spPr>
          <p:txBody>
            <a:bodyPr wrap="square" rtlCol="0">
              <a:spAutoFit/>
            </a:bodyPr>
            <a:lstStyle/>
            <a:p>
              <a:r>
                <a:rPr lang="en-US" b="1" dirty="0" smtClean="0"/>
                <a:t>Build up simulation</a:t>
              </a:r>
              <a:endParaRPr lang="en-US" b="1" dirty="0"/>
            </a:p>
          </p:txBody>
        </p:sp>
      </p:grpSp>
      <p:grpSp>
        <p:nvGrpSpPr>
          <p:cNvPr id="92" name="Group 16"/>
          <p:cNvGrpSpPr/>
          <p:nvPr/>
        </p:nvGrpSpPr>
        <p:grpSpPr>
          <a:xfrm>
            <a:off x="5244600" y="4565000"/>
            <a:ext cx="2859936" cy="838200"/>
            <a:chOff x="5244600" y="5105400"/>
            <a:chExt cx="2859936" cy="838200"/>
          </a:xfrm>
        </p:grpSpPr>
        <p:sp>
          <p:nvSpPr>
            <p:cNvPr id="93" name="Oval 92"/>
            <p:cNvSpPr/>
            <p:nvPr/>
          </p:nvSpPr>
          <p:spPr>
            <a:xfrm>
              <a:off x="5244600" y="5105400"/>
              <a:ext cx="2819400" cy="838200"/>
            </a:xfrm>
            <a:prstGeom prst="ellipse">
              <a:avLst/>
            </a:prstGeom>
            <a:solidFill>
              <a:srgbClr val="558ED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 name="TextBox 93"/>
            <p:cNvSpPr txBox="1"/>
            <p:nvPr/>
          </p:nvSpPr>
          <p:spPr>
            <a:xfrm>
              <a:off x="5458702" y="5301734"/>
              <a:ext cx="2645834" cy="369332"/>
            </a:xfrm>
            <a:prstGeom prst="rect">
              <a:avLst/>
            </a:prstGeom>
            <a:noFill/>
          </p:spPr>
          <p:txBody>
            <a:bodyPr wrap="square" rtlCol="0">
              <a:spAutoFit/>
            </a:bodyPr>
            <a:lstStyle/>
            <a:p>
              <a:r>
                <a:rPr lang="en-US" b="1" dirty="0" smtClean="0"/>
                <a:t>Instability simulation</a:t>
              </a:r>
              <a:endParaRPr lang="en-US" b="1" dirty="0"/>
            </a:p>
          </p:txBody>
        </p:sp>
      </p:grpSp>
      <p:grpSp>
        <p:nvGrpSpPr>
          <p:cNvPr id="95" name="Group 94"/>
          <p:cNvGrpSpPr/>
          <p:nvPr/>
        </p:nvGrpSpPr>
        <p:grpSpPr>
          <a:xfrm>
            <a:off x="3330713" y="4870904"/>
            <a:ext cx="2590800" cy="1309708"/>
            <a:chOff x="3330713" y="5411304"/>
            <a:chExt cx="2590800" cy="1309708"/>
          </a:xfrm>
        </p:grpSpPr>
        <p:sp>
          <p:nvSpPr>
            <p:cNvPr id="96" name="Right Arrow 95"/>
            <p:cNvSpPr/>
            <p:nvPr/>
          </p:nvSpPr>
          <p:spPr>
            <a:xfrm>
              <a:off x="3834296" y="5411304"/>
              <a:ext cx="1219200" cy="226631"/>
            </a:xfrm>
            <a:prstGeom prst="rightArrow">
              <a:avLst/>
            </a:prstGeom>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 name="TextBox 96"/>
            <p:cNvSpPr txBox="1"/>
            <p:nvPr/>
          </p:nvSpPr>
          <p:spPr>
            <a:xfrm>
              <a:off x="3330713" y="5766905"/>
              <a:ext cx="2590800" cy="954107"/>
            </a:xfrm>
            <a:prstGeom prst="rect">
              <a:avLst/>
            </a:prstGeom>
            <a:noFill/>
          </p:spPr>
          <p:txBody>
            <a:bodyPr wrap="square" rtlCol="0">
              <a:spAutoFit/>
            </a:bodyPr>
            <a:lstStyle/>
            <a:p>
              <a:r>
                <a:rPr lang="en-US" sz="1400" dirty="0" smtClean="0"/>
                <a:t>Information on how many electrons interact with a bunch:</a:t>
              </a:r>
            </a:p>
            <a:p>
              <a:pPr>
                <a:buFont typeface="Arial"/>
                <a:buChar char="•"/>
              </a:pPr>
              <a:r>
                <a:rPr lang="en-US" sz="1400" dirty="0" smtClean="0"/>
                <a:t> central density</a:t>
              </a:r>
            </a:p>
            <a:p>
              <a:pPr>
                <a:buFont typeface="Arial"/>
                <a:buChar char="•"/>
              </a:pPr>
              <a:r>
                <a:rPr lang="en-US" sz="1400" dirty="0" smtClean="0"/>
                <a:t> detailed distribution </a:t>
              </a:r>
              <a:endParaRPr lang="en-US" sz="1400" dirty="0"/>
            </a:p>
          </p:txBody>
        </p:sp>
      </p:grpSp>
      <p:sp>
        <p:nvSpPr>
          <p:cNvPr id="2" name="TextBox 1"/>
          <p:cNvSpPr txBox="1"/>
          <p:nvPr/>
        </p:nvSpPr>
        <p:spPr>
          <a:xfrm>
            <a:off x="457200" y="5403200"/>
            <a:ext cx="2691011" cy="553998"/>
          </a:xfrm>
          <a:prstGeom prst="rect">
            <a:avLst/>
          </a:prstGeom>
          <a:noFill/>
        </p:spPr>
        <p:txBody>
          <a:bodyPr wrap="square" rtlCol="0">
            <a:spAutoFit/>
          </a:bodyPr>
          <a:lstStyle/>
          <a:p>
            <a:r>
              <a:rPr lang="en-US" sz="1500" b="1" dirty="0" smtClean="0"/>
              <a:t>ECLOUD, </a:t>
            </a:r>
            <a:r>
              <a:rPr lang="en-US" sz="1500" b="1" dirty="0" err="1" smtClean="0"/>
              <a:t>PyECLOUD</a:t>
            </a:r>
            <a:r>
              <a:rPr lang="en-US" sz="1500" b="1" dirty="0" smtClean="0"/>
              <a:t>, POSINST, CSEC, …</a:t>
            </a:r>
            <a:endParaRPr lang="en-US" sz="1500" b="1" dirty="0"/>
          </a:p>
        </p:txBody>
      </p:sp>
      <p:sp>
        <p:nvSpPr>
          <p:cNvPr id="17" name="TextBox 16"/>
          <p:cNvSpPr txBox="1"/>
          <p:nvPr/>
        </p:nvSpPr>
        <p:spPr>
          <a:xfrm>
            <a:off x="6406109" y="5403200"/>
            <a:ext cx="2691011" cy="553998"/>
          </a:xfrm>
          <a:prstGeom prst="rect">
            <a:avLst/>
          </a:prstGeom>
          <a:noFill/>
        </p:spPr>
        <p:txBody>
          <a:bodyPr wrap="square" rtlCol="0">
            <a:spAutoFit/>
          </a:bodyPr>
          <a:lstStyle/>
          <a:p>
            <a:r>
              <a:rPr lang="en-US" sz="1500" b="1" dirty="0" smtClean="0"/>
              <a:t>HEADTAIL, </a:t>
            </a:r>
            <a:r>
              <a:rPr lang="en-US" sz="1500" b="1" dirty="0" err="1" smtClean="0"/>
              <a:t>PyHEADTAIL</a:t>
            </a:r>
            <a:r>
              <a:rPr lang="en-US" sz="1500" b="1" dirty="0" smtClean="0"/>
              <a:t>, CMAD, PEHTS, …</a:t>
            </a:r>
            <a:endParaRPr lang="en-US" sz="1500" b="1" dirty="0"/>
          </a:p>
        </p:txBody>
      </p:sp>
      <p:sp>
        <p:nvSpPr>
          <p:cNvPr id="18"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9"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3816787355"/>
      </p:ext>
    </p:extLst>
  </p:cSld>
  <p:clrMapOvr>
    <a:masterClrMapping/>
  </p:clrMapOvr>
  <p:timing>
    <p:tnLst>
      <p:par>
        <p:cTn xmlns:p14="http://schemas.microsoft.com/office/powerpoint/2010/mai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127</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smtClean="0"/>
              <a:t>Numerical modeling: electron cloud build up</a:t>
            </a:r>
            <a:endParaRPr lang="en-US" dirty="0"/>
          </a:p>
        </p:txBody>
      </p:sp>
      <p:cxnSp>
        <p:nvCxnSpPr>
          <p:cNvPr id="24" name="Connettore 2 39"/>
          <p:cNvCxnSpPr>
            <a:endCxn id="31" idx="0"/>
          </p:cNvCxnSpPr>
          <p:nvPr/>
        </p:nvCxnSpPr>
        <p:spPr>
          <a:xfrm>
            <a:off x="2017204" y="968457"/>
            <a:ext cx="2096" cy="374104"/>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25" name="Connettore 2 44"/>
          <p:cNvCxnSpPr/>
          <p:nvPr/>
        </p:nvCxnSpPr>
        <p:spPr>
          <a:xfrm flipV="1">
            <a:off x="2017204" y="965009"/>
            <a:ext cx="1872208" cy="3448"/>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26" name="Connettore 2 45"/>
          <p:cNvCxnSpPr/>
          <p:nvPr/>
        </p:nvCxnSpPr>
        <p:spPr>
          <a:xfrm>
            <a:off x="3881405" y="984158"/>
            <a:ext cx="0" cy="5638800"/>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28" name="Connettore 2 46"/>
          <p:cNvCxnSpPr/>
          <p:nvPr/>
        </p:nvCxnSpPr>
        <p:spPr>
          <a:xfrm>
            <a:off x="2017204" y="6629400"/>
            <a:ext cx="1856194" cy="0"/>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sp>
        <p:nvSpPr>
          <p:cNvPr id="29" name="Rettangolo 48"/>
          <p:cNvSpPr/>
          <p:nvPr/>
        </p:nvSpPr>
        <p:spPr>
          <a:xfrm>
            <a:off x="2030006" y="609600"/>
            <a:ext cx="1856194" cy="338554"/>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smtClean="0"/>
              <a:t>t=t+</a:t>
            </a:r>
            <a:r>
              <a:rPr lang="el-GR" sz="1600" dirty="0" smtClean="0"/>
              <a:t>Δ</a:t>
            </a:r>
            <a:r>
              <a:rPr lang="en-US" sz="1600" dirty="0" smtClean="0"/>
              <a:t>t</a:t>
            </a:r>
            <a:endParaRPr lang="en-US" sz="1600" dirty="0"/>
          </a:p>
        </p:txBody>
      </p:sp>
      <p:sp>
        <p:nvSpPr>
          <p:cNvPr id="30" name="Rettangolo arrotondato 53"/>
          <p:cNvSpPr/>
          <p:nvPr/>
        </p:nvSpPr>
        <p:spPr>
          <a:xfrm>
            <a:off x="304800" y="2358561"/>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Evaluate the </a:t>
            </a:r>
            <a:r>
              <a:rPr lang="en-US" sz="1600" b="1" dirty="0" smtClean="0"/>
              <a:t>electric field of beam </a:t>
            </a:r>
            <a:r>
              <a:rPr lang="en-US" sz="1600" dirty="0" smtClean="0"/>
              <a:t>at </a:t>
            </a:r>
            <a:r>
              <a:rPr lang="en-US" sz="1600" dirty="0" err="1" smtClean="0"/>
              <a:t>macroparticles</a:t>
            </a:r>
            <a:r>
              <a:rPr lang="en-US" sz="1600" dirty="0" smtClean="0"/>
              <a:t>’ location</a:t>
            </a:r>
            <a:endParaRPr lang="en-US" sz="1600" baseline="30000" dirty="0"/>
          </a:p>
        </p:txBody>
      </p:sp>
      <p:sp>
        <p:nvSpPr>
          <p:cNvPr id="31" name="Rettangolo arrotondato 54"/>
          <p:cNvSpPr/>
          <p:nvPr/>
        </p:nvSpPr>
        <p:spPr>
          <a:xfrm>
            <a:off x="304800" y="1342561"/>
            <a:ext cx="3429000" cy="682997"/>
          </a:xfrm>
          <a:prstGeom prst="roundRect">
            <a:avLst/>
          </a:prstGeom>
          <a:solidFill>
            <a:schemeClr val="bg1"/>
          </a:solidFill>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Generate </a:t>
            </a:r>
            <a:r>
              <a:rPr lang="en-US" sz="1600" b="1" dirty="0" smtClean="0"/>
              <a:t>seed e</a:t>
            </a:r>
            <a:r>
              <a:rPr lang="en-US" sz="1600" b="1" baseline="30000" dirty="0" smtClean="0"/>
              <a:t>-</a:t>
            </a:r>
            <a:endParaRPr lang="en-US" sz="1600" b="1" baseline="30000" dirty="0"/>
          </a:p>
        </p:txBody>
      </p:sp>
      <p:sp>
        <p:nvSpPr>
          <p:cNvPr id="32" name="Rettangolo arrotondato 57"/>
          <p:cNvSpPr/>
          <p:nvPr/>
        </p:nvSpPr>
        <p:spPr>
          <a:xfrm>
            <a:off x="304800" y="4499000"/>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b="1" dirty="0" smtClean="0"/>
              <a:t>Move </a:t>
            </a:r>
            <a:r>
              <a:rPr lang="en-US" sz="1600" b="1" dirty="0" err="1" smtClean="0"/>
              <a:t>macroparticles</a:t>
            </a:r>
            <a:r>
              <a:rPr lang="en-US" sz="1600" b="1" dirty="0" smtClean="0"/>
              <a:t> </a:t>
            </a:r>
            <a:r>
              <a:rPr lang="en-US" sz="1600" dirty="0" smtClean="0"/>
              <a:t>(t </a:t>
            </a:r>
            <a:r>
              <a:rPr lang="en-US" sz="1600" dirty="0" smtClean="0">
                <a:sym typeface="Wingdings"/>
              </a:rPr>
              <a:t> </a:t>
            </a:r>
            <a:r>
              <a:rPr lang="en-US" sz="1600" dirty="0" smtClean="0"/>
              <a:t>t+</a:t>
            </a:r>
            <a:r>
              <a:rPr lang="el-GR" sz="1600" dirty="0" smtClean="0"/>
              <a:t>Δ</a:t>
            </a:r>
            <a:r>
              <a:rPr lang="en-US" sz="1600" dirty="0" smtClean="0"/>
              <a:t>t)</a:t>
            </a:r>
            <a:endParaRPr lang="en-US" sz="1600" baseline="30000" dirty="0"/>
          </a:p>
        </p:txBody>
      </p:sp>
      <p:sp>
        <p:nvSpPr>
          <p:cNvPr id="33" name="Rettangolo arrotondato 58"/>
          <p:cNvSpPr/>
          <p:nvPr/>
        </p:nvSpPr>
        <p:spPr>
          <a:xfrm>
            <a:off x="304800" y="5515000"/>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Detect </a:t>
            </a:r>
            <a:r>
              <a:rPr lang="en-US" sz="1600" b="1" dirty="0" smtClean="0"/>
              <a:t>impacts</a:t>
            </a:r>
            <a:r>
              <a:rPr lang="en-US" sz="1600" dirty="0" smtClean="0"/>
              <a:t> and generate </a:t>
            </a:r>
            <a:r>
              <a:rPr lang="en-US" sz="1600" b="1" dirty="0" err="1" smtClean="0"/>
              <a:t>secondaries</a:t>
            </a:r>
            <a:endParaRPr lang="en-US" sz="1600" b="1" baseline="30000" dirty="0"/>
          </a:p>
        </p:txBody>
      </p:sp>
      <p:cxnSp>
        <p:nvCxnSpPr>
          <p:cNvPr id="34" name="Connettore 2 62"/>
          <p:cNvCxnSpPr/>
          <p:nvPr/>
        </p:nvCxnSpPr>
        <p:spPr>
          <a:xfrm>
            <a:off x="2019300" y="6197352"/>
            <a:ext cx="0" cy="432048"/>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35" name="Connettore 2 70"/>
          <p:cNvCxnSpPr>
            <a:stCxn id="31" idx="2"/>
            <a:endCxn id="30" idx="0"/>
          </p:cNvCxnSpPr>
          <p:nvPr/>
        </p:nvCxnSpPr>
        <p:spPr>
          <a:xfrm>
            <a:off x="2019300" y="2025558"/>
            <a:ext cx="0" cy="333003"/>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36" name="Connettore 2 98"/>
          <p:cNvCxnSpPr>
            <a:stCxn id="32" idx="2"/>
            <a:endCxn id="33" idx="0"/>
          </p:cNvCxnSpPr>
          <p:nvPr/>
        </p:nvCxnSpPr>
        <p:spPr>
          <a:xfrm>
            <a:off x="2019300" y="5181997"/>
            <a:ext cx="0" cy="333003"/>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sp>
        <p:nvSpPr>
          <p:cNvPr id="37" name="Rettangolo arrotondato 21"/>
          <p:cNvSpPr/>
          <p:nvPr/>
        </p:nvSpPr>
        <p:spPr>
          <a:xfrm>
            <a:off x="304800" y="3425361"/>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Evaluate the </a:t>
            </a:r>
            <a:r>
              <a:rPr lang="en-US" sz="1600" b="1" dirty="0" smtClean="0"/>
              <a:t>e</a:t>
            </a:r>
            <a:r>
              <a:rPr lang="en-US" sz="1600" b="1" baseline="30000" dirty="0" smtClean="0"/>
              <a:t>-</a:t>
            </a:r>
            <a:r>
              <a:rPr lang="en-US" sz="1600" b="1" dirty="0" smtClean="0"/>
              <a:t> space charge </a:t>
            </a:r>
          </a:p>
          <a:p>
            <a:pPr algn="ctr"/>
            <a:r>
              <a:rPr lang="en-US" sz="1600" b="1" dirty="0" smtClean="0"/>
              <a:t>electric field </a:t>
            </a:r>
            <a:endParaRPr lang="en-US" sz="1600" baseline="30000" dirty="0"/>
          </a:p>
        </p:txBody>
      </p:sp>
      <p:cxnSp>
        <p:nvCxnSpPr>
          <p:cNvPr id="38" name="Connettore 2 25"/>
          <p:cNvCxnSpPr>
            <a:stCxn id="30" idx="2"/>
            <a:endCxn id="37" idx="0"/>
          </p:cNvCxnSpPr>
          <p:nvPr/>
        </p:nvCxnSpPr>
        <p:spPr>
          <a:xfrm>
            <a:off x="2019300" y="3041558"/>
            <a:ext cx="0" cy="383803"/>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39" name="Connettore 2 28"/>
          <p:cNvCxnSpPr>
            <a:stCxn id="37" idx="2"/>
            <a:endCxn id="32" idx="0"/>
          </p:cNvCxnSpPr>
          <p:nvPr/>
        </p:nvCxnSpPr>
        <p:spPr>
          <a:xfrm>
            <a:off x="2019300" y="4108358"/>
            <a:ext cx="0" cy="390642"/>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sp>
        <p:nvSpPr>
          <p:cNvPr id="21"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2"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97655249"/>
      </p:ext>
    </p:extLst>
  </p:cSld>
  <p:clrMapOvr>
    <a:masterClrMapping/>
  </p:clrMapOvr>
  <p:timing>
    <p:tnLst>
      <p:par>
        <p:cTn xmlns:p14="http://schemas.microsoft.com/office/powerpoint/2010/mai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128</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smtClean="0"/>
              <a:t>Numerical modeling: electron cloud build up</a:t>
            </a:r>
            <a:endParaRPr lang="en-US" dirty="0"/>
          </a:p>
        </p:txBody>
      </p:sp>
      <p:grpSp>
        <p:nvGrpSpPr>
          <p:cNvPr id="19" name="Gruppo 50"/>
          <p:cNvGrpSpPr/>
          <p:nvPr/>
        </p:nvGrpSpPr>
        <p:grpSpPr>
          <a:xfrm>
            <a:off x="228600" y="609600"/>
            <a:ext cx="8667750" cy="5587752"/>
            <a:chOff x="171450" y="609600"/>
            <a:chExt cx="8667750" cy="5587752"/>
          </a:xfrm>
        </p:grpSpPr>
        <p:sp>
          <p:nvSpPr>
            <p:cNvPr id="20" name="Rettangolo 51"/>
            <p:cNvSpPr/>
            <p:nvPr/>
          </p:nvSpPr>
          <p:spPr>
            <a:xfrm>
              <a:off x="4038600" y="609600"/>
              <a:ext cx="4800600" cy="5587752"/>
            </a:xfrm>
            <a:prstGeom prst="rect">
              <a:avLst/>
            </a:prstGeom>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1" name="Rettangolo 49"/>
            <p:cNvSpPr/>
            <p:nvPr/>
          </p:nvSpPr>
          <p:spPr>
            <a:xfrm>
              <a:off x="171450" y="1143000"/>
              <a:ext cx="4019550" cy="1066800"/>
            </a:xfrm>
            <a:prstGeom prst="rect">
              <a:avLst/>
            </a:prstGeom>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2" name="Rettangolo 52"/>
            <p:cNvSpPr/>
            <p:nvPr/>
          </p:nvSpPr>
          <p:spPr>
            <a:xfrm>
              <a:off x="3962400" y="1157288"/>
              <a:ext cx="381000" cy="10406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ttangolo 55"/>
            <p:cNvSpPr/>
            <p:nvPr/>
          </p:nvSpPr>
          <p:spPr>
            <a:xfrm>
              <a:off x="4052888" y="1123950"/>
              <a:ext cx="386554" cy="11080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4" name="Connettore 2 39"/>
          <p:cNvCxnSpPr>
            <a:endCxn id="31" idx="0"/>
          </p:cNvCxnSpPr>
          <p:nvPr/>
        </p:nvCxnSpPr>
        <p:spPr>
          <a:xfrm>
            <a:off x="2017204" y="968457"/>
            <a:ext cx="2096" cy="374104"/>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25" name="Connettore 2 44"/>
          <p:cNvCxnSpPr/>
          <p:nvPr/>
        </p:nvCxnSpPr>
        <p:spPr>
          <a:xfrm flipV="1">
            <a:off x="2017204" y="965009"/>
            <a:ext cx="1872208" cy="3448"/>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26" name="Connettore 2 45"/>
          <p:cNvCxnSpPr/>
          <p:nvPr/>
        </p:nvCxnSpPr>
        <p:spPr>
          <a:xfrm>
            <a:off x="3881405" y="984158"/>
            <a:ext cx="0" cy="5638800"/>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28" name="Connettore 2 46"/>
          <p:cNvCxnSpPr/>
          <p:nvPr/>
        </p:nvCxnSpPr>
        <p:spPr>
          <a:xfrm>
            <a:off x="2017204" y="6629400"/>
            <a:ext cx="1856194" cy="0"/>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sp>
        <p:nvSpPr>
          <p:cNvPr id="29" name="Rettangolo 48"/>
          <p:cNvSpPr/>
          <p:nvPr/>
        </p:nvSpPr>
        <p:spPr>
          <a:xfrm>
            <a:off x="2030006" y="609600"/>
            <a:ext cx="1856194" cy="338554"/>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smtClean="0"/>
              <a:t>t=t+</a:t>
            </a:r>
            <a:r>
              <a:rPr lang="el-GR" sz="1600" dirty="0" smtClean="0"/>
              <a:t>Δ</a:t>
            </a:r>
            <a:r>
              <a:rPr lang="en-US" sz="1600" dirty="0" smtClean="0"/>
              <a:t>t</a:t>
            </a:r>
            <a:endParaRPr lang="en-US" sz="1600" dirty="0"/>
          </a:p>
        </p:txBody>
      </p:sp>
      <p:sp>
        <p:nvSpPr>
          <p:cNvPr id="30" name="Rettangolo arrotondato 53"/>
          <p:cNvSpPr/>
          <p:nvPr/>
        </p:nvSpPr>
        <p:spPr>
          <a:xfrm>
            <a:off x="304800" y="2358561"/>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Evaluate the electric field of beam at </a:t>
            </a:r>
            <a:r>
              <a:rPr lang="en-US" sz="1600" dirty="0" err="1" smtClean="0"/>
              <a:t>macroparticles</a:t>
            </a:r>
            <a:r>
              <a:rPr lang="en-US" sz="1600" dirty="0" smtClean="0"/>
              <a:t>’ location</a:t>
            </a:r>
            <a:endParaRPr lang="en-US" sz="1600" baseline="30000" dirty="0"/>
          </a:p>
        </p:txBody>
      </p:sp>
      <p:sp>
        <p:nvSpPr>
          <p:cNvPr id="31" name="Rettangolo arrotondato 54"/>
          <p:cNvSpPr/>
          <p:nvPr/>
        </p:nvSpPr>
        <p:spPr>
          <a:xfrm>
            <a:off x="304800" y="1342561"/>
            <a:ext cx="3429000" cy="682997"/>
          </a:xfrm>
          <a:prstGeom prst="roundRect">
            <a:avLst/>
          </a:prstGeom>
          <a:solidFill>
            <a:schemeClr val="bg1"/>
          </a:solidFill>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b="1" dirty="0" smtClean="0"/>
              <a:t>Generate seed e</a:t>
            </a:r>
            <a:r>
              <a:rPr lang="en-US" sz="1600" b="1" baseline="30000" dirty="0" smtClean="0"/>
              <a:t>-</a:t>
            </a:r>
            <a:endParaRPr lang="en-US" sz="1600" b="1" baseline="30000" dirty="0"/>
          </a:p>
        </p:txBody>
      </p:sp>
      <p:sp>
        <p:nvSpPr>
          <p:cNvPr id="32" name="Rettangolo arrotondato 57"/>
          <p:cNvSpPr/>
          <p:nvPr/>
        </p:nvSpPr>
        <p:spPr>
          <a:xfrm>
            <a:off x="304800" y="4499000"/>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Move </a:t>
            </a:r>
            <a:r>
              <a:rPr lang="en-US" sz="1600" dirty="0" err="1" smtClean="0"/>
              <a:t>macroparticles</a:t>
            </a:r>
            <a:r>
              <a:rPr lang="en-US" sz="1600" dirty="0" smtClean="0"/>
              <a:t> (t </a:t>
            </a:r>
            <a:r>
              <a:rPr lang="en-US" sz="1600" dirty="0" smtClean="0">
                <a:sym typeface="Wingdings"/>
              </a:rPr>
              <a:t> </a:t>
            </a:r>
            <a:r>
              <a:rPr lang="en-US" sz="1600" dirty="0" smtClean="0"/>
              <a:t>t+</a:t>
            </a:r>
            <a:r>
              <a:rPr lang="el-GR" sz="1600" dirty="0" smtClean="0"/>
              <a:t>Δ</a:t>
            </a:r>
            <a:r>
              <a:rPr lang="en-US" sz="1600" dirty="0" smtClean="0"/>
              <a:t>t)</a:t>
            </a:r>
            <a:endParaRPr lang="en-US" sz="1600" baseline="30000" dirty="0"/>
          </a:p>
        </p:txBody>
      </p:sp>
      <p:sp>
        <p:nvSpPr>
          <p:cNvPr id="33" name="Rettangolo arrotondato 58"/>
          <p:cNvSpPr/>
          <p:nvPr/>
        </p:nvSpPr>
        <p:spPr>
          <a:xfrm>
            <a:off x="304800" y="5515000"/>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Detect impacts and generate </a:t>
            </a:r>
            <a:r>
              <a:rPr lang="en-US" sz="1600" dirty="0" err="1" smtClean="0"/>
              <a:t>secondaries</a:t>
            </a:r>
            <a:endParaRPr lang="en-US" sz="1600" baseline="30000" dirty="0"/>
          </a:p>
        </p:txBody>
      </p:sp>
      <p:cxnSp>
        <p:nvCxnSpPr>
          <p:cNvPr id="34" name="Connettore 2 62"/>
          <p:cNvCxnSpPr/>
          <p:nvPr/>
        </p:nvCxnSpPr>
        <p:spPr>
          <a:xfrm>
            <a:off x="2019300" y="6197352"/>
            <a:ext cx="0" cy="432048"/>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35" name="Connettore 2 70"/>
          <p:cNvCxnSpPr>
            <a:stCxn id="31" idx="2"/>
            <a:endCxn id="30" idx="0"/>
          </p:cNvCxnSpPr>
          <p:nvPr/>
        </p:nvCxnSpPr>
        <p:spPr>
          <a:xfrm>
            <a:off x="2019300" y="2025558"/>
            <a:ext cx="0" cy="333003"/>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36" name="Connettore 2 98"/>
          <p:cNvCxnSpPr>
            <a:stCxn id="32" idx="2"/>
            <a:endCxn id="33" idx="0"/>
          </p:cNvCxnSpPr>
          <p:nvPr/>
        </p:nvCxnSpPr>
        <p:spPr>
          <a:xfrm>
            <a:off x="2019300" y="5181997"/>
            <a:ext cx="0" cy="333003"/>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sp>
        <p:nvSpPr>
          <p:cNvPr id="37" name="Rettangolo arrotondato 21"/>
          <p:cNvSpPr/>
          <p:nvPr/>
        </p:nvSpPr>
        <p:spPr>
          <a:xfrm>
            <a:off x="304800" y="3425361"/>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Evaluate the e</a:t>
            </a:r>
            <a:r>
              <a:rPr lang="en-US" sz="1600" baseline="30000" dirty="0" smtClean="0"/>
              <a:t>-</a:t>
            </a:r>
            <a:r>
              <a:rPr lang="en-US" sz="1600" dirty="0" smtClean="0"/>
              <a:t> space charge </a:t>
            </a:r>
          </a:p>
          <a:p>
            <a:pPr algn="ctr"/>
            <a:r>
              <a:rPr lang="en-US" sz="1600" dirty="0" smtClean="0"/>
              <a:t>electric field </a:t>
            </a:r>
            <a:endParaRPr lang="en-US" sz="1600" baseline="30000" dirty="0"/>
          </a:p>
        </p:txBody>
      </p:sp>
      <p:cxnSp>
        <p:nvCxnSpPr>
          <p:cNvPr id="38" name="Connettore 2 25"/>
          <p:cNvCxnSpPr>
            <a:stCxn id="30" idx="2"/>
            <a:endCxn id="37" idx="0"/>
          </p:cNvCxnSpPr>
          <p:nvPr/>
        </p:nvCxnSpPr>
        <p:spPr>
          <a:xfrm>
            <a:off x="2019300" y="3041558"/>
            <a:ext cx="0" cy="383803"/>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39" name="Connettore 2 28"/>
          <p:cNvCxnSpPr>
            <a:stCxn id="37" idx="2"/>
            <a:endCxn id="32" idx="0"/>
          </p:cNvCxnSpPr>
          <p:nvPr/>
        </p:nvCxnSpPr>
        <p:spPr>
          <a:xfrm>
            <a:off x="2019300" y="4108358"/>
            <a:ext cx="0" cy="390642"/>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grpSp>
        <p:nvGrpSpPr>
          <p:cNvPr id="40" name="Gruppo 33"/>
          <p:cNvGrpSpPr/>
          <p:nvPr/>
        </p:nvGrpSpPr>
        <p:grpSpPr>
          <a:xfrm>
            <a:off x="6181009" y="1401598"/>
            <a:ext cx="416013" cy="503626"/>
            <a:chOff x="4427984" y="3284984"/>
            <a:chExt cx="376808" cy="456165"/>
          </a:xfrm>
        </p:grpSpPr>
        <p:sp>
          <p:nvSpPr>
            <p:cNvPr id="42" name="Ovale 36"/>
            <p:cNvSpPr/>
            <p:nvPr/>
          </p:nvSpPr>
          <p:spPr>
            <a:xfrm rot="16200000" flipH="1">
              <a:off x="4421357" y="3458719"/>
              <a:ext cx="324378" cy="192932"/>
            </a:xfrm>
            <a:prstGeom prst="ellipse">
              <a:avLst/>
            </a:prstGeom>
            <a:solidFill>
              <a:srgbClr val="3366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e 37"/>
            <p:cNvSpPr/>
            <p:nvPr/>
          </p:nvSpPr>
          <p:spPr>
            <a:xfrm>
              <a:off x="4439871" y="3368879"/>
              <a:ext cx="60121" cy="6012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e 38"/>
            <p:cNvSpPr/>
            <p:nvPr/>
          </p:nvSpPr>
          <p:spPr>
            <a:xfrm>
              <a:off x="4592271" y="3284984"/>
              <a:ext cx="60121" cy="6012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e 40"/>
            <p:cNvSpPr/>
            <p:nvPr/>
          </p:nvSpPr>
          <p:spPr>
            <a:xfrm>
              <a:off x="4744671" y="3437384"/>
              <a:ext cx="60121" cy="6012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e 41"/>
            <p:cNvSpPr/>
            <p:nvPr/>
          </p:nvSpPr>
          <p:spPr>
            <a:xfrm>
              <a:off x="4680012" y="3681028"/>
              <a:ext cx="60121" cy="6012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e 42"/>
            <p:cNvSpPr/>
            <p:nvPr/>
          </p:nvSpPr>
          <p:spPr>
            <a:xfrm>
              <a:off x="4427984" y="3609020"/>
              <a:ext cx="60121" cy="6012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8" name="Rectangle 65"/>
          <p:cNvSpPr/>
          <p:nvPr/>
        </p:nvSpPr>
        <p:spPr>
          <a:xfrm>
            <a:off x="4267200" y="2590800"/>
            <a:ext cx="4419600" cy="3724096"/>
          </a:xfrm>
          <a:prstGeom prst="rect">
            <a:avLst/>
          </a:prstGeom>
        </p:spPr>
        <p:txBody>
          <a:bodyPr wrap="square">
            <a:spAutoFit/>
          </a:bodyPr>
          <a:lstStyle/>
          <a:p>
            <a:pPr marL="0" lvl="1">
              <a:lnSpc>
                <a:spcPct val="150000"/>
              </a:lnSpc>
              <a:spcBef>
                <a:spcPts val="1200"/>
              </a:spcBef>
            </a:pPr>
            <a:r>
              <a:rPr lang="en-US" dirty="0" smtClean="0">
                <a:solidFill>
                  <a:schemeClr val="tx2"/>
                </a:solidFill>
                <a:latin typeface="Calibri" pitchFamily="34" charset="0"/>
              </a:rPr>
              <a:t>Evaluate the number of </a:t>
            </a:r>
            <a:r>
              <a:rPr lang="en-US" b="1" dirty="0" smtClean="0">
                <a:solidFill>
                  <a:srgbClr val="FF0000"/>
                </a:solidFill>
                <a:latin typeface="Calibri" pitchFamily="34" charset="0"/>
              </a:rPr>
              <a:t>seed e</a:t>
            </a:r>
            <a:r>
              <a:rPr lang="en-US" b="1" baseline="30000" dirty="0" smtClean="0">
                <a:solidFill>
                  <a:srgbClr val="FF0000"/>
                </a:solidFill>
                <a:latin typeface="Calibri" pitchFamily="34" charset="0"/>
              </a:rPr>
              <a:t>-</a:t>
            </a:r>
            <a:r>
              <a:rPr lang="en-US" b="1" dirty="0" smtClean="0">
                <a:solidFill>
                  <a:srgbClr val="FF0000"/>
                </a:solidFill>
                <a:latin typeface="Calibri" pitchFamily="34" charset="0"/>
              </a:rPr>
              <a:t> </a:t>
            </a:r>
            <a:r>
              <a:rPr lang="en-US" dirty="0" smtClean="0">
                <a:solidFill>
                  <a:schemeClr val="tx2"/>
                </a:solidFill>
                <a:latin typeface="Calibri" pitchFamily="34" charset="0"/>
              </a:rPr>
              <a:t>to be generated during the current time step and </a:t>
            </a:r>
            <a:r>
              <a:rPr lang="en-US" b="1" dirty="0" smtClean="0">
                <a:solidFill>
                  <a:srgbClr val="FF0000"/>
                </a:solidFill>
                <a:latin typeface="Calibri" pitchFamily="34" charset="0"/>
              </a:rPr>
              <a:t>generate </a:t>
            </a:r>
            <a:r>
              <a:rPr lang="en-US" b="1" dirty="0" err="1" smtClean="0">
                <a:solidFill>
                  <a:srgbClr val="FF0000"/>
                </a:solidFill>
                <a:latin typeface="Calibri" pitchFamily="34" charset="0"/>
              </a:rPr>
              <a:t>macroparticles</a:t>
            </a:r>
            <a:r>
              <a:rPr lang="en-US" dirty="0" smtClean="0">
                <a:solidFill>
                  <a:schemeClr val="tx2"/>
                </a:solidFill>
                <a:latin typeface="Calibri" pitchFamily="34" charset="0"/>
              </a:rPr>
              <a:t>:</a:t>
            </a:r>
          </a:p>
          <a:p>
            <a:pPr marL="347663" lvl="1" indent="-347663">
              <a:lnSpc>
                <a:spcPct val="150000"/>
              </a:lnSpc>
              <a:spcBef>
                <a:spcPts val="1200"/>
              </a:spcBef>
              <a:buFont typeface="Arial" pitchFamily="34" charset="0"/>
              <a:buChar char="•"/>
            </a:pPr>
            <a:r>
              <a:rPr lang="en-US" b="1" dirty="0" smtClean="0">
                <a:solidFill>
                  <a:srgbClr val="FF0000"/>
                </a:solidFill>
                <a:latin typeface="Calibri" pitchFamily="34" charset="0"/>
              </a:rPr>
              <a:t>Residual gas ionization </a:t>
            </a:r>
            <a:r>
              <a:rPr lang="en-US" dirty="0" smtClean="0">
                <a:solidFill>
                  <a:schemeClr val="tx2"/>
                </a:solidFill>
                <a:latin typeface="Calibri" pitchFamily="34" charset="0"/>
              </a:rPr>
              <a:t>and </a:t>
            </a:r>
            <a:r>
              <a:rPr lang="en-US" b="1" dirty="0" smtClean="0">
                <a:solidFill>
                  <a:srgbClr val="FF0000"/>
                </a:solidFill>
                <a:latin typeface="Calibri" pitchFamily="34" charset="0"/>
              </a:rPr>
              <a:t>photoemission</a:t>
            </a:r>
            <a:r>
              <a:rPr lang="en-US" dirty="0" smtClean="0">
                <a:solidFill>
                  <a:schemeClr val="tx2"/>
                </a:solidFill>
                <a:latin typeface="Calibri" pitchFamily="34" charset="0"/>
              </a:rPr>
              <a:t> are implemented</a:t>
            </a:r>
          </a:p>
          <a:p>
            <a:pPr marL="347663" lvl="1" indent="-347663">
              <a:lnSpc>
                <a:spcPct val="150000"/>
              </a:lnSpc>
              <a:spcBef>
                <a:spcPts val="1200"/>
              </a:spcBef>
              <a:buFont typeface="Arial" pitchFamily="34" charset="0"/>
              <a:buChar char="•"/>
            </a:pPr>
            <a:r>
              <a:rPr lang="en-US" dirty="0" smtClean="0">
                <a:solidFill>
                  <a:schemeClr val="tx2"/>
                </a:solidFill>
                <a:latin typeface="Calibri" pitchFamily="34" charset="0"/>
              </a:rPr>
              <a:t>Theoretical/empirical models are used to determine </a:t>
            </a:r>
            <a:r>
              <a:rPr lang="en-US" b="1" dirty="0" err="1" smtClean="0">
                <a:solidFill>
                  <a:srgbClr val="FF0000"/>
                </a:solidFill>
                <a:latin typeface="Calibri" pitchFamily="34" charset="0"/>
              </a:rPr>
              <a:t>macroparticle</a:t>
            </a:r>
            <a:r>
              <a:rPr lang="en-US" b="1" dirty="0" smtClean="0">
                <a:solidFill>
                  <a:srgbClr val="FF0000"/>
                </a:solidFill>
                <a:latin typeface="Calibri" pitchFamily="34" charset="0"/>
              </a:rPr>
              <a:t> space and energy distributions</a:t>
            </a:r>
          </a:p>
        </p:txBody>
      </p:sp>
      <p:sp>
        <p:nvSpPr>
          <p:cNvPr id="50" name="Ovale 35"/>
          <p:cNvSpPr/>
          <p:nvPr/>
        </p:nvSpPr>
        <p:spPr>
          <a:xfrm>
            <a:off x="4648200" y="965008"/>
            <a:ext cx="3430156" cy="1549591"/>
          </a:xfrm>
          <a:prstGeom prst="ellipse">
            <a:avLst/>
          </a:prstGeom>
          <a:noFill/>
          <a:ln w="57150" cmpd="sng">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49"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706470234"/>
      </p:ext>
    </p:extLst>
  </p:cSld>
  <p:clrMapOvr>
    <a:masterClrMapping/>
  </p:clrMapOvr>
  <p:timing>
    <p:tnLst>
      <p:par>
        <p:cTn xmlns:p14="http://schemas.microsoft.com/office/powerpoint/2010/mai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Rettangolo 66"/>
          <p:cNvSpPr/>
          <p:nvPr/>
        </p:nvSpPr>
        <p:spPr>
          <a:xfrm>
            <a:off x="4095750" y="609600"/>
            <a:ext cx="4800600" cy="5943600"/>
          </a:xfrm>
          <a:prstGeom prst="rect">
            <a:avLst/>
          </a:prstGeom>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pic>
        <p:nvPicPr>
          <p:cNvPr id="79" name="Picture 3"/>
          <p:cNvPicPr>
            <a:picLocks noChangeAspect="1" noChangeArrowheads="1"/>
          </p:cNvPicPr>
          <p:nvPr/>
        </p:nvPicPr>
        <p:blipFill>
          <a:blip r:embed="rId2" cstate="print"/>
          <a:srcRect t="23829" b="22386"/>
          <a:stretch>
            <a:fillRect/>
          </a:stretch>
        </p:blipFill>
        <p:spPr bwMode="auto">
          <a:xfrm>
            <a:off x="3924300" y="762000"/>
            <a:ext cx="5334000" cy="2151670"/>
          </a:xfrm>
          <a:prstGeom prst="rect">
            <a:avLst/>
          </a:prstGeom>
          <a:noFill/>
          <a:ln w="9525">
            <a:noFill/>
            <a:miter lim="800000"/>
            <a:headEnd/>
            <a:tailEnd/>
          </a:ln>
          <a:effectLst/>
        </p:spPr>
      </p:pic>
      <p:sp>
        <p:nvSpPr>
          <p:cNvPr id="5" name="Slide Number Placeholder 4"/>
          <p:cNvSpPr>
            <a:spLocks noGrp="1"/>
          </p:cNvSpPr>
          <p:nvPr>
            <p:ph type="sldNum" sz="quarter" idx="4"/>
          </p:nvPr>
        </p:nvSpPr>
        <p:spPr/>
        <p:txBody>
          <a:bodyPr/>
          <a:lstStyle/>
          <a:p>
            <a:fld id="{17918391-D411-FE40-AAD7-861AE5233E0E}" type="slidenum">
              <a:rPr lang="en-US" smtClean="0"/>
              <a:pPr/>
              <a:t>129</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smtClean="0"/>
              <a:t>Numerical modeling: electron cloud build up</a:t>
            </a:r>
            <a:endParaRPr lang="en-US" dirty="0"/>
          </a:p>
        </p:txBody>
      </p:sp>
      <p:grpSp>
        <p:nvGrpSpPr>
          <p:cNvPr id="49" name="Gruppo 65"/>
          <p:cNvGrpSpPr/>
          <p:nvPr/>
        </p:nvGrpSpPr>
        <p:grpSpPr>
          <a:xfrm>
            <a:off x="228600" y="2127250"/>
            <a:ext cx="4267992" cy="1130300"/>
            <a:chOff x="171450" y="2127250"/>
            <a:chExt cx="4267992" cy="1130300"/>
          </a:xfrm>
        </p:grpSpPr>
        <p:sp>
          <p:nvSpPr>
            <p:cNvPr id="51" name="Rettangolo 67"/>
            <p:cNvSpPr/>
            <p:nvPr/>
          </p:nvSpPr>
          <p:spPr>
            <a:xfrm>
              <a:off x="171450" y="2152650"/>
              <a:ext cx="4019550" cy="1066800"/>
            </a:xfrm>
            <a:prstGeom prst="rect">
              <a:avLst/>
            </a:prstGeom>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52" name="Rettangolo 68"/>
            <p:cNvSpPr/>
            <p:nvPr/>
          </p:nvSpPr>
          <p:spPr>
            <a:xfrm>
              <a:off x="3962400" y="2166938"/>
              <a:ext cx="381000" cy="10406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ttangolo 69"/>
            <p:cNvSpPr/>
            <p:nvPr/>
          </p:nvSpPr>
          <p:spPr>
            <a:xfrm>
              <a:off x="4052888" y="2127250"/>
              <a:ext cx="386554" cy="1130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54" name="Connettore 2 41"/>
          <p:cNvCxnSpPr>
            <a:endCxn id="60" idx="0"/>
          </p:cNvCxnSpPr>
          <p:nvPr/>
        </p:nvCxnSpPr>
        <p:spPr>
          <a:xfrm>
            <a:off x="2017204" y="968457"/>
            <a:ext cx="2096" cy="374104"/>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55" name="Connettore 2 42"/>
          <p:cNvCxnSpPr/>
          <p:nvPr/>
        </p:nvCxnSpPr>
        <p:spPr>
          <a:xfrm flipV="1">
            <a:off x="2017204" y="965009"/>
            <a:ext cx="1872208" cy="3448"/>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56" name="Connettore 2 43"/>
          <p:cNvCxnSpPr/>
          <p:nvPr/>
        </p:nvCxnSpPr>
        <p:spPr>
          <a:xfrm>
            <a:off x="3881405" y="984158"/>
            <a:ext cx="0" cy="5638800"/>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57" name="Connettore 2 47"/>
          <p:cNvCxnSpPr/>
          <p:nvPr/>
        </p:nvCxnSpPr>
        <p:spPr>
          <a:xfrm>
            <a:off x="2017204" y="6629400"/>
            <a:ext cx="1856194" cy="0"/>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sp>
        <p:nvSpPr>
          <p:cNvPr id="58" name="Rettangolo 49"/>
          <p:cNvSpPr/>
          <p:nvPr/>
        </p:nvSpPr>
        <p:spPr>
          <a:xfrm>
            <a:off x="2030006" y="609600"/>
            <a:ext cx="1856194" cy="338554"/>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smtClean="0"/>
              <a:t>t=t+</a:t>
            </a:r>
            <a:r>
              <a:rPr lang="el-GR" sz="1600" dirty="0" smtClean="0"/>
              <a:t>Δ</a:t>
            </a:r>
            <a:r>
              <a:rPr lang="en-US" sz="1600" dirty="0" smtClean="0"/>
              <a:t>t</a:t>
            </a:r>
            <a:endParaRPr lang="en-US" sz="1600" dirty="0"/>
          </a:p>
        </p:txBody>
      </p:sp>
      <p:sp>
        <p:nvSpPr>
          <p:cNvPr id="59" name="Rettangolo arrotondato 50"/>
          <p:cNvSpPr/>
          <p:nvPr/>
        </p:nvSpPr>
        <p:spPr>
          <a:xfrm>
            <a:off x="304800" y="2358561"/>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b="1" dirty="0" smtClean="0"/>
              <a:t>Evaluate the electric field of beam at </a:t>
            </a:r>
            <a:r>
              <a:rPr lang="en-US" sz="1600" b="1" dirty="0" err="1" smtClean="0"/>
              <a:t>macroparticles</a:t>
            </a:r>
            <a:r>
              <a:rPr lang="en-US" sz="1600" b="1" dirty="0" smtClean="0"/>
              <a:t>’ location</a:t>
            </a:r>
            <a:endParaRPr lang="en-US" sz="1600" b="1" baseline="30000" dirty="0"/>
          </a:p>
        </p:txBody>
      </p:sp>
      <p:sp>
        <p:nvSpPr>
          <p:cNvPr id="60" name="Rettangolo arrotondato 51"/>
          <p:cNvSpPr/>
          <p:nvPr/>
        </p:nvSpPr>
        <p:spPr>
          <a:xfrm>
            <a:off x="304800" y="1342561"/>
            <a:ext cx="3429000" cy="682997"/>
          </a:xfrm>
          <a:prstGeom prst="roundRect">
            <a:avLst/>
          </a:prstGeom>
          <a:solidFill>
            <a:schemeClr val="bg1"/>
          </a:solidFill>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Generate seed e</a:t>
            </a:r>
            <a:r>
              <a:rPr lang="en-US" sz="1600" baseline="30000" dirty="0" smtClean="0"/>
              <a:t>-</a:t>
            </a:r>
            <a:endParaRPr lang="en-US" sz="1600" baseline="30000" dirty="0"/>
          </a:p>
        </p:txBody>
      </p:sp>
      <p:sp>
        <p:nvSpPr>
          <p:cNvPr id="61" name="Rettangolo arrotondato 52"/>
          <p:cNvSpPr/>
          <p:nvPr/>
        </p:nvSpPr>
        <p:spPr>
          <a:xfrm>
            <a:off x="304800" y="4499000"/>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Move </a:t>
            </a:r>
            <a:r>
              <a:rPr lang="en-US" sz="1600" dirty="0" err="1" smtClean="0"/>
              <a:t>macroparticles</a:t>
            </a:r>
            <a:r>
              <a:rPr lang="en-US" sz="1600" dirty="0" smtClean="0"/>
              <a:t> (t</a:t>
            </a:r>
            <a:r>
              <a:rPr lang="en-US" sz="1600" dirty="0"/>
              <a:t> </a:t>
            </a:r>
            <a:r>
              <a:rPr lang="en-US" sz="1600" dirty="0" smtClean="0">
                <a:sym typeface="Wingdings"/>
              </a:rPr>
              <a:t> </a:t>
            </a:r>
            <a:r>
              <a:rPr lang="en-US" sz="1600" dirty="0" smtClean="0"/>
              <a:t>t+</a:t>
            </a:r>
            <a:r>
              <a:rPr lang="el-GR" sz="1600" dirty="0" smtClean="0"/>
              <a:t>Δ</a:t>
            </a:r>
            <a:r>
              <a:rPr lang="en-US" sz="1600" dirty="0" smtClean="0"/>
              <a:t>t)</a:t>
            </a:r>
            <a:endParaRPr lang="en-US" sz="1600" baseline="30000" dirty="0"/>
          </a:p>
        </p:txBody>
      </p:sp>
      <p:sp>
        <p:nvSpPr>
          <p:cNvPr id="62" name="Rettangolo arrotondato 55"/>
          <p:cNvSpPr/>
          <p:nvPr/>
        </p:nvSpPr>
        <p:spPr>
          <a:xfrm>
            <a:off x="304800" y="5515000"/>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Detect impacts and generate </a:t>
            </a:r>
            <a:r>
              <a:rPr lang="en-US" sz="1600" dirty="0" err="1" smtClean="0"/>
              <a:t>secondaries</a:t>
            </a:r>
            <a:endParaRPr lang="en-US" sz="1600" baseline="30000" dirty="0"/>
          </a:p>
        </p:txBody>
      </p:sp>
      <p:cxnSp>
        <p:nvCxnSpPr>
          <p:cNvPr id="63" name="Connettore 2 56"/>
          <p:cNvCxnSpPr/>
          <p:nvPr/>
        </p:nvCxnSpPr>
        <p:spPr>
          <a:xfrm>
            <a:off x="2019300" y="6197352"/>
            <a:ext cx="0" cy="432048"/>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64" name="Connettore 2 59"/>
          <p:cNvCxnSpPr>
            <a:stCxn id="60" idx="2"/>
            <a:endCxn id="59" idx="0"/>
          </p:cNvCxnSpPr>
          <p:nvPr/>
        </p:nvCxnSpPr>
        <p:spPr>
          <a:xfrm>
            <a:off x="2019300" y="2025558"/>
            <a:ext cx="0" cy="333003"/>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65" name="Connettore 2 60"/>
          <p:cNvCxnSpPr>
            <a:stCxn id="61" idx="2"/>
            <a:endCxn id="62" idx="0"/>
          </p:cNvCxnSpPr>
          <p:nvPr/>
        </p:nvCxnSpPr>
        <p:spPr>
          <a:xfrm>
            <a:off x="2019300" y="5181997"/>
            <a:ext cx="0" cy="333003"/>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sp>
        <p:nvSpPr>
          <p:cNvPr id="66" name="Rettangolo arrotondato 61"/>
          <p:cNvSpPr/>
          <p:nvPr/>
        </p:nvSpPr>
        <p:spPr>
          <a:xfrm>
            <a:off x="304800" y="3425361"/>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Evaluate the e</a:t>
            </a:r>
            <a:r>
              <a:rPr lang="en-US" sz="1600" baseline="30000" dirty="0" smtClean="0"/>
              <a:t>-</a:t>
            </a:r>
            <a:r>
              <a:rPr lang="en-US" sz="1600" dirty="0" smtClean="0"/>
              <a:t> space charge </a:t>
            </a:r>
          </a:p>
          <a:p>
            <a:pPr algn="ctr"/>
            <a:r>
              <a:rPr lang="en-US" sz="1600" dirty="0" smtClean="0"/>
              <a:t>electric field </a:t>
            </a:r>
            <a:endParaRPr lang="en-US" sz="1600" baseline="30000" dirty="0"/>
          </a:p>
        </p:txBody>
      </p:sp>
      <p:cxnSp>
        <p:nvCxnSpPr>
          <p:cNvPr id="67" name="Connettore 2 63"/>
          <p:cNvCxnSpPr>
            <a:stCxn id="59" idx="2"/>
            <a:endCxn id="66" idx="0"/>
          </p:cNvCxnSpPr>
          <p:nvPr/>
        </p:nvCxnSpPr>
        <p:spPr>
          <a:xfrm>
            <a:off x="2019300" y="3041558"/>
            <a:ext cx="0" cy="383803"/>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68" name="Connettore 2 64"/>
          <p:cNvCxnSpPr>
            <a:stCxn id="66" idx="2"/>
            <a:endCxn id="61" idx="0"/>
          </p:cNvCxnSpPr>
          <p:nvPr/>
        </p:nvCxnSpPr>
        <p:spPr>
          <a:xfrm>
            <a:off x="2019300" y="4108358"/>
            <a:ext cx="0" cy="390642"/>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sp>
        <p:nvSpPr>
          <p:cNvPr id="72" name="Ovale 35"/>
          <p:cNvSpPr/>
          <p:nvPr/>
        </p:nvSpPr>
        <p:spPr>
          <a:xfrm>
            <a:off x="4648200" y="965008"/>
            <a:ext cx="3430156" cy="1549591"/>
          </a:xfrm>
          <a:prstGeom prst="ellipse">
            <a:avLst/>
          </a:prstGeom>
          <a:noFill/>
          <a:ln w="57150" cmpd="sng">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30"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31" name="Rectangle 65"/>
          <p:cNvSpPr/>
          <p:nvPr/>
        </p:nvSpPr>
        <p:spPr>
          <a:xfrm>
            <a:off x="4267200" y="3124200"/>
            <a:ext cx="4495800" cy="3724096"/>
          </a:xfrm>
          <a:prstGeom prst="rect">
            <a:avLst/>
          </a:prstGeom>
        </p:spPr>
        <p:txBody>
          <a:bodyPr wrap="square">
            <a:spAutoFit/>
          </a:bodyPr>
          <a:lstStyle/>
          <a:p>
            <a:pPr marL="228600" lvl="1" indent="-228600">
              <a:lnSpc>
                <a:spcPct val="150000"/>
              </a:lnSpc>
              <a:spcBef>
                <a:spcPts val="1200"/>
              </a:spcBef>
              <a:buFont typeface="Arial" pitchFamily="34" charset="0"/>
              <a:buChar char="•"/>
            </a:pPr>
            <a:r>
              <a:rPr lang="en-US" dirty="0" smtClean="0">
                <a:solidFill>
                  <a:schemeClr val="tx2"/>
                </a:solidFill>
                <a:latin typeface="Calibri" pitchFamily="34" charset="0"/>
              </a:rPr>
              <a:t>The </a:t>
            </a:r>
            <a:r>
              <a:rPr lang="en-US" b="1" dirty="0" smtClean="0">
                <a:solidFill>
                  <a:schemeClr val="tx2"/>
                </a:solidFill>
                <a:latin typeface="Calibri" pitchFamily="34" charset="0"/>
              </a:rPr>
              <a:t>field map </a:t>
            </a:r>
            <a:r>
              <a:rPr lang="en-US" dirty="0" smtClean="0">
                <a:solidFill>
                  <a:schemeClr val="tx2"/>
                </a:solidFill>
                <a:latin typeface="Calibri" pitchFamily="34" charset="0"/>
              </a:rPr>
              <a:t>for the relevant chamber geometry and beam shape is </a:t>
            </a:r>
            <a:r>
              <a:rPr lang="en-US" b="1" dirty="0" smtClean="0">
                <a:solidFill>
                  <a:srgbClr val="FF0000"/>
                </a:solidFill>
                <a:latin typeface="Calibri" pitchFamily="34" charset="0"/>
              </a:rPr>
              <a:t>pre-computed on a suitable rectangular grid</a:t>
            </a:r>
            <a:r>
              <a:rPr lang="en-US" dirty="0" smtClean="0">
                <a:solidFill>
                  <a:srgbClr val="FF0000"/>
                </a:solidFill>
                <a:latin typeface="Calibri" pitchFamily="34" charset="0"/>
              </a:rPr>
              <a:t> </a:t>
            </a:r>
            <a:r>
              <a:rPr lang="en-US" b="1" dirty="0" smtClean="0">
                <a:solidFill>
                  <a:srgbClr val="FF0000"/>
                </a:solidFill>
                <a:latin typeface="Calibri" pitchFamily="34" charset="0"/>
              </a:rPr>
              <a:t>and loaded from file</a:t>
            </a:r>
            <a:r>
              <a:rPr lang="en-US" dirty="0" smtClean="0">
                <a:solidFill>
                  <a:srgbClr val="FF0000"/>
                </a:solidFill>
                <a:latin typeface="Calibri" pitchFamily="34" charset="0"/>
              </a:rPr>
              <a:t> </a:t>
            </a:r>
            <a:r>
              <a:rPr lang="en-US" dirty="0" smtClean="0">
                <a:solidFill>
                  <a:schemeClr val="tx2"/>
                </a:solidFill>
                <a:latin typeface="Calibri" pitchFamily="34" charset="0"/>
              </a:rPr>
              <a:t>in the initialization stage</a:t>
            </a:r>
          </a:p>
          <a:p>
            <a:pPr marL="228600" lvl="1" indent="-228600">
              <a:lnSpc>
                <a:spcPct val="150000"/>
              </a:lnSpc>
              <a:spcBef>
                <a:spcPts val="1200"/>
              </a:spcBef>
              <a:buFont typeface="Arial" pitchFamily="34" charset="0"/>
              <a:buChar char="•"/>
            </a:pPr>
            <a:r>
              <a:rPr lang="en-US" dirty="0" smtClean="0">
                <a:solidFill>
                  <a:schemeClr val="tx2"/>
                </a:solidFill>
                <a:latin typeface="Calibri" pitchFamily="34" charset="0"/>
              </a:rPr>
              <a:t>When the field at a certain location is needed a </a:t>
            </a:r>
            <a:r>
              <a:rPr lang="en-US" b="1" dirty="0" smtClean="0">
                <a:solidFill>
                  <a:srgbClr val="FF0000"/>
                </a:solidFill>
                <a:latin typeface="Calibri" pitchFamily="34" charset="0"/>
              </a:rPr>
              <a:t>linear (4 points) interpolation algorithm</a:t>
            </a:r>
            <a:r>
              <a:rPr lang="en-US" dirty="0" smtClean="0">
                <a:solidFill>
                  <a:schemeClr val="tx2"/>
                </a:solidFill>
                <a:latin typeface="Calibri" pitchFamily="34" charset="0"/>
              </a:rPr>
              <a:t> is employed</a:t>
            </a:r>
          </a:p>
          <a:p>
            <a:pPr marL="0" lvl="1">
              <a:lnSpc>
                <a:spcPct val="150000"/>
              </a:lnSpc>
              <a:spcBef>
                <a:spcPts val="1200"/>
              </a:spcBef>
            </a:pPr>
            <a:endParaRPr lang="en-US" b="1" dirty="0" smtClean="0">
              <a:solidFill>
                <a:schemeClr val="tx2"/>
              </a:solidFill>
              <a:latin typeface="Calibri" pitchFamily="34" charset="0"/>
            </a:endParaRPr>
          </a:p>
        </p:txBody>
      </p:sp>
    </p:spTree>
    <p:extLst>
      <p:ext uri="{BB962C8B-B14F-4D97-AF65-F5344CB8AC3E}">
        <p14:creationId xmlns:p14="http://schemas.microsoft.com/office/powerpoint/2010/main" val="270503931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smtClean="0"/>
              <a:t>Photoemission</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13</a:t>
            </a:fld>
            <a:endParaRPr lang="en-US" dirty="0"/>
          </a:p>
        </p:txBody>
      </p:sp>
      <p:sp>
        <p:nvSpPr>
          <p:cNvPr id="58" name="Content Placeholder 8"/>
          <p:cNvSpPr>
            <a:spLocks noGrp="1"/>
          </p:cNvSpPr>
          <p:nvPr>
            <p:ph idx="1"/>
          </p:nvPr>
        </p:nvSpPr>
        <p:spPr>
          <a:xfrm>
            <a:off x="283810" y="4088010"/>
            <a:ext cx="8229600" cy="1958011"/>
          </a:xfrm>
        </p:spPr>
        <p:txBody>
          <a:bodyPr>
            <a:normAutofit fontScale="77500" lnSpcReduction="20000"/>
          </a:bodyPr>
          <a:lstStyle/>
          <a:p>
            <a:r>
              <a:rPr lang="en-US" sz="2000" dirty="0" smtClean="0"/>
              <a:t>The vacuum chamber in dipoles can be designed in such a way as </a:t>
            </a:r>
            <a:r>
              <a:rPr lang="en-US" sz="2000" dirty="0" smtClean="0">
                <a:solidFill>
                  <a:srgbClr val="FF0000"/>
                </a:solidFill>
              </a:rPr>
              <a:t>to absorb the direct synchrotron radiation</a:t>
            </a:r>
            <a:r>
              <a:rPr lang="en-US" sz="2000" dirty="0" smtClean="0"/>
              <a:t> into an antechamber (one sided in arcs, two-sided in wigglers). This solution is adopted in many synchrotron light sources (especially for heat load) and foreseen for wigglers in positron damping rings of linear colliders</a:t>
            </a:r>
          </a:p>
          <a:p>
            <a:r>
              <a:rPr lang="en-US" sz="2000" dirty="0" smtClean="0"/>
              <a:t>The surface directly hit by synchrotron radiation can be also machined in a way as to change the </a:t>
            </a:r>
            <a:r>
              <a:rPr lang="en-US" sz="2000" dirty="0" err="1" smtClean="0"/>
              <a:t>azimuthal</a:t>
            </a:r>
            <a:r>
              <a:rPr lang="en-US" sz="2000" dirty="0" smtClean="0"/>
              <a:t> distribution of the </a:t>
            </a:r>
            <a:r>
              <a:rPr lang="en-US" sz="2000" dirty="0" smtClean="0">
                <a:solidFill>
                  <a:srgbClr val="FF0000"/>
                </a:solidFill>
              </a:rPr>
              <a:t>reflected radiation</a:t>
            </a:r>
            <a:r>
              <a:rPr lang="en-US" sz="2000" dirty="0" smtClean="0"/>
              <a:t>.</a:t>
            </a:r>
          </a:p>
          <a:p>
            <a:pPr lvl="1"/>
            <a:r>
              <a:rPr lang="en-US" sz="1600" dirty="0" smtClean="0"/>
              <a:t>With </a:t>
            </a:r>
            <a:r>
              <a:rPr lang="en-US" sz="1600" dirty="0" smtClean="0">
                <a:solidFill>
                  <a:srgbClr val="0000FF"/>
                </a:solidFill>
              </a:rPr>
              <a:t>smooth</a:t>
            </a:r>
            <a:r>
              <a:rPr lang="en-US" sz="1600" dirty="0" smtClean="0"/>
              <a:t> chamber it is assumed to be uniform on the beam pipe</a:t>
            </a:r>
          </a:p>
          <a:p>
            <a:pPr lvl="1"/>
            <a:r>
              <a:rPr lang="en-US" sz="1600" dirty="0" smtClean="0"/>
              <a:t>E.g. with </a:t>
            </a:r>
            <a:r>
              <a:rPr lang="en-US" sz="1600" dirty="0" smtClean="0">
                <a:solidFill>
                  <a:srgbClr val="0000FF"/>
                </a:solidFill>
              </a:rPr>
              <a:t>saw-tooth </a:t>
            </a:r>
            <a:r>
              <a:rPr lang="en-US" sz="1600" dirty="0" smtClean="0"/>
              <a:t>shape, distributions can be more like cos</a:t>
            </a:r>
            <a:r>
              <a:rPr lang="en-US" sz="1600" baseline="30000" dirty="0" smtClean="0"/>
              <a:t>2</a:t>
            </a:r>
            <a:r>
              <a:rPr lang="en-US" sz="1600" dirty="0" smtClean="0"/>
              <a:t> or cos</a:t>
            </a:r>
            <a:r>
              <a:rPr lang="en-US" sz="1600" baseline="30000" dirty="0" smtClean="0"/>
              <a:t>3</a:t>
            </a:r>
          </a:p>
          <a:p>
            <a:r>
              <a:rPr lang="en-US" sz="2000" dirty="0" smtClean="0"/>
              <a:t>Percents of directly absorbed and reflected radiation come from lab measurements.  </a:t>
            </a:r>
            <a:endParaRPr lang="en-US" sz="2000" dirty="0" smtClean="0">
              <a:latin typeface="+mj-lt"/>
            </a:endParaRPr>
          </a:p>
        </p:txBody>
      </p:sp>
      <p:pic>
        <p:nvPicPr>
          <p:cNvPr id="60" name="Picture 59"/>
          <p:cNvPicPr>
            <a:picLocks noChangeAspect="1"/>
          </p:cNvPicPr>
          <p:nvPr/>
        </p:nvPicPr>
        <p:blipFill>
          <a:blip r:embed="rId2"/>
          <a:stretch>
            <a:fillRect/>
          </a:stretch>
        </p:blipFill>
        <p:spPr>
          <a:xfrm>
            <a:off x="632089" y="1082625"/>
            <a:ext cx="4208571" cy="1080000"/>
          </a:xfrm>
          <a:prstGeom prst="rect">
            <a:avLst/>
          </a:prstGeom>
        </p:spPr>
      </p:pic>
      <p:pic>
        <p:nvPicPr>
          <p:cNvPr id="61" name="Picture 60"/>
          <p:cNvPicPr>
            <a:picLocks noChangeAspect="1"/>
          </p:cNvPicPr>
          <p:nvPr/>
        </p:nvPicPr>
        <p:blipFill>
          <a:blip r:embed="rId3"/>
          <a:stretch>
            <a:fillRect/>
          </a:stretch>
        </p:blipFill>
        <p:spPr>
          <a:xfrm>
            <a:off x="691316" y="2349394"/>
            <a:ext cx="4022069" cy="1080000"/>
          </a:xfrm>
          <a:prstGeom prst="rect">
            <a:avLst/>
          </a:prstGeom>
        </p:spPr>
      </p:pic>
      <p:pic>
        <p:nvPicPr>
          <p:cNvPr id="62" name="Picture 61"/>
          <p:cNvPicPr>
            <a:picLocks noChangeAspect="1"/>
          </p:cNvPicPr>
          <p:nvPr/>
        </p:nvPicPr>
        <p:blipFill>
          <a:blip r:embed="rId4"/>
          <a:stretch>
            <a:fillRect/>
          </a:stretch>
        </p:blipFill>
        <p:spPr>
          <a:xfrm>
            <a:off x="5278919" y="644815"/>
            <a:ext cx="2633916" cy="3240000"/>
          </a:xfrm>
          <a:prstGeom prst="rect">
            <a:avLst/>
          </a:prstGeom>
        </p:spPr>
      </p:pic>
      <p:sp>
        <p:nvSpPr>
          <p:cNvPr id="10"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1"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1359122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8">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8">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8">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uild="p"/>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US" smtClean="0"/>
              <a:t>USPAS lectures</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130</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smtClean="0"/>
              <a:t>Numerical modeling: electron cloud build up</a:t>
            </a:r>
            <a:endParaRPr lang="en-US" dirty="0"/>
          </a:p>
        </p:txBody>
      </p:sp>
      <p:grpSp>
        <p:nvGrpSpPr>
          <p:cNvPr id="29" name="Gruppo 65"/>
          <p:cNvGrpSpPr/>
          <p:nvPr/>
        </p:nvGrpSpPr>
        <p:grpSpPr>
          <a:xfrm>
            <a:off x="228600" y="685800"/>
            <a:ext cx="8667750" cy="5943600"/>
            <a:chOff x="171450" y="609600"/>
            <a:chExt cx="8667750" cy="5943600"/>
          </a:xfrm>
        </p:grpSpPr>
        <p:sp>
          <p:nvSpPr>
            <p:cNvPr id="30" name="Rettangolo 66"/>
            <p:cNvSpPr/>
            <p:nvPr/>
          </p:nvSpPr>
          <p:spPr>
            <a:xfrm>
              <a:off x="4038600" y="609600"/>
              <a:ext cx="4800600" cy="5943600"/>
            </a:xfrm>
            <a:prstGeom prst="rect">
              <a:avLst/>
            </a:prstGeom>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1" name="Rettangolo 67"/>
            <p:cNvSpPr/>
            <p:nvPr/>
          </p:nvSpPr>
          <p:spPr>
            <a:xfrm>
              <a:off x="171450" y="3124200"/>
              <a:ext cx="4019550" cy="1066800"/>
            </a:xfrm>
            <a:prstGeom prst="rect">
              <a:avLst/>
            </a:prstGeom>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2" name="Rettangolo 68"/>
            <p:cNvSpPr/>
            <p:nvPr/>
          </p:nvSpPr>
          <p:spPr>
            <a:xfrm>
              <a:off x="3962400" y="3138488"/>
              <a:ext cx="381000" cy="10406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ttangolo 69"/>
            <p:cNvSpPr/>
            <p:nvPr/>
          </p:nvSpPr>
          <p:spPr>
            <a:xfrm>
              <a:off x="4052888" y="3098800"/>
              <a:ext cx="386554" cy="1111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34" name="Connettore 2 41"/>
          <p:cNvCxnSpPr>
            <a:endCxn id="40" idx="0"/>
          </p:cNvCxnSpPr>
          <p:nvPr/>
        </p:nvCxnSpPr>
        <p:spPr>
          <a:xfrm>
            <a:off x="2017204" y="968457"/>
            <a:ext cx="2096" cy="374104"/>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35" name="Connettore 2 42"/>
          <p:cNvCxnSpPr/>
          <p:nvPr/>
        </p:nvCxnSpPr>
        <p:spPr>
          <a:xfrm flipV="1">
            <a:off x="2017204" y="965009"/>
            <a:ext cx="1872208" cy="3448"/>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36" name="Connettore 2 43"/>
          <p:cNvCxnSpPr/>
          <p:nvPr/>
        </p:nvCxnSpPr>
        <p:spPr>
          <a:xfrm>
            <a:off x="3881405" y="984158"/>
            <a:ext cx="0" cy="5638800"/>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37" name="Connettore 2 47"/>
          <p:cNvCxnSpPr/>
          <p:nvPr/>
        </p:nvCxnSpPr>
        <p:spPr>
          <a:xfrm>
            <a:off x="2017204" y="6629400"/>
            <a:ext cx="1856194" cy="0"/>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sp>
        <p:nvSpPr>
          <p:cNvPr id="38" name="Rettangolo 49"/>
          <p:cNvSpPr/>
          <p:nvPr/>
        </p:nvSpPr>
        <p:spPr>
          <a:xfrm>
            <a:off x="2030006" y="609600"/>
            <a:ext cx="1856194" cy="338554"/>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smtClean="0"/>
              <a:t>t=t+</a:t>
            </a:r>
            <a:r>
              <a:rPr lang="el-GR" sz="1600" dirty="0" smtClean="0"/>
              <a:t>Δ</a:t>
            </a:r>
            <a:r>
              <a:rPr lang="en-US" sz="1600" dirty="0" smtClean="0"/>
              <a:t>t</a:t>
            </a:r>
            <a:endParaRPr lang="en-US" sz="1600" dirty="0"/>
          </a:p>
        </p:txBody>
      </p:sp>
      <p:sp>
        <p:nvSpPr>
          <p:cNvPr id="39" name="Rettangolo arrotondato 50"/>
          <p:cNvSpPr/>
          <p:nvPr/>
        </p:nvSpPr>
        <p:spPr>
          <a:xfrm>
            <a:off x="304800" y="2358561"/>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Evaluate the electric field of beam at </a:t>
            </a:r>
            <a:r>
              <a:rPr lang="en-US" sz="1600" dirty="0" err="1" smtClean="0"/>
              <a:t>macroparticles</a:t>
            </a:r>
            <a:r>
              <a:rPr lang="en-US" sz="1600" dirty="0" smtClean="0"/>
              <a:t>’ location</a:t>
            </a:r>
            <a:endParaRPr lang="en-US" sz="1600" baseline="30000" dirty="0"/>
          </a:p>
        </p:txBody>
      </p:sp>
      <p:sp>
        <p:nvSpPr>
          <p:cNvPr id="40" name="Rettangolo arrotondato 51"/>
          <p:cNvSpPr/>
          <p:nvPr/>
        </p:nvSpPr>
        <p:spPr>
          <a:xfrm>
            <a:off x="304800" y="1342561"/>
            <a:ext cx="3429000" cy="682997"/>
          </a:xfrm>
          <a:prstGeom prst="roundRect">
            <a:avLst/>
          </a:prstGeom>
          <a:solidFill>
            <a:schemeClr val="bg1"/>
          </a:solidFill>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Generate seed e</a:t>
            </a:r>
            <a:r>
              <a:rPr lang="en-US" sz="1600" baseline="30000" dirty="0" smtClean="0"/>
              <a:t>-</a:t>
            </a:r>
            <a:endParaRPr lang="en-US" sz="1600" baseline="30000" dirty="0"/>
          </a:p>
        </p:txBody>
      </p:sp>
      <p:sp>
        <p:nvSpPr>
          <p:cNvPr id="41" name="Rettangolo arrotondato 52"/>
          <p:cNvSpPr/>
          <p:nvPr/>
        </p:nvSpPr>
        <p:spPr>
          <a:xfrm>
            <a:off x="304800" y="4499000"/>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Move </a:t>
            </a:r>
            <a:r>
              <a:rPr lang="en-US" sz="1600" dirty="0" err="1" smtClean="0"/>
              <a:t>macroparticles</a:t>
            </a:r>
            <a:r>
              <a:rPr lang="en-US" sz="1600" dirty="0" smtClean="0"/>
              <a:t> (t</a:t>
            </a:r>
            <a:r>
              <a:rPr lang="en-US" sz="1600" dirty="0"/>
              <a:t> </a:t>
            </a:r>
            <a:r>
              <a:rPr lang="en-US" sz="1600" dirty="0" smtClean="0">
                <a:sym typeface="Wingdings"/>
              </a:rPr>
              <a:t> </a:t>
            </a:r>
            <a:r>
              <a:rPr lang="en-US" sz="1600" dirty="0" smtClean="0"/>
              <a:t>t+</a:t>
            </a:r>
            <a:r>
              <a:rPr lang="el-GR" sz="1600" dirty="0" smtClean="0"/>
              <a:t>Δ</a:t>
            </a:r>
            <a:r>
              <a:rPr lang="en-US" sz="1600" dirty="0" smtClean="0"/>
              <a:t>t)</a:t>
            </a:r>
            <a:endParaRPr lang="en-US" sz="1600" baseline="30000" dirty="0"/>
          </a:p>
        </p:txBody>
      </p:sp>
      <p:sp>
        <p:nvSpPr>
          <p:cNvPr id="42" name="Rettangolo arrotondato 55"/>
          <p:cNvSpPr/>
          <p:nvPr/>
        </p:nvSpPr>
        <p:spPr>
          <a:xfrm>
            <a:off x="304800" y="5515000"/>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Detect impacts and generate </a:t>
            </a:r>
            <a:r>
              <a:rPr lang="en-US" sz="1600" dirty="0" err="1" smtClean="0"/>
              <a:t>secondaries</a:t>
            </a:r>
            <a:endParaRPr lang="en-US" sz="1600" baseline="30000" dirty="0"/>
          </a:p>
        </p:txBody>
      </p:sp>
      <p:cxnSp>
        <p:nvCxnSpPr>
          <p:cNvPr id="43" name="Connettore 2 56"/>
          <p:cNvCxnSpPr/>
          <p:nvPr/>
        </p:nvCxnSpPr>
        <p:spPr>
          <a:xfrm>
            <a:off x="2019300" y="6197352"/>
            <a:ext cx="0" cy="432048"/>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44" name="Connettore 2 59"/>
          <p:cNvCxnSpPr>
            <a:stCxn id="40" idx="2"/>
            <a:endCxn id="39" idx="0"/>
          </p:cNvCxnSpPr>
          <p:nvPr/>
        </p:nvCxnSpPr>
        <p:spPr>
          <a:xfrm>
            <a:off x="2019300" y="2025558"/>
            <a:ext cx="0" cy="333003"/>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45" name="Connettore 2 60"/>
          <p:cNvCxnSpPr>
            <a:stCxn id="41" idx="2"/>
            <a:endCxn id="42" idx="0"/>
          </p:cNvCxnSpPr>
          <p:nvPr/>
        </p:nvCxnSpPr>
        <p:spPr>
          <a:xfrm>
            <a:off x="2019300" y="5181997"/>
            <a:ext cx="0" cy="333003"/>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sp>
        <p:nvSpPr>
          <p:cNvPr id="46" name="Rettangolo arrotondato 61"/>
          <p:cNvSpPr/>
          <p:nvPr/>
        </p:nvSpPr>
        <p:spPr>
          <a:xfrm>
            <a:off x="304800" y="3425361"/>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b="1" dirty="0" smtClean="0"/>
              <a:t>Evaluate the e</a:t>
            </a:r>
            <a:r>
              <a:rPr lang="en-US" sz="1600" b="1" baseline="30000" dirty="0" smtClean="0"/>
              <a:t>-</a:t>
            </a:r>
            <a:r>
              <a:rPr lang="en-US" sz="1600" b="1" dirty="0" smtClean="0"/>
              <a:t> space charge </a:t>
            </a:r>
          </a:p>
          <a:p>
            <a:pPr algn="ctr"/>
            <a:r>
              <a:rPr lang="en-US" sz="1600" b="1" dirty="0" smtClean="0"/>
              <a:t>electric field </a:t>
            </a:r>
            <a:endParaRPr lang="en-US" sz="1600" b="1" baseline="30000" dirty="0"/>
          </a:p>
        </p:txBody>
      </p:sp>
      <p:cxnSp>
        <p:nvCxnSpPr>
          <p:cNvPr id="47" name="Connettore 2 63"/>
          <p:cNvCxnSpPr>
            <a:stCxn id="39" idx="2"/>
            <a:endCxn id="46" idx="0"/>
          </p:cNvCxnSpPr>
          <p:nvPr/>
        </p:nvCxnSpPr>
        <p:spPr>
          <a:xfrm>
            <a:off x="2019300" y="3041558"/>
            <a:ext cx="0" cy="383803"/>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48" name="Connettore 2 64"/>
          <p:cNvCxnSpPr>
            <a:stCxn id="46" idx="2"/>
            <a:endCxn id="41" idx="0"/>
          </p:cNvCxnSpPr>
          <p:nvPr/>
        </p:nvCxnSpPr>
        <p:spPr>
          <a:xfrm>
            <a:off x="2019300" y="4108358"/>
            <a:ext cx="0" cy="390642"/>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sp>
        <p:nvSpPr>
          <p:cNvPr id="73" name="Rettangolo 34"/>
          <p:cNvSpPr/>
          <p:nvPr/>
        </p:nvSpPr>
        <p:spPr>
          <a:xfrm>
            <a:off x="4191000" y="2555039"/>
            <a:ext cx="4800600" cy="900246"/>
          </a:xfrm>
          <a:prstGeom prst="rect">
            <a:avLst/>
          </a:prstGeom>
        </p:spPr>
        <p:txBody>
          <a:bodyPr wrap="square">
            <a:spAutoFit/>
          </a:bodyPr>
          <a:lstStyle/>
          <a:p>
            <a:pPr marL="0" lvl="1">
              <a:lnSpc>
                <a:spcPct val="150000"/>
              </a:lnSpc>
            </a:pPr>
            <a:r>
              <a:rPr lang="en-US" dirty="0" smtClean="0">
                <a:solidFill>
                  <a:srgbClr val="07408F"/>
                </a:solidFill>
                <a:latin typeface="Calibri" pitchFamily="34" charset="0"/>
              </a:rPr>
              <a:t>Use of PIC algorithm for e</a:t>
            </a:r>
            <a:r>
              <a:rPr lang="en-US" baseline="30000" dirty="0" smtClean="0">
                <a:solidFill>
                  <a:srgbClr val="07408F"/>
                </a:solidFill>
                <a:latin typeface="Calibri" pitchFamily="34" charset="0"/>
              </a:rPr>
              <a:t>-</a:t>
            </a:r>
            <a:r>
              <a:rPr lang="en-US" dirty="0" smtClean="0">
                <a:solidFill>
                  <a:srgbClr val="07408F"/>
                </a:solidFill>
                <a:latin typeface="Calibri" pitchFamily="34" charset="0"/>
              </a:rPr>
              <a:t> space charge field </a:t>
            </a:r>
          </a:p>
          <a:p>
            <a:pPr marL="0" lvl="1">
              <a:lnSpc>
                <a:spcPct val="150000"/>
              </a:lnSpc>
            </a:pPr>
            <a:r>
              <a:rPr lang="en-US" b="1" dirty="0" smtClean="0">
                <a:solidFill>
                  <a:srgbClr val="07408F"/>
                </a:solidFill>
                <a:latin typeface="Calibri" pitchFamily="34" charset="0"/>
              </a:rPr>
              <a:t>Poisson equation</a:t>
            </a:r>
            <a:r>
              <a:rPr lang="en-US" dirty="0" smtClean="0">
                <a:solidFill>
                  <a:srgbClr val="07408F"/>
                </a:solidFill>
                <a:latin typeface="Calibri" pitchFamily="34" charset="0"/>
              </a:rPr>
              <a:t>:</a:t>
            </a:r>
          </a:p>
        </p:txBody>
      </p:sp>
      <p:sp>
        <p:nvSpPr>
          <p:cNvPr id="74" name="Rettangolo 35"/>
          <p:cNvSpPr/>
          <p:nvPr/>
        </p:nvSpPr>
        <p:spPr>
          <a:xfrm>
            <a:off x="4648200" y="4227684"/>
            <a:ext cx="654346" cy="369332"/>
          </a:xfrm>
          <a:prstGeom prst="rect">
            <a:avLst/>
          </a:prstGeom>
        </p:spPr>
        <p:txBody>
          <a:bodyPr wrap="none">
            <a:spAutoFit/>
          </a:bodyPr>
          <a:lstStyle/>
          <a:p>
            <a:r>
              <a:rPr lang="en-US" dirty="0" smtClean="0">
                <a:solidFill>
                  <a:schemeClr val="tx2"/>
                </a:solidFill>
                <a:latin typeface="Calibri" pitchFamily="34" charset="0"/>
              </a:rPr>
              <a:t>with </a:t>
            </a:r>
            <a:endParaRPr lang="en-US" dirty="0"/>
          </a:p>
        </p:txBody>
      </p:sp>
      <p:sp>
        <p:nvSpPr>
          <p:cNvPr id="75" name="Rettangolo 36"/>
          <p:cNvSpPr/>
          <p:nvPr/>
        </p:nvSpPr>
        <p:spPr>
          <a:xfrm>
            <a:off x="6742622" y="4214174"/>
            <a:ext cx="1806457" cy="369332"/>
          </a:xfrm>
          <a:prstGeom prst="rect">
            <a:avLst/>
          </a:prstGeom>
        </p:spPr>
        <p:txBody>
          <a:bodyPr wrap="none">
            <a:spAutoFit/>
          </a:bodyPr>
          <a:lstStyle/>
          <a:p>
            <a:r>
              <a:rPr lang="en-US" dirty="0" smtClean="0">
                <a:solidFill>
                  <a:schemeClr val="tx2"/>
                </a:solidFill>
                <a:latin typeface="Calibri" pitchFamily="34" charset="0"/>
              </a:rPr>
              <a:t>on the boundary </a:t>
            </a:r>
            <a:endParaRPr lang="en-US" dirty="0"/>
          </a:p>
        </p:txBody>
      </p:sp>
      <p:sp>
        <p:nvSpPr>
          <p:cNvPr id="76" name="Rettangolo 37"/>
          <p:cNvSpPr/>
          <p:nvPr/>
        </p:nvSpPr>
        <p:spPr>
          <a:xfrm>
            <a:off x="4191000" y="4577440"/>
            <a:ext cx="4648200" cy="484748"/>
          </a:xfrm>
          <a:prstGeom prst="rect">
            <a:avLst/>
          </a:prstGeom>
        </p:spPr>
        <p:txBody>
          <a:bodyPr wrap="square">
            <a:spAutoFit/>
          </a:bodyPr>
          <a:lstStyle/>
          <a:p>
            <a:pPr marL="0" lvl="1">
              <a:lnSpc>
                <a:spcPct val="150000"/>
              </a:lnSpc>
            </a:pPr>
            <a:r>
              <a:rPr lang="en-US" dirty="0" smtClean="0">
                <a:solidFill>
                  <a:schemeClr val="tx2"/>
                </a:solidFill>
                <a:latin typeface="Calibri" pitchFamily="34" charset="0"/>
              </a:rPr>
              <a:t>The </a:t>
            </a:r>
            <a:r>
              <a:rPr lang="en-US" b="1" dirty="0" smtClean="0">
                <a:solidFill>
                  <a:srgbClr val="FF0000"/>
                </a:solidFill>
                <a:latin typeface="Calibri" pitchFamily="34" charset="0"/>
              </a:rPr>
              <a:t>electric field</a:t>
            </a:r>
            <a:r>
              <a:rPr lang="en-US" dirty="0" smtClean="0">
                <a:solidFill>
                  <a:schemeClr val="tx2"/>
                </a:solidFill>
                <a:latin typeface="Calibri" pitchFamily="34" charset="0"/>
              </a:rPr>
              <a:t>, given by:</a:t>
            </a:r>
          </a:p>
        </p:txBody>
      </p:sp>
      <p:pic>
        <p:nvPicPr>
          <p:cNvPr id="83" name="Picture 2"/>
          <p:cNvPicPr>
            <a:picLocks noChangeAspect="1" noChangeArrowheads="1"/>
          </p:cNvPicPr>
          <p:nvPr/>
        </p:nvPicPr>
        <p:blipFill>
          <a:blip r:embed="rId2" cstate="print"/>
          <a:srcRect b="31429"/>
          <a:stretch>
            <a:fillRect/>
          </a:stretch>
        </p:blipFill>
        <p:spPr bwMode="auto">
          <a:xfrm>
            <a:off x="4191000" y="-69668"/>
            <a:ext cx="4876800" cy="2508068"/>
          </a:xfrm>
          <a:prstGeom prst="rect">
            <a:avLst/>
          </a:prstGeom>
          <a:noFill/>
          <a:ln w="9525">
            <a:noFill/>
            <a:miter lim="800000"/>
            <a:headEnd/>
            <a:tailEnd/>
          </a:ln>
          <a:effectLst/>
        </p:spPr>
      </p:pic>
      <p:pic>
        <p:nvPicPr>
          <p:cNvPr id="2" name="Picture 1"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2756" y="3415974"/>
            <a:ext cx="2738814" cy="686772"/>
          </a:xfrm>
          <a:prstGeom prst="rect">
            <a:avLst/>
          </a:prstGeom>
        </p:spPr>
      </p:pic>
      <p:pic>
        <p:nvPicPr>
          <p:cNvPr id="6" name="Picture 5"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24256" y="4268350"/>
            <a:ext cx="1307675" cy="288000"/>
          </a:xfrm>
          <a:prstGeom prst="rect">
            <a:avLst/>
          </a:prstGeom>
        </p:spPr>
      </p:pic>
      <p:pic>
        <p:nvPicPr>
          <p:cNvPr id="9" name="Picture 8"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70495" y="5193351"/>
            <a:ext cx="2708393" cy="383263"/>
          </a:xfrm>
          <a:prstGeom prst="rect">
            <a:avLst/>
          </a:prstGeom>
        </p:spPr>
      </p:pic>
      <p:sp>
        <p:nvSpPr>
          <p:cNvPr id="84" name="Rettangolo 37"/>
          <p:cNvSpPr/>
          <p:nvPr/>
        </p:nvSpPr>
        <p:spPr>
          <a:xfrm>
            <a:off x="4248150" y="5582135"/>
            <a:ext cx="4648200" cy="900246"/>
          </a:xfrm>
          <a:prstGeom prst="rect">
            <a:avLst/>
          </a:prstGeom>
        </p:spPr>
        <p:txBody>
          <a:bodyPr wrap="square">
            <a:spAutoFit/>
          </a:bodyPr>
          <a:lstStyle/>
          <a:p>
            <a:pPr marL="0" lvl="1">
              <a:lnSpc>
                <a:spcPct val="150000"/>
              </a:lnSpc>
            </a:pPr>
            <a:r>
              <a:rPr lang="en-US" dirty="0">
                <a:solidFill>
                  <a:schemeClr val="tx2"/>
                </a:solidFill>
                <a:latin typeface="Calibri" pitchFamily="34" charset="0"/>
              </a:rPr>
              <a:t>i</a:t>
            </a:r>
            <a:r>
              <a:rPr lang="en-US" dirty="0" smtClean="0">
                <a:solidFill>
                  <a:schemeClr val="tx2"/>
                </a:solidFill>
                <a:latin typeface="Calibri" pitchFamily="34" charset="0"/>
              </a:rPr>
              <a:t>s calculated on the grid points and interpolated at the </a:t>
            </a:r>
            <a:r>
              <a:rPr lang="en-US" dirty="0" err="1" smtClean="0">
                <a:solidFill>
                  <a:schemeClr val="tx2"/>
                </a:solidFill>
                <a:latin typeface="Calibri" pitchFamily="34" charset="0"/>
              </a:rPr>
              <a:t>macroparticles</a:t>
            </a:r>
            <a:r>
              <a:rPr lang="en-US" dirty="0" smtClean="0">
                <a:solidFill>
                  <a:schemeClr val="tx2"/>
                </a:solidFill>
                <a:latin typeface="Calibri" pitchFamily="34" charset="0"/>
              </a:rPr>
              <a:t>’ positions </a:t>
            </a:r>
          </a:p>
        </p:txBody>
      </p:sp>
    </p:spTree>
    <p:extLst>
      <p:ext uri="{BB962C8B-B14F-4D97-AF65-F5344CB8AC3E}">
        <p14:creationId xmlns:p14="http://schemas.microsoft.com/office/powerpoint/2010/main" val="1273958339"/>
      </p:ext>
    </p:extLst>
  </p:cSld>
  <p:clrMapOvr>
    <a:masterClrMapping/>
  </p:clrMapOvr>
  <p:timing>
    <p:tnLst>
      <p:par>
        <p:cTn xmlns:p14="http://schemas.microsoft.com/office/powerpoint/2010/mai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US" smtClean="0"/>
              <a:t>USPAS lectures</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131</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smtClean="0"/>
              <a:t>Numerical modeling: electron cloud build up</a:t>
            </a:r>
            <a:endParaRPr lang="en-US" dirty="0"/>
          </a:p>
        </p:txBody>
      </p:sp>
      <p:grpSp>
        <p:nvGrpSpPr>
          <p:cNvPr id="29" name="Gruppo 65"/>
          <p:cNvGrpSpPr/>
          <p:nvPr/>
        </p:nvGrpSpPr>
        <p:grpSpPr>
          <a:xfrm>
            <a:off x="228600" y="685800"/>
            <a:ext cx="8667750" cy="5943600"/>
            <a:chOff x="171450" y="609600"/>
            <a:chExt cx="8667750" cy="5943600"/>
          </a:xfrm>
        </p:grpSpPr>
        <p:sp>
          <p:nvSpPr>
            <p:cNvPr id="30" name="Rettangolo 66"/>
            <p:cNvSpPr/>
            <p:nvPr/>
          </p:nvSpPr>
          <p:spPr>
            <a:xfrm>
              <a:off x="4038600" y="609600"/>
              <a:ext cx="4800600" cy="5943600"/>
            </a:xfrm>
            <a:prstGeom prst="rect">
              <a:avLst/>
            </a:prstGeom>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1" name="Rettangolo 67"/>
            <p:cNvSpPr/>
            <p:nvPr/>
          </p:nvSpPr>
          <p:spPr>
            <a:xfrm>
              <a:off x="171450" y="3124200"/>
              <a:ext cx="4019550" cy="1066800"/>
            </a:xfrm>
            <a:prstGeom prst="rect">
              <a:avLst/>
            </a:prstGeom>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2" name="Rettangolo 68"/>
            <p:cNvSpPr/>
            <p:nvPr/>
          </p:nvSpPr>
          <p:spPr>
            <a:xfrm>
              <a:off x="3962400" y="3138488"/>
              <a:ext cx="381000" cy="10406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ttangolo 69"/>
            <p:cNvSpPr/>
            <p:nvPr/>
          </p:nvSpPr>
          <p:spPr>
            <a:xfrm>
              <a:off x="4052888" y="3098800"/>
              <a:ext cx="386554" cy="1111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34" name="Connettore 2 41"/>
          <p:cNvCxnSpPr>
            <a:endCxn id="40" idx="0"/>
          </p:cNvCxnSpPr>
          <p:nvPr/>
        </p:nvCxnSpPr>
        <p:spPr>
          <a:xfrm>
            <a:off x="2017204" y="968457"/>
            <a:ext cx="2096" cy="374104"/>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35" name="Connettore 2 42"/>
          <p:cNvCxnSpPr/>
          <p:nvPr/>
        </p:nvCxnSpPr>
        <p:spPr>
          <a:xfrm flipV="1">
            <a:off x="2017204" y="965009"/>
            <a:ext cx="1872208" cy="3448"/>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36" name="Connettore 2 43"/>
          <p:cNvCxnSpPr/>
          <p:nvPr/>
        </p:nvCxnSpPr>
        <p:spPr>
          <a:xfrm>
            <a:off x="3881405" y="984158"/>
            <a:ext cx="0" cy="5638800"/>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37" name="Connettore 2 47"/>
          <p:cNvCxnSpPr/>
          <p:nvPr/>
        </p:nvCxnSpPr>
        <p:spPr>
          <a:xfrm>
            <a:off x="2017204" y="6629400"/>
            <a:ext cx="1856194" cy="0"/>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sp>
        <p:nvSpPr>
          <p:cNvPr id="38" name="Rettangolo 49"/>
          <p:cNvSpPr/>
          <p:nvPr/>
        </p:nvSpPr>
        <p:spPr>
          <a:xfrm>
            <a:off x="2030006" y="609600"/>
            <a:ext cx="1856194" cy="338554"/>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smtClean="0"/>
              <a:t>t=t+</a:t>
            </a:r>
            <a:r>
              <a:rPr lang="el-GR" sz="1600" dirty="0" smtClean="0"/>
              <a:t>Δ</a:t>
            </a:r>
            <a:r>
              <a:rPr lang="en-US" sz="1600" dirty="0" smtClean="0"/>
              <a:t>t</a:t>
            </a:r>
            <a:endParaRPr lang="en-US" sz="1600" dirty="0"/>
          </a:p>
        </p:txBody>
      </p:sp>
      <p:sp>
        <p:nvSpPr>
          <p:cNvPr id="39" name="Rettangolo arrotondato 50"/>
          <p:cNvSpPr/>
          <p:nvPr/>
        </p:nvSpPr>
        <p:spPr>
          <a:xfrm>
            <a:off x="304800" y="2358561"/>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Evaluate the electric field of beam at </a:t>
            </a:r>
            <a:r>
              <a:rPr lang="en-US" sz="1600" dirty="0" err="1" smtClean="0"/>
              <a:t>macroparticles</a:t>
            </a:r>
            <a:r>
              <a:rPr lang="en-US" sz="1600" dirty="0" smtClean="0"/>
              <a:t>’ location</a:t>
            </a:r>
            <a:endParaRPr lang="en-US" sz="1600" baseline="30000" dirty="0"/>
          </a:p>
        </p:txBody>
      </p:sp>
      <p:sp>
        <p:nvSpPr>
          <p:cNvPr id="40" name="Rettangolo arrotondato 51"/>
          <p:cNvSpPr/>
          <p:nvPr/>
        </p:nvSpPr>
        <p:spPr>
          <a:xfrm>
            <a:off x="304800" y="1342561"/>
            <a:ext cx="3429000" cy="682997"/>
          </a:xfrm>
          <a:prstGeom prst="roundRect">
            <a:avLst/>
          </a:prstGeom>
          <a:solidFill>
            <a:schemeClr val="bg1"/>
          </a:solidFill>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Generate seed e</a:t>
            </a:r>
            <a:r>
              <a:rPr lang="en-US" sz="1600" baseline="30000" dirty="0" smtClean="0"/>
              <a:t>-</a:t>
            </a:r>
            <a:endParaRPr lang="en-US" sz="1600" baseline="30000" dirty="0"/>
          </a:p>
        </p:txBody>
      </p:sp>
      <p:sp>
        <p:nvSpPr>
          <p:cNvPr id="41" name="Rettangolo arrotondato 52"/>
          <p:cNvSpPr/>
          <p:nvPr/>
        </p:nvSpPr>
        <p:spPr>
          <a:xfrm>
            <a:off x="304800" y="4499000"/>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Move </a:t>
            </a:r>
            <a:r>
              <a:rPr lang="en-US" sz="1600" dirty="0" err="1" smtClean="0"/>
              <a:t>macroparticles</a:t>
            </a:r>
            <a:r>
              <a:rPr lang="en-US" sz="1600" dirty="0" smtClean="0"/>
              <a:t> (t</a:t>
            </a:r>
            <a:r>
              <a:rPr lang="en-US" sz="1600" dirty="0"/>
              <a:t> </a:t>
            </a:r>
            <a:r>
              <a:rPr lang="en-US" sz="1600" dirty="0" smtClean="0">
                <a:sym typeface="Wingdings"/>
              </a:rPr>
              <a:t> </a:t>
            </a:r>
            <a:r>
              <a:rPr lang="en-US" sz="1600" dirty="0" smtClean="0"/>
              <a:t>t+</a:t>
            </a:r>
            <a:r>
              <a:rPr lang="el-GR" sz="1600" dirty="0" smtClean="0"/>
              <a:t>Δ</a:t>
            </a:r>
            <a:r>
              <a:rPr lang="en-US" sz="1600" dirty="0" smtClean="0"/>
              <a:t>t)</a:t>
            </a:r>
            <a:endParaRPr lang="en-US" sz="1600" baseline="30000" dirty="0"/>
          </a:p>
        </p:txBody>
      </p:sp>
      <p:sp>
        <p:nvSpPr>
          <p:cNvPr id="42" name="Rettangolo arrotondato 55"/>
          <p:cNvSpPr/>
          <p:nvPr/>
        </p:nvSpPr>
        <p:spPr>
          <a:xfrm>
            <a:off x="304800" y="5515000"/>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Detect impacts and generate </a:t>
            </a:r>
            <a:r>
              <a:rPr lang="en-US" sz="1600" dirty="0" err="1" smtClean="0"/>
              <a:t>secondaries</a:t>
            </a:r>
            <a:endParaRPr lang="en-US" sz="1600" baseline="30000" dirty="0"/>
          </a:p>
        </p:txBody>
      </p:sp>
      <p:cxnSp>
        <p:nvCxnSpPr>
          <p:cNvPr id="43" name="Connettore 2 56"/>
          <p:cNvCxnSpPr/>
          <p:nvPr/>
        </p:nvCxnSpPr>
        <p:spPr>
          <a:xfrm>
            <a:off x="2019300" y="6197352"/>
            <a:ext cx="0" cy="432048"/>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44" name="Connettore 2 59"/>
          <p:cNvCxnSpPr>
            <a:stCxn id="40" idx="2"/>
            <a:endCxn id="39" idx="0"/>
          </p:cNvCxnSpPr>
          <p:nvPr/>
        </p:nvCxnSpPr>
        <p:spPr>
          <a:xfrm>
            <a:off x="2019300" y="2025558"/>
            <a:ext cx="0" cy="333003"/>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45" name="Connettore 2 60"/>
          <p:cNvCxnSpPr>
            <a:stCxn id="41" idx="2"/>
            <a:endCxn id="42" idx="0"/>
          </p:cNvCxnSpPr>
          <p:nvPr/>
        </p:nvCxnSpPr>
        <p:spPr>
          <a:xfrm>
            <a:off x="2019300" y="5181997"/>
            <a:ext cx="0" cy="333003"/>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sp>
        <p:nvSpPr>
          <p:cNvPr id="46" name="Rettangolo arrotondato 61"/>
          <p:cNvSpPr/>
          <p:nvPr/>
        </p:nvSpPr>
        <p:spPr>
          <a:xfrm>
            <a:off x="304800" y="3425361"/>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b="1" dirty="0" smtClean="0"/>
              <a:t>Evaluate the e</a:t>
            </a:r>
            <a:r>
              <a:rPr lang="en-US" sz="1600" b="1" baseline="30000" dirty="0" smtClean="0"/>
              <a:t>-</a:t>
            </a:r>
            <a:r>
              <a:rPr lang="en-US" sz="1600" b="1" dirty="0" smtClean="0"/>
              <a:t> space charge </a:t>
            </a:r>
          </a:p>
          <a:p>
            <a:pPr algn="ctr"/>
            <a:r>
              <a:rPr lang="en-US" sz="1600" b="1" dirty="0" smtClean="0"/>
              <a:t>electric field </a:t>
            </a:r>
            <a:endParaRPr lang="en-US" sz="1600" b="1" baseline="30000" dirty="0"/>
          </a:p>
        </p:txBody>
      </p:sp>
      <p:cxnSp>
        <p:nvCxnSpPr>
          <p:cNvPr id="47" name="Connettore 2 63"/>
          <p:cNvCxnSpPr>
            <a:stCxn id="39" idx="2"/>
            <a:endCxn id="46" idx="0"/>
          </p:cNvCxnSpPr>
          <p:nvPr/>
        </p:nvCxnSpPr>
        <p:spPr>
          <a:xfrm>
            <a:off x="2019300" y="3041558"/>
            <a:ext cx="0" cy="383803"/>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48" name="Connettore 2 64"/>
          <p:cNvCxnSpPr>
            <a:stCxn id="46" idx="2"/>
            <a:endCxn id="41" idx="0"/>
          </p:cNvCxnSpPr>
          <p:nvPr/>
        </p:nvCxnSpPr>
        <p:spPr>
          <a:xfrm>
            <a:off x="2019300" y="4108358"/>
            <a:ext cx="0" cy="390642"/>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pic>
        <p:nvPicPr>
          <p:cNvPr id="83" name="Picture 2"/>
          <p:cNvPicPr>
            <a:picLocks noChangeAspect="1" noChangeArrowheads="1"/>
          </p:cNvPicPr>
          <p:nvPr/>
        </p:nvPicPr>
        <p:blipFill>
          <a:blip r:embed="rId2" cstate="print"/>
          <a:srcRect b="31429"/>
          <a:stretch>
            <a:fillRect/>
          </a:stretch>
        </p:blipFill>
        <p:spPr bwMode="auto">
          <a:xfrm>
            <a:off x="4191000" y="-69668"/>
            <a:ext cx="4876800" cy="2508068"/>
          </a:xfrm>
          <a:prstGeom prst="rect">
            <a:avLst/>
          </a:prstGeom>
          <a:noFill/>
          <a:ln w="9525">
            <a:noFill/>
            <a:miter lim="800000"/>
            <a:headEnd/>
            <a:tailEnd/>
          </a:ln>
          <a:effectLst/>
        </p:spPr>
      </p:pic>
      <p:pic>
        <p:nvPicPr>
          <p:cNvPr id="49" name="Picture 3"/>
          <p:cNvPicPr>
            <a:picLocks noChangeAspect="1" noChangeArrowheads="1"/>
          </p:cNvPicPr>
          <p:nvPr/>
        </p:nvPicPr>
        <p:blipFill>
          <a:blip r:embed="rId3" cstate="print"/>
          <a:srcRect b="32143"/>
          <a:stretch>
            <a:fillRect/>
          </a:stretch>
        </p:blipFill>
        <p:spPr bwMode="auto">
          <a:xfrm>
            <a:off x="4114800" y="1736171"/>
            <a:ext cx="4883445" cy="2485324"/>
          </a:xfrm>
          <a:prstGeom prst="rect">
            <a:avLst/>
          </a:prstGeom>
          <a:noFill/>
          <a:ln w="9525">
            <a:noFill/>
            <a:miter lim="800000"/>
            <a:headEnd/>
            <a:tailEnd/>
          </a:ln>
          <a:effectLst/>
        </p:spPr>
      </p:pic>
      <p:pic>
        <p:nvPicPr>
          <p:cNvPr id="50" name="Picture 4"/>
          <p:cNvPicPr>
            <a:picLocks noChangeAspect="1" noChangeArrowheads="1"/>
          </p:cNvPicPr>
          <p:nvPr/>
        </p:nvPicPr>
        <p:blipFill>
          <a:blip r:embed="rId4" cstate="print"/>
          <a:srcRect b="23333"/>
          <a:stretch>
            <a:fillRect/>
          </a:stretch>
        </p:blipFill>
        <p:spPr bwMode="auto">
          <a:xfrm>
            <a:off x="4186823" y="3619786"/>
            <a:ext cx="4883445" cy="2807980"/>
          </a:xfrm>
          <a:prstGeom prst="rect">
            <a:avLst/>
          </a:prstGeom>
          <a:noFill/>
          <a:ln w="9525">
            <a:noFill/>
            <a:miter lim="800000"/>
            <a:headEnd/>
            <a:tailEnd/>
          </a:ln>
          <a:effectLst/>
        </p:spPr>
      </p:pic>
    </p:spTree>
    <p:extLst>
      <p:ext uri="{BB962C8B-B14F-4D97-AF65-F5344CB8AC3E}">
        <p14:creationId xmlns:p14="http://schemas.microsoft.com/office/powerpoint/2010/main" val="1092031161"/>
      </p:ext>
    </p:extLst>
  </p:cSld>
  <p:clrMapOvr>
    <a:masterClrMapping/>
  </p:clrMapOvr>
  <p:timing>
    <p:tnLst>
      <p:par>
        <p:cTn xmlns:p14="http://schemas.microsoft.com/office/powerpoint/2010/mai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US" smtClean="0"/>
              <a:t>USPAS lectures</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132</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smtClean="0"/>
              <a:t>Numerical modeling: electron cloud build up</a:t>
            </a:r>
            <a:endParaRPr lang="en-US" dirty="0"/>
          </a:p>
        </p:txBody>
      </p:sp>
      <p:grpSp>
        <p:nvGrpSpPr>
          <p:cNvPr id="74" name="Gruppo 65"/>
          <p:cNvGrpSpPr/>
          <p:nvPr/>
        </p:nvGrpSpPr>
        <p:grpSpPr>
          <a:xfrm>
            <a:off x="228600" y="685800"/>
            <a:ext cx="8667750" cy="5943600"/>
            <a:chOff x="171450" y="609600"/>
            <a:chExt cx="8667750" cy="5943600"/>
          </a:xfrm>
        </p:grpSpPr>
        <p:sp>
          <p:nvSpPr>
            <p:cNvPr id="75" name="Rettangolo 66"/>
            <p:cNvSpPr/>
            <p:nvPr/>
          </p:nvSpPr>
          <p:spPr>
            <a:xfrm>
              <a:off x="4038600" y="609600"/>
              <a:ext cx="4800600" cy="5943600"/>
            </a:xfrm>
            <a:prstGeom prst="rect">
              <a:avLst/>
            </a:prstGeom>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76" name="Rettangolo 67"/>
            <p:cNvSpPr/>
            <p:nvPr/>
          </p:nvSpPr>
          <p:spPr>
            <a:xfrm>
              <a:off x="171450" y="4229100"/>
              <a:ext cx="4019550" cy="1066800"/>
            </a:xfrm>
            <a:prstGeom prst="rect">
              <a:avLst/>
            </a:prstGeom>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77" name="Rettangolo 68"/>
            <p:cNvSpPr/>
            <p:nvPr/>
          </p:nvSpPr>
          <p:spPr>
            <a:xfrm>
              <a:off x="3962400" y="4243388"/>
              <a:ext cx="381000" cy="10406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ttangolo 69"/>
            <p:cNvSpPr/>
            <p:nvPr/>
          </p:nvSpPr>
          <p:spPr>
            <a:xfrm>
              <a:off x="4052888" y="4191000"/>
              <a:ext cx="386554"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79" name="Connettore 2 41"/>
          <p:cNvCxnSpPr>
            <a:endCxn id="86" idx="0"/>
          </p:cNvCxnSpPr>
          <p:nvPr/>
        </p:nvCxnSpPr>
        <p:spPr>
          <a:xfrm>
            <a:off x="2017204" y="968457"/>
            <a:ext cx="2096" cy="374104"/>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80" name="Connettore 2 42"/>
          <p:cNvCxnSpPr/>
          <p:nvPr/>
        </p:nvCxnSpPr>
        <p:spPr>
          <a:xfrm flipV="1">
            <a:off x="2017204" y="965009"/>
            <a:ext cx="1872208" cy="3448"/>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81" name="Connettore 2 43"/>
          <p:cNvCxnSpPr/>
          <p:nvPr/>
        </p:nvCxnSpPr>
        <p:spPr>
          <a:xfrm>
            <a:off x="3881405" y="984158"/>
            <a:ext cx="0" cy="5638800"/>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82" name="Connettore 2 47"/>
          <p:cNvCxnSpPr/>
          <p:nvPr/>
        </p:nvCxnSpPr>
        <p:spPr>
          <a:xfrm>
            <a:off x="2017204" y="6629400"/>
            <a:ext cx="1856194" cy="0"/>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sp>
        <p:nvSpPr>
          <p:cNvPr id="84" name="Rettangolo 49"/>
          <p:cNvSpPr/>
          <p:nvPr/>
        </p:nvSpPr>
        <p:spPr>
          <a:xfrm>
            <a:off x="2030006" y="609600"/>
            <a:ext cx="1856194" cy="338554"/>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smtClean="0"/>
              <a:t>t=t+</a:t>
            </a:r>
            <a:r>
              <a:rPr lang="el-GR" sz="1600" dirty="0" smtClean="0"/>
              <a:t>Δ</a:t>
            </a:r>
            <a:r>
              <a:rPr lang="en-US" sz="1600" dirty="0" smtClean="0"/>
              <a:t>t</a:t>
            </a:r>
            <a:endParaRPr lang="en-US" sz="1600" dirty="0"/>
          </a:p>
        </p:txBody>
      </p:sp>
      <p:sp>
        <p:nvSpPr>
          <p:cNvPr id="85" name="Rettangolo arrotondato 50"/>
          <p:cNvSpPr/>
          <p:nvPr/>
        </p:nvSpPr>
        <p:spPr>
          <a:xfrm>
            <a:off x="304800" y="2358561"/>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Evaluate the electric field of beam at </a:t>
            </a:r>
            <a:r>
              <a:rPr lang="en-US" sz="1600" dirty="0" err="1" smtClean="0"/>
              <a:t>macroparticles</a:t>
            </a:r>
            <a:r>
              <a:rPr lang="en-US" sz="1600" dirty="0" smtClean="0"/>
              <a:t>’ location</a:t>
            </a:r>
            <a:endParaRPr lang="en-US" sz="1600" baseline="30000" dirty="0"/>
          </a:p>
        </p:txBody>
      </p:sp>
      <p:sp>
        <p:nvSpPr>
          <p:cNvPr id="86" name="Rettangolo arrotondato 51"/>
          <p:cNvSpPr/>
          <p:nvPr/>
        </p:nvSpPr>
        <p:spPr>
          <a:xfrm>
            <a:off x="304800" y="1342561"/>
            <a:ext cx="3429000" cy="682997"/>
          </a:xfrm>
          <a:prstGeom prst="roundRect">
            <a:avLst/>
          </a:prstGeom>
          <a:solidFill>
            <a:schemeClr val="bg1"/>
          </a:solidFill>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Generate seed e</a:t>
            </a:r>
            <a:r>
              <a:rPr lang="en-US" sz="1600" baseline="30000" dirty="0" smtClean="0"/>
              <a:t>-</a:t>
            </a:r>
            <a:endParaRPr lang="en-US" sz="1600" baseline="30000" dirty="0"/>
          </a:p>
        </p:txBody>
      </p:sp>
      <p:sp>
        <p:nvSpPr>
          <p:cNvPr id="87" name="Rettangolo arrotondato 52"/>
          <p:cNvSpPr/>
          <p:nvPr/>
        </p:nvSpPr>
        <p:spPr>
          <a:xfrm>
            <a:off x="304800" y="4499000"/>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b="1" dirty="0" smtClean="0"/>
              <a:t>Move </a:t>
            </a:r>
            <a:r>
              <a:rPr lang="en-US" sz="1600" b="1" dirty="0" err="1" smtClean="0"/>
              <a:t>macroparticles</a:t>
            </a:r>
            <a:r>
              <a:rPr lang="en-US" sz="1600" b="1" dirty="0" smtClean="0"/>
              <a:t> (t</a:t>
            </a:r>
            <a:r>
              <a:rPr lang="en-US" sz="1600" b="1" dirty="0"/>
              <a:t> </a:t>
            </a:r>
            <a:r>
              <a:rPr lang="en-US" sz="1600" b="1" dirty="0" smtClean="0">
                <a:sym typeface="Wingdings"/>
              </a:rPr>
              <a:t> </a:t>
            </a:r>
            <a:r>
              <a:rPr lang="en-US" sz="1600" b="1" dirty="0" smtClean="0"/>
              <a:t>t+</a:t>
            </a:r>
            <a:r>
              <a:rPr lang="el-GR" sz="1600" b="1" dirty="0" smtClean="0"/>
              <a:t>Δ</a:t>
            </a:r>
            <a:r>
              <a:rPr lang="en-US" sz="1600" b="1" dirty="0" smtClean="0"/>
              <a:t>t)</a:t>
            </a:r>
            <a:endParaRPr lang="en-US" sz="1600" b="1" baseline="30000" dirty="0"/>
          </a:p>
        </p:txBody>
      </p:sp>
      <p:sp>
        <p:nvSpPr>
          <p:cNvPr id="88" name="Rettangolo arrotondato 55"/>
          <p:cNvSpPr/>
          <p:nvPr/>
        </p:nvSpPr>
        <p:spPr>
          <a:xfrm>
            <a:off x="304800" y="5515000"/>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Detect impacts and generate </a:t>
            </a:r>
            <a:r>
              <a:rPr lang="en-US" sz="1600" dirty="0" err="1" smtClean="0"/>
              <a:t>secondaries</a:t>
            </a:r>
            <a:endParaRPr lang="en-US" sz="1600" baseline="30000" dirty="0"/>
          </a:p>
        </p:txBody>
      </p:sp>
      <p:cxnSp>
        <p:nvCxnSpPr>
          <p:cNvPr id="89" name="Connettore 2 56"/>
          <p:cNvCxnSpPr/>
          <p:nvPr/>
        </p:nvCxnSpPr>
        <p:spPr>
          <a:xfrm>
            <a:off x="2019300" y="6197352"/>
            <a:ext cx="0" cy="432048"/>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90" name="Connettore 2 59"/>
          <p:cNvCxnSpPr>
            <a:stCxn id="86" idx="2"/>
            <a:endCxn id="85" idx="0"/>
          </p:cNvCxnSpPr>
          <p:nvPr/>
        </p:nvCxnSpPr>
        <p:spPr>
          <a:xfrm>
            <a:off x="2019300" y="2025558"/>
            <a:ext cx="0" cy="333003"/>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91" name="Connettore 2 60"/>
          <p:cNvCxnSpPr>
            <a:stCxn id="87" idx="2"/>
            <a:endCxn id="88" idx="0"/>
          </p:cNvCxnSpPr>
          <p:nvPr/>
        </p:nvCxnSpPr>
        <p:spPr>
          <a:xfrm>
            <a:off x="2019300" y="5181997"/>
            <a:ext cx="0" cy="333003"/>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sp>
        <p:nvSpPr>
          <p:cNvPr id="92" name="Rettangolo arrotondato 61"/>
          <p:cNvSpPr/>
          <p:nvPr/>
        </p:nvSpPr>
        <p:spPr>
          <a:xfrm>
            <a:off x="304800" y="3425361"/>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Evaluate the e</a:t>
            </a:r>
            <a:r>
              <a:rPr lang="en-US" sz="1600" baseline="30000" dirty="0" smtClean="0"/>
              <a:t>-</a:t>
            </a:r>
            <a:r>
              <a:rPr lang="en-US" sz="1600" dirty="0" smtClean="0"/>
              <a:t> space charge </a:t>
            </a:r>
          </a:p>
          <a:p>
            <a:pPr algn="ctr"/>
            <a:r>
              <a:rPr lang="en-US" sz="1600" dirty="0" smtClean="0"/>
              <a:t>electric field </a:t>
            </a:r>
            <a:endParaRPr lang="en-US" sz="1600" baseline="30000" dirty="0"/>
          </a:p>
        </p:txBody>
      </p:sp>
      <p:cxnSp>
        <p:nvCxnSpPr>
          <p:cNvPr id="93" name="Connettore 2 63"/>
          <p:cNvCxnSpPr>
            <a:stCxn id="85" idx="2"/>
            <a:endCxn id="92" idx="0"/>
          </p:cNvCxnSpPr>
          <p:nvPr/>
        </p:nvCxnSpPr>
        <p:spPr>
          <a:xfrm>
            <a:off x="2019300" y="3041558"/>
            <a:ext cx="0" cy="383803"/>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94" name="Connettore 2 64"/>
          <p:cNvCxnSpPr>
            <a:stCxn id="92" idx="2"/>
            <a:endCxn id="87" idx="0"/>
          </p:cNvCxnSpPr>
          <p:nvPr/>
        </p:nvCxnSpPr>
        <p:spPr>
          <a:xfrm>
            <a:off x="2019300" y="4108358"/>
            <a:ext cx="0" cy="390642"/>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sp>
        <p:nvSpPr>
          <p:cNvPr id="96" name="Rectangle 65"/>
          <p:cNvSpPr/>
          <p:nvPr/>
        </p:nvSpPr>
        <p:spPr>
          <a:xfrm>
            <a:off x="4267200" y="4680972"/>
            <a:ext cx="4495800" cy="1731243"/>
          </a:xfrm>
          <a:prstGeom prst="rect">
            <a:avLst/>
          </a:prstGeom>
        </p:spPr>
        <p:txBody>
          <a:bodyPr wrap="square">
            <a:spAutoFit/>
          </a:bodyPr>
          <a:lstStyle/>
          <a:p>
            <a:pPr marL="0" lvl="1">
              <a:lnSpc>
                <a:spcPct val="150000"/>
              </a:lnSpc>
              <a:spcBef>
                <a:spcPts val="1200"/>
              </a:spcBef>
            </a:pPr>
            <a:r>
              <a:rPr lang="en-US" b="1" dirty="0" smtClean="0">
                <a:solidFill>
                  <a:schemeClr val="tx2"/>
                </a:solidFill>
                <a:latin typeface="Calibri" pitchFamily="34" charset="0"/>
              </a:rPr>
              <a:t>Boris tracker </a:t>
            </a:r>
            <a:r>
              <a:rPr lang="en-US" dirty="0" smtClean="0">
                <a:solidFill>
                  <a:schemeClr val="tx2"/>
                </a:solidFill>
                <a:latin typeface="Calibri" pitchFamily="34" charset="0"/>
              </a:rPr>
              <a:t>is used for efficiently and accurately dealing with fast cyclotron motion and slow drift in presence of magnetic gradients</a:t>
            </a:r>
            <a:endParaRPr lang="en-US" b="1" dirty="0" smtClean="0">
              <a:solidFill>
                <a:schemeClr val="tx2"/>
              </a:solidFill>
              <a:latin typeface="Calibri" pitchFamily="34" charset="0"/>
            </a:endParaRPr>
          </a:p>
        </p:txBody>
      </p:sp>
      <p:grpSp>
        <p:nvGrpSpPr>
          <p:cNvPr id="97" name="Gruppo 146"/>
          <p:cNvGrpSpPr/>
          <p:nvPr/>
        </p:nvGrpSpPr>
        <p:grpSpPr>
          <a:xfrm>
            <a:off x="4733925" y="533400"/>
            <a:ext cx="2805560" cy="1822347"/>
            <a:chOff x="5151861" y="3142938"/>
            <a:chExt cx="2805560" cy="1822347"/>
          </a:xfrm>
        </p:grpSpPr>
        <p:sp>
          <p:nvSpPr>
            <p:cNvPr id="98" name="Arco 36"/>
            <p:cNvSpPr/>
            <p:nvPr/>
          </p:nvSpPr>
          <p:spPr>
            <a:xfrm rot="2340869">
              <a:off x="5151861" y="3142938"/>
              <a:ext cx="1783444" cy="1787729"/>
            </a:xfrm>
            <a:prstGeom prst="arc">
              <a:avLst>
                <a:gd name="adj1" fmla="val 18249659"/>
                <a:gd name="adj2" fmla="val 19987737"/>
              </a:avLst>
            </a:prstGeom>
            <a:ln w="12700">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99" name="Gruppo 142"/>
            <p:cNvGrpSpPr/>
            <p:nvPr/>
          </p:nvGrpSpPr>
          <p:grpSpPr>
            <a:xfrm>
              <a:off x="5761177" y="3892787"/>
              <a:ext cx="2196244" cy="1072498"/>
              <a:chOff x="5761177" y="3892787"/>
              <a:chExt cx="2196244" cy="1072498"/>
            </a:xfrm>
          </p:grpSpPr>
          <p:sp>
            <p:nvSpPr>
              <p:cNvPr id="101" name="Ovale 39"/>
              <p:cNvSpPr/>
              <p:nvPr/>
            </p:nvSpPr>
            <p:spPr>
              <a:xfrm>
                <a:off x="6914529" y="3969060"/>
                <a:ext cx="60121" cy="6012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e 40"/>
              <p:cNvSpPr/>
              <p:nvPr/>
            </p:nvSpPr>
            <p:spPr>
              <a:xfrm>
                <a:off x="7344308" y="4905164"/>
                <a:ext cx="60121" cy="6012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e 44"/>
              <p:cNvSpPr/>
              <p:nvPr/>
            </p:nvSpPr>
            <p:spPr>
              <a:xfrm>
                <a:off x="7320191" y="4113076"/>
                <a:ext cx="60121" cy="6012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e 45"/>
              <p:cNvSpPr/>
              <p:nvPr/>
            </p:nvSpPr>
            <p:spPr>
              <a:xfrm>
                <a:off x="6336196" y="4041068"/>
                <a:ext cx="60121" cy="6012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Ovale 46"/>
              <p:cNvSpPr/>
              <p:nvPr/>
            </p:nvSpPr>
            <p:spPr>
              <a:xfrm>
                <a:off x="6516216" y="4797152"/>
                <a:ext cx="60121" cy="6012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Arco 48"/>
              <p:cNvSpPr/>
              <p:nvPr/>
            </p:nvSpPr>
            <p:spPr>
              <a:xfrm rot="2340869">
                <a:off x="5761177" y="3892787"/>
                <a:ext cx="648072" cy="576064"/>
              </a:xfrm>
              <a:prstGeom prst="arc">
                <a:avLst>
                  <a:gd name="adj1" fmla="val 16200000"/>
                  <a:gd name="adj2" fmla="val 19987737"/>
                </a:avLst>
              </a:prstGeom>
              <a:ln w="12700">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7" name="Arco 53"/>
              <p:cNvSpPr/>
              <p:nvPr/>
            </p:nvSpPr>
            <p:spPr>
              <a:xfrm rot="19259131" flipH="1">
                <a:off x="7309349" y="3964795"/>
                <a:ext cx="648072" cy="576064"/>
              </a:xfrm>
              <a:prstGeom prst="arc">
                <a:avLst>
                  <a:gd name="adj1" fmla="val 16200000"/>
                  <a:gd name="adj2" fmla="val 19987737"/>
                </a:avLst>
              </a:prstGeom>
              <a:ln w="12700">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Arco 54"/>
              <p:cNvSpPr/>
              <p:nvPr/>
            </p:nvSpPr>
            <p:spPr>
              <a:xfrm rot="8532798">
                <a:off x="6192701" y="4251220"/>
                <a:ext cx="648072" cy="576064"/>
              </a:xfrm>
              <a:prstGeom prst="arc">
                <a:avLst>
                  <a:gd name="adj1" fmla="val 16200000"/>
                  <a:gd name="adj2" fmla="val 19987737"/>
                </a:avLst>
              </a:prstGeom>
              <a:ln w="12700">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9" name="Arco 57"/>
              <p:cNvSpPr/>
              <p:nvPr/>
            </p:nvSpPr>
            <p:spPr>
              <a:xfrm rot="8532798">
                <a:off x="7019751" y="4359231"/>
                <a:ext cx="648072" cy="576064"/>
              </a:xfrm>
              <a:prstGeom prst="arc">
                <a:avLst>
                  <a:gd name="adj1" fmla="val 16200000"/>
                  <a:gd name="adj2" fmla="val 19987737"/>
                </a:avLst>
              </a:prstGeom>
              <a:ln w="12700">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sp>
        <p:nvSpPr>
          <p:cNvPr id="110" name="Rectangle 65"/>
          <p:cNvSpPr/>
          <p:nvPr/>
        </p:nvSpPr>
        <p:spPr>
          <a:xfrm>
            <a:off x="4191110" y="2743200"/>
            <a:ext cx="4786312" cy="900246"/>
          </a:xfrm>
          <a:prstGeom prst="rect">
            <a:avLst/>
          </a:prstGeom>
        </p:spPr>
        <p:txBody>
          <a:bodyPr wrap="square">
            <a:spAutoFit/>
          </a:bodyPr>
          <a:lstStyle/>
          <a:p>
            <a:pPr marL="0" lvl="1">
              <a:lnSpc>
                <a:spcPct val="150000"/>
              </a:lnSpc>
              <a:spcBef>
                <a:spcPts val="1200"/>
              </a:spcBef>
            </a:pPr>
            <a:r>
              <a:rPr lang="en-US" dirty="0" smtClean="0">
                <a:solidFill>
                  <a:schemeClr val="tx2"/>
                </a:solidFill>
                <a:latin typeface="Calibri" pitchFamily="34" charset="0"/>
              </a:rPr>
              <a:t>The equation of motion is integrated to </a:t>
            </a:r>
            <a:r>
              <a:rPr lang="en-US" b="1" dirty="0" smtClean="0">
                <a:solidFill>
                  <a:srgbClr val="FF0000"/>
                </a:solidFill>
                <a:latin typeface="Calibri" pitchFamily="34" charset="0"/>
              </a:rPr>
              <a:t>update </a:t>
            </a:r>
            <a:r>
              <a:rPr lang="en-US" b="1" dirty="0" err="1" smtClean="0">
                <a:solidFill>
                  <a:srgbClr val="FF0000"/>
                </a:solidFill>
                <a:latin typeface="Calibri" pitchFamily="34" charset="0"/>
              </a:rPr>
              <a:t>macroparticles</a:t>
            </a:r>
            <a:r>
              <a:rPr lang="en-US" b="1" dirty="0" smtClean="0">
                <a:solidFill>
                  <a:srgbClr val="FF0000"/>
                </a:solidFill>
                <a:latin typeface="Calibri" pitchFamily="34" charset="0"/>
              </a:rPr>
              <a:t>’ position and momentum</a:t>
            </a:r>
            <a:r>
              <a:rPr lang="en-US" dirty="0" smtClean="0">
                <a:solidFill>
                  <a:srgbClr val="FF0000"/>
                </a:solidFill>
                <a:latin typeface="Calibri" pitchFamily="34" charset="0"/>
              </a:rPr>
              <a:t>:</a:t>
            </a:r>
            <a:endParaRPr lang="en-US" b="1" dirty="0" smtClean="0">
              <a:solidFill>
                <a:srgbClr val="FF0000"/>
              </a:solidFill>
              <a:latin typeface="Calibri" pitchFamily="34" charset="0"/>
            </a:endParaRPr>
          </a:p>
        </p:txBody>
      </p:sp>
      <p:sp>
        <p:nvSpPr>
          <p:cNvPr id="111" name="Ovale 35"/>
          <p:cNvSpPr/>
          <p:nvPr/>
        </p:nvSpPr>
        <p:spPr>
          <a:xfrm>
            <a:off x="4648200" y="965008"/>
            <a:ext cx="3430156" cy="1549591"/>
          </a:xfrm>
          <a:prstGeom prst="ellipse">
            <a:avLst/>
          </a:prstGeom>
          <a:noFill/>
          <a:ln w="57150" cmpd="sng">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latex-imag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4894" y="3909208"/>
            <a:ext cx="4647408" cy="617488"/>
          </a:xfrm>
          <a:prstGeom prst="rect">
            <a:avLst/>
          </a:prstGeom>
        </p:spPr>
      </p:pic>
    </p:spTree>
    <p:extLst>
      <p:ext uri="{BB962C8B-B14F-4D97-AF65-F5344CB8AC3E}">
        <p14:creationId xmlns:p14="http://schemas.microsoft.com/office/powerpoint/2010/main" val="1503223497"/>
      </p:ext>
    </p:extLst>
  </p:cSld>
  <p:clrMapOvr>
    <a:masterClrMapping/>
  </p:clrMapOvr>
  <p:timing>
    <p:tnLst>
      <p:par>
        <p:cTn xmlns:p14="http://schemas.microsoft.com/office/powerpoint/2010/mai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6"/>
          <p:cNvSpPr>
            <a:spLocks noGrp="1"/>
          </p:cNvSpPr>
          <p:nvPr>
            <p:ph type="title"/>
          </p:nvPr>
        </p:nvSpPr>
        <p:spPr>
          <a:xfrm>
            <a:off x="457200" y="149090"/>
            <a:ext cx="8226854" cy="538966"/>
          </a:xfrm>
        </p:spPr>
        <p:txBody>
          <a:bodyPr>
            <a:normAutofit fontScale="90000"/>
          </a:bodyPr>
          <a:lstStyle/>
          <a:p>
            <a:r>
              <a:rPr lang="en-US" dirty="0" smtClean="0"/>
              <a:t>Numerical modeling: electron cloud build up</a:t>
            </a:r>
            <a:endParaRPr lang="en-US" dirty="0"/>
          </a:p>
        </p:txBody>
      </p:sp>
      <p:grpSp>
        <p:nvGrpSpPr>
          <p:cNvPr id="42" name="Gruppo 65"/>
          <p:cNvGrpSpPr/>
          <p:nvPr/>
        </p:nvGrpSpPr>
        <p:grpSpPr>
          <a:xfrm>
            <a:off x="228600" y="685800"/>
            <a:ext cx="8667750" cy="5943600"/>
            <a:chOff x="171450" y="609600"/>
            <a:chExt cx="8667750" cy="5943600"/>
          </a:xfrm>
        </p:grpSpPr>
        <p:sp>
          <p:nvSpPr>
            <p:cNvPr id="43" name="Rettangolo 66"/>
            <p:cNvSpPr/>
            <p:nvPr/>
          </p:nvSpPr>
          <p:spPr>
            <a:xfrm>
              <a:off x="4038600" y="609600"/>
              <a:ext cx="4800600" cy="5943600"/>
            </a:xfrm>
            <a:prstGeom prst="rect">
              <a:avLst/>
            </a:prstGeom>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44" name="Rettangolo 67"/>
            <p:cNvSpPr/>
            <p:nvPr/>
          </p:nvSpPr>
          <p:spPr>
            <a:xfrm>
              <a:off x="171450" y="5257800"/>
              <a:ext cx="4019550" cy="1066800"/>
            </a:xfrm>
            <a:prstGeom prst="rect">
              <a:avLst/>
            </a:prstGeom>
            <a:solidFill>
              <a:schemeClr val="bg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45" name="Rettangolo 68"/>
            <p:cNvSpPr/>
            <p:nvPr/>
          </p:nvSpPr>
          <p:spPr>
            <a:xfrm>
              <a:off x="3962400" y="5272088"/>
              <a:ext cx="381000" cy="10406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ttangolo 69"/>
            <p:cNvSpPr/>
            <p:nvPr/>
          </p:nvSpPr>
          <p:spPr>
            <a:xfrm>
              <a:off x="4052888" y="5242560"/>
              <a:ext cx="386554" cy="1104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7" name="Gruppo 62"/>
          <p:cNvGrpSpPr/>
          <p:nvPr/>
        </p:nvGrpSpPr>
        <p:grpSpPr>
          <a:xfrm>
            <a:off x="5727445" y="1999392"/>
            <a:ext cx="420161" cy="432048"/>
            <a:chOff x="1441195" y="2836912"/>
            <a:chExt cx="420161" cy="432048"/>
          </a:xfrm>
        </p:grpSpPr>
        <p:sp>
          <p:nvSpPr>
            <p:cNvPr id="50" name="Ovale 71"/>
            <p:cNvSpPr/>
            <p:nvPr/>
          </p:nvSpPr>
          <p:spPr>
            <a:xfrm rot="10800000">
              <a:off x="1657219" y="2836912"/>
              <a:ext cx="60121" cy="6012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e 72"/>
            <p:cNvSpPr/>
            <p:nvPr/>
          </p:nvSpPr>
          <p:spPr>
            <a:xfrm rot="10800000">
              <a:off x="1801235" y="2956811"/>
              <a:ext cx="60121" cy="6012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e 73"/>
            <p:cNvSpPr/>
            <p:nvPr/>
          </p:nvSpPr>
          <p:spPr>
            <a:xfrm rot="10800000">
              <a:off x="1441195" y="2920807"/>
              <a:ext cx="60121" cy="6012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e 74"/>
            <p:cNvSpPr/>
            <p:nvPr/>
          </p:nvSpPr>
          <p:spPr>
            <a:xfrm rot="10800000">
              <a:off x="1573324" y="3208839"/>
              <a:ext cx="60121" cy="6012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 name="Connettore 1 75"/>
            <p:cNvCxnSpPr>
              <a:stCxn id="53" idx="3"/>
            </p:cNvCxnSpPr>
            <p:nvPr/>
          </p:nvCxnSpPr>
          <p:spPr>
            <a:xfrm rot="10800000" flipH="1">
              <a:off x="1624640" y="3016932"/>
              <a:ext cx="200712" cy="200712"/>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55" name="Connettore 1 76"/>
            <p:cNvCxnSpPr>
              <a:stCxn id="53" idx="4"/>
              <a:endCxn id="50" idx="0"/>
            </p:cNvCxnSpPr>
            <p:nvPr/>
          </p:nvCxnSpPr>
          <p:spPr>
            <a:xfrm rot="10800000" flipH="1">
              <a:off x="1603384" y="2897033"/>
              <a:ext cx="83895" cy="311806"/>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56" name="Connettore 1 77"/>
            <p:cNvCxnSpPr>
              <a:stCxn id="53" idx="5"/>
            </p:cNvCxnSpPr>
            <p:nvPr/>
          </p:nvCxnSpPr>
          <p:spPr>
            <a:xfrm rot="10800000">
              <a:off x="1465312" y="2944924"/>
              <a:ext cx="116817" cy="27272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grpSp>
      <p:cxnSp>
        <p:nvCxnSpPr>
          <p:cNvPr id="57" name="Connettore 2 41"/>
          <p:cNvCxnSpPr>
            <a:endCxn id="63" idx="0"/>
          </p:cNvCxnSpPr>
          <p:nvPr/>
        </p:nvCxnSpPr>
        <p:spPr>
          <a:xfrm>
            <a:off x="2017204" y="968457"/>
            <a:ext cx="2096" cy="374104"/>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58" name="Connettore 2 42"/>
          <p:cNvCxnSpPr/>
          <p:nvPr/>
        </p:nvCxnSpPr>
        <p:spPr>
          <a:xfrm flipV="1">
            <a:off x="2017204" y="965009"/>
            <a:ext cx="1872208" cy="3448"/>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59" name="Connettore 2 43"/>
          <p:cNvCxnSpPr/>
          <p:nvPr/>
        </p:nvCxnSpPr>
        <p:spPr>
          <a:xfrm>
            <a:off x="3881405" y="984158"/>
            <a:ext cx="0" cy="5638800"/>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60" name="Connettore 2 47"/>
          <p:cNvCxnSpPr/>
          <p:nvPr/>
        </p:nvCxnSpPr>
        <p:spPr>
          <a:xfrm>
            <a:off x="2017204" y="6629400"/>
            <a:ext cx="1856194" cy="0"/>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sp>
        <p:nvSpPr>
          <p:cNvPr id="61" name="Rettangolo 49"/>
          <p:cNvSpPr/>
          <p:nvPr/>
        </p:nvSpPr>
        <p:spPr>
          <a:xfrm>
            <a:off x="2030006" y="609600"/>
            <a:ext cx="1856194" cy="338554"/>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smtClean="0"/>
              <a:t>t=t+</a:t>
            </a:r>
            <a:r>
              <a:rPr lang="el-GR" sz="1600" dirty="0" smtClean="0"/>
              <a:t>Δ</a:t>
            </a:r>
            <a:r>
              <a:rPr lang="en-US" sz="1600" dirty="0" smtClean="0"/>
              <a:t>t</a:t>
            </a:r>
            <a:endParaRPr lang="en-US" sz="1600" dirty="0"/>
          </a:p>
        </p:txBody>
      </p:sp>
      <p:sp>
        <p:nvSpPr>
          <p:cNvPr id="62" name="Rettangolo arrotondato 50"/>
          <p:cNvSpPr/>
          <p:nvPr/>
        </p:nvSpPr>
        <p:spPr>
          <a:xfrm>
            <a:off x="304800" y="2358561"/>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Evaluate the electric field of beam at </a:t>
            </a:r>
            <a:r>
              <a:rPr lang="en-US" sz="1600" dirty="0" err="1" smtClean="0"/>
              <a:t>macroparticles</a:t>
            </a:r>
            <a:r>
              <a:rPr lang="en-US" sz="1600" dirty="0" smtClean="0"/>
              <a:t>’ location</a:t>
            </a:r>
            <a:endParaRPr lang="en-US" sz="1600" baseline="30000" dirty="0"/>
          </a:p>
        </p:txBody>
      </p:sp>
      <p:sp>
        <p:nvSpPr>
          <p:cNvPr id="63" name="Rettangolo arrotondato 51"/>
          <p:cNvSpPr/>
          <p:nvPr/>
        </p:nvSpPr>
        <p:spPr>
          <a:xfrm>
            <a:off x="304800" y="1342561"/>
            <a:ext cx="3429000" cy="682997"/>
          </a:xfrm>
          <a:prstGeom prst="roundRect">
            <a:avLst/>
          </a:prstGeom>
          <a:solidFill>
            <a:schemeClr val="bg1"/>
          </a:solidFill>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Generate seed e</a:t>
            </a:r>
            <a:r>
              <a:rPr lang="en-US" sz="1600" baseline="30000" dirty="0" smtClean="0"/>
              <a:t>-</a:t>
            </a:r>
            <a:endParaRPr lang="en-US" sz="1600" baseline="30000" dirty="0"/>
          </a:p>
        </p:txBody>
      </p:sp>
      <p:sp>
        <p:nvSpPr>
          <p:cNvPr id="64" name="Rettangolo arrotondato 52"/>
          <p:cNvSpPr/>
          <p:nvPr/>
        </p:nvSpPr>
        <p:spPr>
          <a:xfrm>
            <a:off x="304800" y="4499000"/>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Move </a:t>
            </a:r>
            <a:r>
              <a:rPr lang="en-US" sz="1600" dirty="0" err="1" smtClean="0"/>
              <a:t>macroparticles</a:t>
            </a:r>
            <a:r>
              <a:rPr lang="en-US" sz="1600" dirty="0" smtClean="0"/>
              <a:t> (t </a:t>
            </a:r>
            <a:r>
              <a:rPr lang="en-US" sz="1600" dirty="0" smtClean="0">
                <a:sym typeface="Wingdings"/>
              </a:rPr>
              <a:t> </a:t>
            </a:r>
            <a:r>
              <a:rPr lang="en-US" sz="1600" dirty="0" smtClean="0"/>
              <a:t>t+</a:t>
            </a:r>
            <a:r>
              <a:rPr lang="el-GR" sz="1600" dirty="0" smtClean="0"/>
              <a:t>Δ</a:t>
            </a:r>
            <a:r>
              <a:rPr lang="en-US" sz="1600" dirty="0" smtClean="0"/>
              <a:t>t)</a:t>
            </a:r>
            <a:endParaRPr lang="en-US" sz="1600" baseline="30000" dirty="0"/>
          </a:p>
        </p:txBody>
      </p:sp>
      <p:sp>
        <p:nvSpPr>
          <p:cNvPr id="65" name="Rettangolo arrotondato 55"/>
          <p:cNvSpPr/>
          <p:nvPr/>
        </p:nvSpPr>
        <p:spPr>
          <a:xfrm>
            <a:off x="304800" y="5515000"/>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b="1" dirty="0" smtClean="0"/>
              <a:t>Detect impacts and generate </a:t>
            </a:r>
            <a:r>
              <a:rPr lang="en-US" sz="1600" b="1" dirty="0" err="1" smtClean="0"/>
              <a:t>secondaries</a:t>
            </a:r>
            <a:endParaRPr lang="en-US" sz="1600" b="1" baseline="30000" dirty="0"/>
          </a:p>
        </p:txBody>
      </p:sp>
      <p:cxnSp>
        <p:nvCxnSpPr>
          <p:cNvPr id="66" name="Connettore 2 56"/>
          <p:cNvCxnSpPr/>
          <p:nvPr/>
        </p:nvCxnSpPr>
        <p:spPr>
          <a:xfrm>
            <a:off x="2019300" y="6197352"/>
            <a:ext cx="0" cy="432048"/>
          </a:xfrm>
          <a:prstGeom prst="straightConnector1">
            <a:avLst/>
          </a:prstGeom>
          <a:ln w="19050">
            <a:headEnd type="non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67" name="Connettore 2 59"/>
          <p:cNvCxnSpPr>
            <a:stCxn id="63" idx="2"/>
            <a:endCxn id="62" idx="0"/>
          </p:cNvCxnSpPr>
          <p:nvPr/>
        </p:nvCxnSpPr>
        <p:spPr>
          <a:xfrm>
            <a:off x="2019300" y="2025558"/>
            <a:ext cx="0" cy="333003"/>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68" name="Connettore 2 60"/>
          <p:cNvCxnSpPr>
            <a:stCxn id="64" idx="2"/>
            <a:endCxn id="65" idx="0"/>
          </p:cNvCxnSpPr>
          <p:nvPr/>
        </p:nvCxnSpPr>
        <p:spPr>
          <a:xfrm>
            <a:off x="2019300" y="5181997"/>
            <a:ext cx="0" cy="333003"/>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sp>
        <p:nvSpPr>
          <p:cNvPr id="69" name="Rettangolo arrotondato 61"/>
          <p:cNvSpPr/>
          <p:nvPr/>
        </p:nvSpPr>
        <p:spPr>
          <a:xfrm>
            <a:off x="304800" y="3425361"/>
            <a:ext cx="3429000" cy="68299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dirty="0" smtClean="0"/>
              <a:t>Evaluate the e</a:t>
            </a:r>
            <a:r>
              <a:rPr lang="en-US" sz="1600" baseline="30000" dirty="0" smtClean="0"/>
              <a:t>-</a:t>
            </a:r>
            <a:r>
              <a:rPr lang="en-US" sz="1600" dirty="0" smtClean="0"/>
              <a:t> space charge </a:t>
            </a:r>
          </a:p>
          <a:p>
            <a:pPr algn="ctr"/>
            <a:r>
              <a:rPr lang="en-US" sz="1600" dirty="0" smtClean="0"/>
              <a:t>electric field </a:t>
            </a:r>
            <a:endParaRPr lang="en-US" sz="1600" baseline="30000" dirty="0"/>
          </a:p>
        </p:txBody>
      </p:sp>
      <p:cxnSp>
        <p:nvCxnSpPr>
          <p:cNvPr id="70" name="Connettore 2 63"/>
          <p:cNvCxnSpPr>
            <a:stCxn id="62" idx="2"/>
            <a:endCxn id="69" idx="0"/>
          </p:cNvCxnSpPr>
          <p:nvPr/>
        </p:nvCxnSpPr>
        <p:spPr>
          <a:xfrm>
            <a:off x="2019300" y="3041558"/>
            <a:ext cx="0" cy="383803"/>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71" name="Connettore 2 64"/>
          <p:cNvCxnSpPr>
            <a:stCxn id="69" idx="2"/>
            <a:endCxn id="64" idx="0"/>
          </p:cNvCxnSpPr>
          <p:nvPr/>
        </p:nvCxnSpPr>
        <p:spPr>
          <a:xfrm>
            <a:off x="2019300" y="4108358"/>
            <a:ext cx="0" cy="390642"/>
          </a:xfrm>
          <a:prstGeom prst="straightConnector1">
            <a:avLst/>
          </a:prstGeom>
          <a:ln w="19050">
            <a:headEnd type="none" w="med" len="med"/>
            <a:tailEnd type="stealth" w="lg" len="lg"/>
          </a:ln>
        </p:spPr>
        <p:style>
          <a:lnRef idx="1">
            <a:schemeClr val="accent1"/>
          </a:lnRef>
          <a:fillRef idx="0">
            <a:schemeClr val="accent1"/>
          </a:fillRef>
          <a:effectRef idx="0">
            <a:schemeClr val="accent1"/>
          </a:effectRef>
          <a:fontRef idx="minor">
            <a:schemeClr val="tx1"/>
          </a:fontRef>
        </p:style>
      </p:cxnSp>
      <p:sp>
        <p:nvSpPr>
          <p:cNvPr id="72" name="Rectangle 65"/>
          <p:cNvSpPr/>
          <p:nvPr/>
        </p:nvSpPr>
        <p:spPr>
          <a:xfrm>
            <a:off x="4419600" y="3048000"/>
            <a:ext cx="4345632" cy="3131627"/>
          </a:xfrm>
          <a:prstGeom prst="rect">
            <a:avLst/>
          </a:prstGeom>
        </p:spPr>
        <p:txBody>
          <a:bodyPr wrap="square">
            <a:spAutoFit/>
          </a:bodyPr>
          <a:lstStyle/>
          <a:p>
            <a:pPr marL="285750" lvl="1" indent="-285750">
              <a:lnSpc>
                <a:spcPct val="150000"/>
              </a:lnSpc>
              <a:spcBef>
                <a:spcPts val="1200"/>
              </a:spcBef>
              <a:buFont typeface="Arial" pitchFamily="34" charset="0"/>
              <a:buChar char="•"/>
            </a:pPr>
            <a:r>
              <a:rPr lang="en-US" dirty="0" smtClean="0">
                <a:solidFill>
                  <a:schemeClr val="tx2"/>
                </a:solidFill>
                <a:latin typeface="Calibri" pitchFamily="34" charset="0"/>
              </a:rPr>
              <a:t>When a MP hits the wall the SEY model is employed to generate </a:t>
            </a:r>
            <a:r>
              <a:rPr lang="en-US" b="1" dirty="0" smtClean="0">
                <a:solidFill>
                  <a:srgbClr val="FF0000"/>
                </a:solidFill>
                <a:latin typeface="Calibri" pitchFamily="34" charset="0"/>
              </a:rPr>
              <a:t>charge of emitted charge. </a:t>
            </a:r>
            <a:r>
              <a:rPr lang="en-US" dirty="0">
                <a:solidFill>
                  <a:srgbClr val="07408F"/>
                </a:solidFill>
                <a:latin typeface="Calibri" pitchFamily="34" charset="0"/>
              </a:rPr>
              <a:t>E</a:t>
            </a:r>
            <a:r>
              <a:rPr lang="en-US" dirty="0" smtClean="0">
                <a:solidFill>
                  <a:srgbClr val="07408F"/>
                </a:solidFill>
                <a:latin typeface="Calibri" pitchFamily="34" charset="0"/>
              </a:rPr>
              <a:t>nergy and angle also come from theoretical/experimental models.</a:t>
            </a:r>
          </a:p>
          <a:p>
            <a:pPr marL="285750" lvl="1" indent="-285750">
              <a:lnSpc>
                <a:spcPct val="150000"/>
              </a:lnSpc>
              <a:spcBef>
                <a:spcPts val="1200"/>
              </a:spcBef>
              <a:buFont typeface="Arial" pitchFamily="34" charset="0"/>
              <a:buChar char="•"/>
            </a:pPr>
            <a:r>
              <a:rPr lang="en-US" dirty="0" smtClean="0">
                <a:solidFill>
                  <a:schemeClr val="tx2"/>
                </a:solidFill>
                <a:latin typeface="Calibri" pitchFamily="34" charset="0"/>
              </a:rPr>
              <a:t>According to the number of emitted electrons, </a:t>
            </a:r>
            <a:r>
              <a:rPr lang="en-US" dirty="0" err="1" smtClean="0">
                <a:solidFill>
                  <a:schemeClr val="tx2"/>
                </a:solidFill>
                <a:latin typeface="Calibri" pitchFamily="34" charset="0"/>
              </a:rPr>
              <a:t>macroparticles</a:t>
            </a:r>
            <a:r>
              <a:rPr lang="en-US" dirty="0" smtClean="0">
                <a:solidFill>
                  <a:schemeClr val="tx2"/>
                </a:solidFill>
                <a:latin typeface="Calibri" pitchFamily="34" charset="0"/>
              </a:rPr>
              <a:t> can be </a:t>
            </a:r>
            <a:r>
              <a:rPr lang="en-US" b="1" dirty="0" smtClean="0">
                <a:solidFill>
                  <a:srgbClr val="FF0000"/>
                </a:solidFill>
                <a:latin typeface="Calibri" pitchFamily="34" charset="0"/>
              </a:rPr>
              <a:t>simply rescaled </a:t>
            </a:r>
            <a:r>
              <a:rPr lang="en-US" dirty="0" smtClean="0">
                <a:solidFill>
                  <a:schemeClr val="tx2"/>
                </a:solidFill>
                <a:latin typeface="Calibri" pitchFamily="34" charset="0"/>
              </a:rPr>
              <a:t>or </a:t>
            </a:r>
            <a:r>
              <a:rPr lang="en-US" b="1" dirty="0" smtClean="0">
                <a:solidFill>
                  <a:srgbClr val="FF0000"/>
                </a:solidFill>
                <a:latin typeface="Calibri" pitchFamily="34" charset="0"/>
              </a:rPr>
              <a:t>new are generated</a:t>
            </a:r>
            <a:r>
              <a:rPr lang="en-US" dirty="0" smtClean="0">
                <a:solidFill>
                  <a:schemeClr val="tx2"/>
                </a:solidFill>
                <a:latin typeface="Calibri" pitchFamily="34" charset="0"/>
              </a:rPr>
              <a:t>.</a:t>
            </a:r>
          </a:p>
        </p:txBody>
      </p:sp>
      <p:sp>
        <p:nvSpPr>
          <p:cNvPr id="83" name="Ovale 35"/>
          <p:cNvSpPr/>
          <p:nvPr/>
        </p:nvSpPr>
        <p:spPr>
          <a:xfrm>
            <a:off x="4648200" y="965008"/>
            <a:ext cx="3430156" cy="1549591"/>
          </a:xfrm>
          <a:prstGeom prst="ellipse">
            <a:avLst/>
          </a:prstGeom>
          <a:noFill/>
          <a:ln w="57150" cmpd="sng">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96227534"/>
      </p:ext>
    </p:extLst>
  </p:cSld>
  <p:clrMapOvr>
    <a:masterClrMapping/>
  </p:clrMapOvr>
  <p:timing>
    <p:tnLst>
      <p:par>
        <p:cTn xmlns:p14="http://schemas.microsoft.com/office/powerpoint/2010/mai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US" smtClean="0"/>
              <a:t>USPAS lectures</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134</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a:t>Numerical modeling: electron cloud build up</a:t>
            </a:r>
          </a:p>
        </p:txBody>
      </p:sp>
      <p:sp>
        <p:nvSpPr>
          <p:cNvPr id="88" name="Content Placeholder 2"/>
          <p:cNvSpPr>
            <a:spLocks noGrp="1"/>
          </p:cNvSpPr>
          <p:nvPr>
            <p:ph idx="1"/>
          </p:nvPr>
        </p:nvSpPr>
        <p:spPr>
          <a:xfrm>
            <a:off x="457200" y="1148347"/>
            <a:ext cx="8229600" cy="4604006"/>
          </a:xfrm>
        </p:spPr>
        <p:txBody>
          <a:bodyPr>
            <a:normAutofit fontScale="92500" lnSpcReduction="10000"/>
          </a:bodyPr>
          <a:lstStyle/>
          <a:p>
            <a:pPr marL="72000" indent="0">
              <a:buNone/>
            </a:pPr>
            <a:r>
              <a:rPr lang="en-US" dirty="0" smtClean="0"/>
              <a:t>Electron cloud build up simulations pose several challenges:</a:t>
            </a:r>
          </a:p>
          <a:p>
            <a:pPr marL="72000" indent="0">
              <a:buNone/>
            </a:pPr>
            <a:endParaRPr lang="en-US" dirty="0" smtClean="0"/>
          </a:p>
          <a:p>
            <a:r>
              <a:rPr lang="en-US" dirty="0" smtClean="0"/>
              <a:t>Management of the </a:t>
            </a:r>
            <a:r>
              <a:rPr lang="en-US" dirty="0" err="1" smtClean="0"/>
              <a:t>macroparticle</a:t>
            </a:r>
            <a:r>
              <a:rPr lang="en-US" dirty="0" smtClean="0"/>
              <a:t> size</a:t>
            </a:r>
          </a:p>
          <a:p>
            <a:pPr lvl="1"/>
            <a:r>
              <a:rPr lang="en-US" dirty="0" smtClean="0"/>
              <a:t>The number of electrons in an electron cloud simulation varies by several orders of magnitude</a:t>
            </a:r>
          </a:p>
          <a:p>
            <a:pPr lvl="1"/>
            <a:r>
              <a:rPr lang="en-US" dirty="0" smtClean="0"/>
              <a:t>The size of </a:t>
            </a:r>
            <a:r>
              <a:rPr lang="en-US" dirty="0" err="1" smtClean="0"/>
              <a:t>macroparticles</a:t>
            </a:r>
            <a:r>
              <a:rPr lang="en-US" dirty="0" smtClean="0"/>
              <a:t> needs to be adapted during the simulation to keep the number of </a:t>
            </a:r>
            <a:r>
              <a:rPr lang="en-US" dirty="0" err="1" smtClean="0"/>
              <a:t>macroparticles</a:t>
            </a:r>
            <a:r>
              <a:rPr lang="en-US" dirty="0" smtClean="0"/>
              <a:t> reasonable, but conserving the phase space of the ensemble</a:t>
            </a:r>
          </a:p>
          <a:p>
            <a:r>
              <a:rPr lang="en-US" dirty="0" smtClean="0"/>
              <a:t>Tracking in arbitrary magnetic field configurations and time varying electric fields</a:t>
            </a:r>
          </a:p>
          <a:p>
            <a:r>
              <a:rPr lang="en-US" dirty="0" smtClean="0"/>
              <a:t>Accurate beam field and electron space charge computation</a:t>
            </a:r>
          </a:p>
          <a:p>
            <a:pPr lvl="1"/>
            <a:r>
              <a:rPr lang="en-US" dirty="0" smtClean="0"/>
              <a:t>Due to all the surface effects, the e</a:t>
            </a:r>
            <a:r>
              <a:rPr lang="en-US" baseline="30000" dirty="0" smtClean="0"/>
              <a:t>-</a:t>
            </a:r>
            <a:r>
              <a:rPr lang="en-US" dirty="0" smtClean="0"/>
              <a:t> dynamics in proximity of the wall is crucial, therefore the electric field calculation must be accurate also close to the EM boundary</a:t>
            </a:r>
          </a:p>
          <a:p>
            <a:endParaRPr lang="en-US" dirty="0" smtClean="0"/>
          </a:p>
          <a:p>
            <a:endParaRPr lang="en-US" dirty="0" smtClean="0"/>
          </a:p>
          <a:p>
            <a:pPr lvl="1"/>
            <a:endParaRPr lang="en-US" dirty="0" smtClean="0"/>
          </a:p>
          <a:p>
            <a:pPr lvl="2">
              <a:buNone/>
            </a:pPr>
            <a:endParaRPr lang="en-US" dirty="0" smtClean="0"/>
          </a:p>
          <a:p>
            <a:endParaRPr lang="en-US" dirty="0"/>
          </a:p>
        </p:txBody>
      </p:sp>
      <p:sp>
        <p:nvSpPr>
          <p:cNvPr id="2" name="Rectangle 1"/>
          <p:cNvSpPr/>
          <p:nvPr/>
        </p:nvSpPr>
        <p:spPr>
          <a:xfrm>
            <a:off x="2969335" y="6326468"/>
            <a:ext cx="4456430" cy="37115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Date Placeholder 2"/>
          <p:cNvSpPr>
            <a:spLocks noGrp="1"/>
          </p:cNvSpPr>
          <p:nvPr>
            <p:ph type="dt" sz="half" idx="2"/>
          </p:nvPr>
        </p:nvSpPr>
        <p:spPr>
          <a:xfrm>
            <a:off x="2972325" y="6365367"/>
            <a:ext cx="2133600" cy="365125"/>
          </a:xfrm>
        </p:spPr>
        <p:txBody>
          <a:bodyPr/>
          <a:lstStyle/>
          <a:p>
            <a:r>
              <a:rPr lang="en-US" dirty="0" smtClean="0"/>
              <a:t>November 2015</a:t>
            </a:r>
            <a:endParaRPr lang="en-US" dirty="0"/>
          </a:p>
        </p:txBody>
      </p:sp>
      <p:sp>
        <p:nvSpPr>
          <p:cNvPr id="11" name="Footer Placeholder 3"/>
          <p:cNvSpPr txBox="1">
            <a:spLocks/>
          </p:cNvSpPr>
          <p:nvPr/>
        </p:nvSpPr>
        <p:spPr>
          <a:xfrm>
            <a:off x="5185746" y="6359340"/>
            <a:ext cx="28956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CAS – Electron Cloud</a:t>
            </a:r>
            <a:endParaRPr lang="en-US" dirty="0"/>
          </a:p>
        </p:txBody>
      </p:sp>
    </p:spTree>
    <p:extLst>
      <p:ext uri="{BB962C8B-B14F-4D97-AF65-F5344CB8AC3E}">
        <p14:creationId xmlns:p14="http://schemas.microsoft.com/office/powerpoint/2010/main" val="9014148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8">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8">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8">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8">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135</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a:t>Numerical modeling: electron cloud build up</a:t>
            </a:r>
          </a:p>
        </p:txBody>
      </p:sp>
      <p:sp>
        <p:nvSpPr>
          <p:cNvPr id="2" name="Content Placeholder 1"/>
          <p:cNvSpPr>
            <a:spLocks noGrp="1"/>
          </p:cNvSpPr>
          <p:nvPr>
            <p:ph idx="1"/>
          </p:nvPr>
        </p:nvSpPr>
        <p:spPr>
          <a:xfrm>
            <a:off x="457200" y="5282399"/>
            <a:ext cx="8226854" cy="486359"/>
          </a:xfrm>
        </p:spPr>
        <p:txBody>
          <a:bodyPr>
            <a:noAutofit/>
          </a:bodyPr>
          <a:lstStyle/>
          <a:p>
            <a:r>
              <a:rPr lang="en-US" sz="1800" dirty="0" smtClean="0"/>
              <a:t>A sample result of simulated build up, plotted as energy deposition on the chamber due to the electrons as a function of the bunch passage</a:t>
            </a:r>
            <a:endParaRPr lang="en-US" sz="1800" dirty="0"/>
          </a:p>
        </p:txBody>
      </p:sp>
      <p:pic>
        <p:nvPicPr>
          <p:cNvPr id="8" name="Picture 2"/>
          <p:cNvPicPr>
            <a:picLocks noChangeAspect="1" noChangeArrowheads="1"/>
          </p:cNvPicPr>
          <p:nvPr/>
        </p:nvPicPr>
        <p:blipFill>
          <a:blip r:embed="rId2" cstate="print"/>
          <a:srcRect/>
          <a:stretch>
            <a:fillRect/>
          </a:stretch>
        </p:blipFill>
        <p:spPr bwMode="auto">
          <a:xfrm>
            <a:off x="1851094" y="832248"/>
            <a:ext cx="5588244" cy="4191183"/>
          </a:xfrm>
          <a:prstGeom prst="rect">
            <a:avLst/>
          </a:prstGeom>
          <a:noFill/>
          <a:ln w="9525">
            <a:noFill/>
            <a:miter lim="800000"/>
            <a:headEnd/>
            <a:tailEnd/>
          </a:ln>
          <a:effectLst/>
        </p:spPr>
      </p:pic>
      <p:sp>
        <p:nvSpPr>
          <p:cNvPr id="11"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2"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51727908"/>
      </p:ext>
    </p:extLst>
  </p:cSld>
  <p:clrMapOvr>
    <a:masterClrMapping/>
  </p:clrMapOvr>
  <p:timing>
    <p:tnLst>
      <p:par>
        <p:cTn xmlns:p14="http://schemas.microsoft.com/office/powerpoint/2010/mai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136</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a:t>Numerical modeling: electron cloud build up</a:t>
            </a:r>
          </a:p>
        </p:txBody>
      </p:sp>
      <p:sp>
        <p:nvSpPr>
          <p:cNvPr id="2" name="Content Placeholder 1"/>
          <p:cNvSpPr>
            <a:spLocks noGrp="1"/>
          </p:cNvSpPr>
          <p:nvPr>
            <p:ph idx="1"/>
          </p:nvPr>
        </p:nvSpPr>
        <p:spPr>
          <a:xfrm>
            <a:off x="2391560" y="5738155"/>
            <a:ext cx="6524937" cy="486359"/>
          </a:xfrm>
        </p:spPr>
        <p:txBody>
          <a:bodyPr>
            <a:noAutofit/>
          </a:bodyPr>
          <a:lstStyle/>
          <a:p>
            <a:r>
              <a:rPr lang="en-US" sz="1800" dirty="0" smtClean="0"/>
              <a:t>Simulations can be used to infer the SEY of a surface from heat load measurements in known beam conditions .. </a:t>
            </a:r>
            <a:endParaRPr lang="en-US" sz="1800" dirty="0"/>
          </a:p>
        </p:txBody>
      </p:sp>
      <p:pic>
        <p:nvPicPr>
          <p:cNvPr id="6" name="Picture 5"/>
          <p:cNvPicPr>
            <a:picLocks noChangeAspect="1"/>
          </p:cNvPicPr>
          <p:nvPr/>
        </p:nvPicPr>
        <p:blipFill>
          <a:blip r:embed="rId2"/>
          <a:stretch>
            <a:fillRect/>
          </a:stretch>
        </p:blipFill>
        <p:spPr>
          <a:xfrm>
            <a:off x="812473" y="836272"/>
            <a:ext cx="7265883" cy="4799019"/>
          </a:xfrm>
          <a:prstGeom prst="rect">
            <a:avLst/>
          </a:prstGeom>
        </p:spPr>
      </p:pic>
      <p:sp>
        <p:nvSpPr>
          <p:cNvPr id="8"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9"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3140073413"/>
      </p:ext>
    </p:extLst>
  </p:cSld>
  <p:clrMapOvr>
    <a:masterClrMapping/>
  </p:clrMapOvr>
  <p:timing>
    <p:tnLst>
      <p:par>
        <p:cTn xmlns:p14="http://schemas.microsoft.com/office/powerpoint/2010/mai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Fill3948_cut1.150h_450GeV_for_triplets_B2.matstable_phase.png"/>
          <p:cNvPicPr>
            <a:picLocks noChangeAspect="1"/>
          </p:cNvPicPr>
          <p:nvPr/>
        </p:nvPicPr>
        <p:blipFill rotWithShape="1">
          <a:blip r:embed="rId2">
            <a:extLst>
              <a:ext uri="{28A0092B-C50C-407E-A947-70E740481C1C}">
                <a14:useLocalDpi xmlns:a14="http://schemas.microsoft.com/office/drawing/2010/main" val="0"/>
              </a:ext>
            </a:extLst>
          </a:blip>
          <a:srcRect l="7361" t="7778" r="8056" b="3111"/>
          <a:stretch/>
        </p:blipFill>
        <p:spPr>
          <a:xfrm>
            <a:off x="457200" y="723899"/>
            <a:ext cx="8229600" cy="5418834"/>
          </a:xfrm>
          <a:prstGeom prst="rect">
            <a:avLst/>
          </a:prstGeom>
        </p:spPr>
      </p:pic>
      <p:sp>
        <p:nvSpPr>
          <p:cNvPr id="5" name="Slide Number Placeholder 4"/>
          <p:cNvSpPr>
            <a:spLocks noGrp="1"/>
          </p:cNvSpPr>
          <p:nvPr>
            <p:ph type="sldNum" sz="quarter" idx="4"/>
          </p:nvPr>
        </p:nvSpPr>
        <p:spPr/>
        <p:txBody>
          <a:bodyPr/>
          <a:lstStyle/>
          <a:p>
            <a:fld id="{17918391-D411-FE40-AAD7-861AE5233E0E}" type="slidenum">
              <a:rPr lang="en-US" smtClean="0"/>
              <a:pPr/>
              <a:t>137</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a:t>Numerical modeling: electron cloud build up</a:t>
            </a:r>
          </a:p>
        </p:txBody>
      </p:sp>
      <p:sp>
        <p:nvSpPr>
          <p:cNvPr id="2" name="Content Placeholder 1"/>
          <p:cNvSpPr>
            <a:spLocks noGrp="1"/>
          </p:cNvSpPr>
          <p:nvPr>
            <p:ph idx="1"/>
          </p:nvPr>
        </p:nvSpPr>
        <p:spPr>
          <a:xfrm>
            <a:off x="2391560" y="6089315"/>
            <a:ext cx="6524937" cy="486359"/>
          </a:xfrm>
        </p:spPr>
        <p:txBody>
          <a:bodyPr>
            <a:noAutofit/>
          </a:bodyPr>
          <a:lstStyle/>
          <a:p>
            <a:r>
              <a:rPr lang="en-US" sz="1800" dirty="0" smtClean="0"/>
              <a:t> .. or to determine the bunch-by-bunch phase shift</a:t>
            </a:r>
            <a:endParaRPr lang="en-US" sz="1800" dirty="0"/>
          </a:p>
        </p:txBody>
      </p:sp>
      <p:sp>
        <p:nvSpPr>
          <p:cNvPr id="8"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cxnSp>
        <p:nvCxnSpPr>
          <p:cNvPr id="11" name="Straight Connector 10"/>
          <p:cNvCxnSpPr/>
          <p:nvPr/>
        </p:nvCxnSpPr>
        <p:spPr>
          <a:xfrm>
            <a:off x="1066800" y="3657600"/>
            <a:ext cx="330200"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409700" y="3485634"/>
            <a:ext cx="1155700" cy="323165"/>
          </a:xfrm>
          <a:prstGeom prst="rect">
            <a:avLst/>
          </a:prstGeom>
          <a:noFill/>
        </p:spPr>
        <p:txBody>
          <a:bodyPr wrap="square" rtlCol="0">
            <a:spAutoFit/>
          </a:bodyPr>
          <a:lstStyle/>
          <a:p>
            <a:r>
              <a:rPr lang="en-US" sz="1500" dirty="0" smtClean="0">
                <a:solidFill>
                  <a:srgbClr val="0000FF"/>
                </a:solidFill>
              </a:rPr>
              <a:t>Data</a:t>
            </a:r>
            <a:endParaRPr lang="en-US" sz="1500" dirty="0">
              <a:solidFill>
                <a:srgbClr val="0000FF"/>
              </a:solidFill>
            </a:endParaRPr>
          </a:p>
        </p:txBody>
      </p:sp>
      <p:cxnSp>
        <p:nvCxnSpPr>
          <p:cNvPr id="13" name="Straight Connector 12"/>
          <p:cNvCxnSpPr/>
          <p:nvPr/>
        </p:nvCxnSpPr>
        <p:spPr>
          <a:xfrm>
            <a:off x="1066800" y="3898900"/>
            <a:ext cx="33020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1409700" y="3714234"/>
            <a:ext cx="1397000" cy="323165"/>
          </a:xfrm>
          <a:prstGeom prst="rect">
            <a:avLst/>
          </a:prstGeom>
          <a:noFill/>
        </p:spPr>
        <p:txBody>
          <a:bodyPr wrap="square" rtlCol="0">
            <a:spAutoFit/>
          </a:bodyPr>
          <a:lstStyle/>
          <a:p>
            <a:r>
              <a:rPr lang="en-US" sz="1500" dirty="0" smtClean="0">
                <a:solidFill>
                  <a:srgbClr val="FF0000"/>
                </a:solidFill>
              </a:rPr>
              <a:t>Simulation</a:t>
            </a:r>
            <a:endParaRPr lang="en-US" sz="1500" dirty="0">
              <a:solidFill>
                <a:srgbClr val="FF0000"/>
              </a:solidFill>
            </a:endParaRPr>
          </a:p>
        </p:txBody>
      </p:sp>
      <p:sp>
        <p:nvSpPr>
          <p:cNvPr id="15"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702507091"/>
      </p:ext>
    </p:extLst>
  </p:cSld>
  <p:clrMapOvr>
    <a:masterClrMapping/>
  </p:clrMapOvr>
  <p:timing>
    <p:tnLst>
      <p:par>
        <p:cTn xmlns:p14="http://schemas.microsoft.com/office/powerpoint/2010/mai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Fill3948_cut1.150h_450GeV_for_triplets_B2.matstable_phase.png"/>
          <p:cNvPicPr>
            <a:picLocks noChangeAspect="1"/>
          </p:cNvPicPr>
          <p:nvPr/>
        </p:nvPicPr>
        <p:blipFill rotWithShape="1">
          <a:blip r:embed="rId2">
            <a:extLst>
              <a:ext uri="{28A0092B-C50C-407E-A947-70E740481C1C}">
                <a14:useLocalDpi xmlns:a14="http://schemas.microsoft.com/office/drawing/2010/main" val="0"/>
              </a:ext>
            </a:extLst>
          </a:blip>
          <a:srcRect l="7361" t="7778" r="8056" b="3111"/>
          <a:stretch/>
        </p:blipFill>
        <p:spPr>
          <a:xfrm>
            <a:off x="457200" y="723899"/>
            <a:ext cx="8229600" cy="5418834"/>
          </a:xfrm>
          <a:prstGeom prst="rect">
            <a:avLst/>
          </a:prstGeom>
        </p:spPr>
      </p:pic>
      <p:sp>
        <p:nvSpPr>
          <p:cNvPr id="5" name="Slide Number Placeholder 4"/>
          <p:cNvSpPr>
            <a:spLocks noGrp="1"/>
          </p:cNvSpPr>
          <p:nvPr>
            <p:ph type="sldNum" sz="quarter" idx="4"/>
          </p:nvPr>
        </p:nvSpPr>
        <p:spPr/>
        <p:txBody>
          <a:bodyPr/>
          <a:lstStyle/>
          <a:p>
            <a:fld id="{17918391-D411-FE40-AAD7-861AE5233E0E}" type="slidenum">
              <a:rPr lang="en-US" smtClean="0"/>
              <a:pPr/>
              <a:t>138</a:t>
            </a:fld>
            <a:endParaRPr lang="en-US" dirty="0"/>
          </a:p>
        </p:txBody>
      </p:sp>
      <p:sp>
        <p:nvSpPr>
          <p:cNvPr id="27" name="Title 6"/>
          <p:cNvSpPr>
            <a:spLocks noGrp="1"/>
          </p:cNvSpPr>
          <p:nvPr>
            <p:ph type="title"/>
          </p:nvPr>
        </p:nvSpPr>
        <p:spPr>
          <a:xfrm>
            <a:off x="457200" y="149090"/>
            <a:ext cx="8226854" cy="538966"/>
          </a:xfrm>
        </p:spPr>
        <p:txBody>
          <a:bodyPr>
            <a:normAutofit fontScale="90000"/>
          </a:bodyPr>
          <a:lstStyle/>
          <a:p>
            <a:r>
              <a:rPr lang="en-US" dirty="0"/>
              <a:t>Numerical modeling: electron cloud build up</a:t>
            </a:r>
          </a:p>
        </p:txBody>
      </p:sp>
      <p:sp>
        <p:nvSpPr>
          <p:cNvPr id="2" name="Content Placeholder 1"/>
          <p:cNvSpPr>
            <a:spLocks noGrp="1"/>
          </p:cNvSpPr>
          <p:nvPr>
            <p:ph idx="1"/>
          </p:nvPr>
        </p:nvSpPr>
        <p:spPr>
          <a:xfrm>
            <a:off x="2391560" y="6089315"/>
            <a:ext cx="6524937" cy="486359"/>
          </a:xfrm>
        </p:spPr>
        <p:txBody>
          <a:bodyPr>
            <a:noAutofit/>
          </a:bodyPr>
          <a:lstStyle/>
          <a:p>
            <a:r>
              <a:rPr lang="en-US" sz="1800" dirty="0" smtClean="0"/>
              <a:t> .. or to determine the bunch-by-bunch phase shift</a:t>
            </a:r>
            <a:endParaRPr lang="en-US" sz="1800" dirty="0"/>
          </a:p>
        </p:txBody>
      </p:sp>
      <p:sp>
        <p:nvSpPr>
          <p:cNvPr id="8"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cxnSp>
        <p:nvCxnSpPr>
          <p:cNvPr id="11" name="Straight Connector 10"/>
          <p:cNvCxnSpPr/>
          <p:nvPr/>
        </p:nvCxnSpPr>
        <p:spPr>
          <a:xfrm>
            <a:off x="1066800" y="3657600"/>
            <a:ext cx="330200"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409700" y="3485634"/>
            <a:ext cx="1155700" cy="323165"/>
          </a:xfrm>
          <a:prstGeom prst="rect">
            <a:avLst/>
          </a:prstGeom>
          <a:noFill/>
        </p:spPr>
        <p:txBody>
          <a:bodyPr wrap="square" rtlCol="0">
            <a:spAutoFit/>
          </a:bodyPr>
          <a:lstStyle/>
          <a:p>
            <a:r>
              <a:rPr lang="en-US" sz="1500" dirty="0" smtClean="0">
                <a:solidFill>
                  <a:srgbClr val="0000FF"/>
                </a:solidFill>
              </a:rPr>
              <a:t>Data</a:t>
            </a:r>
            <a:endParaRPr lang="en-US" sz="1500" dirty="0">
              <a:solidFill>
                <a:srgbClr val="0000FF"/>
              </a:solidFill>
            </a:endParaRPr>
          </a:p>
        </p:txBody>
      </p:sp>
      <p:cxnSp>
        <p:nvCxnSpPr>
          <p:cNvPr id="13" name="Straight Connector 12"/>
          <p:cNvCxnSpPr/>
          <p:nvPr/>
        </p:nvCxnSpPr>
        <p:spPr>
          <a:xfrm>
            <a:off x="1066800" y="3898900"/>
            <a:ext cx="33020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1409700" y="3714234"/>
            <a:ext cx="1397000" cy="323165"/>
          </a:xfrm>
          <a:prstGeom prst="rect">
            <a:avLst/>
          </a:prstGeom>
          <a:noFill/>
        </p:spPr>
        <p:txBody>
          <a:bodyPr wrap="square" rtlCol="0">
            <a:spAutoFit/>
          </a:bodyPr>
          <a:lstStyle/>
          <a:p>
            <a:r>
              <a:rPr lang="en-US" sz="1500" dirty="0" smtClean="0">
                <a:solidFill>
                  <a:srgbClr val="FF0000"/>
                </a:solidFill>
              </a:rPr>
              <a:t>Simulation</a:t>
            </a:r>
            <a:endParaRPr lang="en-US" sz="1500" dirty="0">
              <a:solidFill>
                <a:srgbClr val="FF0000"/>
              </a:solidFill>
            </a:endParaRPr>
          </a:p>
        </p:txBody>
      </p:sp>
      <p:sp>
        <p:nvSpPr>
          <p:cNvPr id="15"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16" name="Rectangle 15"/>
          <p:cNvSpPr/>
          <p:nvPr/>
        </p:nvSpPr>
        <p:spPr>
          <a:xfrm>
            <a:off x="7023100" y="870465"/>
            <a:ext cx="749300" cy="5060435"/>
          </a:xfrm>
          <a:prstGeom prst="rect">
            <a:avLst/>
          </a:prstGeom>
          <a:noFill/>
          <a:ln w="28575" cmpd="sng">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7" name="Straight Arrow Connector 16"/>
          <p:cNvCxnSpPr/>
          <p:nvPr/>
        </p:nvCxnSpPr>
        <p:spPr>
          <a:xfrm flipH="1">
            <a:off x="6159500" y="3162300"/>
            <a:ext cx="863600" cy="190500"/>
          </a:xfrm>
          <a:prstGeom prst="straightConnector1">
            <a:avLst/>
          </a:prstGeom>
          <a:ln>
            <a:solidFill>
              <a:srgbClr val="4B4B4B"/>
            </a:solidFill>
            <a:tailEnd type="arrow"/>
          </a:ln>
        </p:spPr>
        <p:style>
          <a:lnRef idx="2">
            <a:schemeClr val="accent1"/>
          </a:lnRef>
          <a:fillRef idx="0">
            <a:schemeClr val="accent1"/>
          </a:fillRef>
          <a:effectRef idx="1">
            <a:schemeClr val="accent1"/>
          </a:effectRef>
          <a:fontRef idx="minor">
            <a:schemeClr val="tx1"/>
          </a:fontRef>
        </p:style>
      </p:cxnSp>
      <p:pic>
        <p:nvPicPr>
          <p:cNvPr id="18" name="Picture 17" descr="Fill3948_cut1.150h_450GeV_for_triplets_B2.matstable_phase_zoom.png"/>
          <p:cNvPicPr>
            <a:picLocks noChangeAspect="1"/>
          </p:cNvPicPr>
          <p:nvPr/>
        </p:nvPicPr>
        <p:blipFill rotWithShape="1">
          <a:blip r:embed="rId3">
            <a:extLst>
              <a:ext uri="{28A0092B-C50C-407E-A947-70E740481C1C}">
                <a14:useLocalDpi xmlns:a14="http://schemas.microsoft.com/office/drawing/2010/main" val="0"/>
              </a:ext>
            </a:extLst>
          </a:blip>
          <a:srcRect l="6805" t="6889" r="7917" b="3112"/>
          <a:stretch/>
        </p:blipFill>
        <p:spPr>
          <a:xfrm>
            <a:off x="161024" y="1148750"/>
            <a:ext cx="5998476" cy="3956650"/>
          </a:xfrm>
          <a:prstGeom prst="rect">
            <a:avLst/>
          </a:prstGeom>
          <a:ln w="28575" cmpd="sng">
            <a:solidFill>
              <a:schemeClr val="accent4">
                <a:lumMod val="50000"/>
              </a:schemeClr>
            </a:solidFill>
          </a:ln>
        </p:spPr>
      </p:pic>
    </p:spTree>
    <p:extLst>
      <p:ext uri="{BB962C8B-B14F-4D97-AF65-F5344CB8AC3E}">
        <p14:creationId xmlns:p14="http://schemas.microsoft.com/office/powerpoint/2010/main" val="2515184399"/>
      </p:ext>
    </p:extLst>
  </p:cSld>
  <p:clrMapOvr>
    <a:masterClrMapping/>
  </p:clrMapOvr>
  <p:timing>
    <p:tnLst>
      <p:par>
        <p:cTn xmlns:p14="http://schemas.microsoft.com/office/powerpoint/2010/mai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17918391-D411-FE40-AAD7-861AE5233E0E}" type="slidenum">
              <a:rPr lang="en-US" smtClean="0"/>
              <a:pPr/>
              <a:t>139</a:t>
            </a:fld>
            <a:endParaRPr lang="en-US" dirty="0"/>
          </a:p>
        </p:txBody>
      </p:sp>
      <p:sp>
        <p:nvSpPr>
          <p:cNvPr id="57" name="Title 1"/>
          <p:cNvSpPr>
            <a:spLocks noGrp="1"/>
          </p:cNvSpPr>
          <p:nvPr>
            <p:ph type="title"/>
          </p:nvPr>
        </p:nvSpPr>
        <p:spPr>
          <a:xfrm>
            <a:off x="46672" y="140714"/>
            <a:ext cx="8229600" cy="538966"/>
          </a:xfrm>
        </p:spPr>
        <p:txBody>
          <a:bodyPr/>
          <a:lstStyle/>
          <a:p>
            <a:r>
              <a:rPr lang="en-US" dirty="0" smtClean="0"/>
              <a:t>Summary of electron cloud effects</a:t>
            </a:r>
            <a:endParaRPr lang="en-US" dirty="0"/>
          </a:p>
        </p:txBody>
      </p:sp>
      <p:sp>
        <p:nvSpPr>
          <p:cNvPr id="19" name="Content Placeholder 2"/>
          <p:cNvSpPr>
            <a:spLocks noGrp="1"/>
          </p:cNvSpPr>
          <p:nvPr>
            <p:ph idx="1"/>
          </p:nvPr>
        </p:nvSpPr>
        <p:spPr>
          <a:xfrm>
            <a:off x="457200" y="878148"/>
            <a:ext cx="8226854" cy="4889146"/>
          </a:xfrm>
        </p:spPr>
        <p:txBody>
          <a:bodyPr>
            <a:normAutofit fontScale="92500"/>
          </a:bodyPr>
          <a:lstStyle/>
          <a:p>
            <a:r>
              <a:rPr lang="en-US" b="1" dirty="0" smtClean="0">
                <a:solidFill>
                  <a:srgbClr val="FF0000"/>
                </a:solidFill>
              </a:rPr>
              <a:t>Electron clouds </a:t>
            </a:r>
            <a:r>
              <a:rPr lang="en-US" dirty="0" smtClean="0"/>
              <a:t>can build up in accelerators operating with beams of positively charged particles in some parameter ranges. </a:t>
            </a:r>
          </a:p>
          <a:p>
            <a:pPr lvl="1"/>
            <a:r>
              <a:rPr lang="en-US" dirty="0" smtClean="0"/>
              <a:t>Several detrimental effects:</a:t>
            </a:r>
          </a:p>
          <a:p>
            <a:pPr lvl="2"/>
            <a:r>
              <a:rPr lang="en-US" dirty="0" smtClean="0"/>
              <a:t>Pressure rise &amp; heat load</a:t>
            </a:r>
          </a:p>
          <a:p>
            <a:pPr lvl="2"/>
            <a:r>
              <a:rPr lang="en-US" dirty="0" smtClean="0"/>
              <a:t>Energy loss, beam instability, poor beam lifetime, </a:t>
            </a:r>
            <a:r>
              <a:rPr lang="en-US" dirty="0" err="1" smtClean="0"/>
              <a:t>emittance</a:t>
            </a:r>
            <a:r>
              <a:rPr lang="en-US" dirty="0" smtClean="0"/>
              <a:t> blow up</a:t>
            </a:r>
          </a:p>
          <a:p>
            <a:pPr lvl="1"/>
            <a:r>
              <a:rPr lang="en-US" dirty="0" smtClean="0"/>
              <a:t>Mitigation/suppression strategies exist and can be applied to both running and new machines</a:t>
            </a:r>
          </a:p>
          <a:p>
            <a:pPr lvl="2"/>
            <a:r>
              <a:rPr lang="en-US" dirty="0" smtClean="0"/>
              <a:t>Machine scrubbing</a:t>
            </a:r>
          </a:p>
          <a:p>
            <a:pPr lvl="2"/>
            <a:r>
              <a:rPr lang="en-US" dirty="0" smtClean="0"/>
              <a:t>Surface coating with low SEY materials or surface machining</a:t>
            </a:r>
          </a:p>
          <a:p>
            <a:pPr lvl="2"/>
            <a:r>
              <a:rPr lang="en-US" dirty="0" smtClean="0"/>
              <a:t>Solenoids, clearing electrodes</a:t>
            </a:r>
          </a:p>
          <a:p>
            <a:pPr lvl="1"/>
            <a:r>
              <a:rPr lang="en-US" dirty="0" smtClean="0"/>
              <a:t>Well-established numerical models exist to model separately electron cloud build up and beam instability (single bunch)</a:t>
            </a:r>
          </a:p>
        </p:txBody>
      </p:sp>
      <p:sp>
        <p:nvSpPr>
          <p:cNvPr id="7"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8"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415999628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smtClean="0"/>
              <a:t>Photoemission</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14</a:t>
            </a:fld>
            <a:endParaRPr lang="en-US" dirty="0"/>
          </a:p>
        </p:txBody>
      </p:sp>
      <p:sp>
        <p:nvSpPr>
          <p:cNvPr id="11" name="Content Placeholder 8"/>
          <p:cNvSpPr>
            <a:spLocks noGrp="1"/>
          </p:cNvSpPr>
          <p:nvPr>
            <p:ph idx="1"/>
          </p:nvPr>
        </p:nvSpPr>
        <p:spPr>
          <a:xfrm>
            <a:off x="283810" y="979006"/>
            <a:ext cx="8229600" cy="2010930"/>
          </a:xfrm>
        </p:spPr>
        <p:txBody>
          <a:bodyPr>
            <a:normAutofit fontScale="77500" lnSpcReduction="20000"/>
          </a:bodyPr>
          <a:lstStyle/>
          <a:p>
            <a:r>
              <a:rPr lang="en-US" sz="2000" dirty="0" smtClean="0"/>
              <a:t>The rate of electron production (</a:t>
            </a:r>
            <a:r>
              <a:rPr lang="en-US" sz="2000" dirty="0" err="1" smtClean="0">
                <a:latin typeface="Symbol" charset="2"/>
                <a:cs typeface="Symbol" charset="2"/>
              </a:rPr>
              <a:t>l</a:t>
            </a:r>
            <a:r>
              <a:rPr lang="en-US" sz="2000" dirty="0" smtClean="0"/>
              <a:t>=</a:t>
            </a:r>
            <a:r>
              <a:rPr lang="en-US" sz="2000" dirty="0" err="1" smtClean="0"/>
              <a:t>dN</a:t>
            </a:r>
            <a:r>
              <a:rPr lang="en-US" sz="2000" baseline="-25000" dirty="0" err="1" smtClean="0"/>
              <a:t>el</a:t>
            </a:r>
            <a:r>
              <a:rPr lang="en-US" sz="2000" dirty="0" err="1" smtClean="0"/>
              <a:t>/ds</a:t>
            </a:r>
            <a:r>
              <a:rPr lang="en-US" sz="2000" dirty="0" smtClean="0"/>
              <a:t>) is given by the </a:t>
            </a:r>
            <a:r>
              <a:rPr lang="en-US" sz="2000" dirty="0" smtClean="0">
                <a:solidFill>
                  <a:srgbClr val="0000FF"/>
                </a:solidFill>
              </a:rPr>
              <a:t>number of photons per beam particle per meter </a:t>
            </a:r>
            <a:r>
              <a:rPr lang="en-US" sz="2000" dirty="0" smtClean="0"/>
              <a:t>multiplied by the number of beam particles and by the </a:t>
            </a:r>
            <a:r>
              <a:rPr lang="en-US" sz="2000" dirty="0" smtClean="0">
                <a:solidFill>
                  <a:srgbClr val="0000FF"/>
                </a:solidFill>
              </a:rPr>
              <a:t>photoemission yield </a:t>
            </a:r>
            <a:r>
              <a:rPr lang="en-US" sz="2000" dirty="0" smtClean="0"/>
              <a:t>of the surface, which depends on the energy of the photons (Y)</a:t>
            </a:r>
          </a:p>
          <a:p>
            <a:r>
              <a:rPr lang="en-US" sz="2000" dirty="0" smtClean="0"/>
              <a:t>An </a:t>
            </a:r>
            <a:r>
              <a:rPr lang="en-US" sz="2000" dirty="0" smtClean="0">
                <a:solidFill>
                  <a:srgbClr val="FF0000"/>
                </a:solidFill>
              </a:rPr>
              <a:t>effective photoemission yield </a:t>
            </a:r>
            <a:r>
              <a:rPr lang="en-US" sz="2000" dirty="0" smtClean="0"/>
              <a:t>(Y</a:t>
            </a:r>
            <a:r>
              <a:rPr lang="en-US" sz="2000" baseline="30000" dirty="0" smtClean="0"/>
              <a:t>*</a:t>
            </a:r>
            <a:r>
              <a:rPr lang="en-US" sz="2000" dirty="0" smtClean="0"/>
              <a:t>) is used, which usually takes into account also of the antechamber or absorbers (e.g. Y</a:t>
            </a:r>
            <a:r>
              <a:rPr lang="en-US" sz="2000" baseline="30000" dirty="0" smtClean="0"/>
              <a:t>*</a:t>
            </a:r>
            <a:r>
              <a:rPr lang="en-US" sz="2000" dirty="0" smtClean="0"/>
              <a:t>=0.1 Y if we know that 90% of the radiation goes into the antechamber) </a:t>
            </a:r>
          </a:p>
          <a:p>
            <a:r>
              <a:rPr lang="en-US" sz="2000" dirty="0" smtClean="0"/>
              <a:t>When bent in a dipole on a path length L, a beam produces electrons at a rate given by the following formula.  </a:t>
            </a:r>
            <a:endParaRPr lang="en-US" sz="2000" dirty="0" smtClean="0">
              <a:latin typeface="+mj-lt"/>
            </a:endParaRPr>
          </a:p>
        </p:txBody>
      </p:sp>
      <p:grpSp>
        <p:nvGrpSpPr>
          <p:cNvPr id="12" name="Group 13"/>
          <p:cNvGrpSpPr/>
          <p:nvPr/>
        </p:nvGrpSpPr>
        <p:grpSpPr>
          <a:xfrm>
            <a:off x="820130" y="3223277"/>
            <a:ext cx="7467600" cy="2376084"/>
            <a:chOff x="820130" y="4308137"/>
            <a:chExt cx="7467600" cy="2376084"/>
          </a:xfrm>
        </p:grpSpPr>
        <p:sp>
          <p:nvSpPr>
            <p:cNvPr id="13" name="Rounded Rectangle 12"/>
            <p:cNvSpPr/>
            <p:nvPr/>
          </p:nvSpPr>
          <p:spPr>
            <a:xfrm>
              <a:off x="2381843" y="4308137"/>
              <a:ext cx="4026170" cy="900545"/>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4" name="Picture 13" descr="latex-image-1.pdf"/>
            <p:cNvPicPr>
              <a:picLocks noChangeAspect="1"/>
            </p:cNvPicPr>
            <p:nvPr/>
          </p:nvPicPr>
          <p:blipFill>
            <a:blip r:embed="rId2"/>
            <a:stretch>
              <a:fillRect/>
            </a:stretch>
          </p:blipFill>
          <p:spPr>
            <a:xfrm>
              <a:off x="2449582" y="4403991"/>
              <a:ext cx="3862588" cy="720000"/>
            </a:xfrm>
            <a:prstGeom prst="rect">
              <a:avLst/>
            </a:prstGeom>
            <a:effectLst/>
          </p:spPr>
        </p:pic>
        <p:sp>
          <p:nvSpPr>
            <p:cNvPr id="15" name="TextBox 14"/>
            <p:cNvSpPr txBox="1"/>
            <p:nvPr/>
          </p:nvSpPr>
          <p:spPr>
            <a:xfrm>
              <a:off x="820130" y="5514670"/>
              <a:ext cx="7467600" cy="1169551"/>
            </a:xfrm>
            <a:prstGeom prst="rect">
              <a:avLst/>
            </a:prstGeom>
            <a:noFill/>
          </p:spPr>
          <p:txBody>
            <a:bodyPr wrap="square" rtlCol="0">
              <a:spAutoFit/>
            </a:bodyPr>
            <a:lstStyle/>
            <a:p>
              <a:pPr>
                <a:buFont typeface="Symbol" pitchFamily="-65" charset="2"/>
                <a:buChar char="a"/>
              </a:pPr>
              <a:r>
                <a:rPr lang="en-US" sz="1400" dirty="0" smtClean="0"/>
                <a:t> is the fine structure constant, </a:t>
              </a:r>
              <a:r>
                <a:rPr lang="en-US" sz="1400" dirty="0" err="1" smtClean="0">
                  <a:latin typeface="Symbol" charset="2"/>
                  <a:cs typeface="Symbol" charset="2"/>
                </a:rPr>
                <a:t>g</a:t>
              </a:r>
              <a:r>
                <a:rPr lang="en-US" sz="1400" dirty="0" smtClean="0"/>
                <a:t> the relativistic factor of the beam, L the total length over which there is emitted radiation.</a:t>
              </a:r>
            </a:p>
            <a:p>
              <a:r>
                <a:rPr lang="en-US" sz="1400" dirty="0" smtClean="0"/>
                <a:t>Y</a:t>
              </a:r>
              <a:r>
                <a:rPr lang="en-US" sz="1400" baseline="30000" dirty="0" smtClean="0"/>
                <a:t>*</a:t>
              </a:r>
              <a:r>
                <a:rPr lang="en-US" sz="1400" dirty="0" smtClean="0"/>
                <a:t> depends on the energy of the photons (it becomes negligible if the critical photon energy is below the work function of the metal, then grows proportionally with this energy, i.e. with the third power of </a:t>
              </a:r>
              <a:r>
                <a:rPr lang="en-US" sz="1400" dirty="0" err="1" smtClean="0">
                  <a:latin typeface="Symbol" charset="2"/>
                  <a:cs typeface="Symbol" charset="2"/>
                </a:rPr>
                <a:t>g</a:t>
              </a:r>
              <a:r>
                <a:rPr lang="en-US" sz="1400" dirty="0" smtClean="0">
                  <a:latin typeface="Symbol" charset="2"/>
                  <a:cs typeface="Symbol" charset="2"/>
                </a:rPr>
                <a:t>)</a:t>
              </a:r>
              <a:endParaRPr lang="en-US" sz="1400" dirty="0">
                <a:latin typeface="Symbol" charset="2"/>
                <a:cs typeface="Symbol" charset="2"/>
              </a:endParaRPr>
            </a:p>
          </p:txBody>
        </p:sp>
      </p:grpSp>
      <p:sp>
        <p:nvSpPr>
          <p:cNvPr id="16"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7"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30930294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par>
                                <p:cTn id="15" presetID="14" presetClass="entr" presetSubtype="1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randombar(horizontal)">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140</a:t>
            </a:fld>
            <a:endParaRPr lang="en-US" dirty="0"/>
          </a:p>
        </p:txBody>
      </p:sp>
      <p:sp>
        <p:nvSpPr>
          <p:cNvPr id="8" name="Title 6"/>
          <p:cNvSpPr>
            <a:spLocks noGrp="1"/>
          </p:cNvSpPr>
          <p:nvPr>
            <p:ph type="title"/>
          </p:nvPr>
        </p:nvSpPr>
        <p:spPr>
          <a:xfrm>
            <a:off x="2067279" y="2756514"/>
            <a:ext cx="5468285" cy="538966"/>
          </a:xfrm>
        </p:spPr>
        <p:txBody>
          <a:bodyPr>
            <a:normAutofit fontScale="90000"/>
          </a:bodyPr>
          <a:lstStyle/>
          <a:p>
            <a:r>
              <a:rPr lang="en-US" dirty="0" smtClean="0"/>
              <a:t>Thank you for your attention</a:t>
            </a:r>
            <a:endParaRPr lang="en-US" dirty="0"/>
          </a:p>
        </p:txBody>
      </p:sp>
      <p:sp>
        <p:nvSpPr>
          <p:cNvPr id="6"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7"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370919888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Primary generation</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15</a:t>
            </a:fld>
            <a:endParaRPr lang="en-US" dirty="0"/>
          </a:p>
        </p:txBody>
      </p:sp>
      <p:sp>
        <p:nvSpPr>
          <p:cNvPr id="17" name="Rounded Rectangle 16"/>
          <p:cNvSpPr/>
          <p:nvPr/>
        </p:nvSpPr>
        <p:spPr>
          <a:xfrm>
            <a:off x="2333401" y="960447"/>
            <a:ext cx="4404994" cy="107694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t>Generation of charged particles inside the vacuum chamber </a:t>
            </a:r>
          </a:p>
          <a:p>
            <a:pPr algn="ctr"/>
            <a:r>
              <a:rPr lang="en-US" b="1" dirty="0" smtClean="0"/>
              <a:t>(primary, or seed, electrons)</a:t>
            </a:r>
            <a:endParaRPr lang="en-US" b="1" dirty="0"/>
          </a:p>
        </p:txBody>
      </p:sp>
      <p:cxnSp>
        <p:nvCxnSpPr>
          <p:cNvPr id="18" name="Straight Arrow Connector 17"/>
          <p:cNvCxnSpPr>
            <a:stCxn id="17" idx="1"/>
          </p:cNvCxnSpPr>
          <p:nvPr/>
        </p:nvCxnSpPr>
        <p:spPr>
          <a:xfrm flipH="1">
            <a:off x="1441875" y="1498919"/>
            <a:ext cx="891526" cy="538471"/>
          </a:xfrm>
          <a:prstGeom prst="straightConnector1">
            <a:avLst/>
          </a:prstGeom>
          <a:ln>
            <a:solidFill>
              <a:srgbClr val="F0F0F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a:stCxn id="17" idx="2"/>
          </p:cNvCxnSpPr>
          <p:nvPr/>
        </p:nvCxnSpPr>
        <p:spPr>
          <a:xfrm>
            <a:off x="4535898" y="2037390"/>
            <a:ext cx="0" cy="648260"/>
          </a:xfrm>
          <a:prstGeom prst="straightConnector1">
            <a:avLst/>
          </a:prstGeom>
          <a:ln>
            <a:solidFill>
              <a:schemeClr val="accent2">
                <a:lumMod val="20000"/>
                <a:lumOff val="8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17" idx="3"/>
          </p:cNvCxnSpPr>
          <p:nvPr/>
        </p:nvCxnSpPr>
        <p:spPr>
          <a:xfrm>
            <a:off x="6738395" y="1498919"/>
            <a:ext cx="891526" cy="538471"/>
          </a:xfrm>
          <a:prstGeom prst="straightConnector1">
            <a:avLst/>
          </a:prstGeom>
          <a:ln>
            <a:solidFill>
              <a:srgbClr val="868686"/>
            </a:solidFill>
            <a:tailEnd type="arrow"/>
          </a:ln>
          <a:effectLst/>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457200" y="2097889"/>
            <a:ext cx="1851950" cy="646331"/>
          </a:xfrm>
          <a:prstGeom prst="rect">
            <a:avLst/>
          </a:prstGeom>
          <a:noFill/>
        </p:spPr>
        <p:txBody>
          <a:bodyPr wrap="square" rtlCol="0">
            <a:spAutoFit/>
          </a:bodyPr>
          <a:lstStyle/>
          <a:p>
            <a:pPr algn="ctr"/>
            <a:r>
              <a:rPr lang="en-US" b="1" dirty="0" smtClean="0">
                <a:solidFill>
                  <a:srgbClr val="F0F0F0"/>
                </a:solidFill>
              </a:rPr>
              <a:t>Residual gas ionization</a:t>
            </a:r>
            <a:endParaRPr lang="en-US" b="1" dirty="0">
              <a:solidFill>
                <a:srgbClr val="F0F0F0"/>
              </a:solidFill>
            </a:endParaRPr>
          </a:p>
        </p:txBody>
      </p:sp>
      <p:sp>
        <p:nvSpPr>
          <p:cNvPr id="22" name="TextBox 21"/>
          <p:cNvSpPr txBox="1"/>
          <p:nvPr/>
        </p:nvSpPr>
        <p:spPr>
          <a:xfrm>
            <a:off x="3121858" y="2685650"/>
            <a:ext cx="2883749" cy="646331"/>
          </a:xfrm>
          <a:prstGeom prst="rect">
            <a:avLst/>
          </a:prstGeom>
          <a:noFill/>
        </p:spPr>
        <p:txBody>
          <a:bodyPr wrap="square" rtlCol="0">
            <a:spAutoFit/>
          </a:bodyPr>
          <a:lstStyle/>
          <a:p>
            <a:pPr algn="ctr"/>
            <a:r>
              <a:rPr lang="en-US" b="1" dirty="0" smtClean="0">
                <a:solidFill>
                  <a:schemeClr val="accent2">
                    <a:lumMod val="20000"/>
                    <a:lumOff val="80000"/>
                  </a:schemeClr>
                </a:solidFill>
              </a:rPr>
              <a:t>Photoelectrons from synchrotron radiation </a:t>
            </a:r>
            <a:endParaRPr lang="en-US" b="1" dirty="0">
              <a:solidFill>
                <a:schemeClr val="accent2">
                  <a:lumMod val="20000"/>
                  <a:lumOff val="80000"/>
                </a:schemeClr>
              </a:solidFill>
            </a:endParaRPr>
          </a:p>
        </p:txBody>
      </p:sp>
      <p:sp>
        <p:nvSpPr>
          <p:cNvPr id="23" name="TextBox 22"/>
          <p:cNvSpPr txBox="1"/>
          <p:nvPr/>
        </p:nvSpPr>
        <p:spPr>
          <a:xfrm>
            <a:off x="6495050" y="2097889"/>
            <a:ext cx="2642885" cy="646331"/>
          </a:xfrm>
          <a:prstGeom prst="rect">
            <a:avLst/>
          </a:prstGeom>
          <a:noFill/>
        </p:spPr>
        <p:txBody>
          <a:bodyPr wrap="square" rtlCol="0">
            <a:spAutoFit/>
          </a:bodyPr>
          <a:lstStyle/>
          <a:p>
            <a:pPr algn="ctr"/>
            <a:r>
              <a:rPr lang="en-US" b="1" dirty="0" smtClean="0">
                <a:solidFill>
                  <a:srgbClr val="868686"/>
                </a:solidFill>
              </a:rPr>
              <a:t>Desorption from the losses on the wall</a:t>
            </a:r>
            <a:endParaRPr lang="en-US" b="1" dirty="0">
              <a:solidFill>
                <a:srgbClr val="868686"/>
              </a:solidFill>
            </a:endParaRPr>
          </a:p>
        </p:txBody>
      </p:sp>
      <p:sp>
        <p:nvSpPr>
          <p:cNvPr id="14"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5"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94521104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Beam particle loss</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16</a:t>
            </a:fld>
            <a:endParaRPr lang="en-US" dirty="0"/>
          </a:p>
        </p:txBody>
      </p:sp>
      <p:sp>
        <p:nvSpPr>
          <p:cNvPr id="16" name="Content Placeholder 8"/>
          <p:cNvSpPr>
            <a:spLocks noGrp="1"/>
          </p:cNvSpPr>
          <p:nvPr>
            <p:ph idx="1"/>
          </p:nvPr>
        </p:nvSpPr>
        <p:spPr>
          <a:xfrm>
            <a:off x="382623" y="3416790"/>
            <a:ext cx="8229600" cy="2514600"/>
          </a:xfrm>
        </p:spPr>
        <p:txBody>
          <a:bodyPr>
            <a:normAutofit fontScale="77500" lnSpcReduction="20000"/>
          </a:bodyPr>
          <a:lstStyle/>
          <a:p>
            <a:r>
              <a:rPr lang="en-US" sz="2000" dirty="0" smtClean="0"/>
              <a:t>Electrons, neutrals and ions can be also produced as a result of </a:t>
            </a:r>
            <a:r>
              <a:rPr lang="en-US" sz="2000" b="1" dirty="0" smtClean="0">
                <a:solidFill>
                  <a:srgbClr val="FF0000"/>
                </a:solidFill>
              </a:rPr>
              <a:t>slow</a:t>
            </a:r>
            <a:r>
              <a:rPr lang="en-US" sz="2000" dirty="0" smtClean="0"/>
              <a:t> </a:t>
            </a:r>
            <a:r>
              <a:rPr lang="en-US" sz="2000" b="1" dirty="0" smtClean="0">
                <a:solidFill>
                  <a:srgbClr val="FF0000"/>
                </a:solidFill>
              </a:rPr>
              <a:t>beam particle losses</a:t>
            </a:r>
            <a:r>
              <a:rPr lang="en-US" sz="2000" dirty="0" smtClean="0"/>
              <a:t> on the walls of the beam pipe.. </a:t>
            </a:r>
          </a:p>
          <a:p>
            <a:r>
              <a:rPr lang="en-US" sz="2000" dirty="0" smtClean="0">
                <a:latin typeface="+mj-lt"/>
              </a:rPr>
              <a:t>The different species are produced with rates dependent on their </a:t>
            </a:r>
            <a:r>
              <a:rPr lang="en-US" sz="2000" dirty="0" smtClean="0">
                <a:solidFill>
                  <a:srgbClr val="0000FF"/>
                </a:solidFill>
                <a:latin typeface="+mj-lt"/>
              </a:rPr>
              <a:t>specific desorption yields</a:t>
            </a:r>
            <a:r>
              <a:rPr lang="en-US" sz="2000" dirty="0" smtClean="0">
                <a:latin typeface="+mj-lt"/>
              </a:rPr>
              <a:t>. The types of ions desorbed depend on the material and surface of the pipe wall</a:t>
            </a:r>
          </a:p>
          <a:p>
            <a:r>
              <a:rPr lang="en-US" sz="2000" dirty="0" smtClean="0">
                <a:latin typeface="+mj-lt"/>
              </a:rPr>
              <a:t>Desorption rates are functions of the </a:t>
            </a:r>
            <a:r>
              <a:rPr lang="en-US" sz="2000" dirty="0" smtClean="0">
                <a:solidFill>
                  <a:srgbClr val="FF0000"/>
                </a:solidFill>
                <a:latin typeface="+mj-lt"/>
              </a:rPr>
              <a:t>beam energy </a:t>
            </a:r>
            <a:r>
              <a:rPr lang="en-US" sz="2000" dirty="0" smtClean="0">
                <a:latin typeface="+mj-lt"/>
              </a:rPr>
              <a:t>and of the </a:t>
            </a:r>
            <a:r>
              <a:rPr lang="en-US" sz="2000" dirty="0" smtClean="0">
                <a:solidFill>
                  <a:srgbClr val="FF0000"/>
                </a:solidFill>
                <a:latin typeface="+mj-lt"/>
              </a:rPr>
              <a:t>angle of incidence</a:t>
            </a:r>
            <a:r>
              <a:rPr lang="en-US" sz="2000" dirty="0" smtClean="0">
                <a:latin typeface="+mj-lt"/>
              </a:rPr>
              <a:t>. The incidence is mainly considered to be grazing (shallow angles)</a:t>
            </a:r>
          </a:p>
          <a:p>
            <a:r>
              <a:rPr lang="en-US" sz="2000" dirty="0" smtClean="0">
                <a:solidFill>
                  <a:srgbClr val="000090"/>
                </a:solidFill>
              </a:rPr>
              <a:t>Neutrals </a:t>
            </a:r>
            <a:r>
              <a:rPr lang="en-US" sz="2000" dirty="0" smtClean="0"/>
              <a:t>degrade the vacuum and contribute to the value of the </a:t>
            </a:r>
            <a:r>
              <a:rPr lang="en-US" sz="2000" i="1" dirty="0" smtClean="0"/>
              <a:t>dynamic pressure</a:t>
            </a:r>
            <a:r>
              <a:rPr lang="en-US" sz="2000" dirty="0" smtClean="0"/>
              <a:t>, i.e. the pressure in the beam pipe in presence of circulating beam. When the increased pressure causes in turn an increase of beam losses, this process may diverge, triggering a so-called pressure runaway (i.e. a vacuum instability)</a:t>
            </a:r>
            <a:r>
              <a:rPr lang="en-US" sz="2000" dirty="0" smtClean="0">
                <a:latin typeface="+mj-lt"/>
              </a:rPr>
              <a:t>  </a:t>
            </a:r>
          </a:p>
        </p:txBody>
      </p:sp>
      <p:cxnSp>
        <p:nvCxnSpPr>
          <p:cNvPr id="17" name="Straight Connector 16"/>
          <p:cNvCxnSpPr/>
          <p:nvPr/>
        </p:nvCxnSpPr>
        <p:spPr>
          <a:xfrm>
            <a:off x="1080000" y="1130790"/>
            <a:ext cx="6768600" cy="1588"/>
          </a:xfrm>
          <a:prstGeom prst="line">
            <a:avLst/>
          </a:prstGeom>
          <a:ln w="57150" cmpd="sng">
            <a:solidFill>
              <a:schemeClr val="accent3">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080000" y="2807190"/>
            <a:ext cx="6768600" cy="1588"/>
          </a:xfrm>
          <a:prstGeom prst="line">
            <a:avLst/>
          </a:prstGeom>
          <a:ln w="57150" cmpd="sng">
            <a:solidFill>
              <a:srgbClr val="4B4B4B"/>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1080000" y="1968990"/>
            <a:ext cx="6768600" cy="1588"/>
          </a:xfrm>
          <a:prstGeom prst="line">
            <a:avLst/>
          </a:prstGeom>
          <a:ln w="9525" cap="flat" cmpd="sng" algn="ctr">
            <a:solidFill>
              <a:srgbClr val="4B4B4B"/>
            </a:solidFill>
            <a:prstDash val="lgDash"/>
            <a:round/>
            <a:headEnd type="none" w="med" len="med"/>
            <a:tailEnd type="stealth" w="lg" len="lg"/>
          </a:ln>
          <a:effectLst/>
        </p:spPr>
        <p:style>
          <a:lnRef idx="2">
            <a:schemeClr val="accent1"/>
          </a:lnRef>
          <a:fillRef idx="0">
            <a:schemeClr val="accent1"/>
          </a:fillRef>
          <a:effectRef idx="1">
            <a:schemeClr val="accent1"/>
          </a:effectRef>
          <a:fontRef idx="minor">
            <a:schemeClr val="tx1"/>
          </a:fontRef>
        </p:style>
      </p:cxnSp>
      <p:sp>
        <p:nvSpPr>
          <p:cNvPr id="20" name="Oval 19"/>
          <p:cNvSpPr/>
          <p:nvPr/>
        </p:nvSpPr>
        <p:spPr>
          <a:xfrm>
            <a:off x="1133266" y="1829171"/>
            <a:ext cx="1524000" cy="30480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6172200" y="1829171"/>
            <a:ext cx="1524000" cy="30480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2" name="Group 21"/>
          <p:cNvGrpSpPr/>
          <p:nvPr/>
        </p:nvGrpSpPr>
        <p:grpSpPr>
          <a:xfrm>
            <a:off x="4564063" y="1199402"/>
            <a:ext cx="1018779" cy="463538"/>
            <a:chOff x="4564063" y="1821212"/>
            <a:chExt cx="1018779" cy="463538"/>
          </a:xfrm>
        </p:grpSpPr>
        <p:cxnSp>
          <p:nvCxnSpPr>
            <p:cNvPr id="23" name="Straight Arrow Connector 22"/>
            <p:cNvCxnSpPr/>
            <p:nvPr/>
          </p:nvCxnSpPr>
          <p:spPr>
            <a:xfrm>
              <a:off x="4564063" y="1821212"/>
              <a:ext cx="564848" cy="336352"/>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5097751" y="1976973"/>
              <a:ext cx="485091" cy="307777"/>
            </a:xfrm>
            <a:prstGeom prst="rect">
              <a:avLst/>
            </a:prstGeom>
            <a:noFill/>
          </p:spPr>
          <p:txBody>
            <a:bodyPr wrap="none" rtlCol="0">
              <a:spAutoFit/>
            </a:bodyPr>
            <a:lstStyle/>
            <a:p>
              <a:r>
                <a:rPr lang="en-US" sz="1400" dirty="0" smtClean="0">
                  <a:solidFill>
                    <a:srgbClr val="008000"/>
                  </a:solidFill>
                </a:rPr>
                <a:t>ions</a:t>
              </a:r>
              <a:endParaRPr lang="en-US" sz="1400" dirty="0">
                <a:solidFill>
                  <a:srgbClr val="008000"/>
                </a:solidFill>
              </a:endParaRPr>
            </a:p>
          </p:txBody>
        </p:sp>
      </p:grpSp>
      <p:grpSp>
        <p:nvGrpSpPr>
          <p:cNvPr id="25" name="Group 24"/>
          <p:cNvGrpSpPr/>
          <p:nvPr/>
        </p:nvGrpSpPr>
        <p:grpSpPr>
          <a:xfrm>
            <a:off x="4540552" y="1175438"/>
            <a:ext cx="1018008" cy="742863"/>
            <a:chOff x="4540552" y="1797248"/>
            <a:chExt cx="1018008" cy="742863"/>
          </a:xfrm>
        </p:grpSpPr>
        <p:cxnSp>
          <p:nvCxnSpPr>
            <p:cNvPr id="26" name="Straight Arrow Connector 25"/>
            <p:cNvCxnSpPr/>
            <p:nvPr/>
          </p:nvCxnSpPr>
          <p:spPr>
            <a:xfrm rot="16200000" flipH="1">
              <a:off x="4388100" y="1949700"/>
              <a:ext cx="488752" cy="183848"/>
            </a:xfrm>
            <a:prstGeom prst="straightConnector1">
              <a:avLst/>
            </a:prstGeom>
            <a:ln>
              <a:solidFill>
                <a:srgbClr val="3366FF"/>
              </a:solidFill>
              <a:tailEnd type="arrow"/>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4699055" y="2232334"/>
              <a:ext cx="859505" cy="307777"/>
            </a:xfrm>
            <a:prstGeom prst="rect">
              <a:avLst/>
            </a:prstGeom>
            <a:noFill/>
          </p:spPr>
          <p:txBody>
            <a:bodyPr wrap="none" rtlCol="0">
              <a:spAutoFit/>
            </a:bodyPr>
            <a:lstStyle/>
            <a:p>
              <a:r>
                <a:rPr lang="en-US" sz="1400" dirty="0" smtClean="0">
                  <a:solidFill>
                    <a:srgbClr val="3366FF"/>
                  </a:solidFill>
                </a:rPr>
                <a:t>electrons</a:t>
              </a:r>
              <a:endParaRPr lang="en-US" sz="1400" dirty="0">
                <a:solidFill>
                  <a:srgbClr val="3366FF"/>
                </a:solidFill>
              </a:endParaRPr>
            </a:p>
          </p:txBody>
        </p:sp>
      </p:grpSp>
      <p:grpSp>
        <p:nvGrpSpPr>
          <p:cNvPr id="28" name="Group 27"/>
          <p:cNvGrpSpPr/>
          <p:nvPr/>
        </p:nvGrpSpPr>
        <p:grpSpPr>
          <a:xfrm>
            <a:off x="3586703" y="1199403"/>
            <a:ext cx="953848" cy="643262"/>
            <a:chOff x="3586703" y="1821213"/>
            <a:chExt cx="953848" cy="643262"/>
          </a:xfrm>
        </p:grpSpPr>
        <p:cxnSp>
          <p:nvCxnSpPr>
            <p:cNvPr id="29" name="Straight Arrow Connector 28"/>
            <p:cNvCxnSpPr/>
            <p:nvPr/>
          </p:nvCxnSpPr>
          <p:spPr>
            <a:xfrm rot="5400000">
              <a:off x="4207121" y="1976534"/>
              <a:ext cx="488752" cy="178109"/>
            </a:xfrm>
            <a:prstGeom prst="straightConnector1">
              <a:avLst/>
            </a:prstGeom>
            <a:ln>
              <a:solidFill>
                <a:srgbClr val="000090"/>
              </a:solidFill>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3586703" y="2156698"/>
              <a:ext cx="779117" cy="307777"/>
            </a:xfrm>
            <a:prstGeom prst="rect">
              <a:avLst/>
            </a:prstGeom>
            <a:noFill/>
          </p:spPr>
          <p:txBody>
            <a:bodyPr wrap="none" rtlCol="0">
              <a:spAutoFit/>
            </a:bodyPr>
            <a:lstStyle/>
            <a:p>
              <a:r>
                <a:rPr lang="en-US" sz="1400" dirty="0" smtClean="0">
                  <a:solidFill>
                    <a:srgbClr val="000090"/>
                  </a:solidFill>
                </a:rPr>
                <a:t>neutrals</a:t>
              </a:r>
              <a:endParaRPr lang="en-US" sz="1400" dirty="0">
                <a:solidFill>
                  <a:srgbClr val="000090"/>
                </a:solidFill>
              </a:endParaRPr>
            </a:p>
          </p:txBody>
        </p:sp>
      </p:grpSp>
      <p:grpSp>
        <p:nvGrpSpPr>
          <p:cNvPr id="31" name="Group 30"/>
          <p:cNvGrpSpPr/>
          <p:nvPr/>
        </p:nvGrpSpPr>
        <p:grpSpPr>
          <a:xfrm>
            <a:off x="2657266" y="1132378"/>
            <a:ext cx="1883286" cy="531812"/>
            <a:chOff x="2657266" y="1754188"/>
            <a:chExt cx="1883286" cy="531812"/>
          </a:xfrm>
        </p:grpSpPr>
        <p:cxnSp>
          <p:nvCxnSpPr>
            <p:cNvPr id="32" name="Straight Arrow Connector 31"/>
            <p:cNvCxnSpPr/>
            <p:nvPr/>
          </p:nvCxnSpPr>
          <p:spPr>
            <a:xfrm flipV="1">
              <a:off x="2657266" y="1797248"/>
              <a:ext cx="1883286" cy="48875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2657266" y="1754188"/>
              <a:ext cx="1043876" cy="307777"/>
            </a:xfrm>
            <a:prstGeom prst="rect">
              <a:avLst/>
            </a:prstGeom>
            <a:noFill/>
          </p:spPr>
          <p:txBody>
            <a:bodyPr wrap="none" rtlCol="0">
              <a:spAutoFit/>
            </a:bodyPr>
            <a:lstStyle/>
            <a:p>
              <a:r>
                <a:rPr lang="en-US" sz="1400" dirty="0" smtClean="0">
                  <a:solidFill>
                    <a:srgbClr val="FF0000"/>
                  </a:solidFill>
                </a:rPr>
                <a:t>lost particle</a:t>
              </a:r>
              <a:endParaRPr lang="en-US" sz="1400" dirty="0">
                <a:solidFill>
                  <a:srgbClr val="FF0000"/>
                </a:solidFill>
              </a:endParaRPr>
            </a:p>
          </p:txBody>
        </p:sp>
      </p:grpSp>
      <p:sp>
        <p:nvSpPr>
          <p:cNvPr id="34"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35"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38246780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xEl>
                                              <p:pRg st="1" end="1"/>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Beam particle loss</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17</a:t>
            </a:fld>
            <a:endParaRPr lang="en-US" dirty="0"/>
          </a:p>
        </p:txBody>
      </p:sp>
      <p:sp>
        <p:nvSpPr>
          <p:cNvPr id="34" name="Content Placeholder 8"/>
          <p:cNvSpPr>
            <a:spLocks noGrp="1"/>
          </p:cNvSpPr>
          <p:nvPr>
            <p:ph idx="1"/>
          </p:nvPr>
        </p:nvSpPr>
        <p:spPr>
          <a:xfrm>
            <a:off x="382623" y="1030800"/>
            <a:ext cx="8229600" cy="3819137"/>
          </a:xfrm>
        </p:spPr>
        <p:txBody>
          <a:bodyPr>
            <a:normAutofit fontScale="92500" lnSpcReduction="10000"/>
          </a:bodyPr>
          <a:lstStyle/>
          <a:p>
            <a:r>
              <a:rPr lang="en-US" sz="2000" dirty="0" smtClean="0">
                <a:latin typeface="+mj-lt"/>
              </a:rPr>
              <a:t>Beam particle loss takes place because of </a:t>
            </a:r>
          </a:p>
          <a:p>
            <a:pPr lvl="1">
              <a:buClr>
                <a:schemeClr val="tx1"/>
              </a:buClr>
            </a:pPr>
            <a:r>
              <a:rPr lang="en-US" sz="1600" dirty="0" smtClean="0">
                <a:solidFill>
                  <a:srgbClr val="0000FF"/>
                </a:solidFill>
                <a:latin typeface="+mj-lt"/>
              </a:rPr>
              <a:t>Diffusion, </a:t>
            </a:r>
            <a:r>
              <a:rPr lang="en-US" sz="1600" dirty="0" err="1" smtClean="0">
                <a:solidFill>
                  <a:srgbClr val="0000FF"/>
                </a:solidFill>
                <a:latin typeface="+mj-lt"/>
              </a:rPr>
              <a:t>emittance</a:t>
            </a:r>
            <a:r>
              <a:rPr lang="en-US" sz="1600" dirty="0" smtClean="0">
                <a:solidFill>
                  <a:srgbClr val="0000FF"/>
                </a:solidFill>
                <a:latin typeface="+mj-lt"/>
              </a:rPr>
              <a:t> growth</a:t>
            </a:r>
            <a:r>
              <a:rPr lang="en-US" sz="1600" dirty="0" smtClean="0">
                <a:latin typeface="+mj-lt"/>
              </a:rPr>
              <a:t> (IBS, scattering, </a:t>
            </a:r>
            <a:r>
              <a:rPr lang="en-US" sz="1600" dirty="0" err="1" smtClean="0">
                <a:latin typeface="+mj-lt"/>
              </a:rPr>
              <a:t>bremsstrahlung</a:t>
            </a:r>
            <a:r>
              <a:rPr lang="en-US" sz="1600" dirty="0" smtClean="0">
                <a:latin typeface="+mj-lt"/>
              </a:rPr>
              <a:t>, </a:t>
            </a:r>
            <a:r>
              <a:rPr lang="en-US" sz="1600" dirty="0" err="1" smtClean="0">
                <a:latin typeface="+mj-lt"/>
              </a:rPr>
              <a:t>Touschek</a:t>
            </a:r>
            <a:r>
              <a:rPr lang="en-US" sz="1600" dirty="0" smtClean="0">
                <a:latin typeface="+mj-lt"/>
              </a:rPr>
              <a:t>, beam-beam, noise excitation, resonance crossing, …), which cause the particles to exit the dynamic aperture and eventually hit the physical aperture. </a:t>
            </a:r>
          </a:p>
          <a:p>
            <a:pPr lvl="1">
              <a:buClr>
                <a:schemeClr val="tx1"/>
              </a:buClr>
            </a:pPr>
            <a:r>
              <a:rPr lang="en-US" sz="1600" dirty="0" err="1" smtClean="0">
                <a:solidFill>
                  <a:srgbClr val="0000FF"/>
                </a:solidFill>
                <a:latin typeface="+mj-lt"/>
              </a:rPr>
              <a:t>Uncaptured</a:t>
            </a:r>
            <a:r>
              <a:rPr lang="en-US" sz="1600" dirty="0" smtClean="0">
                <a:solidFill>
                  <a:srgbClr val="0000FF"/>
                </a:solidFill>
                <a:latin typeface="+mj-lt"/>
              </a:rPr>
              <a:t> beam </a:t>
            </a:r>
            <a:r>
              <a:rPr lang="en-US" sz="1600" dirty="0" smtClean="0">
                <a:latin typeface="+mj-lt"/>
              </a:rPr>
              <a:t>lost at the beginning of the accelerating ramp.</a:t>
            </a:r>
          </a:p>
          <a:p>
            <a:r>
              <a:rPr lang="en-US" sz="2000" dirty="0" smtClean="0">
                <a:latin typeface="+mj-lt"/>
              </a:rPr>
              <a:t>Diffusion losses are concentrated at the significant </a:t>
            </a:r>
            <a:r>
              <a:rPr lang="en-US" sz="2000" dirty="0" smtClean="0">
                <a:solidFill>
                  <a:srgbClr val="FF0000"/>
                </a:solidFill>
                <a:latin typeface="+mj-lt"/>
              </a:rPr>
              <a:t>aperture restriction </a:t>
            </a:r>
            <a:r>
              <a:rPr lang="en-US" sz="2000" dirty="0" smtClean="0">
                <a:latin typeface="+mj-lt"/>
              </a:rPr>
              <a:t>points. Capture losses, but also e.g. losses of ions having undergone charge exchange processes (stripping/capture), usually happen </a:t>
            </a:r>
            <a:r>
              <a:rPr lang="en-US" sz="2000" dirty="0" smtClean="0">
                <a:solidFill>
                  <a:srgbClr val="FF0000"/>
                </a:solidFill>
                <a:latin typeface="+mj-lt"/>
              </a:rPr>
              <a:t>downstream from the bending magnets</a:t>
            </a:r>
            <a:r>
              <a:rPr lang="en-US" sz="2000" dirty="0" smtClean="0">
                <a:latin typeface="+mj-lt"/>
              </a:rPr>
              <a:t>. Both can be intercepted with purposely designed collimators.</a:t>
            </a:r>
          </a:p>
          <a:p>
            <a:r>
              <a:rPr lang="en-US" sz="2000" dirty="0" smtClean="0"/>
              <a:t>An estimate of the </a:t>
            </a:r>
            <a:r>
              <a:rPr lang="en-US" sz="2000" dirty="0" smtClean="0">
                <a:solidFill>
                  <a:srgbClr val="FF0000"/>
                </a:solidFill>
              </a:rPr>
              <a:t>average beam losses </a:t>
            </a:r>
            <a:r>
              <a:rPr lang="en-US" sz="2000" dirty="0" smtClean="0"/>
              <a:t>is based on the percent of beam lost over a certain number of turns, which can be roughly translated in number of beam particles lost per meter (n’</a:t>
            </a:r>
            <a:r>
              <a:rPr lang="en-US" sz="2000" dirty="0" smtClean="0"/>
              <a:t>) though the desorption yield </a:t>
            </a:r>
            <a:r>
              <a:rPr lang="en-US" sz="2000" dirty="0" err="1" smtClean="0">
                <a:latin typeface="Symbol" charset="2"/>
                <a:cs typeface="Symbol" charset="2"/>
              </a:rPr>
              <a:t>h</a:t>
            </a:r>
            <a:r>
              <a:rPr lang="en-US" sz="2000" baseline="-25000" dirty="0" err="1" smtClean="0"/>
              <a:t>el</a:t>
            </a:r>
            <a:endParaRPr lang="en-US" sz="2000" dirty="0" smtClean="0">
              <a:latin typeface="+mj-lt"/>
            </a:endParaRPr>
          </a:p>
          <a:p>
            <a:endParaRPr lang="en-US" sz="2000" dirty="0" smtClean="0">
              <a:latin typeface="+mj-lt"/>
            </a:endParaRPr>
          </a:p>
        </p:txBody>
      </p:sp>
      <p:pic>
        <p:nvPicPr>
          <p:cNvPr id="35" name="Picture 34" descr="latex-image-1.pdf"/>
          <p:cNvPicPr>
            <a:picLocks noChangeAspect="1"/>
          </p:cNvPicPr>
          <p:nvPr/>
        </p:nvPicPr>
        <p:blipFill rotWithShape="1">
          <a:blip r:embed="rId2"/>
          <a:srcRect r="62311"/>
          <a:stretch/>
        </p:blipFill>
        <p:spPr>
          <a:xfrm>
            <a:off x="3547035" y="4849937"/>
            <a:ext cx="1772024" cy="1016571"/>
          </a:xfrm>
          <a:prstGeom prst="rect">
            <a:avLst/>
          </a:prstGeom>
        </p:spPr>
      </p:pic>
      <p:sp>
        <p:nvSpPr>
          <p:cNvPr id="8"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9"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16064521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
                                            <p:txEl>
                                              <p:pRg st="4" end="4"/>
                                            </p:txEl>
                                          </p:spTgt>
                                        </p:tgtEl>
                                        <p:attrNameLst>
                                          <p:attrName>style.visibility</p:attrName>
                                        </p:attrNameLst>
                                      </p:cBhvr>
                                      <p:to>
                                        <p:strVal val="visible"/>
                                      </p:to>
                                    </p:set>
                                  </p:childTnLst>
                                </p:cTn>
                              </p:par>
                              <p:par>
                                <p:cTn id="19" presetID="14" presetClass="entr" presetSubtype="10" fill="hold"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randombar(horizontal)">
                                      <p:cBhvr>
                                        <p:cTn id="2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Electron cloud formation</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18</a:t>
            </a:fld>
            <a:endParaRPr lang="en-US" dirty="0"/>
          </a:p>
        </p:txBody>
      </p:sp>
      <p:sp>
        <p:nvSpPr>
          <p:cNvPr id="9" name="Content Placeholder 8"/>
          <p:cNvSpPr>
            <a:spLocks noGrp="1"/>
          </p:cNvSpPr>
          <p:nvPr>
            <p:ph idx="1"/>
          </p:nvPr>
        </p:nvSpPr>
        <p:spPr>
          <a:xfrm>
            <a:off x="373613" y="916089"/>
            <a:ext cx="8229600" cy="5029200"/>
          </a:xfrm>
        </p:spPr>
        <p:txBody>
          <a:bodyPr>
            <a:normAutofit fontScale="92500" lnSpcReduction="10000"/>
          </a:bodyPr>
          <a:lstStyle/>
          <a:p>
            <a:r>
              <a:rPr lang="en-US" sz="2000" b="1" dirty="0" smtClean="0"/>
              <a:t>Electrons can strongly affect the performance of machines operating with positively charged particles </a:t>
            </a:r>
            <a:r>
              <a:rPr lang="en-US" sz="2000" dirty="0" smtClean="0"/>
              <a:t>(positrons, protons, heavy ions). There are observations of electron accumulation also for electron machines.</a:t>
            </a:r>
          </a:p>
          <a:p>
            <a:r>
              <a:rPr lang="en-US" sz="2000" dirty="0" smtClean="0">
                <a:latin typeface="+mj-lt"/>
              </a:rPr>
              <a:t>Coasting (continuous) beams</a:t>
            </a:r>
          </a:p>
          <a:p>
            <a:pPr lvl="1"/>
            <a:r>
              <a:rPr lang="en-US" sz="1600" dirty="0" smtClean="0">
                <a:latin typeface="+mj-lt"/>
              </a:rPr>
              <a:t>Electrons emitted at the pipe surface are accelerated and decelerated in the beam field, and come to the other side of the pipe with a zero net energy gain </a:t>
            </a:r>
            <a:r>
              <a:rPr lang="en-US" sz="1600" dirty="0" err="1" smtClean="0">
                <a:latin typeface="+mj-lt"/>
                <a:sym typeface="Wingdings"/>
              </a:rPr>
              <a:t></a:t>
            </a:r>
            <a:r>
              <a:rPr lang="en-US" sz="1600" dirty="0" smtClean="0">
                <a:latin typeface="+mj-lt"/>
                <a:sym typeface="Wingdings"/>
              </a:rPr>
              <a:t> no contribution to accumulation</a:t>
            </a:r>
            <a:endParaRPr lang="en-US" sz="1600" dirty="0" smtClean="0">
              <a:latin typeface="+mj-lt"/>
            </a:endParaRPr>
          </a:p>
          <a:p>
            <a:pPr lvl="1"/>
            <a:r>
              <a:rPr lang="en-US" sz="1600" dirty="0" smtClean="0">
                <a:latin typeface="+mj-lt"/>
              </a:rPr>
              <a:t>Ionization electrons are trapped and move with high frequency. Their accumulation around the beam to the neutralization level may endanger stability. </a:t>
            </a:r>
          </a:p>
          <a:p>
            <a:r>
              <a:rPr lang="en-US" sz="2000" dirty="0" smtClean="0">
                <a:latin typeface="+mj-lt"/>
              </a:rPr>
              <a:t>Bunched beams</a:t>
            </a:r>
          </a:p>
          <a:p>
            <a:pPr lvl="1"/>
            <a:r>
              <a:rPr lang="en-US" sz="1600" dirty="0" smtClean="0">
                <a:latin typeface="+mj-lt"/>
              </a:rPr>
              <a:t>Trains of short bunches: under certain conditions, a process of </a:t>
            </a:r>
            <a:r>
              <a:rPr lang="en-US" sz="1600" dirty="0" smtClean="0">
                <a:solidFill>
                  <a:srgbClr val="0000FF"/>
                </a:solidFill>
                <a:latin typeface="+mj-lt"/>
              </a:rPr>
              <a:t>multi-bunch multiplication </a:t>
            </a:r>
            <a:r>
              <a:rPr lang="en-US" sz="1600" dirty="0" smtClean="0">
                <a:latin typeface="+mj-lt"/>
              </a:rPr>
              <a:t>is possible through the </a:t>
            </a:r>
            <a:r>
              <a:rPr lang="en-US" sz="1600" b="1" dirty="0" smtClean="0">
                <a:solidFill>
                  <a:srgbClr val="FF0000"/>
                </a:solidFill>
                <a:latin typeface="+mj-lt"/>
              </a:rPr>
              <a:t>secondary electron emission</a:t>
            </a:r>
            <a:r>
              <a:rPr lang="en-US" sz="1600" dirty="0" smtClean="0">
                <a:latin typeface="+mj-lt"/>
              </a:rPr>
              <a:t>, i.e. the electrons generated with the mechanisms so far considered (called primary) seed an avalanche process that leads to very high electron densities inside the beam pipe</a:t>
            </a:r>
            <a:endParaRPr lang="en-US" sz="1600" b="1" dirty="0" smtClean="0">
              <a:solidFill>
                <a:srgbClr val="FF0000"/>
              </a:solidFill>
              <a:latin typeface="+mj-lt"/>
            </a:endParaRPr>
          </a:p>
          <a:p>
            <a:pPr lvl="1"/>
            <a:r>
              <a:rPr lang="en-US" sz="1600" dirty="0" smtClean="0">
                <a:latin typeface="+mj-lt"/>
              </a:rPr>
              <a:t>Trains of long bunches: they can behave partly like coasting beams, with the advantage of having clearing gaps. However, again due to </a:t>
            </a:r>
            <a:r>
              <a:rPr lang="en-US" sz="1600" b="1" dirty="0" smtClean="0">
                <a:solidFill>
                  <a:srgbClr val="FF0000"/>
                </a:solidFill>
                <a:latin typeface="+mj-lt"/>
              </a:rPr>
              <a:t>secondary electron emission</a:t>
            </a:r>
            <a:r>
              <a:rPr lang="en-US" sz="1600" dirty="0" smtClean="0">
                <a:latin typeface="+mj-lt"/>
              </a:rPr>
              <a:t>, they may suffer from the so called </a:t>
            </a:r>
            <a:r>
              <a:rPr lang="en-US" sz="1600" dirty="0" smtClean="0">
                <a:solidFill>
                  <a:srgbClr val="0000FF"/>
                </a:solidFill>
                <a:latin typeface="+mj-lt"/>
              </a:rPr>
              <a:t>trailing edge </a:t>
            </a:r>
            <a:r>
              <a:rPr lang="en-US" sz="1600" dirty="0" err="1" smtClean="0">
                <a:solidFill>
                  <a:srgbClr val="0000FF"/>
                </a:solidFill>
                <a:latin typeface="+mj-lt"/>
              </a:rPr>
              <a:t>multipacting</a:t>
            </a:r>
            <a:r>
              <a:rPr lang="en-US" sz="1600" dirty="0" smtClean="0">
                <a:latin typeface="+mj-lt"/>
              </a:rPr>
              <a:t>, which can cause intolerable electron accumulation especially at the tail of this type of bunches</a:t>
            </a:r>
          </a:p>
          <a:p>
            <a:endParaRPr lang="en-US" sz="2000" dirty="0" smtClean="0">
              <a:latin typeface="+mj-lt"/>
            </a:endParaRPr>
          </a:p>
        </p:txBody>
      </p:sp>
      <p:sp>
        <p:nvSpPr>
          <p:cNvPr id="8"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0"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34170678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Electron cloud formation</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19</a:t>
            </a:fld>
            <a:endParaRPr lang="en-US" dirty="0"/>
          </a:p>
        </p:txBody>
      </p:sp>
      <p:sp>
        <p:nvSpPr>
          <p:cNvPr id="17" name="Rounded Rectangle 16"/>
          <p:cNvSpPr/>
          <p:nvPr/>
        </p:nvSpPr>
        <p:spPr>
          <a:xfrm>
            <a:off x="2333401" y="960447"/>
            <a:ext cx="4404994" cy="107694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t>Generation of charged particles inside the vacuum chamber </a:t>
            </a:r>
          </a:p>
          <a:p>
            <a:pPr algn="ctr"/>
            <a:r>
              <a:rPr lang="en-US" b="1" dirty="0" smtClean="0"/>
              <a:t>(primary, or seed, electrons)</a:t>
            </a:r>
            <a:endParaRPr lang="en-US" b="1" dirty="0"/>
          </a:p>
        </p:txBody>
      </p:sp>
      <p:sp>
        <p:nvSpPr>
          <p:cNvPr id="15" name="Down Arrow 14"/>
          <p:cNvSpPr/>
          <p:nvPr/>
        </p:nvSpPr>
        <p:spPr>
          <a:xfrm>
            <a:off x="4285939" y="2156458"/>
            <a:ext cx="687867" cy="595341"/>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16" name="Rounded Rectangle 15"/>
          <p:cNvSpPr/>
          <p:nvPr/>
        </p:nvSpPr>
        <p:spPr>
          <a:xfrm>
            <a:off x="1190539" y="2831180"/>
            <a:ext cx="6587647" cy="88639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marL="285750" indent="-285750" algn="ctr">
              <a:buFont typeface="Arial"/>
              <a:buChar char="•"/>
            </a:pPr>
            <a:r>
              <a:rPr lang="en-US" b="1" dirty="0" smtClean="0"/>
              <a:t>Acceleration of primary </a:t>
            </a:r>
            <a:r>
              <a:rPr lang="en-US" b="1" dirty="0"/>
              <a:t>electrons </a:t>
            </a:r>
            <a:r>
              <a:rPr lang="en-US" b="1" dirty="0" smtClean="0"/>
              <a:t>in </a:t>
            </a:r>
            <a:r>
              <a:rPr lang="en-US" b="1" dirty="0"/>
              <a:t>the beam </a:t>
            </a:r>
            <a:r>
              <a:rPr lang="en-US" b="1" dirty="0" smtClean="0"/>
              <a:t>field</a:t>
            </a:r>
          </a:p>
          <a:p>
            <a:pPr marL="285750" indent="-285750" algn="ctr">
              <a:buFont typeface="Arial"/>
              <a:buChar char="•"/>
            </a:pPr>
            <a:r>
              <a:rPr lang="en-US" b="1" dirty="0" smtClean="0"/>
              <a:t> </a:t>
            </a:r>
            <a:r>
              <a:rPr lang="en-US" b="1" dirty="0"/>
              <a:t>S</a:t>
            </a:r>
            <a:r>
              <a:rPr lang="en-US" b="1" dirty="0" smtClean="0"/>
              <a:t>econdary electron production when hitting the wall</a:t>
            </a:r>
            <a:endParaRPr lang="en-US" b="1" dirty="0">
              <a:solidFill>
                <a:srgbClr val="FF0000"/>
              </a:solidFill>
            </a:endParaRPr>
          </a:p>
        </p:txBody>
      </p:sp>
      <p:sp>
        <p:nvSpPr>
          <p:cNvPr id="9"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0"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39616793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dirty="0" smtClean="0"/>
              <a:t>November 2015</a:t>
            </a:r>
            <a:endParaRPr lang="en-US" dirty="0"/>
          </a:p>
        </p:txBody>
      </p:sp>
      <p:sp>
        <p:nvSpPr>
          <p:cNvPr id="4" name="Footer Placeholder 3"/>
          <p:cNvSpPr>
            <a:spLocks noGrp="1"/>
          </p:cNvSpPr>
          <p:nvPr>
            <p:ph type="ftr" sz="quarter" idx="3"/>
          </p:nvPr>
        </p:nvSpPr>
        <p:spPr/>
        <p:txBody>
          <a:bodyPr/>
          <a:lstStyle/>
          <a:p>
            <a:r>
              <a:rPr lang="en-US" dirty="0" smtClean="0"/>
              <a:t>CAS – Electron Cloud</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
        <p:nvSpPr>
          <p:cNvPr id="7" name="Title 1"/>
          <p:cNvSpPr>
            <a:spLocks noGrp="1"/>
          </p:cNvSpPr>
          <p:nvPr>
            <p:ph type="title"/>
          </p:nvPr>
        </p:nvSpPr>
        <p:spPr>
          <a:xfrm>
            <a:off x="457200" y="2444814"/>
            <a:ext cx="8515672" cy="940443"/>
          </a:xfrm>
        </p:spPr>
        <p:txBody>
          <a:bodyPr>
            <a:normAutofit/>
          </a:bodyPr>
          <a:lstStyle/>
          <a:p>
            <a:r>
              <a:rPr lang="en-US" dirty="0" smtClean="0"/>
              <a:t>Electron cloud effects</a:t>
            </a:r>
            <a:endParaRPr lang="en-US" dirty="0"/>
          </a:p>
        </p:txBody>
      </p:sp>
      <p:sp>
        <p:nvSpPr>
          <p:cNvPr id="8" name="Text Placeholder 2"/>
          <p:cNvSpPr>
            <a:spLocks noGrp="1"/>
          </p:cNvSpPr>
          <p:nvPr>
            <p:ph type="body" idx="10"/>
          </p:nvPr>
        </p:nvSpPr>
        <p:spPr>
          <a:xfrm>
            <a:off x="457199" y="3349233"/>
            <a:ext cx="8229601" cy="1253009"/>
          </a:xfrm>
        </p:spPr>
        <p:txBody>
          <a:bodyPr>
            <a:normAutofit fontScale="85000" lnSpcReduction="20000"/>
          </a:bodyPr>
          <a:lstStyle/>
          <a:p>
            <a:r>
              <a:rPr lang="en-US" sz="2000" dirty="0" smtClean="0"/>
              <a:t>Giovanni Rumolo</a:t>
            </a:r>
            <a:endParaRPr lang="en-US" sz="2000" dirty="0"/>
          </a:p>
          <a:p>
            <a:r>
              <a:rPr lang="en-US" sz="2000" dirty="0" smtClean="0"/>
              <a:t>Many thanks to H. </a:t>
            </a:r>
            <a:r>
              <a:rPr lang="en-US" sz="2000" dirty="0" err="1" smtClean="0"/>
              <a:t>Bartosik</a:t>
            </a:r>
            <a:r>
              <a:rPr lang="en-US" sz="2000" dirty="0" smtClean="0"/>
              <a:t>, G. </a:t>
            </a:r>
            <a:r>
              <a:rPr lang="en-US" sz="2000" dirty="0" err="1" smtClean="0"/>
              <a:t>Iadarola</a:t>
            </a:r>
            <a:r>
              <a:rPr lang="en-US" sz="2000" dirty="0" smtClean="0"/>
              <a:t>, K. Li, L. </a:t>
            </a:r>
            <a:r>
              <a:rPr lang="en-US" sz="2000" dirty="0" err="1" smtClean="0"/>
              <a:t>Mether</a:t>
            </a:r>
            <a:r>
              <a:rPr lang="en-US" sz="2000" dirty="0" smtClean="0"/>
              <a:t>,  A. Romano, M. Schenk</a:t>
            </a:r>
          </a:p>
          <a:p>
            <a:endParaRPr lang="en-US" sz="2000" dirty="0" smtClean="0"/>
          </a:p>
          <a:p>
            <a:r>
              <a:rPr lang="en-US" sz="2000" dirty="0" smtClean="0"/>
              <a:t>CAS </a:t>
            </a:r>
            <a:r>
              <a:rPr lang="en-US" sz="2000" dirty="0"/>
              <a:t>on Intensity Limitations in Particle </a:t>
            </a:r>
            <a:r>
              <a:rPr lang="en-US" sz="2000" dirty="0" smtClean="0"/>
              <a:t>Beams, </a:t>
            </a:r>
            <a:r>
              <a:rPr lang="en-US" sz="2000" dirty="0"/>
              <a:t>3</a:t>
            </a:r>
            <a:r>
              <a:rPr lang="en-US" sz="2000" dirty="0" smtClean="0"/>
              <a:t>-11 November, 2015</a:t>
            </a:r>
          </a:p>
          <a:p>
            <a:r>
              <a:rPr lang="en-US" sz="2000" dirty="0">
                <a:hlinkClick r:id="rId2"/>
              </a:rPr>
              <a:t>http://</a:t>
            </a:r>
            <a:r>
              <a:rPr lang="en-US" sz="2000" dirty="0" err="1">
                <a:hlinkClick r:id="rId2"/>
              </a:rPr>
              <a:t>indico.cern.ch</a:t>
            </a:r>
            <a:r>
              <a:rPr lang="en-US" sz="2000" dirty="0">
                <a:hlinkClick r:id="rId2"/>
              </a:rPr>
              <a:t>/event/362960/</a:t>
            </a:r>
            <a:endParaRPr lang="en-US" sz="2000" dirty="0"/>
          </a:p>
        </p:txBody>
      </p:sp>
      <p:pic>
        <p:nvPicPr>
          <p:cNvPr id="2" name="Picture 1" descr="Screen Shot 2015-11-06 at 08.07.1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824" y="419303"/>
            <a:ext cx="6798235" cy="725274"/>
          </a:xfrm>
          <a:prstGeom prst="rect">
            <a:avLst/>
          </a:prstGeom>
        </p:spPr>
      </p:pic>
    </p:spTree>
    <p:extLst>
      <p:ext uri="{BB962C8B-B14F-4D97-AF65-F5344CB8AC3E}">
        <p14:creationId xmlns:p14="http://schemas.microsoft.com/office/powerpoint/2010/main" val="181628197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Electron cloud formation</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20</a:t>
            </a:fld>
            <a:endParaRPr lang="en-US" dirty="0"/>
          </a:p>
        </p:txBody>
      </p:sp>
      <p:sp>
        <p:nvSpPr>
          <p:cNvPr id="9" name="Content Placeholder 8"/>
          <p:cNvSpPr>
            <a:spLocks noGrp="1"/>
          </p:cNvSpPr>
          <p:nvPr>
            <p:ph idx="1"/>
          </p:nvPr>
        </p:nvSpPr>
        <p:spPr>
          <a:xfrm>
            <a:off x="519074" y="899627"/>
            <a:ext cx="5500726" cy="1892338"/>
          </a:xfrm>
        </p:spPr>
        <p:txBody>
          <a:bodyPr>
            <a:normAutofit fontScale="77500" lnSpcReduction="20000"/>
          </a:bodyPr>
          <a:lstStyle/>
          <a:p>
            <a:r>
              <a:rPr lang="en-US" sz="2235" dirty="0" smtClean="0"/>
              <a:t>When electrons hit the pipe wall, they do not just disappear…..</a:t>
            </a:r>
          </a:p>
          <a:p>
            <a:pPr lvl="1">
              <a:buClr>
                <a:schemeClr val="tx1"/>
              </a:buClr>
            </a:pPr>
            <a:r>
              <a:rPr lang="en-US" sz="1882" dirty="0" smtClean="0">
                <a:solidFill>
                  <a:srgbClr val="0000FF"/>
                </a:solidFill>
                <a:latin typeface="+mj-lt"/>
              </a:rPr>
              <a:t>High energy electrons </a:t>
            </a:r>
            <a:r>
              <a:rPr lang="en-US" sz="1882" dirty="0" smtClean="0">
                <a:latin typeface="+mj-lt"/>
              </a:rPr>
              <a:t>easily survive and actually multiply through </a:t>
            </a:r>
            <a:r>
              <a:rPr lang="en-US" sz="1882" b="1" dirty="0" smtClean="0">
                <a:solidFill>
                  <a:srgbClr val="FF0000"/>
                </a:solidFill>
                <a:latin typeface="+mj-lt"/>
              </a:rPr>
              <a:t>secondary electron emission </a:t>
            </a:r>
          </a:p>
          <a:p>
            <a:pPr lvl="1">
              <a:buClr>
                <a:schemeClr val="tx1"/>
              </a:buClr>
            </a:pPr>
            <a:r>
              <a:rPr lang="en-US" sz="1882" dirty="0" smtClean="0">
                <a:solidFill>
                  <a:srgbClr val="0000FF"/>
                </a:solidFill>
                <a:latin typeface="+mj-lt"/>
              </a:rPr>
              <a:t>Low energy electrons </a:t>
            </a:r>
            <a:r>
              <a:rPr lang="en-US" sz="1882" dirty="0" smtClean="0">
                <a:latin typeface="+mj-lt"/>
              </a:rPr>
              <a:t>tend to survive long because they are likely to be </a:t>
            </a:r>
            <a:r>
              <a:rPr lang="en-US" sz="1882" dirty="0" smtClean="0">
                <a:solidFill>
                  <a:srgbClr val="008000"/>
                </a:solidFill>
                <a:latin typeface="+mj-lt"/>
              </a:rPr>
              <a:t>elastically reflected</a:t>
            </a:r>
            <a:r>
              <a:rPr lang="en-US" sz="1882" dirty="0" smtClean="0">
                <a:latin typeface="+mj-lt"/>
              </a:rPr>
              <a:t>.</a:t>
            </a:r>
          </a:p>
          <a:p>
            <a:r>
              <a:rPr lang="en-US" sz="2235" b="1" dirty="0" smtClean="0">
                <a:latin typeface="+mj-lt"/>
              </a:rPr>
              <a:t>Secondary electron emission is governed by the curve below</a:t>
            </a:r>
          </a:p>
        </p:txBody>
      </p:sp>
      <p:cxnSp>
        <p:nvCxnSpPr>
          <p:cNvPr id="10" name="Straight Connector 9"/>
          <p:cNvCxnSpPr/>
          <p:nvPr/>
        </p:nvCxnSpPr>
        <p:spPr>
          <a:xfrm>
            <a:off x="6248400" y="1223400"/>
            <a:ext cx="2438400" cy="1588"/>
          </a:xfrm>
          <a:prstGeom prst="line">
            <a:avLst/>
          </a:prstGeom>
          <a:ln>
            <a:solidFill>
              <a:srgbClr val="000090"/>
            </a:solidFill>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rot="5400000" flipH="1" flipV="1">
            <a:off x="6439694" y="1490894"/>
            <a:ext cx="989012" cy="457200"/>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sp>
        <p:nvSpPr>
          <p:cNvPr id="12" name="Oval 11"/>
          <p:cNvSpPr/>
          <p:nvPr/>
        </p:nvSpPr>
        <p:spPr>
          <a:xfrm>
            <a:off x="6535513" y="2261481"/>
            <a:ext cx="212440" cy="200606"/>
          </a:xfrm>
          <a:prstGeom prst="ellipse">
            <a:avLst/>
          </a:prstGeom>
          <a:solidFill>
            <a:srgbClr val="0000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3" name="Straight Connector 12"/>
          <p:cNvCxnSpPr/>
          <p:nvPr/>
        </p:nvCxnSpPr>
        <p:spPr>
          <a:xfrm rot="5400000">
            <a:off x="6042218" y="1671382"/>
            <a:ext cx="2241165" cy="1588"/>
          </a:xfrm>
          <a:prstGeom prst="line">
            <a:avLst/>
          </a:prstGeom>
          <a:ln w="6350" cap="flat" cmpd="sng" algn="ctr">
            <a:solidFill>
              <a:schemeClr val="tx1"/>
            </a:solidFill>
            <a:prstDash val="lg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6250712" y="1975409"/>
            <a:ext cx="520200" cy="323165"/>
          </a:xfrm>
          <a:prstGeom prst="rect">
            <a:avLst/>
          </a:prstGeom>
          <a:noFill/>
        </p:spPr>
        <p:txBody>
          <a:bodyPr wrap="square" rtlCol="0">
            <a:spAutoFit/>
          </a:bodyPr>
          <a:lstStyle/>
          <a:p>
            <a:r>
              <a:rPr lang="en-US" sz="1500" dirty="0" err="1" smtClean="0">
                <a:solidFill>
                  <a:srgbClr val="0000FF"/>
                </a:solidFill>
              </a:rPr>
              <a:t>E</a:t>
            </a:r>
            <a:r>
              <a:rPr lang="en-US" sz="1500" baseline="-25000" dirty="0" err="1" smtClean="0">
                <a:solidFill>
                  <a:srgbClr val="0000FF"/>
                </a:solidFill>
              </a:rPr>
              <a:t>p</a:t>
            </a:r>
            <a:endParaRPr lang="en-US" sz="1500" dirty="0">
              <a:solidFill>
                <a:srgbClr val="0000FF"/>
              </a:solidFill>
            </a:endParaRPr>
          </a:p>
        </p:txBody>
      </p:sp>
      <p:sp>
        <p:nvSpPr>
          <p:cNvPr id="18" name="Freeform 17"/>
          <p:cNvSpPr/>
          <p:nvPr/>
        </p:nvSpPr>
        <p:spPr>
          <a:xfrm>
            <a:off x="6967422" y="1643044"/>
            <a:ext cx="189913" cy="83091"/>
          </a:xfrm>
          <a:custGeom>
            <a:avLst/>
            <a:gdLst>
              <a:gd name="connsiteX0" fmla="*/ 0 w 189913"/>
              <a:gd name="connsiteY0" fmla="*/ 0 h 83091"/>
              <a:gd name="connsiteX1" fmla="*/ 83087 w 189913"/>
              <a:gd name="connsiteY1" fmla="*/ 71221 h 83091"/>
              <a:gd name="connsiteX2" fmla="*/ 189913 w 189913"/>
              <a:gd name="connsiteY2" fmla="*/ 71221 h 83091"/>
            </a:gdLst>
            <a:ahLst/>
            <a:cxnLst>
              <a:cxn ang="0">
                <a:pos x="connsiteX0" y="connsiteY0"/>
              </a:cxn>
              <a:cxn ang="0">
                <a:pos x="connsiteX1" y="connsiteY1"/>
              </a:cxn>
              <a:cxn ang="0">
                <a:pos x="connsiteX2" y="connsiteY2"/>
              </a:cxn>
            </a:cxnLst>
            <a:rect l="l" t="t" r="r" b="b"/>
            <a:pathLst>
              <a:path w="189913" h="83091">
                <a:moveTo>
                  <a:pt x="0" y="0"/>
                </a:moveTo>
                <a:cubicBezTo>
                  <a:pt x="25717" y="29675"/>
                  <a:pt x="51435" y="59351"/>
                  <a:pt x="83087" y="71221"/>
                </a:cubicBezTo>
                <a:cubicBezTo>
                  <a:pt x="114739" y="83091"/>
                  <a:pt x="152326" y="77156"/>
                  <a:pt x="189913" y="71221"/>
                </a:cubicBezTo>
              </a:path>
            </a:pathLst>
          </a:custGeom>
          <a:ln w="952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TextBox 18"/>
          <p:cNvSpPr txBox="1"/>
          <p:nvPr/>
        </p:nvSpPr>
        <p:spPr>
          <a:xfrm>
            <a:off x="6861445" y="1678655"/>
            <a:ext cx="307760" cy="323165"/>
          </a:xfrm>
          <a:prstGeom prst="rect">
            <a:avLst/>
          </a:prstGeom>
          <a:noFill/>
        </p:spPr>
        <p:txBody>
          <a:bodyPr wrap="square" rtlCol="0">
            <a:spAutoFit/>
          </a:bodyPr>
          <a:lstStyle/>
          <a:p>
            <a:r>
              <a:rPr lang="en-US" sz="1500" dirty="0" err="1" smtClean="0">
                <a:latin typeface="Symbol" charset="2"/>
                <a:cs typeface="Symbol" charset="2"/>
              </a:rPr>
              <a:t>q</a:t>
            </a:r>
            <a:endParaRPr lang="en-US" sz="1500" dirty="0">
              <a:latin typeface="Symbol" charset="2"/>
              <a:cs typeface="Symbol" charset="2"/>
            </a:endParaRPr>
          </a:p>
        </p:txBody>
      </p:sp>
      <p:grpSp>
        <p:nvGrpSpPr>
          <p:cNvPr id="20" name="Group 47"/>
          <p:cNvGrpSpPr/>
          <p:nvPr/>
        </p:nvGrpSpPr>
        <p:grpSpPr>
          <a:xfrm>
            <a:off x="7162800" y="1224988"/>
            <a:ext cx="1818438" cy="944329"/>
            <a:chOff x="7162800" y="1754188"/>
            <a:chExt cx="1818438" cy="944329"/>
          </a:xfrm>
        </p:grpSpPr>
        <p:grpSp>
          <p:nvGrpSpPr>
            <p:cNvPr id="21" name="Group 42"/>
            <p:cNvGrpSpPr/>
            <p:nvPr/>
          </p:nvGrpSpPr>
          <p:grpSpPr>
            <a:xfrm>
              <a:off x="7162800" y="1754188"/>
              <a:ext cx="1410379" cy="666175"/>
              <a:chOff x="7162800" y="1754188"/>
              <a:chExt cx="1410379" cy="666175"/>
            </a:xfrm>
          </p:grpSpPr>
          <p:sp>
            <p:nvSpPr>
              <p:cNvPr id="23" name="Oval 22"/>
              <p:cNvSpPr/>
              <p:nvPr/>
            </p:nvSpPr>
            <p:spPr>
              <a:xfrm>
                <a:off x="7543800" y="2161594"/>
                <a:ext cx="212440" cy="200606"/>
              </a:xfrm>
              <a:prstGeom prst="ellipse">
                <a:avLst/>
              </a:prstGeom>
              <a:solidFill>
                <a:srgbClr val="FF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8360739" y="2219757"/>
                <a:ext cx="212440" cy="200606"/>
              </a:xfrm>
              <a:prstGeom prst="ellipse">
                <a:avLst/>
              </a:prstGeom>
              <a:solidFill>
                <a:srgbClr val="FF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 name="Straight Arrow Connector 24"/>
              <p:cNvCxnSpPr/>
              <p:nvPr/>
            </p:nvCxnSpPr>
            <p:spPr>
              <a:xfrm rot="16200000" flipH="1">
                <a:off x="7149597" y="1767391"/>
                <a:ext cx="407406" cy="381000"/>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7162800" y="1754188"/>
                <a:ext cx="1122142" cy="501147"/>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22" name="TextBox 21"/>
            <p:cNvSpPr txBox="1"/>
            <p:nvPr/>
          </p:nvSpPr>
          <p:spPr>
            <a:xfrm>
              <a:off x="7834875" y="2421518"/>
              <a:ext cx="1146363" cy="276999"/>
            </a:xfrm>
            <a:prstGeom prst="rect">
              <a:avLst/>
            </a:prstGeom>
            <a:noFill/>
          </p:spPr>
          <p:txBody>
            <a:bodyPr wrap="square" rtlCol="0">
              <a:spAutoFit/>
            </a:bodyPr>
            <a:lstStyle/>
            <a:p>
              <a:r>
                <a:rPr lang="en-US" sz="1200" dirty="0" err="1" smtClean="0">
                  <a:solidFill>
                    <a:srgbClr val="FF0000"/>
                  </a:solidFill>
                </a:rPr>
                <a:t>secondaries</a:t>
              </a:r>
              <a:endParaRPr lang="en-US" sz="1200" dirty="0">
                <a:solidFill>
                  <a:srgbClr val="FF0000"/>
                </a:solidFill>
              </a:endParaRPr>
            </a:p>
          </p:txBody>
        </p:sp>
      </p:grpSp>
      <p:grpSp>
        <p:nvGrpSpPr>
          <p:cNvPr id="27" name="Group 46"/>
          <p:cNvGrpSpPr/>
          <p:nvPr/>
        </p:nvGrpSpPr>
        <p:grpSpPr>
          <a:xfrm>
            <a:off x="7169205" y="1272469"/>
            <a:ext cx="1132187" cy="1686893"/>
            <a:chOff x="7169205" y="1801669"/>
            <a:chExt cx="1132187" cy="1686893"/>
          </a:xfrm>
        </p:grpSpPr>
        <p:grpSp>
          <p:nvGrpSpPr>
            <p:cNvPr id="28" name="Group 43"/>
            <p:cNvGrpSpPr/>
            <p:nvPr/>
          </p:nvGrpSpPr>
          <p:grpSpPr>
            <a:xfrm>
              <a:off x="7169205" y="1801669"/>
              <a:ext cx="640225" cy="1222559"/>
              <a:chOff x="7169205" y="1801669"/>
              <a:chExt cx="640225" cy="1222559"/>
            </a:xfrm>
          </p:grpSpPr>
          <p:cxnSp>
            <p:nvCxnSpPr>
              <p:cNvPr id="30" name="Straight Arrow Connector 29"/>
              <p:cNvCxnSpPr/>
              <p:nvPr/>
            </p:nvCxnSpPr>
            <p:spPr>
              <a:xfrm rot="16200000" flipH="1">
                <a:off x="6903299" y="2067575"/>
                <a:ext cx="989012" cy="457200"/>
              </a:xfrm>
              <a:prstGeom prst="straightConnector1">
                <a:avLst/>
              </a:prstGeom>
              <a:ln>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sp>
            <p:nvSpPr>
              <p:cNvPr id="31" name="Oval 30"/>
              <p:cNvSpPr/>
              <p:nvPr/>
            </p:nvSpPr>
            <p:spPr>
              <a:xfrm>
                <a:off x="7596990" y="2823622"/>
                <a:ext cx="212440" cy="200606"/>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9" name="TextBox 28"/>
            <p:cNvSpPr txBox="1"/>
            <p:nvPr/>
          </p:nvSpPr>
          <p:spPr>
            <a:xfrm>
              <a:off x="7354746" y="3026897"/>
              <a:ext cx="946646" cy="461665"/>
            </a:xfrm>
            <a:prstGeom prst="rect">
              <a:avLst/>
            </a:prstGeom>
            <a:noFill/>
          </p:spPr>
          <p:txBody>
            <a:bodyPr wrap="square" rtlCol="0">
              <a:spAutoFit/>
            </a:bodyPr>
            <a:lstStyle/>
            <a:p>
              <a:r>
                <a:rPr lang="en-US" sz="1200" dirty="0" smtClean="0">
                  <a:solidFill>
                    <a:srgbClr val="008000"/>
                  </a:solidFill>
                </a:rPr>
                <a:t>elastically reflected</a:t>
              </a:r>
              <a:endParaRPr lang="en-US" sz="1200" dirty="0">
                <a:solidFill>
                  <a:srgbClr val="008000"/>
                </a:solidFill>
              </a:endParaRPr>
            </a:p>
          </p:txBody>
        </p:sp>
      </p:grpSp>
      <p:grpSp>
        <p:nvGrpSpPr>
          <p:cNvPr id="32" name="Group 49"/>
          <p:cNvGrpSpPr/>
          <p:nvPr/>
        </p:nvGrpSpPr>
        <p:grpSpPr>
          <a:xfrm>
            <a:off x="445862" y="2852832"/>
            <a:ext cx="8394712" cy="3347497"/>
            <a:chOff x="445862" y="3382032"/>
            <a:chExt cx="8394712" cy="3347497"/>
          </a:xfrm>
        </p:grpSpPr>
        <p:pic>
          <p:nvPicPr>
            <p:cNvPr id="33" name="Picture 7" descr="seys.pdf                                                       00052080Macintosh HD                   BC25E8C6:"/>
            <p:cNvPicPr>
              <a:picLocks noChangeAspect="1" noChangeArrowheads="1"/>
            </p:cNvPicPr>
            <p:nvPr/>
          </p:nvPicPr>
          <p:blipFill>
            <a:blip r:embed="rId2">
              <a:lum bright="-40000" contrast="58000"/>
            </a:blip>
            <a:srcRect l="6734" t="9513" r="9764" b="5708"/>
            <a:stretch>
              <a:fillRect/>
            </a:stretch>
          </p:blipFill>
          <p:spPr bwMode="auto">
            <a:xfrm>
              <a:off x="445862" y="3382032"/>
              <a:ext cx="4655877" cy="3347497"/>
            </a:xfrm>
            <a:prstGeom prst="rect">
              <a:avLst/>
            </a:prstGeom>
            <a:noFill/>
          </p:spPr>
        </p:pic>
        <p:grpSp>
          <p:nvGrpSpPr>
            <p:cNvPr id="34" name="Group 46"/>
            <p:cNvGrpSpPr/>
            <p:nvPr/>
          </p:nvGrpSpPr>
          <p:grpSpPr>
            <a:xfrm>
              <a:off x="5304191" y="3775784"/>
              <a:ext cx="3536383" cy="2285575"/>
              <a:chOff x="5304191" y="3775784"/>
              <a:chExt cx="3536383" cy="2285575"/>
            </a:xfrm>
          </p:grpSpPr>
          <p:sp>
            <p:nvSpPr>
              <p:cNvPr id="36" name="Rounded Rectangle 35"/>
              <p:cNvSpPr/>
              <p:nvPr/>
            </p:nvSpPr>
            <p:spPr>
              <a:xfrm>
                <a:off x="5304191" y="5551656"/>
                <a:ext cx="3536383" cy="509703"/>
              </a:xfrm>
              <a:prstGeom prst="roundRect">
                <a:avLst/>
              </a:prstGeom>
              <a:ln w="28575" cmpd="sng">
                <a:solidFill>
                  <a:srgbClr val="3366FF"/>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pic>
            <p:nvPicPr>
              <p:cNvPr id="37" name="Picture 36" descr="latex-image-1.pdf"/>
              <p:cNvPicPr>
                <a:picLocks noChangeAspect="1"/>
              </p:cNvPicPr>
              <p:nvPr/>
            </p:nvPicPr>
            <p:blipFill>
              <a:blip r:embed="rId3"/>
              <a:stretch>
                <a:fillRect/>
              </a:stretch>
            </p:blipFill>
            <p:spPr>
              <a:xfrm>
                <a:off x="5304191" y="3775784"/>
                <a:ext cx="2452049" cy="1440000"/>
              </a:xfrm>
              <a:prstGeom prst="rect">
                <a:avLst/>
              </a:prstGeom>
            </p:spPr>
          </p:pic>
          <p:pic>
            <p:nvPicPr>
              <p:cNvPr id="38" name="Picture 37" descr="latex-image-1.pdf"/>
              <p:cNvPicPr>
                <a:picLocks noChangeAspect="1"/>
              </p:cNvPicPr>
              <p:nvPr/>
            </p:nvPicPr>
            <p:blipFill>
              <a:blip r:embed="rId4"/>
              <a:stretch>
                <a:fillRect/>
              </a:stretch>
            </p:blipFill>
            <p:spPr>
              <a:xfrm>
                <a:off x="7854801" y="3775784"/>
                <a:ext cx="831999" cy="431999"/>
              </a:xfrm>
              <a:prstGeom prst="rect">
                <a:avLst/>
              </a:prstGeom>
            </p:spPr>
          </p:pic>
        </p:grpSp>
        <p:pic>
          <p:nvPicPr>
            <p:cNvPr id="35" name="Picture 34" descr="latex-image-1.pdf"/>
            <p:cNvPicPr>
              <a:picLocks noChangeAspect="1"/>
            </p:cNvPicPr>
            <p:nvPr/>
          </p:nvPicPr>
          <p:blipFill>
            <a:blip r:embed="rId5"/>
            <a:stretch>
              <a:fillRect/>
            </a:stretch>
          </p:blipFill>
          <p:spPr>
            <a:xfrm>
              <a:off x="5372229" y="5670410"/>
              <a:ext cx="3393288" cy="250379"/>
            </a:xfrm>
            <a:prstGeom prst="rect">
              <a:avLst/>
            </a:prstGeom>
          </p:spPr>
        </p:pic>
      </p:grpSp>
      <p:grpSp>
        <p:nvGrpSpPr>
          <p:cNvPr id="39" name="Group 52"/>
          <p:cNvGrpSpPr/>
          <p:nvPr/>
        </p:nvGrpSpPr>
        <p:grpSpPr>
          <a:xfrm>
            <a:off x="1447800" y="3509400"/>
            <a:ext cx="6837142" cy="1177184"/>
            <a:chOff x="1447800" y="4038600"/>
            <a:chExt cx="6837142" cy="1177184"/>
          </a:xfrm>
        </p:grpSpPr>
        <p:pic>
          <p:nvPicPr>
            <p:cNvPr id="40" name="Picture 39" descr="latex-image-1.pdf"/>
            <p:cNvPicPr>
              <a:picLocks noChangeAspect="1"/>
            </p:cNvPicPr>
            <p:nvPr/>
          </p:nvPicPr>
          <p:blipFill>
            <a:blip r:embed="rId6"/>
            <a:stretch>
              <a:fillRect/>
            </a:stretch>
          </p:blipFill>
          <p:spPr>
            <a:xfrm>
              <a:off x="2806700" y="4733184"/>
              <a:ext cx="3441700" cy="482600"/>
            </a:xfrm>
            <a:prstGeom prst="rect">
              <a:avLst/>
            </a:prstGeom>
          </p:spPr>
        </p:pic>
        <p:sp>
          <p:nvSpPr>
            <p:cNvPr id="41" name="TextBox 40"/>
            <p:cNvSpPr txBox="1"/>
            <p:nvPr/>
          </p:nvSpPr>
          <p:spPr>
            <a:xfrm>
              <a:off x="1447800" y="4038600"/>
              <a:ext cx="6837142" cy="415498"/>
            </a:xfrm>
            <a:prstGeom prst="rect">
              <a:avLst/>
            </a:prstGeom>
            <a:noFill/>
          </p:spPr>
          <p:txBody>
            <a:bodyPr wrap="square" rtlCol="0">
              <a:spAutoFit/>
            </a:bodyPr>
            <a:lstStyle/>
            <a:p>
              <a:r>
                <a:rPr lang="en-US" sz="2100" dirty="0" smtClean="0"/>
                <a:t>An important set of model parameters</a:t>
              </a:r>
              <a:endParaRPr lang="en-US" sz="2100" dirty="0"/>
            </a:p>
          </p:txBody>
        </p:sp>
      </p:grpSp>
      <p:sp>
        <p:nvSpPr>
          <p:cNvPr id="42"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4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34208612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subTnLst>
                                    <p:set>
                                      <p:cBhvr override="childStyle">
                                        <p:cTn dur="1" fill="hold" display="0" masterRel="nextClick" afterEffect="1"/>
                                        <p:tgtEl>
                                          <p:spTgt spid="20"/>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subTnLst>
                                    <p:set>
                                      <p:cBhvr override="childStyle">
                                        <p:cTn dur="1" fill="hold" display="0" masterRel="nextClick" afterEffect="1"/>
                                        <p:tgtEl>
                                          <p:spTgt spid="27"/>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Electron cloud formation</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21</a:t>
            </a:fld>
            <a:endParaRPr lang="en-US" dirty="0"/>
          </a:p>
        </p:txBody>
      </p:sp>
      <p:pic>
        <p:nvPicPr>
          <p:cNvPr id="50" name="Picture 49" descr="seys4lec.pdf"/>
          <p:cNvPicPr>
            <a:picLocks noChangeAspect="1"/>
          </p:cNvPicPr>
          <p:nvPr/>
        </p:nvPicPr>
        <p:blipFill>
          <a:blip r:embed="rId2"/>
          <a:srcRect l="7158" t="9264" r="4653" b="8337"/>
          <a:stretch>
            <a:fillRect/>
          </a:stretch>
        </p:blipFill>
        <p:spPr>
          <a:xfrm>
            <a:off x="491528" y="2932271"/>
            <a:ext cx="4538582" cy="3276857"/>
          </a:xfrm>
          <a:prstGeom prst="rect">
            <a:avLst/>
          </a:prstGeom>
        </p:spPr>
      </p:pic>
      <p:pic>
        <p:nvPicPr>
          <p:cNvPr id="51" name="Picture 50" descr="latex-image-1.pdf"/>
          <p:cNvPicPr>
            <a:picLocks noChangeAspect="1"/>
          </p:cNvPicPr>
          <p:nvPr/>
        </p:nvPicPr>
        <p:blipFill>
          <a:blip r:embed="rId3"/>
          <a:stretch>
            <a:fillRect/>
          </a:stretch>
        </p:blipFill>
        <p:spPr>
          <a:xfrm>
            <a:off x="5378335" y="4036410"/>
            <a:ext cx="3227727" cy="540000"/>
          </a:xfrm>
          <a:prstGeom prst="rect">
            <a:avLst/>
          </a:prstGeom>
        </p:spPr>
      </p:pic>
      <p:pic>
        <p:nvPicPr>
          <p:cNvPr id="52" name="Picture 51" descr="latex-image-1.pdf"/>
          <p:cNvPicPr>
            <a:picLocks noChangeAspect="1"/>
          </p:cNvPicPr>
          <p:nvPr/>
        </p:nvPicPr>
        <p:blipFill>
          <a:blip r:embed="rId4"/>
          <a:stretch>
            <a:fillRect/>
          </a:stretch>
        </p:blipFill>
        <p:spPr>
          <a:xfrm>
            <a:off x="5378335" y="4791316"/>
            <a:ext cx="3262737" cy="216000"/>
          </a:xfrm>
          <a:prstGeom prst="rect">
            <a:avLst/>
          </a:prstGeom>
        </p:spPr>
      </p:pic>
      <p:grpSp>
        <p:nvGrpSpPr>
          <p:cNvPr id="64" name="Group 63"/>
          <p:cNvGrpSpPr/>
          <p:nvPr/>
        </p:nvGrpSpPr>
        <p:grpSpPr>
          <a:xfrm>
            <a:off x="6248400" y="551593"/>
            <a:ext cx="2438400" cy="2241165"/>
            <a:chOff x="6248400" y="1080793"/>
            <a:chExt cx="2438400" cy="2241165"/>
          </a:xfrm>
        </p:grpSpPr>
        <p:cxnSp>
          <p:nvCxnSpPr>
            <p:cNvPr id="65" name="Straight Connector 64"/>
            <p:cNvCxnSpPr/>
            <p:nvPr/>
          </p:nvCxnSpPr>
          <p:spPr>
            <a:xfrm>
              <a:off x="6248400" y="1752600"/>
              <a:ext cx="2438400" cy="1588"/>
            </a:xfrm>
            <a:prstGeom prst="line">
              <a:avLst/>
            </a:prstGeom>
            <a:ln>
              <a:solidFill>
                <a:srgbClr val="000090"/>
              </a:solidFill>
            </a:ln>
            <a:effectLst/>
          </p:spPr>
          <p:style>
            <a:lnRef idx="2">
              <a:schemeClr val="accent1"/>
            </a:lnRef>
            <a:fillRef idx="0">
              <a:schemeClr val="accent1"/>
            </a:fillRef>
            <a:effectRef idx="1">
              <a:schemeClr val="accent1"/>
            </a:effectRef>
            <a:fontRef idx="minor">
              <a:schemeClr val="tx1"/>
            </a:fontRef>
          </p:style>
        </p:cxnSp>
        <p:cxnSp>
          <p:nvCxnSpPr>
            <p:cNvPr id="66" name="Straight Arrow Connector 65"/>
            <p:cNvCxnSpPr/>
            <p:nvPr/>
          </p:nvCxnSpPr>
          <p:spPr>
            <a:xfrm rot="5400000" flipH="1" flipV="1">
              <a:off x="6439694" y="2020094"/>
              <a:ext cx="989012" cy="457200"/>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sp>
          <p:nvSpPr>
            <p:cNvPr id="67" name="Oval 66"/>
            <p:cNvSpPr/>
            <p:nvPr/>
          </p:nvSpPr>
          <p:spPr>
            <a:xfrm>
              <a:off x="6535513" y="2790681"/>
              <a:ext cx="212440" cy="200606"/>
            </a:xfrm>
            <a:prstGeom prst="ellipse">
              <a:avLst/>
            </a:prstGeom>
            <a:solidFill>
              <a:srgbClr val="0000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8" name="Straight Connector 67"/>
            <p:cNvCxnSpPr/>
            <p:nvPr/>
          </p:nvCxnSpPr>
          <p:spPr>
            <a:xfrm rot="5400000">
              <a:off x="6042218" y="2200582"/>
              <a:ext cx="2241165" cy="1588"/>
            </a:xfrm>
            <a:prstGeom prst="line">
              <a:avLst/>
            </a:prstGeom>
            <a:ln w="6350" cap="flat" cmpd="sng" algn="ctr">
              <a:solidFill>
                <a:schemeClr val="tx1"/>
              </a:solidFill>
              <a:prstDash val="lg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69" name="TextBox 68"/>
          <p:cNvSpPr txBox="1"/>
          <p:nvPr/>
        </p:nvSpPr>
        <p:spPr>
          <a:xfrm>
            <a:off x="6250712" y="1975409"/>
            <a:ext cx="520200" cy="323165"/>
          </a:xfrm>
          <a:prstGeom prst="rect">
            <a:avLst/>
          </a:prstGeom>
          <a:noFill/>
        </p:spPr>
        <p:txBody>
          <a:bodyPr wrap="square" rtlCol="0">
            <a:spAutoFit/>
          </a:bodyPr>
          <a:lstStyle/>
          <a:p>
            <a:r>
              <a:rPr lang="en-US" sz="1500" dirty="0" err="1" smtClean="0">
                <a:solidFill>
                  <a:srgbClr val="0000FF"/>
                </a:solidFill>
              </a:rPr>
              <a:t>E</a:t>
            </a:r>
            <a:r>
              <a:rPr lang="en-US" sz="1500" baseline="-25000" dirty="0" err="1" smtClean="0">
                <a:solidFill>
                  <a:srgbClr val="0000FF"/>
                </a:solidFill>
              </a:rPr>
              <a:t>p</a:t>
            </a:r>
            <a:endParaRPr lang="en-US" sz="1500" dirty="0">
              <a:solidFill>
                <a:srgbClr val="0000FF"/>
              </a:solidFill>
            </a:endParaRPr>
          </a:p>
        </p:txBody>
      </p:sp>
      <p:sp>
        <p:nvSpPr>
          <p:cNvPr id="70" name="Freeform 69"/>
          <p:cNvSpPr/>
          <p:nvPr/>
        </p:nvSpPr>
        <p:spPr>
          <a:xfrm>
            <a:off x="6967422" y="1643044"/>
            <a:ext cx="189913" cy="83091"/>
          </a:xfrm>
          <a:custGeom>
            <a:avLst/>
            <a:gdLst>
              <a:gd name="connsiteX0" fmla="*/ 0 w 189913"/>
              <a:gd name="connsiteY0" fmla="*/ 0 h 83091"/>
              <a:gd name="connsiteX1" fmla="*/ 83087 w 189913"/>
              <a:gd name="connsiteY1" fmla="*/ 71221 h 83091"/>
              <a:gd name="connsiteX2" fmla="*/ 189913 w 189913"/>
              <a:gd name="connsiteY2" fmla="*/ 71221 h 83091"/>
            </a:gdLst>
            <a:ahLst/>
            <a:cxnLst>
              <a:cxn ang="0">
                <a:pos x="connsiteX0" y="connsiteY0"/>
              </a:cxn>
              <a:cxn ang="0">
                <a:pos x="connsiteX1" y="connsiteY1"/>
              </a:cxn>
              <a:cxn ang="0">
                <a:pos x="connsiteX2" y="connsiteY2"/>
              </a:cxn>
            </a:cxnLst>
            <a:rect l="l" t="t" r="r" b="b"/>
            <a:pathLst>
              <a:path w="189913" h="83091">
                <a:moveTo>
                  <a:pt x="0" y="0"/>
                </a:moveTo>
                <a:cubicBezTo>
                  <a:pt x="25717" y="29675"/>
                  <a:pt x="51435" y="59351"/>
                  <a:pt x="83087" y="71221"/>
                </a:cubicBezTo>
                <a:cubicBezTo>
                  <a:pt x="114739" y="83091"/>
                  <a:pt x="152326" y="77156"/>
                  <a:pt x="189913" y="71221"/>
                </a:cubicBezTo>
              </a:path>
            </a:pathLst>
          </a:custGeom>
          <a:ln w="952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1" name="TextBox 70"/>
          <p:cNvSpPr txBox="1"/>
          <p:nvPr/>
        </p:nvSpPr>
        <p:spPr>
          <a:xfrm>
            <a:off x="6861445" y="1678655"/>
            <a:ext cx="307760" cy="323165"/>
          </a:xfrm>
          <a:prstGeom prst="rect">
            <a:avLst/>
          </a:prstGeom>
          <a:noFill/>
        </p:spPr>
        <p:txBody>
          <a:bodyPr wrap="square" rtlCol="0">
            <a:spAutoFit/>
          </a:bodyPr>
          <a:lstStyle/>
          <a:p>
            <a:r>
              <a:rPr lang="en-US" sz="1500" dirty="0" err="1" smtClean="0">
                <a:latin typeface="Symbol" charset="2"/>
                <a:cs typeface="Symbol" charset="2"/>
              </a:rPr>
              <a:t>q</a:t>
            </a:r>
            <a:endParaRPr lang="en-US" sz="1500" dirty="0">
              <a:latin typeface="Symbol" charset="2"/>
              <a:cs typeface="Symbol" charset="2"/>
            </a:endParaRPr>
          </a:p>
        </p:txBody>
      </p:sp>
      <p:sp>
        <p:nvSpPr>
          <p:cNvPr id="72" name="Content Placeholder 8"/>
          <p:cNvSpPr txBox="1">
            <a:spLocks/>
          </p:cNvSpPr>
          <p:nvPr/>
        </p:nvSpPr>
        <p:spPr>
          <a:xfrm>
            <a:off x="519074" y="899627"/>
            <a:ext cx="5500726" cy="1892338"/>
          </a:xfrm>
          <a:prstGeom prst="rect">
            <a:avLst/>
          </a:prstGeom>
        </p:spPr>
        <p:txBody>
          <a:bodyPr vert="horz">
            <a:normAutofit fontScale="77500" lnSpcReduction="20000"/>
          </a:bodyPr>
          <a:lstStyle>
            <a:lvl1pPr marL="421200" indent="-349200" algn="l" rtl="0" eaLnBrk="1" latinLnBrk="0" hangingPunct="1">
              <a:spcBef>
                <a:spcPct val="20000"/>
              </a:spcBef>
              <a:buClr>
                <a:schemeClr val="tx1"/>
              </a:buClr>
              <a:buSzPct val="80000"/>
              <a:buFont typeface="Arial"/>
              <a:buChar char="•"/>
              <a:defRPr kumimoji="0" sz="2400" kern="1200">
                <a:solidFill>
                  <a:schemeClr val="tx1"/>
                </a:solidFill>
                <a:latin typeface="+mn-lt"/>
                <a:ea typeface="+mn-ea"/>
                <a:cs typeface="+mn-cs"/>
              </a:defRPr>
            </a:lvl1pPr>
            <a:lvl2pPr marL="867600" indent="-385200" algn="l" rtl="0" eaLnBrk="1" latinLnBrk="0" hangingPunct="1">
              <a:spcBef>
                <a:spcPct val="20000"/>
              </a:spcBef>
              <a:buClr>
                <a:schemeClr val="tx1"/>
              </a:buClr>
              <a:buSzPct val="90000"/>
              <a:buFont typeface="Lucida Grande"/>
              <a:buChar char="­"/>
              <a:defRPr kumimoji="0" sz="2200" kern="1200">
                <a:solidFill>
                  <a:schemeClr val="tx1"/>
                </a:solidFill>
                <a:latin typeface="+mn-lt"/>
                <a:ea typeface="+mn-ea"/>
                <a:cs typeface="+mn-cs"/>
              </a:defRPr>
            </a:lvl2pPr>
            <a:lvl3pPr marL="1166400" indent="-306000" algn="l" rtl="0" eaLnBrk="1" latinLnBrk="0" hangingPunct="1">
              <a:spcBef>
                <a:spcPct val="20000"/>
              </a:spcBef>
              <a:buClr>
                <a:schemeClr val="tx1"/>
              </a:buClr>
              <a:buSzPct val="50000"/>
              <a:buFont typeface="Wingdings" charset="2"/>
              <a:buChar char=""/>
              <a:defRPr kumimoji="0" sz="2000" kern="1200">
                <a:solidFill>
                  <a:schemeClr val="tx1"/>
                </a:solidFill>
                <a:latin typeface="+mn-lt"/>
                <a:ea typeface="+mn-ea"/>
                <a:cs typeface="+mn-cs"/>
              </a:defRPr>
            </a:lvl3pPr>
            <a:lvl4pPr marL="1458000" indent="-2700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235" dirty="0" smtClean="0"/>
              <a:t>When electrons hit the pipe wall, they do not just disappear…..</a:t>
            </a:r>
          </a:p>
          <a:p>
            <a:pPr lvl="1"/>
            <a:r>
              <a:rPr lang="en-US" sz="1882" dirty="0" smtClean="0">
                <a:solidFill>
                  <a:srgbClr val="0000FF"/>
                </a:solidFill>
                <a:latin typeface="+mj-lt"/>
              </a:rPr>
              <a:t>High energy electrons </a:t>
            </a:r>
            <a:r>
              <a:rPr lang="en-US" sz="1882" dirty="0" smtClean="0">
                <a:latin typeface="+mj-lt"/>
              </a:rPr>
              <a:t>easily survive and actually multiply through </a:t>
            </a:r>
            <a:r>
              <a:rPr lang="en-US" sz="1882" b="1" dirty="0" smtClean="0">
                <a:solidFill>
                  <a:srgbClr val="FF0000"/>
                </a:solidFill>
                <a:latin typeface="+mj-lt"/>
              </a:rPr>
              <a:t>secondary electron emission </a:t>
            </a:r>
          </a:p>
          <a:p>
            <a:pPr lvl="1"/>
            <a:r>
              <a:rPr lang="en-US" sz="1882" dirty="0" smtClean="0">
                <a:solidFill>
                  <a:srgbClr val="0000FF"/>
                </a:solidFill>
                <a:latin typeface="+mj-lt"/>
              </a:rPr>
              <a:t>Low energy electrons </a:t>
            </a:r>
            <a:r>
              <a:rPr lang="en-US" sz="1882" dirty="0" smtClean="0">
                <a:latin typeface="+mj-lt"/>
              </a:rPr>
              <a:t>tend to survive long because they are likely to be </a:t>
            </a:r>
            <a:r>
              <a:rPr lang="en-US" sz="1882" dirty="0" smtClean="0">
                <a:solidFill>
                  <a:srgbClr val="008000"/>
                </a:solidFill>
                <a:latin typeface="+mj-lt"/>
              </a:rPr>
              <a:t>elastically reflected</a:t>
            </a:r>
            <a:r>
              <a:rPr lang="en-US" sz="1882" dirty="0" smtClean="0">
                <a:latin typeface="+mj-lt"/>
              </a:rPr>
              <a:t>.</a:t>
            </a:r>
          </a:p>
          <a:p>
            <a:r>
              <a:rPr lang="en-US" sz="2235" b="1" dirty="0" smtClean="0">
                <a:latin typeface="+mj-lt"/>
              </a:rPr>
              <a:t>Secondary electron emission is governed by the curve below</a:t>
            </a:r>
          </a:p>
        </p:txBody>
      </p:sp>
      <p:sp>
        <p:nvSpPr>
          <p:cNvPr id="18"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9"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62945565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Electron cloud formation</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22</a:t>
            </a:fld>
            <a:endParaRPr lang="en-US" dirty="0"/>
          </a:p>
        </p:txBody>
      </p:sp>
      <p:sp>
        <p:nvSpPr>
          <p:cNvPr id="19" name="Content Placeholder 8"/>
          <p:cNvSpPr>
            <a:spLocks noGrp="1"/>
          </p:cNvSpPr>
          <p:nvPr>
            <p:ph idx="1"/>
          </p:nvPr>
        </p:nvSpPr>
        <p:spPr>
          <a:xfrm>
            <a:off x="506420" y="793788"/>
            <a:ext cx="8229600" cy="1142235"/>
          </a:xfrm>
        </p:spPr>
        <p:txBody>
          <a:bodyPr>
            <a:normAutofit fontScale="77500" lnSpcReduction="20000"/>
          </a:bodyPr>
          <a:lstStyle/>
          <a:p>
            <a:r>
              <a:rPr lang="en-US" sz="2000" dirty="0" smtClean="0"/>
              <a:t>Elastically reflected electrons, and their relevance at very low energies, have been measured (</a:t>
            </a:r>
            <a:r>
              <a:rPr lang="en-US" sz="2000" dirty="0" err="1" smtClean="0"/>
              <a:t>Cimino</a:t>
            </a:r>
            <a:r>
              <a:rPr lang="en-US" sz="2000" dirty="0" smtClean="0"/>
              <a:t> &amp; Collins, 2004)</a:t>
            </a:r>
          </a:p>
          <a:p>
            <a:r>
              <a:rPr lang="en-US" sz="2000" dirty="0" smtClean="0">
                <a:latin typeface="+mj-lt"/>
              </a:rPr>
              <a:t>From these measurements both secondary emission and elastic reflection have been fully </a:t>
            </a:r>
            <a:r>
              <a:rPr lang="en-US" sz="2000" dirty="0" smtClean="0">
                <a:latin typeface="+mj-lt"/>
              </a:rPr>
              <a:t>characterized </a:t>
            </a:r>
            <a:r>
              <a:rPr lang="en-US" sz="2000" dirty="0" smtClean="0">
                <a:sym typeface="Wingdings"/>
              </a:rPr>
              <a:t> </a:t>
            </a:r>
            <a:r>
              <a:rPr lang="en-US" sz="2000" dirty="0">
                <a:sym typeface="Wingdings"/>
              </a:rPr>
              <a:t>high probability of elastic reflection of electrons at low energy for technical surfaces</a:t>
            </a:r>
            <a:endParaRPr lang="en-US" sz="2162" dirty="0"/>
          </a:p>
        </p:txBody>
      </p:sp>
      <p:pic>
        <p:nvPicPr>
          <p:cNvPr id="20" name="Picture 19"/>
          <p:cNvPicPr>
            <a:picLocks noChangeAspect="1"/>
          </p:cNvPicPr>
          <p:nvPr/>
        </p:nvPicPr>
        <p:blipFill>
          <a:blip r:embed="rId2"/>
          <a:stretch>
            <a:fillRect/>
          </a:stretch>
        </p:blipFill>
        <p:spPr>
          <a:xfrm>
            <a:off x="1210235" y="2164867"/>
            <a:ext cx="5961529" cy="4031633"/>
          </a:xfrm>
          <a:prstGeom prst="rect">
            <a:avLst/>
          </a:prstGeom>
        </p:spPr>
      </p:pic>
      <p:sp>
        <p:nvSpPr>
          <p:cNvPr id="31"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32"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40736018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Electron cloud formation</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23</a:t>
            </a:fld>
            <a:endParaRPr lang="en-US" dirty="0"/>
          </a:p>
        </p:txBody>
      </p:sp>
      <p:pic>
        <p:nvPicPr>
          <p:cNvPr id="18" name="Picture 17"/>
          <p:cNvPicPr>
            <a:picLocks noChangeAspect="1"/>
          </p:cNvPicPr>
          <p:nvPr/>
        </p:nvPicPr>
        <p:blipFill>
          <a:blip r:embed="rId2"/>
          <a:stretch>
            <a:fillRect/>
          </a:stretch>
        </p:blipFill>
        <p:spPr>
          <a:xfrm>
            <a:off x="2614707" y="2094281"/>
            <a:ext cx="6289352" cy="4072968"/>
          </a:xfrm>
          <a:prstGeom prst="rect">
            <a:avLst/>
          </a:prstGeom>
        </p:spPr>
      </p:pic>
      <p:sp>
        <p:nvSpPr>
          <p:cNvPr id="19" name="Content Placeholder 8"/>
          <p:cNvSpPr>
            <a:spLocks noGrp="1"/>
          </p:cNvSpPr>
          <p:nvPr>
            <p:ph idx="1"/>
          </p:nvPr>
        </p:nvSpPr>
        <p:spPr>
          <a:xfrm>
            <a:off x="506420" y="793788"/>
            <a:ext cx="8229600" cy="1142235"/>
          </a:xfrm>
        </p:spPr>
        <p:txBody>
          <a:bodyPr>
            <a:normAutofit fontScale="77500" lnSpcReduction="20000"/>
          </a:bodyPr>
          <a:lstStyle/>
          <a:p>
            <a:r>
              <a:rPr lang="en-US" sz="2000" dirty="0" smtClean="0"/>
              <a:t>Elastically reflected electrons, and their relevance at very low energies, have been measured (</a:t>
            </a:r>
            <a:r>
              <a:rPr lang="en-US" sz="2000" dirty="0" err="1" smtClean="0"/>
              <a:t>Cimino</a:t>
            </a:r>
            <a:r>
              <a:rPr lang="en-US" sz="2000" dirty="0" smtClean="0"/>
              <a:t> &amp; Collins, 2004)</a:t>
            </a:r>
          </a:p>
          <a:p>
            <a:r>
              <a:rPr lang="en-US" sz="2000" dirty="0" smtClean="0">
                <a:latin typeface="+mj-lt"/>
              </a:rPr>
              <a:t>From these measurements both secondary emission and elastic reflection have been fully </a:t>
            </a:r>
            <a:r>
              <a:rPr lang="en-US" sz="2000" dirty="0" smtClean="0">
                <a:latin typeface="+mj-lt"/>
              </a:rPr>
              <a:t>characterized</a:t>
            </a:r>
            <a:r>
              <a:rPr lang="en-US" sz="2000" dirty="0">
                <a:latin typeface="+mj-lt"/>
              </a:rPr>
              <a:t> </a:t>
            </a:r>
            <a:r>
              <a:rPr lang="en-US" sz="2000" dirty="0" smtClean="0">
                <a:latin typeface="+mj-lt"/>
                <a:sym typeface="Wingdings"/>
              </a:rPr>
              <a:t> high probability of elastic reflection of electrons at low energy for technical surfaces</a:t>
            </a:r>
            <a:endParaRPr lang="en-US" sz="2162" dirty="0" smtClean="0">
              <a:latin typeface="+mj-lt"/>
            </a:endParaRPr>
          </a:p>
        </p:txBody>
      </p:sp>
      <p:grpSp>
        <p:nvGrpSpPr>
          <p:cNvPr id="27" name="Group 33"/>
          <p:cNvGrpSpPr/>
          <p:nvPr/>
        </p:nvGrpSpPr>
        <p:grpSpPr>
          <a:xfrm>
            <a:off x="259396" y="1936023"/>
            <a:ext cx="8884603" cy="2262447"/>
            <a:chOff x="897753" y="2333925"/>
            <a:chExt cx="8884603" cy="2262447"/>
          </a:xfrm>
        </p:grpSpPr>
        <p:sp>
          <p:nvSpPr>
            <p:cNvPr id="28" name="Oval 27"/>
            <p:cNvSpPr/>
            <p:nvPr/>
          </p:nvSpPr>
          <p:spPr>
            <a:xfrm>
              <a:off x="5257799" y="2333925"/>
              <a:ext cx="4524557" cy="2262447"/>
            </a:xfrm>
            <a:prstGeom prst="ellipse">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9" name="Straight Arrow Connector 28"/>
            <p:cNvCxnSpPr/>
            <p:nvPr/>
          </p:nvCxnSpPr>
          <p:spPr>
            <a:xfrm>
              <a:off x="3893613" y="3103249"/>
              <a:ext cx="1364187" cy="97151"/>
            </a:xfrm>
            <a:prstGeom prst="straightConnector1">
              <a:avLst/>
            </a:prstGeom>
            <a:ln w="9525"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897753" y="2755781"/>
              <a:ext cx="3227379" cy="523220"/>
            </a:xfrm>
            <a:prstGeom prst="rect">
              <a:avLst/>
            </a:prstGeom>
            <a:noFill/>
          </p:spPr>
          <p:txBody>
            <a:bodyPr wrap="square" rtlCol="0">
              <a:spAutoFit/>
            </a:bodyPr>
            <a:lstStyle/>
            <a:p>
              <a:r>
                <a:rPr lang="en-US" sz="1400" dirty="0" smtClean="0">
                  <a:solidFill>
                    <a:srgbClr val="0000FF"/>
                  </a:solidFill>
                </a:rPr>
                <a:t>The SEY decreases in time… An effect of what we call “surface scrubbing”</a:t>
              </a:r>
              <a:endParaRPr lang="en-US" sz="1400" dirty="0">
                <a:solidFill>
                  <a:srgbClr val="0000FF"/>
                </a:solidFill>
              </a:endParaRPr>
            </a:p>
          </p:txBody>
        </p:sp>
      </p:grpSp>
      <p:sp>
        <p:nvSpPr>
          <p:cNvPr id="31"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32"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5655107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Electron cloud formation</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24</a:t>
            </a:fld>
            <a:endParaRPr lang="en-US" dirty="0"/>
          </a:p>
        </p:txBody>
      </p:sp>
      <p:sp>
        <p:nvSpPr>
          <p:cNvPr id="31" name="Content Placeholder 8"/>
          <p:cNvSpPr>
            <a:spLocks noGrp="1"/>
          </p:cNvSpPr>
          <p:nvPr>
            <p:ph idx="1"/>
          </p:nvPr>
        </p:nvSpPr>
        <p:spPr>
          <a:xfrm>
            <a:off x="506420" y="935563"/>
            <a:ext cx="8229600" cy="837231"/>
          </a:xfrm>
        </p:spPr>
        <p:txBody>
          <a:bodyPr>
            <a:noAutofit/>
          </a:bodyPr>
          <a:lstStyle/>
          <a:p>
            <a:r>
              <a:rPr lang="en-US" sz="1700" dirty="0" smtClean="0">
                <a:latin typeface="+mj-lt"/>
              </a:rPr>
              <a:t>The SEY can be lowered by electron bombardment (</a:t>
            </a:r>
            <a:r>
              <a:rPr lang="en-US" sz="1700" b="1" dirty="0" smtClean="0">
                <a:solidFill>
                  <a:srgbClr val="0000FF"/>
                </a:solidFill>
                <a:latin typeface="+mj-lt"/>
              </a:rPr>
              <a:t>scrubbing effect</a:t>
            </a:r>
            <a:r>
              <a:rPr lang="en-US" sz="1700" dirty="0" smtClean="0">
                <a:latin typeface="+mj-lt"/>
              </a:rPr>
              <a:t>, efficiency depends on the deposited dose) or by radiation bombardment (conditioning effect). Also the PEY decreases by radiation.</a:t>
            </a:r>
          </a:p>
        </p:txBody>
      </p:sp>
      <p:pic>
        <p:nvPicPr>
          <p:cNvPr id="6" name="Picture 5"/>
          <p:cNvPicPr>
            <a:picLocks noChangeAspect="1"/>
          </p:cNvPicPr>
          <p:nvPr/>
        </p:nvPicPr>
        <p:blipFill>
          <a:blip r:embed="rId2"/>
          <a:stretch>
            <a:fillRect/>
          </a:stretch>
        </p:blipFill>
        <p:spPr>
          <a:xfrm>
            <a:off x="2729351" y="1848476"/>
            <a:ext cx="6288658" cy="4566821"/>
          </a:xfrm>
          <a:prstGeom prst="rect">
            <a:avLst/>
          </a:prstGeom>
        </p:spPr>
      </p:pic>
      <p:sp>
        <p:nvSpPr>
          <p:cNvPr id="8" name="TextBox 7"/>
          <p:cNvSpPr txBox="1"/>
          <p:nvPr/>
        </p:nvSpPr>
        <p:spPr>
          <a:xfrm>
            <a:off x="304250" y="3082549"/>
            <a:ext cx="2770910" cy="1708160"/>
          </a:xfrm>
          <a:prstGeom prst="rect">
            <a:avLst/>
          </a:prstGeom>
          <a:noFill/>
        </p:spPr>
        <p:txBody>
          <a:bodyPr wrap="square" rtlCol="0">
            <a:spAutoFit/>
          </a:bodyPr>
          <a:lstStyle/>
          <a:p>
            <a:r>
              <a:rPr lang="en-US" sz="1500" dirty="0" smtClean="0"/>
              <a:t>Measured in the lab by bombarding a surface with electrons with different energies</a:t>
            </a:r>
          </a:p>
          <a:p>
            <a:endParaRPr lang="en-US" sz="1500" dirty="0" smtClean="0"/>
          </a:p>
          <a:p>
            <a:r>
              <a:rPr lang="en-US" sz="1500" dirty="0" smtClean="0"/>
              <a:t>Scrubbing efficiency depends on the electron energy!</a:t>
            </a:r>
            <a:endParaRPr lang="en-US" sz="1500" dirty="0"/>
          </a:p>
        </p:txBody>
      </p:sp>
      <p:sp>
        <p:nvSpPr>
          <p:cNvPr id="9"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0"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18798100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Electron cloud formation</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25</a:t>
            </a:fld>
            <a:endParaRPr lang="en-US" dirty="0"/>
          </a:p>
        </p:txBody>
      </p:sp>
      <p:sp>
        <p:nvSpPr>
          <p:cNvPr id="31" name="Content Placeholder 8"/>
          <p:cNvSpPr>
            <a:spLocks noGrp="1"/>
          </p:cNvSpPr>
          <p:nvPr>
            <p:ph idx="1"/>
          </p:nvPr>
        </p:nvSpPr>
        <p:spPr>
          <a:xfrm>
            <a:off x="506420" y="935561"/>
            <a:ext cx="8229600" cy="1644252"/>
          </a:xfrm>
        </p:spPr>
        <p:txBody>
          <a:bodyPr>
            <a:normAutofit fontScale="77500" lnSpcReduction="20000"/>
          </a:bodyPr>
          <a:lstStyle/>
          <a:p>
            <a:r>
              <a:rPr lang="en-US" sz="2162" dirty="0" smtClean="0">
                <a:latin typeface="+mj-lt"/>
              </a:rPr>
              <a:t>The SEY can be lowered by electron bombardment (</a:t>
            </a:r>
            <a:r>
              <a:rPr lang="en-US" sz="2162" b="1" dirty="0" smtClean="0">
                <a:solidFill>
                  <a:srgbClr val="0000FF"/>
                </a:solidFill>
                <a:latin typeface="+mj-lt"/>
              </a:rPr>
              <a:t>scrubbing effect</a:t>
            </a:r>
            <a:r>
              <a:rPr lang="en-US" sz="2162" dirty="0" smtClean="0">
                <a:latin typeface="+mj-lt"/>
              </a:rPr>
              <a:t>, efficiency depends on the deposited dose) or by radiation bombardment (conditioning effect). Also the PEY decreases by radiation.</a:t>
            </a:r>
          </a:p>
          <a:p>
            <a:r>
              <a:rPr lang="en-US" sz="2162" dirty="0" smtClean="0">
                <a:latin typeface="+mj-lt"/>
              </a:rPr>
              <a:t>Directly observed also in accelerator: Stainless Steel SEY decreases from above 2 to ~1.6 in the SPS after relatively high electron bombardment. Other materials, like the </a:t>
            </a:r>
            <a:r>
              <a:rPr lang="en-US" sz="2162" dirty="0" err="1" smtClean="0">
                <a:latin typeface="+mj-lt"/>
              </a:rPr>
              <a:t>TiN</a:t>
            </a:r>
            <a:r>
              <a:rPr lang="en-US" sz="2162" dirty="0" smtClean="0">
                <a:latin typeface="+mj-lt"/>
              </a:rPr>
              <a:t>, rely on conditioning to rapidly get very low maximum SEY (even below 1)</a:t>
            </a:r>
          </a:p>
        </p:txBody>
      </p:sp>
      <p:graphicFrame>
        <p:nvGraphicFramePr>
          <p:cNvPr id="32" name="Object 9"/>
          <p:cNvGraphicFramePr>
            <a:graphicFrameLocks noChangeAspect="1"/>
          </p:cNvGraphicFramePr>
          <p:nvPr>
            <p:extLst>
              <p:ext uri="{D42A27DB-BD31-4B8C-83A1-F6EECF244321}">
                <p14:modId xmlns:p14="http://schemas.microsoft.com/office/powerpoint/2010/main" val="1101218355"/>
              </p:ext>
            </p:extLst>
          </p:nvPr>
        </p:nvGraphicFramePr>
        <p:xfrm>
          <a:off x="3667648" y="2813442"/>
          <a:ext cx="5313558" cy="3120663"/>
        </p:xfrm>
        <a:graphic>
          <a:graphicData uri="http://schemas.openxmlformats.org/presentationml/2006/ole">
            <mc:AlternateContent xmlns:mc="http://schemas.openxmlformats.org/markup-compatibility/2006">
              <mc:Choice xmlns:v="urn:schemas-microsoft-com:vml" Requires="v">
                <p:oleObj spid="_x0000_s2805" name="Document" r:id="rId3" imgW="2514600" imgH="1478280" progId="Word.Document.8">
                  <p:embed/>
                </p:oleObj>
              </mc:Choice>
              <mc:Fallback>
                <p:oleObj name="Document" r:id="rId3" imgW="2514600" imgH="147828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7648" y="2813442"/>
                        <a:ext cx="5313558" cy="31206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 name="Object 10"/>
          <p:cNvGraphicFramePr>
            <a:graphicFrameLocks noChangeAspect="1"/>
          </p:cNvGraphicFramePr>
          <p:nvPr>
            <p:extLst>
              <p:ext uri="{D42A27DB-BD31-4B8C-83A1-F6EECF244321}">
                <p14:modId xmlns:p14="http://schemas.microsoft.com/office/powerpoint/2010/main" val="3326127191"/>
              </p:ext>
            </p:extLst>
          </p:nvPr>
        </p:nvGraphicFramePr>
        <p:xfrm>
          <a:off x="381000" y="2999280"/>
          <a:ext cx="2133600" cy="2239963"/>
        </p:xfrm>
        <a:graphic>
          <a:graphicData uri="http://schemas.openxmlformats.org/presentationml/2006/ole">
            <mc:AlternateContent xmlns:mc="http://schemas.openxmlformats.org/markup-compatibility/2006">
              <mc:Choice xmlns:v="urn:schemas-microsoft-com:vml" Requires="v">
                <p:oleObj spid="_x0000_s2806" name="Document" r:id="rId5" imgW="2133600" imgH="2240280" progId="Word.Document.8">
                  <p:embed/>
                </p:oleObj>
              </mc:Choice>
              <mc:Fallback>
                <p:oleObj name="Document" r:id="rId5" imgW="2133600" imgH="2240280"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2999280"/>
                        <a:ext cx="2133600" cy="2239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 name="Text Box 11"/>
          <p:cNvSpPr txBox="1">
            <a:spLocks noChangeArrowheads="1"/>
          </p:cNvSpPr>
          <p:nvPr/>
        </p:nvSpPr>
        <p:spPr bwMode="auto">
          <a:xfrm>
            <a:off x="304800" y="5209080"/>
            <a:ext cx="3253588" cy="553998"/>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1500" b="1" dirty="0" smtClean="0"/>
              <a:t>Schematic view of the in-situ SEY detector installed in the SPS</a:t>
            </a:r>
            <a:endParaRPr lang="en-US" sz="1500" b="1" dirty="0"/>
          </a:p>
        </p:txBody>
      </p:sp>
      <p:sp>
        <p:nvSpPr>
          <p:cNvPr id="10"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1"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112415040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Electron cloud formation:</a:t>
            </a:r>
            <a:br>
              <a:rPr lang="en-US" dirty="0" smtClean="0"/>
            </a:br>
            <a:r>
              <a:rPr lang="en-US" dirty="0" smtClean="0"/>
              <a:t>Principle of </a:t>
            </a:r>
            <a:r>
              <a:rPr lang="en-US" dirty="0" err="1" smtClean="0"/>
              <a:t>multipacting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26</a:t>
            </a:fld>
            <a:endParaRPr lang="en-US" dirty="0"/>
          </a:p>
        </p:txBody>
      </p:sp>
      <p:pic>
        <p:nvPicPr>
          <p:cNvPr id="9" name="Picture 8"/>
          <p:cNvPicPr>
            <a:picLocks noChangeAspect="1"/>
          </p:cNvPicPr>
          <p:nvPr/>
        </p:nvPicPr>
        <p:blipFill>
          <a:blip r:embed="rId2"/>
          <a:stretch>
            <a:fillRect/>
          </a:stretch>
        </p:blipFill>
        <p:spPr>
          <a:xfrm>
            <a:off x="0" y="1224450"/>
            <a:ext cx="9144000" cy="2747842"/>
          </a:xfrm>
          <a:prstGeom prst="rect">
            <a:avLst/>
          </a:prstGeom>
        </p:spPr>
      </p:pic>
      <p:sp>
        <p:nvSpPr>
          <p:cNvPr id="14" name="Content Placeholder 8"/>
          <p:cNvSpPr>
            <a:spLocks noGrp="1"/>
          </p:cNvSpPr>
          <p:nvPr>
            <p:ph idx="1"/>
          </p:nvPr>
        </p:nvSpPr>
        <p:spPr>
          <a:xfrm>
            <a:off x="599017" y="4064902"/>
            <a:ext cx="8229600" cy="1862051"/>
          </a:xfrm>
        </p:spPr>
        <p:txBody>
          <a:bodyPr>
            <a:normAutofit fontScale="77500" lnSpcReduction="20000"/>
          </a:bodyPr>
          <a:lstStyle/>
          <a:p>
            <a:r>
              <a:rPr lang="en-US" sz="2000" dirty="0"/>
              <a:t>The circulating beam </a:t>
            </a:r>
            <a:r>
              <a:rPr lang="en-US" sz="2000" dirty="0" smtClean="0"/>
              <a:t>particles </a:t>
            </a:r>
            <a:r>
              <a:rPr lang="en-US" sz="2000" dirty="0"/>
              <a:t>produce </a:t>
            </a:r>
            <a:r>
              <a:rPr lang="en-US" sz="2000" dirty="0" smtClean="0"/>
              <a:t>“</a:t>
            </a:r>
            <a:r>
              <a:rPr lang="en-US" sz="2000" dirty="0"/>
              <a:t>primary or seed electrons</a:t>
            </a:r>
            <a:r>
              <a:rPr lang="en-US" sz="2000" dirty="0" smtClean="0"/>
              <a:t>”, which </a:t>
            </a:r>
            <a:r>
              <a:rPr lang="en-US" sz="2000" dirty="0"/>
              <a:t>are </a:t>
            </a:r>
            <a:r>
              <a:rPr lang="en-US" sz="2000" dirty="0" smtClean="0"/>
              <a:t>attracted by </a:t>
            </a:r>
            <a:r>
              <a:rPr lang="en-US" sz="2000" dirty="0"/>
              <a:t>the passing particle bunch and can be accelerated to energies up to several hundreds of </a:t>
            </a:r>
            <a:r>
              <a:rPr lang="en-US" sz="2000" dirty="0" err="1"/>
              <a:t>eV</a:t>
            </a:r>
            <a:r>
              <a:rPr lang="en-US" sz="2000" dirty="0"/>
              <a:t>.</a:t>
            </a:r>
          </a:p>
          <a:p>
            <a:r>
              <a:rPr lang="en-US" sz="2000" dirty="0"/>
              <a:t>When an electron with this energy impacts the wall, “secondary electrons” are likely to </a:t>
            </a:r>
            <a:r>
              <a:rPr lang="en-US" sz="2000" dirty="0" smtClean="0"/>
              <a:t>be emitted</a:t>
            </a:r>
            <a:r>
              <a:rPr lang="en-US" sz="2000" dirty="0"/>
              <a:t>. </a:t>
            </a:r>
            <a:endParaRPr lang="en-US" sz="2000" dirty="0" smtClean="0"/>
          </a:p>
          <a:p>
            <a:r>
              <a:rPr lang="en-US" sz="2000" dirty="0" err="1" smtClean="0"/>
              <a:t>Secondaries</a:t>
            </a:r>
            <a:r>
              <a:rPr lang="en-US" sz="2000" dirty="0" smtClean="0"/>
              <a:t> </a:t>
            </a:r>
            <a:r>
              <a:rPr lang="en-US" sz="2000" dirty="0"/>
              <a:t>have energies up to few tens of </a:t>
            </a:r>
            <a:r>
              <a:rPr lang="en-US" sz="2000" dirty="0" err="1" smtClean="0"/>
              <a:t>eV</a:t>
            </a:r>
            <a:endParaRPr lang="en-US" sz="2000" dirty="0" smtClean="0"/>
          </a:p>
          <a:p>
            <a:pPr lvl="1"/>
            <a:r>
              <a:rPr lang="en-US" sz="1800" dirty="0" smtClean="0"/>
              <a:t>Some </a:t>
            </a:r>
            <a:r>
              <a:rPr lang="en-US" sz="1800" dirty="0"/>
              <a:t>impact the wall </a:t>
            </a:r>
            <a:r>
              <a:rPr lang="en-US" sz="1800" dirty="0" smtClean="0"/>
              <a:t>with these energies</a:t>
            </a:r>
            <a:r>
              <a:rPr lang="en-US" sz="1800" dirty="0"/>
              <a:t> </a:t>
            </a:r>
            <a:r>
              <a:rPr lang="en-US" sz="1800" dirty="0" smtClean="0"/>
              <a:t>and </a:t>
            </a:r>
            <a:r>
              <a:rPr lang="en-US" sz="1800" dirty="0"/>
              <a:t>are either absorbed or elastically </a:t>
            </a:r>
            <a:r>
              <a:rPr lang="en-US" sz="1800" dirty="0" smtClean="0"/>
              <a:t>reflected</a:t>
            </a:r>
          </a:p>
          <a:p>
            <a:pPr lvl="1"/>
            <a:r>
              <a:rPr lang="en-US" sz="1800" dirty="0" smtClean="0">
                <a:latin typeface="+mj-lt"/>
              </a:rPr>
              <a:t>Some are again accelerated in the next bunch’s field and will produce more </a:t>
            </a:r>
            <a:r>
              <a:rPr lang="en-US" sz="1800" dirty="0" err="1" smtClean="0">
                <a:latin typeface="+mj-lt"/>
              </a:rPr>
              <a:t>secondaries</a:t>
            </a:r>
            <a:endParaRPr lang="en-US" sz="1962" dirty="0" smtClean="0">
              <a:latin typeface="+mj-lt"/>
            </a:endParaRPr>
          </a:p>
        </p:txBody>
      </p:sp>
      <p:sp>
        <p:nvSpPr>
          <p:cNvPr id="8"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0"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103464251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Electron cloud formation:</a:t>
            </a:r>
            <a:br>
              <a:rPr lang="en-US" dirty="0" smtClean="0"/>
            </a:br>
            <a:r>
              <a:rPr lang="en-US" dirty="0" smtClean="0"/>
              <a:t>Principle of </a:t>
            </a:r>
            <a:r>
              <a:rPr lang="en-US" dirty="0" err="1" smtClean="0"/>
              <a:t>multipacting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27</a:t>
            </a:fld>
            <a:endParaRPr lang="en-US" dirty="0"/>
          </a:p>
        </p:txBody>
      </p:sp>
      <p:sp>
        <p:nvSpPr>
          <p:cNvPr id="10" name="Content Placeholder 8"/>
          <p:cNvSpPr>
            <a:spLocks noGrp="1"/>
          </p:cNvSpPr>
          <p:nvPr>
            <p:ph idx="1"/>
          </p:nvPr>
        </p:nvSpPr>
        <p:spPr>
          <a:xfrm>
            <a:off x="506420" y="1107551"/>
            <a:ext cx="8229600" cy="2054370"/>
          </a:xfrm>
        </p:spPr>
        <p:txBody>
          <a:bodyPr>
            <a:normAutofit fontScale="85000" lnSpcReduction="10000"/>
          </a:bodyPr>
          <a:lstStyle/>
          <a:p>
            <a:pPr>
              <a:buFont typeface="Lucida Grande"/>
              <a:buChar char="→"/>
            </a:pPr>
            <a:r>
              <a:rPr lang="en-US" sz="2162" dirty="0" smtClean="0">
                <a:latin typeface="+mj-lt"/>
              </a:rPr>
              <a:t>The picture proposed on the previous slide, though instructive, is simplified, because electrons actually fill the pipe and evolve differently according to their positions when the bunch arrives</a:t>
            </a:r>
          </a:p>
          <a:p>
            <a:pPr>
              <a:buFont typeface="Lucida Grande"/>
              <a:buChar char="→"/>
            </a:pPr>
            <a:r>
              <a:rPr lang="en-US" sz="2162" dirty="0" smtClean="0">
                <a:latin typeface="+mj-lt"/>
              </a:rPr>
              <a:t>Critical parameters are bunch charge, spacing, chamber radius. While in general higher bunch charges and shorter </a:t>
            </a:r>
            <a:r>
              <a:rPr lang="en-US" sz="2162" dirty="0" err="1" smtClean="0">
                <a:latin typeface="+mj-lt"/>
              </a:rPr>
              <a:t>spacings</a:t>
            </a:r>
            <a:r>
              <a:rPr lang="en-US" sz="2162" dirty="0" smtClean="0">
                <a:latin typeface="+mj-lt"/>
              </a:rPr>
              <a:t> tend to facilitate </a:t>
            </a:r>
            <a:r>
              <a:rPr lang="en-US" sz="2162" dirty="0" err="1" smtClean="0">
                <a:latin typeface="+mj-lt"/>
              </a:rPr>
              <a:t>multipacting</a:t>
            </a:r>
            <a:r>
              <a:rPr lang="en-US" sz="2162" dirty="0" smtClean="0">
                <a:latin typeface="+mj-lt"/>
              </a:rPr>
              <a:t>, it is finally the combination of these three numbers to determine how low is the SEY threshold above which </a:t>
            </a:r>
            <a:r>
              <a:rPr lang="en-US" sz="2162" dirty="0" err="1" smtClean="0">
                <a:latin typeface="+mj-lt"/>
              </a:rPr>
              <a:t>multipacting</a:t>
            </a:r>
            <a:r>
              <a:rPr lang="en-US" sz="2162" dirty="0" smtClean="0">
                <a:latin typeface="+mj-lt"/>
              </a:rPr>
              <a:t> occurs</a:t>
            </a:r>
            <a:endParaRPr lang="en-US" sz="1762" dirty="0" smtClean="0">
              <a:latin typeface="+mj-lt"/>
            </a:endParaRPr>
          </a:p>
        </p:txBody>
      </p:sp>
      <p:pic>
        <p:nvPicPr>
          <p:cNvPr id="11" name="Picture 10"/>
          <p:cNvPicPr>
            <a:picLocks noChangeAspect="1"/>
          </p:cNvPicPr>
          <p:nvPr/>
        </p:nvPicPr>
        <p:blipFill>
          <a:blip r:embed="rId2"/>
          <a:stretch>
            <a:fillRect/>
          </a:stretch>
        </p:blipFill>
        <p:spPr>
          <a:xfrm>
            <a:off x="2286000" y="3459150"/>
            <a:ext cx="4456709" cy="2880000"/>
          </a:xfrm>
          <a:prstGeom prst="rect">
            <a:avLst/>
          </a:prstGeom>
        </p:spPr>
      </p:pic>
      <p:grpSp>
        <p:nvGrpSpPr>
          <p:cNvPr id="12" name="Group 11"/>
          <p:cNvGrpSpPr/>
          <p:nvPr/>
        </p:nvGrpSpPr>
        <p:grpSpPr>
          <a:xfrm>
            <a:off x="230422" y="3671625"/>
            <a:ext cx="4189178" cy="1529000"/>
            <a:chOff x="230422" y="3870075"/>
            <a:chExt cx="4189178" cy="1529000"/>
          </a:xfrm>
        </p:grpSpPr>
        <p:sp>
          <p:nvSpPr>
            <p:cNvPr id="13" name="Oval 12"/>
            <p:cNvSpPr/>
            <p:nvPr/>
          </p:nvSpPr>
          <p:spPr>
            <a:xfrm>
              <a:off x="3581400" y="3870075"/>
              <a:ext cx="838200" cy="611064"/>
            </a:xfrm>
            <a:prstGeom prst="ellipse">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Arrow Connector 14"/>
            <p:cNvCxnSpPr/>
            <p:nvPr/>
          </p:nvCxnSpPr>
          <p:spPr>
            <a:xfrm flipV="1">
              <a:off x="1981200" y="4267200"/>
              <a:ext cx="1600200" cy="304800"/>
            </a:xfrm>
            <a:prstGeom prst="straightConnector1">
              <a:avLst/>
            </a:prstGeom>
            <a:ln w="9525" cap="flat" cmpd="sng" algn="ctr">
              <a:solidFill>
                <a:srgbClr val="008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230422" y="4229524"/>
              <a:ext cx="1981200" cy="1169551"/>
            </a:xfrm>
            <a:prstGeom prst="rect">
              <a:avLst/>
            </a:prstGeom>
            <a:noFill/>
          </p:spPr>
          <p:txBody>
            <a:bodyPr wrap="square" rtlCol="0">
              <a:spAutoFit/>
            </a:bodyPr>
            <a:lstStyle/>
            <a:p>
              <a:r>
                <a:rPr lang="en-US" sz="1400" dirty="0" smtClean="0">
                  <a:solidFill>
                    <a:srgbClr val="008000"/>
                  </a:solidFill>
                </a:rPr>
                <a:t>Electrons far enough from the beam are in kick regime, i.e. they just feel a strong electric kick when a bunch passes</a:t>
              </a:r>
              <a:endParaRPr lang="en-US" sz="1400" dirty="0">
                <a:solidFill>
                  <a:srgbClr val="008000"/>
                </a:solidFill>
              </a:endParaRPr>
            </a:p>
          </p:txBody>
        </p:sp>
      </p:grpSp>
      <p:grpSp>
        <p:nvGrpSpPr>
          <p:cNvPr id="17" name="Group 16"/>
          <p:cNvGrpSpPr/>
          <p:nvPr/>
        </p:nvGrpSpPr>
        <p:grpSpPr>
          <a:xfrm>
            <a:off x="2896324" y="3620700"/>
            <a:ext cx="5755059" cy="2462213"/>
            <a:chOff x="2896324" y="3819150"/>
            <a:chExt cx="5755059" cy="2462213"/>
          </a:xfrm>
        </p:grpSpPr>
        <p:sp>
          <p:nvSpPr>
            <p:cNvPr id="18" name="Oval 17"/>
            <p:cNvSpPr/>
            <p:nvPr/>
          </p:nvSpPr>
          <p:spPr>
            <a:xfrm>
              <a:off x="2896324" y="4529066"/>
              <a:ext cx="1728090" cy="1126275"/>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Arrow Connector 18"/>
            <p:cNvCxnSpPr/>
            <p:nvPr/>
          </p:nvCxnSpPr>
          <p:spPr>
            <a:xfrm rot="10800000">
              <a:off x="4624416" y="5209017"/>
              <a:ext cx="2045768" cy="190058"/>
            </a:xfrm>
            <a:prstGeom prst="straightConnector1">
              <a:avLst/>
            </a:prstGeom>
            <a:ln w="9525"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6670183" y="3819150"/>
              <a:ext cx="1981200" cy="2462213"/>
            </a:xfrm>
            <a:prstGeom prst="rect">
              <a:avLst/>
            </a:prstGeom>
            <a:noFill/>
          </p:spPr>
          <p:txBody>
            <a:bodyPr wrap="square" rtlCol="0">
              <a:spAutoFit/>
            </a:bodyPr>
            <a:lstStyle/>
            <a:p>
              <a:r>
                <a:rPr lang="en-US" sz="1400" dirty="0" smtClean="0">
                  <a:solidFill>
                    <a:srgbClr val="FF0000"/>
                  </a:solidFill>
                </a:rPr>
                <a:t>Electrons close to the beam and with low velocities are in autonomous regime, i.e. they oscillate around the bunch. The frequency of this oscillation, as well as the number of oscillations per bunch passage, are two important parameters! </a:t>
              </a:r>
              <a:endParaRPr lang="en-US" sz="1400" dirty="0">
                <a:solidFill>
                  <a:srgbClr val="FF0000"/>
                </a:solidFill>
              </a:endParaRPr>
            </a:p>
          </p:txBody>
        </p:sp>
      </p:grpSp>
      <p:sp>
        <p:nvSpPr>
          <p:cNvPr id="21"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2"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13720400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28</a:t>
            </a:fld>
            <a:endParaRPr lang="en-US" dirty="0"/>
          </a:p>
        </p:txBody>
      </p:sp>
      <p:pic>
        <p:nvPicPr>
          <p:cNvPr id="21" name="Picture 2" descr="L:\pccern_state\mysims\013_LHC_ALICE_common_pipe\video_drift_LHC\01450.png"/>
          <p:cNvPicPr>
            <a:picLocks noChangeAspect="1" noChangeArrowheads="1"/>
          </p:cNvPicPr>
          <p:nvPr/>
        </p:nvPicPr>
        <p:blipFill>
          <a:blip r:embed="rId2" cstate="print"/>
          <a:srcRect/>
          <a:stretch>
            <a:fillRect/>
          </a:stretch>
        </p:blipFill>
        <p:spPr bwMode="auto">
          <a:xfrm>
            <a:off x="-128016" y="1105848"/>
            <a:ext cx="5047498" cy="3785624"/>
          </a:xfrm>
          <a:prstGeom prst="rect">
            <a:avLst/>
          </a:prstGeom>
          <a:noFill/>
        </p:spPr>
      </p:pic>
      <p:grpSp>
        <p:nvGrpSpPr>
          <p:cNvPr id="22" name="Gruppo 20"/>
          <p:cNvGrpSpPr/>
          <p:nvPr/>
        </p:nvGrpSpPr>
        <p:grpSpPr>
          <a:xfrm>
            <a:off x="266700" y="1077400"/>
            <a:ext cx="4762500" cy="3911600"/>
            <a:chOff x="266700" y="812800"/>
            <a:chExt cx="4762500" cy="3911600"/>
          </a:xfrm>
        </p:grpSpPr>
        <p:sp>
          <p:nvSpPr>
            <p:cNvPr id="23" name="Rettangolo 21"/>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ttangolo 22"/>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ttangolo 23"/>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ttangolo 24"/>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ttangolo 25"/>
            <p:cNvSpPr/>
            <p:nvPr/>
          </p:nvSpPr>
          <p:spPr>
            <a:xfrm>
              <a:off x="571500" y="812800"/>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28" name="Picture 27"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22232"/>
            <a:ext cx="4806532" cy="3766768"/>
          </a:xfrm>
          <a:prstGeom prst="rect">
            <a:avLst/>
          </a:prstGeom>
        </p:spPr>
      </p:pic>
      <p:sp>
        <p:nvSpPr>
          <p:cNvPr id="29" name="Rettangolo 54"/>
          <p:cNvSpPr/>
          <p:nvPr/>
        </p:nvSpPr>
        <p:spPr>
          <a:xfrm>
            <a:off x="4778448" y="2550600"/>
            <a:ext cx="1905000"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uppo 55"/>
          <p:cNvGrpSpPr/>
          <p:nvPr/>
        </p:nvGrpSpPr>
        <p:grpSpPr>
          <a:xfrm>
            <a:off x="6629400" y="1502850"/>
            <a:ext cx="1670050" cy="2114550"/>
            <a:chOff x="6629400" y="1238250"/>
            <a:chExt cx="1670050" cy="2114550"/>
          </a:xfrm>
        </p:grpSpPr>
        <p:sp>
          <p:nvSpPr>
            <p:cNvPr id="31" name="Rettangolo 56"/>
            <p:cNvSpPr/>
            <p:nvPr/>
          </p:nvSpPr>
          <p:spPr>
            <a:xfrm>
              <a:off x="6629400" y="1295400"/>
              <a:ext cx="16002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ttangolo 57"/>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ttangolo 58"/>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0"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339977594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29</a:t>
            </a:fld>
            <a:endParaRPr lang="en-US" dirty="0"/>
          </a:p>
        </p:txBody>
      </p:sp>
      <p:pic>
        <p:nvPicPr>
          <p:cNvPr id="19" name="Picture 2" descr="L:\pccern_state\mysims\013_LHC_ALICE_common_pipe\video_drift_LHC\01452.png"/>
          <p:cNvPicPr>
            <a:picLocks noChangeAspect="1" noChangeArrowheads="1"/>
          </p:cNvPicPr>
          <p:nvPr/>
        </p:nvPicPr>
        <p:blipFill>
          <a:blip r:embed="rId2" cstate="print"/>
          <a:srcRect/>
          <a:stretch>
            <a:fillRect/>
          </a:stretch>
        </p:blipFill>
        <p:spPr bwMode="auto">
          <a:xfrm>
            <a:off x="-128016" y="1105848"/>
            <a:ext cx="5047498" cy="3785624"/>
          </a:xfrm>
          <a:prstGeom prst="rect">
            <a:avLst/>
          </a:prstGeom>
          <a:noFill/>
        </p:spPr>
      </p:pic>
      <p:grpSp>
        <p:nvGrpSpPr>
          <p:cNvPr id="20" name="Gruppo 19"/>
          <p:cNvGrpSpPr/>
          <p:nvPr/>
        </p:nvGrpSpPr>
        <p:grpSpPr>
          <a:xfrm>
            <a:off x="266700" y="1077400"/>
            <a:ext cx="4762500" cy="3911600"/>
            <a:chOff x="266700" y="812800"/>
            <a:chExt cx="4762500" cy="3911600"/>
          </a:xfrm>
        </p:grpSpPr>
        <p:sp>
          <p:nvSpPr>
            <p:cNvPr id="34" name="Rettangolo 20"/>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ttangolo 21"/>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ttangolo 22"/>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ttangolo 23"/>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ttangolo 24"/>
            <p:cNvSpPr/>
            <p:nvPr/>
          </p:nvSpPr>
          <p:spPr>
            <a:xfrm>
              <a:off x="571500" y="812800"/>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39" name="Picture 38"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22232"/>
            <a:ext cx="4806532" cy="3766768"/>
          </a:xfrm>
          <a:prstGeom prst="rect">
            <a:avLst/>
          </a:prstGeom>
        </p:spPr>
      </p:pic>
      <p:grpSp>
        <p:nvGrpSpPr>
          <p:cNvPr id="41" name="Gruppo 57"/>
          <p:cNvGrpSpPr/>
          <p:nvPr/>
        </p:nvGrpSpPr>
        <p:grpSpPr>
          <a:xfrm>
            <a:off x="6629400" y="1502850"/>
            <a:ext cx="1670050" cy="2114550"/>
            <a:chOff x="6629400" y="1238250"/>
            <a:chExt cx="1670050" cy="2114550"/>
          </a:xfrm>
        </p:grpSpPr>
        <p:sp>
          <p:nvSpPr>
            <p:cNvPr id="42" name="Rettangolo 54"/>
            <p:cNvSpPr/>
            <p:nvPr/>
          </p:nvSpPr>
          <p:spPr>
            <a:xfrm>
              <a:off x="6629400" y="1295400"/>
              <a:ext cx="16002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ttangolo 55"/>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ttangolo 56"/>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Rettangolo 58"/>
          <p:cNvSpPr/>
          <p:nvPr/>
        </p:nvSpPr>
        <p:spPr>
          <a:xfrm>
            <a:off x="457200" y="4989000"/>
            <a:ext cx="8077200" cy="880369"/>
          </a:xfrm>
          <a:prstGeom prst="rect">
            <a:avLst/>
          </a:prstGeom>
        </p:spPr>
        <p:txBody>
          <a:bodyPr wrap="square">
            <a:spAutoFit/>
          </a:bodyPr>
          <a:lstStyle/>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During the bunch passage </a:t>
            </a:r>
            <a:r>
              <a:rPr lang="en-US" dirty="0" smtClean="0">
                <a:solidFill>
                  <a:schemeClr val="tx2"/>
                </a:solidFill>
                <a:latin typeface="Calibri" pitchFamily="34" charset="0"/>
              </a:rPr>
              <a:t>the electrons are accelerated by the beam </a:t>
            </a:r>
            <a:r>
              <a:rPr lang="en-US" b="1" dirty="0" smtClean="0">
                <a:solidFill>
                  <a:srgbClr val="FF0000"/>
                </a:solidFill>
                <a:latin typeface="Calibri" pitchFamily="34" charset="0"/>
              </a:rPr>
              <a:t>“pinched” at the center of the beam pipe </a:t>
            </a:r>
          </a:p>
        </p:txBody>
      </p:sp>
      <p:sp>
        <p:nvSpPr>
          <p:cNvPr id="21"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2"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25" name="Freeform 24"/>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0" name="Rettangolo 53"/>
          <p:cNvSpPr/>
          <p:nvPr/>
        </p:nvSpPr>
        <p:spPr>
          <a:xfrm>
            <a:off x="4890422" y="2535658"/>
            <a:ext cx="1833562" cy="18145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401694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Electron cloud effects in accelerators</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sp>
        <p:nvSpPr>
          <p:cNvPr id="2" name="Content Placeholder 1"/>
          <p:cNvSpPr>
            <a:spLocks noGrp="1"/>
          </p:cNvSpPr>
          <p:nvPr>
            <p:ph idx="1"/>
          </p:nvPr>
        </p:nvSpPr>
        <p:spPr/>
        <p:txBody>
          <a:bodyPr>
            <a:normAutofit fontScale="92500" lnSpcReduction="10000"/>
          </a:bodyPr>
          <a:lstStyle/>
          <a:p>
            <a:r>
              <a:rPr lang="en-US" dirty="0"/>
              <a:t>Primary sources of </a:t>
            </a:r>
            <a:r>
              <a:rPr lang="en-US" dirty="0" smtClean="0"/>
              <a:t>electrons in the vacuum chamber of accelerators</a:t>
            </a:r>
            <a:r>
              <a:rPr lang="en-US" dirty="0"/>
              <a:t>: </a:t>
            </a:r>
            <a:r>
              <a:rPr lang="en-US" dirty="0" smtClean="0"/>
              <a:t>General </a:t>
            </a:r>
            <a:r>
              <a:rPr lang="en-US" dirty="0"/>
              <a:t>concepts</a:t>
            </a:r>
          </a:p>
          <a:p>
            <a:r>
              <a:rPr lang="en-US" dirty="0" smtClean="0"/>
              <a:t>Formation </a:t>
            </a:r>
            <a:r>
              <a:rPr lang="en-US" dirty="0"/>
              <a:t>of the electron clouds for bunched beams</a:t>
            </a:r>
          </a:p>
          <a:p>
            <a:pPr lvl="1"/>
            <a:r>
              <a:rPr lang="en-US" dirty="0" smtClean="0"/>
              <a:t>Modeling of the impact of electrons against the chamber wall: Secondary </a:t>
            </a:r>
            <a:r>
              <a:rPr lang="en-US" dirty="0"/>
              <a:t>electron </a:t>
            </a:r>
            <a:r>
              <a:rPr lang="en-US" dirty="0" smtClean="0"/>
              <a:t>emission</a:t>
            </a:r>
            <a:r>
              <a:rPr lang="en-US" dirty="0"/>
              <a:t> </a:t>
            </a:r>
            <a:r>
              <a:rPr lang="en-US" dirty="0" smtClean="0"/>
              <a:t>&amp; reflection</a:t>
            </a:r>
            <a:endParaRPr lang="en-US" dirty="0"/>
          </a:p>
          <a:p>
            <a:pPr lvl="1"/>
            <a:r>
              <a:rPr lang="en-US" dirty="0"/>
              <a:t>Build up process due to </a:t>
            </a:r>
            <a:r>
              <a:rPr lang="en-US" dirty="0" err="1"/>
              <a:t>multipacting</a:t>
            </a:r>
            <a:endParaRPr lang="en-US" dirty="0"/>
          </a:p>
          <a:p>
            <a:pPr lvl="1"/>
            <a:r>
              <a:rPr lang="en-US" dirty="0" smtClean="0"/>
              <a:t>Interaction with the beam: transverse beam instability and incoherent effects</a:t>
            </a:r>
            <a:endParaRPr lang="en-US" dirty="0"/>
          </a:p>
          <a:p>
            <a:pPr lvl="1"/>
            <a:r>
              <a:rPr lang="en-US" dirty="0" smtClean="0"/>
              <a:t>Simulation techniques</a:t>
            </a:r>
          </a:p>
          <a:p>
            <a:r>
              <a:rPr lang="en-US" dirty="0" smtClean="0"/>
              <a:t>Machine/beam observables </a:t>
            </a:r>
            <a:r>
              <a:rPr lang="en-US" dirty="0"/>
              <a:t>related to electron clouds</a:t>
            </a:r>
          </a:p>
          <a:p>
            <a:r>
              <a:rPr lang="en-US" dirty="0"/>
              <a:t>Mitigation and </a:t>
            </a:r>
            <a:r>
              <a:rPr lang="en-US" dirty="0" smtClean="0"/>
              <a:t>cures</a:t>
            </a:r>
          </a:p>
          <a:p>
            <a:endParaRPr lang="en-US" dirty="0"/>
          </a:p>
          <a:p>
            <a:pPr>
              <a:buSzPct val="100000"/>
              <a:buFont typeface="Lucida Grande"/>
              <a:buChar char="⇒"/>
            </a:pPr>
            <a:r>
              <a:rPr lang="en-US" dirty="0" smtClean="0"/>
              <a:t>Important </a:t>
            </a:r>
            <a:r>
              <a:rPr lang="en-US" dirty="0"/>
              <a:t>impact of </a:t>
            </a:r>
            <a:r>
              <a:rPr lang="en-US" dirty="0" smtClean="0"/>
              <a:t>electron cloud on </a:t>
            </a:r>
            <a:r>
              <a:rPr lang="en-US" dirty="0"/>
              <a:t>the design/upgrade of high intensity machines</a:t>
            </a:r>
          </a:p>
          <a:p>
            <a:endParaRPr lang="en-US" dirty="0"/>
          </a:p>
        </p:txBody>
      </p:sp>
      <p:sp>
        <p:nvSpPr>
          <p:cNvPr id="8"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9"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3914973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30</a:t>
            </a:fld>
            <a:endParaRPr lang="en-US" dirty="0"/>
          </a:p>
        </p:txBody>
      </p:sp>
      <p:pic>
        <p:nvPicPr>
          <p:cNvPr id="21" name="Picture 2" descr="L:\pccern_state\mysims\013_LHC_ALICE_common_pipe\video_drift_LHC\01454.png"/>
          <p:cNvPicPr>
            <a:picLocks noChangeAspect="1" noChangeArrowheads="1"/>
          </p:cNvPicPr>
          <p:nvPr/>
        </p:nvPicPr>
        <p:blipFill>
          <a:blip r:embed="rId2" cstate="print"/>
          <a:srcRect/>
          <a:stretch>
            <a:fillRect/>
          </a:stretch>
        </p:blipFill>
        <p:spPr bwMode="auto">
          <a:xfrm>
            <a:off x="-128016" y="1105848"/>
            <a:ext cx="5047498" cy="3785624"/>
          </a:xfrm>
          <a:prstGeom prst="rect">
            <a:avLst/>
          </a:prstGeom>
          <a:noFill/>
        </p:spPr>
      </p:pic>
      <p:grpSp>
        <p:nvGrpSpPr>
          <p:cNvPr id="22" name="Gruppo 19"/>
          <p:cNvGrpSpPr/>
          <p:nvPr/>
        </p:nvGrpSpPr>
        <p:grpSpPr>
          <a:xfrm>
            <a:off x="266700" y="1077400"/>
            <a:ext cx="4762500" cy="3911600"/>
            <a:chOff x="266700" y="812800"/>
            <a:chExt cx="4762500" cy="3911600"/>
          </a:xfrm>
        </p:grpSpPr>
        <p:sp>
          <p:nvSpPr>
            <p:cNvPr id="23" name="Rettangolo 20"/>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ttangolo 21"/>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ttangolo 22"/>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ttangolo 23"/>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ttangolo 24"/>
            <p:cNvSpPr/>
            <p:nvPr/>
          </p:nvSpPr>
          <p:spPr>
            <a:xfrm>
              <a:off x="571500" y="812800"/>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28" name="Picture 27"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22232"/>
            <a:ext cx="4806532" cy="3766768"/>
          </a:xfrm>
          <a:prstGeom prst="rect">
            <a:avLst/>
          </a:prstGeom>
        </p:spPr>
      </p:pic>
      <p:grpSp>
        <p:nvGrpSpPr>
          <p:cNvPr id="30" name="Gruppo 58"/>
          <p:cNvGrpSpPr/>
          <p:nvPr/>
        </p:nvGrpSpPr>
        <p:grpSpPr>
          <a:xfrm>
            <a:off x="6629400" y="1502850"/>
            <a:ext cx="1670050" cy="2114550"/>
            <a:chOff x="6629400" y="1238250"/>
            <a:chExt cx="1670050" cy="2114550"/>
          </a:xfrm>
        </p:grpSpPr>
        <p:sp>
          <p:nvSpPr>
            <p:cNvPr id="31" name="Rettangolo 59"/>
            <p:cNvSpPr/>
            <p:nvPr/>
          </p:nvSpPr>
          <p:spPr>
            <a:xfrm>
              <a:off x="6629400" y="1295400"/>
              <a:ext cx="16002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ttangolo 60"/>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ttangolo 61"/>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ttangolo 26"/>
          <p:cNvSpPr/>
          <p:nvPr/>
        </p:nvSpPr>
        <p:spPr>
          <a:xfrm>
            <a:off x="457200" y="4989000"/>
            <a:ext cx="8077200" cy="880369"/>
          </a:xfrm>
          <a:prstGeom prst="rect">
            <a:avLst/>
          </a:prstGeom>
        </p:spPr>
        <p:txBody>
          <a:bodyPr wrap="square">
            <a:spAutoFit/>
          </a:bodyPr>
          <a:lstStyle/>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During the bunch passage </a:t>
            </a:r>
            <a:r>
              <a:rPr lang="en-US" dirty="0" smtClean="0">
                <a:solidFill>
                  <a:schemeClr val="tx2"/>
                </a:solidFill>
                <a:latin typeface="Calibri" pitchFamily="34" charset="0"/>
              </a:rPr>
              <a:t>the electrons are accelerated by the beam </a:t>
            </a:r>
            <a:r>
              <a:rPr lang="en-US" b="1" dirty="0" smtClean="0">
                <a:solidFill>
                  <a:srgbClr val="FF0000"/>
                </a:solidFill>
                <a:latin typeface="Calibri" pitchFamily="34" charset="0"/>
              </a:rPr>
              <a:t>“pinched” at the center of the beam pipe </a:t>
            </a:r>
          </a:p>
        </p:txBody>
      </p:sp>
      <p:sp>
        <p:nvSpPr>
          <p:cNvPr id="20"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34"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36" name="Freeform 35"/>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9" name="Rettangolo 53"/>
          <p:cNvSpPr/>
          <p:nvPr/>
        </p:nvSpPr>
        <p:spPr>
          <a:xfrm>
            <a:off x="4922100" y="2535659"/>
            <a:ext cx="1747836" cy="1812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863356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31</a:t>
            </a:fld>
            <a:endParaRPr lang="en-US" dirty="0"/>
          </a:p>
        </p:txBody>
      </p:sp>
      <p:pic>
        <p:nvPicPr>
          <p:cNvPr id="20" name="Picture 2" descr="L:\pccern_state\mysims\013_LHC_ALICE_common_pipe\video_drift_LHC\01456.png"/>
          <p:cNvPicPr>
            <a:picLocks noChangeAspect="1" noChangeArrowheads="1"/>
          </p:cNvPicPr>
          <p:nvPr/>
        </p:nvPicPr>
        <p:blipFill>
          <a:blip r:embed="rId2" cstate="print"/>
          <a:srcRect/>
          <a:stretch>
            <a:fillRect/>
          </a:stretch>
        </p:blipFill>
        <p:spPr bwMode="auto">
          <a:xfrm>
            <a:off x="-128016" y="1105848"/>
            <a:ext cx="5047498" cy="3785624"/>
          </a:xfrm>
          <a:prstGeom prst="rect">
            <a:avLst/>
          </a:prstGeom>
          <a:noFill/>
        </p:spPr>
      </p:pic>
      <p:grpSp>
        <p:nvGrpSpPr>
          <p:cNvPr id="34" name="Gruppo 19"/>
          <p:cNvGrpSpPr/>
          <p:nvPr/>
        </p:nvGrpSpPr>
        <p:grpSpPr>
          <a:xfrm>
            <a:off x="266700" y="1077400"/>
            <a:ext cx="4762500" cy="3911600"/>
            <a:chOff x="266700" y="812800"/>
            <a:chExt cx="4762500" cy="3911600"/>
          </a:xfrm>
        </p:grpSpPr>
        <p:sp>
          <p:nvSpPr>
            <p:cNvPr id="35" name="Rettangolo 20"/>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ttangolo 21"/>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ttangolo 22"/>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ttangolo 23"/>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ttangolo 24"/>
            <p:cNvSpPr/>
            <p:nvPr/>
          </p:nvSpPr>
          <p:spPr>
            <a:xfrm>
              <a:off x="571500" y="812800"/>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40" name="Picture 39"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22232"/>
            <a:ext cx="4806532" cy="3766768"/>
          </a:xfrm>
          <a:prstGeom prst="rect">
            <a:avLst/>
          </a:prstGeom>
        </p:spPr>
      </p:pic>
      <p:grpSp>
        <p:nvGrpSpPr>
          <p:cNvPr id="42" name="Gruppo 54"/>
          <p:cNvGrpSpPr/>
          <p:nvPr/>
        </p:nvGrpSpPr>
        <p:grpSpPr>
          <a:xfrm>
            <a:off x="6096000" y="1502850"/>
            <a:ext cx="2203450" cy="2114550"/>
            <a:chOff x="6096000" y="1238250"/>
            <a:chExt cx="2203450" cy="2114550"/>
          </a:xfrm>
        </p:grpSpPr>
        <p:sp>
          <p:nvSpPr>
            <p:cNvPr id="43" name="Rettangolo 55"/>
            <p:cNvSpPr/>
            <p:nvPr/>
          </p:nvSpPr>
          <p:spPr>
            <a:xfrm>
              <a:off x="6096000" y="1295400"/>
              <a:ext cx="21336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ttangolo 56"/>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ttangolo 57"/>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7" name="Gruppo 58"/>
          <p:cNvGrpSpPr/>
          <p:nvPr/>
        </p:nvGrpSpPr>
        <p:grpSpPr>
          <a:xfrm>
            <a:off x="6629400" y="1502850"/>
            <a:ext cx="1670050" cy="2114550"/>
            <a:chOff x="6629400" y="1238250"/>
            <a:chExt cx="1670050" cy="2114550"/>
          </a:xfrm>
        </p:grpSpPr>
        <p:sp>
          <p:nvSpPr>
            <p:cNvPr id="48" name="Rettangolo 59"/>
            <p:cNvSpPr/>
            <p:nvPr/>
          </p:nvSpPr>
          <p:spPr>
            <a:xfrm>
              <a:off x="6629400" y="1295400"/>
              <a:ext cx="16002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ttangolo 60"/>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ttangolo 61"/>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1" name="Rettangolo 27"/>
          <p:cNvSpPr/>
          <p:nvPr/>
        </p:nvSpPr>
        <p:spPr>
          <a:xfrm>
            <a:off x="457200" y="4989000"/>
            <a:ext cx="8077200" cy="880369"/>
          </a:xfrm>
          <a:prstGeom prst="rect">
            <a:avLst/>
          </a:prstGeom>
        </p:spPr>
        <p:txBody>
          <a:bodyPr wrap="square">
            <a:spAutoFit/>
          </a:bodyPr>
          <a:lstStyle/>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During the bunch passage </a:t>
            </a:r>
            <a:r>
              <a:rPr lang="en-US" dirty="0" smtClean="0">
                <a:solidFill>
                  <a:schemeClr val="tx2"/>
                </a:solidFill>
                <a:latin typeface="Calibri" pitchFamily="34" charset="0"/>
              </a:rPr>
              <a:t>the electrons are accelerated by the beam </a:t>
            </a:r>
            <a:r>
              <a:rPr lang="en-US" b="1" dirty="0" smtClean="0">
                <a:solidFill>
                  <a:srgbClr val="FF0000"/>
                </a:solidFill>
                <a:latin typeface="Calibri" pitchFamily="34" charset="0"/>
              </a:rPr>
              <a:t>“pinched” at the center of the beam pipe </a:t>
            </a:r>
          </a:p>
        </p:txBody>
      </p:sp>
      <p:sp>
        <p:nvSpPr>
          <p:cNvPr id="24"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5"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27" name="Freeform 26"/>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1" name="Rettangolo 53"/>
          <p:cNvSpPr/>
          <p:nvPr/>
        </p:nvSpPr>
        <p:spPr>
          <a:xfrm>
            <a:off x="4967288" y="2535659"/>
            <a:ext cx="1662112" cy="1812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412852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32</a:t>
            </a:fld>
            <a:endParaRPr lang="en-US" dirty="0"/>
          </a:p>
        </p:txBody>
      </p:sp>
      <p:pic>
        <p:nvPicPr>
          <p:cNvPr id="6" name="Picture 2" descr="L:\pccern_state\mysims\013_LHC_ALICE_common_pipe\video_drift_LHC\01458.png"/>
          <p:cNvPicPr>
            <a:picLocks noChangeAspect="1" noChangeArrowheads="1"/>
          </p:cNvPicPr>
          <p:nvPr/>
        </p:nvPicPr>
        <p:blipFill>
          <a:blip r:embed="rId2" cstate="print"/>
          <a:srcRect/>
          <a:stretch>
            <a:fillRect/>
          </a:stretch>
        </p:blipFill>
        <p:spPr bwMode="auto">
          <a:xfrm>
            <a:off x="-128016" y="1105848"/>
            <a:ext cx="5047498" cy="3785624"/>
          </a:xfrm>
          <a:prstGeom prst="rect">
            <a:avLst/>
          </a:prstGeom>
          <a:noFill/>
        </p:spPr>
      </p:pic>
      <p:grpSp>
        <p:nvGrpSpPr>
          <p:cNvPr id="8" name="Gruppo 25"/>
          <p:cNvGrpSpPr/>
          <p:nvPr/>
        </p:nvGrpSpPr>
        <p:grpSpPr>
          <a:xfrm>
            <a:off x="266700" y="1077400"/>
            <a:ext cx="4762500" cy="3911600"/>
            <a:chOff x="266700" y="812800"/>
            <a:chExt cx="4762500" cy="3911600"/>
          </a:xfrm>
        </p:grpSpPr>
        <p:sp>
          <p:nvSpPr>
            <p:cNvPr id="9" name="Rettangolo 26"/>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27"/>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ttangolo 28"/>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tangolo 29"/>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ttangolo 33"/>
            <p:cNvSpPr/>
            <p:nvPr/>
          </p:nvSpPr>
          <p:spPr>
            <a:xfrm>
              <a:off x="571500" y="812800"/>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14" name="Picture 13"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22232"/>
            <a:ext cx="4806532" cy="3766768"/>
          </a:xfrm>
          <a:prstGeom prst="rect">
            <a:avLst/>
          </a:prstGeom>
        </p:spPr>
      </p:pic>
      <p:sp>
        <p:nvSpPr>
          <p:cNvPr id="15" name="Rettangolo 59"/>
          <p:cNvSpPr/>
          <p:nvPr/>
        </p:nvSpPr>
        <p:spPr>
          <a:xfrm>
            <a:off x="5043488" y="2474400"/>
            <a:ext cx="1585911"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uppo 68"/>
          <p:cNvGrpSpPr/>
          <p:nvPr/>
        </p:nvGrpSpPr>
        <p:grpSpPr>
          <a:xfrm>
            <a:off x="6629400" y="1502850"/>
            <a:ext cx="1670050" cy="2114550"/>
            <a:chOff x="6629400" y="1238250"/>
            <a:chExt cx="1670050" cy="2114550"/>
          </a:xfrm>
        </p:grpSpPr>
        <p:sp>
          <p:nvSpPr>
            <p:cNvPr id="17" name="Rettangolo 69"/>
            <p:cNvSpPr/>
            <p:nvPr/>
          </p:nvSpPr>
          <p:spPr>
            <a:xfrm>
              <a:off x="6629400" y="1295400"/>
              <a:ext cx="16002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ttangolo 70"/>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ttangolo 71"/>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ttangolo 21"/>
          <p:cNvSpPr/>
          <p:nvPr/>
        </p:nvSpPr>
        <p:spPr>
          <a:xfrm>
            <a:off x="457200" y="4989000"/>
            <a:ext cx="8077200" cy="880369"/>
          </a:xfrm>
          <a:prstGeom prst="rect">
            <a:avLst/>
          </a:prstGeom>
        </p:spPr>
        <p:txBody>
          <a:bodyPr wrap="square">
            <a:spAutoFit/>
          </a:bodyPr>
          <a:lstStyle/>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During the bunch passage </a:t>
            </a:r>
            <a:r>
              <a:rPr lang="en-US" dirty="0" smtClean="0">
                <a:solidFill>
                  <a:schemeClr val="tx2"/>
                </a:solidFill>
                <a:latin typeface="Calibri" pitchFamily="34" charset="0"/>
              </a:rPr>
              <a:t>the electrons are accelerated by the beam </a:t>
            </a:r>
            <a:r>
              <a:rPr lang="en-US" b="1" dirty="0" smtClean="0">
                <a:solidFill>
                  <a:srgbClr val="FF0000"/>
                </a:solidFill>
                <a:latin typeface="Calibri" pitchFamily="34" charset="0"/>
              </a:rPr>
              <a:t>“pinched” at the center of the beam pipe </a:t>
            </a:r>
          </a:p>
        </p:txBody>
      </p:sp>
      <p:sp>
        <p:nvSpPr>
          <p:cNvPr id="21"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2"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23" name="Freeform 22"/>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57661482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33</a:t>
            </a:fld>
            <a:endParaRPr lang="en-US" dirty="0"/>
          </a:p>
        </p:txBody>
      </p:sp>
      <p:pic>
        <p:nvPicPr>
          <p:cNvPr id="6" name="Picture 2" descr="L:\pccern_state\mysims\013_LHC_ALICE_common_pipe\video_drift_LHC\01460.png"/>
          <p:cNvPicPr>
            <a:picLocks noChangeAspect="1" noChangeArrowheads="1"/>
          </p:cNvPicPr>
          <p:nvPr/>
        </p:nvPicPr>
        <p:blipFill>
          <a:blip r:embed="rId2" cstate="print"/>
          <a:srcRect/>
          <a:stretch>
            <a:fillRect/>
          </a:stretch>
        </p:blipFill>
        <p:spPr bwMode="auto">
          <a:xfrm>
            <a:off x="-128016" y="1105848"/>
            <a:ext cx="5047498" cy="3785624"/>
          </a:xfrm>
          <a:prstGeom prst="rect">
            <a:avLst/>
          </a:prstGeom>
          <a:noFill/>
        </p:spPr>
      </p:pic>
      <p:grpSp>
        <p:nvGrpSpPr>
          <p:cNvPr id="8" name="Gruppo 13"/>
          <p:cNvGrpSpPr/>
          <p:nvPr/>
        </p:nvGrpSpPr>
        <p:grpSpPr>
          <a:xfrm>
            <a:off x="266700" y="1077400"/>
            <a:ext cx="4762500" cy="3911600"/>
            <a:chOff x="266700" y="812800"/>
            <a:chExt cx="4762500" cy="3911600"/>
          </a:xfrm>
        </p:grpSpPr>
        <p:sp>
          <p:nvSpPr>
            <p:cNvPr id="9" name="Rettangolo 14"/>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15"/>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ttangolo 16"/>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tangolo 17"/>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ttangolo 18"/>
            <p:cNvSpPr/>
            <p:nvPr/>
          </p:nvSpPr>
          <p:spPr>
            <a:xfrm>
              <a:off x="571500" y="812800"/>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14" name="Picture 13"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22232"/>
            <a:ext cx="4806532" cy="3766768"/>
          </a:xfrm>
          <a:prstGeom prst="rect">
            <a:avLst/>
          </a:prstGeom>
        </p:spPr>
      </p:pic>
      <p:sp>
        <p:nvSpPr>
          <p:cNvPr id="15" name="Rettangolo 47"/>
          <p:cNvSpPr/>
          <p:nvPr/>
        </p:nvSpPr>
        <p:spPr>
          <a:xfrm>
            <a:off x="5133975" y="2474400"/>
            <a:ext cx="1495424"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uppo 52"/>
          <p:cNvGrpSpPr/>
          <p:nvPr/>
        </p:nvGrpSpPr>
        <p:grpSpPr>
          <a:xfrm>
            <a:off x="6629400" y="1502850"/>
            <a:ext cx="1670050" cy="2114550"/>
            <a:chOff x="6629400" y="1238250"/>
            <a:chExt cx="1670050" cy="2114550"/>
          </a:xfrm>
        </p:grpSpPr>
        <p:sp>
          <p:nvSpPr>
            <p:cNvPr id="17" name="Rettangolo 53"/>
            <p:cNvSpPr/>
            <p:nvPr/>
          </p:nvSpPr>
          <p:spPr>
            <a:xfrm>
              <a:off x="6629400" y="1295400"/>
              <a:ext cx="16002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ttangolo 54"/>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ttangolo 55"/>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Rettangolo 21"/>
          <p:cNvSpPr/>
          <p:nvPr/>
        </p:nvSpPr>
        <p:spPr>
          <a:xfrm>
            <a:off x="2142967" y="4975770"/>
            <a:ext cx="6603080" cy="1392689"/>
          </a:xfrm>
          <a:prstGeom prst="rect">
            <a:avLst/>
          </a:prstGeom>
        </p:spPr>
        <p:txBody>
          <a:bodyPr wrap="square">
            <a:spAutoFit/>
          </a:bodyPr>
          <a:lstStyle/>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After the bunch passage</a:t>
            </a:r>
            <a:r>
              <a:rPr lang="en-US" dirty="0" smtClean="0">
                <a:solidFill>
                  <a:schemeClr val="tx2"/>
                </a:solidFill>
                <a:latin typeface="Calibri" pitchFamily="34" charset="0"/>
              </a:rPr>
              <a:t> electrons </a:t>
            </a:r>
            <a:r>
              <a:rPr lang="en-US" b="1" dirty="0" smtClean="0">
                <a:solidFill>
                  <a:srgbClr val="FF0000"/>
                </a:solidFill>
                <a:latin typeface="Calibri" pitchFamily="34" charset="0"/>
              </a:rPr>
              <a:t>hit the wall (with E~100eV) </a:t>
            </a:r>
            <a:endParaRPr lang="en-US" dirty="0" smtClean="0">
              <a:solidFill>
                <a:srgbClr val="FF0000"/>
              </a:solidFill>
              <a:latin typeface="Calibri" pitchFamily="34" charset="0"/>
            </a:endParaRPr>
          </a:p>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If Secondary Electron Yield (SEY) of the surface is large enough, </a:t>
            </a:r>
            <a:r>
              <a:rPr lang="en-US" dirty="0" smtClean="0">
                <a:solidFill>
                  <a:schemeClr val="tx2"/>
                </a:solidFill>
                <a:latin typeface="Calibri" pitchFamily="34" charset="0"/>
              </a:rPr>
              <a:t>secondary electrons can be generated</a:t>
            </a:r>
            <a:endParaRPr lang="en-US" b="1" dirty="0" smtClean="0">
              <a:solidFill>
                <a:schemeClr val="tx2"/>
              </a:solidFill>
              <a:latin typeface="Calibri" pitchFamily="34" charset="0"/>
            </a:endParaRPr>
          </a:p>
        </p:txBody>
      </p:sp>
      <p:sp>
        <p:nvSpPr>
          <p:cNvPr id="20"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2"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23" name="Freeform 22"/>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35626052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34</a:t>
            </a:fld>
            <a:endParaRPr lang="en-US" dirty="0"/>
          </a:p>
        </p:txBody>
      </p:sp>
      <p:pic>
        <p:nvPicPr>
          <p:cNvPr id="20" name="Picture 2" descr="L:\pccern_state\mysims\013_LHC_ALICE_common_pipe\video_drift_LHC\01462.png"/>
          <p:cNvPicPr>
            <a:picLocks noChangeAspect="1" noChangeArrowheads="1"/>
          </p:cNvPicPr>
          <p:nvPr/>
        </p:nvPicPr>
        <p:blipFill>
          <a:blip r:embed="rId2" cstate="print"/>
          <a:srcRect/>
          <a:stretch>
            <a:fillRect/>
          </a:stretch>
        </p:blipFill>
        <p:spPr bwMode="auto">
          <a:xfrm>
            <a:off x="-128016" y="1105848"/>
            <a:ext cx="5047498" cy="3785624"/>
          </a:xfrm>
          <a:prstGeom prst="rect">
            <a:avLst/>
          </a:prstGeom>
          <a:noFill/>
        </p:spPr>
      </p:pic>
      <p:grpSp>
        <p:nvGrpSpPr>
          <p:cNvPr id="21" name="Gruppo 13"/>
          <p:cNvGrpSpPr/>
          <p:nvPr/>
        </p:nvGrpSpPr>
        <p:grpSpPr>
          <a:xfrm>
            <a:off x="266700" y="1077400"/>
            <a:ext cx="4762500" cy="3911600"/>
            <a:chOff x="266700" y="812800"/>
            <a:chExt cx="4762500" cy="3911600"/>
          </a:xfrm>
        </p:grpSpPr>
        <p:sp>
          <p:nvSpPr>
            <p:cNvPr id="22" name="Rettangolo 14"/>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ttangolo 15"/>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ttangolo 16"/>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ttangolo 17"/>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ttangolo 18"/>
            <p:cNvSpPr/>
            <p:nvPr/>
          </p:nvSpPr>
          <p:spPr>
            <a:xfrm>
              <a:off x="571500" y="812800"/>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27" name="Picture 26"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22232"/>
            <a:ext cx="4806532" cy="3766768"/>
          </a:xfrm>
          <a:prstGeom prst="rect">
            <a:avLst/>
          </a:prstGeom>
        </p:spPr>
      </p:pic>
      <p:sp>
        <p:nvSpPr>
          <p:cNvPr id="28" name="Rettangolo 47"/>
          <p:cNvSpPr/>
          <p:nvPr/>
        </p:nvSpPr>
        <p:spPr>
          <a:xfrm>
            <a:off x="5224463" y="2474400"/>
            <a:ext cx="1404936"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uppo 52"/>
          <p:cNvGrpSpPr/>
          <p:nvPr/>
        </p:nvGrpSpPr>
        <p:grpSpPr>
          <a:xfrm>
            <a:off x="6629400" y="1502850"/>
            <a:ext cx="1670050" cy="2114550"/>
            <a:chOff x="6629400" y="1238250"/>
            <a:chExt cx="1670050" cy="2114550"/>
          </a:xfrm>
        </p:grpSpPr>
        <p:sp>
          <p:nvSpPr>
            <p:cNvPr id="30" name="Rettangolo 53"/>
            <p:cNvSpPr/>
            <p:nvPr/>
          </p:nvSpPr>
          <p:spPr>
            <a:xfrm>
              <a:off x="6629400" y="1295400"/>
              <a:ext cx="16002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ttangolo 54"/>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ttangolo 55"/>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ttangolo 21"/>
          <p:cNvSpPr/>
          <p:nvPr/>
        </p:nvSpPr>
        <p:spPr>
          <a:xfrm>
            <a:off x="2142967" y="4975770"/>
            <a:ext cx="6603080" cy="1392689"/>
          </a:xfrm>
          <a:prstGeom prst="rect">
            <a:avLst/>
          </a:prstGeom>
        </p:spPr>
        <p:txBody>
          <a:bodyPr wrap="square">
            <a:spAutoFit/>
          </a:bodyPr>
          <a:lstStyle/>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After the bunch passage</a:t>
            </a:r>
            <a:r>
              <a:rPr lang="en-US" dirty="0" smtClean="0">
                <a:solidFill>
                  <a:schemeClr val="tx2"/>
                </a:solidFill>
                <a:latin typeface="Calibri" pitchFamily="34" charset="0"/>
              </a:rPr>
              <a:t> electrons </a:t>
            </a:r>
            <a:r>
              <a:rPr lang="en-US" b="1" dirty="0" smtClean="0">
                <a:solidFill>
                  <a:srgbClr val="FF0000"/>
                </a:solidFill>
                <a:latin typeface="Calibri" pitchFamily="34" charset="0"/>
              </a:rPr>
              <a:t>hit the wall (with E~100eV) </a:t>
            </a:r>
            <a:endParaRPr lang="en-US" dirty="0" smtClean="0">
              <a:solidFill>
                <a:srgbClr val="FF0000"/>
              </a:solidFill>
              <a:latin typeface="Calibri" pitchFamily="34" charset="0"/>
            </a:endParaRPr>
          </a:p>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If Secondary Electron Yield (SEY) of the surface is large enough, </a:t>
            </a:r>
            <a:r>
              <a:rPr lang="en-US" dirty="0" smtClean="0">
                <a:solidFill>
                  <a:schemeClr val="tx2"/>
                </a:solidFill>
                <a:latin typeface="Calibri" pitchFamily="34" charset="0"/>
              </a:rPr>
              <a:t>secondary electrons can be generated</a:t>
            </a:r>
            <a:endParaRPr lang="en-US" b="1" dirty="0" smtClean="0">
              <a:solidFill>
                <a:schemeClr val="tx2"/>
              </a:solidFill>
              <a:latin typeface="Calibri" pitchFamily="34" charset="0"/>
            </a:endParaRPr>
          </a:p>
        </p:txBody>
      </p:sp>
      <p:sp>
        <p:nvSpPr>
          <p:cNvPr id="34"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35"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36" name="Freeform 35"/>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86203415"/>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35</a:t>
            </a:fld>
            <a:endParaRPr lang="en-US" dirty="0"/>
          </a:p>
        </p:txBody>
      </p:sp>
      <p:pic>
        <p:nvPicPr>
          <p:cNvPr id="6" name="Picture 2" descr="L:\pccern_state\mysims\013_LHC_ALICE_common_pipe\video_drift_LHC\01464.png"/>
          <p:cNvPicPr>
            <a:picLocks noChangeAspect="1" noChangeArrowheads="1"/>
          </p:cNvPicPr>
          <p:nvPr/>
        </p:nvPicPr>
        <p:blipFill>
          <a:blip r:embed="rId2" cstate="print"/>
          <a:srcRect/>
          <a:stretch>
            <a:fillRect/>
          </a:stretch>
        </p:blipFill>
        <p:spPr bwMode="auto">
          <a:xfrm>
            <a:off x="-128016" y="1105848"/>
            <a:ext cx="5047498" cy="3785624"/>
          </a:xfrm>
          <a:prstGeom prst="rect">
            <a:avLst/>
          </a:prstGeom>
          <a:noFill/>
        </p:spPr>
      </p:pic>
      <p:grpSp>
        <p:nvGrpSpPr>
          <p:cNvPr id="8" name="Gruppo 13"/>
          <p:cNvGrpSpPr/>
          <p:nvPr/>
        </p:nvGrpSpPr>
        <p:grpSpPr>
          <a:xfrm>
            <a:off x="266700" y="1077400"/>
            <a:ext cx="4762500" cy="3911600"/>
            <a:chOff x="266700" y="812800"/>
            <a:chExt cx="4762500" cy="3911600"/>
          </a:xfrm>
        </p:grpSpPr>
        <p:sp>
          <p:nvSpPr>
            <p:cNvPr id="9" name="Rettangolo 14"/>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15"/>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ttangolo 16"/>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tangolo 17"/>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ttangolo 18"/>
            <p:cNvSpPr/>
            <p:nvPr/>
          </p:nvSpPr>
          <p:spPr>
            <a:xfrm>
              <a:off x="571500" y="812800"/>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14" name="Picture 13"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22232"/>
            <a:ext cx="4806532" cy="3766768"/>
          </a:xfrm>
          <a:prstGeom prst="rect">
            <a:avLst/>
          </a:prstGeom>
        </p:spPr>
      </p:pic>
      <p:sp>
        <p:nvSpPr>
          <p:cNvPr id="15" name="Rettangolo 47"/>
          <p:cNvSpPr/>
          <p:nvPr/>
        </p:nvSpPr>
        <p:spPr>
          <a:xfrm>
            <a:off x="5310189" y="2474400"/>
            <a:ext cx="1319210"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uppo 52"/>
          <p:cNvGrpSpPr/>
          <p:nvPr/>
        </p:nvGrpSpPr>
        <p:grpSpPr>
          <a:xfrm>
            <a:off x="6629400" y="1502850"/>
            <a:ext cx="1670050" cy="2114550"/>
            <a:chOff x="6629400" y="1238250"/>
            <a:chExt cx="1670050" cy="2114550"/>
          </a:xfrm>
        </p:grpSpPr>
        <p:sp>
          <p:nvSpPr>
            <p:cNvPr id="17" name="Rettangolo 53"/>
            <p:cNvSpPr/>
            <p:nvPr/>
          </p:nvSpPr>
          <p:spPr>
            <a:xfrm>
              <a:off x="6629400" y="1295400"/>
              <a:ext cx="16002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ttangolo 54"/>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ttangolo 55"/>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4" name="Rettangolo 21"/>
          <p:cNvSpPr/>
          <p:nvPr/>
        </p:nvSpPr>
        <p:spPr>
          <a:xfrm>
            <a:off x="2142967" y="4975770"/>
            <a:ext cx="6603080" cy="1392689"/>
          </a:xfrm>
          <a:prstGeom prst="rect">
            <a:avLst/>
          </a:prstGeom>
        </p:spPr>
        <p:txBody>
          <a:bodyPr wrap="square">
            <a:spAutoFit/>
          </a:bodyPr>
          <a:lstStyle/>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After the bunch passage</a:t>
            </a:r>
            <a:r>
              <a:rPr lang="en-US" dirty="0" smtClean="0">
                <a:solidFill>
                  <a:schemeClr val="tx2"/>
                </a:solidFill>
                <a:latin typeface="Calibri" pitchFamily="34" charset="0"/>
              </a:rPr>
              <a:t> electrons </a:t>
            </a:r>
            <a:r>
              <a:rPr lang="en-US" b="1" dirty="0" smtClean="0">
                <a:solidFill>
                  <a:srgbClr val="FF0000"/>
                </a:solidFill>
                <a:latin typeface="Calibri" pitchFamily="34" charset="0"/>
              </a:rPr>
              <a:t>hit the wall (with E~100eV) </a:t>
            </a:r>
            <a:endParaRPr lang="en-US" dirty="0" smtClean="0">
              <a:solidFill>
                <a:srgbClr val="FF0000"/>
              </a:solidFill>
              <a:latin typeface="Calibri" pitchFamily="34" charset="0"/>
            </a:endParaRPr>
          </a:p>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If Secondary Electron Yield (SEY) of the surface is large enough, </a:t>
            </a:r>
            <a:r>
              <a:rPr lang="en-US" dirty="0" smtClean="0">
                <a:solidFill>
                  <a:schemeClr val="tx2"/>
                </a:solidFill>
                <a:latin typeface="Calibri" pitchFamily="34" charset="0"/>
              </a:rPr>
              <a:t>secondary electrons can be generated</a:t>
            </a:r>
            <a:endParaRPr lang="en-US" b="1" dirty="0" smtClean="0">
              <a:solidFill>
                <a:schemeClr val="tx2"/>
              </a:solidFill>
              <a:latin typeface="Calibri" pitchFamily="34" charset="0"/>
            </a:endParaRPr>
          </a:p>
        </p:txBody>
      </p:sp>
      <p:sp>
        <p:nvSpPr>
          <p:cNvPr id="20"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1"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22" name="Freeform 21"/>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16487366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36</a:t>
            </a:fld>
            <a:endParaRPr lang="en-US" dirty="0"/>
          </a:p>
        </p:txBody>
      </p:sp>
      <p:pic>
        <p:nvPicPr>
          <p:cNvPr id="6" name="Picture 2" descr="L:\pccern_state\mysims\013_LHC_ALICE_common_pipe\video_drift_LHC\01466.png"/>
          <p:cNvPicPr>
            <a:picLocks noChangeAspect="1" noChangeArrowheads="1"/>
          </p:cNvPicPr>
          <p:nvPr/>
        </p:nvPicPr>
        <p:blipFill>
          <a:blip r:embed="rId2" cstate="print"/>
          <a:srcRect/>
          <a:stretch>
            <a:fillRect/>
          </a:stretch>
        </p:blipFill>
        <p:spPr bwMode="auto">
          <a:xfrm>
            <a:off x="-128016" y="1105848"/>
            <a:ext cx="5047498" cy="3785624"/>
          </a:xfrm>
          <a:prstGeom prst="rect">
            <a:avLst/>
          </a:prstGeom>
          <a:noFill/>
        </p:spPr>
      </p:pic>
      <p:grpSp>
        <p:nvGrpSpPr>
          <p:cNvPr id="8" name="Gruppo 13"/>
          <p:cNvGrpSpPr/>
          <p:nvPr/>
        </p:nvGrpSpPr>
        <p:grpSpPr>
          <a:xfrm>
            <a:off x="266700" y="1077400"/>
            <a:ext cx="4762500" cy="3911600"/>
            <a:chOff x="266700" y="812800"/>
            <a:chExt cx="4762500" cy="3911600"/>
          </a:xfrm>
        </p:grpSpPr>
        <p:sp>
          <p:nvSpPr>
            <p:cNvPr id="9" name="Rettangolo 14"/>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15"/>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ttangolo 16"/>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tangolo 17"/>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ttangolo 18"/>
            <p:cNvSpPr/>
            <p:nvPr/>
          </p:nvSpPr>
          <p:spPr>
            <a:xfrm>
              <a:off x="571500" y="812800"/>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14" name="Picture 13"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22232"/>
            <a:ext cx="4806532" cy="3766768"/>
          </a:xfrm>
          <a:prstGeom prst="rect">
            <a:avLst/>
          </a:prstGeom>
        </p:spPr>
      </p:pic>
      <p:sp>
        <p:nvSpPr>
          <p:cNvPr id="15" name="Rettangolo 47"/>
          <p:cNvSpPr/>
          <p:nvPr/>
        </p:nvSpPr>
        <p:spPr>
          <a:xfrm>
            <a:off x="5391150" y="2474400"/>
            <a:ext cx="1238248"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uppo 52"/>
          <p:cNvGrpSpPr/>
          <p:nvPr/>
        </p:nvGrpSpPr>
        <p:grpSpPr>
          <a:xfrm>
            <a:off x="6629400" y="1502850"/>
            <a:ext cx="1670050" cy="2114550"/>
            <a:chOff x="6629400" y="1238250"/>
            <a:chExt cx="1670050" cy="2114550"/>
          </a:xfrm>
        </p:grpSpPr>
        <p:sp>
          <p:nvSpPr>
            <p:cNvPr id="17" name="Rettangolo 53"/>
            <p:cNvSpPr/>
            <p:nvPr/>
          </p:nvSpPr>
          <p:spPr>
            <a:xfrm>
              <a:off x="6629400" y="1295400"/>
              <a:ext cx="16002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ttangolo 54"/>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ttangolo 55"/>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ttangolo 21"/>
          <p:cNvSpPr/>
          <p:nvPr/>
        </p:nvSpPr>
        <p:spPr>
          <a:xfrm>
            <a:off x="2142967" y="4975770"/>
            <a:ext cx="6603080" cy="1392689"/>
          </a:xfrm>
          <a:prstGeom prst="rect">
            <a:avLst/>
          </a:prstGeom>
        </p:spPr>
        <p:txBody>
          <a:bodyPr wrap="square">
            <a:spAutoFit/>
          </a:bodyPr>
          <a:lstStyle/>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After the bunch passage</a:t>
            </a:r>
            <a:r>
              <a:rPr lang="en-US" dirty="0" smtClean="0">
                <a:solidFill>
                  <a:schemeClr val="tx2"/>
                </a:solidFill>
                <a:latin typeface="Calibri" pitchFamily="34" charset="0"/>
              </a:rPr>
              <a:t> electrons </a:t>
            </a:r>
            <a:r>
              <a:rPr lang="en-US" b="1" dirty="0" smtClean="0">
                <a:solidFill>
                  <a:srgbClr val="FF0000"/>
                </a:solidFill>
                <a:latin typeface="Calibri" pitchFamily="34" charset="0"/>
              </a:rPr>
              <a:t>hit the wall (with E~100eV) </a:t>
            </a:r>
            <a:endParaRPr lang="en-US" dirty="0" smtClean="0">
              <a:solidFill>
                <a:srgbClr val="FF0000"/>
              </a:solidFill>
              <a:latin typeface="Calibri" pitchFamily="34" charset="0"/>
            </a:endParaRPr>
          </a:p>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If Secondary Electron Yield (SEY) of the surface is large enough, </a:t>
            </a:r>
            <a:r>
              <a:rPr lang="en-US" dirty="0" smtClean="0">
                <a:solidFill>
                  <a:schemeClr val="tx2"/>
                </a:solidFill>
                <a:latin typeface="Calibri" pitchFamily="34" charset="0"/>
              </a:rPr>
              <a:t>secondary electrons can be generated</a:t>
            </a:r>
            <a:endParaRPr lang="en-US" b="1" dirty="0" smtClean="0">
              <a:solidFill>
                <a:schemeClr val="tx2"/>
              </a:solidFill>
              <a:latin typeface="Calibri" pitchFamily="34" charset="0"/>
            </a:endParaRPr>
          </a:p>
        </p:txBody>
      </p:sp>
      <p:sp>
        <p:nvSpPr>
          <p:cNvPr id="21"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2"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23" name="Freeform 22"/>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83780839"/>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37</a:t>
            </a:fld>
            <a:endParaRPr lang="en-US" dirty="0"/>
          </a:p>
        </p:txBody>
      </p:sp>
      <p:pic>
        <p:nvPicPr>
          <p:cNvPr id="6" name="Picture 2" descr="L:\pccern_state\mysims\013_LHC_ALICE_common_pipe\video_drift_LHC\01468.png"/>
          <p:cNvPicPr>
            <a:picLocks noChangeAspect="1" noChangeArrowheads="1"/>
          </p:cNvPicPr>
          <p:nvPr/>
        </p:nvPicPr>
        <p:blipFill>
          <a:blip r:embed="rId2" cstate="print"/>
          <a:srcRect/>
          <a:stretch>
            <a:fillRect/>
          </a:stretch>
        </p:blipFill>
        <p:spPr bwMode="auto">
          <a:xfrm>
            <a:off x="-128016" y="1105848"/>
            <a:ext cx="5047498" cy="3785624"/>
          </a:xfrm>
          <a:prstGeom prst="rect">
            <a:avLst/>
          </a:prstGeom>
          <a:noFill/>
        </p:spPr>
      </p:pic>
      <p:grpSp>
        <p:nvGrpSpPr>
          <p:cNvPr id="8" name="Gruppo 19"/>
          <p:cNvGrpSpPr/>
          <p:nvPr/>
        </p:nvGrpSpPr>
        <p:grpSpPr>
          <a:xfrm>
            <a:off x="266700" y="1077400"/>
            <a:ext cx="4762500" cy="3911600"/>
            <a:chOff x="266700" y="812800"/>
            <a:chExt cx="4762500" cy="3911600"/>
          </a:xfrm>
        </p:grpSpPr>
        <p:sp>
          <p:nvSpPr>
            <p:cNvPr id="9" name="Rettangolo 20"/>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21"/>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ttangolo 22"/>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tangolo 23"/>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ttangolo 24"/>
            <p:cNvSpPr/>
            <p:nvPr/>
          </p:nvSpPr>
          <p:spPr>
            <a:xfrm>
              <a:off x="571500" y="812800"/>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14" name="Picture 13"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22232"/>
            <a:ext cx="4806532" cy="3766768"/>
          </a:xfrm>
          <a:prstGeom prst="rect">
            <a:avLst/>
          </a:prstGeom>
        </p:spPr>
      </p:pic>
      <p:sp>
        <p:nvSpPr>
          <p:cNvPr id="15" name="Rettangolo 53"/>
          <p:cNvSpPr/>
          <p:nvPr/>
        </p:nvSpPr>
        <p:spPr>
          <a:xfrm>
            <a:off x="5476874" y="2474400"/>
            <a:ext cx="1152523"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uppo 58"/>
          <p:cNvGrpSpPr/>
          <p:nvPr/>
        </p:nvGrpSpPr>
        <p:grpSpPr>
          <a:xfrm>
            <a:off x="6629400" y="1502850"/>
            <a:ext cx="1670050" cy="2114550"/>
            <a:chOff x="6629400" y="1238250"/>
            <a:chExt cx="1670050" cy="2114550"/>
          </a:xfrm>
        </p:grpSpPr>
        <p:sp>
          <p:nvSpPr>
            <p:cNvPr id="17" name="Rettangolo 59"/>
            <p:cNvSpPr/>
            <p:nvPr/>
          </p:nvSpPr>
          <p:spPr>
            <a:xfrm>
              <a:off x="6629400" y="1295400"/>
              <a:ext cx="16002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ttangolo 60"/>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ttangolo 61"/>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sp>
        <p:nvSpPr>
          <p:cNvPr id="22" name="Rettangolo 21"/>
          <p:cNvSpPr/>
          <p:nvPr/>
        </p:nvSpPr>
        <p:spPr>
          <a:xfrm>
            <a:off x="2142967" y="4975770"/>
            <a:ext cx="6603080" cy="1392689"/>
          </a:xfrm>
          <a:prstGeom prst="rect">
            <a:avLst/>
          </a:prstGeom>
        </p:spPr>
        <p:txBody>
          <a:bodyPr wrap="square">
            <a:spAutoFit/>
          </a:bodyPr>
          <a:lstStyle/>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After the bunch passage</a:t>
            </a:r>
            <a:r>
              <a:rPr lang="en-US" dirty="0" smtClean="0">
                <a:solidFill>
                  <a:schemeClr val="tx2"/>
                </a:solidFill>
                <a:latin typeface="Calibri" pitchFamily="34" charset="0"/>
              </a:rPr>
              <a:t> electrons </a:t>
            </a:r>
            <a:r>
              <a:rPr lang="en-US" b="1" dirty="0" smtClean="0">
                <a:solidFill>
                  <a:srgbClr val="FF0000"/>
                </a:solidFill>
                <a:latin typeface="Calibri" pitchFamily="34" charset="0"/>
              </a:rPr>
              <a:t>hit the wall (with E~100eV) </a:t>
            </a:r>
            <a:endParaRPr lang="en-US" dirty="0" smtClean="0">
              <a:solidFill>
                <a:srgbClr val="FF0000"/>
              </a:solidFill>
              <a:latin typeface="Calibri" pitchFamily="34" charset="0"/>
            </a:endParaRPr>
          </a:p>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If Secondary Electron Yield (SEY) of the surface is large enough, </a:t>
            </a:r>
            <a:r>
              <a:rPr lang="en-US" dirty="0" smtClean="0">
                <a:solidFill>
                  <a:schemeClr val="tx2"/>
                </a:solidFill>
                <a:latin typeface="Calibri" pitchFamily="34" charset="0"/>
              </a:rPr>
              <a:t>secondary electrons can be generated</a:t>
            </a:r>
            <a:endParaRPr lang="en-US" b="1" dirty="0" smtClean="0">
              <a:solidFill>
                <a:schemeClr val="tx2"/>
              </a:solidFill>
              <a:latin typeface="Calibri" pitchFamily="34" charset="0"/>
            </a:endParaRPr>
          </a:p>
        </p:txBody>
      </p:sp>
      <p:sp>
        <p:nvSpPr>
          <p:cNvPr id="20"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24" name="Freeform 23"/>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729301726"/>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38</a:t>
            </a:fld>
            <a:endParaRPr lang="en-US" dirty="0"/>
          </a:p>
        </p:txBody>
      </p:sp>
      <p:pic>
        <p:nvPicPr>
          <p:cNvPr id="6" name="Picture 2" descr="L:\pccern_state\mysims\013_LHC_ALICE_common_pipe\video_drift_LHC\01470.png"/>
          <p:cNvPicPr>
            <a:picLocks noChangeAspect="1" noChangeArrowheads="1"/>
          </p:cNvPicPr>
          <p:nvPr/>
        </p:nvPicPr>
        <p:blipFill>
          <a:blip r:embed="rId2" cstate="print"/>
          <a:srcRect/>
          <a:stretch>
            <a:fillRect/>
          </a:stretch>
        </p:blipFill>
        <p:spPr bwMode="auto">
          <a:xfrm>
            <a:off x="-128016" y="1105848"/>
            <a:ext cx="5047498" cy="3785624"/>
          </a:xfrm>
          <a:prstGeom prst="rect">
            <a:avLst/>
          </a:prstGeom>
          <a:noFill/>
        </p:spPr>
      </p:pic>
      <p:grpSp>
        <p:nvGrpSpPr>
          <p:cNvPr id="8" name="Gruppo 13"/>
          <p:cNvGrpSpPr/>
          <p:nvPr/>
        </p:nvGrpSpPr>
        <p:grpSpPr>
          <a:xfrm>
            <a:off x="266700" y="1077400"/>
            <a:ext cx="4762500" cy="3911600"/>
            <a:chOff x="266700" y="812800"/>
            <a:chExt cx="4762500" cy="3911600"/>
          </a:xfrm>
        </p:grpSpPr>
        <p:sp>
          <p:nvSpPr>
            <p:cNvPr id="9" name="Rettangolo 14"/>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15"/>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ttangolo 16"/>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tangolo 17"/>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ttangolo 18"/>
            <p:cNvSpPr/>
            <p:nvPr/>
          </p:nvSpPr>
          <p:spPr>
            <a:xfrm>
              <a:off x="571500" y="812800"/>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14" name="Picture 13"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22232"/>
            <a:ext cx="4806532" cy="3766768"/>
          </a:xfrm>
          <a:prstGeom prst="rect">
            <a:avLst/>
          </a:prstGeom>
        </p:spPr>
      </p:pic>
      <p:sp>
        <p:nvSpPr>
          <p:cNvPr id="15" name="Rettangolo 47"/>
          <p:cNvSpPr/>
          <p:nvPr/>
        </p:nvSpPr>
        <p:spPr>
          <a:xfrm>
            <a:off x="5572125" y="2474400"/>
            <a:ext cx="1057272"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uppo 52"/>
          <p:cNvGrpSpPr/>
          <p:nvPr/>
        </p:nvGrpSpPr>
        <p:grpSpPr>
          <a:xfrm>
            <a:off x="6629400" y="1502850"/>
            <a:ext cx="1670050" cy="2114550"/>
            <a:chOff x="6629400" y="1238250"/>
            <a:chExt cx="1670050" cy="2114550"/>
          </a:xfrm>
        </p:grpSpPr>
        <p:sp>
          <p:nvSpPr>
            <p:cNvPr id="17" name="Rettangolo 53"/>
            <p:cNvSpPr/>
            <p:nvPr/>
          </p:nvSpPr>
          <p:spPr>
            <a:xfrm>
              <a:off x="6629400" y="1295400"/>
              <a:ext cx="16002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ttangolo 54"/>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ttangolo 55"/>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sp>
        <p:nvSpPr>
          <p:cNvPr id="21" name="Rettangolo 21"/>
          <p:cNvSpPr/>
          <p:nvPr/>
        </p:nvSpPr>
        <p:spPr>
          <a:xfrm>
            <a:off x="2142967" y="4975770"/>
            <a:ext cx="6603080" cy="1392689"/>
          </a:xfrm>
          <a:prstGeom prst="rect">
            <a:avLst/>
          </a:prstGeom>
        </p:spPr>
        <p:txBody>
          <a:bodyPr wrap="square">
            <a:spAutoFit/>
          </a:bodyPr>
          <a:lstStyle/>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After the bunch passage</a:t>
            </a:r>
            <a:r>
              <a:rPr lang="en-US" dirty="0" smtClean="0">
                <a:solidFill>
                  <a:schemeClr val="tx2"/>
                </a:solidFill>
                <a:latin typeface="Calibri" pitchFamily="34" charset="0"/>
              </a:rPr>
              <a:t> electrons </a:t>
            </a:r>
            <a:r>
              <a:rPr lang="en-US" b="1" dirty="0" smtClean="0">
                <a:solidFill>
                  <a:srgbClr val="FF0000"/>
                </a:solidFill>
                <a:latin typeface="Calibri" pitchFamily="34" charset="0"/>
              </a:rPr>
              <a:t>hit the wall (with E~100eV) </a:t>
            </a:r>
            <a:endParaRPr lang="en-US" dirty="0" smtClean="0">
              <a:solidFill>
                <a:srgbClr val="FF0000"/>
              </a:solidFill>
              <a:latin typeface="Calibri" pitchFamily="34" charset="0"/>
            </a:endParaRPr>
          </a:p>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If Secondary Electron Yield (SEY) of the surface is large enough, </a:t>
            </a:r>
            <a:r>
              <a:rPr lang="en-US" dirty="0" smtClean="0">
                <a:solidFill>
                  <a:schemeClr val="tx2"/>
                </a:solidFill>
                <a:latin typeface="Calibri" pitchFamily="34" charset="0"/>
              </a:rPr>
              <a:t>secondary electrons can be generated</a:t>
            </a:r>
            <a:endParaRPr lang="en-US" b="1" dirty="0" smtClean="0">
              <a:solidFill>
                <a:schemeClr val="tx2"/>
              </a:solidFill>
              <a:latin typeface="Calibri" pitchFamily="34" charset="0"/>
            </a:endParaRPr>
          </a:p>
        </p:txBody>
      </p:sp>
      <p:sp>
        <p:nvSpPr>
          <p:cNvPr id="22"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24" name="Freeform 23"/>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989295894"/>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39</a:t>
            </a:fld>
            <a:endParaRPr lang="en-US" dirty="0"/>
          </a:p>
        </p:txBody>
      </p:sp>
      <p:pic>
        <p:nvPicPr>
          <p:cNvPr id="6" name="Picture 2" descr="L:\pccern_state\mysims\013_LHC_ALICE_common_pipe\video_drift_LHC\01472.png"/>
          <p:cNvPicPr>
            <a:picLocks noChangeAspect="1" noChangeArrowheads="1"/>
          </p:cNvPicPr>
          <p:nvPr/>
        </p:nvPicPr>
        <p:blipFill>
          <a:blip r:embed="rId2" cstate="print"/>
          <a:srcRect/>
          <a:stretch>
            <a:fillRect/>
          </a:stretch>
        </p:blipFill>
        <p:spPr bwMode="auto">
          <a:xfrm>
            <a:off x="-128016" y="1105848"/>
            <a:ext cx="5047498" cy="3785624"/>
          </a:xfrm>
          <a:prstGeom prst="rect">
            <a:avLst/>
          </a:prstGeom>
          <a:noFill/>
        </p:spPr>
      </p:pic>
      <p:grpSp>
        <p:nvGrpSpPr>
          <p:cNvPr id="8" name="Gruppo 13"/>
          <p:cNvGrpSpPr/>
          <p:nvPr/>
        </p:nvGrpSpPr>
        <p:grpSpPr>
          <a:xfrm>
            <a:off x="266700" y="1077400"/>
            <a:ext cx="4762500" cy="3911600"/>
            <a:chOff x="266700" y="812800"/>
            <a:chExt cx="4762500" cy="3911600"/>
          </a:xfrm>
        </p:grpSpPr>
        <p:sp>
          <p:nvSpPr>
            <p:cNvPr id="9" name="Rettangolo 14"/>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15"/>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ttangolo 16"/>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tangolo 17"/>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ttangolo 18"/>
            <p:cNvSpPr/>
            <p:nvPr/>
          </p:nvSpPr>
          <p:spPr>
            <a:xfrm>
              <a:off x="571500" y="812800"/>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14" name="Picture 13"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22232"/>
            <a:ext cx="4806532" cy="3766768"/>
          </a:xfrm>
          <a:prstGeom prst="rect">
            <a:avLst/>
          </a:prstGeom>
        </p:spPr>
      </p:pic>
      <p:sp>
        <p:nvSpPr>
          <p:cNvPr id="15" name="Rettangolo 47"/>
          <p:cNvSpPr/>
          <p:nvPr/>
        </p:nvSpPr>
        <p:spPr>
          <a:xfrm>
            <a:off x="5653088" y="2474400"/>
            <a:ext cx="976309"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uppo 52"/>
          <p:cNvGrpSpPr/>
          <p:nvPr/>
        </p:nvGrpSpPr>
        <p:grpSpPr>
          <a:xfrm>
            <a:off x="6629400" y="1502850"/>
            <a:ext cx="1670050" cy="2114550"/>
            <a:chOff x="6629400" y="1238250"/>
            <a:chExt cx="1670050" cy="2114550"/>
          </a:xfrm>
        </p:grpSpPr>
        <p:sp>
          <p:nvSpPr>
            <p:cNvPr id="17" name="Rettangolo 53"/>
            <p:cNvSpPr/>
            <p:nvPr/>
          </p:nvSpPr>
          <p:spPr>
            <a:xfrm>
              <a:off x="6629400" y="1295400"/>
              <a:ext cx="16002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ttangolo 54"/>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ttangolo 55"/>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sp>
        <p:nvSpPr>
          <p:cNvPr id="21" name="Rettangolo 21"/>
          <p:cNvSpPr/>
          <p:nvPr/>
        </p:nvSpPr>
        <p:spPr>
          <a:xfrm>
            <a:off x="2142967" y="4975770"/>
            <a:ext cx="6603080" cy="1392689"/>
          </a:xfrm>
          <a:prstGeom prst="rect">
            <a:avLst/>
          </a:prstGeom>
        </p:spPr>
        <p:txBody>
          <a:bodyPr wrap="square">
            <a:spAutoFit/>
          </a:bodyPr>
          <a:lstStyle/>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After the bunch passage</a:t>
            </a:r>
            <a:r>
              <a:rPr lang="en-US" dirty="0" smtClean="0">
                <a:solidFill>
                  <a:schemeClr val="tx2"/>
                </a:solidFill>
                <a:latin typeface="Calibri" pitchFamily="34" charset="0"/>
              </a:rPr>
              <a:t> electrons </a:t>
            </a:r>
            <a:r>
              <a:rPr lang="en-US" b="1" dirty="0" smtClean="0">
                <a:solidFill>
                  <a:srgbClr val="FF0000"/>
                </a:solidFill>
                <a:latin typeface="Calibri" pitchFamily="34" charset="0"/>
              </a:rPr>
              <a:t>hit the wall (with E~100eV) </a:t>
            </a:r>
            <a:endParaRPr lang="en-US" dirty="0" smtClean="0">
              <a:solidFill>
                <a:srgbClr val="FF0000"/>
              </a:solidFill>
              <a:latin typeface="Calibri" pitchFamily="34" charset="0"/>
            </a:endParaRPr>
          </a:p>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If Secondary Electron Yield (SEY) of the surface is large enough, </a:t>
            </a:r>
            <a:r>
              <a:rPr lang="en-US" dirty="0" smtClean="0">
                <a:solidFill>
                  <a:schemeClr val="tx2"/>
                </a:solidFill>
                <a:latin typeface="Calibri" pitchFamily="34" charset="0"/>
              </a:rPr>
              <a:t>secondary electrons can be generated</a:t>
            </a:r>
            <a:endParaRPr lang="en-US" b="1" dirty="0" smtClean="0">
              <a:solidFill>
                <a:schemeClr val="tx2"/>
              </a:solidFill>
              <a:latin typeface="Calibri" pitchFamily="34" charset="0"/>
            </a:endParaRPr>
          </a:p>
        </p:txBody>
      </p:sp>
      <p:sp>
        <p:nvSpPr>
          <p:cNvPr id="22"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24" name="Freeform 23"/>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61479549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The instability loop</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4</a:t>
            </a:fld>
            <a:endParaRPr lang="en-US" dirty="0"/>
          </a:p>
        </p:txBody>
      </p:sp>
      <p:grpSp>
        <p:nvGrpSpPr>
          <p:cNvPr id="8" name="Group 34"/>
          <p:cNvGrpSpPr/>
          <p:nvPr/>
        </p:nvGrpSpPr>
        <p:grpSpPr>
          <a:xfrm>
            <a:off x="1964146" y="1345894"/>
            <a:ext cx="4991100" cy="1587199"/>
            <a:chOff x="2099365" y="1566030"/>
            <a:chExt cx="4991100" cy="1587199"/>
          </a:xfrm>
          <a:solidFill>
            <a:srgbClr val="C3D69B"/>
          </a:solidFill>
        </p:grpSpPr>
        <p:sp>
          <p:nvSpPr>
            <p:cNvPr id="9" name="Rounded Rectangle 8"/>
            <p:cNvSpPr/>
            <p:nvPr/>
          </p:nvSpPr>
          <p:spPr>
            <a:xfrm>
              <a:off x="2099365" y="1566030"/>
              <a:ext cx="4991100" cy="1587199"/>
            </a:xfrm>
            <a:prstGeom prst="roundRect">
              <a:avLst/>
            </a:prstGeom>
            <a:solidFill>
              <a:schemeClr val="accent2">
                <a:lumMod val="40000"/>
                <a:lumOff val="60000"/>
                <a:alpha val="22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2213665" y="2108478"/>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3051865" y="2108478"/>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3890065" y="2108478"/>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3" name="Straight Connector 12"/>
            <p:cNvCxnSpPr/>
            <p:nvPr/>
          </p:nvCxnSpPr>
          <p:spPr>
            <a:xfrm>
              <a:off x="4687404" y="2193513"/>
              <a:ext cx="1295400" cy="1588"/>
            </a:xfrm>
            <a:prstGeom prst="line">
              <a:avLst/>
            </a:prstGeom>
            <a:grpFill/>
            <a:ln w="25400" cap="flat" cmpd="sng" algn="ctr">
              <a:solidFill>
                <a:srgbClr val="0000FF"/>
              </a:solidFill>
              <a:prstDash val="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4" name="Oval 13"/>
            <p:cNvSpPr/>
            <p:nvPr/>
          </p:nvSpPr>
          <p:spPr>
            <a:xfrm>
              <a:off x="6176065" y="2118901"/>
              <a:ext cx="685800" cy="152400"/>
            </a:xfrm>
            <a:prstGeom prst="ellipse">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3795643" y="2772266"/>
              <a:ext cx="1752600" cy="323165"/>
            </a:xfrm>
            <a:prstGeom prst="rect">
              <a:avLst/>
            </a:prstGeom>
            <a:noFill/>
            <a:ln>
              <a:noFill/>
            </a:ln>
          </p:spPr>
          <p:txBody>
            <a:bodyPr wrap="square" rtlCol="0">
              <a:spAutoFit/>
            </a:bodyPr>
            <a:lstStyle/>
            <a:p>
              <a:r>
                <a:rPr lang="en-US" sz="1500" dirty="0" smtClean="0"/>
                <a:t>Multi-bunch beam</a:t>
              </a:r>
              <a:endParaRPr lang="en-US" sz="1500" dirty="0"/>
            </a:p>
          </p:txBody>
        </p:sp>
        <p:cxnSp>
          <p:nvCxnSpPr>
            <p:cNvPr id="16" name="Straight Connector 15"/>
            <p:cNvCxnSpPr/>
            <p:nvPr/>
          </p:nvCxnSpPr>
          <p:spPr>
            <a:xfrm>
              <a:off x="2205728" y="2670324"/>
              <a:ext cx="4713138" cy="1588"/>
            </a:xfrm>
            <a:prstGeom prst="line">
              <a:avLst/>
            </a:prstGeom>
            <a:grpFill/>
            <a:ln>
              <a:solidFill>
                <a:srgbClr val="7F7F7F"/>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2205728" y="1718431"/>
              <a:ext cx="4713138" cy="1588"/>
            </a:xfrm>
            <a:prstGeom prst="line">
              <a:avLst/>
            </a:prstGeom>
            <a:grpFill/>
            <a:ln>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3043928" y="2815199"/>
              <a:ext cx="3699569" cy="1588"/>
            </a:xfrm>
            <a:prstGeom prst="straightConnector1">
              <a:avLst/>
            </a:prstGeom>
            <a:grpFill/>
            <a:ln w="19050" cap="flat" cmpd="sng" algn="ctr">
              <a:solidFill>
                <a:schemeClr val="tx1"/>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6399488" y="2772266"/>
              <a:ext cx="651565" cy="323165"/>
            </a:xfrm>
            <a:prstGeom prst="rect">
              <a:avLst/>
            </a:prstGeom>
            <a:noFill/>
            <a:ln>
              <a:noFill/>
            </a:ln>
          </p:spPr>
          <p:txBody>
            <a:bodyPr wrap="square" rtlCol="0">
              <a:spAutoFit/>
            </a:bodyPr>
            <a:lstStyle/>
            <a:p>
              <a:r>
                <a:rPr lang="en-US" sz="1500" dirty="0" err="1" smtClean="0"/>
                <a:t>s</a:t>
              </a:r>
              <a:endParaRPr lang="en-US" sz="1500" dirty="0"/>
            </a:p>
          </p:txBody>
        </p:sp>
      </p:grpSp>
      <p:grpSp>
        <p:nvGrpSpPr>
          <p:cNvPr id="20" name="Group 39"/>
          <p:cNvGrpSpPr/>
          <p:nvPr/>
        </p:nvGrpSpPr>
        <p:grpSpPr>
          <a:xfrm>
            <a:off x="6641267" y="2017912"/>
            <a:ext cx="2049666" cy="2130489"/>
            <a:chOff x="6776486" y="2238048"/>
            <a:chExt cx="2049666" cy="2130489"/>
          </a:xfrm>
        </p:grpSpPr>
        <p:sp>
          <p:nvSpPr>
            <p:cNvPr id="21" name="Bent-Up Arrow 20"/>
            <p:cNvSpPr/>
            <p:nvPr/>
          </p:nvSpPr>
          <p:spPr>
            <a:xfrm flipV="1">
              <a:off x="7090464" y="2238048"/>
              <a:ext cx="890351" cy="1353130"/>
            </a:xfrm>
            <a:prstGeom prst="bentUpArrow">
              <a:avLst>
                <a:gd name="adj1" fmla="val 23702"/>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ounded Rectangle 21"/>
            <p:cNvSpPr/>
            <p:nvPr/>
          </p:nvSpPr>
          <p:spPr>
            <a:xfrm>
              <a:off x="6854135" y="3591178"/>
              <a:ext cx="1946965" cy="777359"/>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6776486" y="3678768"/>
              <a:ext cx="2049666" cy="553998"/>
            </a:xfrm>
            <a:prstGeom prst="rect">
              <a:avLst/>
            </a:prstGeom>
            <a:noFill/>
          </p:spPr>
          <p:txBody>
            <a:bodyPr wrap="square" rtlCol="0">
              <a:spAutoFit/>
            </a:bodyPr>
            <a:lstStyle/>
            <a:p>
              <a:pPr algn="ctr"/>
              <a:r>
                <a:rPr lang="en-US" sz="1500" dirty="0" smtClean="0"/>
                <a:t>Interaction with the external environment</a:t>
              </a:r>
              <a:endParaRPr lang="en-US" sz="1500" dirty="0"/>
            </a:p>
          </p:txBody>
        </p:sp>
      </p:grpSp>
      <p:grpSp>
        <p:nvGrpSpPr>
          <p:cNvPr id="24" name="Group 23"/>
          <p:cNvGrpSpPr/>
          <p:nvPr/>
        </p:nvGrpSpPr>
        <p:grpSpPr>
          <a:xfrm>
            <a:off x="893481" y="1973377"/>
            <a:ext cx="2171699" cy="3084030"/>
            <a:chOff x="1017752" y="2456282"/>
            <a:chExt cx="2171699" cy="3084030"/>
          </a:xfrm>
        </p:grpSpPr>
        <p:sp>
          <p:nvSpPr>
            <p:cNvPr id="25" name="Bent-Up Arrow 24"/>
            <p:cNvSpPr/>
            <p:nvPr/>
          </p:nvSpPr>
          <p:spPr>
            <a:xfrm flipH="1">
              <a:off x="1398750" y="4741944"/>
              <a:ext cx="1790701" cy="798368"/>
            </a:xfrm>
            <a:prstGeom prst="bentUpArrow">
              <a:avLst>
                <a:gd name="adj1" fmla="val 24710"/>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ounded Rectangle 25"/>
            <p:cNvSpPr/>
            <p:nvPr/>
          </p:nvSpPr>
          <p:spPr>
            <a:xfrm>
              <a:off x="1017753" y="3884204"/>
              <a:ext cx="1422728" cy="857740"/>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1017752" y="3884204"/>
              <a:ext cx="1422728" cy="784830"/>
            </a:xfrm>
            <a:prstGeom prst="rect">
              <a:avLst/>
            </a:prstGeom>
            <a:noFill/>
            <a:ln>
              <a:noFill/>
            </a:ln>
          </p:spPr>
          <p:txBody>
            <a:bodyPr wrap="square" rtlCol="0">
              <a:spAutoFit/>
            </a:bodyPr>
            <a:lstStyle/>
            <a:p>
              <a:pPr algn="ctr"/>
              <a:r>
                <a:rPr lang="en-US" sz="1500" dirty="0" smtClean="0"/>
                <a:t>Equations of motion of the beam particles</a:t>
              </a:r>
              <a:endParaRPr lang="en-US" sz="1500" dirty="0"/>
            </a:p>
          </p:txBody>
        </p:sp>
        <p:sp>
          <p:nvSpPr>
            <p:cNvPr id="28" name="Bent-Up Arrow 27"/>
            <p:cNvSpPr/>
            <p:nvPr/>
          </p:nvSpPr>
          <p:spPr>
            <a:xfrm rot="5400000" flipH="1">
              <a:off x="1029622" y="2825410"/>
              <a:ext cx="1427922" cy="689666"/>
            </a:xfrm>
            <a:prstGeom prst="bentUpArrow">
              <a:avLst>
                <a:gd name="adj1" fmla="val 23702"/>
                <a:gd name="adj2" fmla="val 25000"/>
                <a:gd name="adj3" fmla="val 25000"/>
              </a:avLst>
            </a:prstGeom>
            <a:solidFill>
              <a:srgbClr val="E0E0E0">
                <a:alpha val="75000"/>
              </a:srgbClr>
            </a:solidFill>
            <a:ln>
              <a:solidFill>
                <a:srgbClr val="0055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9" name="Group 28"/>
          <p:cNvGrpSpPr/>
          <p:nvPr/>
        </p:nvGrpSpPr>
        <p:grpSpPr>
          <a:xfrm>
            <a:off x="3065180" y="4137453"/>
            <a:ext cx="4649045" cy="1587562"/>
            <a:chOff x="3189451" y="4620358"/>
            <a:chExt cx="4572412" cy="1587562"/>
          </a:xfrm>
        </p:grpSpPr>
        <p:grpSp>
          <p:nvGrpSpPr>
            <p:cNvPr id="30" name="Group 40"/>
            <p:cNvGrpSpPr/>
            <p:nvPr/>
          </p:nvGrpSpPr>
          <p:grpSpPr>
            <a:xfrm>
              <a:off x="3189451" y="4620358"/>
              <a:ext cx="4572412" cy="1587562"/>
              <a:chOff x="3200399" y="4357589"/>
              <a:chExt cx="4572412" cy="1587562"/>
            </a:xfrm>
          </p:grpSpPr>
          <p:sp>
            <p:nvSpPr>
              <p:cNvPr id="33" name="Bent-Up Arrow 32"/>
              <p:cNvSpPr/>
              <p:nvPr/>
            </p:nvSpPr>
            <p:spPr>
              <a:xfrm rot="5400000" flipV="1">
                <a:off x="6473636" y="4065694"/>
                <a:ext cx="985382" cy="1612968"/>
              </a:xfrm>
              <a:prstGeom prst="bentUpArrow">
                <a:avLst>
                  <a:gd name="adj1" fmla="val 22299"/>
                  <a:gd name="adj2" fmla="val 25000"/>
                  <a:gd name="adj3" fmla="val 25000"/>
                </a:avLst>
              </a:prstGeom>
              <a:solidFill>
                <a:srgbClr val="E0E0E0">
                  <a:alpha val="75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ounded Rectangle 33"/>
              <p:cNvSpPr/>
              <p:nvPr/>
            </p:nvSpPr>
            <p:spPr>
              <a:xfrm>
                <a:off x="3200399" y="4357589"/>
                <a:ext cx="2975665" cy="1587562"/>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31" name="Picture 30" descr="latex-image-1.pdf"/>
            <p:cNvPicPr>
              <a:picLocks noChangeAspect="1"/>
            </p:cNvPicPr>
            <p:nvPr/>
          </p:nvPicPr>
          <p:blipFill>
            <a:blip r:embed="rId2"/>
            <a:stretch>
              <a:fillRect/>
            </a:stretch>
          </p:blipFill>
          <p:spPr>
            <a:xfrm>
              <a:off x="4217732" y="4740793"/>
              <a:ext cx="902687" cy="540000"/>
            </a:xfrm>
            <a:prstGeom prst="rect">
              <a:avLst/>
            </a:prstGeom>
          </p:spPr>
        </p:pic>
        <p:sp>
          <p:nvSpPr>
            <p:cNvPr id="32" name="TextBox 31"/>
            <p:cNvSpPr txBox="1"/>
            <p:nvPr/>
          </p:nvSpPr>
          <p:spPr>
            <a:xfrm>
              <a:off x="3317309" y="5342972"/>
              <a:ext cx="2823264" cy="784830"/>
            </a:xfrm>
            <a:prstGeom prst="rect">
              <a:avLst/>
            </a:prstGeom>
            <a:noFill/>
          </p:spPr>
          <p:txBody>
            <a:bodyPr wrap="square" rtlCol="0">
              <a:spAutoFit/>
            </a:bodyPr>
            <a:lstStyle/>
            <a:p>
              <a:r>
                <a:rPr lang="en-US" sz="1500" dirty="0" smtClean="0"/>
                <a:t>Additional electromagnetic field acting on the beam, besides RF and external magnetic fields </a:t>
              </a:r>
              <a:endParaRPr lang="en-US" sz="1500" dirty="0"/>
            </a:p>
          </p:txBody>
        </p:sp>
      </p:grpSp>
      <p:sp>
        <p:nvSpPr>
          <p:cNvPr id="35" name="Rounded Rectangle 34"/>
          <p:cNvSpPr/>
          <p:nvPr/>
        </p:nvSpPr>
        <p:spPr>
          <a:xfrm>
            <a:off x="2764246" y="3183295"/>
            <a:ext cx="6177520" cy="2852789"/>
          </a:xfrm>
          <a:prstGeom prst="roundRect">
            <a:avLst/>
          </a:prstGeom>
          <a:noFill/>
          <a:ln w="3810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37"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6420255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40</a:t>
            </a:fld>
            <a:endParaRPr lang="en-US" dirty="0"/>
          </a:p>
        </p:txBody>
      </p:sp>
      <p:pic>
        <p:nvPicPr>
          <p:cNvPr id="6" name="Picture 2" descr="L:\pccern_state\mysims\013_LHC_ALICE_common_pipe\video_drift_LHC\01474.png"/>
          <p:cNvPicPr>
            <a:picLocks noChangeAspect="1" noChangeArrowheads="1"/>
          </p:cNvPicPr>
          <p:nvPr/>
        </p:nvPicPr>
        <p:blipFill>
          <a:blip r:embed="rId2" cstate="print"/>
          <a:srcRect/>
          <a:stretch>
            <a:fillRect/>
          </a:stretch>
        </p:blipFill>
        <p:spPr bwMode="auto">
          <a:xfrm>
            <a:off x="-128016" y="1105848"/>
            <a:ext cx="5047498" cy="3785624"/>
          </a:xfrm>
          <a:prstGeom prst="rect">
            <a:avLst/>
          </a:prstGeom>
          <a:noFill/>
        </p:spPr>
      </p:pic>
      <p:grpSp>
        <p:nvGrpSpPr>
          <p:cNvPr id="8" name="Gruppo 13"/>
          <p:cNvGrpSpPr/>
          <p:nvPr/>
        </p:nvGrpSpPr>
        <p:grpSpPr>
          <a:xfrm>
            <a:off x="266700" y="1077400"/>
            <a:ext cx="4762500" cy="3911600"/>
            <a:chOff x="266700" y="812800"/>
            <a:chExt cx="4762500" cy="3911600"/>
          </a:xfrm>
        </p:grpSpPr>
        <p:sp>
          <p:nvSpPr>
            <p:cNvPr id="9" name="Rettangolo 14"/>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15"/>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ttangolo 16"/>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tangolo 17"/>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ttangolo 18"/>
            <p:cNvSpPr/>
            <p:nvPr/>
          </p:nvSpPr>
          <p:spPr>
            <a:xfrm>
              <a:off x="571500" y="812800"/>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14" name="Picture 13"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22232"/>
            <a:ext cx="4806532" cy="3766768"/>
          </a:xfrm>
          <a:prstGeom prst="rect">
            <a:avLst/>
          </a:prstGeom>
        </p:spPr>
      </p:pic>
      <p:sp>
        <p:nvSpPr>
          <p:cNvPr id="15" name="Rettangolo 47"/>
          <p:cNvSpPr/>
          <p:nvPr/>
        </p:nvSpPr>
        <p:spPr>
          <a:xfrm>
            <a:off x="5743575" y="2474400"/>
            <a:ext cx="885822"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uppo 52"/>
          <p:cNvGrpSpPr/>
          <p:nvPr/>
        </p:nvGrpSpPr>
        <p:grpSpPr>
          <a:xfrm>
            <a:off x="6629400" y="1502850"/>
            <a:ext cx="1670050" cy="2114550"/>
            <a:chOff x="6629400" y="1238250"/>
            <a:chExt cx="1670050" cy="2114550"/>
          </a:xfrm>
        </p:grpSpPr>
        <p:sp>
          <p:nvSpPr>
            <p:cNvPr id="17" name="Rettangolo 53"/>
            <p:cNvSpPr/>
            <p:nvPr/>
          </p:nvSpPr>
          <p:spPr>
            <a:xfrm>
              <a:off x="6629400" y="1295400"/>
              <a:ext cx="16002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ttangolo 54"/>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ttangolo 55"/>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sp>
        <p:nvSpPr>
          <p:cNvPr id="21" name="Rettangolo 21"/>
          <p:cNvSpPr/>
          <p:nvPr/>
        </p:nvSpPr>
        <p:spPr>
          <a:xfrm>
            <a:off x="2142967" y="4975770"/>
            <a:ext cx="6603080" cy="1392689"/>
          </a:xfrm>
          <a:prstGeom prst="rect">
            <a:avLst/>
          </a:prstGeom>
        </p:spPr>
        <p:txBody>
          <a:bodyPr wrap="square">
            <a:spAutoFit/>
          </a:bodyPr>
          <a:lstStyle/>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After the bunch passage</a:t>
            </a:r>
            <a:r>
              <a:rPr lang="en-US" dirty="0" smtClean="0">
                <a:solidFill>
                  <a:schemeClr val="tx2"/>
                </a:solidFill>
                <a:latin typeface="Calibri" pitchFamily="34" charset="0"/>
              </a:rPr>
              <a:t> electrons </a:t>
            </a:r>
            <a:r>
              <a:rPr lang="en-US" b="1" dirty="0" smtClean="0">
                <a:solidFill>
                  <a:srgbClr val="FF0000"/>
                </a:solidFill>
                <a:latin typeface="Calibri" pitchFamily="34" charset="0"/>
              </a:rPr>
              <a:t>hit the wall (with E~100eV) </a:t>
            </a:r>
            <a:endParaRPr lang="en-US" dirty="0" smtClean="0">
              <a:solidFill>
                <a:srgbClr val="FF0000"/>
              </a:solidFill>
              <a:latin typeface="Calibri" pitchFamily="34" charset="0"/>
            </a:endParaRPr>
          </a:p>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If Secondary Electron Yield (SEY) of the surface is large enough, </a:t>
            </a:r>
            <a:r>
              <a:rPr lang="en-US" dirty="0" smtClean="0">
                <a:solidFill>
                  <a:schemeClr val="tx2"/>
                </a:solidFill>
                <a:latin typeface="Calibri" pitchFamily="34" charset="0"/>
              </a:rPr>
              <a:t>secondary electrons can be generated</a:t>
            </a:r>
            <a:endParaRPr lang="en-US" b="1" dirty="0" smtClean="0">
              <a:solidFill>
                <a:schemeClr val="tx2"/>
              </a:solidFill>
              <a:latin typeface="Calibri" pitchFamily="34" charset="0"/>
            </a:endParaRPr>
          </a:p>
        </p:txBody>
      </p:sp>
      <p:sp>
        <p:nvSpPr>
          <p:cNvPr id="22"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24" name="Freeform 23"/>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287248801"/>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41</a:t>
            </a:fld>
            <a:endParaRPr lang="en-US" dirty="0"/>
          </a:p>
        </p:txBody>
      </p:sp>
      <p:pic>
        <p:nvPicPr>
          <p:cNvPr id="6" name="Picture 2" descr="L:\pccern_state\mysims\013_LHC_ALICE_common_pipe\video_drift_LHC\01476.png"/>
          <p:cNvPicPr>
            <a:picLocks noChangeAspect="1" noChangeArrowheads="1"/>
          </p:cNvPicPr>
          <p:nvPr/>
        </p:nvPicPr>
        <p:blipFill>
          <a:blip r:embed="rId2" cstate="print"/>
          <a:srcRect/>
          <a:stretch>
            <a:fillRect/>
          </a:stretch>
        </p:blipFill>
        <p:spPr bwMode="auto">
          <a:xfrm>
            <a:off x="-128016" y="1105848"/>
            <a:ext cx="5047498" cy="3785624"/>
          </a:xfrm>
          <a:prstGeom prst="rect">
            <a:avLst/>
          </a:prstGeom>
          <a:noFill/>
        </p:spPr>
      </p:pic>
      <p:grpSp>
        <p:nvGrpSpPr>
          <p:cNvPr id="8" name="Gruppo 13"/>
          <p:cNvGrpSpPr/>
          <p:nvPr/>
        </p:nvGrpSpPr>
        <p:grpSpPr>
          <a:xfrm>
            <a:off x="266700" y="1077400"/>
            <a:ext cx="4762500" cy="3911600"/>
            <a:chOff x="266700" y="812800"/>
            <a:chExt cx="4762500" cy="3911600"/>
          </a:xfrm>
        </p:grpSpPr>
        <p:sp>
          <p:nvSpPr>
            <p:cNvPr id="9" name="Rettangolo 14"/>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15"/>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ttangolo 16"/>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tangolo 17"/>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ttangolo 18"/>
            <p:cNvSpPr/>
            <p:nvPr/>
          </p:nvSpPr>
          <p:spPr>
            <a:xfrm>
              <a:off x="571500" y="812800"/>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14" name="Picture 13"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22232"/>
            <a:ext cx="4806532" cy="3766768"/>
          </a:xfrm>
          <a:prstGeom prst="rect">
            <a:avLst/>
          </a:prstGeom>
        </p:spPr>
      </p:pic>
      <p:sp>
        <p:nvSpPr>
          <p:cNvPr id="15" name="Rettangolo 47"/>
          <p:cNvSpPr/>
          <p:nvPr/>
        </p:nvSpPr>
        <p:spPr>
          <a:xfrm>
            <a:off x="5819775" y="2474400"/>
            <a:ext cx="809622"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uppo 52"/>
          <p:cNvGrpSpPr/>
          <p:nvPr/>
        </p:nvGrpSpPr>
        <p:grpSpPr>
          <a:xfrm>
            <a:off x="6629400" y="1502850"/>
            <a:ext cx="1670050" cy="2114550"/>
            <a:chOff x="6629400" y="1238250"/>
            <a:chExt cx="1670050" cy="2114550"/>
          </a:xfrm>
        </p:grpSpPr>
        <p:sp>
          <p:nvSpPr>
            <p:cNvPr id="17" name="Rettangolo 53"/>
            <p:cNvSpPr/>
            <p:nvPr/>
          </p:nvSpPr>
          <p:spPr>
            <a:xfrm>
              <a:off x="6629400" y="1295400"/>
              <a:ext cx="16002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ttangolo 54"/>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ttangolo 55"/>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sp>
        <p:nvSpPr>
          <p:cNvPr id="21" name="Rettangolo 21"/>
          <p:cNvSpPr/>
          <p:nvPr/>
        </p:nvSpPr>
        <p:spPr>
          <a:xfrm>
            <a:off x="2142967" y="4975770"/>
            <a:ext cx="6603080" cy="1392689"/>
          </a:xfrm>
          <a:prstGeom prst="rect">
            <a:avLst/>
          </a:prstGeom>
        </p:spPr>
        <p:txBody>
          <a:bodyPr wrap="square">
            <a:spAutoFit/>
          </a:bodyPr>
          <a:lstStyle/>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After the bunch passage</a:t>
            </a:r>
            <a:r>
              <a:rPr lang="en-US" dirty="0" smtClean="0">
                <a:solidFill>
                  <a:schemeClr val="tx2"/>
                </a:solidFill>
                <a:latin typeface="Calibri" pitchFamily="34" charset="0"/>
              </a:rPr>
              <a:t> electrons </a:t>
            </a:r>
            <a:r>
              <a:rPr lang="en-US" b="1" dirty="0" smtClean="0">
                <a:solidFill>
                  <a:srgbClr val="FF0000"/>
                </a:solidFill>
                <a:latin typeface="Calibri" pitchFamily="34" charset="0"/>
              </a:rPr>
              <a:t>hit the wall (with E~100eV) </a:t>
            </a:r>
            <a:endParaRPr lang="en-US" dirty="0" smtClean="0">
              <a:solidFill>
                <a:srgbClr val="FF0000"/>
              </a:solidFill>
              <a:latin typeface="Calibri" pitchFamily="34" charset="0"/>
            </a:endParaRPr>
          </a:p>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If Secondary Electron Yield (SEY) of the surface is large enough, </a:t>
            </a:r>
            <a:r>
              <a:rPr lang="en-US" dirty="0" smtClean="0">
                <a:solidFill>
                  <a:schemeClr val="tx2"/>
                </a:solidFill>
                <a:latin typeface="Calibri" pitchFamily="34" charset="0"/>
              </a:rPr>
              <a:t>secondary electrons can be generated</a:t>
            </a:r>
            <a:endParaRPr lang="en-US" b="1" dirty="0" smtClean="0">
              <a:solidFill>
                <a:schemeClr val="tx2"/>
              </a:solidFill>
              <a:latin typeface="Calibri" pitchFamily="34" charset="0"/>
            </a:endParaRPr>
          </a:p>
        </p:txBody>
      </p:sp>
      <p:sp>
        <p:nvSpPr>
          <p:cNvPr id="22"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24" name="Freeform 23"/>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002233669"/>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42</a:t>
            </a:fld>
            <a:endParaRPr lang="en-US" dirty="0"/>
          </a:p>
        </p:txBody>
      </p:sp>
      <p:pic>
        <p:nvPicPr>
          <p:cNvPr id="6" name="Picture 2" descr="L:\pccern_state\mysims\013_LHC_ALICE_common_pipe\video_drift_LHC\01484.png"/>
          <p:cNvPicPr>
            <a:picLocks noChangeAspect="1" noChangeArrowheads="1"/>
          </p:cNvPicPr>
          <p:nvPr/>
        </p:nvPicPr>
        <p:blipFill>
          <a:blip r:embed="rId2" cstate="print"/>
          <a:srcRect/>
          <a:stretch>
            <a:fillRect/>
          </a:stretch>
        </p:blipFill>
        <p:spPr bwMode="auto">
          <a:xfrm>
            <a:off x="-128016" y="1105848"/>
            <a:ext cx="5047498" cy="3785624"/>
          </a:xfrm>
          <a:prstGeom prst="rect">
            <a:avLst/>
          </a:prstGeom>
          <a:noFill/>
        </p:spPr>
      </p:pic>
      <p:grpSp>
        <p:nvGrpSpPr>
          <p:cNvPr id="8" name="Gruppo 7"/>
          <p:cNvGrpSpPr/>
          <p:nvPr/>
        </p:nvGrpSpPr>
        <p:grpSpPr>
          <a:xfrm>
            <a:off x="266700" y="1077400"/>
            <a:ext cx="4762500" cy="3911600"/>
            <a:chOff x="266700" y="812800"/>
            <a:chExt cx="4762500" cy="3911600"/>
          </a:xfrm>
        </p:grpSpPr>
        <p:sp>
          <p:nvSpPr>
            <p:cNvPr id="9" name="Rettangolo 8"/>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9"/>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ttangolo 10"/>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tangolo 11"/>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ttangolo 12"/>
            <p:cNvSpPr/>
            <p:nvPr/>
          </p:nvSpPr>
          <p:spPr>
            <a:xfrm>
              <a:off x="571500" y="812800"/>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14" name="Picture 13"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22232"/>
            <a:ext cx="4806532" cy="3766768"/>
          </a:xfrm>
          <a:prstGeom prst="rect">
            <a:avLst/>
          </a:prstGeom>
        </p:spPr>
      </p:pic>
      <p:sp>
        <p:nvSpPr>
          <p:cNvPr id="15" name="Rettangolo 41"/>
          <p:cNvSpPr/>
          <p:nvPr/>
        </p:nvSpPr>
        <p:spPr>
          <a:xfrm>
            <a:off x="5910263" y="2474400"/>
            <a:ext cx="719134"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uppo 46"/>
          <p:cNvGrpSpPr/>
          <p:nvPr/>
        </p:nvGrpSpPr>
        <p:grpSpPr>
          <a:xfrm>
            <a:off x="6629400" y="1502850"/>
            <a:ext cx="1670050" cy="2114550"/>
            <a:chOff x="6629400" y="1238250"/>
            <a:chExt cx="1670050" cy="2114550"/>
          </a:xfrm>
        </p:grpSpPr>
        <p:sp>
          <p:nvSpPr>
            <p:cNvPr id="17" name="Rettangolo 47"/>
            <p:cNvSpPr/>
            <p:nvPr/>
          </p:nvSpPr>
          <p:spPr>
            <a:xfrm>
              <a:off x="6629400" y="1295400"/>
              <a:ext cx="16002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ttangolo 48"/>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ttangolo 49"/>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sp>
        <p:nvSpPr>
          <p:cNvPr id="21" name="Rettangolo 21"/>
          <p:cNvSpPr/>
          <p:nvPr/>
        </p:nvSpPr>
        <p:spPr>
          <a:xfrm>
            <a:off x="2142967" y="4975770"/>
            <a:ext cx="6603080" cy="1392689"/>
          </a:xfrm>
          <a:prstGeom prst="rect">
            <a:avLst/>
          </a:prstGeom>
        </p:spPr>
        <p:txBody>
          <a:bodyPr wrap="square">
            <a:spAutoFit/>
          </a:bodyPr>
          <a:lstStyle/>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After the bunch passage</a:t>
            </a:r>
            <a:r>
              <a:rPr lang="en-US" dirty="0" smtClean="0">
                <a:solidFill>
                  <a:schemeClr val="tx2"/>
                </a:solidFill>
                <a:latin typeface="Calibri" pitchFamily="34" charset="0"/>
              </a:rPr>
              <a:t> electrons </a:t>
            </a:r>
            <a:r>
              <a:rPr lang="en-US" b="1" dirty="0" smtClean="0">
                <a:solidFill>
                  <a:srgbClr val="FF0000"/>
                </a:solidFill>
                <a:latin typeface="Calibri" pitchFamily="34" charset="0"/>
              </a:rPr>
              <a:t>hit the wall (with E~100eV) </a:t>
            </a:r>
            <a:endParaRPr lang="en-US" dirty="0" smtClean="0">
              <a:solidFill>
                <a:srgbClr val="FF0000"/>
              </a:solidFill>
              <a:latin typeface="Calibri" pitchFamily="34" charset="0"/>
            </a:endParaRPr>
          </a:p>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If Secondary Electron Yield (SEY) of the surface is large enough, </a:t>
            </a:r>
            <a:r>
              <a:rPr lang="en-US" dirty="0" smtClean="0">
                <a:solidFill>
                  <a:schemeClr val="tx2"/>
                </a:solidFill>
                <a:latin typeface="Calibri" pitchFamily="34" charset="0"/>
              </a:rPr>
              <a:t>secondary electrons can be generated</a:t>
            </a:r>
            <a:endParaRPr lang="en-US" b="1" dirty="0" smtClean="0">
              <a:solidFill>
                <a:schemeClr val="tx2"/>
              </a:solidFill>
              <a:latin typeface="Calibri" pitchFamily="34" charset="0"/>
            </a:endParaRPr>
          </a:p>
        </p:txBody>
      </p:sp>
      <p:sp>
        <p:nvSpPr>
          <p:cNvPr id="22"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24" name="Freeform 23"/>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329044703"/>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43</a:t>
            </a:fld>
            <a:endParaRPr lang="en-US" dirty="0"/>
          </a:p>
        </p:txBody>
      </p:sp>
      <p:pic>
        <p:nvPicPr>
          <p:cNvPr id="6" name="Picture 2" descr="L:\pccern_state\mysims\013_LHC_ALICE_common_pipe\video_drift_LHC\01486.png"/>
          <p:cNvPicPr>
            <a:picLocks noChangeAspect="1" noChangeArrowheads="1"/>
          </p:cNvPicPr>
          <p:nvPr/>
        </p:nvPicPr>
        <p:blipFill>
          <a:blip r:embed="rId2" cstate="print"/>
          <a:srcRect/>
          <a:stretch>
            <a:fillRect/>
          </a:stretch>
        </p:blipFill>
        <p:spPr bwMode="auto">
          <a:xfrm>
            <a:off x="-128016" y="1105848"/>
            <a:ext cx="5047498" cy="3785624"/>
          </a:xfrm>
          <a:prstGeom prst="rect">
            <a:avLst/>
          </a:prstGeom>
          <a:noFill/>
        </p:spPr>
      </p:pic>
      <p:grpSp>
        <p:nvGrpSpPr>
          <p:cNvPr id="8" name="Gruppo 7"/>
          <p:cNvGrpSpPr/>
          <p:nvPr/>
        </p:nvGrpSpPr>
        <p:grpSpPr>
          <a:xfrm>
            <a:off x="266700" y="1077400"/>
            <a:ext cx="4762500" cy="3911600"/>
            <a:chOff x="266700" y="812800"/>
            <a:chExt cx="4762500" cy="3911600"/>
          </a:xfrm>
        </p:grpSpPr>
        <p:sp>
          <p:nvSpPr>
            <p:cNvPr id="9" name="Rettangolo 8"/>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9"/>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ttangolo 10"/>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tangolo 11"/>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ttangolo 12"/>
            <p:cNvSpPr/>
            <p:nvPr/>
          </p:nvSpPr>
          <p:spPr>
            <a:xfrm>
              <a:off x="571500" y="812800"/>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14" name="Picture 13"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22232"/>
            <a:ext cx="4806532" cy="3766768"/>
          </a:xfrm>
          <a:prstGeom prst="rect">
            <a:avLst/>
          </a:prstGeom>
        </p:spPr>
      </p:pic>
      <p:sp>
        <p:nvSpPr>
          <p:cNvPr id="15" name="Rettangolo 41"/>
          <p:cNvSpPr/>
          <p:nvPr/>
        </p:nvSpPr>
        <p:spPr>
          <a:xfrm>
            <a:off x="5991225" y="2474400"/>
            <a:ext cx="638172"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uppo 46"/>
          <p:cNvGrpSpPr/>
          <p:nvPr/>
        </p:nvGrpSpPr>
        <p:grpSpPr>
          <a:xfrm>
            <a:off x="6629400" y="1502850"/>
            <a:ext cx="1670050" cy="2114550"/>
            <a:chOff x="6629400" y="1238250"/>
            <a:chExt cx="1670050" cy="2114550"/>
          </a:xfrm>
        </p:grpSpPr>
        <p:sp>
          <p:nvSpPr>
            <p:cNvPr id="17" name="Rettangolo 47"/>
            <p:cNvSpPr/>
            <p:nvPr/>
          </p:nvSpPr>
          <p:spPr>
            <a:xfrm>
              <a:off x="6629400" y="1295400"/>
              <a:ext cx="16002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ttangolo 48"/>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ttangolo 49"/>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sp>
        <p:nvSpPr>
          <p:cNvPr id="21" name="Rettangolo 21"/>
          <p:cNvSpPr/>
          <p:nvPr/>
        </p:nvSpPr>
        <p:spPr>
          <a:xfrm>
            <a:off x="2142967" y="4975770"/>
            <a:ext cx="6603080" cy="1392689"/>
          </a:xfrm>
          <a:prstGeom prst="rect">
            <a:avLst/>
          </a:prstGeom>
        </p:spPr>
        <p:txBody>
          <a:bodyPr wrap="square">
            <a:spAutoFit/>
          </a:bodyPr>
          <a:lstStyle/>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After the bunch passage</a:t>
            </a:r>
            <a:r>
              <a:rPr lang="en-US" dirty="0" smtClean="0">
                <a:solidFill>
                  <a:schemeClr val="tx2"/>
                </a:solidFill>
                <a:latin typeface="Calibri" pitchFamily="34" charset="0"/>
              </a:rPr>
              <a:t> electrons </a:t>
            </a:r>
            <a:r>
              <a:rPr lang="en-US" b="1" dirty="0" smtClean="0">
                <a:solidFill>
                  <a:srgbClr val="FF0000"/>
                </a:solidFill>
                <a:latin typeface="Calibri" pitchFamily="34" charset="0"/>
              </a:rPr>
              <a:t>hit the wall (with E~100eV) </a:t>
            </a:r>
            <a:endParaRPr lang="en-US" dirty="0" smtClean="0">
              <a:solidFill>
                <a:srgbClr val="FF0000"/>
              </a:solidFill>
              <a:latin typeface="Calibri" pitchFamily="34" charset="0"/>
            </a:endParaRPr>
          </a:p>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If Secondary Electron Yield (SEY) of the surface is large enough, </a:t>
            </a:r>
            <a:r>
              <a:rPr lang="en-US" dirty="0" smtClean="0">
                <a:solidFill>
                  <a:schemeClr val="tx2"/>
                </a:solidFill>
                <a:latin typeface="Calibri" pitchFamily="34" charset="0"/>
              </a:rPr>
              <a:t>secondary electrons can be generated</a:t>
            </a:r>
            <a:endParaRPr lang="en-US" b="1" dirty="0" smtClean="0">
              <a:solidFill>
                <a:schemeClr val="tx2"/>
              </a:solidFill>
              <a:latin typeface="Calibri" pitchFamily="34" charset="0"/>
            </a:endParaRPr>
          </a:p>
        </p:txBody>
      </p:sp>
      <p:sp>
        <p:nvSpPr>
          <p:cNvPr id="22"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24" name="Freeform 23"/>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813551608"/>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44</a:t>
            </a:fld>
            <a:endParaRPr lang="en-US" dirty="0"/>
          </a:p>
        </p:txBody>
      </p:sp>
      <p:pic>
        <p:nvPicPr>
          <p:cNvPr id="6" name="Picture 2" descr="L:\pccern_state\mysims\013_LHC_ALICE_common_pipe\video_drift_LHC\01488.png"/>
          <p:cNvPicPr>
            <a:picLocks noChangeAspect="1" noChangeArrowheads="1"/>
          </p:cNvPicPr>
          <p:nvPr/>
        </p:nvPicPr>
        <p:blipFill>
          <a:blip r:embed="rId2" cstate="print"/>
          <a:srcRect/>
          <a:stretch>
            <a:fillRect/>
          </a:stretch>
        </p:blipFill>
        <p:spPr bwMode="auto">
          <a:xfrm>
            <a:off x="-128016" y="1105848"/>
            <a:ext cx="5047498" cy="3785624"/>
          </a:xfrm>
          <a:prstGeom prst="rect">
            <a:avLst/>
          </a:prstGeom>
          <a:noFill/>
        </p:spPr>
      </p:pic>
      <p:grpSp>
        <p:nvGrpSpPr>
          <p:cNvPr id="8" name="Gruppo 7"/>
          <p:cNvGrpSpPr/>
          <p:nvPr/>
        </p:nvGrpSpPr>
        <p:grpSpPr>
          <a:xfrm>
            <a:off x="266700" y="1077400"/>
            <a:ext cx="4762500" cy="3911600"/>
            <a:chOff x="266700" y="812800"/>
            <a:chExt cx="4762500" cy="3911600"/>
          </a:xfrm>
        </p:grpSpPr>
        <p:sp>
          <p:nvSpPr>
            <p:cNvPr id="9" name="Rettangolo 8"/>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9"/>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ttangolo 10"/>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tangolo 11"/>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ttangolo 12"/>
            <p:cNvSpPr/>
            <p:nvPr/>
          </p:nvSpPr>
          <p:spPr>
            <a:xfrm>
              <a:off x="571500" y="812800"/>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14" name="Picture 13"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22232"/>
            <a:ext cx="4806532" cy="3766768"/>
          </a:xfrm>
          <a:prstGeom prst="rect">
            <a:avLst/>
          </a:prstGeom>
        </p:spPr>
      </p:pic>
      <p:sp>
        <p:nvSpPr>
          <p:cNvPr id="15" name="Rettangolo 41"/>
          <p:cNvSpPr/>
          <p:nvPr/>
        </p:nvSpPr>
        <p:spPr>
          <a:xfrm>
            <a:off x="6091237" y="2474400"/>
            <a:ext cx="538159"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uppo 46"/>
          <p:cNvGrpSpPr/>
          <p:nvPr/>
        </p:nvGrpSpPr>
        <p:grpSpPr>
          <a:xfrm>
            <a:off x="6629400" y="1502850"/>
            <a:ext cx="1670050" cy="2114550"/>
            <a:chOff x="6629400" y="1238250"/>
            <a:chExt cx="1670050" cy="2114550"/>
          </a:xfrm>
        </p:grpSpPr>
        <p:sp>
          <p:nvSpPr>
            <p:cNvPr id="17" name="Rettangolo 47"/>
            <p:cNvSpPr/>
            <p:nvPr/>
          </p:nvSpPr>
          <p:spPr>
            <a:xfrm>
              <a:off x="6629400" y="1295400"/>
              <a:ext cx="16002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ttangolo 48"/>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ttangolo 49"/>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ttangolo 23"/>
          <p:cNvSpPr/>
          <p:nvPr/>
        </p:nvSpPr>
        <p:spPr>
          <a:xfrm>
            <a:off x="2407534" y="4989000"/>
            <a:ext cx="6126866" cy="1392689"/>
          </a:xfrm>
          <a:prstGeom prst="rect">
            <a:avLst/>
          </a:prstGeom>
        </p:spPr>
        <p:txBody>
          <a:bodyPr wrap="square">
            <a:spAutoFit/>
          </a:bodyPr>
          <a:lstStyle/>
          <a:p>
            <a:pPr marL="342900" lvl="1" indent="-342900">
              <a:lnSpc>
                <a:spcPct val="150000"/>
              </a:lnSpc>
              <a:spcAft>
                <a:spcPts val="600"/>
              </a:spcAft>
              <a:buFont typeface="Arial" pitchFamily="34" charset="0"/>
              <a:buChar char="•"/>
            </a:pPr>
            <a:r>
              <a:rPr lang="en-US" dirty="0" smtClean="0">
                <a:solidFill>
                  <a:schemeClr val="tx2"/>
                </a:solidFill>
                <a:latin typeface="Calibri" pitchFamily="34" charset="0"/>
              </a:rPr>
              <a:t>Secondary electrons, emitted with </a:t>
            </a:r>
            <a:r>
              <a:rPr lang="en-US" b="1" dirty="0" smtClean="0">
                <a:solidFill>
                  <a:srgbClr val="FF0000"/>
                </a:solidFill>
                <a:latin typeface="Calibri" pitchFamily="34" charset="0"/>
              </a:rPr>
              <a:t>low energies (E~1eV)</a:t>
            </a:r>
            <a:r>
              <a:rPr lang="en-US" dirty="0" smtClean="0">
                <a:solidFill>
                  <a:schemeClr val="tx2"/>
                </a:solidFill>
                <a:latin typeface="Calibri" pitchFamily="34" charset="0"/>
              </a:rPr>
              <a:t>, </a:t>
            </a:r>
            <a:r>
              <a:rPr lang="en-US" b="1" dirty="0" smtClean="0">
                <a:solidFill>
                  <a:srgbClr val="FF0000"/>
                </a:solidFill>
                <a:latin typeface="Calibri" pitchFamily="34" charset="0"/>
              </a:rPr>
              <a:t>are absorbed</a:t>
            </a:r>
            <a:r>
              <a:rPr lang="en-US" b="1" dirty="0" smtClean="0">
                <a:solidFill>
                  <a:schemeClr val="tx2"/>
                </a:solidFill>
                <a:latin typeface="Calibri" pitchFamily="34" charset="0"/>
              </a:rPr>
              <a:t> </a:t>
            </a:r>
            <a:r>
              <a:rPr lang="en-US" dirty="0" smtClean="0">
                <a:solidFill>
                  <a:schemeClr val="tx2"/>
                </a:solidFill>
                <a:latin typeface="Calibri" pitchFamily="34" charset="0"/>
              </a:rPr>
              <a:t>without generation of further </a:t>
            </a:r>
            <a:r>
              <a:rPr lang="en-US" dirty="0" err="1" smtClean="0">
                <a:solidFill>
                  <a:schemeClr val="tx2"/>
                </a:solidFill>
                <a:latin typeface="Calibri" pitchFamily="34" charset="0"/>
              </a:rPr>
              <a:t>secondaries</a:t>
            </a:r>
            <a:endParaRPr lang="en-US" dirty="0" smtClean="0">
              <a:solidFill>
                <a:schemeClr val="tx2"/>
              </a:solidFill>
              <a:latin typeface="Calibri" pitchFamily="34" charset="0"/>
            </a:endParaRPr>
          </a:p>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Total number of electrons </a:t>
            </a:r>
            <a:r>
              <a:rPr lang="en-US" dirty="0" smtClean="0">
                <a:solidFill>
                  <a:schemeClr val="tx2"/>
                </a:solidFill>
                <a:latin typeface="Calibri" pitchFamily="34" charset="0"/>
              </a:rPr>
              <a:t>begins decaying at this stage</a:t>
            </a:r>
          </a:p>
        </p:txBody>
      </p:sp>
      <p:sp>
        <p:nvSpPr>
          <p:cNvPr id="21"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sp>
        <p:nvSpPr>
          <p:cNvPr id="22"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24" name="Freeform 23"/>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154402313"/>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45</a:t>
            </a:fld>
            <a:endParaRPr lang="en-US" dirty="0"/>
          </a:p>
        </p:txBody>
      </p:sp>
      <p:pic>
        <p:nvPicPr>
          <p:cNvPr id="6" name="Picture 2" descr="L:\pccern_state\mysims\013_LHC_ALICE_common_pipe\video_drift_LHC\01490.png"/>
          <p:cNvPicPr>
            <a:picLocks noChangeAspect="1" noChangeArrowheads="1"/>
          </p:cNvPicPr>
          <p:nvPr/>
        </p:nvPicPr>
        <p:blipFill>
          <a:blip r:embed="rId2" cstate="print"/>
          <a:srcRect/>
          <a:stretch>
            <a:fillRect/>
          </a:stretch>
        </p:blipFill>
        <p:spPr bwMode="auto">
          <a:xfrm>
            <a:off x="-128016" y="1105848"/>
            <a:ext cx="5047498" cy="3785624"/>
          </a:xfrm>
          <a:prstGeom prst="rect">
            <a:avLst/>
          </a:prstGeom>
          <a:noFill/>
        </p:spPr>
      </p:pic>
      <p:grpSp>
        <p:nvGrpSpPr>
          <p:cNvPr id="8" name="Gruppo 7"/>
          <p:cNvGrpSpPr/>
          <p:nvPr/>
        </p:nvGrpSpPr>
        <p:grpSpPr>
          <a:xfrm>
            <a:off x="266700" y="1077400"/>
            <a:ext cx="4762500" cy="3911600"/>
            <a:chOff x="266700" y="812800"/>
            <a:chExt cx="4762500" cy="3911600"/>
          </a:xfrm>
        </p:grpSpPr>
        <p:sp>
          <p:nvSpPr>
            <p:cNvPr id="9" name="Rettangolo 8"/>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9"/>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ttangolo 10"/>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tangolo 11"/>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ttangolo 12"/>
            <p:cNvSpPr/>
            <p:nvPr/>
          </p:nvSpPr>
          <p:spPr>
            <a:xfrm>
              <a:off x="571500" y="812800"/>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14" name="Picture 13"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22232"/>
            <a:ext cx="4806532" cy="3766768"/>
          </a:xfrm>
          <a:prstGeom prst="rect">
            <a:avLst/>
          </a:prstGeom>
        </p:spPr>
      </p:pic>
      <p:sp>
        <p:nvSpPr>
          <p:cNvPr id="15" name="Rettangolo 41"/>
          <p:cNvSpPr/>
          <p:nvPr/>
        </p:nvSpPr>
        <p:spPr>
          <a:xfrm>
            <a:off x="6162675" y="2474400"/>
            <a:ext cx="466721"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uppo 46"/>
          <p:cNvGrpSpPr/>
          <p:nvPr/>
        </p:nvGrpSpPr>
        <p:grpSpPr>
          <a:xfrm>
            <a:off x="6629400" y="1502850"/>
            <a:ext cx="1670050" cy="2114550"/>
            <a:chOff x="6629400" y="1238250"/>
            <a:chExt cx="1670050" cy="2114550"/>
          </a:xfrm>
        </p:grpSpPr>
        <p:sp>
          <p:nvSpPr>
            <p:cNvPr id="17" name="Rettangolo 47"/>
            <p:cNvSpPr/>
            <p:nvPr/>
          </p:nvSpPr>
          <p:spPr>
            <a:xfrm>
              <a:off x="6629400" y="1295400"/>
              <a:ext cx="16002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ttangolo 48"/>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ttangolo 49"/>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sp>
        <p:nvSpPr>
          <p:cNvPr id="21" name="Rettangolo 23"/>
          <p:cNvSpPr/>
          <p:nvPr/>
        </p:nvSpPr>
        <p:spPr>
          <a:xfrm>
            <a:off x="2407534" y="4989000"/>
            <a:ext cx="6126866" cy="1392689"/>
          </a:xfrm>
          <a:prstGeom prst="rect">
            <a:avLst/>
          </a:prstGeom>
        </p:spPr>
        <p:txBody>
          <a:bodyPr wrap="square">
            <a:spAutoFit/>
          </a:bodyPr>
          <a:lstStyle/>
          <a:p>
            <a:pPr marL="342900" lvl="1" indent="-342900">
              <a:lnSpc>
                <a:spcPct val="150000"/>
              </a:lnSpc>
              <a:spcAft>
                <a:spcPts val="600"/>
              </a:spcAft>
              <a:buFont typeface="Arial" pitchFamily="34" charset="0"/>
              <a:buChar char="•"/>
            </a:pPr>
            <a:r>
              <a:rPr lang="en-US" dirty="0" smtClean="0">
                <a:solidFill>
                  <a:schemeClr val="tx2"/>
                </a:solidFill>
                <a:latin typeface="Calibri" pitchFamily="34" charset="0"/>
              </a:rPr>
              <a:t>Secondary electrons, emitted with </a:t>
            </a:r>
            <a:r>
              <a:rPr lang="en-US" b="1" dirty="0" smtClean="0">
                <a:solidFill>
                  <a:srgbClr val="FF0000"/>
                </a:solidFill>
                <a:latin typeface="Calibri" pitchFamily="34" charset="0"/>
              </a:rPr>
              <a:t>low energies (E~1eV)</a:t>
            </a:r>
            <a:r>
              <a:rPr lang="en-US" dirty="0" smtClean="0">
                <a:solidFill>
                  <a:schemeClr val="tx2"/>
                </a:solidFill>
                <a:latin typeface="Calibri" pitchFamily="34" charset="0"/>
              </a:rPr>
              <a:t>, </a:t>
            </a:r>
            <a:r>
              <a:rPr lang="en-US" b="1" dirty="0" smtClean="0">
                <a:solidFill>
                  <a:srgbClr val="FF0000"/>
                </a:solidFill>
                <a:latin typeface="Calibri" pitchFamily="34" charset="0"/>
              </a:rPr>
              <a:t>are absorbed</a:t>
            </a:r>
            <a:r>
              <a:rPr lang="en-US" b="1" dirty="0" smtClean="0">
                <a:solidFill>
                  <a:schemeClr val="tx2"/>
                </a:solidFill>
                <a:latin typeface="Calibri" pitchFamily="34" charset="0"/>
              </a:rPr>
              <a:t> </a:t>
            </a:r>
            <a:r>
              <a:rPr lang="en-US" dirty="0" smtClean="0">
                <a:solidFill>
                  <a:schemeClr val="tx2"/>
                </a:solidFill>
                <a:latin typeface="Calibri" pitchFamily="34" charset="0"/>
              </a:rPr>
              <a:t>without generation of further </a:t>
            </a:r>
            <a:r>
              <a:rPr lang="en-US" dirty="0" err="1" smtClean="0">
                <a:solidFill>
                  <a:schemeClr val="tx2"/>
                </a:solidFill>
                <a:latin typeface="Calibri" pitchFamily="34" charset="0"/>
              </a:rPr>
              <a:t>secondaries</a:t>
            </a:r>
            <a:endParaRPr lang="en-US" dirty="0" smtClean="0">
              <a:solidFill>
                <a:schemeClr val="tx2"/>
              </a:solidFill>
              <a:latin typeface="Calibri" pitchFamily="34" charset="0"/>
            </a:endParaRPr>
          </a:p>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Total number of electrons </a:t>
            </a:r>
            <a:r>
              <a:rPr lang="en-US" dirty="0" smtClean="0">
                <a:solidFill>
                  <a:schemeClr val="tx2"/>
                </a:solidFill>
                <a:latin typeface="Calibri" pitchFamily="34" charset="0"/>
              </a:rPr>
              <a:t>begins decaying at this stage</a:t>
            </a:r>
          </a:p>
        </p:txBody>
      </p:sp>
      <p:sp>
        <p:nvSpPr>
          <p:cNvPr id="22"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24" name="Freeform 23"/>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063956322"/>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46</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pic>
        <p:nvPicPr>
          <p:cNvPr id="9" name="Picture 2" descr="L:\pccern_state\mysims\013_LHC_ALICE_common_pipe\video_drift_LHC\01494.png"/>
          <p:cNvPicPr>
            <a:picLocks noChangeAspect="1" noChangeArrowheads="1"/>
          </p:cNvPicPr>
          <p:nvPr/>
        </p:nvPicPr>
        <p:blipFill>
          <a:blip r:embed="rId2" cstate="print"/>
          <a:srcRect/>
          <a:stretch>
            <a:fillRect/>
          </a:stretch>
        </p:blipFill>
        <p:spPr bwMode="auto">
          <a:xfrm>
            <a:off x="-128016" y="1105848"/>
            <a:ext cx="5047498" cy="3785624"/>
          </a:xfrm>
          <a:prstGeom prst="rect">
            <a:avLst/>
          </a:prstGeom>
          <a:noFill/>
        </p:spPr>
      </p:pic>
      <p:grpSp>
        <p:nvGrpSpPr>
          <p:cNvPr id="10" name="Gruppo 7"/>
          <p:cNvGrpSpPr/>
          <p:nvPr/>
        </p:nvGrpSpPr>
        <p:grpSpPr>
          <a:xfrm>
            <a:off x="266700" y="1077400"/>
            <a:ext cx="4762500" cy="3911600"/>
            <a:chOff x="266700" y="812800"/>
            <a:chExt cx="4762500" cy="3911600"/>
          </a:xfrm>
        </p:grpSpPr>
        <p:sp>
          <p:nvSpPr>
            <p:cNvPr id="11" name="Rettangolo 8"/>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tangolo 9"/>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ttangolo 10"/>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ttangolo 11"/>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ttangolo 12"/>
            <p:cNvSpPr/>
            <p:nvPr/>
          </p:nvSpPr>
          <p:spPr>
            <a:xfrm>
              <a:off x="571500" y="812800"/>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16" name="Picture 15"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22232"/>
            <a:ext cx="4806532" cy="3766768"/>
          </a:xfrm>
          <a:prstGeom prst="rect">
            <a:avLst/>
          </a:prstGeom>
        </p:spPr>
      </p:pic>
      <p:sp>
        <p:nvSpPr>
          <p:cNvPr id="17" name="Rettangolo 42"/>
          <p:cNvSpPr/>
          <p:nvPr/>
        </p:nvSpPr>
        <p:spPr>
          <a:xfrm>
            <a:off x="6343650" y="2474400"/>
            <a:ext cx="285746"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grpSp>
        <p:nvGrpSpPr>
          <p:cNvPr id="18" name="Gruppo 47"/>
          <p:cNvGrpSpPr/>
          <p:nvPr/>
        </p:nvGrpSpPr>
        <p:grpSpPr>
          <a:xfrm>
            <a:off x="6629400" y="1502850"/>
            <a:ext cx="1670050" cy="2114550"/>
            <a:chOff x="6629400" y="1238250"/>
            <a:chExt cx="1670050" cy="2114550"/>
          </a:xfrm>
        </p:grpSpPr>
        <p:sp>
          <p:nvSpPr>
            <p:cNvPr id="19" name="Rettangolo 48"/>
            <p:cNvSpPr/>
            <p:nvPr/>
          </p:nvSpPr>
          <p:spPr>
            <a:xfrm>
              <a:off x="6629400" y="1295400"/>
              <a:ext cx="16002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ttangolo 49"/>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ttangolo 50"/>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Rettangolo 23"/>
          <p:cNvSpPr/>
          <p:nvPr/>
        </p:nvSpPr>
        <p:spPr>
          <a:xfrm>
            <a:off x="2407534" y="4989000"/>
            <a:ext cx="6126866" cy="1392689"/>
          </a:xfrm>
          <a:prstGeom prst="rect">
            <a:avLst/>
          </a:prstGeom>
        </p:spPr>
        <p:txBody>
          <a:bodyPr wrap="square">
            <a:spAutoFit/>
          </a:bodyPr>
          <a:lstStyle/>
          <a:p>
            <a:pPr marL="342900" lvl="1" indent="-342900">
              <a:lnSpc>
                <a:spcPct val="150000"/>
              </a:lnSpc>
              <a:spcAft>
                <a:spcPts val="600"/>
              </a:spcAft>
              <a:buFont typeface="Arial" pitchFamily="34" charset="0"/>
              <a:buChar char="•"/>
            </a:pPr>
            <a:r>
              <a:rPr lang="en-US" dirty="0" smtClean="0">
                <a:solidFill>
                  <a:schemeClr val="tx2"/>
                </a:solidFill>
                <a:latin typeface="Calibri" pitchFamily="34" charset="0"/>
              </a:rPr>
              <a:t>Secondary electrons, emitted with </a:t>
            </a:r>
            <a:r>
              <a:rPr lang="en-US" b="1" dirty="0" smtClean="0">
                <a:solidFill>
                  <a:srgbClr val="FF0000"/>
                </a:solidFill>
                <a:latin typeface="Calibri" pitchFamily="34" charset="0"/>
              </a:rPr>
              <a:t>low energies (E~1eV)</a:t>
            </a:r>
            <a:r>
              <a:rPr lang="en-US" dirty="0" smtClean="0">
                <a:solidFill>
                  <a:schemeClr val="tx2"/>
                </a:solidFill>
                <a:latin typeface="Calibri" pitchFamily="34" charset="0"/>
              </a:rPr>
              <a:t>, </a:t>
            </a:r>
            <a:r>
              <a:rPr lang="en-US" b="1" dirty="0" smtClean="0">
                <a:solidFill>
                  <a:srgbClr val="FF0000"/>
                </a:solidFill>
                <a:latin typeface="Calibri" pitchFamily="34" charset="0"/>
              </a:rPr>
              <a:t>are absorbed</a:t>
            </a:r>
            <a:r>
              <a:rPr lang="en-US" b="1" dirty="0" smtClean="0">
                <a:solidFill>
                  <a:schemeClr val="tx2"/>
                </a:solidFill>
                <a:latin typeface="Calibri" pitchFamily="34" charset="0"/>
              </a:rPr>
              <a:t> </a:t>
            </a:r>
            <a:r>
              <a:rPr lang="en-US" dirty="0" smtClean="0">
                <a:solidFill>
                  <a:schemeClr val="tx2"/>
                </a:solidFill>
                <a:latin typeface="Calibri" pitchFamily="34" charset="0"/>
              </a:rPr>
              <a:t>without generation of further </a:t>
            </a:r>
            <a:r>
              <a:rPr lang="en-US" dirty="0" err="1" smtClean="0">
                <a:solidFill>
                  <a:schemeClr val="tx2"/>
                </a:solidFill>
                <a:latin typeface="Calibri" pitchFamily="34" charset="0"/>
              </a:rPr>
              <a:t>secondaries</a:t>
            </a:r>
            <a:endParaRPr lang="en-US" dirty="0" smtClean="0">
              <a:solidFill>
                <a:schemeClr val="tx2"/>
              </a:solidFill>
              <a:latin typeface="Calibri" pitchFamily="34" charset="0"/>
            </a:endParaRPr>
          </a:p>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Total number of electrons </a:t>
            </a:r>
            <a:r>
              <a:rPr lang="en-US" dirty="0" smtClean="0">
                <a:solidFill>
                  <a:schemeClr val="tx2"/>
                </a:solidFill>
                <a:latin typeface="Calibri" pitchFamily="34" charset="0"/>
              </a:rPr>
              <a:t>begins decaying at this stage</a:t>
            </a:r>
          </a:p>
        </p:txBody>
      </p:sp>
      <p:sp>
        <p:nvSpPr>
          <p:cNvPr id="23"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4"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25" name="Freeform 24"/>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4200149734"/>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47</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pic>
        <p:nvPicPr>
          <p:cNvPr id="6" name="Picture 2" descr="L:\pccern_state\mysims\013_LHC_ALICE_common_pipe\video_drift_LHC\01496.png"/>
          <p:cNvPicPr>
            <a:picLocks noChangeAspect="1" noChangeArrowheads="1"/>
          </p:cNvPicPr>
          <p:nvPr/>
        </p:nvPicPr>
        <p:blipFill>
          <a:blip r:embed="rId2" cstate="print"/>
          <a:srcRect/>
          <a:stretch>
            <a:fillRect/>
          </a:stretch>
        </p:blipFill>
        <p:spPr bwMode="auto">
          <a:xfrm>
            <a:off x="-128016" y="1105848"/>
            <a:ext cx="5047498" cy="3785624"/>
          </a:xfrm>
          <a:prstGeom prst="rect">
            <a:avLst/>
          </a:prstGeom>
          <a:noFill/>
        </p:spPr>
      </p:pic>
      <p:grpSp>
        <p:nvGrpSpPr>
          <p:cNvPr id="7" name="Gruppo 7"/>
          <p:cNvGrpSpPr/>
          <p:nvPr/>
        </p:nvGrpSpPr>
        <p:grpSpPr>
          <a:xfrm>
            <a:off x="266700" y="1077400"/>
            <a:ext cx="4762500" cy="3911600"/>
            <a:chOff x="266700" y="812800"/>
            <a:chExt cx="4762500" cy="3911600"/>
          </a:xfrm>
        </p:grpSpPr>
        <p:sp>
          <p:nvSpPr>
            <p:cNvPr id="9" name="Rettangolo 8"/>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9"/>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ttangolo 10"/>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tangolo 11"/>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ttangolo 12"/>
            <p:cNvSpPr/>
            <p:nvPr/>
          </p:nvSpPr>
          <p:spPr>
            <a:xfrm>
              <a:off x="571500" y="812800"/>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14" name="Picture 13"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22232"/>
            <a:ext cx="4806532" cy="3766768"/>
          </a:xfrm>
          <a:prstGeom prst="rect">
            <a:avLst/>
          </a:prstGeom>
        </p:spPr>
      </p:pic>
      <p:sp>
        <p:nvSpPr>
          <p:cNvPr id="15" name="Rettangolo 41"/>
          <p:cNvSpPr/>
          <p:nvPr/>
        </p:nvSpPr>
        <p:spPr>
          <a:xfrm>
            <a:off x="6424614" y="2474400"/>
            <a:ext cx="204782"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grpSp>
        <p:nvGrpSpPr>
          <p:cNvPr id="16" name="Gruppo 46"/>
          <p:cNvGrpSpPr/>
          <p:nvPr/>
        </p:nvGrpSpPr>
        <p:grpSpPr>
          <a:xfrm>
            <a:off x="6629400" y="1502850"/>
            <a:ext cx="1670050" cy="2114550"/>
            <a:chOff x="6629400" y="1238250"/>
            <a:chExt cx="1670050" cy="2114550"/>
          </a:xfrm>
        </p:grpSpPr>
        <p:sp>
          <p:nvSpPr>
            <p:cNvPr id="17" name="Rettangolo 47"/>
            <p:cNvSpPr/>
            <p:nvPr/>
          </p:nvSpPr>
          <p:spPr>
            <a:xfrm>
              <a:off x="6629400" y="1295400"/>
              <a:ext cx="16002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ttangolo 48"/>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ttangolo 49"/>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ttangolo 23"/>
          <p:cNvSpPr/>
          <p:nvPr/>
        </p:nvSpPr>
        <p:spPr>
          <a:xfrm>
            <a:off x="2407534" y="4989000"/>
            <a:ext cx="6126866" cy="1392689"/>
          </a:xfrm>
          <a:prstGeom prst="rect">
            <a:avLst/>
          </a:prstGeom>
        </p:spPr>
        <p:txBody>
          <a:bodyPr wrap="square">
            <a:spAutoFit/>
          </a:bodyPr>
          <a:lstStyle/>
          <a:p>
            <a:pPr marL="342900" lvl="1" indent="-342900">
              <a:lnSpc>
                <a:spcPct val="150000"/>
              </a:lnSpc>
              <a:spcAft>
                <a:spcPts val="600"/>
              </a:spcAft>
              <a:buFont typeface="Arial" pitchFamily="34" charset="0"/>
              <a:buChar char="•"/>
            </a:pPr>
            <a:r>
              <a:rPr lang="en-US" dirty="0" smtClean="0">
                <a:solidFill>
                  <a:schemeClr val="tx2"/>
                </a:solidFill>
                <a:latin typeface="Calibri" pitchFamily="34" charset="0"/>
              </a:rPr>
              <a:t>Secondary electrons, emitted with </a:t>
            </a:r>
            <a:r>
              <a:rPr lang="en-US" b="1" dirty="0" smtClean="0">
                <a:solidFill>
                  <a:srgbClr val="FF0000"/>
                </a:solidFill>
                <a:latin typeface="Calibri" pitchFamily="34" charset="0"/>
              </a:rPr>
              <a:t>low energies (E~1eV)</a:t>
            </a:r>
            <a:r>
              <a:rPr lang="en-US" dirty="0" smtClean="0">
                <a:solidFill>
                  <a:schemeClr val="tx2"/>
                </a:solidFill>
                <a:latin typeface="Calibri" pitchFamily="34" charset="0"/>
              </a:rPr>
              <a:t>, </a:t>
            </a:r>
            <a:r>
              <a:rPr lang="en-US" b="1" dirty="0" smtClean="0">
                <a:solidFill>
                  <a:srgbClr val="FF0000"/>
                </a:solidFill>
                <a:latin typeface="Calibri" pitchFamily="34" charset="0"/>
              </a:rPr>
              <a:t>are absorbed</a:t>
            </a:r>
            <a:r>
              <a:rPr lang="en-US" b="1" dirty="0" smtClean="0">
                <a:solidFill>
                  <a:schemeClr val="tx2"/>
                </a:solidFill>
                <a:latin typeface="Calibri" pitchFamily="34" charset="0"/>
              </a:rPr>
              <a:t> </a:t>
            </a:r>
            <a:r>
              <a:rPr lang="en-US" dirty="0" smtClean="0">
                <a:solidFill>
                  <a:schemeClr val="tx2"/>
                </a:solidFill>
                <a:latin typeface="Calibri" pitchFamily="34" charset="0"/>
              </a:rPr>
              <a:t>without generation of further </a:t>
            </a:r>
            <a:r>
              <a:rPr lang="en-US" dirty="0" err="1" smtClean="0">
                <a:solidFill>
                  <a:schemeClr val="tx2"/>
                </a:solidFill>
                <a:latin typeface="Calibri" pitchFamily="34" charset="0"/>
              </a:rPr>
              <a:t>secondaries</a:t>
            </a:r>
            <a:endParaRPr lang="en-US" dirty="0" smtClean="0">
              <a:solidFill>
                <a:schemeClr val="tx2"/>
              </a:solidFill>
              <a:latin typeface="Calibri" pitchFamily="34" charset="0"/>
            </a:endParaRPr>
          </a:p>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Total number of electrons </a:t>
            </a:r>
            <a:r>
              <a:rPr lang="en-US" dirty="0" smtClean="0">
                <a:solidFill>
                  <a:schemeClr val="tx2"/>
                </a:solidFill>
                <a:latin typeface="Calibri" pitchFamily="34" charset="0"/>
              </a:rPr>
              <a:t>begins decaying at this stage</a:t>
            </a:r>
          </a:p>
        </p:txBody>
      </p:sp>
      <p:sp>
        <p:nvSpPr>
          <p:cNvPr id="20"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1"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22" name="Freeform 21"/>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612206474"/>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48</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pic>
        <p:nvPicPr>
          <p:cNvPr id="6" name="Picture 2" descr="L:\pccern_state\mysims\013_LHC_ALICE_common_pipe\video_drift_LHC\01498.png"/>
          <p:cNvPicPr>
            <a:picLocks noChangeAspect="1" noChangeArrowheads="1"/>
          </p:cNvPicPr>
          <p:nvPr/>
        </p:nvPicPr>
        <p:blipFill>
          <a:blip r:embed="rId2" cstate="print"/>
          <a:srcRect/>
          <a:stretch>
            <a:fillRect/>
          </a:stretch>
        </p:blipFill>
        <p:spPr bwMode="auto">
          <a:xfrm>
            <a:off x="-128016" y="1115634"/>
            <a:ext cx="5047498" cy="3785624"/>
          </a:xfrm>
          <a:prstGeom prst="rect">
            <a:avLst/>
          </a:prstGeom>
          <a:noFill/>
        </p:spPr>
      </p:pic>
      <p:grpSp>
        <p:nvGrpSpPr>
          <p:cNvPr id="7" name="Gruppo 42"/>
          <p:cNvGrpSpPr/>
          <p:nvPr/>
        </p:nvGrpSpPr>
        <p:grpSpPr>
          <a:xfrm>
            <a:off x="266700" y="1087186"/>
            <a:ext cx="4762500" cy="3896659"/>
            <a:chOff x="266700" y="827741"/>
            <a:chExt cx="4762500" cy="3896659"/>
          </a:xfrm>
        </p:grpSpPr>
        <p:sp>
          <p:nvSpPr>
            <p:cNvPr id="9" name="Rettangolo 43"/>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44"/>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ttangolo 45"/>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tangolo 46"/>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ttangolo 47"/>
            <p:cNvSpPr/>
            <p:nvPr/>
          </p:nvSpPr>
          <p:spPr>
            <a:xfrm>
              <a:off x="571500" y="827741"/>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14" name="Picture 13"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30732"/>
            <a:ext cx="4806532" cy="3766768"/>
          </a:xfrm>
          <a:prstGeom prst="rect">
            <a:avLst/>
          </a:prstGeom>
        </p:spPr>
      </p:pic>
      <p:sp>
        <p:nvSpPr>
          <p:cNvPr id="15" name="Rettangolo 73"/>
          <p:cNvSpPr/>
          <p:nvPr/>
        </p:nvSpPr>
        <p:spPr>
          <a:xfrm>
            <a:off x="6515100" y="2469245"/>
            <a:ext cx="114296"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grpSp>
        <p:nvGrpSpPr>
          <p:cNvPr id="16" name="Gruppo 78"/>
          <p:cNvGrpSpPr/>
          <p:nvPr/>
        </p:nvGrpSpPr>
        <p:grpSpPr>
          <a:xfrm>
            <a:off x="6629400" y="1497695"/>
            <a:ext cx="1670050" cy="2114550"/>
            <a:chOff x="6629400" y="1238250"/>
            <a:chExt cx="1670050" cy="2114550"/>
          </a:xfrm>
        </p:grpSpPr>
        <p:sp>
          <p:nvSpPr>
            <p:cNvPr id="17" name="Rettangolo 79"/>
            <p:cNvSpPr/>
            <p:nvPr/>
          </p:nvSpPr>
          <p:spPr>
            <a:xfrm>
              <a:off x="6629400" y="1295400"/>
              <a:ext cx="16002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ttangolo 80"/>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ttangolo 81"/>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ttangolo 23"/>
          <p:cNvSpPr/>
          <p:nvPr/>
        </p:nvSpPr>
        <p:spPr>
          <a:xfrm>
            <a:off x="2407534" y="4989000"/>
            <a:ext cx="6126866" cy="1392689"/>
          </a:xfrm>
          <a:prstGeom prst="rect">
            <a:avLst/>
          </a:prstGeom>
        </p:spPr>
        <p:txBody>
          <a:bodyPr wrap="square">
            <a:spAutoFit/>
          </a:bodyPr>
          <a:lstStyle/>
          <a:p>
            <a:pPr marL="342900" lvl="1" indent="-342900">
              <a:lnSpc>
                <a:spcPct val="150000"/>
              </a:lnSpc>
              <a:spcAft>
                <a:spcPts val="600"/>
              </a:spcAft>
              <a:buFont typeface="Arial" pitchFamily="34" charset="0"/>
              <a:buChar char="•"/>
            </a:pPr>
            <a:r>
              <a:rPr lang="en-US" dirty="0" smtClean="0">
                <a:solidFill>
                  <a:schemeClr val="tx2"/>
                </a:solidFill>
                <a:latin typeface="Calibri" pitchFamily="34" charset="0"/>
              </a:rPr>
              <a:t>Secondary electrons, emitted with </a:t>
            </a:r>
            <a:r>
              <a:rPr lang="en-US" b="1" dirty="0" smtClean="0">
                <a:solidFill>
                  <a:srgbClr val="FF0000"/>
                </a:solidFill>
                <a:latin typeface="Calibri" pitchFamily="34" charset="0"/>
              </a:rPr>
              <a:t>low energies (E~1eV)</a:t>
            </a:r>
            <a:r>
              <a:rPr lang="en-US" dirty="0" smtClean="0">
                <a:solidFill>
                  <a:schemeClr val="tx2"/>
                </a:solidFill>
                <a:latin typeface="Calibri" pitchFamily="34" charset="0"/>
              </a:rPr>
              <a:t>, </a:t>
            </a:r>
            <a:r>
              <a:rPr lang="en-US" b="1" dirty="0" smtClean="0">
                <a:solidFill>
                  <a:srgbClr val="FF0000"/>
                </a:solidFill>
                <a:latin typeface="Calibri" pitchFamily="34" charset="0"/>
              </a:rPr>
              <a:t>are absorbed</a:t>
            </a:r>
            <a:r>
              <a:rPr lang="en-US" b="1" dirty="0" smtClean="0">
                <a:solidFill>
                  <a:schemeClr val="tx2"/>
                </a:solidFill>
                <a:latin typeface="Calibri" pitchFamily="34" charset="0"/>
              </a:rPr>
              <a:t> </a:t>
            </a:r>
            <a:r>
              <a:rPr lang="en-US" dirty="0" smtClean="0">
                <a:solidFill>
                  <a:schemeClr val="tx2"/>
                </a:solidFill>
                <a:latin typeface="Calibri" pitchFamily="34" charset="0"/>
              </a:rPr>
              <a:t>without generation of further </a:t>
            </a:r>
            <a:r>
              <a:rPr lang="en-US" dirty="0" err="1" smtClean="0">
                <a:solidFill>
                  <a:schemeClr val="tx2"/>
                </a:solidFill>
                <a:latin typeface="Calibri" pitchFamily="34" charset="0"/>
              </a:rPr>
              <a:t>secondaries</a:t>
            </a:r>
            <a:endParaRPr lang="en-US" dirty="0" smtClean="0">
              <a:solidFill>
                <a:schemeClr val="tx2"/>
              </a:solidFill>
              <a:latin typeface="Calibri" pitchFamily="34" charset="0"/>
            </a:endParaRPr>
          </a:p>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Total number of electrons </a:t>
            </a:r>
            <a:r>
              <a:rPr lang="en-US" dirty="0" smtClean="0">
                <a:solidFill>
                  <a:schemeClr val="tx2"/>
                </a:solidFill>
                <a:latin typeface="Calibri" pitchFamily="34" charset="0"/>
              </a:rPr>
              <a:t>begins decaying at this stage</a:t>
            </a:r>
          </a:p>
        </p:txBody>
      </p:sp>
      <p:sp>
        <p:nvSpPr>
          <p:cNvPr id="21"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2"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23" name="Freeform 22"/>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97702790"/>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49</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pic>
        <p:nvPicPr>
          <p:cNvPr id="6" name="Picture 2" descr="L:\pccern_state\mysims\013_LHC_ALICE_common_pipe\video_drift_LHC\01500.png"/>
          <p:cNvPicPr>
            <a:picLocks noChangeAspect="1" noChangeArrowheads="1"/>
          </p:cNvPicPr>
          <p:nvPr/>
        </p:nvPicPr>
        <p:blipFill>
          <a:blip r:embed="rId2" cstate="print"/>
          <a:srcRect/>
          <a:stretch>
            <a:fillRect/>
          </a:stretch>
        </p:blipFill>
        <p:spPr bwMode="auto">
          <a:xfrm>
            <a:off x="-128016" y="1100693"/>
            <a:ext cx="5047498" cy="3785624"/>
          </a:xfrm>
          <a:prstGeom prst="rect">
            <a:avLst/>
          </a:prstGeom>
          <a:noFill/>
        </p:spPr>
      </p:pic>
      <p:grpSp>
        <p:nvGrpSpPr>
          <p:cNvPr id="7" name="Gruppo 7"/>
          <p:cNvGrpSpPr/>
          <p:nvPr/>
        </p:nvGrpSpPr>
        <p:grpSpPr>
          <a:xfrm>
            <a:off x="266700" y="1072245"/>
            <a:ext cx="4762500" cy="3911600"/>
            <a:chOff x="266700" y="812800"/>
            <a:chExt cx="4762500" cy="3911600"/>
          </a:xfrm>
        </p:grpSpPr>
        <p:sp>
          <p:nvSpPr>
            <p:cNvPr id="9" name="Rettangolo 8"/>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9"/>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ttangolo 10"/>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tangolo 11"/>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ttangolo 12"/>
            <p:cNvSpPr/>
            <p:nvPr/>
          </p:nvSpPr>
          <p:spPr>
            <a:xfrm>
              <a:off x="571500" y="812800"/>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14" name="Picture 13"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30732"/>
            <a:ext cx="4806532" cy="3766768"/>
          </a:xfrm>
          <a:prstGeom prst="rect">
            <a:avLst/>
          </a:prstGeom>
        </p:spPr>
      </p:pic>
      <p:sp>
        <p:nvSpPr>
          <p:cNvPr id="15" name="Rettangolo 41"/>
          <p:cNvSpPr/>
          <p:nvPr/>
        </p:nvSpPr>
        <p:spPr>
          <a:xfrm>
            <a:off x="6598920" y="2482900"/>
            <a:ext cx="114296" cy="16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grpSp>
        <p:nvGrpSpPr>
          <p:cNvPr id="16" name="Gruppo 46"/>
          <p:cNvGrpSpPr/>
          <p:nvPr/>
        </p:nvGrpSpPr>
        <p:grpSpPr>
          <a:xfrm>
            <a:off x="6629400" y="1511350"/>
            <a:ext cx="1670050" cy="2114550"/>
            <a:chOff x="6629400" y="1238250"/>
            <a:chExt cx="1670050" cy="2114550"/>
          </a:xfrm>
        </p:grpSpPr>
        <p:sp>
          <p:nvSpPr>
            <p:cNvPr id="17" name="Rettangolo 47"/>
            <p:cNvSpPr/>
            <p:nvPr/>
          </p:nvSpPr>
          <p:spPr>
            <a:xfrm>
              <a:off x="6629400" y="1295400"/>
              <a:ext cx="16002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ttangolo 48"/>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ttangolo 49"/>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ttangolo 23"/>
          <p:cNvSpPr/>
          <p:nvPr/>
        </p:nvSpPr>
        <p:spPr>
          <a:xfrm>
            <a:off x="2407534" y="4989000"/>
            <a:ext cx="6126866" cy="1392689"/>
          </a:xfrm>
          <a:prstGeom prst="rect">
            <a:avLst/>
          </a:prstGeom>
        </p:spPr>
        <p:txBody>
          <a:bodyPr wrap="square">
            <a:spAutoFit/>
          </a:bodyPr>
          <a:lstStyle/>
          <a:p>
            <a:pPr marL="342900" lvl="1" indent="-342900">
              <a:lnSpc>
                <a:spcPct val="150000"/>
              </a:lnSpc>
              <a:spcAft>
                <a:spcPts val="600"/>
              </a:spcAft>
              <a:buFont typeface="Arial" pitchFamily="34" charset="0"/>
              <a:buChar char="•"/>
            </a:pPr>
            <a:r>
              <a:rPr lang="en-US" dirty="0" smtClean="0">
                <a:solidFill>
                  <a:schemeClr val="tx2"/>
                </a:solidFill>
                <a:latin typeface="Calibri" pitchFamily="34" charset="0"/>
              </a:rPr>
              <a:t>Secondary electrons, emitted with </a:t>
            </a:r>
            <a:r>
              <a:rPr lang="en-US" b="1" dirty="0" smtClean="0">
                <a:solidFill>
                  <a:srgbClr val="FF0000"/>
                </a:solidFill>
                <a:latin typeface="Calibri" pitchFamily="34" charset="0"/>
              </a:rPr>
              <a:t>low energies (E~1eV)</a:t>
            </a:r>
            <a:r>
              <a:rPr lang="en-US" dirty="0" smtClean="0">
                <a:solidFill>
                  <a:schemeClr val="tx2"/>
                </a:solidFill>
                <a:latin typeface="Calibri" pitchFamily="34" charset="0"/>
              </a:rPr>
              <a:t>, </a:t>
            </a:r>
            <a:r>
              <a:rPr lang="en-US" b="1" dirty="0" smtClean="0">
                <a:solidFill>
                  <a:srgbClr val="FF0000"/>
                </a:solidFill>
                <a:latin typeface="Calibri" pitchFamily="34" charset="0"/>
              </a:rPr>
              <a:t>are absorbed</a:t>
            </a:r>
            <a:r>
              <a:rPr lang="en-US" b="1" dirty="0" smtClean="0">
                <a:solidFill>
                  <a:schemeClr val="tx2"/>
                </a:solidFill>
                <a:latin typeface="Calibri" pitchFamily="34" charset="0"/>
              </a:rPr>
              <a:t> </a:t>
            </a:r>
            <a:r>
              <a:rPr lang="en-US" dirty="0" smtClean="0">
                <a:solidFill>
                  <a:schemeClr val="tx2"/>
                </a:solidFill>
                <a:latin typeface="Calibri" pitchFamily="34" charset="0"/>
              </a:rPr>
              <a:t>without generation of further </a:t>
            </a:r>
            <a:r>
              <a:rPr lang="en-US" dirty="0" err="1" smtClean="0">
                <a:solidFill>
                  <a:schemeClr val="tx2"/>
                </a:solidFill>
                <a:latin typeface="Calibri" pitchFamily="34" charset="0"/>
              </a:rPr>
              <a:t>secondaries</a:t>
            </a:r>
            <a:endParaRPr lang="en-US" dirty="0" smtClean="0">
              <a:solidFill>
                <a:schemeClr val="tx2"/>
              </a:solidFill>
              <a:latin typeface="Calibri" pitchFamily="34" charset="0"/>
            </a:endParaRPr>
          </a:p>
          <a:p>
            <a:pPr marL="342900" lvl="1" indent="-342900">
              <a:lnSpc>
                <a:spcPct val="150000"/>
              </a:lnSpc>
              <a:spcAft>
                <a:spcPts val="600"/>
              </a:spcAft>
              <a:buFont typeface="Arial" pitchFamily="34" charset="0"/>
              <a:buChar char="•"/>
            </a:pPr>
            <a:r>
              <a:rPr lang="en-US" b="1" dirty="0" smtClean="0">
                <a:solidFill>
                  <a:schemeClr val="tx2"/>
                </a:solidFill>
                <a:latin typeface="Calibri" pitchFamily="34" charset="0"/>
              </a:rPr>
              <a:t>Total number of electrons </a:t>
            </a:r>
            <a:r>
              <a:rPr lang="en-US" dirty="0" smtClean="0">
                <a:solidFill>
                  <a:schemeClr val="tx2"/>
                </a:solidFill>
                <a:latin typeface="Calibri" pitchFamily="34" charset="0"/>
              </a:rPr>
              <a:t>begins decaying at this stage</a:t>
            </a:r>
          </a:p>
        </p:txBody>
      </p:sp>
      <p:sp>
        <p:nvSpPr>
          <p:cNvPr id="21"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2"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23" name="Freeform 22"/>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26170636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smtClean="0"/>
              <a:t>Reminder</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5</a:t>
            </a:fld>
            <a:endParaRPr lang="en-US" dirty="0"/>
          </a:p>
        </p:txBody>
      </p:sp>
      <p:grpSp>
        <p:nvGrpSpPr>
          <p:cNvPr id="35" name="Group 34"/>
          <p:cNvGrpSpPr/>
          <p:nvPr/>
        </p:nvGrpSpPr>
        <p:grpSpPr>
          <a:xfrm>
            <a:off x="661742" y="941187"/>
            <a:ext cx="2077567" cy="872420"/>
            <a:chOff x="6843187" y="3853947"/>
            <a:chExt cx="2077567" cy="872420"/>
          </a:xfrm>
        </p:grpSpPr>
        <p:sp>
          <p:nvSpPr>
            <p:cNvPr id="36" name="Rounded Rectangle 35"/>
            <p:cNvSpPr/>
            <p:nvPr/>
          </p:nvSpPr>
          <p:spPr>
            <a:xfrm>
              <a:off x="6843187" y="3853947"/>
              <a:ext cx="1946965" cy="872420"/>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extBox 36"/>
            <p:cNvSpPr txBox="1"/>
            <p:nvPr/>
          </p:nvSpPr>
          <p:spPr>
            <a:xfrm>
              <a:off x="6843188" y="3853947"/>
              <a:ext cx="2077566" cy="784830"/>
            </a:xfrm>
            <a:prstGeom prst="rect">
              <a:avLst/>
            </a:prstGeom>
            <a:noFill/>
          </p:spPr>
          <p:txBody>
            <a:bodyPr wrap="square" rtlCol="0">
              <a:spAutoFit/>
            </a:bodyPr>
            <a:lstStyle/>
            <a:p>
              <a:r>
                <a:rPr lang="en-US" sz="1500" dirty="0" smtClean="0"/>
                <a:t>Interaction of the beam with the external environment</a:t>
              </a:r>
              <a:endParaRPr lang="en-US" sz="1500" dirty="0"/>
            </a:p>
          </p:txBody>
        </p:sp>
      </p:grpSp>
      <p:sp>
        <p:nvSpPr>
          <p:cNvPr id="41" name="Rounded Rectangle 40"/>
          <p:cNvSpPr/>
          <p:nvPr/>
        </p:nvSpPr>
        <p:spPr>
          <a:xfrm>
            <a:off x="5982394" y="3997234"/>
            <a:ext cx="3025537" cy="1587562"/>
          </a:xfrm>
          <a:prstGeom prst="roundRect">
            <a:avLst/>
          </a:prstGeom>
          <a:solidFill>
            <a:srgbClr val="E0E0E0">
              <a:alpha val="22000"/>
            </a:srgbClr>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3" name="Picture 42" descr="latex-image-1.pdf"/>
          <p:cNvPicPr>
            <a:picLocks noChangeAspect="1"/>
          </p:cNvPicPr>
          <p:nvPr/>
        </p:nvPicPr>
        <p:blipFill>
          <a:blip r:embed="rId2"/>
          <a:stretch>
            <a:fillRect/>
          </a:stretch>
        </p:blipFill>
        <p:spPr>
          <a:xfrm>
            <a:off x="7019646" y="4076624"/>
            <a:ext cx="917816" cy="540000"/>
          </a:xfrm>
          <a:prstGeom prst="rect">
            <a:avLst/>
          </a:prstGeom>
        </p:spPr>
      </p:pic>
      <p:sp>
        <p:nvSpPr>
          <p:cNvPr id="44" name="TextBox 43"/>
          <p:cNvSpPr txBox="1"/>
          <p:nvPr/>
        </p:nvSpPr>
        <p:spPr>
          <a:xfrm>
            <a:off x="6104132" y="4678803"/>
            <a:ext cx="2870582" cy="784830"/>
          </a:xfrm>
          <a:prstGeom prst="rect">
            <a:avLst/>
          </a:prstGeom>
          <a:noFill/>
        </p:spPr>
        <p:txBody>
          <a:bodyPr wrap="square" rtlCol="0">
            <a:spAutoFit/>
          </a:bodyPr>
          <a:lstStyle/>
          <a:p>
            <a:r>
              <a:rPr lang="en-US" sz="1500" dirty="0" smtClean="0"/>
              <a:t>Additional electromagnetic field acting on the beam, besides RF and external magnetic fields </a:t>
            </a:r>
            <a:endParaRPr lang="en-US" sz="1500" dirty="0"/>
          </a:p>
        </p:txBody>
      </p:sp>
      <p:sp>
        <p:nvSpPr>
          <p:cNvPr id="2" name="Bent Arrow 1"/>
          <p:cNvSpPr/>
          <p:nvPr/>
        </p:nvSpPr>
        <p:spPr>
          <a:xfrm flipV="1">
            <a:off x="1459321" y="1848397"/>
            <a:ext cx="4307002" cy="3597841"/>
          </a:xfrm>
          <a:prstGeom prst="bentArrow">
            <a:avLst>
              <a:gd name="adj1" fmla="val 7881"/>
              <a:gd name="adj2" fmla="val 15806"/>
              <a:gd name="adj3" fmla="val 9980"/>
              <a:gd name="adj4" fmla="val 43750"/>
            </a:avLst>
          </a:prstGeom>
          <a:solidFill>
            <a:srgbClr val="717171"/>
          </a:solidFill>
          <a:ln>
            <a:solidFill>
              <a:srgbClr val="26262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2" name="Right Arrow 41"/>
          <p:cNvSpPr/>
          <p:nvPr/>
        </p:nvSpPr>
        <p:spPr>
          <a:xfrm>
            <a:off x="4331712" y="4331368"/>
            <a:ext cx="1434611" cy="1097475"/>
          </a:xfrm>
          <a:prstGeom prst="rightArrow">
            <a:avLst>
              <a:gd name="adj1" fmla="val 24640"/>
              <a:gd name="adj2" fmla="val 32563"/>
            </a:avLst>
          </a:prstGeom>
          <a:solidFill>
            <a:schemeClr val="accent3">
              <a:lumMod val="75000"/>
            </a:schemeClr>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8" name="Group 37"/>
          <p:cNvGrpSpPr/>
          <p:nvPr/>
        </p:nvGrpSpPr>
        <p:grpSpPr>
          <a:xfrm>
            <a:off x="407295" y="1865790"/>
            <a:ext cx="3767583" cy="4158373"/>
            <a:chOff x="194816" y="2652833"/>
            <a:chExt cx="3767583" cy="4158373"/>
          </a:xfrm>
        </p:grpSpPr>
        <p:cxnSp>
          <p:nvCxnSpPr>
            <p:cNvPr id="39" name="Straight Arrow Connector 38"/>
            <p:cNvCxnSpPr/>
            <p:nvPr/>
          </p:nvCxnSpPr>
          <p:spPr>
            <a:xfrm rot="5400000">
              <a:off x="538785" y="3631427"/>
              <a:ext cx="1961649" cy="4462"/>
            </a:xfrm>
            <a:prstGeom prst="straightConnector1">
              <a:avLst/>
            </a:prstGeom>
            <a:ln>
              <a:solidFill>
                <a:srgbClr val="0055A0"/>
              </a:solidFill>
              <a:tailEnd type="arrow"/>
            </a:ln>
          </p:spPr>
          <p:style>
            <a:lnRef idx="2">
              <a:schemeClr val="accent1"/>
            </a:lnRef>
            <a:fillRef idx="0">
              <a:schemeClr val="accent1"/>
            </a:fillRef>
            <a:effectRef idx="1">
              <a:schemeClr val="accent1"/>
            </a:effectRef>
            <a:fontRef idx="minor">
              <a:schemeClr val="tx1"/>
            </a:fontRef>
          </p:style>
        </p:cxnSp>
        <p:sp>
          <p:nvSpPr>
            <p:cNvPr id="40" name="Content Placeholder 2"/>
            <p:cNvSpPr txBox="1">
              <a:spLocks/>
            </p:cNvSpPr>
            <p:nvPr/>
          </p:nvSpPr>
          <p:spPr>
            <a:xfrm>
              <a:off x="194816" y="4661731"/>
              <a:ext cx="3767583" cy="2149475"/>
            </a:xfrm>
            <a:prstGeom prst="rect">
              <a:avLst/>
            </a:prstGeom>
            <a:solidFill>
              <a:schemeClr val="bg1"/>
            </a:solidFill>
            <a:ln>
              <a:solidFill>
                <a:srgbClr val="000000"/>
              </a:solidFill>
            </a:ln>
          </p:spPr>
          <p:txBody>
            <a:bodyPr vert="horz" lIns="91440" tIns="45720" rIns="91440" bIns="45720" rtlCol="0">
              <a:normAutofit fontScale="77500" lnSpcReduction="20000"/>
            </a:bodyPr>
            <a:lstStyle/>
            <a:p>
              <a:pPr marL="342900" marR="0" lvl="0" indent="-342900" algn="l" defTabSz="457200" rtl="0" eaLnBrk="1" fontAlgn="auto" latinLnBrk="0" hangingPunct="1">
                <a:lnSpc>
                  <a:spcPct val="100000"/>
                </a:lnSpc>
                <a:spcBef>
                  <a:spcPct val="20000"/>
                </a:spcBef>
                <a:spcAft>
                  <a:spcPts val="0"/>
                </a:spcAft>
                <a:buClrTx/>
                <a:buSzTx/>
                <a:tabLst/>
                <a:defRPr/>
              </a:pPr>
              <a:r>
                <a:rPr kumimoji="0" lang="en-US" sz="2706" b="0" i="0" u="none" strike="noStrike" kern="1200" cap="none" spc="0" normalizeH="0" baseline="0" noProof="0" dirty="0" smtClean="0">
                  <a:ln>
                    <a:noFill/>
                  </a:ln>
                  <a:solidFill>
                    <a:schemeClr val="tx1"/>
                  </a:solidFill>
                  <a:effectLst/>
                  <a:uLnTx/>
                  <a:uFillTx/>
                  <a:latin typeface="+mn-lt"/>
                  <a:ea typeface="+mn-ea"/>
                  <a:cs typeface="+mn-cs"/>
                </a:rPr>
                <a:t>The</a:t>
              </a:r>
              <a:r>
                <a:rPr kumimoji="0" lang="en-US" sz="2706" b="0" i="0" u="none" strike="noStrike" kern="1200" cap="none" spc="0" normalizeH="0" noProof="0" dirty="0" smtClean="0">
                  <a:ln>
                    <a:noFill/>
                  </a:ln>
                  <a:solidFill>
                    <a:schemeClr val="tx1"/>
                  </a:solidFill>
                  <a:effectLst/>
                  <a:uLnTx/>
                  <a:uFillTx/>
                  <a:latin typeface="+mn-lt"/>
                  <a:ea typeface="+mn-ea"/>
                  <a:cs typeface="+mn-cs"/>
                </a:rPr>
                <a:t> </a:t>
              </a:r>
              <a:r>
                <a:rPr kumimoji="0" lang="en-US" sz="2706" b="0" i="0" u="none" strike="noStrike" kern="1200" cap="none" spc="0" normalizeH="0" baseline="0" noProof="0" dirty="0" smtClean="0">
                  <a:ln>
                    <a:noFill/>
                  </a:ln>
                  <a:solidFill>
                    <a:schemeClr val="tx1"/>
                  </a:solidFill>
                  <a:effectLst/>
                  <a:uLnTx/>
                  <a:uFillTx/>
                  <a:latin typeface="+mn-lt"/>
                  <a:ea typeface="+mn-ea"/>
                  <a:cs typeface="+mn-cs"/>
                </a:rPr>
                <a:t>electron cloud</a:t>
              </a:r>
            </a:p>
            <a:p>
              <a:pPr marL="360000" marR="0" lvl="1" indent="-285750" algn="l" defTabSz="457200" rtl="0" eaLnBrk="1" fontAlgn="auto" latinLnBrk="0" hangingPunct="1">
                <a:lnSpc>
                  <a:spcPct val="100000"/>
                </a:lnSpc>
                <a:spcBef>
                  <a:spcPct val="20000"/>
                </a:spcBef>
                <a:spcAft>
                  <a:spcPts val="0"/>
                </a:spcAft>
                <a:buClrTx/>
                <a:buSzTx/>
                <a:buFont typeface="Arial"/>
                <a:buChar char="–"/>
                <a:tabLst/>
                <a:defRPr/>
              </a:pPr>
              <a:r>
                <a:rPr kumimoji="0" lang="en-US" sz="2162" b="0" i="0" u="none" strike="noStrike" kern="1200" cap="none" spc="0" normalizeH="0" baseline="0" noProof="0" dirty="0" smtClean="0">
                  <a:ln>
                    <a:noFill/>
                  </a:ln>
                  <a:solidFill>
                    <a:schemeClr val="tx1"/>
                  </a:solidFill>
                  <a:effectLst/>
                  <a:uLnTx/>
                  <a:uFillTx/>
                  <a:latin typeface="+mn-lt"/>
                  <a:ea typeface="+mn-ea"/>
                  <a:cs typeface="+mn-cs"/>
                </a:rPr>
                <a:t>Electron production and accumulation</a:t>
              </a:r>
            </a:p>
            <a:p>
              <a:pPr marL="360000" marR="0" lvl="1" indent="-285750" algn="l" defTabSz="457200" rtl="0" eaLnBrk="1" fontAlgn="auto" latinLnBrk="0" hangingPunct="1">
                <a:lnSpc>
                  <a:spcPct val="100000"/>
                </a:lnSpc>
                <a:spcBef>
                  <a:spcPct val="20000"/>
                </a:spcBef>
                <a:spcAft>
                  <a:spcPts val="0"/>
                </a:spcAft>
                <a:buClrTx/>
                <a:buSzTx/>
                <a:buFont typeface="Arial"/>
                <a:buChar char="–"/>
                <a:tabLst/>
                <a:defRPr/>
              </a:pPr>
              <a:r>
                <a:rPr kumimoji="0" lang="en-US" sz="2162" b="0" i="0" u="none" strike="noStrike" kern="1200" cap="none" spc="0" normalizeH="0" baseline="0" noProof="0" dirty="0" smtClean="0">
                  <a:ln>
                    <a:noFill/>
                  </a:ln>
                  <a:solidFill>
                    <a:schemeClr val="tx1"/>
                  </a:solidFill>
                  <a:effectLst/>
                  <a:uLnTx/>
                  <a:uFillTx/>
                  <a:latin typeface="+mn-lt"/>
                  <a:ea typeface="+mn-ea"/>
                  <a:cs typeface="+mn-cs"/>
                </a:rPr>
                <a:t>Poisson’s equation with</a:t>
              </a:r>
            </a:p>
            <a:p>
              <a:pPr marL="817200" lvl="2" indent="-285750">
                <a:spcBef>
                  <a:spcPct val="20000"/>
                </a:spcBef>
                <a:buFont typeface="Courier New"/>
                <a:buChar char="o"/>
              </a:pPr>
              <a:r>
                <a:rPr lang="en-US" sz="1935" dirty="0" smtClean="0"/>
                <a:t>The electron cloud as the source term</a:t>
              </a:r>
            </a:p>
            <a:p>
              <a:pPr marL="817200" lvl="2" indent="-285750">
                <a:spcBef>
                  <a:spcPct val="20000"/>
                </a:spcBef>
                <a:buFont typeface="Courier New"/>
                <a:buChar char="o"/>
              </a:pPr>
              <a:r>
                <a:rPr kumimoji="0" lang="en-US" sz="1935" b="0" i="0" u="none" strike="noStrike" kern="1200" cap="none" spc="0" normalizeH="0" baseline="0" noProof="0" dirty="0" smtClean="0">
                  <a:ln>
                    <a:noFill/>
                  </a:ln>
                  <a:solidFill>
                    <a:schemeClr val="tx1"/>
                  </a:solidFill>
                  <a:effectLst/>
                  <a:uLnTx/>
                  <a:uFillTx/>
                  <a:latin typeface="+mn-lt"/>
                  <a:ea typeface="+mn-ea"/>
                  <a:cs typeface="+mn-cs"/>
                </a:rPr>
                <a:t>Boundary conditions given by the chamber in which the electron cloud builds up</a:t>
              </a:r>
            </a:p>
            <a:p>
              <a:pPr marL="1143000" marR="0" lvl="2" indent="-228600" algn="l" defTabSz="457200" rtl="0" eaLnBrk="1" fontAlgn="auto" latinLnBrk="0" hangingPunct="1">
                <a:lnSpc>
                  <a:spcPct val="100000"/>
                </a:lnSpc>
                <a:spcBef>
                  <a:spcPct val="20000"/>
                </a:spcBef>
                <a:spcAft>
                  <a:spcPts val="0"/>
                </a:spcAft>
                <a:buClrTx/>
                <a:buSzTx/>
                <a:buFont typeface="Arial"/>
                <a:buNone/>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grpSp>
      <p:sp>
        <p:nvSpPr>
          <p:cNvPr id="17"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8"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16541032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par>
                                <p:cTn id="9" presetID="1" presetClass="exit"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2"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50</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pic>
        <p:nvPicPr>
          <p:cNvPr id="6" name="Picture 2" descr="L:\pccern_state\mysims\013_LHC_ALICE_common_pipe\video_drift_LHC\01502.png"/>
          <p:cNvPicPr>
            <a:picLocks noChangeAspect="1" noChangeArrowheads="1"/>
          </p:cNvPicPr>
          <p:nvPr/>
        </p:nvPicPr>
        <p:blipFill>
          <a:blip r:embed="rId2" cstate="print"/>
          <a:srcRect/>
          <a:stretch>
            <a:fillRect/>
          </a:stretch>
        </p:blipFill>
        <p:spPr bwMode="auto">
          <a:xfrm>
            <a:off x="-128016" y="1092618"/>
            <a:ext cx="5047498" cy="3785624"/>
          </a:xfrm>
          <a:prstGeom prst="rect">
            <a:avLst/>
          </a:prstGeom>
          <a:noFill/>
        </p:spPr>
      </p:pic>
      <p:grpSp>
        <p:nvGrpSpPr>
          <p:cNvPr id="7" name="Gruppo 7"/>
          <p:cNvGrpSpPr/>
          <p:nvPr/>
        </p:nvGrpSpPr>
        <p:grpSpPr>
          <a:xfrm>
            <a:off x="266700" y="1064170"/>
            <a:ext cx="4762500" cy="3911600"/>
            <a:chOff x="266700" y="812800"/>
            <a:chExt cx="4762500" cy="3911600"/>
          </a:xfrm>
        </p:grpSpPr>
        <p:sp>
          <p:nvSpPr>
            <p:cNvPr id="9" name="Rettangolo 8"/>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9"/>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ttangolo 10"/>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tangolo 11"/>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ttangolo 12"/>
            <p:cNvSpPr/>
            <p:nvPr/>
          </p:nvSpPr>
          <p:spPr>
            <a:xfrm>
              <a:off x="571500" y="812800"/>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14" name="Picture 13"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22232"/>
            <a:ext cx="4806532" cy="3766768"/>
          </a:xfrm>
          <a:prstGeom prst="rect">
            <a:avLst/>
          </a:prstGeom>
        </p:spPr>
      </p:pic>
      <p:grpSp>
        <p:nvGrpSpPr>
          <p:cNvPr id="15" name="Gruppo 50"/>
          <p:cNvGrpSpPr/>
          <p:nvPr/>
        </p:nvGrpSpPr>
        <p:grpSpPr>
          <a:xfrm>
            <a:off x="6858000" y="1516080"/>
            <a:ext cx="1441450" cy="2114550"/>
            <a:chOff x="6858000" y="1238250"/>
            <a:chExt cx="1441450" cy="2114550"/>
          </a:xfrm>
        </p:grpSpPr>
        <p:sp>
          <p:nvSpPr>
            <p:cNvPr id="16" name="Rettangolo 51"/>
            <p:cNvSpPr/>
            <p:nvPr/>
          </p:nvSpPr>
          <p:spPr>
            <a:xfrm>
              <a:off x="6858000" y="1295400"/>
              <a:ext cx="1371600" cy="2057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ttangolo 52"/>
            <p:cNvSpPr/>
            <p:nvPr/>
          </p:nvSpPr>
          <p:spPr>
            <a:xfrm>
              <a:off x="7620000" y="123825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ttangolo 53"/>
            <p:cNvSpPr/>
            <p:nvPr/>
          </p:nvSpPr>
          <p:spPr>
            <a:xfrm>
              <a:off x="7689850" y="1676400"/>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ettangolo 62"/>
          <p:cNvSpPr/>
          <p:nvPr/>
        </p:nvSpPr>
        <p:spPr>
          <a:xfrm>
            <a:off x="2116510" y="4989000"/>
            <a:ext cx="6804822" cy="1392689"/>
          </a:xfrm>
          <a:prstGeom prst="rect">
            <a:avLst/>
          </a:prstGeom>
        </p:spPr>
        <p:txBody>
          <a:bodyPr wrap="square">
            <a:spAutoFit/>
          </a:bodyPr>
          <a:lstStyle/>
          <a:p>
            <a:pPr marL="342900" lvl="1" indent="-342900">
              <a:lnSpc>
                <a:spcPct val="150000"/>
              </a:lnSpc>
              <a:spcAft>
                <a:spcPts val="600"/>
              </a:spcAft>
              <a:buFont typeface="Arial" pitchFamily="34" charset="0"/>
              <a:buChar char="•"/>
            </a:pPr>
            <a:r>
              <a:rPr lang="en-US" b="1" dirty="0" smtClean="0">
                <a:solidFill>
                  <a:srgbClr val="FF0000"/>
                </a:solidFill>
                <a:latin typeface="Calibri" pitchFamily="34" charset="0"/>
              </a:rPr>
              <a:t>Another bunch passage can interrupt the decay </a:t>
            </a:r>
            <a:r>
              <a:rPr lang="en-US" dirty="0" smtClean="0">
                <a:solidFill>
                  <a:schemeClr val="tx2"/>
                </a:solidFill>
                <a:latin typeface="Calibri" pitchFamily="34" charset="0"/>
              </a:rPr>
              <a:t>before reaching the initial value </a:t>
            </a:r>
          </a:p>
          <a:p>
            <a:pPr marL="342900" lvl="1" indent="-342900">
              <a:lnSpc>
                <a:spcPct val="150000"/>
              </a:lnSpc>
              <a:spcAft>
                <a:spcPts val="600"/>
              </a:spcAft>
              <a:buFont typeface="Arial" pitchFamily="34" charset="0"/>
              <a:buChar char="•"/>
            </a:pPr>
            <a:r>
              <a:rPr lang="en-US" dirty="0" smtClean="0">
                <a:solidFill>
                  <a:schemeClr val="tx2"/>
                </a:solidFill>
                <a:latin typeface="Calibri" pitchFamily="34" charset="0"/>
              </a:rPr>
              <a:t>This could lead to </a:t>
            </a:r>
            <a:r>
              <a:rPr lang="en-US" b="1" dirty="0" smtClean="0">
                <a:solidFill>
                  <a:schemeClr val="tx2"/>
                </a:solidFill>
                <a:latin typeface="Calibri" pitchFamily="34" charset="0"/>
              </a:rPr>
              <a:t>exponential growth </a:t>
            </a:r>
            <a:r>
              <a:rPr lang="en-US" dirty="0" smtClean="0">
                <a:solidFill>
                  <a:schemeClr val="tx2"/>
                </a:solidFill>
                <a:latin typeface="Calibri" pitchFamily="34" charset="0"/>
              </a:rPr>
              <a:t>of the number of electrons</a:t>
            </a:r>
          </a:p>
        </p:txBody>
      </p:sp>
      <p:sp>
        <p:nvSpPr>
          <p:cNvPr id="20"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1"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22" name="Freeform 21"/>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Freeform 22"/>
          <p:cNvSpPr/>
          <p:nvPr/>
        </p:nvSpPr>
        <p:spPr>
          <a:xfrm>
            <a:off x="66099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566788897"/>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51</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pic>
        <p:nvPicPr>
          <p:cNvPr id="6" name="Picture 2" descr="L:\pccern_state\mysims\013_LHC_ALICE_common_pipe\video_drift_LHC\01502.png"/>
          <p:cNvPicPr>
            <a:picLocks noChangeAspect="1" noChangeArrowheads="1"/>
          </p:cNvPicPr>
          <p:nvPr/>
        </p:nvPicPr>
        <p:blipFill>
          <a:blip r:embed="rId2" cstate="print"/>
          <a:srcRect/>
          <a:stretch>
            <a:fillRect/>
          </a:stretch>
        </p:blipFill>
        <p:spPr bwMode="auto">
          <a:xfrm>
            <a:off x="-128016" y="1090907"/>
            <a:ext cx="5047498" cy="3785624"/>
          </a:xfrm>
          <a:prstGeom prst="rect">
            <a:avLst/>
          </a:prstGeom>
          <a:noFill/>
        </p:spPr>
      </p:pic>
      <p:grpSp>
        <p:nvGrpSpPr>
          <p:cNvPr id="7" name="Gruppo 7"/>
          <p:cNvGrpSpPr/>
          <p:nvPr/>
        </p:nvGrpSpPr>
        <p:grpSpPr>
          <a:xfrm>
            <a:off x="266700" y="1062459"/>
            <a:ext cx="4762500" cy="3926541"/>
            <a:chOff x="266700" y="797859"/>
            <a:chExt cx="4762500" cy="3926541"/>
          </a:xfrm>
        </p:grpSpPr>
        <p:sp>
          <p:nvSpPr>
            <p:cNvPr id="9" name="Rettangolo 8"/>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9"/>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ttangolo 10"/>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tangolo 11"/>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ttangolo 12"/>
            <p:cNvSpPr/>
            <p:nvPr/>
          </p:nvSpPr>
          <p:spPr>
            <a:xfrm>
              <a:off x="571500" y="797859"/>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14" name="Picture 13"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22232"/>
            <a:ext cx="4806532" cy="3766768"/>
          </a:xfrm>
          <a:prstGeom prst="rect">
            <a:avLst/>
          </a:prstGeom>
        </p:spPr>
      </p:pic>
      <p:sp>
        <p:nvSpPr>
          <p:cNvPr id="15" name="Rettangolo 62"/>
          <p:cNvSpPr/>
          <p:nvPr/>
        </p:nvSpPr>
        <p:spPr>
          <a:xfrm>
            <a:off x="2116510" y="4989000"/>
            <a:ext cx="6804822" cy="1392689"/>
          </a:xfrm>
          <a:prstGeom prst="rect">
            <a:avLst/>
          </a:prstGeom>
        </p:spPr>
        <p:txBody>
          <a:bodyPr wrap="square">
            <a:spAutoFit/>
          </a:bodyPr>
          <a:lstStyle/>
          <a:p>
            <a:pPr marL="342900" lvl="1" indent="-342900">
              <a:lnSpc>
                <a:spcPct val="150000"/>
              </a:lnSpc>
              <a:spcAft>
                <a:spcPts val="600"/>
              </a:spcAft>
              <a:buFont typeface="Arial" pitchFamily="34" charset="0"/>
              <a:buChar char="•"/>
            </a:pPr>
            <a:r>
              <a:rPr lang="en-US" b="1" dirty="0" smtClean="0">
                <a:solidFill>
                  <a:srgbClr val="FF0000"/>
                </a:solidFill>
                <a:latin typeface="Calibri" pitchFamily="34" charset="0"/>
              </a:rPr>
              <a:t>Another bunch passage can interrupt the decay </a:t>
            </a:r>
            <a:r>
              <a:rPr lang="en-US" dirty="0" smtClean="0">
                <a:solidFill>
                  <a:schemeClr val="tx2"/>
                </a:solidFill>
                <a:latin typeface="Calibri" pitchFamily="34" charset="0"/>
              </a:rPr>
              <a:t>before reaching the initial value </a:t>
            </a:r>
          </a:p>
          <a:p>
            <a:pPr marL="342900" lvl="1" indent="-342900">
              <a:lnSpc>
                <a:spcPct val="150000"/>
              </a:lnSpc>
              <a:spcAft>
                <a:spcPts val="600"/>
              </a:spcAft>
              <a:buFont typeface="Arial" pitchFamily="34" charset="0"/>
              <a:buChar char="•"/>
            </a:pPr>
            <a:r>
              <a:rPr lang="en-US" dirty="0" smtClean="0">
                <a:solidFill>
                  <a:schemeClr val="tx2"/>
                </a:solidFill>
                <a:latin typeface="Calibri" pitchFamily="34" charset="0"/>
              </a:rPr>
              <a:t>This could lead to </a:t>
            </a:r>
            <a:r>
              <a:rPr lang="en-US" b="1" dirty="0" smtClean="0">
                <a:solidFill>
                  <a:schemeClr val="tx2"/>
                </a:solidFill>
                <a:latin typeface="Calibri" pitchFamily="34" charset="0"/>
              </a:rPr>
              <a:t>exponential growth </a:t>
            </a:r>
            <a:r>
              <a:rPr lang="en-US" dirty="0" smtClean="0">
                <a:solidFill>
                  <a:schemeClr val="tx2"/>
                </a:solidFill>
                <a:latin typeface="Calibri" pitchFamily="34" charset="0"/>
              </a:rPr>
              <a:t>of the number of electrons</a:t>
            </a:r>
          </a:p>
        </p:txBody>
      </p:sp>
      <p:sp>
        <p:nvSpPr>
          <p:cNvPr id="16"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7"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18" name="Freeform 17"/>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Freeform 18"/>
          <p:cNvSpPr/>
          <p:nvPr/>
        </p:nvSpPr>
        <p:spPr>
          <a:xfrm>
            <a:off x="66099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726078394"/>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52</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Illustration of </a:t>
            </a:r>
            <a:r>
              <a:rPr lang="en-US" dirty="0" err="1" smtClean="0"/>
              <a:t>multipacting</a:t>
            </a:r>
            <a:endParaRPr lang="en-US" dirty="0"/>
          </a:p>
        </p:txBody>
      </p:sp>
      <p:pic>
        <p:nvPicPr>
          <p:cNvPr id="6" name="Picture 2" descr="L:\pccern_state\mysims\013_LHC_ALICE_common_pipe\video_drift_LHC\01502.png"/>
          <p:cNvPicPr>
            <a:picLocks noChangeAspect="1" noChangeArrowheads="1"/>
          </p:cNvPicPr>
          <p:nvPr/>
        </p:nvPicPr>
        <p:blipFill>
          <a:blip r:embed="rId2" cstate="print"/>
          <a:srcRect/>
          <a:stretch>
            <a:fillRect/>
          </a:stretch>
        </p:blipFill>
        <p:spPr bwMode="auto">
          <a:xfrm>
            <a:off x="-128016" y="1090907"/>
            <a:ext cx="5047498" cy="3785624"/>
          </a:xfrm>
          <a:prstGeom prst="rect">
            <a:avLst/>
          </a:prstGeom>
          <a:noFill/>
        </p:spPr>
      </p:pic>
      <p:grpSp>
        <p:nvGrpSpPr>
          <p:cNvPr id="7" name="Gruppo 7"/>
          <p:cNvGrpSpPr/>
          <p:nvPr/>
        </p:nvGrpSpPr>
        <p:grpSpPr>
          <a:xfrm>
            <a:off x="266700" y="1062459"/>
            <a:ext cx="4762500" cy="3926541"/>
            <a:chOff x="266700" y="797859"/>
            <a:chExt cx="4762500" cy="3926541"/>
          </a:xfrm>
        </p:grpSpPr>
        <p:sp>
          <p:nvSpPr>
            <p:cNvPr id="9" name="Rettangolo 8"/>
            <p:cNvSpPr/>
            <p:nvPr/>
          </p:nvSpPr>
          <p:spPr>
            <a:xfrm>
              <a:off x="3733800" y="914400"/>
              <a:ext cx="12954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9"/>
            <p:cNvSpPr/>
            <p:nvPr/>
          </p:nvSpPr>
          <p:spPr>
            <a:xfrm>
              <a:off x="266700" y="1066800"/>
              <a:ext cx="304800" cy="3657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ttangolo 10"/>
            <p:cNvSpPr/>
            <p:nvPr/>
          </p:nvSpPr>
          <p:spPr>
            <a:xfrm>
              <a:off x="1524000" y="984250"/>
              <a:ext cx="1219200" cy="209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tangolo 11"/>
            <p:cNvSpPr/>
            <p:nvPr/>
          </p:nvSpPr>
          <p:spPr>
            <a:xfrm>
              <a:off x="579120" y="4282440"/>
              <a:ext cx="3091180" cy="1447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ttangolo 12"/>
            <p:cNvSpPr/>
            <p:nvPr/>
          </p:nvSpPr>
          <p:spPr>
            <a:xfrm>
              <a:off x="571500" y="797859"/>
              <a:ext cx="3086100" cy="415498"/>
            </a:xfrm>
            <a:prstGeom prst="rect">
              <a:avLst/>
            </a:prstGeom>
          </p:spPr>
          <p:txBody>
            <a:bodyPr wrap="square">
              <a:spAutoFit/>
            </a:bodyPr>
            <a:lstStyle/>
            <a:p>
              <a:pPr marL="0" lvl="1" algn="ctr">
                <a:lnSpc>
                  <a:spcPct val="150000"/>
                </a:lnSpc>
                <a:spcAft>
                  <a:spcPts val="1200"/>
                </a:spcAft>
                <a:tabLst>
                  <a:tab pos="1543050" algn="l"/>
                </a:tabLst>
              </a:pPr>
              <a:r>
                <a:rPr lang="en-US" sz="1400" b="1" dirty="0" smtClean="0">
                  <a:solidFill>
                    <a:schemeClr val="tx2"/>
                  </a:solidFill>
                  <a:latin typeface="Calibri" pitchFamily="34" charset="0"/>
                </a:rPr>
                <a:t>Beam pipe transverse cut</a:t>
              </a:r>
              <a:endParaRPr lang="en-US" sz="1400" dirty="0" smtClean="0">
                <a:solidFill>
                  <a:schemeClr val="tx2"/>
                </a:solidFill>
                <a:latin typeface="Calibri" pitchFamily="34" charset="0"/>
              </a:endParaRPr>
            </a:p>
          </p:txBody>
        </p:sp>
      </p:grpSp>
      <p:pic>
        <p:nvPicPr>
          <p:cNvPr id="14" name="Picture 13" descr="thick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222232"/>
            <a:ext cx="4806532" cy="3766768"/>
          </a:xfrm>
          <a:prstGeom prst="rect">
            <a:avLst/>
          </a:prstGeom>
        </p:spPr>
      </p:pic>
      <p:sp>
        <p:nvSpPr>
          <p:cNvPr id="15" name="Rettangolo 19"/>
          <p:cNvSpPr/>
          <p:nvPr/>
        </p:nvSpPr>
        <p:spPr>
          <a:xfrm>
            <a:off x="457200" y="4970348"/>
            <a:ext cx="8077200" cy="966418"/>
          </a:xfrm>
          <a:prstGeom prst="rect">
            <a:avLst/>
          </a:prstGeom>
        </p:spPr>
        <p:txBody>
          <a:bodyPr wrap="square">
            <a:spAutoFit/>
          </a:bodyPr>
          <a:lstStyle/>
          <a:p>
            <a:pPr marL="342900" lvl="1" indent="-342900" algn="ctr">
              <a:lnSpc>
                <a:spcPct val="120000"/>
              </a:lnSpc>
              <a:spcAft>
                <a:spcPts val="600"/>
              </a:spcAft>
            </a:pPr>
            <a:r>
              <a:rPr lang="en-US" sz="2400" b="1" dirty="0" smtClean="0">
                <a:solidFill>
                  <a:schemeClr val="tx2"/>
                </a:solidFill>
                <a:latin typeface="Calibri" pitchFamily="34" charset="0"/>
              </a:rPr>
              <a:t>Electron cloud effect is strongly dependent on bunch spacing, bunch charge and pipe radius!</a:t>
            </a:r>
            <a:endParaRPr lang="en-US" sz="2400" dirty="0" smtClean="0">
              <a:solidFill>
                <a:schemeClr val="tx2"/>
              </a:solidFill>
              <a:latin typeface="Calibri" pitchFamily="34" charset="0"/>
            </a:endParaRPr>
          </a:p>
        </p:txBody>
      </p:sp>
      <p:cxnSp>
        <p:nvCxnSpPr>
          <p:cNvPr id="16" name="Straight Arrow Connector 19"/>
          <p:cNvCxnSpPr/>
          <p:nvPr/>
        </p:nvCxnSpPr>
        <p:spPr>
          <a:xfrm flipH="1">
            <a:off x="4800600" y="2398200"/>
            <a:ext cx="1905000" cy="0"/>
          </a:xfrm>
          <a:prstGeom prst="straightConnector1">
            <a:avLst/>
          </a:prstGeom>
          <a:ln w="28575">
            <a:solidFill>
              <a:srgbClr val="FF0000"/>
            </a:solidFill>
            <a:headEnd type="stealth" w="lg" len="lg"/>
            <a:tailEnd type="stealth" w="lg" len="lg"/>
          </a:ln>
        </p:spPr>
        <p:style>
          <a:lnRef idx="1">
            <a:schemeClr val="accent2"/>
          </a:lnRef>
          <a:fillRef idx="0">
            <a:schemeClr val="accent2"/>
          </a:fillRef>
          <a:effectRef idx="0">
            <a:schemeClr val="accent2"/>
          </a:effectRef>
          <a:fontRef idx="minor">
            <a:schemeClr val="tx1"/>
          </a:fontRef>
        </p:style>
      </p:cxnSp>
      <p:sp>
        <p:nvSpPr>
          <p:cNvPr id="17" name="Rettangolo 16"/>
          <p:cNvSpPr/>
          <p:nvPr/>
        </p:nvSpPr>
        <p:spPr>
          <a:xfrm>
            <a:off x="4876800" y="2028868"/>
            <a:ext cx="1828800" cy="369332"/>
          </a:xfrm>
          <a:prstGeom prst="rect">
            <a:avLst/>
          </a:prstGeom>
        </p:spPr>
        <p:txBody>
          <a:bodyPr wrap="square">
            <a:spAutoFit/>
          </a:bodyPr>
          <a:lstStyle/>
          <a:p>
            <a:pPr algn="ctr"/>
            <a:r>
              <a:rPr lang="en-US" b="1" dirty="0" smtClean="0">
                <a:solidFill>
                  <a:srgbClr val="FF0000"/>
                </a:solidFill>
                <a:latin typeface="Calibri" pitchFamily="34" charset="0"/>
              </a:rPr>
              <a:t>bunch spacing </a:t>
            </a:r>
            <a:endParaRPr lang="en-US" dirty="0">
              <a:solidFill>
                <a:srgbClr val="FF0000"/>
              </a:solidFill>
            </a:endParaRPr>
          </a:p>
        </p:txBody>
      </p:sp>
      <p:cxnSp>
        <p:nvCxnSpPr>
          <p:cNvPr id="18" name="Straight Arrow Connector 19"/>
          <p:cNvCxnSpPr/>
          <p:nvPr/>
        </p:nvCxnSpPr>
        <p:spPr>
          <a:xfrm>
            <a:off x="5984868" y="2579812"/>
            <a:ext cx="0" cy="1505445"/>
          </a:xfrm>
          <a:prstGeom prst="straightConnector1">
            <a:avLst/>
          </a:prstGeom>
          <a:ln w="28575">
            <a:solidFill>
              <a:srgbClr val="008000"/>
            </a:solidFill>
            <a:headEnd type="stealth" w="lg" len="lg"/>
            <a:tailEnd type="stealth" w="lg" len="lg"/>
          </a:ln>
        </p:spPr>
        <p:style>
          <a:lnRef idx="1">
            <a:schemeClr val="accent2"/>
          </a:lnRef>
          <a:fillRef idx="0">
            <a:schemeClr val="accent2"/>
          </a:fillRef>
          <a:effectRef idx="0">
            <a:schemeClr val="accent2"/>
          </a:effectRef>
          <a:fontRef idx="minor">
            <a:schemeClr val="tx1"/>
          </a:fontRef>
        </p:style>
      </p:cxnSp>
      <p:sp>
        <p:nvSpPr>
          <p:cNvPr id="19" name="Rettangolo 16"/>
          <p:cNvSpPr/>
          <p:nvPr/>
        </p:nvSpPr>
        <p:spPr>
          <a:xfrm>
            <a:off x="5968753" y="3226422"/>
            <a:ext cx="2295991" cy="646331"/>
          </a:xfrm>
          <a:prstGeom prst="rect">
            <a:avLst/>
          </a:prstGeom>
        </p:spPr>
        <p:txBody>
          <a:bodyPr wrap="square">
            <a:spAutoFit/>
          </a:bodyPr>
          <a:lstStyle/>
          <a:p>
            <a:r>
              <a:rPr lang="en-US" b="1" dirty="0" err="1" smtClean="0">
                <a:solidFill>
                  <a:srgbClr val="008000"/>
                </a:solidFill>
                <a:latin typeface="Symbol" charset="2"/>
                <a:cs typeface="Symbol" charset="2"/>
              </a:rPr>
              <a:t>D</a:t>
            </a:r>
            <a:r>
              <a:rPr lang="en-US" b="1" dirty="0" err="1" smtClean="0">
                <a:solidFill>
                  <a:srgbClr val="008000"/>
                </a:solidFill>
                <a:latin typeface="Calibri" pitchFamily="34" charset="0"/>
              </a:rPr>
              <a:t>N</a:t>
            </a:r>
            <a:r>
              <a:rPr lang="en-US" b="1" baseline="-25000" dirty="0" err="1" smtClean="0">
                <a:solidFill>
                  <a:srgbClr val="008000"/>
                </a:solidFill>
                <a:latin typeface="Calibri" pitchFamily="34" charset="0"/>
              </a:rPr>
              <a:t>eg</a:t>
            </a:r>
            <a:r>
              <a:rPr lang="en-US" b="1" baseline="-25000" dirty="0" smtClean="0">
                <a:solidFill>
                  <a:srgbClr val="008000"/>
                </a:solidFill>
                <a:latin typeface="Calibri" pitchFamily="34" charset="0"/>
              </a:rPr>
              <a:t> </a:t>
            </a:r>
            <a:r>
              <a:rPr lang="en-US" b="1" dirty="0" smtClean="0">
                <a:solidFill>
                  <a:srgbClr val="008000"/>
                </a:solidFill>
                <a:latin typeface="Calibri" pitchFamily="34" charset="0"/>
              </a:rPr>
              <a:t>depends on bunch charge and SEY </a:t>
            </a:r>
            <a:endParaRPr lang="en-US" dirty="0">
              <a:solidFill>
                <a:srgbClr val="008000"/>
              </a:solidFill>
            </a:endParaRPr>
          </a:p>
        </p:txBody>
      </p:sp>
      <p:cxnSp>
        <p:nvCxnSpPr>
          <p:cNvPr id="20" name="Straight Arrow Connector 19"/>
          <p:cNvCxnSpPr/>
          <p:nvPr/>
        </p:nvCxnSpPr>
        <p:spPr>
          <a:xfrm>
            <a:off x="6718207" y="2579812"/>
            <a:ext cx="0" cy="646610"/>
          </a:xfrm>
          <a:prstGeom prst="straightConnector1">
            <a:avLst/>
          </a:prstGeom>
          <a:ln w="28575">
            <a:solidFill>
              <a:srgbClr val="660066"/>
            </a:solidFill>
            <a:headEnd type="stealth" w="lg" len="lg"/>
            <a:tailEnd type="stealth" w="lg" len="lg"/>
          </a:ln>
        </p:spPr>
        <p:style>
          <a:lnRef idx="1">
            <a:schemeClr val="accent2"/>
          </a:lnRef>
          <a:fillRef idx="0">
            <a:schemeClr val="accent2"/>
          </a:fillRef>
          <a:effectRef idx="0">
            <a:schemeClr val="accent2"/>
          </a:effectRef>
          <a:fontRef idx="minor">
            <a:schemeClr val="tx1"/>
          </a:fontRef>
        </p:style>
      </p:cxnSp>
      <p:sp>
        <p:nvSpPr>
          <p:cNvPr id="21" name="Rettangolo 16"/>
          <p:cNvSpPr/>
          <p:nvPr/>
        </p:nvSpPr>
        <p:spPr>
          <a:xfrm>
            <a:off x="7037380" y="2578440"/>
            <a:ext cx="2010715" cy="646331"/>
          </a:xfrm>
          <a:prstGeom prst="rect">
            <a:avLst/>
          </a:prstGeom>
        </p:spPr>
        <p:txBody>
          <a:bodyPr wrap="square">
            <a:spAutoFit/>
          </a:bodyPr>
          <a:lstStyle/>
          <a:p>
            <a:r>
              <a:rPr lang="en-US" b="1" dirty="0" err="1" smtClean="0">
                <a:solidFill>
                  <a:srgbClr val="660066"/>
                </a:solidFill>
                <a:latin typeface="Symbol" charset="2"/>
                <a:cs typeface="Symbol" charset="2"/>
              </a:rPr>
              <a:t>D</a:t>
            </a:r>
            <a:r>
              <a:rPr lang="en-US" b="1" dirty="0" err="1" smtClean="0">
                <a:solidFill>
                  <a:srgbClr val="660066"/>
                </a:solidFill>
                <a:latin typeface="Calibri" pitchFamily="34" charset="0"/>
              </a:rPr>
              <a:t>N</a:t>
            </a:r>
            <a:r>
              <a:rPr lang="en-US" b="1" baseline="-25000" dirty="0" err="1" smtClean="0">
                <a:solidFill>
                  <a:srgbClr val="660066"/>
                </a:solidFill>
                <a:latin typeface="Calibri" pitchFamily="34" charset="0"/>
              </a:rPr>
              <a:t>ed</a:t>
            </a:r>
            <a:r>
              <a:rPr lang="en-US" b="1" baseline="-25000" dirty="0" smtClean="0">
                <a:solidFill>
                  <a:srgbClr val="660066"/>
                </a:solidFill>
                <a:latin typeface="Calibri" pitchFamily="34" charset="0"/>
              </a:rPr>
              <a:t> </a:t>
            </a:r>
            <a:r>
              <a:rPr lang="en-US" b="1" dirty="0" smtClean="0">
                <a:solidFill>
                  <a:srgbClr val="660066"/>
                </a:solidFill>
                <a:latin typeface="Calibri" pitchFamily="34" charset="0"/>
              </a:rPr>
              <a:t>depends on pipe radius</a:t>
            </a:r>
            <a:endParaRPr lang="en-US" dirty="0">
              <a:solidFill>
                <a:srgbClr val="660066"/>
              </a:solidFill>
            </a:endParaRPr>
          </a:p>
        </p:txBody>
      </p:sp>
      <p:sp>
        <p:nvSpPr>
          <p:cNvPr id="22"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24" name="Freeform 23"/>
          <p:cNvSpPr/>
          <p:nvPr/>
        </p:nvSpPr>
        <p:spPr>
          <a:xfrm>
            <a:off x="47811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5" name="Freeform 24"/>
          <p:cNvSpPr/>
          <p:nvPr/>
        </p:nvSpPr>
        <p:spPr>
          <a:xfrm>
            <a:off x="6609975" y="4135859"/>
            <a:ext cx="248025" cy="226965"/>
          </a:xfrm>
          <a:custGeom>
            <a:avLst/>
            <a:gdLst>
              <a:gd name="connsiteX0" fmla="*/ 0 w 1210236"/>
              <a:gd name="connsiteY0" fmla="*/ 806871 h 806871"/>
              <a:gd name="connsiteX1" fmla="*/ 627530 w 1210236"/>
              <a:gd name="connsiteY1" fmla="*/ 47 h 806871"/>
              <a:gd name="connsiteX2" fmla="*/ 1210236 w 1210236"/>
              <a:gd name="connsiteY2" fmla="*/ 776988 h 806871"/>
            </a:gdLst>
            <a:ahLst/>
            <a:cxnLst>
              <a:cxn ang="0">
                <a:pos x="connsiteX0" y="connsiteY0"/>
              </a:cxn>
              <a:cxn ang="0">
                <a:pos x="connsiteX1" y="connsiteY1"/>
              </a:cxn>
              <a:cxn ang="0">
                <a:pos x="connsiteX2" y="connsiteY2"/>
              </a:cxn>
            </a:cxnLst>
            <a:rect l="l" t="t" r="r" b="b"/>
            <a:pathLst>
              <a:path w="1210236" h="806871">
                <a:moveTo>
                  <a:pt x="0" y="806871"/>
                </a:moveTo>
                <a:cubicBezTo>
                  <a:pt x="212912" y="405949"/>
                  <a:pt x="425824" y="5027"/>
                  <a:pt x="627530" y="47"/>
                </a:cubicBezTo>
                <a:cubicBezTo>
                  <a:pt x="829236" y="-4933"/>
                  <a:pt x="1019736" y="386027"/>
                  <a:pt x="1210236" y="776988"/>
                </a:cubicBezTo>
              </a:path>
            </a:pathLst>
          </a:custGeom>
          <a:ln>
            <a:solidFill>
              <a:srgbClr val="0000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891787300"/>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53</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A model for the </a:t>
            </a:r>
            <a:r>
              <a:rPr lang="en-US" dirty="0" err="1" smtClean="0"/>
              <a:t>multipacting</a:t>
            </a:r>
            <a:r>
              <a:rPr lang="en-US" dirty="0" smtClean="0"/>
              <a:t> process</a:t>
            </a:r>
            <a:endParaRPr lang="en-US" dirty="0"/>
          </a:p>
        </p:txBody>
      </p:sp>
      <p:pic>
        <p:nvPicPr>
          <p:cNvPr id="2" name="Picture 1"/>
          <p:cNvPicPr>
            <a:picLocks noChangeAspect="1"/>
          </p:cNvPicPr>
          <p:nvPr/>
        </p:nvPicPr>
        <p:blipFill>
          <a:blip r:embed="rId2"/>
          <a:stretch>
            <a:fillRect/>
          </a:stretch>
        </p:blipFill>
        <p:spPr>
          <a:xfrm>
            <a:off x="1230222" y="3569571"/>
            <a:ext cx="6081853" cy="848112"/>
          </a:xfrm>
          <a:prstGeom prst="rect">
            <a:avLst/>
          </a:prstGeom>
        </p:spPr>
      </p:pic>
      <p:pic>
        <p:nvPicPr>
          <p:cNvPr id="7" name="Picture 6"/>
          <p:cNvPicPr>
            <a:picLocks noChangeAspect="1"/>
          </p:cNvPicPr>
          <p:nvPr/>
        </p:nvPicPr>
        <p:blipFill rotWithShape="1">
          <a:blip r:embed="rId3"/>
          <a:srcRect l="59747"/>
          <a:stretch/>
        </p:blipFill>
        <p:spPr>
          <a:xfrm>
            <a:off x="3148313" y="887879"/>
            <a:ext cx="3680749" cy="2747842"/>
          </a:xfrm>
          <a:prstGeom prst="rect">
            <a:avLst/>
          </a:prstGeom>
        </p:spPr>
      </p:pic>
      <p:sp>
        <p:nvSpPr>
          <p:cNvPr id="6" name="TextBox 5"/>
          <p:cNvSpPr txBox="1"/>
          <p:nvPr/>
        </p:nvSpPr>
        <p:spPr>
          <a:xfrm>
            <a:off x="3201229" y="2817949"/>
            <a:ext cx="277792" cy="338554"/>
          </a:xfrm>
          <a:prstGeom prst="rect">
            <a:avLst/>
          </a:prstGeom>
          <a:noFill/>
        </p:spPr>
        <p:txBody>
          <a:bodyPr wrap="square" rtlCol="0">
            <a:spAutoFit/>
          </a:bodyPr>
          <a:lstStyle/>
          <a:p>
            <a:r>
              <a:rPr lang="en-US" sz="1600" dirty="0" err="1" smtClean="0"/>
              <a:t>t</a:t>
            </a:r>
            <a:r>
              <a:rPr lang="en-US" sz="1600" baseline="-25000" dirty="0" err="1" smtClean="0"/>
              <a:t>i</a:t>
            </a:r>
            <a:endParaRPr lang="en-US" sz="1600" dirty="0"/>
          </a:p>
        </p:txBody>
      </p:sp>
      <p:sp>
        <p:nvSpPr>
          <p:cNvPr id="9" name="TextBox 8"/>
          <p:cNvSpPr txBox="1"/>
          <p:nvPr/>
        </p:nvSpPr>
        <p:spPr>
          <a:xfrm>
            <a:off x="5562737" y="2817949"/>
            <a:ext cx="707434" cy="338554"/>
          </a:xfrm>
          <a:prstGeom prst="rect">
            <a:avLst/>
          </a:prstGeom>
          <a:noFill/>
        </p:spPr>
        <p:txBody>
          <a:bodyPr wrap="square" rtlCol="0">
            <a:spAutoFit/>
          </a:bodyPr>
          <a:lstStyle/>
          <a:p>
            <a:r>
              <a:rPr lang="en-US" sz="1600" dirty="0" smtClean="0"/>
              <a:t>t</a:t>
            </a:r>
            <a:r>
              <a:rPr lang="en-US" sz="1600" baseline="-25000" dirty="0" smtClean="0"/>
              <a:t>i+1</a:t>
            </a:r>
            <a:endParaRPr lang="en-US" sz="1600" dirty="0"/>
          </a:p>
        </p:txBody>
      </p:sp>
      <p:sp>
        <p:nvSpPr>
          <p:cNvPr id="10" name="TextBox 9"/>
          <p:cNvSpPr txBox="1"/>
          <p:nvPr/>
        </p:nvSpPr>
        <p:spPr>
          <a:xfrm>
            <a:off x="2288477" y="1717677"/>
            <a:ext cx="866050" cy="338554"/>
          </a:xfrm>
          <a:prstGeom prst="rect">
            <a:avLst/>
          </a:prstGeom>
          <a:noFill/>
        </p:spPr>
        <p:txBody>
          <a:bodyPr wrap="square" rtlCol="0">
            <a:spAutoFit/>
          </a:bodyPr>
          <a:lstStyle/>
          <a:p>
            <a:r>
              <a:rPr lang="en-US" sz="1600" dirty="0" err="1" smtClean="0">
                <a:solidFill>
                  <a:srgbClr val="0000FF"/>
                </a:solidFill>
              </a:rPr>
              <a:t>n</a:t>
            </a:r>
            <a:r>
              <a:rPr lang="en-US" sz="1600" baseline="-25000" dirty="0" err="1" smtClean="0">
                <a:solidFill>
                  <a:srgbClr val="0000FF"/>
                </a:solidFill>
              </a:rPr>
              <a:t>i</a:t>
            </a:r>
            <a:r>
              <a:rPr lang="en-US" sz="1600" dirty="0" smtClean="0">
                <a:solidFill>
                  <a:srgbClr val="0000FF"/>
                </a:solidFill>
              </a:rPr>
              <a:t>=n(</a:t>
            </a:r>
            <a:r>
              <a:rPr lang="en-US" sz="1600" dirty="0" err="1" smtClean="0">
                <a:solidFill>
                  <a:srgbClr val="0000FF"/>
                </a:solidFill>
              </a:rPr>
              <a:t>t</a:t>
            </a:r>
            <a:r>
              <a:rPr lang="en-US" sz="1600" baseline="-25000" dirty="0" err="1" smtClean="0">
                <a:solidFill>
                  <a:srgbClr val="0000FF"/>
                </a:solidFill>
              </a:rPr>
              <a:t>i</a:t>
            </a:r>
            <a:r>
              <a:rPr lang="en-US" sz="1600" dirty="0" smtClean="0">
                <a:solidFill>
                  <a:srgbClr val="0000FF"/>
                </a:solidFill>
              </a:rPr>
              <a:t>)</a:t>
            </a:r>
            <a:endParaRPr lang="en-US" sz="1600" dirty="0">
              <a:solidFill>
                <a:srgbClr val="0000FF"/>
              </a:solidFill>
            </a:endParaRPr>
          </a:p>
        </p:txBody>
      </p:sp>
      <p:sp>
        <p:nvSpPr>
          <p:cNvPr id="12" name="Rectangle 11"/>
          <p:cNvSpPr/>
          <p:nvPr/>
        </p:nvSpPr>
        <p:spPr>
          <a:xfrm>
            <a:off x="5738773" y="1124534"/>
            <a:ext cx="599155" cy="169341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5875800" y="1717677"/>
            <a:ext cx="1490901" cy="338554"/>
          </a:xfrm>
          <a:prstGeom prst="rect">
            <a:avLst/>
          </a:prstGeom>
          <a:noFill/>
        </p:spPr>
        <p:txBody>
          <a:bodyPr wrap="square" rtlCol="0">
            <a:spAutoFit/>
          </a:bodyPr>
          <a:lstStyle/>
          <a:p>
            <a:r>
              <a:rPr lang="en-US" sz="1600" dirty="0">
                <a:solidFill>
                  <a:srgbClr val="0000FF"/>
                </a:solidFill>
              </a:rPr>
              <a:t>n</a:t>
            </a:r>
            <a:r>
              <a:rPr lang="en-US" sz="1600" baseline="-25000" dirty="0" smtClean="0">
                <a:solidFill>
                  <a:srgbClr val="0000FF"/>
                </a:solidFill>
              </a:rPr>
              <a:t>i+1</a:t>
            </a:r>
            <a:r>
              <a:rPr lang="en-US" sz="1600" dirty="0" smtClean="0">
                <a:solidFill>
                  <a:srgbClr val="0000FF"/>
                </a:solidFill>
              </a:rPr>
              <a:t>=n(t</a:t>
            </a:r>
            <a:r>
              <a:rPr lang="en-US" sz="1600" baseline="-25000" dirty="0" smtClean="0">
                <a:solidFill>
                  <a:srgbClr val="0000FF"/>
                </a:solidFill>
              </a:rPr>
              <a:t>i+1</a:t>
            </a:r>
            <a:r>
              <a:rPr lang="en-US" sz="1600" dirty="0" smtClean="0">
                <a:solidFill>
                  <a:srgbClr val="0000FF"/>
                </a:solidFill>
              </a:rPr>
              <a:t>)</a:t>
            </a:r>
            <a:endParaRPr lang="en-US" sz="1600" dirty="0">
              <a:solidFill>
                <a:srgbClr val="0000FF"/>
              </a:solidFill>
            </a:endParaRPr>
          </a:p>
        </p:txBody>
      </p:sp>
      <p:sp>
        <p:nvSpPr>
          <p:cNvPr id="14" name="TextBox 13"/>
          <p:cNvSpPr txBox="1"/>
          <p:nvPr/>
        </p:nvSpPr>
        <p:spPr>
          <a:xfrm>
            <a:off x="1984234" y="4933890"/>
            <a:ext cx="3118701" cy="553998"/>
          </a:xfrm>
          <a:prstGeom prst="rect">
            <a:avLst/>
          </a:prstGeom>
          <a:noFill/>
          <a:ln>
            <a:solidFill>
              <a:schemeClr val="accent6"/>
            </a:solidFill>
          </a:ln>
        </p:spPr>
        <p:txBody>
          <a:bodyPr wrap="square" rtlCol="0">
            <a:spAutoFit/>
          </a:bodyPr>
          <a:lstStyle/>
          <a:p>
            <a:r>
              <a:rPr lang="en-US" sz="1500" dirty="0"/>
              <a:t>E</a:t>
            </a:r>
            <a:r>
              <a:rPr lang="en-US" sz="1500" dirty="0" smtClean="0"/>
              <a:t>nergy spectrum of the electrons impacting the wall at time t  </a:t>
            </a:r>
            <a:endParaRPr lang="en-US" sz="1500" dirty="0"/>
          </a:p>
        </p:txBody>
      </p:sp>
      <p:cxnSp>
        <p:nvCxnSpPr>
          <p:cNvPr id="16" name="Straight Arrow Connector 15"/>
          <p:cNvCxnSpPr/>
          <p:nvPr/>
        </p:nvCxnSpPr>
        <p:spPr>
          <a:xfrm flipV="1">
            <a:off x="3796496" y="4246767"/>
            <a:ext cx="277793" cy="687123"/>
          </a:xfrm>
          <a:prstGeom prst="straightConnector1">
            <a:avLst/>
          </a:prstGeom>
          <a:ln>
            <a:solidFill>
              <a:srgbClr val="4D4D4D"/>
            </a:solidFill>
            <a:tailEnd type="arrow"/>
          </a:ln>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4193374" y="5801525"/>
            <a:ext cx="3118701" cy="323165"/>
          </a:xfrm>
          <a:prstGeom prst="rect">
            <a:avLst/>
          </a:prstGeom>
          <a:noFill/>
          <a:ln>
            <a:solidFill>
              <a:schemeClr val="accent6"/>
            </a:solidFill>
          </a:ln>
        </p:spPr>
        <p:txBody>
          <a:bodyPr wrap="square" rtlCol="0">
            <a:spAutoFit/>
          </a:bodyPr>
          <a:lstStyle/>
          <a:p>
            <a:r>
              <a:rPr lang="en-US" sz="1500" dirty="0" smtClean="0"/>
              <a:t>SEY of the chamber inner surface</a:t>
            </a:r>
            <a:endParaRPr lang="en-US" sz="1500" dirty="0"/>
          </a:p>
        </p:txBody>
      </p:sp>
      <p:cxnSp>
        <p:nvCxnSpPr>
          <p:cNvPr id="18" name="Straight Arrow Connector 17"/>
          <p:cNvCxnSpPr>
            <a:stCxn id="17" idx="0"/>
          </p:cNvCxnSpPr>
          <p:nvPr/>
        </p:nvCxnSpPr>
        <p:spPr>
          <a:xfrm flipH="1" flipV="1">
            <a:off x="5105699" y="4229147"/>
            <a:ext cx="647026" cy="1572378"/>
          </a:xfrm>
          <a:prstGeom prst="straightConnector1">
            <a:avLst/>
          </a:prstGeom>
          <a:ln>
            <a:solidFill>
              <a:srgbClr val="4D4D4D"/>
            </a:solidFill>
            <a:tailEnd type="arrow"/>
          </a:ln>
          <a:effectLst/>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5846869" y="4577512"/>
            <a:ext cx="2989575" cy="553998"/>
          </a:xfrm>
          <a:prstGeom prst="rect">
            <a:avLst/>
          </a:prstGeom>
          <a:noFill/>
          <a:ln>
            <a:solidFill>
              <a:schemeClr val="accent6"/>
            </a:solidFill>
          </a:ln>
        </p:spPr>
        <p:txBody>
          <a:bodyPr wrap="square" rtlCol="0">
            <a:spAutoFit/>
          </a:bodyPr>
          <a:lstStyle/>
          <a:p>
            <a:r>
              <a:rPr lang="en-US" sz="1500" dirty="0" smtClean="0"/>
              <a:t>Number of primary electrons generated by the bunch passage</a:t>
            </a:r>
            <a:endParaRPr lang="en-US" sz="1500" dirty="0"/>
          </a:p>
        </p:txBody>
      </p:sp>
      <p:cxnSp>
        <p:nvCxnSpPr>
          <p:cNvPr id="22" name="Straight Arrow Connector 21"/>
          <p:cNvCxnSpPr/>
          <p:nvPr/>
        </p:nvCxnSpPr>
        <p:spPr>
          <a:xfrm flipH="1" flipV="1">
            <a:off x="7063865" y="4235192"/>
            <a:ext cx="248210" cy="342320"/>
          </a:xfrm>
          <a:prstGeom prst="straightConnector1">
            <a:avLst/>
          </a:prstGeom>
          <a:ln>
            <a:solidFill>
              <a:srgbClr val="4D4D4D"/>
            </a:solidFill>
            <a:tailEnd type="arrow"/>
          </a:ln>
          <a:effectLst/>
        </p:spPr>
        <p:style>
          <a:lnRef idx="2">
            <a:schemeClr val="accent1"/>
          </a:lnRef>
          <a:fillRef idx="0">
            <a:schemeClr val="accent1"/>
          </a:fillRef>
          <a:effectRef idx="1">
            <a:schemeClr val="accent1"/>
          </a:effectRef>
          <a:fontRef idx="minor">
            <a:schemeClr val="tx1"/>
          </a:fontRef>
        </p:style>
      </p:cxnSp>
      <p:sp>
        <p:nvSpPr>
          <p:cNvPr id="19"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0"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3324446078"/>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54</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A model for the </a:t>
            </a:r>
            <a:r>
              <a:rPr lang="en-US" dirty="0" err="1" smtClean="0"/>
              <a:t>multipacting</a:t>
            </a:r>
            <a:r>
              <a:rPr lang="en-US" dirty="0" smtClean="0"/>
              <a:t> process</a:t>
            </a:r>
            <a:endParaRPr lang="en-US" dirty="0"/>
          </a:p>
        </p:txBody>
      </p:sp>
      <p:pic>
        <p:nvPicPr>
          <p:cNvPr id="7" name="Picture 6"/>
          <p:cNvPicPr>
            <a:picLocks noChangeAspect="1"/>
          </p:cNvPicPr>
          <p:nvPr/>
        </p:nvPicPr>
        <p:blipFill rotWithShape="1">
          <a:blip r:embed="rId2"/>
          <a:srcRect l="59747"/>
          <a:stretch/>
        </p:blipFill>
        <p:spPr>
          <a:xfrm>
            <a:off x="3148313" y="887879"/>
            <a:ext cx="3680749" cy="2747842"/>
          </a:xfrm>
          <a:prstGeom prst="rect">
            <a:avLst/>
          </a:prstGeom>
        </p:spPr>
      </p:pic>
      <p:sp>
        <p:nvSpPr>
          <p:cNvPr id="6" name="TextBox 5"/>
          <p:cNvSpPr txBox="1"/>
          <p:nvPr/>
        </p:nvSpPr>
        <p:spPr>
          <a:xfrm>
            <a:off x="3201229" y="2817949"/>
            <a:ext cx="277792" cy="338554"/>
          </a:xfrm>
          <a:prstGeom prst="rect">
            <a:avLst/>
          </a:prstGeom>
          <a:noFill/>
        </p:spPr>
        <p:txBody>
          <a:bodyPr wrap="square" rtlCol="0">
            <a:spAutoFit/>
          </a:bodyPr>
          <a:lstStyle/>
          <a:p>
            <a:r>
              <a:rPr lang="en-US" sz="1600" dirty="0" err="1" smtClean="0"/>
              <a:t>t</a:t>
            </a:r>
            <a:r>
              <a:rPr lang="en-US" sz="1600" baseline="-25000" dirty="0" err="1" smtClean="0"/>
              <a:t>i</a:t>
            </a:r>
            <a:endParaRPr lang="en-US" sz="1600" dirty="0"/>
          </a:p>
        </p:txBody>
      </p:sp>
      <p:sp>
        <p:nvSpPr>
          <p:cNvPr id="9" name="TextBox 8"/>
          <p:cNvSpPr txBox="1"/>
          <p:nvPr/>
        </p:nvSpPr>
        <p:spPr>
          <a:xfrm>
            <a:off x="5562737" y="2817949"/>
            <a:ext cx="707434" cy="338554"/>
          </a:xfrm>
          <a:prstGeom prst="rect">
            <a:avLst/>
          </a:prstGeom>
          <a:noFill/>
        </p:spPr>
        <p:txBody>
          <a:bodyPr wrap="square" rtlCol="0">
            <a:spAutoFit/>
          </a:bodyPr>
          <a:lstStyle/>
          <a:p>
            <a:r>
              <a:rPr lang="en-US" sz="1600" dirty="0" smtClean="0"/>
              <a:t>t</a:t>
            </a:r>
            <a:r>
              <a:rPr lang="en-US" sz="1600" baseline="-25000" dirty="0" smtClean="0"/>
              <a:t>i+1</a:t>
            </a:r>
            <a:endParaRPr lang="en-US" sz="1600" dirty="0"/>
          </a:p>
        </p:txBody>
      </p:sp>
      <p:sp>
        <p:nvSpPr>
          <p:cNvPr id="10" name="TextBox 9"/>
          <p:cNvSpPr txBox="1"/>
          <p:nvPr/>
        </p:nvSpPr>
        <p:spPr>
          <a:xfrm>
            <a:off x="2288477" y="1717677"/>
            <a:ext cx="866050" cy="338554"/>
          </a:xfrm>
          <a:prstGeom prst="rect">
            <a:avLst/>
          </a:prstGeom>
          <a:noFill/>
        </p:spPr>
        <p:txBody>
          <a:bodyPr wrap="square" rtlCol="0">
            <a:spAutoFit/>
          </a:bodyPr>
          <a:lstStyle/>
          <a:p>
            <a:r>
              <a:rPr lang="en-US" sz="1600" dirty="0" err="1" smtClean="0">
                <a:solidFill>
                  <a:srgbClr val="0000FF"/>
                </a:solidFill>
              </a:rPr>
              <a:t>n</a:t>
            </a:r>
            <a:r>
              <a:rPr lang="en-US" sz="1600" baseline="-25000" dirty="0" err="1" smtClean="0">
                <a:solidFill>
                  <a:srgbClr val="0000FF"/>
                </a:solidFill>
              </a:rPr>
              <a:t>i</a:t>
            </a:r>
            <a:r>
              <a:rPr lang="en-US" sz="1600" dirty="0" smtClean="0">
                <a:solidFill>
                  <a:srgbClr val="0000FF"/>
                </a:solidFill>
              </a:rPr>
              <a:t>=n(</a:t>
            </a:r>
            <a:r>
              <a:rPr lang="en-US" sz="1600" dirty="0" err="1" smtClean="0">
                <a:solidFill>
                  <a:srgbClr val="0000FF"/>
                </a:solidFill>
              </a:rPr>
              <a:t>t</a:t>
            </a:r>
            <a:r>
              <a:rPr lang="en-US" sz="1600" baseline="-25000" dirty="0" err="1" smtClean="0">
                <a:solidFill>
                  <a:srgbClr val="0000FF"/>
                </a:solidFill>
              </a:rPr>
              <a:t>i</a:t>
            </a:r>
            <a:r>
              <a:rPr lang="en-US" sz="1600" dirty="0" smtClean="0">
                <a:solidFill>
                  <a:srgbClr val="0000FF"/>
                </a:solidFill>
              </a:rPr>
              <a:t>)</a:t>
            </a:r>
            <a:endParaRPr lang="en-US" sz="1600" dirty="0">
              <a:solidFill>
                <a:srgbClr val="0000FF"/>
              </a:solidFill>
            </a:endParaRPr>
          </a:p>
        </p:txBody>
      </p:sp>
      <p:sp>
        <p:nvSpPr>
          <p:cNvPr id="12" name="Rectangle 11"/>
          <p:cNvSpPr/>
          <p:nvPr/>
        </p:nvSpPr>
        <p:spPr>
          <a:xfrm>
            <a:off x="5742282" y="1124534"/>
            <a:ext cx="599155" cy="169341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5883596" y="1717677"/>
            <a:ext cx="1490901" cy="338554"/>
          </a:xfrm>
          <a:prstGeom prst="rect">
            <a:avLst/>
          </a:prstGeom>
          <a:noFill/>
        </p:spPr>
        <p:txBody>
          <a:bodyPr wrap="square" rtlCol="0">
            <a:spAutoFit/>
          </a:bodyPr>
          <a:lstStyle/>
          <a:p>
            <a:r>
              <a:rPr lang="en-US" sz="1600" dirty="0">
                <a:solidFill>
                  <a:srgbClr val="0000FF"/>
                </a:solidFill>
              </a:rPr>
              <a:t>n</a:t>
            </a:r>
            <a:r>
              <a:rPr lang="en-US" sz="1600" baseline="-25000" dirty="0" smtClean="0">
                <a:solidFill>
                  <a:srgbClr val="0000FF"/>
                </a:solidFill>
              </a:rPr>
              <a:t>i+1</a:t>
            </a:r>
            <a:r>
              <a:rPr lang="en-US" sz="1600" dirty="0" smtClean="0">
                <a:solidFill>
                  <a:srgbClr val="0000FF"/>
                </a:solidFill>
              </a:rPr>
              <a:t>=n(t</a:t>
            </a:r>
            <a:r>
              <a:rPr lang="en-US" sz="1600" baseline="-25000" dirty="0" smtClean="0">
                <a:solidFill>
                  <a:srgbClr val="0000FF"/>
                </a:solidFill>
              </a:rPr>
              <a:t>i+1</a:t>
            </a:r>
            <a:r>
              <a:rPr lang="en-US" sz="1600" dirty="0" smtClean="0">
                <a:solidFill>
                  <a:srgbClr val="0000FF"/>
                </a:solidFill>
              </a:rPr>
              <a:t>)</a:t>
            </a:r>
            <a:endParaRPr lang="en-US" sz="1600" dirty="0">
              <a:solidFill>
                <a:srgbClr val="0000FF"/>
              </a:solidFill>
            </a:endParaRPr>
          </a:p>
        </p:txBody>
      </p:sp>
      <p:pic>
        <p:nvPicPr>
          <p:cNvPr id="13" name="Picture 12"/>
          <p:cNvPicPr>
            <a:picLocks noChangeAspect="1"/>
          </p:cNvPicPr>
          <p:nvPr/>
        </p:nvPicPr>
        <p:blipFill>
          <a:blip r:embed="rId3"/>
          <a:stretch>
            <a:fillRect/>
          </a:stretch>
        </p:blipFill>
        <p:spPr>
          <a:xfrm>
            <a:off x="4490147" y="3531286"/>
            <a:ext cx="3214387" cy="942735"/>
          </a:xfrm>
          <a:prstGeom prst="rect">
            <a:avLst/>
          </a:prstGeom>
        </p:spPr>
      </p:pic>
      <p:sp>
        <p:nvSpPr>
          <p:cNvPr id="15" name="TextBox 14"/>
          <p:cNvSpPr txBox="1"/>
          <p:nvPr/>
        </p:nvSpPr>
        <p:spPr>
          <a:xfrm>
            <a:off x="1322821" y="3783723"/>
            <a:ext cx="2963119" cy="523220"/>
          </a:xfrm>
          <a:prstGeom prst="rect">
            <a:avLst/>
          </a:prstGeom>
          <a:noFill/>
        </p:spPr>
        <p:txBody>
          <a:bodyPr wrap="square" rtlCol="0">
            <a:spAutoFit/>
          </a:bodyPr>
          <a:lstStyle/>
          <a:p>
            <a:r>
              <a:rPr lang="en-US" sz="1400" dirty="0" smtClean="0"/>
              <a:t>Defining a normalized integrated spectrum over the bunch spacing</a:t>
            </a:r>
            <a:endParaRPr lang="en-US" sz="1400" dirty="0"/>
          </a:p>
        </p:txBody>
      </p:sp>
      <p:pic>
        <p:nvPicPr>
          <p:cNvPr id="19" name="Picture 18"/>
          <p:cNvPicPr>
            <a:picLocks noChangeAspect="1"/>
          </p:cNvPicPr>
          <p:nvPr/>
        </p:nvPicPr>
        <p:blipFill>
          <a:blip r:embed="rId4"/>
          <a:stretch>
            <a:fillRect/>
          </a:stretch>
        </p:blipFill>
        <p:spPr>
          <a:xfrm>
            <a:off x="2288477" y="4709726"/>
            <a:ext cx="5251604" cy="798681"/>
          </a:xfrm>
          <a:prstGeom prst="rect">
            <a:avLst/>
          </a:prstGeom>
        </p:spPr>
      </p:pic>
      <p:pic>
        <p:nvPicPr>
          <p:cNvPr id="20" name="Picture 19"/>
          <p:cNvPicPr>
            <a:picLocks noChangeAspect="1"/>
          </p:cNvPicPr>
          <p:nvPr/>
        </p:nvPicPr>
        <p:blipFill>
          <a:blip r:embed="rId5"/>
          <a:stretch>
            <a:fillRect/>
          </a:stretch>
        </p:blipFill>
        <p:spPr>
          <a:xfrm>
            <a:off x="4846206" y="5920326"/>
            <a:ext cx="673100" cy="533400"/>
          </a:xfrm>
          <a:prstGeom prst="rect">
            <a:avLst/>
          </a:prstGeom>
          <a:ln>
            <a:solidFill>
              <a:srgbClr val="4D4D4D"/>
            </a:solidFill>
          </a:ln>
        </p:spPr>
      </p:pic>
      <p:sp>
        <p:nvSpPr>
          <p:cNvPr id="23" name="Left Brace 22"/>
          <p:cNvSpPr/>
          <p:nvPr/>
        </p:nvSpPr>
        <p:spPr>
          <a:xfrm rot="16200000">
            <a:off x="5002923" y="4201477"/>
            <a:ext cx="343935" cy="3037171"/>
          </a:xfrm>
          <a:prstGeom prst="leftBrace">
            <a:avLst>
              <a:gd name="adj1" fmla="val 35259"/>
              <a:gd name="adj2" fmla="val 50000"/>
            </a:avLst>
          </a:prstGeom>
          <a:ln>
            <a:solidFill>
              <a:srgbClr val="4D4D4D"/>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8"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758213039"/>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55</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A model for the </a:t>
            </a:r>
            <a:r>
              <a:rPr lang="en-US" dirty="0" err="1" smtClean="0"/>
              <a:t>multipacting</a:t>
            </a:r>
            <a:r>
              <a:rPr lang="en-US" dirty="0" smtClean="0"/>
              <a:t> process</a:t>
            </a:r>
            <a:endParaRPr lang="en-US" dirty="0"/>
          </a:p>
        </p:txBody>
      </p:sp>
      <p:sp>
        <p:nvSpPr>
          <p:cNvPr id="15" name="TextBox 14"/>
          <p:cNvSpPr txBox="1"/>
          <p:nvPr/>
        </p:nvSpPr>
        <p:spPr>
          <a:xfrm>
            <a:off x="555584" y="1137762"/>
            <a:ext cx="6640562" cy="523220"/>
          </a:xfrm>
          <a:prstGeom prst="rect">
            <a:avLst/>
          </a:prstGeom>
          <a:noFill/>
        </p:spPr>
        <p:txBody>
          <a:bodyPr wrap="square" rtlCol="0">
            <a:spAutoFit/>
          </a:bodyPr>
          <a:lstStyle/>
          <a:p>
            <a:r>
              <a:rPr lang="en-US" sz="1400" dirty="0" smtClean="0"/>
              <a:t>As long as the interaction between electrons stays negligible, the normalized integrated spectrum does not depend on the bunch index</a:t>
            </a:r>
            <a:endParaRPr lang="en-US" sz="1400" dirty="0"/>
          </a:p>
        </p:txBody>
      </p:sp>
      <p:sp>
        <p:nvSpPr>
          <p:cNvPr id="14" name="Right Arrow 13"/>
          <p:cNvSpPr/>
          <p:nvPr/>
        </p:nvSpPr>
        <p:spPr>
          <a:xfrm>
            <a:off x="3941995" y="1933592"/>
            <a:ext cx="541877"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8" name="Picture 17" descr="latex-imag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9162" y="2772549"/>
            <a:ext cx="1930366" cy="893532"/>
          </a:xfrm>
          <a:prstGeom prst="rect">
            <a:avLst/>
          </a:prstGeom>
        </p:spPr>
      </p:pic>
      <p:pic>
        <p:nvPicPr>
          <p:cNvPr id="21" name="Picture 20"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446" y="4719165"/>
            <a:ext cx="2213421" cy="776020"/>
          </a:xfrm>
          <a:prstGeom prst="rect">
            <a:avLst/>
          </a:prstGeom>
        </p:spPr>
      </p:pic>
      <p:pic>
        <p:nvPicPr>
          <p:cNvPr id="22" name="Picture 21"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7157" y="2018741"/>
            <a:ext cx="1792560" cy="314335"/>
          </a:xfrm>
          <a:prstGeom prst="rect">
            <a:avLst/>
          </a:prstGeom>
        </p:spPr>
      </p:pic>
      <p:pic>
        <p:nvPicPr>
          <p:cNvPr id="24" name="Picture 23"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87027" y="2003878"/>
            <a:ext cx="1548271" cy="344061"/>
          </a:xfrm>
          <a:prstGeom prst="rect">
            <a:avLst/>
          </a:prstGeom>
        </p:spPr>
      </p:pic>
      <p:grpSp>
        <p:nvGrpSpPr>
          <p:cNvPr id="37" name="Group 36"/>
          <p:cNvGrpSpPr/>
          <p:nvPr/>
        </p:nvGrpSpPr>
        <p:grpSpPr>
          <a:xfrm>
            <a:off x="2817609" y="3818146"/>
            <a:ext cx="6038952" cy="1283361"/>
            <a:chOff x="2817609" y="3818146"/>
            <a:chExt cx="6038952" cy="1283361"/>
          </a:xfrm>
        </p:grpSpPr>
        <p:cxnSp>
          <p:nvCxnSpPr>
            <p:cNvPr id="25" name="Straight Arrow Connector 24"/>
            <p:cNvCxnSpPr/>
            <p:nvPr/>
          </p:nvCxnSpPr>
          <p:spPr>
            <a:xfrm flipV="1">
              <a:off x="2817609" y="4524593"/>
              <a:ext cx="1825493" cy="515964"/>
            </a:xfrm>
            <a:prstGeom prst="straightConnector1">
              <a:avLst/>
            </a:prstGeom>
            <a:ln>
              <a:solidFill>
                <a:srgbClr val="4D4D4D"/>
              </a:solidFill>
              <a:tailEnd type="arrow"/>
            </a:ln>
            <a:effectLst/>
          </p:spPr>
          <p:style>
            <a:lnRef idx="2">
              <a:schemeClr val="accent1"/>
            </a:lnRef>
            <a:fillRef idx="0">
              <a:schemeClr val="accent1"/>
            </a:fillRef>
            <a:effectRef idx="1">
              <a:schemeClr val="accent1"/>
            </a:effectRef>
            <a:fontRef idx="minor">
              <a:schemeClr val="tx1"/>
            </a:fontRef>
          </p:style>
        </p:cxnSp>
        <p:pic>
          <p:nvPicPr>
            <p:cNvPr id="29" name="Picture 28"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0617325">
              <a:off x="3345118" y="4473736"/>
              <a:ext cx="869939" cy="248554"/>
            </a:xfrm>
            <a:prstGeom prst="rect">
              <a:avLst/>
            </a:prstGeom>
          </p:spPr>
        </p:pic>
        <p:pic>
          <p:nvPicPr>
            <p:cNvPr id="33" name="Picture 32"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65485" y="3818146"/>
              <a:ext cx="1739626" cy="706447"/>
            </a:xfrm>
            <a:prstGeom prst="rect">
              <a:avLst/>
            </a:prstGeom>
          </p:spPr>
        </p:pic>
        <p:sp>
          <p:nvSpPr>
            <p:cNvPr id="34" name="TextBox 33"/>
            <p:cNvSpPr txBox="1"/>
            <p:nvPr/>
          </p:nvSpPr>
          <p:spPr>
            <a:xfrm>
              <a:off x="4987027" y="4578287"/>
              <a:ext cx="3869534" cy="523220"/>
            </a:xfrm>
            <a:prstGeom prst="rect">
              <a:avLst/>
            </a:prstGeom>
            <a:noFill/>
          </p:spPr>
          <p:txBody>
            <a:bodyPr wrap="square" rtlCol="0">
              <a:spAutoFit/>
            </a:bodyPr>
            <a:lstStyle/>
            <a:p>
              <a:r>
                <a:rPr lang="en-US" sz="1400" dirty="0" smtClean="0"/>
                <a:t>No exponential growth, only equilibrium between seed generation and loss to the walls </a:t>
              </a:r>
              <a:endParaRPr lang="en-US" sz="1400" dirty="0"/>
            </a:p>
          </p:txBody>
        </p:sp>
      </p:grpSp>
      <p:grpSp>
        <p:nvGrpSpPr>
          <p:cNvPr id="38" name="Group 37"/>
          <p:cNvGrpSpPr/>
          <p:nvPr/>
        </p:nvGrpSpPr>
        <p:grpSpPr>
          <a:xfrm>
            <a:off x="2817609" y="5143250"/>
            <a:ext cx="5357988" cy="1190578"/>
            <a:chOff x="2817609" y="5143250"/>
            <a:chExt cx="5357988" cy="1190578"/>
          </a:xfrm>
        </p:grpSpPr>
        <p:cxnSp>
          <p:nvCxnSpPr>
            <p:cNvPr id="28" name="Straight Arrow Connector 27"/>
            <p:cNvCxnSpPr/>
            <p:nvPr/>
          </p:nvCxnSpPr>
          <p:spPr>
            <a:xfrm>
              <a:off x="2817609" y="5192956"/>
              <a:ext cx="1825493" cy="515963"/>
            </a:xfrm>
            <a:prstGeom prst="straightConnector1">
              <a:avLst/>
            </a:prstGeom>
            <a:ln>
              <a:solidFill>
                <a:srgbClr val="4D4D4D"/>
              </a:solidFill>
              <a:tailEnd type="arrow"/>
            </a:ln>
            <a:effectLst/>
          </p:spPr>
          <p:style>
            <a:lnRef idx="2">
              <a:schemeClr val="accent1"/>
            </a:lnRef>
            <a:fillRef idx="0">
              <a:schemeClr val="accent1"/>
            </a:fillRef>
            <a:effectRef idx="1">
              <a:schemeClr val="accent1"/>
            </a:effectRef>
            <a:fontRef idx="minor">
              <a:schemeClr val="tx1"/>
            </a:fontRef>
          </p:style>
        </p:cxnSp>
        <p:pic>
          <p:nvPicPr>
            <p:cNvPr id="32" name="Picture 31"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953354">
              <a:off x="3339087" y="5143250"/>
              <a:ext cx="882000" cy="252000"/>
            </a:xfrm>
            <a:prstGeom prst="rect">
              <a:avLst/>
            </a:prstGeom>
          </p:spPr>
        </p:pic>
        <p:pic>
          <p:nvPicPr>
            <p:cNvPr id="35" name="Picture 34" descr="latex-image-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964401" y="5192956"/>
              <a:ext cx="1750741" cy="782057"/>
            </a:xfrm>
            <a:prstGeom prst="rect">
              <a:avLst/>
            </a:prstGeom>
          </p:spPr>
        </p:pic>
        <p:sp>
          <p:nvSpPr>
            <p:cNvPr id="36" name="TextBox 35"/>
            <p:cNvSpPr txBox="1"/>
            <p:nvPr/>
          </p:nvSpPr>
          <p:spPr>
            <a:xfrm>
              <a:off x="5026733" y="6026051"/>
              <a:ext cx="3148864" cy="307777"/>
            </a:xfrm>
            <a:prstGeom prst="rect">
              <a:avLst/>
            </a:prstGeom>
            <a:noFill/>
          </p:spPr>
          <p:txBody>
            <a:bodyPr wrap="square" rtlCol="0">
              <a:spAutoFit/>
            </a:bodyPr>
            <a:lstStyle/>
            <a:p>
              <a:r>
                <a:rPr lang="en-US" sz="1400" dirty="0" smtClean="0"/>
                <a:t>Exponential growth!</a:t>
              </a:r>
              <a:endParaRPr lang="en-US" sz="1400" dirty="0"/>
            </a:p>
          </p:txBody>
        </p:sp>
      </p:grpSp>
      <p:sp>
        <p:nvSpPr>
          <p:cNvPr id="23"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6"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40688088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blinds(horizontal)">
                                      <p:cBhvr>
                                        <p:cTn id="11" dur="500"/>
                                        <p:tgtEl>
                                          <p:spTgt spid="37"/>
                                        </p:tgtEl>
                                      </p:cBhvr>
                                    </p:animEffect>
                                  </p:childTnLst>
                                  <p:subTnLst>
                                    <p:set>
                                      <p:cBhvr override="childStyle">
                                        <p:cTn dur="1" fill="hold" display="0" masterRel="nextClick" afterEffect="1"/>
                                        <p:tgtEl>
                                          <p:spTgt spid="37"/>
                                        </p:tgtEl>
                                        <p:attrNameLst>
                                          <p:attrName>style.visibility</p:attrName>
                                        </p:attrNameLst>
                                      </p:cBhvr>
                                      <p:to>
                                        <p:strVal val="hidden"/>
                                      </p:to>
                                    </p:set>
                                  </p:sub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dissolve">
                                      <p:cBhvr>
                                        <p:cTn id="1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56</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A model for the </a:t>
            </a:r>
            <a:r>
              <a:rPr lang="en-US" dirty="0" err="1" smtClean="0"/>
              <a:t>multipacting</a:t>
            </a:r>
            <a:r>
              <a:rPr lang="en-US" dirty="0" smtClean="0"/>
              <a:t> process</a:t>
            </a:r>
            <a:endParaRPr lang="en-US" dirty="0"/>
          </a:p>
        </p:txBody>
      </p:sp>
      <p:sp>
        <p:nvSpPr>
          <p:cNvPr id="15" name="TextBox 14"/>
          <p:cNvSpPr txBox="1"/>
          <p:nvPr/>
        </p:nvSpPr>
        <p:spPr>
          <a:xfrm>
            <a:off x="555584" y="1137762"/>
            <a:ext cx="6640562" cy="307777"/>
          </a:xfrm>
          <a:prstGeom prst="rect">
            <a:avLst/>
          </a:prstGeom>
          <a:noFill/>
        </p:spPr>
        <p:txBody>
          <a:bodyPr wrap="square" rtlCol="0">
            <a:spAutoFit/>
          </a:bodyPr>
          <a:lstStyle/>
          <a:p>
            <a:r>
              <a:rPr lang="en-US" sz="1400" dirty="0" smtClean="0"/>
              <a:t>Let’s have a closer look to </a:t>
            </a:r>
            <a:r>
              <a:rPr lang="en-US" sz="1400" dirty="0" err="1" smtClean="0">
                <a:latin typeface="Symbol" charset="2"/>
                <a:cs typeface="Symbol" charset="2"/>
              </a:rPr>
              <a:t>d</a:t>
            </a:r>
            <a:r>
              <a:rPr lang="en-US" sz="1400" baseline="-25000" dirty="0" err="1" smtClean="0"/>
              <a:t>eff</a:t>
            </a:r>
            <a:endParaRPr lang="en-US" sz="1400" dirty="0"/>
          </a:p>
        </p:txBody>
      </p:sp>
      <p:pic>
        <p:nvPicPr>
          <p:cNvPr id="6" name="Picture 5"/>
          <p:cNvPicPr>
            <a:picLocks noChangeAspect="1"/>
          </p:cNvPicPr>
          <p:nvPr/>
        </p:nvPicPr>
        <p:blipFill>
          <a:blip r:embed="rId2"/>
          <a:stretch>
            <a:fillRect/>
          </a:stretch>
        </p:blipFill>
        <p:spPr>
          <a:xfrm>
            <a:off x="4124629" y="2625351"/>
            <a:ext cx="4562171" cy="3599253"/>
          </a:xfrm>
          <a:prstGeom prst="rect">
            <a:avLst/>
          </a:prstGeom>
        </p:spPr>
      </p:pic>
      <p:pic>
        <p:nvPicPr>
          <p:cNvPr id="7" name="Picture 6"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8481" y="1637454"/>
            <a:ext cx="4391765" cy="715134"/>
          </a:xfrm>
          <a:prstGeom prst="rect">
            <a:avLst/>
          </a:prstGeom>
        </p:spPr>
      </p:pic>
      <p:sp>
        <p:nvSpPr>
          <p:cNvPr id="26" name="TextBox 25"/>
          <p:cNvSpPr txBox="1"/>
          <p:nvPr/>
        </p:nvSpPr>
        <p:spPr>
          <a:xfrm>
            <a:off x="205312" y="2785130"/>
            <a:ext cx="3816064" cy="2246769"/>
          </a:xfrm>
          <a:prstGeom prst="rect">
            <a:avLst/>
          </a:prstGeom>
          <a:noFill/>
        </p:spPr>
        <p:txBody>
          <a:bodyPr wrap="square" rtlCol="0">
            <a:spAutoFit/>
          </a:bodyPr>
          <a:lstStyle/>
          <a:p>
            <a:r>
              <a:rPr lang="en-US" sz="1400" dirty="0" smtClean="0"/>
              <a:t>Whether </a:t>
            </a:r>
            <a:r>
              <a:rPr lang="en-US" sz="1400" dirty="0" err="1" smtClean="0">
                <a:latin typeface="Symbol" charset="2"/>
                <a:cs typeface="Symbol" charset="2"/>
              </a:rPr>
              <a:t>d</a:t>
            </a:r>
            <a:r>
              <a:rPr lang="en-US" sz="1400" baseline="-25000" dirty="0" err="1" smtClean="0"/>
              <a:t>eff</a:t>
            </a:r>
            <a:r>
              <a:rPr lang="en-US" sz="1400" dirty="0" smtClean="0"/>
              <a:t> is below or above unity depends on whether the energy spectrum </a:t>
            </a:r>
            <a:r>
              <a:rPr lang="en-US" sz="1400" dirty="0" smtClean="0">
                <a:latin typeface="Symbol" charset="2"/>
                <a:cs typeface="Symbol" charset="2"/>
              </a:rPr>
              <a:t>f</a:t>
            </a:r>
            <a:r>
              <a:rPr lang="en-US" sz="1400" dirty="0" smtClean="0"/>
              <a:t>(E) overlaps more with the </a:t>
            </a:r>
            <a:r>
              <a:rPr lang="en-US" sz="1400" b="1" dirty="0" smtClean="0">
                <a:solidFill>
                  <a:srgbClr val="0000FF"/>
                </a:solidFill>
              </a:rPr>
              <a:t>absorber region </a:t>
            </a:r>
            <a:r>
              <a:rPr lang="en-US" sz="1400" dirty="0" smtClean="0"/>
              <a:t>of the SEY curve (</a:t>
            </a:r>
            <a:r>
              <a:rPr lang="en-US" sz="1400" dirty="0" smtClean="0">
                <a:latin typeface="Symbol" charset="2"/>
                <a:cs typeface="Symbol" charset="2"/>
              </a:rPr>
              <a:t>d</a:t>
            </a:r>
            <a:r>
              <a:rPr lang="en-US" sz="1400" dirty="0" smtClean="0"/>
              <a:t>(E)&lt;1) or the </a:t>
            </a:r>
            <a:r>
              <a:rPr lang="en-US" sz="1400" b="1" dirty="0" smtClean="0">
                <a:solidFill>
                  <a:srgbClr val="FF0000"/>
                </a:solidFill>
              </a:rPr>
              <a:t>emitter region </a:t>
            </a:r>
            <a:r>
              <a:rPr lang="en-US" sz="1400" dirty="0"/>
              <a:t>(</a:t>
            </a:r>
            <a:r>
              <a:rPr lang="en-US" sz="1400" dirty="0">
                <a:latin typeface="Symbol" charset="2"/>
                <a:cs typeface="Symbol" charset="2"/>
              </a:rPr>
              <a:t>d</a:t>
            </a:r>
            <a:r>
              <a:rPr lang="en-US" sz="1400" dirty="0"/>
              <a:t>(E</a:t>
            </a:r>
            <a:r>
              <a:rPr lang="en-US" sz="1400" dirty="0" smtClean="0"/>
              <a:t>)&gt;1)</a:t>
            </a:r>
          </a:p>
          <a:p>
            <a:endParaRPr lang="en-US" sz="1400" dirty="0"/>
          </a:p>
          <a:p>
            <a:r>
              <a:rPr lang="en-US" sz="1400" dirty="0" smtClean="0"/>
              <a:t>Absorber region is for low energies and possibly above a certain energy value, depending on </a:t>
            </a:r>
            <a:r>
              <a:rPr lang="en-US" sz="1400" dirty="0" err="1" smtClean="0"/>
              <a:t>E</a:t>
            </a:r>
            <a:r>
              <a:rPr lang="en-US" sz="1400" baseline="-25000" dirty="0" err="1" smtClean="0"/>
              <a:t>max</a:t>
            </a:r>
            <a:r>
              <a:rPr lang="en-US" sz="1400" dirty="0" smtClean="0"/>
              <a:t> and </a:t>
            </a:r>
            <a:r>
              <a:rPr lang="en-US" sz="1400" dirty="0" err="1" smtClean="0">
                <a:latin typeface="Symbol" charset="2"/>
                <a:cs typeface="Symbol" charset="2"/>
              </a:rPr>
              <a:t>d</a:t>
            </a:r>
            <a:r>
              <a:rPr lang="en-US" sz="1400" baseline="-25000" dirty="0" err="1" smtClean="0"/>
              <a:t>max</a:t>
            </a:r>
            <a:endParaRPr lang="en-US" sz="1400" dirty="0" smtClean="0"/>
          </a:p>
          <a:p>
            <a:r>
              <a:rPr lang="en-US" sz="1400" dirty="0" smtClean="0"/>
              <a:t>If </a:t>
            </a:r>
            <a:r>
              <a:rPr lang="en-US" sz="1400" dirty="0" err="1" smtClean="0">
                <a:latin typeface="Symbol" charset="2"/>
                <a:cs typeface="Symbol" charset="2"/>
              </a:rPr>
              <a:t>d</a:t>
            </a:r>
            <a:r>
              <a:rPr lang="en-US" sz="1400" baseline="-25000" dirty="0" err="1" smtClean="0"/>
              <a:t>max</a:t>
            </a:r>
            <a:r>
              <a:rPr lang="en-US" sz="1400" dirty="0" smtClean="0"/>
              <a:t>&lt;1, there is obviously no emitter region</a:t>
            </a:r>
            <a:endParaRPr lang="en-US" sz="1400" dirty="0"/>
          </a:p>
        </p:txBody>
      </p:sp>
      <p:sp>
        <p:nvSpPr>
          <p:cNvPr id="10"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1"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424081994"/>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57</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Application of the model (1)</a:t>
            </a:r>
            <a:endParaRPr lang="en-US" dirty="0"/>
          </a:p>
        </p:txBody>
      </p:sp>
      <p:sp>
        <p:nvSpPr>
          <p:cNvPr id="2" name="Oval 1"/>
          <p:cNvSpPr>
            <a:spLocks noChangeAspect="1"/>
          </p:cNvSpPr>
          <p:nvPr/>
        </p:nvSpPr>
        <p:spPr>
          <a:xfrm>
            <a:off x="396849" y="1111300"/>
            <a:ext cx="1951609" cy="1943999"/>
          </a:xfrm>
          <a:prstGeom prst="ellipse">
            <a:avLst/>
          </a:prstGeom>
          <a:noFill/>
          <a:ln w="28575" cmpd="sng">
            <a:solidFill>
              <a:srgbClr val="99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flipV="1">
            <a:off x="1388962" y="1574347"/>
            <a:ext cx="806921" cy="502732"/>
          </a:xfrm>
          <a:prstGeom prst="straightConnector1">
            <a:avLst/>
          </a:prstGeom>
          <a:ln>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470193" y="1923190"/>
            <a:ext cx="878265" cy="307777"/>
          </a:xfrm>
          <a:prstGeom prst="rect">
            <a:avLst/>
          </a:prstGeom>
          <a:noFill/>
        </p:spPr>
        <p:txBody>
          <a:bodyPr wrap="none" rtlCol="0">
            <a:spAutoFit/>
          </a:bodyPr>
          <a:lstStyle/>
          <a:p>
            <a:r>
              <a:rPr lang="en-US" sz="1400" dirty="0"/>
              <a:t>b</a:t>
            </a:r>
            <a:r>
              <a:rPr lang="en-US" sz="1400" dirty="0" smtClean="0"/>
              <a:t>=22 cm</a:t>
            </a:r>
            <a:endParaRPr lang="en-US" sz="1400" dirty="0"/>
          </a:p>
        </p:txBody>
      </p:sp>
      <p:sp>
        <p:nvSpPr>
          <p:cNvPr id="16" name="TextBox 15"/>
          <p:cNvSpPr txBox="1"/>
          <p:nvPr/>
        </p:nvSpPr>
        <p:spPr>
          <a:xfrm>
            <a:off x="21983" y="2830389"/>
            <a:ext cx="1313180" cy="738664"/>
          </a:xfrm>
          <a:prstGeom prst="rect">
            <a:avLst/>
          </a:prstGeom>
          <a:noFill/>
        </p:spPr>
        <p:txBody>
          <a:bodyPr wrap="none" rtlCol="0">
            <a:spAutoFit/>
          </a:bodyPr>
          <a:lstStyle/>
          <a:p>
            <a:r>
              <a:rPr lang="en-US" sz="1400" dirty="0" err="1" smtClean="0">
                <a:latin typeface="Symbol" charset="2"/>
                <a:cs typeface="Symbol" charset="2"/>
              </a:rPr>
              <a:t>d</a:t>
            </a:r>
            <a:r>
              <a:rPr lang="en-US" sz="1400" baseline="-25000" dirty="0" err="1" smtClean="0"/>
              <a:t>max</a:t>
            </a:r>
            <a:r>
              <a:rPr lang="en-US" sz="1400" dirty="0" smtClean="0"/>
              <a:t>= 1.1</a:t>
            </a:r>
          </a:p>
          <a:p>
            <a:r>
              <a:rPr lang="en-US" sz="1400" dirty="0" err="1" smtClean="0"/>
              <a:t>E</a:t>
            </a:r>
            <a:r>
              <a:rPr lang="en-US" sz="1400" baseline="-25000" dirty="0" err="1" smtClean="0"/>
              <a:t>max</a:t>
            </a:r>
            <a:r>
              <a:rPr lang="en-US" sz="1400" dirty="0" smtClean="0"/>
              <a:t> = 300 </a:t>
            </a:r>
            <a:r>
              <a:rPr lang="en-US" sz="1400" dirty="0" err="1" smtClean="0"/>
              <a:t>eV</a:t>
            </a:r>
            <a:endParaRPr lang="en-US" sz="1400" dirty="0" smtClean="0"/>
          </a:p>
          <a:p>
            <a:r>
              <a:rPr lang="en-US" sz="1400" dirty="0" smtClean="0"/>
              <a:t>R</a:t>
            </a:r>
            <a:r>
              <a:rPr lang="en-US" sz="1400" baseline="-25000" dirty="0" smtClean="0"/>
              <a:t>0</a:t>
            </a:r>
            <a:r>
              <a:rPr lang="en-US" sz="1400" dirty="0" smtClean="0"/>
              <a:t> = 0.6</a:t>
            </a:r>
            <a:endParaRPr lang="en-US" sz="1400" dirty="0"/>
          </a:p>
        </p:txBody>
      </p:sp>
      <p:pic>
        <p:nvPicPr>
          <p:cNvPr id="14" name="Picture 13"/>
          <p:cNvPicPr>
            <a:picLocks noChangeAspect="1"/>
          </p:cNvPicPr>
          <p:nvPr/>
        </p:nvPicPr>
        <p:blipFill>
          <a:blip r:embed="rId2"/>
          <a:stretch>
            <a:fillRect/>
          </a:stretch>
        </p:blipFill>
        <p:spPr>
          <a:xfrm>
            <a:off x="3062065" y="2077079"/>
            <a:ext cx="5305413" cy="4197519"/>
          </a:xfrm>
          <a:prstGeom prst="rect">
            <a:avLst/>
          </a:prstGeom>
        </p:spPr>
      </p:pic>
      <p:sp>
        <p:nvSpPr>
          <p:cNvPr id="18" name="TextBox 17"/>
          <p:cNvSpPr txBox="1"/>
          <p:nvPr/>
        </p:nvSpPr>
        <p:spPr>
          <a:xfrm>
            <a:off x="3062065" y="1150989"/>
            <a:ext cx="5621989" cy="738664"/>
          </a:xfrm>
          <a:prstGeom prst="rect">
            <a:avLst/>
          </a:prstGeom>
          <a:noFill/>
        </p:spPr>
        <p:txBody>
          <a:bodyPr wrap="square" rtlCol="0">
            <a:spAutoFit/>
          </a:bodyPr>
          <a:lstStyle/>
          <a:p>
            <a:r>
              <a:rPr lang="en-US" sz="1400" dirty="0" smtClean="0"/>
              <a:t>25 ns beam with 10</a:t>
            </a:r>
            <a:r>
              <a:rPr lang="en-US" sz="1400" baseline="30000" dirty="0" smtClean="0"/>
              <a:t>11</a:t>
            </a:r>
            <a:r>
              <a:rPr lang="en-US" sz="1400" dirty="0" smtClean="0"/>
              <a:t> p/b generates electrons due to gas ionization</a:t>
            </a:r>
          </a:p>
          <a:p>
            <a:r>
              <a:rPr lang="en-US" sz="1400" dirty="0" smtClean="0"/>
              <a:t>The energy spectrum </a:t>
            </a:r>
            <a:r>
              <a:rPr lang="en-US" sz="1400" dirty="0" smtClean="0">
                <a:latin typeface="Symbol" charset="2"/>
                <a:cs typeface="Symbol" charset="2"/>
              </a:rPr>
              <a:t>f</a:t>
            </a:r>
            <a:r>
              <a:rPr lang="en-US" sz="1400" dirty="0" smtClean="0"/>
              <a:t>(E) is computed bunch by bunch through a simulation and is shown here below together with </a:t>
            </a:r>
            <a:r>
              <a:rPr lang="en-US" sz="1400" dirty="0" smtClean="0">
                <a:latin typeface="Symbol" charset="2"/>
                <a:cs typeface="Symbol" charset="2"/>
              </a:rPr>
              <a:t>d</a:t>
            </a:r>
            <a:r>
              <a:rPr lang="en-US" sz="1400" dirty="0" smtClean="0"/>
              <a:t>(E)</a:t>
            </a:r>
            <a:endParaRPr lang="en-US" sz="1400" dirty="0"/>
          </a:p>
        </p:txBody>
      </p:sp>
      <p:pic>
        <p:nvPicPr>
          <p:cNvPr id="17" name="Picture 16"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6921" y="3793963"/>
            <a:ext cx="4966435" cy="686418"/>
          </a:xfrm>
          <a:prstGeom prst="rect">
            <a:avLst/>
          </a:prstGeom>
          <a:solidFill>
            <a:schemeClr val="bg1"/>
          </a:solidFill>
        </p:spPr>
      </p:pic>
      <p:grpSp>
        <p:nvGrpSpPr>
          <p:cNvPr id="23" name="Group 22"/>
          <p:cNvGrpSpPr/>
          <p:nvPr/>
        </p:nvGrpSpPr>
        <p:grpSpPr>
          <a:xfrm>
            <a:off x="6680246" y="1884143"/>
            <a:ext cx="866723" cy="4488574"/>
            <a:chOff x="6680246" y="1884143"/>
            <a:chExt cx="866723" cy="4488574"/>
          </a:xfrm>
        </p:grpSpPr>
        <p:cxnSp>
          <p:nvCxnSpPr>
            <p:cNvPr id="20" name="Straight Connector 19"/>
            <p:cNvCxnSpPr/>
            <p:nvPr/>
          </p:nvCxnSpPr>
          <p:spPr>
            <a:xfrm>
              <a:off x="6680246" y="1884143"/>
              <a:ext cx="0" cy="4472207"/>
            </a:xfrm>
            <a:prstGeom prst="line">
              <a:avLst/>
            </a:prstGeom>
            <a:ln>
              <a:solidFill>
                <a:schemeClr val="accent4">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7546969" y="1884143"/>
              <a:ext cx="0" cy="4478234"/>
            </a:xfrm>
            <a:prstGeom prst="line">
              <a:avLst/>
            </a:prstGeom>
            <a:ln>
              <a:solidFill>
                <a:schemeClr val="accent4">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21" name="Rectangle 20"/>
            <p:cNvSpPr/>
            <p:nvPr/>
          </p:nvSpPr>
          <p:spPr>
            <a:xfrm>
              <a:off x="6680246" y="1884143"/>
              <a:ext cx="866723" cy="4488574"/>
            </a:xfrm>
            <a:prstGeom prst="rect">
              <a:avLst/>
            </a:prstGeom>
            <a:solidFill>
              <a:srgbClr val="FF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9"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4"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15117073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dissolve">
                                      <p:cBhvr>
                                        <p:cTn id="7" dur="500"/>
                                        <p:tgtEl>
                                          <p:spTgt spid="17"/>
                                        </p:tgtEl>
                                      </p:cBhvr>
                                    </p:animEffect>
                                  </p:childTnLst>
                                </p:cTn>
                              </p:par>
                              <p:par>
                                <p:cTn id="8" presetID="1"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58</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Application of the model (1)</a:t>
            </a:r>
            <a:endParaRPr lang="en-US" dirty="0"/>
          </a:p>
        </p:txBody>
      </p:sp>
      <p:sp>
        <p:nvSpPr>
          <p:cNvPr id="2" name="Oval 1"/>
          <p:cNvSpPr>
            <a:spLocks noChangeAspect="1"/>
          </p:cNvSpPr>
          <p:nvPr/>
        </p:nvSpPr>
        <p:spPr>
          <a:xfrm>
            <a:off x="396849" y="1111300"/>
            <a:ext cx="1951609" cy="1943999"/>
          </a:xfrm>
          <a:prstGeom prst="ellipse">
            <a:avLst/>
          </a:prstGeom>
          <a:noFill/>
          <a:ln w="28575" cmpd="sng">
            <a:solidFill>
              <a:srgbClr val="99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flipV="1">
            <a:off x="1388962" y="1574347"/>
            <a:ext cx="806921" cy="502732"/>
          </a:xfrm>
          <a:prstGeom prst="straightConnector1">
            <a:avLst/>
          </a:prstGeom>
          <a:ln>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470193" y="1923190"/>
            <a:ext cx="878265" cy="307777"/>
          </a:xfrm>
          <a:prstGeom prst="rect">
            <a:avLst/>
          </a:prstGeom>
          <a:noFill/>
        </p:spPr>
        <p:txBody>
          <a:bodyPr wrap="none" rtlCol="0">
            <a:spAutoFit/>
          </a:bodyPr>
          <a:lstStyle/>
          <a:p>
            <a:r>
              <a:rPr lang="en-US" sz="1400" dirty="0"/>
              <a:t>b</a:t>
            </a:r>
            <a:r>
              <a:rPr lang="en-US" sz="1400" dirty="0" smtClean="0"/>
              <a:t>=22 cm</a:t>
            </a:r>
            <a:endParaRPr lang="en-US" sz="1400" dirty="0"/>
          </a:p>
        </p:txBody>
      </p:sp>
      <p:pic>
        <p:nvPicPr>
          <p:cNvPr id="13" name="Picture 12"/>
          <p:cNvPicPr>
            <a:picLocks noChangeAspect="1"/>
          </p:cNvPicPr>
          <p:nvPr/>
        </p:nvPicPr>
        <p:blipFill>
          <a:blip r:embed="rId2"/>
          <a:stretch>
            <a:fillRect/>
          </a:stretch>
        </p:blipFill>
        <p:spPr>
          <a:xfrm>
            <a:off x="2358532" y="2490595"/>
            <a:ext cx="6795542" cy="3577837"/>
          </a:xfrm>
          <a:prstGeom prst="rect">
            <a:avLst/>
          </a:prstGeom>
        </p:spPr>
      </p:pic>
      <p:sp>
        <p:nvSpPr>
          <p:cNvPr id="14" name="TextBox 13"/>
          <p:cNvSpPr txBox="1"/>
          <p:nvPr/>
        </p:nvSpPr>
        <p:spPr>
          <a:xfrm>
            <a:off x="21983" y="2830389"/>
            <a:ext cx="1313180" cy="738664"/>
          </a:xfrm>
          <a:prstGeom prst="rect">
            <a:avLst/>
          </a:prstGeom>
          <a:noFill/>
        </p:spPr>
        <p:txBody>
          <a:bodyPr wrap="none" rtlCol="0">
            <a:spAutoFit/>
          </a:bodyPr>
          <a:lstStyle/>
          <a:p>
            <a:r>
              <a:rPr lang="en-US" sz="1400" dirty="0" err="1" smtClean="0">
                <a:latin typeface="Symbol" charset="2"/>
                <a:cs typeface="Symbol" charset="2"/>
              </a:rPr>
              <a:t>d</a:t>
            </a:r>
            <a:r>
              <a:rPr lang="en-US" sz="1400" baseline="-25000" dirty="0" err="1" smtClean="0"/>
              <a:t>max</a:t>
            </a:r>
            <a:r>
              <a:rPr lang="en-US" sz="1400" dirty="0" smtClean="0"/>
              <a:t>= 1.1</a:t>
            </a:r>
          </a:p>
          <a:p>
            <a:r>
              <a:rPr lang="en-US" sz="1400" dirty="0" err="1" smtClean="0"/>
              <a:t>E</a:t>
            </a:r>
            <a:r>
              <a:rPr lang="en-US" sz="1400" baseline="-25000" dirty="0" err="1" smtClean="0"/>
              <a:t>max</a:t>
            </a:r>
            <a:r>
              <a:rPr lang="en-US" sz="1400" dirty="0" smtClean="0"/>
              <a:t> = 300 </a:t>
            </a:r>
            <a:r>
              <a:rPr lang="en-US" sz="1400" dirty="0" err="1" smtClean="0"/>
              <a:t>eV</a:t>
            </a:r>
            <a:endParaRPr lang="en-US" sz="1400" dirty="0" smtClean="0"/>
          </a:p>
          <a:p>
            <a:r>
              <a:rPr lang="en-US" sz="1400" dirty="0" smtClean="0"/>
              <a:t>R</a:t>
            </a:r>
            <a:r>
              <a:rPr lang="en-US" sz="1400" baseline="-25000" dirty="0" smtClean="0"/>
              <a:t>0</a:t>
            </a:r>
            <a:r>
              <a:rPr lang="en-US" sz="1400" dirty="0" smtClean="0"/>
              <a:t> = 0.6</a:t>
            </a:r>
            <a:endParaRPr lang="en-US" sz="1400" dirty="0"/>
          </a:p>
        </p:txBody>
      </p:sp>
      <p:pic>
        <p:nvPicPr>
          <p:cNvPr id="15" name="Picture 14"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41299" y="1588100"/>
            <a:ext cx="2213421" cy="776020"/>
          </a:xfrm>
          <a:prstGeom prst="rect">
            <a:avLst/>
          </a:prstGeom>
        </p:spPr>
      </p:pic>
      <p:pic>
        <p:nvPicPr>
          <p:cNvPr id="6" name="Picture 5"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60545" y="1841393"/>
            <a:ext cx="3093498" cy="288606"/>
          </a:xfrm>
          <a:prstGeom prst="rect">
            <a:avLst/>
          </a:prstGeom>
        </p:spPr>
      </p:pic>
      <p:sp>
        <p:nvSpPr>
          <p:cNvPr id="16"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7"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1967904317"/>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3202665" y="2080549"/>
            <a:ext cx="5296200" cy="4212000"/>
          </a:xfrm>
          <a:prstGeom prst="rect">
            <a:avLst/>
          </a:prstGeom>
        </p:spPr>
      </p:pic>
      <p:sp>
        <p:nvSpPr>
          <p:cNvPr id="5" name="Slide Number Placeholder 4"/>
          <p:cNvSpPr>
            <a:spLocks noGrp="1"/>
          </p:cNvSpPr>
          <p:nvPr>
            <p:ph type="sldNum" sz="quarter" idx="4"/>
          </p:nvPr>
        </p:nvSpPr>
        <p:spPr/>
        <p:txBody>
          <a:bodyPr/>
          <a:lstStyle/>
          <a:p>
            <a:fld id="{17918391-D411-FE40-AAD7-861AE5233E0E}" type="slidenum">
              <a:rPr lang="en-US" smtClean="0"/>
              <a:pPr/>
              <a:t>59</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Application of the model (2)</a:t>
            </a:r>
            <a:endParaRPr lang="en-US" dirty="0"/>
          </a:p>
        </p:txBody>
      </p:sp>
      <p:sp>
        <p:nvSpPr>
          <p:cNvPr id="2" name="Oval 1"/>
          <p:cNvSpPr>
            <a:spLocks noChangeAspect="1"/>
          </p:cNvSpPr>
          <p:nvPr/>
        </p:nvSpPr>
        <p:spPr>
          <a:xfrm>
            <a:off x="396849" y="1111300"/>
            <a:ext cx="1951609" cy="1943999"/>
          </a:xfrm>
          <a:prstGeom prst="ellipse">
            <a:avLst/>
          </a:prstGeom>
          <a:noFill/>
          <a:ln w="28575" cmpd="sng">
            <a:solidFill>
              <a:srgbClr val="99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flipV="1">
            <a:off x="1388962" y="1574347"/>
            <a:ext cx="806921" cy="502732"/>
          </a:xfrm>
          <a:prstGeom prst="straightConnector1">
            <a:avLst/>
          </a:prstGeom>
          <a:ln>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470193" y="1923190"/>
            <a:ext cx="878265" cy="307777"/>
          </a:xfrm>
          <a:prstGeom prst="rect">
            <a:avLst/>
          </a:prstGeom>
          <a:noFill/>
        </p:spPr>
        <p:txBody>
          <a:bodyPr wrap="none" rtlCol="0">
            <a:spAutoFit/>
          </a:bodyPr>
          <a:lstStyle/>
          <a:p>
            <a:r>
              <a:rPr lang="en-US" sz="1400" dirty="0"/>
              <a:t>b</a:t>
            </a:r>
            <a:r>
              <a:rPr lang="en-US" sz="1400" dirty="0" smtClean="0"/>
              <a:t>=22 cm</a:t>
            </a:r>
            <a:endParaRPr lang="en-US" sz="1400" dirty="0"/>
          </a:p>
        </p:txBody>
      </p:sp>
      <p:sp>
        <p:nvSpPr>
          <p:cNvPr id="16" name="TextBox 15"/>
          <p:cNvSpPr txBox="1"/>
          <p:nvPr/>
        </p:nvSpPr>
        <p:spPr>
          <a:xfrm>
            <a:off x="21983" y="2830389"/>
            <a:ext cx="1313180" cy="738664"/>
          </a:xfrm>
          <a:prstGeom prst="rect">
            <a:avLst/>
          </a:prstGeom>
          <a:noFill/>
        </p:spPr>
        <p:txBody>
          <a:bodyPr wrap="none" rtlCol="0">
            <a:spAutoFit/>
          </a:bodyPr>
          <a:lstStyle/>
          <a:p>
            <a:r>
              <a:rPr lang="en-US" sz="1400" b="1" dirty="0" err="1" smtClean="0">
                <a:solidFill>
                  <a:srgbClr val="FF0000"/>
                </a:solidFill>
                <a:latin typeface="Symbol" charset="2"/>
                <a:cs typeface="Symbol" charset="2"/>
              </a:rPr>
              <a:t>d</a:t>
            </a:r>
            <a:r>
              <a:rPr lang="en-US" sz="1400" b="1" baseline="-25000" dirty="0" err="1" smtClean="0">
                <a:solidFill>
                  <a:srgbClr val="FF0000"/>
                </a:solidFill>
              </a:rPr>
              <a:t>max</a:t>
            </a:r>
            <a:r>
              <a:rPr lang="en-US" sz="1400" b="1" dirty="0" smtClean="0">
                <a:solidFill>
                  <a:srgbClr val="FF0000"/>
                </a:solidFill>
              </a:rPr>
              <a:t>= 1.7</a:t>
            </a:r>
          </a:p>
          <a:p>
            <a:r>
              <a:rPr lang="en-US" sz="1400" dirty="0" err="1" smtClean="0"/>
              <a:t>E</a:t>
            </a:r>
            <a:r>
              <a:rPr lang="en-US" sz="1400" baseline="-25000" dirty="0" err="1" smtClean="0"/>
              <a:t>max</a:t>
            </a:r>
            <a:r>
              <a:rPr lang="en-US" sz="1400" dirty="0" smtClean="0"/>
              <a:t> = 300 </a:t>
            </a:r>
            <a:r>
              <a:rPr lang="en-US" sz="1400" dirty="0" err="1" smtClean="0"/>
              <a:t>eV</a:t>
            </a:r>
            <a:endParaRPr lang="en-US" sz="1400" dirty="0" smtClean="0"/>
          </a:p>
          <a:p>
            <a:r>
              <a:rPr lang="en-US" sz="1400" dirty="0" smtClean="0"/>
              <a:t>R</a:t>
            </a:r>
            <a:r>
              <a:rPr lang="en-US" sz="1400" baseline="-25000" dirty="0" smtClean="0"/>
              <a:t>0</a:t>
            </a:r>
            <a:r>
              <a:rPr lang="en-US" sz="1400" dirty="0" smtClean="0"/>
              <a:t> = 0.6</a:t>
            </a:r>
            <a:endParaRPr lang="en-US" sz="1400" dirty="0"/>
          </a:p>
        </p:txBody>
      </p:sp>
      <p:sp>
        <p:nvSpPr>
          <p:cNvPr id="18" name="TextBox 17"/>
          <p:cNvSpPr txBox="1"/>
          <p:nvPr/>
        </p:nvSpPr>
        <p:spPr>
          <a:xfrm>
            <a:off x="3062065" y="1150989"/>
            <a:ext cx="5621989" cy="738664"/>
          </a:xfrm>
          <a:prstGeom prst="rect">
            <a:avLst/>
          </a:prstGeom>
          <a:noFill/>
        </p:spPr>
        <p:txBody>
          <a:bodyPr wrap="square" rtlCol="0">
            <a:spAutoFit/>
          </a:bodyPr>
          <a:lstStyle/>
          <a:p>
            <a:r>
              <a:rPr lang="en-US" sz="1400" dirty="0" smtClean="0"/>
              <a:t>25 ns beam with 10</a:t>
            </a:r>
            <a:r>
              <a:rPr lang="en-US" sz="1400" baseline="30000" dirty="0" smtClean="0"/>
              <a:t>11</a:t>
            </a:r>
            <a:r>
              <a:rPr lang="en-US" sz="1400" dirty="0" smtClean="0"/>
              <a:t> p/b generates electrons due to gas ionization</a:t>
            </a:r>
          </a:p>
          <a:p>
            <a:r>
              <a:rPr lang="en-US" sz="1400" dirty="0" smtClean="0"/>
              <a:t>The energy spectrum </a:t>
            </a:r>
            <a:r>
              <a:rPr lang="en-US" sz="1400" dirty="0" smtClean="0">
                <a:latin typeface="Symbol" charset="2"/>
                <a:cs typeface="Symbol" charset="2"/>
              </a:rPr>
              <a:t>f</a:t>
            </a:r>
            <a:r>
              <a:rPr lang="en-US" sz="1400" dirty="0" smtClean="0"/>
              <a:t>(E) is computed bunch by bunch through a simulation and is shown here below together with </a:t>
            </a:r>
            <a:r>
              <a:rPr lang="en-US" sz="1400" dirty="0" smtClean="0">
                <a:latin typeface="Symbol" charset="2"/>
                <a:cs typeface="Symbol" charset="2"/>
              </a:rPr>
              <a:t>d</a:t>
            </a:r>
            <a:r>
              <a:rPr lang="en-US" sz="1400" dirty="0" smtClean="0"/>
              <a:t>(E)</a:t>
            </a:r>
            <a:endParaRPr lang="en-US" sz="1400" dirty="0"/>
          </a:p>
        </p:txBody>
      </p:sp>
      <p:sp>
        <p:nvSpPr>
          <p:cNvPr id="7" name="TextBox 6"/>
          <p:cNvSpPr txBox="1"/>
          <p:nvPr/>
        </p:nvSpPr>
        <p:spPr>
          <a:xfrm>
            <a:off x="1137626" y="3730805"/>
            <a:ext cx="3965309" cy="1708160"/>
          </a:xfrm>
          <a:prstGeom prst="rect">
            <a:avLst/>
          </a:prstGeom>
          <a:solidFill>
            <a:schemeClr val="accent5">
              <a:lumMod val="50000"/>
            </a:schemeClr>
          </a:solidFill>
        </p:spPr>
        <p:txBody>
          <a:bodyPr wrap="square" rtlCol="0">
            <a:spAutoFit/>
          </a:bodyPr>
          <a:lstStyle/>
          <a:p>
            <a:r>
              <a:rPr lang="en-US" sz="1500" dirty="0" smtClean="0">
                <a:solidFill>
                  <a:schemeClr val="bg1"/>
                </a:solidFill>
              </a:rPr>
              <a:t>First of all, it is clear that the spectrum </a:t>
            </a:r>
            <a:r>
              <a:rPr lang="en-US" sz="1500" dirty="0" smtClean="0">
                <a:solidFill>
                  <a:schemeClr val="bg1"/>
                </a:solidFill>
                <a:latin typeface="Symbol" charset="2"/>
                <a:cs typeface="Symbol" charset="2"/>
              </a:rPr>
              <a:t>f(</a:t>
            </a:r>
            <a:r>
              <a:rPr lang="en-US" sz="1500" dirty="0" smtClean="0">
                <a:solidFill>
                  <a:schemeClr val="bg1"/>
                </a:solidFill>
              </a:rPr>
              <a:t>E) stays constant only up to about the passage of the 35</a:t>
            </a:r>
            <a:r>
              <a:rPr lang="en-US" sz="1500" baseline="30000" dirty="0" smtClean="0">
                <a:solidFill>
                  <a:schemeClr val="bg1"/>
                </a:solidFill>
              </a:rPr>
              <a:t>th</a:t>
            </a:r>
            <a:r>
              <a:rPr lang="en-US" sz="1500" dirty="0" smtClean="0">
                <a:solidFill>
                  <a:schemeClr val="bg1"/>
                </a:solidFill>
              </a:rPr>
              <a:t> bunch (the approximation that the spectrum only depends on the bunch field does not hold anymore)</a:t>
            </a:r>
          </a:p>
          <a:p>
            <a:r>
              <a:rPr lang="en-US" sz="1500" dirty="0" smtClean="0">
                <a:solidFill>
                  <a:schemeClr val="bg1"/>
                </a:solidFill>
              </a:rPr>
              <a:t>After that, there is an enhancement of low energy electrons.</a:t>
            </a:r>
            <a:endParaRPr lang="en-US" sz="1500" dirty="0">
              <a:solidFill>
                <a:schemeClr val="bg1"/>
              </a:solidFill>
            </a:endParaRPr>
          </a:p>
        </p:txBody>
      </p:sp>
      <p:sp>
        <p:nvSpPr>
          <p:cNvPr id="13"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4"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9450834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Primary generation</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6</a:t>
            </a:fld>
            <a:endParaRPr lang="en-US" dirty="0"/>
          </a:p>
        </p:txBody>
      </p:sp>
      <p:sp>
        <p:nvSpPr>
          <p:cNvPr id="17" name="Rounded Rectangle 16"/>
          <p:cNvSpPr/>
          <p:nvPr/>
        </p:nvSpPr>
        <p:spPr>
          <a:xfrm>
            <a:off x="2333401" y="960447"/>
            <a:ext cx="4404994" cy="107694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t>Generation of charged particles inside the vacuum chamber </a:t>
            </a:r>
          </a:p>
          <a:p>
            <a:pPr algn="ctr"/>
            <a:r>
              <a:rPr lang="en-US" b="1" dirty="0" smtClean="0"/>
              <a:t>(primary, or seed, electrons)</a:t>
            </a:r>
            <a:endParaRPr lang="en-US" b="1" dirty="0"/>
          </a:p>
        </p:txBody>
      </p:sp>
      <p:cxnSp>
        <p:nvCxnSpPr>
          <p:cNvPr id="18" name="Straight Arrow Connector 17"/>
          <p:cNvCxnSpPr>
            <a:stCxn id="17" idx="1"/>
          </p:cNvCxnSpPr>
          <p:nvPr/>
        </p:nvCxnSpPr>
        <p:spPr>
          <a:xfrm flipH="1">
            <a:off x="1441875" y="1498919"/>
            <a:ext cx="891526" cy="538471"/>
          </a:xfrm>
          <a:prstGeom prst="straightConnector1">
            <a:avLst/>
          </a:prstGeom>
          <a:ln>
            <a:solidFill>
              <a:schemeClr val="accent1">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a:stCxn id="17" idx="2"/>
          </p:cNvCxnSpPr>
          <p:nvPr/>
        </p:nvCxnSpPr>
        <p:spPr>
          <a:xfrm>
            <a:off x="4535898" y="2037390"/>
            <a:ext cx="0" cy="648260"/>
          </a:xfrm>
          <a:prstGeom prst="straightConnector1">
            <a:avLst/>
          </a:prstGeom>
          <a:ln>
            <a:solidFill>
              <a:schemeClr val="accent1">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17" idx="3"/>
          </p:cNvCxnSpPr>
          <p:nvPr/>
        </p:nvCxnSpPr>
        <p:spPr>
          <a:xfrm>
            <a:off x="6738395" y="1498919"/>
            <a:ext cx="891526" cy="538471"/>
          </a:xfrm>
          <a:prstGeom prst="straightConnector1">
            <a:avLst/>
          </a:prstGeom>
          <a:ln>
            <a:solidFill>
              <a:schemeClr val="accent1">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457200" y="2097889"/>
            <a:ext cx="1851950" cy="646331"/>
          </a:xfrm>
          <a:prstGeom prst="rect">
            <a:avLst/>
          </a:prstGeom>
          <a:noFill/>
        </p:spPr>
        <p:txBody>
          <a:bodyPr wrap="square" rtlCol="0">
            <a:spAutoFit/>
          </a:bodyPr>
          <a:lstStyle/>
          <a:p>
            <a:pPr algn="ctr"/>
            <a:r>
              <a:rPr lang="en-US" b="1" dirty="0" smtClean="0">
                <a:solidFill>
                  <a:schemeClr val="accent2">
                    <a:lumMod val="75000"/>
                  </a:schemeClr>
                </a:solidFill>
              </a:rPr>
              <a:t>Residual gas ionization</a:t>
            </a:r>
            <a:endParaRPr lang="en-US" b="1" dirty="0">
              <a:solidFill>
                <a:schemeClr val="accent2">
                  <a:lumMod val="75000"/>
                </a:schemeClr>
              </a:solidFill>
            </a:endParaRPr>
          </a:p>
        </p:txBody>
      </p:sp>
      <p:sp>
        <p:nvSpPr>
          <p:cNvPr id="22" name="TextBox 21"/>
          <p:cNvSpPr txBox="1"/>
          <p:nvPr/>
        </p:nvSpPr>
        <p:spPr>
          <a:xfrm>
            <a:off x="3121858" y="2685650"/>
            <a:ext cx="2883749" cy="646331"/>
          </a:xfrm>
          <a:prstGeom prst="rect">
            <a:avLst/>
          </a:prstGeom>
          <a:noFill/>
        </p:spPr>
        <p:txBody>
          <a:bodyPr wrap="square" rtlCol="0">
            <a:spAutoFit/>
          </a:bodyPr>
          <a:lstStyle/>
          <a:p>
            <a:pPr algn="ctr"/>
            <a:r>
              <a:rPr lang="en-US" b="1" dirty="0" smtClean="0">
                <a:solidFill>
                  <a:schemeClr val="accent2">
                    <a:lumMod val="75000"/>
                  </a:schemeClr>
                </a:solidFill>
              </a:rPr>
              <a:t>Photoelectrons from synchrotron radiation </a:t>
            </a:r>
            <a:endParaRPr lang="en-US" b="1" dirty="0">
              <a:solidFill>
                <a:schemeClr val="accent2">
                  <a:lumMod val="75000"/>
                </a:schemeClr>
              </a:solidFill>
            </a:endParaRPr>
          </a:p>
        </p:txBody>
      </p:sp>
      <p:sp>
        <p:nvSpPr>
          <p:cNvPr id="23" name="TextBox 22"/>
          <p:cNvSpPr txBox="1"/>
          <p:nvPr/>
        </p:nvSpPr>
        <p:spPr>
          <a:xfrm>
            <a:off x="6495050" y="2097889"/>
            <a:ext cx="2642885" cy="646331"/>
          </a:xfrm>
          <a:prstGeom prst="rect">
            <a:avLst/>
          </a:prstGeom>
          <a:noFill/>
        </p:spPr>
        <p:txBody>
          <a:bodyPr wrap="square" rtlCol="0">
            <a:spAutoFit/>
          </a:bodyPr>
          <a:lstStyle/>
          <a:p>
            <a:pPr algn="ctr"/>
            <a:r>
              <a:rPr lang="en-US" b="1" dirty="0" smtClean="0">
                <a:solidFill>
                  <a:schemeClr val="accent2">
                    <a:lumMod val="75000"/>
                  </a:schemeClr>
                </a:solidFill>
              </a:rPr>
              <a:t>Desorption from the losses on the wall</a:t>
            </a:r>
            <a:endParaRPr lang="en-US" b="1" dirty="0">
              <a:solidFill>
                <a:schemeClr val="accent2">
                  <a:lumMod val="75000"/>
                </a:schemeClr>
              </a:solidFill>
            </a:endParaRPr>
          </a:p>
        </p:txBody>
      </p:sp>
      <p:sp>
        <p:nvSpPr>
          <p:cNvPr id="24" name="Content Placeholder 8"/>
          <p:cNvSpPr>
            <a:spLocks noGrp="1"/>
          </p:cNvSpPr>
          <p:nvPr>
            <p:ph idx="1"/>
          </p:nvPr>
        </p:nvSpPr>
        <p:spPr>
          <a:xfrm>
            <a:off x="457200" y="4070443"/>
            <a:ext cx="8229600" cy="1426394"/>
          </a:xfrm>
        </p:spPr>
        <p:txBody>
          <a:bodyPr>
            <a:normAutofit fontScale="70000" lnSpcReduction="20000"/>
          </a:bodyPr>
          <a:lstStyle/>
          <a:p>
            <a:r>
              <a:rPr lang="en-US" dirty="0" smtClean="0">
                <a:latin typeface="+mj-lt"/>
              </a:rPr>
              <a:t>Gas ionization and wall desorption produce both </a:t>
            </a:r>
            <a:r>
              <a:rPr lang="en-US" dirty="0" smtClean="0">
                <a:solidFill>
                  <a:srgbClr val="FF0000"/>
                </a:solidFill>
                <a:latin typeface="+mj-lt"/>
              </a:rPr>
              <a:t>electrons</a:t>
            </a:r>
            <a:r>
              <a:rPr lang="en-US" dirty="0" smtClean="0">
                <a:latin typeface="+mj-lt"/>
              </a:rPr>
              <a:t> and </a:t>
            </a:r>
            <a:r>
              <a:rPr lang="en-US" dirty="0" smtClean="0">
                <a:solidFill>
                  <a:srgbClr val="0000FF"/>
                </a:solidFill>
                <a:latin typeface="+mj-lt"/>
              </a:rPr>
              <a:t>ions</a:t>
            </a:r>
            <a:r>
              <a:rPr lang="en-US" dirty="0" smtClean="0">
                <a:latin typeface="+mj-lt"/>
              </a:rPr>
              <a:t> (the former one with the same rate, the second one with different rates depending on the desorption yields), photoemission is only a source of </a:t>
            </a:r>
            <a:r>
              <a:rPr lang="en-US" dirty="0" smtClean="0">
                <a:solidFill>
                  <a:srgbClr val="FF0000"/>
                </a:solidFill>
                <a:latin typeface="+mj-lt"/>
              </a:rPr>
              <a:t>electrons</a:t>
            </a:r>
          </a:p>
          <a:p>
            <a:r>
              <a:rPr lang="en-US" dirty="0" smtClean="0">
                <a:latin typeface="+mj-lt"/>
              </a:rPr>
              <a:t>The dominant mechanism depends upon the beam type and parameters, the vacuum level, the design (material, shape), roughness and cleanness of the inner surface of the beam pipe, etc. </a:t>
            </a:r>
          </a:p>
        </p:txBody>
      </p:sp>
      <p:sp>
        <p:nvSpPr>
          <p:cNvPr id="14"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5"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34275132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3202665" y="2080549"/>
            <a:ext cx="5296200" cy="4212000"/>
          </a:xfrm>
          <a:prstGeom prst="rect">
            <a:avLst/>
          </a:prstGeom>
        </p:spPr>
      </p:pic>
      <p:sp>
        <p:nvSpPr>
          <p:cNvPr id="5" name="Slide Number Placeholder 4"/>
          <p:cNvSpPr>
            <a:spLocks noGrp="1"/>
          </p:cNvSpPr>
          <p:nvPr>
            <p:ph type="sldNum" sz="quarter" idx="4"/>
          </p:nvPr>
        </p:nvSpPr>
        <p:spPr/>
        <p:txBody>
          <a:bodyPr/>
          <a:lstStyle/>
          <a:p>
            <a:fld id="{17918391-D411-FE40-AAD7-861AE5233E0E}" type="slidenum">
              <a:rPr lang="en-US" smtClean="0"/>
              <a:pPr/>
              <a:t>60</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Application of the model (2)</a:t>
            </a:r>
            <a:endParaRPr lang="en-US" dirty="0"/>
          </a:p>
        </p:txBody>
      </p:sp>
      <p:sp>
        <p:nvSpPr>
          <p:cNvPr id="2" name="Oval 1"/>
          <p:cNvSpPr>
            <a:spLocks noChangeAspect="1"/>
          </p:cNvSpPr>
          <p:nvPr/>
        </p:nvSpPr>
        <p:spPr>
          <a:xfrm>
            <a:off x="396849" y="1111300"/>
            <a:ext cx="1951609" cy="1943999"/>
          </a:xfrm>
          <a:prstGeom prst="ellipse">
            <a:avLst/>
          </a:prstGeom>
          <a:noFill/>
          <a:ln w="28575" cmpd="sng">
            <a:solidFill>
              <a:srgbClr val="99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flipV="1">
            <a:off x="1388962" y="1574347"/>
            <a:ext cx="806921" cy="502732"/>
          </a:xfrm>
          <a:prstGeom prst="straightConnector1">
            <a:avLst/>
          </a:prstGeom>
          <a:ln>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470193" y="1923190"/>
            <a:ext cx="878265" cy="307777"/>
          </a:xfrm>
          <a:prstGeom prst="rect">
            <a:avLst/>
          </a:prstGeom>
          <a:noFill/>
        </p:spPr>
        <p:txBody>
          <a:bodyPr wrap="none" rtlCol="0">
            <a:spAutoFit/>
          </a:bodyPr>
          <a:lstStyle/>
          <a:p>
            <a:r>
              <a:rPr lang="en-US" sz="1400" dirty="0"/>
              <a:t>b</a:t>
            </a:r>
            <a:r>
              <a:rPr lang="en-US" sz="1400" dirty="0" smtClean="0"/>
              <a:t>=22 cm</a:t>
            </a:r>
            <a:endParaRPr lang="en-US" sz="1400" dirty="0"/>
          </a:p>
        </p:txBody>
      </p:sp>
      <p:sp>
        <p:nvSpPr>
          <p:cNvPr id="18" name="TextBox 17"/>
          <p:cNvSpPr txBox="1"/>
          <p:nvPr/>
        </p:nvSpPr>
        <p:spPr>
          <a:xfrm>
            <a:off x="3062065" y="1150989"/>
            <a:ext cx="5621989" cy="738664"/>
          </a:xfrm>
          <a:prstGeom prst="rect">
            <a:avLst/>
          </a:prstGeom>
          <a:noFill/>
        </p:spPr>
        <p:txBody>
          <a:bodyPr wrap="square" rtlCol="0">
            <a:spAutoFit/>
          </a:bodyPr>
          <a:lstStyle/>
          <a:p>
            <a:r>
              <a:rPr lang="en-US" sz="1400" dirty="0" smtClean="0"/>
              <a:t>25 ns beam with 10</a:t>
            </a:r>
            <a:r>
              <a:rPr lang="en-US" sz="1400" baseline="30000" dirty="0" smtClean="0"/>
              <a:t>11</a:t>
            </a:r>
            <a:r>
              <a:rPr lang="en-US" sz="1400" dirty="0" smtClean="0"/>
              <a:t> p/b generates electrons due to gas ionization</a:t>
            </a:r>
          </a:p>
          <a:p>
            <a:r>
              <a:rPr lang="en-US" sz="1400" dirty="0" smtClean="0"/>
              <a:t>The normalized integrated energy spectrum </a:t>
            </a:r>
            <a:r>
              <a:rPr lang="en-US" sz="1400" dirty="0" smtClean="0">
                <a:latin typeface="Symbol" charset="2"/>
                <a:cs typeface="Symbol" charset="2"/>
              </a:rPr>
              <a:t>f</a:t>
            </a:r>
            <a:r>
              <a:rPr lang="en-US" sz="1400" dirty="0" smtClean="0"/>
              <a:t>(E) is computed through a simulation and is shown here below together with </a:t>
            </a:r>
            <a:r>
              <a:rPr lang="en-US" sz="1400" dirty="0" smtClean="0">
                <a:latin typeface="Symbol" charset="2"/>
                <a:cs typeface="Symbol" charset="2"/>
              </a:rPr>
              <a:t>d</a:t>
            </a:r>
            <a:r>
              <a:rPr lang="en-US" sz="1400" dirty="0" smtClean="0"/>
              <a:t>(E)</a:t>
            </a:r>
            <a:endParaRPr lang="en-US" sz="1400" dirty="0"/>
          </a:p>
        </p:txBody>
      </p:sp>
      <p:grpSp>
        <p:nvGrpSpPr>
          <p:cNvPr id="23" name="Group 22"/>
          <p:cNvGrpSpPr/>
          <p:nvPr/>
        </p:nvGrpSpPr>
        <p:grpSpPr>
          <a:xfrm>
            <a:off x="6349546" y="1884143"/>
            <a:ext cx="2037139" cy="4488574"/>
            <a:chOff x="6349546" y="1884143"/>
            <a:chExt cx="2037139" cy="4488574"/>
          </a:xfrm>
        </p:grpSpPr>
        <p:cxnSp>
          <p:nvCxnSpPr>
            <p:cNvPr id="20" name="Straight Connector 19"/>
            <p:cNvCxnSpPr/>
            <p:nvPr/>
          </p:nvCxnSpPr>
          <p:spPr>
            <a:xfrm>
              <a:off x="6349546" y="1884143"/>
              <a:ext cx="0" cy="4472207"/>
            </a:xfrm>
            <a:prstGeom prst="line">
              <a:avLst/>
            </a:prstGeom>
            <a:ln>
              <a:solidFill>
                <a:schemeClr val="accent4">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21" name="Rectangle 20"/>
            <p:cNvSpPr/>
            <p:nvPr/>
          </p:nvSpPr>
          <p:spPr>
            <a:xfrm>
              <a:off x="6362774" y="1884143"/>
              <a:ext cx="2023911" cy="4488574"/>
            </a:xfrm>
            <a:prstGeom prst="rect">
              <a:avLst/>
            </a:prstGeom>
            <a:solidFill>
              <a:srgbClr val="FF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9" name="Picture 8"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0193" y="3055299"/>
            <a:ext cx="4607835" cy="1018968"/>
          </a:xfrm>
          <a:prstGeom prst="rect">
            <a:avLst/>
          </a:prstGeom>
          <a:solidFill>
            <a:schemeClr val="bg1"/>
          </a:solidFill>
        </p:spPr>
      </p:pic>
      <p:sp>
        <p:nvSpPr>
          <p:cNvPr id="24" name="TextBox 23"/>
          <p:cNvSpPr txBox="1"/>
          <p:nvPr/>
        </p:nvSpPr>
        <p:spPr>
          <a:xfrm>
            <a:off x="21983" y="2830389"/>
            <a:ext cx="1313180" cy="738664"/>
          </a:xfrm>
          <a:prstGeom prst="rect">
            <a:avLst/>
          </a:prstGeom>
          <a:noFill/>
        </p:spPr>
        <p:txBody>
          <a:bodyPr wrap="none" rtlCol="0">
            <a:spAutoFit/>
          </a:bodyPr>
          <a:lstStyle/>
          <a:p>
            <a:r>
              <a:rPr lang="en-US" sz="1400" b="1" dirty="0" err="1" smtClean="0">
                <a:solidFill>
                  <a:srgbClr val="FF0000"/>
                </a:solidFill>
                <a:latin typeface="Symbol" charset="2"/>
                <a:cs typeface="Symbol" charset="2"/>
              </a:rPr>
              <a:t>d</a:t>
            </a:r>
            <a:r>
              <a:rPr lang="en-US" sz="1400" b="1" baseline="-25000" dirty="0" err="1" smtClean="0">
                <a:solidFill>
                  <a:srgbClr val="FF0000"/>
                </a:solidFill>
              </a:rPr>
              <a:t>max</a:t>
            </a:r>
            <a:r>
              <a:rPr lang="en-US" sz="1400" b="1" dirty="0" smtClean="0">
                <a:solidFill>
                  <a:srgbClr val="FF0000"/>
                </a:solidFill>
              </a:rPr>
              <a:t>= 1.7</a:t>
            </a:r>
          </a:p>
          <a:p>
            <a:r>
              <a:rPr lang="en-US" sz="1400" dirty="0" err="1" smtClean="0"/>
              <a:t>E</a:t>
            </a:r>
            <a:r>
              <a:rPr lang="en-US" sz="1400" baseline="-25000" dirty="0" err="1" smtClean="0"/>
              <a:t>max</a:t>
            </a:r>
            <a:r>
              <a:rPr lang="en-US" sz="1400" dirty="0" smtClean="0"/>
              <a:t> = 300 </a:t>
            </a:r>
            <a:r>
              <a:rPr lang="en-US" sz="1400" dirty="0" err="1" smtClean="0"/>
              <a:t>eV</a:t>
            </a:r>
            <a:endParaRPr lang="en-US" sz="1400" dirty="0" smtClean="0"/>
          </a:p>
          <a:p>
            <a:r>
              <a:rPr lang="en-US" sz="1400" dirty="0" smtClean="0"/>
              <a:t>R</a:t>
            </a:r>
            <a:r>
              <a:rPr lang="en-US" sz="1400" baseline="-25000" dirty="0" smtClean="0"/>
              <a:t>0</a:t>
            </a:r>
            <a:r>
              <a:rPr lang="en-US" sz="1400" dirty="0" smtClean="0"/>
              <a:t> = 0.6</a:t>
            </a:r>
            <a:endParaRPr lang="en-US" sz="1400" dirty="0"/>
          </a:p>
        </p:txBody>
      </p:sp>
      <p:sp>
        <p:nvSpPr>
          <p:cNvPr id="16"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7"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976095124"/>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a:stretch>
            <a:fillRect/>
          </a:stretch>
        </p:blipFill>
        <p:spPr>
          <a:xfrm>
            <a:off x="2195883" y="2534581"/>
            <a:ext cx="6961446" cy="3600000"/>
          </a:xfrm>
          <a:prstGeom prst="rect">
            <a:avLst/>
          </a:prstGeom>
        </p:spPr>
      </p:pic>
      <p:sp>
        <p:nvSpPr>
          <p:cNvPr id="5" name="Slide Number Placeholder 4"/>
          <p:cNvSpPr>
            <a:spLocks noGrp="1"/>
          </p:cNvSpPr>
          <p:nvPr>
            <p:ph type="sldNum" sz="quarter" idx="4"/>
          </p:nvPr>
        </p:nvSpPr>
        <p:spPr/>
        <p:txBody>
          <a:bodyPr/>
          <a:lstStyle/>
          <a:p>
            <a:fld id="{17918391-D411-FE40-AAD7-861AE5233E0E}" type="slidenum">
              <a:rPr lang="en-US" smtClean="0"/>
              <a:pPr/>
              <a:t>61</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Application of the model (1)</a:t>
            </a:r>
            <a:endParaRPr lang="en-US" dirty="0"/>
          </a:p>
        </p:txBody>
      </p:sp>
      <p:sp>
        <p:nvSpPr>
          <p:cNvPr id="2" name="Oval 1"/>
          <p:cNvSpPr>
            <a:spLocks noChangeAspect="1"/>
          </p:cNvSpPr>
          <p:nvPr/>
        </p:nvSpPr>
        <p:spPr>
          <a:xfrm>
            <a:off x="396849" y="1111300"/>
            <a:ext cx="1951609" cy="1943999"/>
          </a:xfrm>
          <a:prstGeom prst="ellipse">
            <a:avLst/>
          </a:prstGeom>
          <a:noFill/>
          <a:ln w="28575" cmpd="sng">
            <a:solidFill>
              <a:srgbClr val="99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flipV="1">
            <a:off x="1388962" y="1574347"/>
            <a:ext cx="806921" cy="502732"/>
          </a:xfrm>
          <a:prstGeom prst="straightConnector1">
            <a:avLst/>
          </a:prstGeom>
          <a:ln>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470193" y="1923190"/>
            <a:ext cx="878265" cy="307777"/>
          </a:xfrm>
          <a:prstGeom prst="rect">
            <a:avLst/>
          </a:prstGeom>
          <a:noFill/>
        </p:spPr>
        <p:txBody>
          <a:bodyPr wrap="none" rtlCol="0">
            <a:spAutoFit/>
          </a:bodyPr>
          <a:lstStyle/>
          <a:p>
            <a:r>
              <a:rPr lang="en-US" sz="1400" dirty="0"/>
              <a:t>b</a:t>
            </a:r>
            <a:r>
              <a:rPr lang="en-US" sz="1400" dirty="0" smtClean="0"/>
              <a:t>=22 cm</a:t>
            </a:r>
            <a:endParaRPr lang="en-US" sz="1400" dirty="0"/>
          </a:p>
        </p:txBody>
      </p:sp>
      <p:sp>
        <p:nvSpPr>
          <p:cNvPr id="16" name="TextBox 15"/>
          <p:cNvSpPr txBox="1"/>
          <p:nvPr/>
        </p:nvSpPr>
        <p:spPr>
          <a:xfrm>
            <a:off x="21983" y="2830389"/>
            <a:ext cx="1313180" cy="738664"/>
          </a:xfrm>
          <a:prstGeom prst="rect">
            <a:avLst/>
          </a:prstGeom>
          <a:noFill/>
        </p:spPr>
        <p:txBody>
          <a:bodyPr wrap="none" rtlCol="0">
            <a:spAutoFit/>
          </a:bodyPr>
          <a:lstStyle/>
          <a:p>
            <a:r>
              <a:rPr lang="en-US" sz="1400" b="1" dirty="0" err="1" smtClean="0">
                <a:solidFill>
                  <a:srgbClr val="FF0000"/>
                </a:solidFill>
                <a:latin typeface="Symbol" charset="2"/>
                <a:cs typeface="Symbol" charset="2"/>
              </a:rPr>
              <a:t>d</a:t>
            </a:r>
            <a:r>
              <a:rPr lang="en-US" sz="1400" b="1" baseline="-25000" dirty="0" err="1" smtClean="0">
                <a:solidFill>
                  <a:srgbClr val="FF0000"/>
                </a:solidFill>
              </a:rPr>
              <a:t>max</a:t>
            </a:r>
            <a:r>
              <a:rPr lang="en-US" sz="1400" b="1" dirty="0" smtClean="0">
                <a:solidFill>
                  <a:srgbClr val="FF0000"/>
                </a:solidFill>
              </a:rPr>
              <a:t>= 1.7</a:t>
            </a:r>
          </a:p>
          <a:p>
            <a:r>
              <a:rPr lang="en-US" sz="1400" dirty="0" err="1" smtClean="0"/>
              <a:t>E</a:t>
            </a:r>
            <a:r>
              <a:rPr lang="en-US" sz="1400" baseline="-25000" dirty="0" err="1" smtClean="0"/>
              <a:t>max</a:t>
            </a:r>
            <a:r>
              <a:rPr lang="en-US" sz="1400" dirty="0" smtClean="0"/>
              <a:t> = 300 </a:t>
            </a:r>
            <a:r>
              <a:rPr lang="en-US" sz="1400" dirty="0" err="1" smtClean="0"/>
              <a:t>eV</a:t>
            </a:r>
            <a:endParaRPr lang="en-US" sz="1400" dirty="0" smtClean="0"/>
          </a:p>
          <a:p>
            <a:r>
              <a:rPr lang="en-US" sz="1400" dirty="0" smtClean="0"/>
              <a:t>R</a:t>
            </a:r>
            <a:r>
              <a:rPr lang="en-US" sz="1400" baseline="-25000" dirty="0" smtClean="0"/>
              <a:t>0</a:t>
            </a:r>
            <a:r>
              <a:rPr lang="en-US" sz="1400" dirty="0" smtClean="0"/>
              <a:t> = 0.6</a:t>
            </a:r>
            <a:endParaRPr lang="en-US" sz="1400" dirty="0"/>
          </a:p>
        </p:txBody>
      </p:sp>
      <p:pic>
        <p:nvPicPr>
          <p:cNvPr id="18" name="Picture 17"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4927" y="1587577"/>
            <a:ext cx="1750741" cy="782057"/>
          </a:xfrm>
          <a:prstGeom prst="rect">
            <a:avLst/>
          </a:prstGeom>
        </p:spPr>
      </p:pic>
      <p:pic>
        <p:nvPicPr>
          <p:cNvPr id="19" name="Picture 18"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3970" y="1846370"/>
            <a:ext cx="1800185" cy="257169"/>
          </a:xfrm>
          <a:prstGeom prst="rect">
            <a:avLst/>
          </a:prstGeom>
        </p:spPr>
      </p:pic>
      <p:grpSp>
        <p:nvGrpSpPr>
          <p:cNvPr id="21" name="Group 20"/>
          <p:cNvGrpSpPr/>
          <p:nvPr/>
        </p:nvGrpSpPr>
        <p:grpSpPr>
          <a:xfrm>
            <a:off x="2791152" y="2481661"/>
            <a:ext cx="2209111" cy="3432061"/>
            <a:chOff x="2791152" y="2481661"/>
            <a:chExt cx="2209111" cy="3432061"/>
          </a:xfrm>
        </p:grpSpPr>
        <p:sp>
          <p:nvSpPr>
            <p:cNvPr id="11" name="Rectangle 10"/>
            <p:cNvSpPr/>
            <p:nvPr/>
          </p:nvSpPr>
          <p:spPr>
            <a:xfrm>
              <a:off x="2791152" y="2790699"/>
              <a:ext cx="2209111" cy="3123023"/>
            </a:xfrm>
            <a:prstGeom prst="rect">
              <a:avLst/>
            </a:prstGeom>
            <a:solidFill>
              <a:srgbClr val="CCFFCC">
                <a:alpha val="5000"/>
              </a:srgbClr>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2969335" y="2481661"/>
              <a:ext cx="1819277" cy="323165"/>
            </a:xfrm>
            <a:prstGeom prst="rect">
              <a:avLst/>
            </a:prstGeom>
            <a:noFill/>
          </p:spPr>
          <p:txBody>
            <a:bodyPr wrap="square" rtlCol="0">
              <a:spAutoFit/>
            </a:bodyPr>
            <a:lstStyle/>
            <a:p>
              <a:r>
                <a:rPr lang="en-US" sz="1500" dirty="0" smtClean="0"/>
                <a:t>Exponential growth</a:t>
              </a:r>
              <a:endParaRPr lang="en-US" sz="1500" dirty="0"/>
            </a:p>
          </p:txBody>
        </p:sp>
      </p:grpSp>
      <p:sp>
        <p:nvSpPr>
          <p:cNvPr id="22"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6994669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a:stretch>
            <a:fillRect/>
          </a:stretch>
        </p:blipFill>
        <p:spPr>
          <a:xfrm>
            <a:off x="2195883" y="2534581"/>
            <a:ext cx="6961446" cy="3600000"/>
          </a:xfrm>
          <a:prstGeom prst="rect">
            <a:avLst/>
          </a:prstGeom>
        </p:spPr>
      </p:pic>
      <p:sp>
        <p:nvSpPr>
          <p:cNvPr id="5" name="Slide Number Placeholder 4"/>
          <p:cNvSpPr>
            <a:spLocks noGrp="1"/>
          </p:cNvSpPr>
          <p:nvPr>
            <p:ph type="sldNum" sz="quarter" idx="4"/>
          </p:nvPr>
        </p:nvSpPr>
        <p:spPr/>
        <p:txBody>
          <a:bodyPr/>
          <a:lstStyle/>
          <a:p>
            <a:fld id="{17918391-D411-FE40-AAD7-861AE5233E0E}" type="slidenum">
              <a:rPr lang="en-US" smtClean="0"/>
              <a:pPr/>
              <a:t>62</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Electron cloud formation:</a:t>
            </a:r>
            <a:br>
              <a:rPr lang="en-US" dirty="0" smtClean="0"/>
            </a:br>
            <a:r>
              <a:rPr lang="en-US" dirty="0" smtClean="0"/>
              <a:t>Application of the model (2)</a:t>
            </a:r>
            <a:endParaRPr lang="en-US" dirty="0"/>
          </a:p>
        </p:txBody>
      </p:sp>
      <p:sp>
        <p:nvSpPr>
          <p:cNvPr id="2" name="Oval 1"/>
          <p:cNvSpPr>
            <a:spLocks noChangeAspect="1"/>
          </p:cNvSpPr>
          <p:nvPr/>
        </p:nvSpPr>
        <p:spPr>
          <a:xfrm>
            <a:off x="396849" y="1111300"/>
            <a:ext cx="1951609" cy="1943999"/>
          </a:xfrm>
          <a:prstGeom prst="ellipse">
            <a:avLst/>
          </a:prstGeom>
          <a:noFill/>
          <a:ln w="28575" cmpd="sng">
            <a:solidFill>
              <a:srgbClr val="99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flipV="1">
            <a:off x="1388962" y="1574347"/>
            <a:ext cx="806921" cy="502732"/>
          </a:xfrm>
          <a:prstGeom prst="straightConnector1">
            <a:avLst/>
          </a:prstGeom>
          <a:ln>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470193" y="1923190"/>
            <a:ext cx="878265" cy="307777"/>
          </a:xfrm>
          <a:prstGeom prst="rect">
            <a:avLst/>
          </a:prstGeom>
          <a:noFill/>
        </p:spPr>
        <p:txBody>
          <a:bodyPr wrap="none" rtlCol="0">
            <a:spAutoFit/>
          </a:bodyPr>
          <a:lstStyle/>
          <a:p>
            <a:r>
              <a:rPr lang="en-US" sz="1400" dirty="0"/>
              <a:t>b</a:t>
            </a:r>
            <a:r>
              <a:rPr lang="en-US" sz="1400" dirty="0" smtClean="0"/>
              <a:t>=22 cm</a:t>
            </a:r>
            <a:endParaRPr lang="en-US" sz="1400" dirty="0"/>
          </a:p>
        </p:txBody>
      </p:sp>
      <p:sp>
        <p:nvSpPr>
          <p:cNvPr id="16" name="TextBox 15"/>
          <p:cNvSpPr txBox="1"/>
          <p:nvPr/>
        </p:nvSpPr>
        <p:spPr>
          <a:xfrm>
            <a:off x="21983" y="2830389"/>
            <a:ext cx="1313180" cy="738664"/>
          </a:xfrm>
          <a:prstGeom prst="rect">
            <a:avLst/>
          </a:prstGeom>
          <a:noFill/>
        </p:spPr>
        <p:txBody>
          <a:bodyPr wrap="none" rtlCol="0">
            <a:spAutoFit/>
          </a:bodyPr>
          <a:lstStyle/>
          <a:p>
            <a:r>
              <a:rPr lang="en-US" sz="1400" b="1" dirty="0" err="1" smtClean="0">
                <a:solidFill>
                  <a:srgbClr val="FF0000"/>
                </a:solidFill>
                <a:latin typeface="Symbol" charset="2"/>
                <a:cs typeface="Symbol" charset="2"/>
              </a:rPr>
              <a:t>d</a:t>
            </a:r>
            <a:r>
              <a:rPr lang="en-US" sz="1400" b="1" baseline="-25000" dirty="0" err="1" smtClean="0">
                <a:solidFill>
                  <a:srgbClr val="FF0000"/>
                </a:solidFill>
              </a:rPr>
              <a:t>max</a:t>
            </a:r>
            <a:r>
              <a:rPr lang="en-US" sz="1400" b="1" dirty="0" smtClean="0">
                <a:solidFill>
                  <a:srgbClr val="FF0000"/>
                </a:solidFill>
              </a:rPr>
              <a:t>= 1.7</a:t>
            </a:r>
          </a:p>
          <a:p>
            <a:r>
              <a:rPr lang="en-US" sz="1400" dirty="0" err="1" smtClean="0"/>
              <a:t>E</a:t>
            </a:r>
            <a:r>
              <a:rPr lang="en-US" sz="1400" baseline="-25000" dirty="0" err="1" smtClean="0"/>
              <a:t>max</a:t>
            </a:r>
            <a:r>
              <a:rPr lang="en-US" sz="1400" dirty="0" smtClean="0"/>
              <a:t> = 300 </a:t>
            </a:r>
            <a:r>
              <a:rPr lang="en-US" sz="1400" dirty="0" err="1" smtClean="0"/>
              <a:t>eV</a:t>
            </a:r>
            <a:endParaRPr lang="en-US" sz="1400" dirty="0" smtClean="0"/>
          </a:p>
          <a:p>
            <a:r>
              <a:rPr lang="en-US" sz="1400" dirty="0" smtClean="0"/>
              <a:t>R</a:t>
            </a:r>
            <a:r>
              <a:rPr lang="en-US" sz="1400" baseline="-25000" dirty="0" smtClean="0"/>
              <a:t>0</a:t>
            </a:r>
            <a:r>
              <a:rPr lang="en-US" sz="1400" dirty="0" smtClean="0"/>
              <a:t> = 0.6</a:t>
            </a:r>
            <a:endParaRPr lang="en-US" sz="1400" dirty="0"/>
          </a:p>
        </p:txBody>
      </p:sp>
      <p:pic>
        <p:nvPicPr>
          <p:cNvPr id="18" name="Picture 17"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4927" y="1587577"/>
            <a:ext cx="1750741" cy="782057"/>
          </a:xfrm>
          <a:prstGeom prst="rect">
            <a:avLst/>
          </a:prstGeom>
        </p:spPr>
      </p:pic>
      <p:pic>
        <p:nvPicPr>
          <p:cNvPr id="19" name="Picture 18"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3970" y="1846370"/>
            <a:ext cx="1800185" cy="257169"/>
          </a:xfrm>
          <a:prstGeom prst="rect">
            <a:avLst/>
          </a:prstGeom>
        </p:spPr>
      </p:pic>
      <p:grpSp>
        <p:nvGrpSpPr>
          <p:cNvPr id="21" name="Group 20"/>
          <p:cNvGrpSpPr/>
          <p:nvPr/>
        </p:nvGrpSpPr>
        <p:grpSpPr>
          <a:xfrm>
            <a:off x="4973772" y="2481661"/>
            <a:ext cx="4021411" cy="3432061"/>
            <a:chOff x="4973772" y="2481661"/>
            <a:chExt cx="4021411" cy="3432061"/>
          </a:xfrm>
        </p:grpSpPr>
        <p:sp>
          <p:nvSpPr>
            <p:cNvPr id="11" name="Rectangle 10"/>
            <p:cNvSpPr/>
            <p:nvPr/>
          </p:nvSpPr>
          <p:spPr>
            <a:xfrm>
              <a:off x="4973772" y="2790699"/>
              <a:ext cx="4021411" cy="3123023"/>
            </a:xfrm>
            <a:prstGeom prst="rect">
              <a:avLst/>
            </a:prstGeom>
            <a:solidFill>
              <a:srgbClr val="CCFFCC">
                <a:alpha val="4000"/>
              </a:srgbClr>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5820410" y="2481661"/>
              <a:ext cx="2376997" cy="323165"/>
            </a:xfrm>
            <a:prstGeom prst="rect">
              <a:avLst/>
            </a:prstGeom>
            <a:noFill/>
          </p:spPr>
          <p:txBody>
            <a:bodyPr wrap="square" rtlCol="0">
              <a:spAutoFit/>
            </a:bodyPr>
            <a:lstStyle/>
            <a:p>
              <a:r>
                <a:rPr lang="en-US" sz="1500" dirty="0" smtClean="0"/>
                <a:t>Saturation of the build up</a:t>
              </a:r>
              <a:endParaRPr lang="en-US" sz="1500" dirty="0"/>
            </a:p>
          </p:txBody>
        </p:sp>
      </p:grpSp>
      <p:sp>
        <p:nvSpPr>
          <p:cNvPr id="22" name="TextBox 21"/>
          <p:cNvSpPr txBox="1"/>
          <p:nvPr/>
        </p:nvSpPr>
        <p:spPr>
          <a:xfrm>
            <a:off x="674646" y="4101245"/>
            <a:ext cx="3965309" cy="1938992"/>
          </a:xfrm>
          <a:prstGeom prst="rect">
            <a:avLst/>
          </a:prstGeom>
          <a:solidFill>
            <a:schemeClr val="accent5">
              <a:lumMod val="50000"/>
            </a:schemeClr>
          </a:solidFill>
        </p:spPr>
        <p:txBody>
          <a:bodyPr wrap="square" rtlCol="0">
            <a:spAutoFit/>
          </a:bodyPr>
          <a:lstStyle/>
          <a:p>
            <a:r>
              <a:rPr lang="en-US" sz="1500" dirty="0" smtClean="0">
                <a:solidFill>
                  <a:schemeClr val="bg1"/>
                </a:solidFill>
              </a:rPr>
              <a:t>In saturation, the interaction between electrons becomes important and the electron cloud itself repels the electrons coming from the wall, preventing them from being accelerated in the beam field and producing more </a:t>
            </a:r>
            <a:r>
              <a:rPr lang="en-US" sz="1500" dirty="0" err="1" smtClean="0">
                <a:solidFill>
                  <a:schemeClr val="bg1"/>
                </a:solidFill>
              </a:rPr>
              <a:t>secondaries</a:t>
            </a:r>
            <a:r>
              <a:rPr lang="en-US" sz="1500" dirty="0" smtClean="0">
                <a:solidFill>
                  <a:schemeClr val="bg1"/>
                </a:solidFill>
              </a:rPr>
              <a:t>.</a:t>
            </a:r>
          </a:p>
          <a:p>
            <a:r>
              <a:rPr lang="en-US" sz="1500" dirty="0" smtClean="0">
                <a:solidFill>
                  <a:schemeClr val="bg1"/>
                </a:solidFill>
              </a:rPr>
              <a:t>In this phase, </a:t>
            </a:r>
            <a:r>
              <a:rPr lang="en-US" sz="1500" dirty="0" err="1" smtClean="0">
                <a:solidFill>
                  <a:schemeClr val="bg1"/>
                </a:solidFill>
                <a:latin typeface="Symbol" charset="2"/>
                <a:cs typeface="Symbol" charset="2"/>
              </a:rPr>
              <a:t>d</a:t>
            </a:r>
            <a:r>
              <a:rPr lang="en-US" sz="1500" baseline="-25000" dirty="0" err="1" smtClean="0">
                <a:solidFill>
                  <a:schemeClr val="bg1"/>
                </a:solidFill>
              </a:rPr>
              <a:t>eff</a:t>
            </a:r>
            <a:r>
              <a:rPr lang="en-US" sz="1500" dirty="0" smtClean="0">
                <a:solidFill>
                  <a:schemeClr val="bg1"/>
                </a:solidFill>
              </a:rPr>
              <a:t> decreases until it becomes 1 and the cloud has reached an equilibrium</a:t>
            </a:r>
            <a:endParaRPr lang="en-US" sz="1500" dirty="0">
              <a:solidFill>
                <a:schemeClr val="bg1"/>
              </a:solidFill>
            </a:endParaRPr>
          </a:p>
        </p:txBody>
      </p:sp>
      <p:sp>
        <p:nvSpPr>
          <p:cNvPr id="23"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4"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1182006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63</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The </a:t>
            </a:r>
            <a:r>
              <a:rPr lang="en-US" dirty="0" err="1" smtClean="0"/>
              <a:t>multipacting</a:t>
            </a:r>
            <a:r>
              <a:rPr lang="en-US" dirty="0" smtClean="0"/>
              <a:t> threshold</a:t>
            </a:r>
            <a:endParaRPr lang="en-US" dirty="0"/>
          </a:p>
        </p:txBody>
      </p:sp>
      <p:sp>
        <p:nvSpPr>
          <p:cNvPr id="23" name="Content Placeholder 8"/>
          <p:cNvSpPr>
            <a:spLocks noGrp="1"/>
          </p:cNvSpPr>
          <p:nvPr>
            <p:ph idx="1"/>
          </p:nvPr>
        </p:nvSpPr>
        <p:spPr>
          <a:xfrm>
            <a:off x="454454" y="949263"/>
            <a:ext cx="8229600" cy="1531671"/>
          </a:xfrm>
        </p:spPr>
        <p:txBody>
          <a:bodyPr>
            <a:normAutofit fontScale="85000" lnSpcReduction="10000"/>
          </a:bodyPr>
          <a:lstStyle/>
          <a:p>
            <a:r>
              <a:rPr lang="en-US" sz="2000" dirty="0" smtClean="0"/>
              <a:t>The equilibrium electron densities found in the two cases differ by many orders of magnitude (10</a:t>
            </a:r>
            <a:r>
              <a:rPr lang="en-US" sz="2000" baseline="30000" dirty="0" smtClean="0"/>
              <a:t>4</a:t>
            </a:r>
            <a:r>
              <a:rPr lang="en-US" sz="2000" dirty="0" smtClean="0"/>
              <a:t> e/m without </a:t>
            </a:r>
            <a:r>
              <a:rPr lang="en-US" sz="2000" dirty="0" err="1" smtClean="0"/>
              <a:t>multipacting</a:t>
            </a:r>
            <a:r>
              <a:rPr lang="en-US" sz="2000" dirty="0" smtClean="0"/>
              <a:t> and 10</a:t>
            </a:r>
            <a:r>
              <a:rPr lang="en-US" sz="2000" baseline="30000" dirty="0" smtClean="0"/>
              <a:t>9</a:t>
            </a:r>
            <a:r>
              <a:rPr lang="en-US" sz="2000" dirty="0" smtClean="0"/>
              <a:t> e/m with </a:t>
            </a:r>
            <a:r>
              <a:rPr lang="en-US" sz="2000" dirty="0" err="1" smtClean="0"/>
              <a:t>multipacting</a:t>
            </a:r>
            <a:r>
              <a:rPr lang="en-US" sz="2000" dirty="0" smtClean="0"/>
              <a:t>)</a:t>
            </a:r>
          </a:p>
          <a:p>
            <a:r>
              <a:rPr lang="en-US" sz="2000" dirty="0" smtClean="0">
                <a:latin typeface="+mj-lt"/>
              </a:rPr>
              <a:t>Between these two cases we do not expect a smooth variation</a:t>
            </a:r>
          </a:p>
          <a:p>
            <a:pPr lvl="1"/>
            <a:r>
              <a:rPr lang="en-US" sz="1600" dirty="0">
                <a:latin typeface="+mj-lt"/>
              </a:rPr>
              <a:t>A</a:t>
            </a:r>
            <a:r>
              <a:rPr lang="en-US" sz="1600" dirty="0" smtClean="0">
                <a:latin typeface="+mj-lt"/>
              </a:rPr>
              <a:t>brupt transition between the two regimes (determined by </a:t>
            </a:r>
            <a:r>
              <a:rPr lang="en-US" sz="1600" dirty="0" err="1" smtClean="0">
                <a:latin typeface="Symbol" charset="2"/>
                <a:cs typeface="Symbol" charset="2"/>
              </a:rPr>
              <a:t>d</a:t>
            </a:r>
            <a:r>
              <a:rPr lang="en-US" sz="1600" baseline="-25000" dirty="0" err="1" smtClean="0">
                <a:latin typeface="+mj-lt"/>
              </a:rPr>
              <a:t>eff</a:t>
            </a:r>
            <a:r>
              <a:rPr lang="en-US" sz="1600" dirty="0" smtClean="0">
                <a:latin typeface="+mj-lt"/>
              </a:rPr>
              <a:t>=1): </a:t>
            </a:r>
            <a:r>
              <a:rPr lang="en-US" sz="1600" b="1" dirty="0" err="1" smtClean="0">
                <a:latin typeface="+mj-lt"/>
              </a:rPr>
              <a:t>multipacting</a:t>
            </a:r>
            <a:r>
              <a:rPr lang="en-US" sz="1600" b="1" dirty="0" smtClean="0">
                <a:latin typeface="+mj-lt"/>
              </a:rPr>
              <a:t> threshold</a:t>
            </a:r>
          </a:p>
          <a:p>
            <a:pPr lvl="1"/>
            <a:r>
              <a:rPr lang="en-US" sz="1600" dirty="0" smtClean="0">
                <a:latin typeface="+mj-lt"/>
              </a:rPr>
              <a:t>The electron density depends on the number of seeds and on </a:t>
            </a:r>
            <a:r>
              <a:rPr lang="en-US" sz="1600" dirty="0" err="1" smtClean="0">
                <a:latin typeface="Symbol" charset="2"/>
                <a:cs typeface="Symbol" charset="2"/>
              </a:rPr>
              <a:t>d</a:t>
            </a:r>
            <a:r>
              <a:rPr lang="en-US" sz="1600" baseline="-25000" dirty="0" err="1" smtClean="0">
                <a:latin typeface="+mj-lt"/>
              </a:rPr>
              <a:t>max</a:t>
            </a:r>
            <a:r>
              <a:rPr lang="en-US" sz="1600" dirty="0" smtClean="0">
                <a:latin typeface="+mj-lt"/>
              </a:rPr>
              <a:t> when there is no </a:t>
            </a:r>
            <a:r>
              <a:rPr lang="en-US" sz="1600" dirty="0" err="1" smtClean="0">
                <a:latin typeface="+mj-lt"/>
              </a:rPr>
              <a:t>multipacting</a:t>
            </a:r>
            <a:r>
              <a:rPr lang="en-US" sz="1600" dirty="0" smtClean="0">
                <a:latin typeface="+mj-lt"/>
              </a:rPr>
              <a:t>, while it will hardly depend on either with strong </a:t>
            </a:r>
            <a:r>
              <a:rPr lang="en-US" sz="1600" dirty="0" err="1" smtClean="0">
                <a:latin typeface="+mj-lt"/>
              </a:rPr>
              <a:t>multipacting</a:t>
            </a:r>
            <a:endParaRPr lang="en-US" sz="1600" dirty="0" smtClean="0">
              <a:latin typeface="+mj-lt"/>
            </a:endParaRPr>
          </a:p>
        </p:txBody>
      </p:sp>
      <p:pic>
        <p:nvPicPr>
          <p:cNvPr id="7" name="Picture 6"/>
          <p:cNvPicPr>
            <a:picLocks noChangeAspect="1"/>
          </p:cNvPicPr>
          <p:nvPr/>
        </p:nvPicPr>
        <p:blipFill>
          <a:blip r:embed="rId2"/>
          <a:stretch>
            <a:fillRect/>
          </a:stretch>
        </p:blipFill>
        <p:spPr>
          <a:xfrm>
            <a:off x="2526588" y="2544032"/>
            <a:ext cx="4852708" cy="3882167"/>
          </a:xfrm>
          <a:prstGeom prst="rect">
            <a:avLst/>
          </a:prstGeom>
        </p:spPr>
      </p:pic>
      <p:sp>
        <p:nvSpPr>
          <p:cNvPr id="9"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0"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578394461"/>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64</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The electron distribution</a:t>
            </a:r>
            <a:endParaRPr lang="en-US" dirty="0"/>
          </a:p>
        </p:txBody>
      </p:sp>
      <p:sp>
        <p:nvSpPr>
          <p:cNvPr id="9" name="Content Placeholder 8"/>
          <p:cNvSpPr txBox="1">
            <a:spLocks/>
          </p:cNvSpPr>
          <p:nvPr/>
        </p:nvSpPr>
        <p:spPr>
          <a:xfrm>
            <a:off x="457200" y="878047"/>
            <a:ext cx="8440903" cy="1119653"/>
          </a:xfrm>
          <a:prstGeom prst="rect">
            <a:avLst/>
          </a:prstGeom>
        </p:spPr>
        <p:txBody>
          <a:bodyPr vert="horz">
            <a:normAutofit fontScale="92500" lnSpcReduction="10000"/>
          </a:bodyPr>
          <a:lstStyle>
            <a:lvl1pPr marL="421200" indent="-349200" algn="l" rtl="0" eaLnBrk="1" latinLnBrk="0" hangingPunct="1">
              <a:spcBef>
                <a:spcPct val="20000"/>
              </a:spcBef>
              <a:buClr>
                <a:schemeClr val="tx1"/>
              </a:buClr>
              <a:buSzPct val="80000"/>
              <a:buFont typeface="Arial"/>
              <a:buChar char="•"/>
              <a:defRPr kumimoji="0" sz="2400" kern="1200">
                <a:solidFill>
                  <a:schemeClr val="tx1"/>
                </a:solidFill>
                <a:latin typeface="+mn-lt"/>
                <a:ea typeface="+mn-ea"/>
                <a:cs typeface="+mn-cs"/>
              </a:defRPr>
            </a:lvl1pPr>
            <a:lvl2pPr marL="867600" indent="-385200" algn="l" rtl="0" eaLnBrk="1" latinLnBrk="0" hangingPunct="1">
              <a:spcBef>
                <a:spcPct val="20000"/>
              </a:spcBef>
              <a:buClr>
                <a:schemeClr val="tx1"/>
              </a:buClr>
              <a:buSzPct val="90000"/>
              <a:buFont typeface="Lucida Grande"/>
              <a:buChar char="­"/>
              <a:defRPr kumimoji="0" sz="2200" kern="1200">
                <a:solidFill>
                  <a:schemeClr val="tx1"/>
                </a:solidFill>
                <a:latin typeface="+mn-lt"/>
                <a:ea typeface="+mn-ea"/>
                <a:cs typeface="+mn-cs"/>
              </a:defRPr>
            </a:lvl2pPr>
            <a:lvl3pPr marL="1166400" indent="-306000" algn="l" rtl="0" eaLnBrk="1" latinLnBrk="0" hangingPunct="1">
              <a:spcBef>
                <a:spcPct val="20000"/>
              </a:spcBef>
              <a:buClr>
                <a:schemeClr val="tx1"/>
              </a:buClr>
              <a:buSzPct val="50000"/>
              <a:buFont typeface="Wingdings" charset="2"/>
              <a:buChar char=""/>
              <a:defRPr kumimoji="0" sz="2000" kern="1200">
                <a:solidFill>
                  <a:schemeClr val="tx1"/>
                </a:solidFill>
                <a:latin typeface="+mn-lt"/>
                <a:ea typeface="+mn-ea"/>
                <a:cs typeface="+mn-cs"/>
              </a:defRPr>
            </a:lvl3pPr>
            <a:lvl4pPr marL="1458000" indent="-2700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Font typeface="Lucida Grande"/>
              <a:buChar char="→"/>
            </a:pPr>
            <a:r>
              <a:rPr lang="en-US" sz="1900" dirty="0" smtClean="0">
                <a:latin typeface="+mj-lt"/>
              </a:rPr>
              <a:t>The electrons exhibit different transverse (</a:t>
            </a:r>
            <a:r>
              <a:rPr lang="en-US" sz="1900" dirty="0" err="1" smtClean="0">
                <a:latin typeface="+mj-lt"/>
              </a:rPr>
              <a:t>x,y</a:t>
            </a:r>
            <a:r>
              <a:rPr lang="en-US" sz="1900" dirty="0" smtClean="0">
                <a:latin typeface="+mj-lt"/>
              </a:rPr>
              <a:t>) distributions, according to the type of region in which the electron cloud is formed</a:t>
            </a:r>
          </a:p>
          <a:p>
            <a:pPr lvl="1">
              <a:buFont typeface="Lucida Grande"/>
              <a:buChar char="→"/>
            </a:pPr>
            <a:r>
              <a:rPr lang="en-US" sz="1762" dirty="0" smtClean="0">
                <a:latin typeface="+mj-lt"/>
              </a:rPr>
              <a:t>In field free regions, the electrons tend to spread uniformly across the pipe section (rigorously true only in circular chambers)</a:t>
            </a:r>
          </a:p>
        </p:txBody>
      </p:sp>
      <p:pic>
        <p:nvPicPr>
          <p:cNvPr id="10" name="Picture 2" descr="L:\pccern_state\mysims\013_LHC_ALICE_common_pipe\video_drift_LHC\01498.png"/>
          <p:cNvPicPr>
            <a:picLocks noChangeAspect="1" noChangeArrowheads="1"/>
          </p:cNvPicPr>
          <p:nvPr/>
        </p:nvPicPr>
        <p:blipFill>
          <a:blip r:embed="rId2" cstate="print"/>
          <a:srcRect/>
          <a:stretch>
            <a:fillRect/>
          </a:stretch>
        </p:blipFill>
        <p:spPr bwMode="auto">
          <a:xfrm>
            <a:off x="1988496" y="2256837"/>
            <a:ext cx="5047498" cy="3785624"/>
          </a:xfrm>
          <a:prstGeom prst="rect">
            <a:avLst/>
          </a:prstGeom>
          <a:noFill/>
        </p:spPr>
      </p:pic>
      <p:sp>
        <p:nvSpPr>
          <p:cNvPr id="11"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2"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790845053"/>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65</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The electron distribution</a:t>
            </a:r>
            <a:endParaRPr lang="en-US" dirty="0"/>
          </a:p>
        </p:txBody>
      </p:sp>
      <p:sp>
        <p:nvSpPr>
          <p:cNvPr id="9" name="Content Placeholder 8"/>
          <p:cNvSpPr txBox="1">
            <a:spLocks/>
          </p:cNvSpPr>
          <p:nvPr/>
        </p:nvSpPr>
        <p:spPr>
          <a:xfrm>
            <a:off x="457200" y="878049"/>
            <a:ext cx="8440903" cy="1357787"/>
          </a:xfrm>
          <a:prstGeom prst="rect">
            <a:avLst/>
          </a:prstGeom>
        </p:spPr>
        <p:txBody>
          <a:bodyPr vert="horz">
            <a:normAutofit fontScale="92500" lnSpcReduction="10000"/>
          </a:bodyPr>
          <a:lstStyle>
            <a:lvl1pPr marL="421200" indent="-349200" algn="l" rtl="0" eaLnBrk="1" latinLnBrk="0" hangingPunct="1">
              <a:spcBef>
                <a:spcPct val="20000"/>
              </a:spcBef>
              <a:buClr>
                <a:schemeClr val="tx1"/>
              </a:buClr>
              <a:buSzPct val="80000"/>
              <a:buFont typeface="Arial"/>
              <a:buChar char="•"/>
              <a:defRPr kumimoji="0" sz="2400" kern="1200">
                <a:solidFill>
                  <a:schemeClr val="tx1"/>
                </a:solidFill>
                <a:latin typeface="+mn-lt"/>
                <a:ea typeface="+mn-ea"/>
                <a:cs typeface="+mn-cs"/>
              </a:defRPr>
            </a:lvl1pPr>
            <a:lvl2pPr marL="867600" indent="-385200" algn="l" rtl="0" eaLnBrk="1" latinLnBrk="0" hangingPunct="1">
              <a:spcBef>
                <a:spcPct val="20000"/>
              </a:spcBef>
              <a:buClr>
                <a:schemeClr val="tx1"/>
              </a:buClr>
              <a:buSzPct val="90000"/>
              <a:buFont typeface="Lucida Grande"/>
              <a:buChar char="­"/>
              <a:defRPr kumimoji="0" sz="2200" kern="1200">
                <a:solidFill>
                  <a:schemeClr val="tx1"/>
                </a:solidFill>
                <a:latin typeface="+mn-lt"/>
                <a:ea typeface="+mn-ea"/>
                <a:cs typeface="+mn-cs"/>
              </a:defRPr>
            </a:lvl2pPr>
            <a:lvl3pPr marL="1166400" indent="-306000" algn="l" rtl="0" eaLnBrk="1" latinLnBrk="0" hangingPunct="1">
              <a:spcBef>
                <a:spcPct val="20000"/>
              </a:spcBef>
              <a:buClr>
                <a:schemeClr val="tx1"/>
              </a:buClr>
              <a:buSzPct val="50000"/>
              <a:buFont typeface="Wingdings" charset="2"/>
              <a:buChar char=""/>
              <a:defRPr kumimoji="0" sz="2000" kern="1200">
                <a:solidFill>
                  <a:schemeClr val="tx1"/>
                </a:solidFill>
                <a:latin typeface="+mn-lt"/>
                <a:ea typeface="+mn-ea"/>
                <a:cs typeface="+mn-cs"/>
              </a:defRPr>
            </a:lvl3pPr>
            <a:lvl4pPr marL="1458000" indent="-2700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Font typeface="Lucida Grande"/>
              <a:buChar char="→"/>
            </a:pPr>
            <a:r>
              <a:rPr lang="en-US" sz="1900" dirty="0" smtClean="0">
                <a:latin typeface="+mj-lt"/>
              </a:rPr>
              <a:t>The electrons exhibit different transverse (</a:t>
            </a:r>
            <a:r>
              <a:rPr lang="en-US" sz="1900" dirty="0" err="1" smtClean="0">
                <a:latin typeface="+mj-lt"/>
              </a:rPr>
              <a:t>x,y</a:t>
            </a:r>
            <a:r>
              <a:rPr lang="en-US" sz="1900" dirty="0" smtClean="0">
                <a:latin typeface="+mj-lt"/>
              </a:rPr>
              <a:t>) distributions, according to the type of region in which the electron cloud is formed</a:t>
            </a:r>
          </a:p>
          <a:p>
            <a:pPr lvl="1">
              <a:buFont typeface="Lucida Grande"/>
              <a:buChar char="→"/>
            </a:pPr>
            <a:r>
              <a:rPr lang="en-US" sz="1762" dirty="0" smtClean="0">
                <a:latin typeface="+mj-lt"/>
              </a:rPr>
              <a:t>In dipole regions, the electron motion is confined along the lines of the magnetic field, and the cloud develops along one central or two side stripes, depending on the beam current and the position of </a:t>
            </a:r>
            <a:r>
              <a:rPr lang="en-US" sz="1762" dirty="0" err="1" smtClean="0">
                <a:latin typeface="+mj-lt"/>
              </a:rPr>
              <a:t>E</a:t>
            </a:r>
            <a:r>
              <a:rPr lang="en-US" sz="1762" baseline="-25000" dirty="0" err="1" smtClean="0">
                <a:latin typeface="+mj-lt"/>
              </a:rPr>
              <a:t>max</a:t>
            </a:r>
            <a:r>
              <a:rPr lang="en-US" sz="1762" dirty="0" smtClean="0">
                <a:latin typeface="+mj-lt"/>
              </a:rPr>
              <a:t> in the curve of the SEY. </a:t>
            </a:r>
            <a:endParaRPr lang="en-US" sz="1362" dirty="0" smtClean="0">
              <a:latin typeface="+mj-lt"/>
            </a:endParaRPr>
          </a:p>
        </p:txBody>
      </p:sp>
      <p:cxnSp>
        <p:nvCxnSpPr>
          <p:cNvPr id="11" name="Connettore 1 12"/>
          <p:cNvCxnSpPr>
            <a:stCxn id="12" idx="0"/>
            <a:endCxn id="12" idx="4"/>
          </p:cNvCxnSpPr>
          <p:nvPr/>
        </p:nvCxnSpPr>
        <p:spPr>
          <a:xfrm>
            <a:off x="2391589" y="3505069"/>
            <a:ext cx="0" cy="1559708"/>
          </a:xfrm>
          <a:prstGeom prst="line">
            <a:avLst/>
          </a:prstGeom>
          <a:ln w="12700">
            <a:prstDash val="dash"/>
          </a:ln>
        </p:spPr>
        <p:style>
          <a:lnRef idx="1">
            <a:schemeClr val="accent2"/>
          </a:lnRef>
          <a:fillRef idx="0">
            <a:schemeClr val="accent2"/>
          </a:fillRef>
          <a:effectRef idx="0">
            <a:schemeClr val="accent2"/>
          </a:effectRef>
          <a:fontRef idx="minor">
            <a:schemeClr val="tx1"/>
          </a:fontRef>
        </p:style>
      </p:cxnSp>
      <p:sp>
        <p:nvSpPr>
          <p:cNvPr id="12" name="Ovale 28"/>
          <p:cNvSpPr/>
          <p:nvPr/>
        </p:nvSpPr>
        <p:spPr>
          <a:xfrm>
            <a:off x="181789" y="3505069"/>
            <a:ext cx="4419600" cy="155970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e 29"/>
          <p:cNvSpPr/>
          <p:nvPr/>
        </p:nvSpPr>
        <p:spPr>
          <a:xfrm>
            <a:off x="2358139" y="3505069"/>
            <a:ext cx="78511" cy="651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ttangolo 31"/>
          <p:cNvSpPr/>
          <p:nvPr/>
        </p:nvSpPr>
        <p:spPr>
          <a:xfrm>
            <a:off x="2382599" y="3469375"/>
            <a:ext cx="452580" cy="369332"/>
          </a:xfrm>
          <a:prstGeom prst="rect">
            <a:avLst/>
          </a:prstGeom>
        </p:spPr>
        <p:txBody>
          <a:bodyPr wrap="square">
            <a:spAutoFit/>
          </a:bodyPr>
          <a:lstStyle/>
          <a:p>
            <a:r>
              <a:rPr lang="en-US" dirty="0" smtClean="0">
                <a:solidFill>
                  <a:srgbClr val="FF0000"/>
                </a:solidFill>
                <a:latin typeface="Calibri" pitchFamily="34" charset="0"/>
              </a:rPr>
              <a:t>e</a:t>
            </a:r>
            <a:r>
              <a:rPr lang="en-US" baseline="30000" dirty="0" smtClean="0">
                <a:solidFill>
                  <a:srgbClr val="FF0000"/>
                </a:solidFill>
                <a:latin typeface="Calibri" pitchFamily="34" charset="0"/>
              </a:rPr>
              <a:t>-</a:t>
            </a:r>
            <a:endParaRPr lang="en-US" baseline="30000" dirty="0">
              <a:solidFill>
                <a:srgbClr val="FF0000"/>
              </a:solidFill>
            </a:endParaRPr>
          </a:p>
        </p:txBody>
      </p:sp>
      <p:sp>
        <p:nvSpPr>
          <p:cNvPr id="15" name="Ovale 17"/>
          <p:cNvSpPr/>
          <p:nvPr/>
        </p:nvSpPr>
        <p:spPr>
          <a:xfrm rot="16200000" flipH="1">
            <a:off x="2234426" y="4117040"/>
            <a:ext cx="324378" cy="192932"/>
          </a:xfrm>
          <a:prstGeom prst="ellipse">
            <a:avLst/>
          </a:prstGeom>
          <a:solidFill>
            <a:srgbClr val="3366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Connettore 2 19"/>
          <p:cNvCxnSpPr/>
          <p:nvPr/>
        </p:nvCxnSpPr>
        <p:spPr>
          <a:xfrm flipH="1">
            <a:off x="2391589" y="3540777"/>
            <a:ext cx="756" cy="457200"/>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a:blip r:embed="rId2"/>
          <a:stretch>
            <a:fillRect/>
          </a:stretch>
        </p:blipFill>
        <p:spPr>
          <a:xfrm>
            <a:off x="4796807" y="3110835"/>
            <a:ext cx="4101296" cy="3195593"/>
          </a:xfrm>
          <a:prstGeom prst="rect">
            <a:avLst/>
          </a:prstGeom>
        </p:spPr>
      </p:pic>
      <p:cxnSp>
        <p:nvCxnSpPr>
          <p:cNvPr id="17" name="Straight Connector 16"/>
          <p:cNvCxnSpPr/>
          <p:nvPr/>
        </p:nvCxnSpPr>
        <p:spPr>
          <a:xfrm>
            <a:off x="6428910" y="3109005"/>
            <a:ext cx="0" cy="3016396"/>
          </a:xfrm>
          <a:prstGeom prst="line">
            <a:avLst/>
          </a:prstGeom>
          <a:ln>
            <a:solidFill>
              <a:schemeClr val="accent4">
                <a:lumMod val="50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19"/>
          <p:cNvCxnSpPr/>
          <p:nvPr/>
        </p:nvCxnSpPr>
        <p:spPr>
          <a:xfrm flipV="1">
            <a:off x="1423694" y="3792712"/>
            <a:ext cx="0" cy="738665"/>
          </a:xfrm>
          <a:prstGeom prst="straightConnector1">
            <a:avLst/>
          </a:prstGeom>
          <a:ln w="60325">
            <a:solidFill>
              <a:srgbClr val="404040"/>
            </a:solidFill>
            <a:tailEnd type="stealth" w="lg" len="lg"/>
          </a:ln>
        </p:spPr>
        <p:style>
          <a:lnRef idx="1">
            <a:schemeClr val="accent2"/>
          </a:lnRef>
          <a:fillRef idx="0">
            <a:schemeClr val="accent2"/>
          </a:fillRef>
          <a:effectRef idx="0">
            <a:schemeClr val="accent2"/>
          </a:effectRef>
          <a:fontRef idx="minor">
            <a:schemeClr val="tx1"/>
          </a:fontRef>
        </p:style>
      </p:cxnSp>
      <p:sp>
        <p:nvSpPr>
          <p:cNvPr id="27" name="Rettangolo 27"/>
          <p:cNvSpPr/>
          <p:nvPr/>
        </p:nvSpPr>
        <p:spPr>
          <a:xfrm>
            <a:off x="1514494" y="3997977"/>
            <a:ext cx="228600" cy="461665"/>
          </a:xfrm>
          <a:prstGeom prst="rect">
            <a:avLst/>
          </a:prstGeom>
        </p:spPr>
        <p:txBody>
          <a:bodyPr wrap="square">
            <a:spAutoFit/>
          </a:bodyPr>
          <a:lstStyle/>
          <a:p>
            <a:pPr algn="ctr"/>
            <a:r>
              <a:rPr lang="en-US" sz="2400" dirty="0" smtClean="0">
                <a:solidFill>
                  <a:schemeClr val="accent4">
                    <a:lumMod val="50000"/>
                  </a:schemeClr>
                </a:solidFill>
              </a:rPr>
              <a:t>B</a:t>
            </a:r>
            <a:endParaRPr lang="en-US" sz="2400" dirty="0">
              <a:solidFill>
                <a:schemeClr val="accent4">
                  <a:lumMod val="50000"/>
                </a:schemeClr>
              </a:solidFill>
            </a:endParaRPr>
          </a:p>
        </p:txBody>
      </p:sp>
      <p:sp>
        <p:nvSpPr>
          <p:cNvPr id="18"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9"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3676745088"/>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66</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The electron distribution</a:t>
            </a:r>
            <a:endParaRPr lang="en-US" dirty="0"/>
          </a:p>
        </p:txBody>
      </p:sp>
      <p:sp>
        <p:nvSpPr>
          <p:cNvPr id="12" name="Ovale 28"/>
          <p:cNvSpPr/>
          <p:nvPr/>
        </p:nvSpPr>
        <p:spPr>
          <a:xfrm>
            <a:off x="181789" y="3505069"/>
            <a:ext cx="4419600" cy="155970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ttangolo 31"/>
          <p:cNvSpPr/>
          <p:nvPr/>
        </p:nvSpPr>
        <p:spPr>
          <a:xfrm>
            <a:off x="2752983" y="3429685"/>
            <a:ext cx="452580" cy="369332"/>
          </a:xfrm>
          <a:prstGeom prst="rect">
            <a:avLst/>
          </a:prstGeom>
        </p:spPr>
        <p:txBody>
          <a:bodyPr wrap="square">
            <a:spAutoFit/>
          </a:bodyPr>
          <a:lstStyle/>
          <a:p>
            <a:r>
              <a:rPr lang="en-US" dirty="0" smtClean="0">
                <a:solidFill>
                  <a:srgbClr val="FF0000"/>
                </a:solidFill>
                <a:latin typeface="Calibri" pitchFamily="34" charset="0"/>
              </a:rPr>
              <a:t>e</a:t>
            </a:r>
            <a:r>
              <a:rPr lang="en-US" baseline="30000" dirty="0" smtClean="0">
                <a:solidFill>
                  <a:srgbClr val="FF0000"/>
                </a:solidFill>
                <a:latin typeface="Calibri" pitchFamily="34" charset="0"/>
              </a:rPr>
              <a:t>-</a:t>
            </a:r>
            <a:endParaRPr lang="en-US" baseline="30000" dirty="0">
              <a:solidFill>
                <a:srgbClr val="FF0000"/>
              </a:solidFill>
            </a:endParaRPr>
          </a:p>
        </p:txBody>
      </p:sp>
      <p:sp>
        <p:nvSpPr>
          <p:cNvPr id="15" name="Ovale 17"/>
          <p:cNvSpPr/>
          <p:nvPr/>
        </p:nvSpPr>
        <p:spPr>
          <a:xfrm rot="16200000" flipH="1">
            <a:off x="2234426" y="4117040"/>
            <a:ext cx="324378" cy="192932"/>
          </a:xfrm>
          <a:prstGeom prst="ellipse">
            <a:avLst/>
          </a:prstGeom>
          <a:solidFill>
            <a:srgbClr val="3366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a:stretch>
            <a:fillRect/>
          </a:stretch>
        </p:blipFill>
        <p:spPr>
          <a:xfrm>
            <a:off x="4796807" y="3110835"/>
            <a:ext cx="4101296" cy="3195593"/>
          </a:xfrm>
          <a:prstGeom prst="rect">
            <a:avLst/>
          </a:prstGeom>
        </p:spPr>
      </p:pic>
      <p:cxnSp>
        <p:nvCxnSpPr>
          <p:cNvPr id="17" name="Straight Connector 16"/>
          <p:cNvCxnSpPr/>
          <p:nvPr/>
        </p:nvCxnSpPr>
        <p:spPr>
          <a:xfrm>
            <a:off x="5899781" y="3109005"/>
            <a:ext cx="0" cy="3016396"/>
          </a:xfrm>
          <a:prstGeom prst="line">
            <a:avLst/>
          </a:prstGeom>
          <a:ln>
            <a:solidFill>
              <a:schemeClr val="accent4">
                <a:lumMod val="50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 name="Connettore 1 14"/>
          <p:cNvCxnSpPr/>
          <p:nvPr/>
        </p:nvCxnSpPr>
        <p:spPr>
          <a:xfrm>
            <a:off x="2801460" y="3505069"/>
            <a:ext cx="1478" cy="1559708"/>
          </a:xfrm>
          <a:prstGeom prst="line">
            <a:avLst/>
          </a:prstGeom>
          <a:ln w="12700">
            <a:prstDash val="dash"/>
          </a:ln>
        </p:spPr>
        <p:style>
          <a:lnRef idx="1">
            <a:schemeClr val="accent2"/>
          </a:lnRef>
          <a:fillRef idx="0">
            <a:schemeClr val="accent2"/>
          </a:fillRef>
          <a:effectRef idx="0">
            <a:schemeClr val="accent2"/>
          </a:effectRef>
          <a:fontRef idx="minor">
            <a:schemeClr val="tx1"/>
          </a:fontRef>
        </p:style>
      </p:cxnSp>
      <p:sp>
        <p:nvSpPr>
          <p:cNvPr id="19" name="Ovale 15"/>
          <p:cNvSpPr/>
          <p:nvPr/>
        </p:nvSpPr>
        <p:spPr>
          <a:xfrm>
            <a:off x="2768010" y="3527547"/>
            <a:ext cx="78511" cy="651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Connettore 2 20"/>
          <p:cNvCxnSpPr/>
          <p:nvPr/>
        </p:nvCxnSpPr>
        <p:spPr>
          <a:xfrm>
            <a:off x="2802216" y="3589716"/>
            <a:ext cx="5486" cy="395997"/>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1" name="Connettore 2 26"/>
          <p:cNvCxnSpPr/>
          <p:nvPr/>
        </p:nvCxnSpPr>
        <p:spPr>
          <a:xfrm flipH="1">
            <a:off x="2567196" y="3594479"/>
            <a:ext cx="235742" cy="361108"/>
          </a:xfrm>
          <a:prstGeom prst="straightConnector1">
            <a:avLst/>
          </a:prstGeom>
          <a:ln w="25400">
            <a:solidFill>
              <a:schemeClr val="bg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19"/>
          <p:cNvCxnSpPr/>
          <p:nvPr/>
        </p:nvCxnSpPr>
        <p:spPr>
          <a:xfrm flipV="1">
            <a:off x="1423694" y="3792712"/>
            <a:ext cx="0" cy="738665"/>
          </a:xfrm>
          <a:prstGeom prst="straightConnector1">
            <a:avLst/>
          </a:prstGeom>
          <a:ln w="60325">
            <a:solidFill>
              <a:srgbClr val="404040"/>
            </a:solidFill>
            <a:tailEnd type="stealth" w="lg" len="lg"/>
          </a:ln>
        </p:spPr>
        <p:style>
          <a:lnRef idx="1">
            <a:schemeClr val="accent2"/>
          </a:lnRef>
          <a:fillRef idx="0">
            <a:schemeClr val="accent2"/>
          </a:fillRef>
          <a:effectRef idx="0">
            <a:schemeClr val="accent2"/>
          </a:effectRef>
          <a:fontRef idx="minor">
            <a:schemeClr val="tx1"/>
          </a:fontRef>
        </p:style>
      </p:cxnSp>
      <p:sp>
        <p:nvSpPr>
          <p:cNvPr id="26" name="Rettangolo 27"/>
          <p:cNvSpPr/>
          <p:nvPr/>
        </p:nvSpPr>
        <p:spPr>
          <a:xfrm>
            <a:off x="1514494" y="3997977"/>
            <a:ext cx="228600" cy="461665"/>
          </a:xfrm>
          <a:prstGeom prst="rect">
            <a:avLst/>
          </a:prstGeom>
        </p:spPr>
        <p:txBody>
          <a:bodyPr wrap="square">
            <a:spAutoFit/>
          </a:bodyPr>
          <a:lstStyle/>
          <a:p>
            <a:pPr algn="ctr"/>
            <a:r>
              <a:rPr lang="en-US" sz="2400" dirty="0" smtClean="0">
                <a:solidFill>
                  <a:schemeClr val="accent4">
                    <a:lumMod val="50000"/>
                  </a:schemeClr>
                </a:solidFill>
              </a:rPr>
              <a:t>B</a:t>
            </a:r>
            <a:endParaRPr lang="en-US" sz="2400" dirty="0">
              <a:solidFill>
                <a:schemeClr val="accent4">
                  <a:lumMod val="50000"/>
                </a:schemeClr>
              </a:solidFill>
            </a:endParaRPr>
          </a:p>
        </p:txBody>
      </p:sp>
      <p:sp>
        <p:nvSpPr>
          <p:cNvPr id="27" name="Content Placeholder 8"/>
          <p:cNvSpPr txBox="1">
            <a:spLocks/>
          </p:cNvSpPr>
          <p:nvPr/>
        </p:nvSpPr>
        <p:spPr>
          <a:xfrm>
            <a:off x="457200" y="878049"/>
            <a:ext cx="8440903" cy="1357787"/>
          </a:xfrm>
          <a:prstGeom prst="rect">
            <a:avLst/>
          </a:prstGeom>
        </p:spPr>
        <p:txBody>
          <a:bodyPr vert="horz">
            <a:normAutofit fontScale="92500" lnSpcReduction="10000"/>
          </a:bodyPr>
          <a:lstStyle>
            <a:lvl1pPr marL="421200" indent="-349200" algn="l" rtl="0" eaLnBrk="1" latinLnBrk="0" hangingPunct="1">
              <a:spcBef>
                <a:spcPct val="20000"/>
              </a:spcBef>
              <a:buClr>
                <a:schemeClr val="tx1"/>
              </a:buClr>
              <a:buSzPct val="80000"/>
              <a:buFont typeface="Arial"/>
              <a:buChar char="•"/>
              <a:defRPr kumimoji="0" sz="2400" kern="1200">
                <a:solidFill>
                  <a:schemeClr val="tx1"/>
                </a:solidFill>
                <a:latin typeface="+mn-lt"/>
                <a:ea typeface="+mn-ea"/>
                <a:cs typeface="+mn-cs"/>
              </a:defRPr>
            </a:lvl1pPr>
            <a:lvl2pPr marL="867600" indent="-385200" algn="l" rtl="0" eaLnBrk="1" latinLnBrk="0" hangingPunct="1">
              <a:spcBef>
                <a:spcPct val="20000"/>
              </a:spcBef>
              <a:buClr>
                <a:schemeClr val="tx1"/>
              </a:buClr>
              <a:buSzPct val="90000"/>
              <a:buFont typeface="Lucida Grande"/>
              <a:buChar char="­"/>
              <a:defRPr kumimoji="0" sz="2200" kern="1200">
                <a:solidFill>
                  <a:schemeClr val="tx1"/>
                </a:solidFill>
                <a:latin typeface="+mn-lt"/>
                <a:ea typeface="+mn-ea"/>
                <a:cs typeface="+mn-cs"/>
              </a:defRPr>
            </a:lvl2pPr>
            <a:lvl3pPr marL="1166400" indent="-306000" algn="l" rtl="0" eaLnBrk="1" latinLnBrk="0" hangingPunct="1">
              <a:spcBef>
                <a:spcPct val="20000"/>
              </a:spcBef>
              <a:buClr>
                <a:schemeClr val="tx1"/>
              </a:buClr>
              <a:buSzPct val="50000"/>
              <a:buFont typeface="Wingdings" charset="2"/>
              <a:buChar char=""/>
              <a:defRPr kumimoji="0" sz="2000" kern="1200">
                <a:solidFill>
                  <a:schemeClr val="tx1"/>
                </a:solidFill>
                <a:latin typeface="+mn-lt"/>
                <a:ea typeface="+mn-ea"/>
                <a:cs typeface="+mn-cs"/>
              </a:defRPr>
            </a:lvl3pPr>
            <a:lvl4pPr marL="1458000" indent="-2700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Font typeface="Lucida Grande"/>
              <a:buChar char="→"/>
            </a:pPr>
            <a:r>
              <a:rPr lang="en-US" sz="1900" dirty="0" smtClean="0">
                <a:latin typeface="+mj-lt"/>
              </a:rPr>
              <a:t>The electrons exhibit different transverse (</a:t>
            </a:r>
            <a:r>
              <a:rPr lang="en-US" sz="1900" dirty="0" err="1" smtClean="0">
                <a:latin typeface="+mj-lt"/>
              </a:rPr>
              <a:t>x,y</a:t>
            </a:r>
            <a:r>
              <a:rPr lang="en-US" sz="1900" dirty="0" smtClean="0">
                <a:latin typeface="+mj-lt"/>
              </a:rPr>
              <a:t>) distributions, according to the type of region in which the electron cloud is formed</a:t>
            </a:r>
          </a:p>
          <a:p>
            <a:pPr lvl="1">
              <a:buFont typeface="Lucida Grande"/>
              <a:buChar char="→"/>
            </a:pPr>
            <a:r>
              <a:rPr lang="en-US" sz="1762" dirty="0" smtClean="0">
                <a:latin typeface="+mj-lt"/>
              </a:rPr>
              <a:t>In dipole regions, the electron motion is confined along the lines of the magnetic field, and the cloud develops along one central or two side stripes, depending on the beam current and the position of </a:t>
            </a:r>
            <a:r>
              <a:rPr lang="en-US" sz="1762" dirty="0" err="1" smtClean="0">
                <a:latin typeface="+mj-lt"/>
              </a:rPr>
              <a:t>E</a:t>
            </a:r>
            <a:r>
              <a:rPr lang="en-US" sz="1762" baseline="-25000" dirty="0" err="1" smtClean="0">
                <a:latin typeface="+mj-lt"/>
              </a:rPr>
              <a:t>max</a:t>
            </a:r>
            <a:r>
              <a:rPr lang="en-US" sz="1762" dirty="0" smtClean="0">
                <a:latin typeface="+mj-lt"/>
              </a:rPr>
              <a:t> in the curve of the SEY. </a:t>
            </a:r>
            <a:endParaRPr lang="en-US" sz="1362" dirty="0" smtClean="0">
              <a:latin typeface="+mj-lt"/>
            </a:endParaRPr>
          </a:p>
        </p:txBody>
      </p:sp>
      <p:sp>
        <p:nvSpPr>
          <p:cNvPr id="22"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4"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4076565437"/>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67</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The electron distribution</a:t>
            </a:r>
            <a:endParaRPr lang="en-US" dirty="0"/>
          </a:p>
        </p:txBody>
      </p:sp>
      <p:sp>
        <p:nvSpPr>
          <p:cNvPr id="12" name="Ovale 28"/>
          <p:cNvSpPr/>
          <p:nvPr/>
        </p:nvSpPr>
        <p:spPr>
          <a:xfrm>
            <a:off x="181789" y="3505069"/>
            <a:ext cx="4419600" cy="155970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ttangolo 31"/>
          <p:cNvSpPr/>
          <p:nvPr/>
        </p:nvSpPr>
        <p:spPr>
          <a:xfrm>
            <a:off x="3194887" y="3494216"/>
            <a:ext cx="452580" cy="369332"/>
          </a:xfrm>
          <a:prstGeom prst="rect">
            <a:avLst/>
          </a:prstGeom>
        </p:spPr>
        <p:txBody>
          <a:bodyPr wrap="square">
            <a:spAutoFit/>
          </a:bodyPr>
          <a:lstStyle/>
          <a:p>
            <a:r>
              <a:rPr lang="en-US" dirty="0" smtClean="0">
                <a:solidFill>
                  <a:srgbClr val="FF0000"/>
                </a:solidFill>
                <a:latin typeface="Calibri" pitchFamily="34" charset="0"/>
              </a:rPr>
              <a:t>e</a:t>
            </a:r>
            <a:r>
              <a:rPr lang="en-US" baseline="30000" dirty="0" smtClean="0">
                <a:solidFill>
                  <a:srgbClr val="FF0000"/>
                </a:solidFill>
                <a:latin typeface="Calibri" pitchFamily="34" charset="0"/>
              </a:rPr>
              <a:t>-</a:t>
            </a:r>
            <a:endParaRPr lang="en-US" baseline="30000" dirty="0">
              <a:solidFill>
                <a:srgbClr val="FF0000"/>
              </a:solidFill>
            </a:endParaRPr>
          </a:p>
        </p:txBody>
      </p:sp>
      <p:sp>
        <p:nvSpPr>
          <p:cNvPr id="15" name="Ovale 17"/>
          <p:cNvSpPr/>
          <p:nvPr/>
        </p:nvSpPr>
        <p:spPr>
          <a:xfrm rot="16200000" flipH="1">
            <a:off x="2234426" y="4117040"/>
            <a:ext cx="324378" cy="192932"/>
          </a:xfrm>
          <a:prstGeom prst="ellipse">
            <a:avLst/>
          </a:prstGeom>
          <a:solidFill>
            <a:srgbClr val="3366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a:stretch>
            <a:fillRect/>
          </a:stretch>
        </p:blipFill>
        <p:spPr>
          <a:xfrm>
            <a:off x="4796807" y="3110835"/>
            <a:ext cx="4101296" cy="3195593"/>
          </a:xfrm>
          <a:prstGeom prst="rect">
            <a:avLst/>
          </a:prstGeom>
        </p:spPr>
      </p:pic>
      <p:cxnSp>
        <p:nvCxnSpPr>
          <p:cNvPr id="17" name="Straight Connector 16"/>
          <p:cNvCxnSpPr/>
          <p:nvPr/>
        </p:nvCxnSpPr>
        <p:spPr>
          <a:xfrm>
            <a:off x="5674905" y="3109005"/>
            <a:ext cx="0" cy="3016396"/>
          </a:xfrm>
          <a:prstGeom prst="line">
            <a:avLst/>
          </a:prstGeom>
          <a:ln>
            <a:solidFill>
              <a:schemeClr val="accent4">
                <a:lumMod val="50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3" name="Straight Arrow Connector 19"/>
          <p:cNvCxnSpPr/>
          <p:nvPr/>
        </p:nvCxnSpPr>
        <p:spPr>
          <a:xfrm flipV="1">
            <a:off x="1423694" y="3792712"/>
            <a:ext cx="0" cy="738665"/>
          </a:xfrm>
          <a:prstGeom prst="straightConnector1">
            <a:avLst/>
          </a:prstGeom>
          <a:ln w="60325">
            <a:solidFill>
              <a:srgbClr val="404040"/>
            </a:solidFill>
            <a:tailEnd type="stealth" w="lg" len="lg"/>
          </a:ln>
        </p:spPr>
        <p:style>
          <a:lnRef idx="1">
            <a:schemeClr val="accent2"/>
          </a:lnRef>
          <a:fillRef idx="0">
            <a:schemeClr val="accent2"/>
          </a:fillRef>
          <a:effectRef idx="0">
            <a:schemeClr val="accent2"/>
          </a:effectRef>
          <a:fontRef idx="minor">
            <a:schemeClr val="tx1"/>
          </a:fontRef>
        </p:style>
      </p:cxnSp>
      <p:sp>
        <p:nvSpPr>
          <p:cNvPr id="26" name="Rettangolo 27"/>
          <p:cNvSpPr/>
          <p:nvPr/>
        </p:nvSpPr>
        <p:spPr>
          <a:xfrm>
            <a:off x="1514494" y="3997977"/>
            <a:ext cx="228600" cy="461665"/>
          </a:xfrm>
          <a:prstGeom prst="rect">
            <a:avLst/>
          </a:prstGeom>
        </p:spPr>
        <p:txBody>
          <a:bodyPr wrap="square">
            <a:spAutoFit/>
          </a:bodyPr>
          <a:lstStyle/>
          <a:p>
            <a:pPr algn="ctr"/>
            <a:r>
              <a:rPr lang="en-US" sz="2400" dirty="0" smtClean="0">
                <a:solidFill>
                  <a:schemeClr val="accent4">
                    <a:lumMod val="50000"/>
                  </a:schemeClr>
                </a:solidFill>
              </a:rPr>
              <a:t>B</a:t>
            </a:r>
            <a:endParaRPr lang="en-US" sz="2400" dirty="0">
              <a:solidFill>
                <a:schemeClr val="accent4">
                  <a:lumMod val="50000"/>
                </a:schemeClr>
              </a:solidFill>
            </a:endParaRPr>
          </a:p>
        </p:txBody>
      </p:sp>
      <p:cxnSp>
        <p:nvCxnSpPr>
          <p:cNvPr id="24" name="Connettore 1 14"/>
          <p:cNvCxnSpPr/>
          <p:nvPr/>
        </p:nvCxnSpPr>
        <p:spPr>
          <a:xfrm>
            <a:off x="3181659" y="3576558"/>
            <a:ext cx="39684" cy="1448529"/>
          </a:xfrm>
          <a:prstGeom prst="line">
            <a:avLst/>
          </a:prstGeom>
          <a:ln w="12700">
            <a:prstDash val="dash"/>
          </a:ln>
        </p:spPr>
        <p:style>
          <a:lnRef idx="1">
            <a:schemeClr val="accent2"/>
          </a:lnRef>
          <a:fillRef idx="0">
            <a:schemeClr val="accent2"/>
          </a:fillRef>
          <a:effectRef idx="0">
            <a:schemeClr val="accent2"/>
          </a:effectRef>
          <a:fontRef idx="minor">
            <a:schemeClr val="tx1"/>
          </a:fontRef>
        </p:style>
      </p:cxnSp>
      <p:sp>
        <p:nvSpPr>
          <p:cNvPr id="25" name="Ovale 15"/>
          <p:cNvSpPr/>
          <p:nvPr/>
        </p:nvSpPr>
        <p:spPr>
          <a:xfrm>
            <a:off x="3155203" y="3583661"/>
            <a:ext cx="78511" cy="651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Connettore 2 20"/>
          <p:cNvCxnSpPr/>
          <p:nvPr/>
        </p:nvCxnSpPr>
        <p:spPr>
          <a:xfrm>
            <a:off x="3189409" y="3619369"/>
            <a:ext cx="0" cy="324000"/>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8" name="Connettore 2 26"/>
          <p:cNvCxnSpPr/>
          <p:nvPr/>
        </p:nvCxnSpPr>
        <p:spPr>
          <a:xfrm flipH="1">
            <a:off x="2973915" y="3624132"/>
            <a:ext cx="216216" cy="243804"/>
          </a:xfrm>
          <a:prstGeom prst="straightConnector1">
            <a:avLst/>
          </a:prstGeom>
          <a:ln w="25400">
            <a:solidFill>
              <a:schemeClr val="bg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32" name="Content Placeholder 8"/>
          <p:cNvSpPr txBox="1">
            <a:spLocks/>
          </p:cNvSpPr>
          <p:nvPr/>
        </p:nvSpPr>
        <p:spPr>
          <a:xfrm>
            <a:off x="457200" y="878049"/>
            <a:ext cx="8440903" cy="1357787"/>
          </a:xfrm>
          <a:prstGeom prst="rect">
            <a:avLst/>
          </a:prstGeom>
        </p:spPr>
        <p:txBody>
          <a:bodyPr vert="horz">
            <a:normAutofit fontScale="92500" lnSpcReduction="10000"/>
          </a:bodyPr>
          <a:lstStyle>
            <a:lvl1pPr marL="421200" indent="-349200" algn="l" rtl="0" eaLnBrk="1" latinLnBrk="0" hangingPunct="1">
              <a:spcBef>
                <a:spcPct val="20000"/>
              </a:spcBef>
              <a:buClr>
                <a:schemeClr val="tx1"/>
              </a:buClr>
              <a:buSzPct val="80000"/>
              <a:buFont typeface="Arial"/>
              <a:buChar char="•"/>
              <a:defRPr kumimoji="0" sz="2400" kern="1200">
                <a:solidFill>
                  <a:schemeClr val="tx1"/>
                </a:solidFill>
                <a:latin typeface="+mn-lt"/>
                <a:ea typeface="+mn-ea"/>
                <a:cs typeface="+mn-cs"/>
              </a:defRPr>
            </a:lvl1pPr>
            <a:lvl2pPr marL="867600" indent="-385200" algn="l" rtl="0" eaLnBrk="1" latinLnBrk="0" hangingPunct="1">
              <a:spcBef>
                <a:spcPct val="20000"/>
              </a:spcBef>
              <a:buClr>
                <a:schemeClr val="tx1"/>
              </a:buClr>
              <a:buSzPct val="90000"/>
              <a:buFont typeface="Lucida Grande"/>
              <a:buChar char="­"/>
              <a:defRPr kumimoji="0" sz="2200" kern="1200">
                <a:solidFill>
                  <a:schemeClr val="tx1"/>
                </a:solidFill>
                <a:latin typeface="+mn-lt"/>
                <a:ea typeface="+mn-ea"/>
                <a:cs typeface="+mn-cs"/>
              </a:defRPr>
            </a:lvl2pPr>
            <a:lvl3pPr marL="1166400" indent="-306000" algn="l" rtl="0" eaLnBrk="1" latinLnBrk="0" hangingPunct="1">
              <a:spcBef>
                <a:spcPct val="20000"/>
              </a:spcBef>
              <a:buClr>
                <a:schemeClr val="tx1"/>
              </a:buClr>
              <a:buSzPct val="50000"/>
              <a:buFont typeface="Wingdings" charset="2"/>
              <a:buChar char=""/>
              <a:defRPr kumimoji="0" sz="2000" kern="1200">
                <a:solidFill>
                  <a:schemeClr val="tx1"/>
                </a:solidFill>
                <a:latin typeface="+mn-lt"/>
                <a:ea typeface="+mn-ea"/>
                <a:cs typeface="+mn-cs"/>
              </a:defRPr>
            </a:lvl3pPr>
            <a:lvl4pPr marL="1458000" indent="-2700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Font typeface="Lucida Grande"/>
              <a:buChar char="→"/>
            </a:pPr>
            <a:r>
              <a:rPr lang="en-US" sz="1900" dirty="0" smtClean="0">
                <a:latin typeface="+mj-lt"/>
              </a:rPr>
              <a:t>The electrons exhibit different transverse (</a:t>
            </a:r>
            <a:r>
              <a:rPr lang="en-US" sz="1900" dirty="0" err="1" smtClean="0">
                <a:latin typeface="+mj-lt"/>
              </a:rPr>
              <a:t>x,y</a:t>
            </a:r>
            <a:r>
              <a:rPr lang="en-US" sz="1900" dirty="0" smtClean="0">
                <a:latin typeface="+mj-lt"/>
              </a:rPr>
              <a:t>) distributions, according to the type of region in which the electron cloud is formed</a:t>
            </a:r>
          </a:p>
          <a:p>
            <a:pPr lvl="1">
              <a:buFont typeface="Lucida Grande"/>
              <a:buChar char="→"/>
            </a:pPr>
            <a:r>
              <a:rPr lang="en-US" sz="1762" dirty="0" smtClean="0">
                <a:latin typeface="+mj-lt"/>
              </a:rPr>
              <a:t>In dipole regions, the electron motion is confined along the lines of the magnetic field, and the cloud develops along one central or two side stripes, depending on the beam current and the position of </a:t>
            </a:r>
            <a:r>
              <a:rPr lang="en-US" sz="1762" dirty="0" err="1" smtClean="0">
                <a:latin typeface="+mj-lt"/>
              </a:rPr>
              <a:t>E</a:t>
            </a:r>
            <a:r>
              <a:rPr lang="en-US" sz="1762" baseline="-25000" dirty="0" err="1" smtClean="0">
                <a:latin typeface="+mj-lt"/>
              </a:rPr>
              <a:t>max</a:t>
            </a:r>
            <a:r>
              <a:rPr lang="en-US" sz="1762" dirty="0" smtClean="0">
                <a:latin typeface="+mj-lt"/>
              </a:rPr>
              <a:t> in the curve of the SEY. </a:t>
            </a:r>
            <a:endParaRPr lang="en-US" sz="1362" dirty="0" smtClean="0">
              <a:latin typeface="+mj-lt"/>
            </a:endParaRPr>
          </a:p>
        </p:txBody>
      </p:sp>
      <p:sp>
        <p:nvSpPr>
          <p:cNvPr id="18"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9"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1840281577"/>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68</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The electron distribution</a:t>
            </a:r>
            <a:endParaRPr lang="en-US" dirty="0"/>
          </a:p>
        </p:txBody>
      </p:sp>
      <p:pic>
        <p:nvPicPr>
          <p:cNvPr id="2" name="Picture 1"/>
          <p:cNvPicPr>
            <a:picLocks noChangeAspect="1"/>
          </p:cNvPicPr>
          <p:nvPr/>
        </p:nvPicPr>
        <p:blipFill>
          <a:blip r:embed="rId2"/>
          <a:stretch>
            <a:fillRect/>
          </a:stretch>
        </p:blipFill>
        <p:spPr>
          <a:xfrm>
            <a:off x="4796807" y="3110835"/>
            <a:ext cx="4101296" cy="3195593"/>
          </a:xfrm>
          <a:prstGeom prst="rect">
            <a:avLst/>
          </a:prstGeom>
        </p:spPr>
      </p:pic>
      <p:grpSp>
        <p:nvGrpSpPr>
          <p:cNvPr id="22" name="Gruppo 9"/>
          <p:cNvGrpSpPr/>
          <p:nvPr/>
        </p:nvGrpSpPr>
        <p:grpSpPr>
          <a:xfrm>
            <a:off x="190500" y="3366360"/>
            <a:ext cx="4495800" cy="1698417"/>
            <a:chOff x="685800" y="1219200"/>
            <a:chExt cx="4495800" cy="1698417"/>
          </a:xfrm>
        </p:grpSpPr>
        <p:pic>
          <p:nvPicPr>
            <p:cNvPr id="32" name="Picture 3" descr="K:\pccern_state\mysims_current\018_video_SPS\MBB\03995.png"/>
            <p:cNvPicPr>
              <a:picLocks noChangeAspect="1" noChangeArrowheads="1"/>
            </p:cNvPicPr>
            <p:nvPr/>
          </p:nvPicPr>
          <p:blipFill>
            <a:blip r:embed="rId3" cstate="print"/>
            <a:srcRect l="12500" t="31945" r="25000" b="31944"/>
            <a:stretch>
              <a:fillRect/>
            </a:stretch>
          </p:blipFill>
          <p:spPr bwMode="auto">
            <a:xfrm>
              <a:off x="685800" y="1219200"/>
              <a:ext cx="4495800" cy="1698417"/>
            </a:xfrm>
            <a:prstGeom prst="rect">
              <a:avLst/>
            </a:prstGeom>
            <a:noFill/>
          </p:spPr>
        </p:pic>
        <p:sp>
          <p:nvSpPr>
            <p:cNvPr id="33" name="Ovale 8"/>
            <p:cNvSpPr/>
            <p:nvPr/>
          </p:nvSpPr>
          <p:spPr>
            <a:xfrm>
              <a:off x="685800" y="1219200"/>
              <a:ext cx="4419600" cy="167640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grpSp>
      <p:cxnSp>
        <p:nvCxnSpPr>
          <p:cNvPr id="34" name="Straight Connector 33"/>
          <p:cNvCxnSpPr/>
          <p:nvPr/>
        </p:nvCxnSpPr>
        <p:spPr>
          <a:xfrm>
            <a:off x="5674905" y="3109005"/>
            <a:ext cx="0" cy="3016396"/>
          </a:xfrm>
          <a:prstGeom prst="line">
            <a:avLst/>
          </a:prstGeom>
          <a:ln>
            <a:solidFill>
              <a:schemeClr val="accent4">
                <a:lumMod val="50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35" name="Content Placeholder 8"/>
          <p:cNvSpPr txBox="1">
            <a:spLocks/>
          </p:cNvSpPr>
          <p:nvPr/>
        </p:nvSpPr>
        <p:spPr>
          <a:xfrm>
            <a:off x="457200" y="878049"/>
            <a:ext cx="8440903" cy="1357787"/>
          </a:xfrm>
          <a:prstGeom prst="rect">
            <a:avLst/>
          </a:prstGeom>
        </p:spPr>
        <p:txBody>
          <a:bodyPr vert="horz">
            <a:normAutofit fontScale="92500" lnSpcReduction="10000"/>
          </a:bodyPr>
          <a:lstStyle>
            <a:lvl1pPr marL="421200" indent="-349200" algn="l" rtl="0" eaLnBrk="1" latinLnBrk="0" hangingPunct="1">
              <a:spcBef>
                <a:spcPct val="20000"/>
              </a:spcBef>
              <a:buClr>
                <a:schemeClr val="tx1"/>
              </a:buClr>
              <a:buSzPct val="80000"/>
              <a:buFont typeface="Arial"/>
              <a:buChar char="•"/>
              <a:defRPr kumimoji="0" sz="2400" kern="1200">
                <a:solidFill>
                  <a:schemeClr val="tx1"/>
                </a:solidFill>
                <a:latin typeface="+mn-lt"/>
                <a:ea typeface="+mn-ea"/>
                <a:cs typeface="+mn-cs"/>
              </a:defRPr>
            </a:lvl1pPr>
            <a:lvl2pPr marL="867600" indent="-385200" algn="l" rtl="0" eaLnBrk="1" latinLnBrk="0" hangingPunct="1">
              <a:spcBef>
                <a:spcPct val="20000"/>
              </a:spcBef>
              <a:buClr>
                <a:schemeClr val="tx1"/>
              </a:buClr>
              <a:buSzPct val="90000"/>
              <a:buFont typeface="Lucida Grande"/>
              <a:buChar char="­"/>
              <a:defRPr kumimoji="0" sz="2200" kern="1200">
                <a:solidFill>
                  <a:schemeClr val="tx1"/>
                </a:solidFill>
                <a:latin typeface="+mn-lt"/>
                <a:ea typeface="+mn-ea"/>
                <a:cs typeface="+mn-cs"/>
              </a:defRPr>
            </a:lvl2pPr>
            <a:lvl3pPr marL="1166400" indent="-306000" algn="l" rtl="0" eaLnBrk="1" latinLnBrk="0" hangingPunct="1">
              <a:spcBef>
                <a:spcPct val="20000"/>
              </a:spcBef>
              <a:buClr>
                <a:schemeClr val="tx1"/>
              </a:buClr>
              <a:buSzPct val="50000"/>
              <a:buFont typeface="Wingdings" charset="2"/>
              <a:buChar char=""/>
              <a:defRPr kumimoji="0" sz="2000" kern="1200">
                <a:solidFill>
                  <a:schemeClr val="tx1"/>
                </a:solidFill>
                <a:latin typeface="+mn-lt"/>
                <a:ea typeface="+mn-ea"/>
                <a:cs typeface="+mn-cs"/>
              </a:defRPr>
            </a:lvl3pPr>
            <a:lvl4pPr marL="1458000" indent="-2700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Font typeface="Lucida Grande"/>
              <a:buChar char="→"/>
            </a:pPr>
            <a:r>
              <a:rPr lang="en-US" sz="1900" dirty="0" smtClean="0">
                <a:latin typeface="+mj-lt"/>
              </a:rPr>
              <a:t>The electrons exhibit different transverse (</a:t>
            </a:r>
            <a:r>
              <a:rPr lang="en-US" sz="1900" dirty="0" err="1" smtClean="0">
                <a:latin typeface="+mj-lt"/>
              </a:rPr>
              <a:t>x,y</a:t>
            </a:r>
            <a:r>
              <a:rPr lang="en-US" sz="1900" dirty="0" smtClean="0">
                <a:latin typeface="+mj-lt"/>
              </a:rPr>
              <a:t>) distributions, according to the type of region in which the electron cloud is formed</a:t>
            </a:r>
          </a:p>
          <a:p>
            <a:pPr lvl="1">
              <a:buFont typeface="Lucida Grande"/>
              <a:buChar char="→"/>
            </a:pPr>
            <a:r>
              <a:rPr lang="en-US" sz="1762" dirty="0" smtClean="0">
                <a:latin typeface="+mj-lt"/>
              </a:rPr>
              <a:t>In dipole regions, the electron motion is confined along the lines of the magnetic field, and the cloud develops along one central or two side stripes, depending on the beam current and the position of </a:t>
            </a:r>
            <a:r>
              <a:rPr lang="en-US" sz="1762" dirty="0" err="1" smtClean="0">
                <a:latin typeface="+mj-lt"/>
              </a:rPr>
              <a:t>E</a:t>
            </a:r>
            <a:r>
              <a:rPr lang="en-US" sz="1762" baseline="-25000" dirty="0" err="1" smtClean="0">
                <a:latin typeface="+mj-lt"/>
              </a:rPr>
              <a:t>max</a:t>
            </a:r>
            <a:r>
              <a:rPr lang="en-US" sz="1762" dirty="0" smtClean="0">
                <a:latin typeface="+mj-lt"/>
              </a:rPr>
              <a:t> in the curve of the SEY. </a:t>
            </a:r>
            <a:endParaRPr lang="en-US" sz="1362" dirty="0" smtClean="0">
              <a:latin typeface="+mj-lt"/>
            </a:endParaRPr>
          </a:p>
        </p:txBody>
      </p:sp>
      <p:sp>
        <p:nvSpPr>
          <p:cNvPr id="12"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1803844411"/>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smtClean="0"/>
              <a:t>January 2015</a:t>
            </a:r>
            <a:endParaRPr lang="en-US" dirty="0"/>
          </a:p>
        </p:txBody>
      </p:sp>
      <p:sp>
        <p:nvSpPr>
          <p:cNvPr id="4" name="Footer Placeholder 3"/>
          <p:cNvSpPr>
            <a:spLocks noGrp="1"/>
          </p:cNvSpPr>
          <p:nvPr>
            <p:ph type="ftr" sz="quarter" idx="3"/>
          </p:nvPr>
        </p:nvSpPr>
        <p:spPr/>
        <p:txBody>
          <a:bodyPr/>
          <a:lstStyle/>
          <a:p>
            <a:r>
              <a:rPr lang="en-US" smtClean="0"/>
              <a:t>USPAS lectures</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69</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The electron distribution</a:t>
            </a:r>
            <a:endParaRPr lang="en-US" dirty="0"/>
          </a:p>
        </p:txBody>
      </p:sp>
      <p:sp>
        <p:nvSpPr>
          <p:cNvPr id="35" name="Content Placeholder 8"/>
          <p:cNvSpPr txBox="1">
            <a:spLocks/>
          </p:cNvSpPr>
          <p:nvPr/>
        </p:nvSpPr>
        <p:spPr>
          <a:xfrm>
            <a:off x="457200" y="878049"/>
            <a:ext cx="8440903" cy="1357787"/>
          </a:xfrm>
          <a:prstGeom prst="rect">
            <a:avLst/>
          </a:prstGeom>
        </p:spPr>
        <p:txBody>
          <a:bodyPr vert="horz">
            <a:normAutofit fontScale="92500" lnSpcReduction="10000"/>
          </a:bodyPr>
          <a:lstStyle>
            <a:lvl1pPr marL="421200" indent="-349200" algn="l" rtl="0" eaLnBrk="1" latinLnBrk="0" hangingPunct="1">
              <a:spcBef>
                <a:spcPct val="20000"/>
              </a:spcBef>
              <a:buClr>
                <a:schemeClr val="tx1"/>
              </a:buClr>
              <a:buSzPct val="80000"/>
              <a:buFont typeface="Arial"/>
              <a:buChar char="•"/>
              <a:defRPr kumimoji="0" sz="2400" kern="1200">
                <a:solidFill>
                  <a:schemeClr val="tx1"/>
                </a:solidFill>
                <a:latin typeface="+mn-lt"/>
                <a:ea typeface="+mn-ea"/>
                <a:cs typeface="+mn-cs"/>
              </a:defRPr>
            </a:lvl1pPr>
            <a:lvl2pPr marL="867600" indent="-385200" algn="l" rtl="0" eaLnBrk="1" latinLnBrk="0" hangingPunct="1">
              <a:spcBef>
                <a:spcPct val="20000"/>
              </a:spcBef>
              <a:buClr>
                <a:schemeClr val="tx1"/>
              </a:buClr>
              <a:buSzPct val="90000"/>
              <a:buFont typeface="Lucida Grande"/>
              <a:buChar char="­"/>
              <a:defRPr kumimoji="0" sz="2200" kern="1200">
                <a:solidFill>
                  <a:schemeClr val="tx1"/>
                </a:solidFill>
                <a:latin typeface="+mn-lt"/>
                <a:ea typeface="+mn-ea"/>
                <a:cs typeface="+mn-cs"/>
              </a:defRPr>
            </a:lvl2pPr>
            <a:lvl3pPr marL="1166400" indent="-306000" algn="l" rtl="0" eaLnBrk="1" latinLnBrk="0" hangingPunct="1">
              <a:spcBef>
                <a:spcPct val="20000"/>
              </a:spcBef>
              <a:buClr>
                <a:schemeClr val="tx1"/>
              </a:buClr>
              <a:buSzPct val="50000"/>
              <a:buFont typeface="Wingdings" charset="2"/>
              <a:buChar char=""/>
              <a:defRPr kumimoji="0" sz="2000" kern="1200">
                <a:solidFill>
                  <a:schemeClr val="tx1"/>
                </a:solidFill>
                <a:latin typeface="+mn-lt"/>
                <a:ea typeface="+mn-ea"/>
                <a:cs typeface="+mn-cs"/>
              </a:defRPr>
            </a:lvl3pPr>
            <a:lvl4pPr marL="1458000" indent="-2700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Font typeface="Lucida Grande"/>
              <a:buChar char="→"/>
            </a:pPr>
            <a:r>
              <a:rPr lang="en-US" sz="1900" dirty="0" smtClean="0">
                <a:latin typeface="+mj-lt"/>
              </a:rPr>
              <a:t>The electrons exhibit different transverse (</a:t>
            </a:r>
            <a:r>
              <a:rPr lang="en-US" sz="1900" dirty="0" err="1" smtClean="0">
                <a:latin typeface="+mj-lt"/>
              </a:rPr>
              <a:t>x,y</a:t>
            </a:r>
            <a:r>
              <a:rPr lang="en-US" sz="1900" dirty="0" smtClean="0">
                <a:latin typeface="+mj-lt"/>
              </a:rPr>
              <a:t>) distributions, according to the type of region in which the electron cloud is formed</a:t>
            </a:r>
          </a:p>
          <a:p>
            <a:pPr lvl="1">
              <a:buFont typeface="Lucida Grande"/>
              <a:buChar char="→"/>
            </a:pPr>
            <a:r>
              <a:rPr lang="en-US" sz="1762" dirty="0" smtClean="0">
                <a:latin typeface="+mj-lt"/>
              </a:rPr>
              <a:t>In dipole regions, the electron motion is confined along the lines of the magnetic field</a:t>
            </a:r>
            <a:r>
              <a:rPr lang="en-US" sz="1762" dirty="0">
                <a:latin typeface="+mj-lt"/>
              </a:rPr>
              <a:t>.</a:t>
            </a:r>
            <a:r>
              <a:rPr lang="en-US" sz="1762" dirty="0" smtClean="0">
                <a:latin typeface="+mj-lt"/>
              </a:rPr>
              <a:t> Example: </a:t>
            </a:r>
            <a:r>
              <a:rPr lang="en-US" sz="1762" dirty="0" err="1" smtClean="0">
                <a:latin typeface="+mj-lt"/>
              </a:rPr>
              <a:t>snaposhots</a:t>
            </a:r>
            <a:r>
              <a:rPr lang="en-US" sz="1762" dirty="0" smtClean="0">
                <a:latin typeface="+mj-lt"/>
              </a:rPr>
              <a:t> of </a:t>
            </a:r>
            <a:r>
              <a:rPr lang="en-US" sz="1762" dirty="0" err="1" smtClean="0">
                <a:latin typeface="+mj-lt"/>
              </a:rPr>
              <a:t>multipacting</a:t>
            </a:r>
            <a:r>
              <a:rPr lang="en-US" sz="1762" dirty="0" smtClean="0">
                <a:latin typeface="+mj-lt"/>
              </a:rPr>
              <a:t> in the dipole of an LHC arc cell during bunch passage and including secondary production. </a:t>
            </a:r>
            <a:endParaRPr lang="en-US" sz="1362" dirty="0" smtClean="0">
              <a:latin typeface="+mj-lt"/>
            </a:endParaRPr>
          </a:p>
        </p:txBody>
      </p:sp>
      <p:pic>
        <p:nvPicPr>
          <p:cNvPr id="6" name="Picture 5"/>
          <p:cNvPicPr>
            <a:picLocks noChangeAspect="1"/>
          </p:cNvPicPr>
          <p:nvPr/>
        </p:nvPicPr>
        <p:blipFill>
          <a:blip r:embed="rId2"/>
          <a:stretch>
            <a:fillRect/>
          </a:stretch>
        </p:blipFill>
        <p:spPr>
          <a:xfrm>
            <a:off x="0" y="2475520"/>
            <a:ext cx="9144000" cy="4389120"/>
          </a:xfrm>
          <a:prstGeom prst="rect">
            <a:avLst/>
          </a:prstGeom>
        </p:spPr>
      </p:pic>
    </p:spTree>
    <p:extLst>
      <p:ext uri="{BB962C8B-B14F-4D97-AF65-F5344CB8AC3E}">
        <p14:creationId xmlns:p14="http://schemas.microsoft.com/office/powerpoint/2010/main" val="258588879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Primary generation</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7</a:t>
            </a:fld>
            <a:endParaRPr lang="en-US" dirty="0"/>
          </a:p>
        </p:txBody>
      </p:sp>
      <p:sp>
        <p:nvSpPr>
          <p:cNvPr id="17" name="Rounded Rectangle 16"/>
          <p:cNvSpPr/>
          <p:nvPr/>
        </p:nvSpPr>
        <p:spPr>
          <a:xfrm>
            <a:off x="2333401" y="960447"/>
            <a:ext cx="4404994" cy="107694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t>Generation of charged particles inside the vacuum chamber </a:t>
            </a:r>
          </a:p>
          <a:p>
            <a:pPr algn="ctr"/>
            <a:r>
              <a:rPr lang="en-US" b="1" dirty="0" smtClean="0"/>
              <a:t>(primary, or seed, electrons)</a:t>
            </a:r>
            <a:endParaRPr lang="en-US" b="1" dirty="0"/>
          </a:p>
        </p:txBody>
      </p:sp>
      <p:cxnSp>
        <p:nvCxnSpPr>
          <p:cNvPr id="18" name="Straight Arrow Connector 17"/>
          <p:cNvCxnSpPr>
            <a:stCxn id="17" idx="1"/>
          </p:cNvCxnSpPr>
          <p:nvPr/>
        </p:nvCxnSpPr>
        <p:spPr>
          <a:xfrm flipH="1">
            <a:off x="1441875" y="1498919"/>
            <a:ext cx="891526" cy="538471"/>
          </a:xfrm>
          <a:prstGeom prst="straightConnector1">
            <a:avLst/>
          </a:prstGeom>
          <a:ln>
            <a:solidFill>
              <a:schemeClr val="accent1">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a:stCxn id="17" idx="2"/>
          </p:cNvCxnSpPr>
          <p:nvPr/>
        </p:nvCxnSpPr>
        <p:spPr>
          <a:xfrm>
            <a:off x="4535898" y="2037390"/>
            <a:ext cx="0" cy="648260"/>
          </a:xfrm>
          <a:prstGeom prst="straightConnector1">
            <a:avLst/>
          </a:prstGeom>
          <a:ln>
            <a:solidFill>
              <a:schemeClr val="accent2">
                <a:lumMod val="20000"/>
                <a:lumOff val="8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17" idx="3"/>
          </p:cNvCxnSpPr>
          <p:nvPr/>
        </p:nvCxnSpPr>
        <p:spPr>
          <a:xfrm>
            <a:off x="6738395" y="1498919"/>
            <a:ext cx="891526" cy="538471"/>
          </a:xfrm>
          <a:prstGeom prst="straightConnector1">
            <a:avLst/>
          </a:prstGeom>
          <a:ln>
            <a:solidFill>
              <a:srgbClr val="F0F0F0"/>
            </a:solidFill>
            <a:tailEnd type="arrow"/>
          </a:ln>
          <a:effectLst/>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457200" y="2097889"/>
            <a:ext cx="1851950" cy="646331"/>
          </a:xfrm>
          <a:prstGeom prst="rect">
            <a:avLst/>
          </a:prstGeom>
          <a:noFill/>
        </p:spPr>
        <p:txBody>
          <a:bodyPr wrap="square" rtlCol="0">
            <a:spAutoFit/>
          </a:bodyPr>
          <a:lstStyle/>
          <a:p>
            <a:pPr algn="ctr"/>
            <a:r>
              <a:rPr lang="en-US" b="1" dirty="0" smtClean="0">
                <a:solidFill>
                  <a:schemeClr val="accent2">
                    <a:lumMod val="75000"/>
                  </a:schemeClr>
                </a:solidFill>
              </a:rPr>
              <a:t>Residual gas ionization</a:t>
            </a:r>
            <a:endParaRPr lang="en-US" b="1" dirty="0">
              <a:solidFill>
                <a:schemeClr val="accent2">
                  <a:lumMod val="75000"/>
                </a:schemeClr>
              </a:solidFill>
            </a:endParaRPr>
          </a:p>
        </p:txBody>
      </p:sp>
      <p:sp>
        <p:nvSpPr>
          <p:cNvPr id="22" name="TextBox 21"/>
          <p:cNvSpPr txBox="1"/>
          <p:nvPr/>
        </p:nvSpPr>
        <p:spPr>
          <a:xfrm>
            <a:off x="3121858" y="2685650"/>
            <a:ext cx="2883749" cy="646331"/>
          </a:xfrm>
          <a:prstGeom prst="rect">
            <a:avLst/>
          </a:prstGeom>
          <a:noFill/>
        </p:spPr>
        <p:txBody>
          <a:bodyPr wrap="square" rtlCol="0">
            <a:spAutoFit/>
          </a:bodyPr>
          <a:lstStyle/>
          <a:p>
            <a:pPr algn="ctr"/>
            <a:r>
              <a:rPr lang="en-US" b="1" dirty="0" smtClean="0">
                <a:solidFill>
                  <a:schemeClr val="accent2">
                    <a:lumMod val="20000"/>
                    <a:lumOff val="80000"/>
                  </a:schemeClr>
                </a:solidFill>
              </a:rPr>
              <a:t>Photoelectrons from synchrotron radiation </a:t>
            </a:r>
            <a:endParaRPr lang="en-US" b="1" dirty="0">
              <a:solidFill>
                <a:schemeClr val="accent2">
                  <a:lumMod val="20000"/>
                  <a:lumOff val="80000"/>
                </a:schemeClr>
              </a:solidFill>
            </a:endParaRPr>
          </a:p>
        </p:txBody>
      </p:sp>
      <p:sp>
        <p:nvSpPr>
          <p:cNvPr id="23" name="TextBox 22"/>
          <p:cNvSpPr txBox="1"/>
          <p:nvPr/>
        </p:nvSpPr>
        <p:spPr>
          <a:xfrm>
            <a:off x="6495050" y="2097889"/>
            <a:ext cx="2642885" cy="646331"/>
          </a:xfrm>
          <a:prstGeom prst="rect">
            <a:avLst/>
          </a:prstGeom>
          <a:noFill/>
        </p:spPr>
        <p:txBody>
          <a:bodyPr wrap="square" rtlCol="0">
            <a:spAutoFit/>
          </a:bodyPr>
          <a:lstStyle/>
          <a:p>
            <a:pPr algn="ctr"/>
            <a:r>
              <a:rPr lang="en-US" b="1" dirty="0" smtClean="0">
                <a:solidFill>
                  <a:srgbClr val="F0F0F0"/>
                </a:solidFill>
              </a:rPr>
              <a:t>Desorption from the losses on the wall</a:t>
            </a:r>
            <a:endParaRPr lang="en-US" b="1" dirty="0">
              <a:solidFill>
                <a:srgbClr val="F0F0F0"/>
              </a:solidFill>
            </a:endParaRPr>
          </a:p>
        </p:txBody>
      </p:sp>
      <p:sp>
        <p:nvSpPr>
          <p:cNvPr id="14"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5"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390789167"/>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70</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The electron distribution</a:t>
            </a:r>
            <a:endParaRPr lang="en-US" dirty="0"/>
          </a:p>
        </p:txBody>
      </p:sp>
      <p:sp>
        <p:nvSpPr>
          <p:cNvPr id="12"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pic>
        <p:nvPicPr>
          <p:cNvPr id="14" name="LHC_dipole.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911528" y="659424"/>
            <a:ext cx="7500339" cy="5625252"/>
          </a:xfrm>
          <a:prstGeom prst="rect">
            <a:avLst/>
          </a:prstGeom>
        </p:spPr>
      </p:pic>
    </p:spTree>
    <p:extLst>
      <p:ext uri="{BB962C8B-B14F-4D97-AF65-F5344CB8AC3E}">
        <p14:creationId xmlns:p14="http://schemas.microsoft.com/office/powerpoint/2010/main" val="33020750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36200"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14"/>
                                        </p:tgtEl>
                                      </p:cBhvr>
                                    </p:cmd>
                                  </p:childTnLst>
                                </p:cTn>
                              </p:par>
                            </p:childTnLst>
                          </p:cTn>
                        </p:par>
                      </p:childTnLst>
                    </p:cTn>
                  </p:par>
                </p:childTnLst>
              </p:cTn>
              <p:nextCondLst>
                <p:cond evt="onClick" delay="0">
                  <p:tgtEl>
                    <p:spTgt spid="14"/>
                  </p:tgtEl>
                </p:cond>
              </p:nextCondLst>
            </p:seq>
            <p:video>
              <p:cMediaNode vol="80000">
                <p:cTn id="12" fill="hold" display="0">
                  <p:stCondLst>
                    <p:cond delay="indefinite"/>
                  </p:stCondLst>
                </p:cTn>
                <p:tgtEl>
                  <p:spTgt spid="14"/>
                </p:tgtEl>
              </p:cMediaNode>
            </p:video>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smtClean="0"/>
              <a:t>January 2015</a:t>
            </a:r>
            <a:endParaRPr lang="en-US" dirty="0"/>
          </a:p>
        </p:txBody>
      </p:sp>
      <p:sp>
        <p:nvSpPr>
          <p:cNvPr id="4" name="Footer Placeholder 3"/>
          <p:cNvSpPr>
            <a:spLocks noGrp="1"/>
          </p:cNvSpPr>
          <p:nvPr>
            <p:ph type="ftr" sz="quarter" idx="3"/>
          </p:nvPr>
        </p:nvSpPr>
        <p:spPr/>
        <p:txBody>
          <a:bodyPr/>
          <a:lstStyle/>
          <a:p>
            <a:r>
              <a:rPr lang="en-US" smtClean="0"/>
              <a:t>USPAS lectures</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71</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The electron distribution</a:t>
            </a:r>
            <a:endParaRPr lang="en-US" dirty="0"/>
          </a:p>
        </p:txBody>
      </p:sp>
      <p:sp>
        <p:nvSpPr>
          <p:cNvPr id="12" name="Content Placeholder 8"/>
          <p:cNvSpPr txBox="1">
            <a:spLocks/>
          </p:cNvSpPr>
          <p:nvPr/>
        </p:nvSpPr>
        <p:spPr>
          <a:xfrm>
            <a:off x="457200" y="878049"/>
            <a:ext cx="8440903" cy="1535511"/>
          </a:xfrm>
          <a:prstGeom prst="rect">
            <a:avLst/>
          </a:prstGeom>
        </p:spPr>
        <p:txBody>
          <a:bodyPr vert="horz">
            <a:normAutofit fontScale="92500" lnSpcReduction="10000"/>
          </a:bodyPr>
          <a:lstStyle>
            <a:lvl1pPr marL="421200" indent="-349200" algn="l" rtl="0" eaLnBrk="1" latinLnBrk="0" hangingPunct="1">
              <a:spcBef>
                <a:spcPct val="20000"/>
              </a:spcBef>
              <a:buClr>
                <a:schemeClr val="tx1"/>
              </a:buClr>
              <a:buSzPct val="80000"/>
              <a:buFont typeface="Arial"/>
              <a:buChar char="•"/>
              <a:defRPr kumimoji="0" sz="2400" kern="1200">
                <a:solidFill>
                  <a:schemeClr val="tx1"/>
                </a:solidFill>
                <a:latin typeface="+mn-lt"/>
                <a:ea typeface="+mn-ea"/>
                <a:cs typeface="+mn-cs"/>
              </a:defRPr>
            </a:lvl1pPr>
            <a:lvl2pPr marL="867600" indent="-385200" algn="l" rtl="0" eaLnBrk="1" latinLnBrk="0" hangingPunct="1">
              <a:spcBef>
                <a:spcPct val="20000"/>
              </a:spcBef>
              <a:buClr>
                <a:schemeClr val="tx1"/>
              </a:buClr>
              <a:buSzPct val="90000"/>
              <a:buFont typeface="Lucida Grande"/>
              <a:buChar char="­"/>
              <a:defRPr kumimoji="0" sz="2200" kern="1200">
                <a:solidFill>
                  <a:schemeClr val="tx1"/>
                </a:solidFill>
                <a:latin typeface="+mn-lt"/>
                <a:ea typeface="+mn-ea"/>
                <a:cs typeface="+mn-cs"/>
              </a:defRPr>
            </a:lvl2pPr>
            <a:lvl3pPr marL="1166400" indent="-306000" algn="l" rtl="0" eaLnBrk="1" latinLnBrk="0" hangingPunct="1">
              <a:spcBef>
                <a:spcPct val="20000"/>
              </a:spcBef>
              <a:buClr>
                <a:schemeClr val="tx1"/>
              </a:buClr>
              <a:buSzPct val="50000"/>
              <a:buFont typeface="Wingdings" charset="2"/>
              <a:buChar char=""/>
              <a:defRPr kumimoji="0" sz="2000" kern="1200">
                <a:solidFill>
                  <a:schemeClr val="tx1"/>
                </a:solidFill>
                <a:latin typeface="+mn-lt"/>
                <a:ea typeface="+mn-ea"/>
                <a:cs typeface="+mn-cs"/>
              </a:defRPr>
            </a:lvl3pPr>
            <a:lvl4pPr marL="1458000" indent="-2700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Font typeface="Lucida Grande"/>
              <a:buChar char="→"/>
            </a:pPr>
            <a:r>
              <a:rPr lang="en-US" sz="1900" dirty="0" smtClean="0">
                <a:latin typeface="+mj-lt"/>
              </a:rPr>
              <a:t>The electrons exhibit different transverse (</a:t>
            </a:r>
            <a:r>
              <a:rPr lang="en-US" sz="1900" dirty="0" err="1" smtClean="0">
                <a:latin typeface="+mj-lt"/>
              </a:rPr>
              <a:t>x,y</a:t>
            </a:r>
            <a:r>
              <a:rPr lang="en-US" sz="1900" dirty="0" smtClean="0">
                <a:latin typeface="+mj-lt"/>
              </a:rPr>
              <a:t>) distributions, according to the type of region in which the electron cloud is formed</a:t>
            </a:r>
          </a:p>
          <a:p>
            <a:pPr lvl="1">
              <a:buFont typeface="Lucida Grande"/>
              <a:buChar char="→"/>
            </a:pPr>
            <a:r>
              <a:rPr lang="en-US" sz="1762" dirty="0" smtClean="0">
                <a:latin typeface="+mj-lt"/>
              </a:rPr>
              <a:t>In </a:t>
            </a:r>
            <a:r>
              <a:rPr lang="en-US" sz="1762" dirty="0" err="1" smtClean="0">
                <a:latin typeface="+mj-lt"/>
              </a:rPr>
              <a:t>quadrupole</a:t>
            </a:r>
            <a:r>
              <a:rPr lang="en-US" sz="1762" dirty="0" smtClean="0">
                <a:latin typeface="+mj-lt"/>
              </a:rPr>
              <a:t> regions, the electrons tend to </a:t>
            </a:r>
            <a:r>
              <a:rPr lang="en-US" sz="1762" dirty="0" err="1" smtClean="0">
                <a:latin typeface="+mj-lt"/>
              </a:rPr>
              <a:t>multipact</a:t>
            </a:r>
            <a:r>
              <a:rPr lang="en-US" sz="1762" dirty="0" smtClean="0">
                <a:latin typeface="+mj-lt"/>
              </a:rPr>
              <a:t> along the pole-to-pole lines of the cross section (example: snapshots of </a:t>
            </a:r>
            <a:r>
              <a:rPr lang="en-US" sz="1762" dirty="0" err="1" smtClean="0">
                <a:latin typeface="+mj-lt"/>
              </a:rPr>
              <a:t>multipacting</a:t>
            </a:r>
            <a:r>
              <a:rPr lang="en-US" sz="1762" dirty="0" smtClean="0">
                <a:latin typeface="+mj-lt"/>
              </a:rPr>
              <a:t> in an LHC arc </a:t>
            </a:r>
            <a:r>
              <a:rPr lang="en-US" sz="1762" dirty="0" err="1" smtClean="0">
                <a:latin typeface="+mj-lt"/>
              </a:rPr>
              <a:t>quadrupole</a:t>
            </a:r>
            <a:r>
              <a:rPr lang="en-US" sz="1762" dirty="0" smtClean="0">
                <a:latin typeface="+mj-lt"/>
              </a:rPr>
              <a:t>). </a:t>
            </a:r>
            <a:r>
              <a:rPr lang="en-US" sz="1762" dirty="0" err="1" smtClean="0">
                <a:latin typeface="+mj-lt"/>
              </a:rPr>
              <a:t>Multipacting</a:t>
            </a:r>
            <a:r>
              <a:rPr lang="en-US" sz="1762" dirty="0" smtClean="0">
                <a:latin typeface="+mj-lt"/>
              </a:rPr>
              <a:t> thresholds are usually lower in </a:t>
            </a:r>
            <a:r>
              <a:rPr lang="en-US" sz="1762" dirty="0" err="1" smtClean="0">
                <a:latin typeface="+mj-lt"/>
              </a:rPr>
              <a:t>quadrupoles</a:t>
            </a:r>
            <a:r>
              <a:rPr lang="en-US" sz="1762" dirty="0" smtClean="0">
                <a:latin typeface="+mj-lt"/>
              </a:rPr>
              <a:t> because electrons survive long thanks to trapping due to the magnetic gradient.</a:t>
            </a:r>
            <a:endParaRPr lang="en-US" sz="1362" dirty="0" smtClean="0">
              <a:latin typeface="+mj-lt"/>
            </a:endParaRPr>
          </a:p>
        </p:txBody>
      </p:sp>
      <p:pic>
        <p:nvPicPr>
          <p:cNvPr id="6" name="Picture 5"/>
          <p:cNvPicPr>
            <a:picLocks noChangeAspect="1"/>
          </p:cNvPicPr>
          <p:nvPr/>
        </p:nvPicPr>
        <p:blipFill>
          <a:blip r:embed="rId2"/>
          <a:stretch>
            <a:fillRect/>
          </a:stretch>
        </p:blipFill>
        <p:spPr>
          <a:xfrm>
            <a:off x="0" y="2519400"/>
            <a:ext cx="9144000" cy="4313942"/>
          </a:xfrm>
          <a:prstGeom prst="rect">
            <a:avLst/>
          </a:prstGeom>
        </p:spPr>
      </p:pic>
    </p:spTree>
    <p:extLst>
      <p:ext uri="{BB962C8B-B14F-4D97-AF65-F5344CB8AC3E}">
        <p14:creationId xmlns:p14="http://schemas.microsoft.com/office/powerpoint/2010/main" val="3372179775"/>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72</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Effects of the electron cloud</a:t>
            </a:r>
            <a:endParaRPr lang="en-US" dirty="0"/>
          </a:p>
        </p:txBody>
      </p:sp>
      <p:sp>
        <p:nvSpPr>
          <p:cNvPr id="6" name="Rounded Rectangle 5"/>
          <p:cNvSpPr/>
          <p:nvPr/>
        </p:nvSpPr>
        <p:spPr>
          <a:xfrm>
            <a:off x="2333401" y="960447"/>
            <a:ext cx="4404994" cy="107694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t>Generation of charged particles inside the vacuum chamber </a:t>
            </a:r>
          </a:p>
          <a:p>
            <a:pPr algn="ctr"/>
            <a:r>
              <a:rPr lang="en-US" b="1" dirty="0" smtClean="0"/>
              <a:t>(primary, or seed, electrons)</a:t>
            </a:r>
            <a:endParaRPr lang="en-US" b="1" dirty="0"/>
          </a:p>
        </p:txBody>
      </p:sp>
      <p:sp>
        <p:nvSpPr>
          <p:cNvPr id="7" name="Down Arrow 6"/>
          <p:cNvSpPr/>
          <p:nvPr/>
        </p:nvSpPr>
        <p:spPr>
          <a:xfrm>
            <a:off x="4285939" y="2156458"/>
            <a:ext cx="687867" cy="595341"/>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9" name="Rounded Rectangle 8"/>
          <p:cNvSpPr/>
          <p:nvPr/>
        </p:nvSpPr>
        <p:spPr>
          <a:xfrm>
            <a:off x="1190539" y="2831180"/>
            <a:ext cx="6587647" cy="88639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marL="285750" indent="-285750" algn="ctr">
              <a:buFont typeface="Arial"/>
              <a:buChar char="•"/>
            </a:pPr>
            <a:r>
              <a:rPr lang="en-US" b="1" dirty="0" smtClean="0"/>
              <a:t>Acceleration of primary </a:t>
            </a:r>
            <a:r>
              <a:rPr lang="en-US" b="1" dirty="0"/>
              <a:t>electrons </a:t>
            </a:r>
            <a:r>
              <a:rPr lang="en-US" b="1" dirty="0" smtClean="0"/>
              <a:t>in </a:t>
            </a:r>
            <a:r>
              <a:rPr lang="en-US" b="1" dirty="0"/>
              <a:t>the beam </a:t>
            </a:r>
            <a:r>
              <a:rPr lang="en-US" b="1" dirty="0" smtClean="0"/>
              <a:t>field</a:t>
            </a:r>
          </a:p>
          <a:p>
            <a:pPr marL="285750" indent="-285750" algn="ctr">
              <a:buFont typeface="Arial"/>
              <a:buChar char="•"/>
            </a:pPr>
            <a:r>
              <a:rPr lang="en-US" b="1" dirty="0" smtClean="0"/>
              <a:t> </a:t>
            </a:r>
            <a:r>
              <a:rPr lang="en-US" b="1" dirty="0"/>
              <a:t>S</a:t>
            </a:r>
            <a:r>
              <a:rPr lang="en-US" b="1" dirty="0" smtClean="0"/>
              <a:t>econdary electron production when hitting the wall</a:t>
            </a:r>
          </a:p>
          <a:p>
            <a:pPr marL="285750" indent="-285750" algn="ctr">
              <a:buFont typeface="Arial"/>
              <a:buChar char="•"/>
            </a:pPr>
            <a:r>
              <a:rPr lang="en-US" b="1" dirty="0" smtClean="0">
                <a:solidFill>
                  <a:schemeClr val="bg1"/>
                </a:solidFill>
              </a:rPr>
              <a:t>Avalanche electron multiplication</a:t>
            </a:r>
            <a:endParaRPr lang="en-US" b="1" dirty="0">
              <a:solidFill>
                <a:schemeClr val="bg1"/>
              </a:solidFill>
            </a:endParaRPr>
          </a:p>
        </p:txBody>
      </p:sp>
      <p:sp>
        <p:nvSpPr>
          <p:cNvPr id="10" name="Down Arrow 9"/>
          <p:cNvSpPr/>
          <p:nvPr/>
        </p:nvSpPr>
        <p:spPr>
          <a:xfrm>
            <a:off x="4285939" y="3830286"/>
            <a:ext cx="687867" cy="595341"/>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11" name="Rounded Rectangle 10"/>
          <p:cNvSpPr/>
          <p:nvPr/>
        </p:nvSpPr>
        <p:spPr>
          <a:xfrm>
            <a:off x="1190539" y="4584385"/>
            <a:ext cx="6587647" cy="105151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t>After the passage of several bunches, the electron distribution inside the chamber reaches a stationary state (electron cloud) </a:t>
            </a:r>
            <a:r>
              <a:rPr lang="en-US" b="1" dirty="0" smtClean="0">
                <a:sym typeface="Wingdings"/>
              </a:rPr>
              <a:t> Several effects associated</a:t>
            </a:r>
            <a:endParaRPr lang="en-US" b="1" dirty="0">
              <a:solidFill>
                <a:schemeClr val="bg1"/>
              </a:solidFill>
            </a:endParaRPr>
          </a:p>
        </p:txBody>
      </p:sp>
      <p:sp>
        <p:nvSpPr>
          <p:cNvPr id="12"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586338055"/>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73</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Effects of the electron cloud</a:t>
            </a:r>
            <a:endParaRPr lang="en-US" dirty="0"/>
          </a:p>
        </p:txBody>
      </p:sp>
      <p:sp>
        <p:nvSpPr>
          <p:cNvPr id="12" name="Rectangle 3"/>
          <p:cNvSpPr txBox="1">
            <a:spLocks noChangeArrowheads="1"/>
          </p:cNvSpPr>
          <p:nvPr/>
        </p:nvSpPr>
        <p:spPr bwMode="auto">
          <a:xfrm>
            <a:off x="418507" y="854597"/>
            <a:ext cx="7772400" cy="4938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609600" marR="0" lvl="0" indent="-609600" algn="l" defTabSz="914400" rtl="0" eaLnBrk="1" fontAlgn="base" latinLnBrk="0" hangingPunct="1">
              <a:lnSpc>
                <a:spcPct val="90000"/>
              </a:lnSpc>
              <a:spcBef>
                <a:spcPct val="20000"/>
              </a:spcBef>
              <a:spcAft>
                <a:spcPct val="0"/>
              </a:spcAft>
              <a:buClrTx/>
              <a:buSzTx/>
              <a:tabLst/>
              <a:defRPr/>
            </a:pPr>
            <a:r>
              <a:rPr kumimoji="0" lang="en-US" sz="2000" b="0" i="0" u="none" strike="noStrike" kern="0" cap="none" spc="0" normalizeH="0" baseline="0" noProof="0" dirty="0" smtClean="0">
                <a:ln>
                  <a:noFill/>
                </a:ln>
                <a:solidFill>
                  <a:schemeClr val="tx1"/>
                </a:solidFill>
                <a:effectLst/>
                <a:uLnTx/>
                <a:uFillTx/>
                <a:latin typeface="+mn-lt"/>
                <a:ea typeface="+mn-ea"/>
                <a:cs typeface="+mn-cs"/>
              </a:rPr>
              <a:t>The presence of an electron cloud inside an</a:t>
            </a:r>
            <a:r>
              <a:rPr kumimoji="0" lang="en-US" sz="2000" b="0" i="0" u="none" strike="noStrike" kern="0" cap="none" spc="0" normalizeH="0" noProof="0" dirty="0" smtClean="0">
                <a:ln>
                  <a:noFill/>
                </a:ln>
                <a:solidFill>
                  <a:schemeClr val="tx1"/>
                </a:solidFill>
                <a:effectLst/>
                <a:uLnTx/>
                <a:uFillTx/>
                <a:latin typeface="+mn-lt"/>
                <a:ea typeface="+mn-ea"/>
                <a:cs typeface="+mn-cs"/>
              </a:rPr>
              <a:t> accelerator ring is revealed by several </a:t>
            </a:r>
            <a:r>
              <a:rPr kumimoji="0" lang="en-US" sz="2000" b="1" i="0" u="none" strike="noStrike" kern="0" cap="none" spc="0" normalizeH="0" noProof="0" dirty="0" smtClean="0">
                <a:ln>
                  <a:noFill/>
                </a:ln>
                <a:solidFill>
                  <a:schemeClr val="tx1"/>
                </a:solidFill>
                <a:effectLst/>
                <a:uLnTx/>
                <a:uFillTx/>
                <a:latin typeface="+mn-lt"/>
                <a:ea typeface="+mn-ea"/>
                <a:cs typeface="+mn-cs"/>
              </a:rPr>
              <a:t>typical signatures</a:t>
            </a:r>
          </a:p>
          <a:p>
            <a:pPr marL="609600" marR="0" lvl="0" indent="-609600" algn="l" defTabSz="914400" rtl="0" eaLnBrk="1" fontAlgn="base" latinLnBrk="0" hangingPunct="1">
              <a:lnSpc>
                <a:spcPct val="90000"/>
              </a:lnSpc>
              <a:spcBef>
                <a:spcPct val="20000"/>
              </a:spcBef>
              <a:spcAft>
                <a:spcPct val="0"/>
              </a:spcAft>
              <a:buClrTx/>
              <a:buSzTx/>
              <a:tabLst/>
              <a:defRPr/>
            </a:pPr>
            <a:endParaRPr kumimoji="0" lang="en-US" sz="700" b="0" i="0" u="none" strike="noStrike" kern="0" cap="none" spc="0" normalizeH="0" baseline="0" noProof="0" dirty="0" smtClean="0">
              <a:ln>
                <a:noFill/>
              </a:ln>
              <a:solidFill>
                <a:schemeClr val="tx1"/>
              </a:solidFill>
              <a:effectLst/>
              <a:uLnTx/>
              <a:uFillTx/>
              <a:latin typeface="+mn-lt"/>
              <a:ea typeface="+mn-ea"/>
              <a:cs typeface="+mn-cs"/>
            </a:endParaRPr>
          </a:p>
          <a:p>
            <a:pPr marL="609600" marR="0" lvl="0" indent="-609600" algn="l" defTabSz="914400" rtl="0" eaLnBrk="1" fontAlgn="base" latinLnBrk="0" hangingPunct="1">
              <a:lnSpc>
                <a:spcPct val="90000"/>
              </a:lnSpc>
              <a:spcBef>
                <a:spcPct val="20000"/>
              </a:spcBef>
              <a:spcAft>
                <a:spcPct val="0"/>
              </a:spcAft>
              <a:buClrTx/>
              <a:buSzTx/>
              <a:buFont typeface="Wingdings" charset="2"/>
              <a:buChar char="q"/>
              <a:tabLst/>
              <a:defRPr/>
            </a:pPr>
            <a:r>
              <a:rPr kumimoji="0" lang="en-US" sz="1900" b="0" i="0" u="none" strike="noStrike" kern="0" cap="none" spc="0" normalizeH="0" baseline="0" noProof="0" dirty="0" smtClean="0">
                <a:ln>
                  <a:noFill/>
                </a:ln>
                <a:solidFill>
                  <a:schemeClr val="tx1"/>
                </a:solidFill>
                <a:effectLst/>
                <a:uLnTx/>
                <a:uFillTx/>
              </a:rPr>
              <a:t>Fast </a:t>
            </a:r>
            <a:r>
              <a:rPr kumimoji="0" lang="en-US" sz="1900" b="0" i="0" u="none" strike="noStrike" kern="0" cap="none" spc="0" normalizeH="0" baseline="0" noProof="0" dirty="0" smtClean="0">
                <a:ln>
                  <a:noFill/>
                </a:ln>
                <a:solidFill>
                  <a:srgbClr val="0000FF"/>
                </a:solidFill>
                <a:effectLst/>
                <a:uLnTx/>
                <a:uFillTx/>
              </a:rPr>
              <a:t>pressure rise, </a:t>
            </a:r>
            <a:r>
              <a:rPr kumimoji="0" lang="en-US" sz="1900" b="0" i="0" u="none" strike="noStrike" kern="0" cap="none" spc="0" normalizeH="0" baseline="0" noProof="0" dirty="0" err="1" smtClean="0">
                <a:ln>
                  <a:noFill/>
                </a:ln>
                <a:solidFill>
                  <a:srgbClr val="0000FF"/>
                </a:solidFill>
                <a:effectLst/>
                <a:uLnTx/>
                <a:uFillTx/>
              </a:rPr>
              <a:t>outgassing</a:t>
            </a:r>
            <a:endParaRPr kumimoji="0" lang="en-US" sz="1900" b="0" i="0" u="none" strike="noStrike" kern="0" cap="none" spc="0" normalizeH="0" baseline="0" noProof="0" dirty="0" smtClean="0">
              <a:ln>
                <a:noFill/>
              </a:ln>
              <a:solidFill>
                <a:srgbClr val="0000FF"/>
              </a:solidFill>
              <a:effectLst/>
              <a:uLnTx/>
              <a:uFillTx/>
            </a:endParaRPr>
          </a:p>
          <a:p>
            <a:pPr marL="609600" marR="0" lvl="0" indent="-609600" algn="l" defTabSz="914400" rtl="0" eaLnBrk="1" fontAlgn="base" latinLnBrk="0" hangingPunct="1">
              <a:lnSpc>
                <a:spcPct val="90000"/>
              </a:lnSpc>
              <a:spcBef>
                <a:spcPct val="20000"/>
              </a:spcBef>
              <a:spcAft>
                <a:spcPct val="0"/>
              </a:spcAft>
              <a:buClrTx/>
              <a:buSzTx/>
              <a:buFont typeface="Wingdings" charset="2"/>
              <a:buChar char="q"/>
              <a:tabLst/>
              <a:defRPr/>
            </a:pPr>
            <a:r>
              <a:rPr lang="en-US" sz="1900" kern="0" dirty="0" smtClean="0"/>
              <a:t>Additional</a:t>
            </a:r>
            <a:r>
              <a:rPr lang="en-US" sz="1900" kern="0" dirty="0" smtClean="0">
                <a:solidFill>
                  <a:srgbClr val="0000FF"/>
                </a:solidFill>
              </a:rPr>
              <a:t> heat load</a:t>
            </a:r>
            <a:endParaRPr kumimoji="0" lang="en-US" sz="1900" b="0" i="0" u="none" strike="noStrike" kern="0" cap="none" spc="0" normalizeH="0" baseline="0" noProof="0" dirty="0" smtClean="0">
              <a:ln>
                <a:noFill/>
              </a:ln>
              <a:solidFill>
                <a:schemeClr val="tx1"/>
              </a:solidFill>
              <a:effectLst/>
              <a:uLnTx/>
              <a:uFillTx/>
            </a:endParaRPr>
          </a:p>
          <a:p>
            <a:pPr marL="609600" marR="0" lvl="0" indent="-609600" algn="l" defTabSz="914400" rtl="0" eaLnBrk="1" fontAlgn="base" latinLnBrk="0" hangingPunct="1">
              <a:lnSpc>
                <a:spcPct val="90000"/>
              </a:lnSpc>
              <a:spcBef>
                <a:spcPct val="20000"/>
              </a:spcBef>
              <a:spcAft>
                <a:spcPct val="0"/>
              </a:spcAft>
              <a:buClrTx/>
              <a:buSzTx/>
              <a:buFont typeface="Wingdings" charset="2"/>
              <a:buChar char="q"/>
              <a:tabLst/>
              <a:defRPr/>
            </a:pPr>
            <a:r>
              <a:rPr kumimoji="0" lang="en-US" sz="1900" b="0" i="0" u="none" strike="noStrike" kern="0" cap="none" spc="0" normalizeH="0" baseline="0" noProof="0" dirty="0" smtClean="0">
                <a:ln>
                  <a:noFill/>
                </a:ln>
                <a:solidFill>
                  <a:schemeClr val="tx1"/>
                </a:solidFill>
                <a:effectLst/>
                <a:uLnTx/>
                <a:uFillTx/>
              </a:rPr>
              <a:t>Baseline shift </a:t>
            </a:r>
            <a:r>
              <a:rPr lang="en-US" sz="1900" kern="0" baseline="0" dirty="0" smtClean="0"/>
              <a:t>of</a:t>
            </a:r>
            <a:r>
              <a:rPr kumimoji="0" lang="en-US" sz="1900" b="0" i="0" u="none" strike="noStrike" kern="0" cap="none" spc="0" normalizeH="0" baseline="0" noProof="0" dirty="0" smtClean="0">
                <a:ln>
                  <a:noFill/>
                </a:ln>
                <a:solidFill>
                  <a:schemeClr val="tx1"/>
                </a:solidFill>
                <a:effectLst/>
                <a:uLnTx/>
                <a:uFillTx/>
              </a:rPr>
              <a:t> the </a:t>
            </a:r>
            <a:r>
              <a:rPr kumimoji="0" lang="en-US" sz="1900" b="0" i="0" u="none" strike="noStrike" kern="0" cap="none" spc="0" normalizeH="0" baseline="0" noProof="0" dirty="0" smtClean="0">
                <a:ln>
                  <a:noFill/>
                </a:ln>
                <a:solidFill>
                  <a:srgbClr val="0000FF"/>
                </a:solidFill>
                <a:effectLst/>
                <a:uLnTx/>
                <a:uFillTx/>
              </a:rPr>
              <a:t>pick-up</a:t>
            </a:r>
            <a:r>
              <a:rPr kumimoji="0" lang="en-US" sz="1900" b="0" i="0" u="none" strike="noStrike" kern="0" cap="none" spc="0" normalizeH="0" baseline="0" noProof="0" dirty="0" smtClean="0">
                <a:ln>
                  <a:noFill/>
                </a:ln>
                <a:solidFill>
                  <a:schemeClr val="tx1"/>
                </a:solidFill>
                <a:effectLst/>
                <a:uLnTx/>
                <a:uFillTx/>
              </a:rPr>
              <a:t> electrode</a:t>
            </a:r>
            <a:r>
              <a:rPr kumimoji="0" lang="en-US" sz="1900" b="0" i="0" u="none" strike="noStrike" kern="0" cap="none" spc="0" normalizeH="0" noProof="0" dirty="0" smtClean="0">
                <a:ln>
                  <a:noFill/>
                </a:ln>
                <a:solidFill>
                  <a:schemeClr val="tx1"/>
                </a:solidFill>
                <a:effectLst/>
                <a:uLnTx/>
                <a:uFillTx/>
              </a:rPr>
              <a:t> signal</a:t>
            </a:r>
            <a:endParaRPr kumimoji="0" lang="en-US" sz="1900" b="0" i="0" u="none" strike="noStrike" kern="0" cap="none" spc="0" normalizeH="0" baseline="0" noProof="0" dirty="0" smtClean="0">
              <a:ln>
                <a:noFill/>
              </a:ln>
              <a:solidFill>
                <a:schemeClr val="tx1"/>
              </a:solidFill>
              <a:effectLst/>
              <a:uLnTx/>
              <a:uFillTx/>
            </a:endParaRPr>
          </a:p>
          <a:p>
            <a:pPr marL="609600" marR="0" lvl="0" indent="-609600" algn="l" defTabSz="914400" rtl="0" eaLnBrk="1" fontAlgn="base" latinLnBrk="0" hangingPunct="1">
              <a:lnSpc>
                <a:spcPct val="90000"/>
              </a:lnSpc>
              <a:spcBef>
                <a:spcPct val="20000"/>
              </a:spcBef>
              <a:spcAft>
                <a:spcPct val="0"/>
              </a:spcAft>
              <a:buClr>
                <a:schemeClr val="tx1"/>
              </a:buClr>
              <a:buSzTx/>
              <a:buFont typeface="Wingdings" charset="2"/>
              <a:buChar char="q"/>
              <a:tabLst/>
              <a:defRPr/>
            </a:pPr>
            <a:r>
              <a:rPr lang="en-US" sz="1900" kern="0" dirty="0" smtClean="0">
                <a:solidFill>
                  <a:srgbClr val="0000FF"/>
                </a:solidFill>
              </a:rPr>
              <a:t>T</a:t>
            </a:r>
            <a:r>
              <a:rPr kumimoji="0" lang="en-US" sz="1900" b="0" i="0" u="none" strike="noStrike" kern="0" cap="none" spc="0" normalizeH="0" baseline="0" noProof="0" dirty="0" err="1" smtClean="0">
                <a:ln>
                  <a:noFill/>
                </a:ln>
                <a:solidFill>
                  <a:srgbClr val="0000FF"/>
                </a:solidFill>
                <a:effectLst/>
                <a:uLnTx/>
                <a:uFillTx/>
              </a:rPr>
              <a:t>une</a:t>
            </a:r>
            <a:r>
              <a:rPr kumimoji="0" lang="en-US" sz="1900" b="0" i="0" u="none" strike="noStrike" kern="0" cap="none" spc="0" normalizeH="0" baseline="0" noProof="0" dirty="0" smtClean="0">
                <a:ln>
                  <a:noFill/>
                </a:ln>
                <a:solidFill>
                  <a:srgbClr val="0000FF"/>
                </a:solidFill>
                <a:effectLst/>
                <a:uLnTx/>
                <a:uFillTx/>
              </a:rPr>
              <a:t> shift</a:t>
            </a:r>
            <a:endParaRPr lang="en-US" sz="1900" kern="0" dirty="0"/>
          </a:p>
          <a:p>
            <a:pPr marL="885600" lvl="1" indent="-284400" fontAlgn="base">
              <a:lnSpc>
                <a:spcPct val="90000"/>
              </a:lnSpc>
              <a:spcBef>
                <a:spcPct val="20000"/>
              </a:spcBef>
              <a:spcAft>
                <a:spcPct val="0"/>
              </a:spcAft>
              <a:buClr>
                <a:schemeClr val="tx1"/>
              </a:buClr>
              <a:buFont typeface="Arial"/>
              <a:buChar char="•"/>
              <a:defRPr/>
            </a:pPr>
            <a:r>
              <a:rPr kumimoji="0" lang="en-US" sz="1700" b="0" i="0" u="none" strike="noStrike" kern="0" cap="none" spc="0" normalizeH="0" baseline="0" noProof="0" dirty="0" smtClean="0">
                <a:ln>
                  <a:noFill/>
                </a:ln>
                <a:solidFill>
                  <a:schemeClr val="tx1"/>
                </a:solidFill>
                <a:effectLst/>
                <a:uLnTx/>
                <a:uFillTx/>
              </a:rPr>
              <a:t>Coherent</a:t>
            </a:r>
            <a:r>
              <a:rPr kumimoji="0" lang="en-US" sz="1700" b="0" i="0" u="none" strike="noStrike" kern="0" cap="none" spc="0" normalizeH="0" noProof="0" dirty="0" smtClean="0">
                <a:ln>
                  <a:noFill/>
                </a:ln>
                <a:solidFill>
                  <a:schemeClr val="tx1"/>
                </a:solidFill>
                <a:effectLst/>
                <a:uLnTx/>
                <a:uFillTx/>
              </a:rPr>
              <a:t> along the train</a:t>
            </a:r>
          </a:p>
          <a:p>
            <a:pPr marL="885600" lvl="1" indent="-284400" fontAlgn="base">
              <a:lnSpc>
                <a:spcPct val="90000"/>
              </a:lnSpc>
              <a:spcBef>
                <a:spcPct val="20000"/>
              </a:spcBef>
              <a:spcAft>
                <a:spcPct val="0"/>
              </a:spcAft>
              <a:buClr>
                <a:schemeClr val="tx1"/>
              </a:buClr>
              <a:buFont typeface="Arial"/>
              <a:buChar char="•"/>
              <a:defRPr/>
            </a:pPr>
            <a:r>
              <a:rPr lang="en-US" sz="1700" kern="0" baseline="0" dirty="0" smtClean="0"/>
              <a:t>Incoherent</a:t>
            </a:r>
            <a:r>
              <a:rPr lang="en-US" sz="1700" kern="0" dirty="0" smtClean="0"/>
              <a:t> within the bunch</a:t>
            </a:r>
            <a:endParaRPr kumimoji="0" lang="en-US" sz="1700" b="0" i="0" u="none" strike="noStrike" kern="0" cap="none" spc="0" normalizeH="0" baseline="0" noProof="0" dirty="0" smtClean="0">
              <a:ln>
                <a:noFill/>
              </a:ln>
              <a:solidFill>
                <a:schemeClr val="tx1"/>
              </a:solidFill>
              <a:effectLst/>
              <a:uLnTx/>
              <a:uFillTx/>
            </a:endParaRPr>
          </a:p>
          <a:p>
            <a:pPr marL="609600" marR="0" lvl="0" indent="-609600" algn="l" defTabSz="914400" rtl="0" eaLnBrk="1" fontAlgn="base" latinLnBrk="0" hangingPunct="1">
              <a:lnSpc>
                <a:spcPct val="90000"/>
              </a:lnSpc>
              <a:spcBef>
                <a:spcPct val="20000"/>
              </a:spcBef>
              <a:spcAft>
                <a:spcPct val="0"/>
              </a:spcAft>
              <a:buClr>
                <a:schemeClr val="tx1"/>
              </a:buClr>
              <a:buSzTx/>
              <a:buFont typeface="Wingdings" charset="2"/>
              <a:buChar char="q"/>
              <a:tabLst/>
              <a:defRPr/>
            </a:pPr>
            <a:r>
              <a:rPr lang="en-US" sz="1900" kern="0" dirty="0" smtClean="0">
                <a:solidFill>
                  <a:srgbClr val="0000FF"/>
                </a:solidFill>
              </a:rPr>
              <a:t>Coherent instability</a:t>
            </a:r>
          </a:p>
          <a:p>
            <a:pPr marL="886950" lvl="1" indent="-285750" defTabSz="914400" fontAlgn="base">
              <a:lnSpc>
                <a:spcPct val="90000"/>
              </a:lnSpc>
              <a:spcBef>
                <a:spcPct val="20000"/>
              </a:spcBef>
              <a:spcAft>
                <a:spcPct val="0"/>
              </a:spcAft>
              <a:buClr>
                <a:schemeClr val="tx1"/>
              </a:buClr>
              <a:buFont typeface="Arial"/>
              <a:buChar char="•"/>
              <a:defRPr/>
            </a:pPr>
            <a:r>
              <a:rPr lang="en-US" sz="1700" kern="0" dirty="0" smtClean="0">
                <a:solidFill>
                  <a:srgbClr val="0055A0"/>
                </a:solidFill>
              </a:rPr>
              <a:t>Single bunch effect affecting </a:t>
            </a:r>
            <a:r>
              <a:rPr lang="en-US" sz="1700" kern="0" dirty="0" smtClean="0"/>
              <a:t>the last bunches of a train</a:t>
            </a:r>
          </a:p>
          <a:p>
            <a:pPr marL="886950" lvl="1" indent="-285750" defTabSz="914400" fontAlgn="base">
              <a:lnSpc>
                <a:spcPct val="90000"/>
              </a:lnSpc>
              <a:spcBef>
                <a:spcPct val="20000"/>
              </a:spcBef>
              <a:spcAft>
                <a:spcPct val="0"/>
              </a:spcAft>
              <a:buClr>
                <a:schemeClr val="tx1"/>
              </a:buClr>
              <a:buFont typeface="Arial"/>
              <a:buChar char="•"/>
              <a:defRPr/>
            </a:pPr>
            <a:r>
              <a:rPr kumimoji="0" lang="en-US" sz="1700" b="0" i="0" u="none" strike="noStrike" kern="0" cap="none" spc="0" normalizeH="0" baseline="0" noProof="0" dirty="0" smtClean="0">
                <a:ln>
                  <a:noFill/>
                </a:ln>
                <a:solidFill>
                  <a:schemeClr val="tx1"/>
                </a:solidFill>
                <a:effectLst/>
                <a:uLnTx/>
                <a:uFillTx/>
              </a:rPr>
              <a:t>Coupled bunch effect</a:t>
            </a:r>
          </a:p>
          <a:p>
            <a:pPr marL="609600" marR="0" lvl="0" indent="-609600" algn="l" defTabSz="914400" rtl="0" eaLnBrk="1" fontAlgn="base" latinLnBrk="0" hangingPunct="1">
              <a:lnSpc>
                <a:spcPct val="90000"/>
              </a:lnSpc>
              <a:spcBef>
                <a:spcPct val="20000"/>
              </a:spcBef>
              <a:spcAft>
                <a:spcPct val="0"/>
              </a:spcAft>
              <a:buClrTx/>
              <a:buSzTx/>
              <a:buFont typeface="Wingdings" charset="2"/>
              <a:buChar char="q"/>
              <a:tabLst/>
              <a:defRPr/>
            </a:pPr>
            <a:r>
              <a:rPr kumimoji="0" lang="en-US" sz="1900" b="0" i="0" u="none" strike="noStrike" kern="0" cap="none" spc="0" normalizeH="0" baseline="0" noProof="0" dirty="0" smtClean="0">
                <a:ln>
                  <a:noFill/>
                </a:ln>
                <a:solidFill>
                  <a:schemeClr val="tx1"/>
                </a:solidFill>
                <a:effectLst/>
                <a:uLnTx/>
                <a:uFillTx/>
              </a:rPr>
              <a:t>Beam size blow-up and </a:t>
            </a:r>
            <a:r>
              <a:rPr kumimoji="0" lang="en-US" sz="1900" b="0" i="0" u="none" strike="noStrike" kern="0" cap="none" spc="0" normalizeH="0" baseline="0" noProof="0" dirty="0" err="1" smtClean="0">
                <a:ln>
                  <a:noFill/>
                </a:ln>
                <a:solidFill>
                  <a:srgbClr val="0000FF"/>
                </a:solidFill>
                <a:effectLst/>
                <a:uLnTx/>
                <a:uFillTx/>
              </a:rPr>
              <a:t>emittance</a:t>
            </a:r>
            <a:r>
              <a:rPr kumimoji="0" lang="en-US" sz="1900" b="0" i="0" u="none" strike="noStrike" kern="0" cap="none" spc="0" normalizeH="0" baseline="0" noProof="0" dirty="0" smtClean="0">
                <a:ln>
                  <a:noFill/>
                </a:ln>
                <a:solidFill>
                  <a:srgbClr val="0000FF"/>
                </a:solidFill>
                <a:effectLst/>
                <a:uLnTx/>
                <a:uFillTx/>
              </a:rPr>
              <a:t> growth</a:t>
            </a:r>
          </a:p>
          <a:p>
            <a:pPr marL="609600" marR="0" lvl="0" indent="-609600" algn="l" defTabSz="914400" rtl="0" eaLnBrk="1" fontAlgn="base" latinLnBrk="0" hangingPunct="1">
              <a:lnSpc>
                <a:spcPct val="90000"/>
              </a:lnSpc>
              <a:spcBef>
                <a:spcPct val="20000"/>
              </a:spcBef>
              <a:spcAft>
                <a:spcPct val="0"/>
              </a:spcAft>
              <a:buClr>
                <a:schemeClr val="tx1"/>
              </a:buClr>
              <a:buSzTx/>
              <a:buFont typeface="Wingdings" charset="2"/>
              <a:buChar char="q"/>
              <a:tabLst/>
              <a:defRPr/>
            </a:pPr>
            <a:r>
              <a:rPr kumimoji="0" lang="en-US" sz="1900" b="0" i="0" u="none" strike="noStrike" kern="0" cap="none" spc="0" normalizeH="0" baseline="0" noProof="0" dirty="0" smtClean="0">
                <a:ln>
                  <a:noFill/>
                </a:ln>
                <a:solidFill>
                  <a:srgbClr val="0000FF"/>
                </a:solidFill>
                <a:effectLst/>
                <a:uLnTx/>
                <a:uFillTx/>
              </a:rPr>
              <a:t>Luminosity </a:t>
            </a:r>
            <a:r>
              <a:rPr lang="en-US" sz="1900" kern="0" dirty="0" smtClean="0">
                <a:solidFill>
                  <a:srgbClr val="0000FF"/>
                </a:solidFill>
              </a:rPr>
              <a:t>loss</a:t>
            </a:r>
            <a:r>
              <a:rPr kumimoji="0" lang="en-US" sz="1900" b="0" i="0" u="none" strike="noStrike" kern="0" cap="none" spc="0" normalizeH="0" baseline="0" noProof="0" dirty="0" smtClean="0">
                <a:ln>
                  <a:noFill/>
                </a:ln>
                <a:solidFill>
                  <a:schemeClr val="tx1"/>
                </a:solidFill>
                <a:effectLst/>
                <a:uLnTx/>
                <a:uFillTx/>
              </a:rPr>
              <a:t> in colliders</a:t>
            </a:r>
          </a:p>
          <a:p>
            <a:pPr marL="609600" indent="-609600" defTabSz="914400" fontAlgn="base">
              <a:lnSpc>
                <a:spcPct val="90000"/>
              </a:lnSpc>
              <a:spcBef>
                <a:spcPct val="20000"/>
              </a:spcBef>
              <a:spcAft>
                <a:spcPct val="0"/>
              </a:spcAft>
              <a:buClr>
                <a:schemeClr val="tx1"/>
              </a:buClr>
              <a:buFont typeface="Wingdings" charset="2"/>
              <a:buChar char="q"/>
            </a:pPr>
            <a:r>
              <a:rPr lang="en-US" sz="1900" kern="0" dirty="0" smtClean="0">
                <a:solidFill>
                  <a:srgbClr val="0000FF"/>
                </a:solidFill>
              </a:rPr>
              <a:t>Energy loss </a:t>
            </a:r>
            <a:r>
              <a:rPr lang="en-US" sz="1900" kern="0" dirty="0" smtClean="0"/>
              <a:t>measured through the </a:t>
            </a:r>
            <a:r>
              <a:rPr lang="en-US" sz="1900" kern="0" dirty="0" smtClean="0">
                <a:solidFill>
                  <a:srgbClr val="0000FF"/>
                </a:solidFill>
              </a:rPr>
              <a:t>synchronous phase shift</a:t>
            </a:r>
          </a:p>
          <a:p>
            <a:pPr marL="609600" indent="-609600" defTabSz="914400" fontAlgn="base">
              <a:lnSpc>
                <a:spcPct val="90000"/>
              </a:lnSpc>
              <a:spcBef>
                <a:spcPct val="20000"/>
              </a:spcBef>
              <a:spcAft>
                <a:spcPct val="0"/>
              </a:spcAft>
              <a:buClr>
                <a:schemeClr val="tx1"/>
              </a:buClr>
              <a:buFont typeface="Wingdings" charset="2"/>
              <a:buChar char="q"/>
            </a:pPr>
            <a:r>
              <a:rPr lang="en-US" sz="1900" kern="0" dirty="0" smtClean="0"/>
              <a:t>Active monitoring: signal on dedicated electron </a:t>
            </a:r>
            <a:r>
              <a:rPr lang="en-US" sz="1900" kern="0" dirty="0" smtClean="0">
                <a:solidFill>
                  <a:srgbClr val="0000FF"/>
                </a:solidFill>
              </a:rPr>
              <a:t>detectors</a:t>
            </a:r>
            <a:r>
              <a:rPr lang="en-US" sz="1900" kern="0" dirty="0" smtClean="0"/>
              <a:t> (e.g. strip monitors</a:t>
            </a:r>
            <a:r>
              <a:rPr lang="en-US" sz="1900" kern="0" dirty="0" smtClean="0"/>
              <a:t>), </a:t>
            </a:r>
            <a:r>
              <a:rPr lang="en-US" sz="1900" kern="0" dirty="0" smtClean="0">
                <a:solidFill>
                  <a:srgbClr val="0000FF"/>
                </a:solidFill>
              </a:rPr>
              <a:t>retarding </a:t>
            </a:r>
            <a:r>
              <a:rPr lang="en-US" sz="1900" kern="0" dirty="0" smtClean="0">
                <a:solidFill>
                  <a:srgbClr val="0000FF"/>
                </a:solidFill>
              </a:rPr>
              <a:t>field </a:t>
            </a:r>
            <a:r>
              <a:rPr lang="en-US" sz="1900" kern="0" dirty="0" err="1" smtClean="0">
                <a:solidFill>
                  <a:srgbClr val="0000FF"/>
                </a:solidFill>
              </a:rPr>
              <a:t>analysers</a:t>
            </a:r>
            <a:r>
              <a:rPr lang="en-US" sz="1900" kern="0" dirty="0" smtClean="0">
                <a:solidFill>
                  <a:srgbClr val="0000FF"/>
                </a:solidFill>
              </a:rPr>
              <a:t>, shielded pick-</a:t>
            </a:r>
            <a:r>
              <a:rPr lang="en-US" sz="1900" kern="0" dirty="0" smtClean="0">
                <a:solidFill>
                  <a:srgbClr val="0000FF"/>
                </a:solidFill>
              </a:rPr>
              <a:t>ups</a:t>
            </a:r>
            <a:endParaRPr lang="en-US" sz="1900" kern="0" dirty="0" smtClean="0">
              <a:solidFill>
                <a:srgbClr val="0000FF"/>
              </a:solidFill>
            </a:endParaRPr>
          </a:p>
        </p:txBody>
      </p:sp>
      <p:grpSp>
        <p:nvGrpSpPr>
          <p:cNvPr id="13" name="Group 12"/>
          <p:cNvGrpSpPr/>
          <p:nvPr/>
        </p:nvGrpSpPr>
        <p:grpSpPr>
          <a:xfrm>
            <a:off x="6375400" y="1667430"/>
            <a:ext cx="1905000" cy="859462"/>
            <a:chOff x="6248400" y="2717608"/>
            <a:chExt cx="1905000" cy="859462"/>
          </a:xfrm>
        </p:grpSpPr>
        <p:sp>
          <p:nvSpPr>
            <p:cNvPr id="14" name="Right Brace 13"/>
            <p:cNvSpPr/>
            <p:nvPr/>
          </p:nvSpPr>
          <p:spPr>
            <a:xfrm>
              <a:off x="6248400" y="2717608"/>
              <a:ext cx="304800" cy="859462"/>
            </a:xfrm>
            <a:prstGeom prst="rightBrace">
              <a:avLst>
                <a:gd name="adj1" fmla="val 27997"/>
                <a:gd name="adj2" fmla="val 50000"/>
              </a:avLst>
            </a:prstGeom>
            <a:ln>
              <a:solidFill>
                <a:srgbClr val="00009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TextBox 14"/>
            <p:cNvSpPr txBox="1"/>
            <p:nvPr/>
          </p:nvSpPr>
          <p:spPr>
            <a:xfrm>
              <a:off x="6553200" y="2855910"/>
              <a:ext cx="1600200" cy="553998"/>
            </a:xfrm>
            <a:prstGeom prst="rect">
              <a:avLst/>
            </a:prstGeom>
            <a:noFill/>
          </p:spPr>
          <p:txBody>
            <a:bodyPr wrap="square" rtlCol="0">
              <a:spAutoFit/>
            </a:bodyPr>
            <a:lstStyle/>
            <a:p>
              <a:r>
                <a:rPr lang="en-US" sz="1500" dirty="0" smtClean="0">
                  <a:solidFill>
                    <a:srgbClr val="000090"/>
                  </a:solidFill>
                </a:rPr>
                <a:t>Machine observables</a:t>
              </a:r>
              <a:endParaRPr lang="en-US" sz="1500" dirty="0">
                <a:solidFill>
                  <a:srgbClr val="000090"/>
                </a:solidFill>
              </a:endParaRPr>
            </a:p>
          </p:txBody>
        </p:sp>
      </p:grpSp>
      <p:grpSp>
        <p:nvGrpSpPr>
          <p:cNvPr id="16" name="Group 15"/>
          <p:cNvGrpSpPr/>
          <p:nvPr/>
        </p:nvGrpSpPr>
        <p:grpSpPr>
          <a:xfrm>
            <a:off x="7738876" y="2526892"/>
            <a:ext cx="1454340" cy="2685651"/>
            <a:chOff x="7611876" y="3564741"/>
            <a:chExt cx="1454340" cy="2685651"/>
          </a:xfrm>
        </p:grpSpPr>
        <p:sp>
          <p:nvSpPr>
            <p:cNvPr id="17" name="Right Brace 16"/>
            <p:cNvSpPr/>
            <p:nvPr/>
          </p:nvSpPr>
          <p:spPr>
            <a:xfrm>
              <a:off x="7611876" y="3564741"/>
              <a:ext cx="266700" cy="2685651"/>
            </a:xfrm>
            <a:prstGeom prst="rightBrace">
              <a:avLst>
                <a:gd name="adj1" fmla="val 27997"/>
                <a:gd name="adj2" fmla="val 50000"/>
              </a:avLst>
            </a:prstGeom>
            <a:ln>
              <a:solidFill>
                <a:srgbClr val="00009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TextBox 17"/>
            <p:cNvSpPr txBox="1"/>
            <p:nvPr/>
          </p:nvSpPr>
          <p:spPr>
            <a:xfrm>
              <a:off x="7838892" y="4623278"/>
              <a:ext cx="1227324" cy="553998"/>
            </a:xfrm>
            <a:prstGeom prst="rect">
              <a:avLst/>
            </a:prstGeom>
            <a:noFill/>
          </p:spPr>
          <p:txBody>
            <a:bodyPr wrap="square" rtlCol="0">
              <a:spAutoFit/>
            </a:bodyPr>
            <a:lstStyle/>
            <a:p>
              <a:r>
                <a:rPr lang="en-US" sz="1500" dirty="0" smtClean="0">
                  <a:solidFill>
                    <a:srgbClr val="000090"/>
                  </a:solidFill>
                </a:rPr>
                <a:t>Beam observables</a:t>
              </a:r>
              <a:endParaRPr lang="en-US" sz="1500" dirty="0">
                <a:solidFill>
                  <a:srgbClr val="000090"/>
                </a:solidFill>
              </a:endParaRPr>
            </a:p>
          </p:txBody>
        </p:sp>
      </p:grpSp>
      <p:sp>
        <p:nvSpPr>
          <p:cNvPr id="19"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0"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38045691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xEl>
                                              <p:pRg st="7" end="7"/>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xEl>
                                              <p:pRg st="8" end="8"/>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xEl>
                                              <p:pRg st="9" end="9"/>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xEl>
                                              <p:pRg st="10" end="1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xEl>
                                              <p:pRg st="11" end="11"/>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xEl>
                                              <p:pRg st="12" end="12"/>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xEl>
                                              <p:pRg st="13" end="1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74</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Machine observables</a:t>
            </a:r>
            <a:endParaRPr lang="en-US" dirty="0"/>
          </a:p>
        </p:txBody>
      </p:sp>
      <p:sp>
        <p:nvSpPr>
          <p:cNvPr id="9" name="TextBox 8"/>
          <p:cNvSpPr txBox="1"/>
          <p:nvPr/>
        </p:nvSpPr>
        <p:spPr>
          <a:xfrm>
            <a:off x="517004" y="944008"/>
            <a:ext cx="6967716" cy="646331"/>
          </a:xfrm>
          <a:prstGeom prst="rect">
            <a:avLst/>
          </a:prstGeom>
          <a:noFill/>
        </p:spPr>
        <p:txBody>
          <a:bodyPr wrap="square" rtlCol="0">
            <a:spAutoFit/>
          </a:bodyPr>
          <a:lstStyle/>
          <a:p>
            <a:pPr>
              <a:buSzPct val="100000"/>
              <a:buFont typeface="Lucida Grande"/>
              <a:buChar char="→"/>
            </a:pPr>
            <a:r>
              <a:rPr lang="en-US" dirty="0" smtClean="0"/>
              <a:t> </a:t>
            </a:r>
            <a:r>
              <a:rPr lang="en-US" b="1" dirty="0" smtClean="0">
                <a:solidFill>
                  <a:srgbClr val="FF0000"/>
                </a:solidFill>
              </a:rPr>
              <a:t>Electrons hitting the chamber wall with ‘stationary’ energy spectrum </a:t>
            </a:r>
            <a:r>
              <a:rPr lang="en-US" b="1" dirty="0" smtClean="0">
                <a:solidFill>
                  <a:srgbClr val="FF0000"/>
                </a:solidFill>
                <a:latin typeface="Symbol" charset="2"/>
                <a:cs typeface="Symbol" charset="2"/>
              </a:rPr>
              <a:t>F</a:t>
            </a:r>
            <a:r>
              <a:rPr lang="en-US" b="1" dirty="0" smtClean="0">
                <a:solidFill>
                  <a:srgbClr val="FF0000"/>
                </a:solidFill>
              </a:rPr>
              <a:t> </a:t>
            </a:r>
            <a:r>
              <a:rPr lang="en-US" dirty="0" smtClean="0"/>
              <a:t>(defined by </a:t>
            </a:r>
            <a:r>
              <a:rPr lang="en-US" dirty="0" err="1" smtClean="0">
                <a:latin typeface="Symbol" charset="2"/>
                <a:cs typeface="Symbol" charset="2"/>
              </a:rPr>
              <a:t>d</a:t>
            </a:r>
            <a:r>
              <a:rPr lang="en-US" baseline="-25000" dirty="0" err="1" smtClean="0"/>
              <a:t>eff</a:t>
            </a:r>
            <a:r>
              <a:rPr lang="en-US" dirty="0" smtClean="0"/>
              <a:t>=1) are revealed through</a:t>
            </a:r>
            <a:endParaRPr lang="en-US" dirty="0"/>
          </a:p>
        </p:txBody>
      </p:sp>
      <p:sp>
        <p:nvSpPr>
          <p:cNvPr id="10" name="Oval 9"/>
          <p:cNvSpPr/>
          <p:nvPr/>
        </p:nvSpPr>
        <p:spPr>
          <a:xfrm>
            <a:off x="5629243" y="1994267"/>
            <a:ext cx="2971800" cy="1458663"/>
          </a:xfrm>
          <a:prstGeom prst="ellipse">
            <a:avLst/>
          </a:prstGeom>
          <a:solidFill>
            <a:srgbClr val="FF0000">
              <a:alpha val="37000"/>
            </a:srgbClr>
          </a:solidFill>
          <a:ln w="76200" cap="flat" cmpd="sng" algn="ctr">
            <a:solidFill>
              <a:srgbClr val="7F7F7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Arrow Connector 10"/>
          <p:cNvCxnSpPr/>
          <p:nvPr/>
        </p:nvCxnSpPr>
        <p:spPr>
          <a:xfrm rot="5400000" flipH="1" flipV="1">
            <a:off x="6904800" y="2200595"/>
            <a:ext cx="417463" cy="4810"/>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rot="5400000">
            <a:off x="6913569" y="3244519"/>
            <a:ext cx="411574" cy="5251"/>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a:off x="5629243" y="2717273"/>
            <a:ext cx="369332" cy="793"/>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8209499" y="2716480"/>
            <a:ext cx="369332" cy="793"/>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rot="16200000" flipH="1">
            <a:off x="7423872" y="3141683"/>
            <a:ext cx="379356" cy="114742"/>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rot="16200000" flipH="1">
            <a:off x="7900849" y="2884068"/>
            <a:ext cx="338765" cy="249437"/>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rot="5400000" flipH="1" flipV="1">
            <a:off x="7380452" y="2197671"/>
            <a:ext cx="379356" cy="114742"/>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rot="5400000" flipH="1" flipV="1">
            <a:off x="7860389" y="2238881"/>
            <a:ext cx="338765" cy="249437"/>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rot="16200000" flipV="1">
            <a:off x="6506365" y="2164683"/>
            <a:ext cx="379356" cy="114742"/>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rot="16200000" flipV="1">
            <a:off x="6049705" y="2237464"/>
            <a:ext cx="338765" cy="249437"/>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rot="5400000">
            <a:off x="6077386" y="2916638"/>
            <a:ext cx="338765" cy="249437"/>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rot="5400000">
            <a:off x="6448994" y="3120798"/>
            <a:ext cx="379356" cy="114742"/>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974206" y="1683459"/>
            <a:ext cx="3496395" cy="379357"/>
          </a:xfrm>
          <a:prstGeom prst="rect">
            <a:avLst/>
          </a:prstGeom>
          <a:noFill/>
        </p:spPr>
        <p:txBody>
          <a:bodyPr wrap="square" rtlCol="0">
            <a:spAutoFit/>
          </a:bodyPr>
          <a:lstStyle/>
          <a:p>
            <a:r>
              <a:rPr lang="en-US" dirty="0" smtClean="0"/>
              <a:t>1) </a:t>
            </a:r>
            <a:r>
              <a:rPr lang="en-US" b="1" dirty="0" smtClean="0"/>
              <a:t>Dynamic pressure rise</a:t>
            </a:r>
            <a:endParaRPr lang="en-US" b="1" dirty="0"/>
          </a:p>
        </p:txBody>
      </p:sp>
      <p:pic>
        <p:nvPicPr>
          <p:cNvPr id="32" name="Picture 31" descr="latex-image-1.pdf"/>
          <p:cNvPicPr>
            <a:picLocks noChangeAspect="1"/>
          </p:cNvPicPr>
          <p:nvPr/>
        </p:nvPicPr>
        <p:blipFill>
          <a:blip r:embed="rId2"/>
          <a:stretch>
            <a:fillRect/>
          </a:stretch>
        </p:blipFill>
        <p:spPr>
          <a:xfrm>
            <a:off x="6909254" y="2579190"/>
            <a:ext cx="425455" cy="360000"/>
          </a:xfrm>
          <a:prstGeom prst="rect">
            <a:avLst/>
          </a:prstGeom>
        </p:spPr>
      </p:pic>
      <p:sp>
        <p:nvSpPr>
          <p:cNvPr id="33" name="TextBox 32"/>
          <p:cNvSpPr txBox="1"/>
          <p:nvPr/>
        </p:nvSpPr>
        <p:spPr>
          <a:xfrm>
            <a:off x="7484720" y="3367847"/>
            <a:ext cx="1338084" cy="307777"/>
          </a:xfrm>
          <a:prstGeom prst="rect">
            <a:avLst/>
          </a:prstGeom>
          <a:noFill/>
        </p:spPr>
        <p:txBody>
          <a:bodyPr wrap="square" rtlCol="0">
            <a:spAutoFit/>
          </a:bodyPr>
          <a:lstStyle/>
          <a:p>
            <a:r>
              <a:rPr lang="en-US" sz="1400" dirty="0" smtClean="0">
                <a:solidFill>
                  <a:schemeClr val="bg1">
                    <a:lumMod val="50000"/>
                  </a:schemeClr>
                </a:solidFill>
              </a:rPr>
              <a:t>Beam chamber</a:t>
            </a:r>
            <a:endParaRPr lang="en-US" dirty="0">
              <a:solidFill>
                <a:schemeClr val="bg1">
                  <a:lumMod val="50000"/>
                </a:schemeClr>
              </a:solidFill>
            </a:endParaRPr>
          </a:p>
        </p:txBody>
      </p:sp>
      <p:sp>
        <p:nvSpPr>
          <p:cNvPr id="7" name="TextBox 6"/>
          <p:cNvSpPr txBox="1"/>
          <p:nvPr/>
        </p:nvSpPr>
        <p:spPr>
          <a:xfrm>
            <a:off x="121606" y="3982171"/>
            <a:ext cx="2590178" cy="784830"/>
          </a:xfrm>
          <a:prstGeom prst="rect">
            <a:avLst/>
          </a:prstGeom>
          <a:noFill/>
          <a:ln>
            <a:solidFill>
              <a:schemeClr val="tx2"/>
            </a:solidFill>
          </a:ln>
        </p:spPr>
        <p:txBody>
          <a:bodyPr wrap="square" rtlCol="0">
            <a:spAutoFit/>
          </a:bodyPr>
          <a:lstStyle/>
          <a:p>
            <a:r>
              <a:rPr lang="en-US" sz="1500" dirty="0" smtClean="0"/>
              <a:t>Outgassing rate: produced gas molecules per unit time and unit length</a:t>
            </a:r>
            <a:endParaRPr lang="en-US" sz="1500" dirty="0"/>
          </a:p>
        </p:txBody>
      </p:sp>
      <p:cxnSp>
        <p:nvCxnSpPr>
          <p:cNvPr id="35" name="Straight Arrow Connector 34"/>
          <p:cNvCxnSpPr/>
          <p:nvPr/>
        </p:nvCxnSpPr>
        <p:spPr>
          <a:xfrm flipV="1">
            <a:off x="730996" y="3194962"/>
            <a:ext cx="0" cy="771431"/>
          </a:xfrm>
          <a:prstGeom prst="straightConnector1">
            <a:avLst/>
          </a:prstGeom>
          <a:ln>
            <a:solidFill>
              <a:srgbClr val="0055A0"/>
            </a:solidFill>
            <a:tailEnd type="arrow"/>
          </a:ln>
          <a:effectLst/>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1190538" y="4954313"/>
            <a:ext cx="2773899" cy="1015663"/>
          </a:xfrm>
          <a:prstGeom prst="rect">
            <a:avLst/>
          </a:prstGeom>
          <a:noFill/>
          <a:ln>
            <a:solidFill>
              <a:schemeClr val="tx2"/>
            </a:solidFill>
          </a:ln>
        </p:spPr>
        <p:txBody>
          <a:bodyPr wrap="square" rtlCol="0">
            <a:spAutoFit/>
          </a:bodyPr>
          <a:lstStyle/>
          <a:p>
            <a:r>
              <a:rPr lang="en-US" sz="1500" dirty="0" smtClean="0"/>
              <a:t>Desorption yield for electrons of the inner wall surface (should be different for different gas species)</a:t>
            </a:r>
            <a:endParaRPr lang="en-US" sz="1500" dirty="0"/>
          </a:p>
        </p:txBody>
      </p:sp>
      <p:cxnSp>
        <p:nvCxnSpPr>
          <p:cNvPr id="37" name="Straight Arrow Connector 36"/>
          <p:cNvCxnSpPr/>
          <p:nvPr/>
        </p:nvCxnSpPr>
        <p:spPr>
          <a:xfrm flipV="1">
            <a:off x="2969335" y="3041358"/>
            <a:ext cx="584225" cy="1912956"/>
          </a:xfrm>
          <a:prstGeom prst="straightConnector1">
            <a:avLst/>
          </a:prstGeom>
          <a:ln>
            <a:solidFill>
              <a:srgbClr val="0055A0"/>
            </a:solidFill>
            <a:tailEnd type="arrow"/>
          </a:ln>
          <a:effectLst/>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4022647" y="4304908"/>
            <a:ext cx="1503612" cy="323165"/>
          </a:xfrm>
          <a:prstGeom prst="rect">
            <a:avLst/>
          </a:prstGeom>
          <a:noFill/>
          <a:ln>
            <a:solidFill>
              <a:schemeClr val="tx2"/>
            </a:solidFill>
          </a:ln>
        </p:spPr>
        <p:txBody>
          <a:bodyPr wrap="square" rtlCol="0">
            <a:spAutoFit/>
          </a:bodyPr>
          <a:lstStyle/>
          <a:p>
            <a:r>
              <a:rPr lang="en-US" sz="1500" dirty="0" smtClean="0"/>
              <a:t>Bunch spacing</a:t>
            </a:r>
            <a:endParaRPr lang="en-US" sz="1500" dirty="0"/>
          </a:p>
        </p:txBody>
      </p:sp>
      <p:cxnSp>
        <p:nvCxnSpPr>
          <p:cNvPr id="42" name="Straight Arrow Connector 41"/>
          <p:cNvCxnSpPr/>
          <p:nvPr/>
        </p:nvCxnSpPr>
        <p:spPr>
          <a:xfrm flipH="1" flipV="1">
            <a:off x="2182650" y="3210741"/>
            <a:ext cx="2668672" cy="1094167"/>
          </a:xfrm>
          <a:prstGeom prst="straightConnector1">
            <a:avLst/>
          </a:prstGeom>
          <a:ln>
            <a:solidFill>
              <a:srgbClr val="0055A0"/>
            </a:solidFill>
            <a:tailEnd type="arrow"/>
          </a:ln>
          <a:effectLst/>
        </p:spPr>
        <p:style>
          <a:lnRef idx="2">
            <a:schemeClr val="accent1"/>
          </a:lnRef>
          <a:fillRef idx="0">
            <a:schemeClr val="accent1"/>
          </a:fillRef>
          <a:effectRef idx="1">
            <a:schemeClr val="accent1"/>
          </a:effectRef>
          <a:fontRef idx="minor">
            <a:schemeClr val="tx1"/>
          </a:fontRef>
        </p:style>
      </p:cxnSp>
      <p:pic>
        <p:nvPicPr>
          <p:cNvPr id="60" name="Picture 59"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108" y="2332825"/>
            <a:ext cx="5143090" cy="862137"/>
          </a:xfrm>
          <a:prstGeom prst="rect">
            <a:avLst/>
          </a:prstGeom>
        </p:spPr>
      </p:pic>
      <p:sp>
        <p:nvSpPr>
          <p:cNvPr id="63" name="TextBox 62"/>
          <p:cNvSpPr txBox="1"/>
          <p:nvPr/>
        </p:nvSpPr>
        <p:spPr>
          <a:xfrm>
            <a:off x="5381198" y="4866542"/>
            <a:ext cx="3752673" cy="1477328"/>
          </a:xfrm>
          <a:prstGeom prst="rect">
            <a:avLst/>
          </a:prstGeom>
          <a:noFill/>
        </p:spPr>
        <p:txBody>
          <a:bodyPr wrap="square" rtlCol="0">
            <a:spAutoFit/>
          </a:bodyPr>
          <a:lstStyle/>
          <a:p>
            <a:r>
              <a:rPr lang="en-US" sz="1500" i="1" dirty="0"/>
              <a:t>n</a:t>
            </a:r>
            <a:r>
              <a:rPr lang="en-US" sz="1500" dirty="0" smtClean="0"/>
              <a:t> represents the number of electrons present in the chamber at the arrival of bunch </a:t>
            </a:r>
            <a:r>
              <a:rPr lang="en-US" sz="1500" dirty="0" err="1" smtClean="0"/>
              <a:t>i</a:t>
            </a:r>
            <a:r>
              <a:rPr lang="en-US" sz="1500" dirty="0" smtClean="0"/>
              <a:t> at saturation</a:t>
            </a:r>
          </a:p>
          <a:p>
            <a:r>
              <a:rPr lang="en-US" sz="1500" dirty="0" smtClean="0"/>
              <a:t>The term </a:t>
            </a:r>
            <a:r>
              <a:rPr lang="en-US" sz="1500" i="1" dirty="0" err="1" smtClean="0"/>
              <a:t>dn</a:t>
            </a:r>
            <a:r>
              <a:rPr lang="en-US" sz="1500" baseline="-25000" dirty="0" err="1" smtClean="0"/>
              <a:t>mol</a:t>
            </a:r>
            <a:r>
              <a:rPr lang="en-US" sz="1500" i="1" dirty="0" smtClean="0"/>
              <a:t>/</a:t>
            </a:r>
            <a:r>
              <a:rPr lang="en-US" sz="1500" i="1" dirty="0" err="1" smtClean="0"/>
              <a:t>dt</a:t>
            </a:r>
            <a:r>
              <a:rPr lang="en-US" sz="1500" i="1" dirty="0" smtClean="0"/>
              <a:t> </a:t>
            </a:r>
            <a:r>
              <a:rPr lang="en-US" sz="1500" dirty="0" smtClean="0"/>
              <a:t>is a term of production in the vacuum equations and determines the pressure rise</a:t>
            </a:r>
            <a:endParaRPr lang="en-US" sz="1500" dirty="0"/>
          </a:p>
        </p:txBody>
      </p:sp>
      <p:sp>
        <p:nvSpPr>
          <p:cNvPr id="31"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34"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712376648"/>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75</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Machine observables</a:t>
            </a:r>
            <a:endParaRPr lang="en-US" dirty="0"/>
          </a:p>
        </p:txBody>
      </p:sp>
      <p:sp>
        <p:nvSpPr>
          <p:cNvPr id="10" name="Oval 9"/>
          <p:cNvSpPr/>
          <p:nvPr/>
        </p:nvSpPr>
        <p:spPr>
          <a:xfrm>
            <a:off x="5629243" y="1994267"/>
            <a:ext cx="2971800" cy="1458663"/>
          </a:xfrm>
          <a:prstGeom prst="ellipse">
            <a:avLst/>
          </a:prstGeom>
          <a:solidFill>
            <a:srgbClr val="FF0000">
              <a:alpha val="37000"/>
            </a:srgbClr>
          </a:solidFill>
          <a:ln w="76200" cap="flat" cmpd="sng" algn="ctr">
            <a:solidFill>
              <a:srgbClr val="7F7F7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Arrow Connector 10"/>
          <p:cNvCxnSpPr/>
          <p:nvPr/>
        </p:nvCxnSpPr>
        <p:spPr>
          <a:xfrm rot="5400000" flipH="1" flipV="1">
            <a:off x="6904800" y="2200595"/>
            <a:ext cx="417463" cy="4810"/>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rot="5400000">
            <a:off x="6913569" y="3244519"/>
            <a:ext cx="411574" cy="5251"/>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a:off x="5629243" y="2717273"/>
            <a:ext cx="369332" cy="793"/>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8209499" y="2716480"/>
            <a:ext cx="369332" cy="793"/>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rot="16200000" flipH="1">
            <a:off x="7423872" y="3141683"/>
            <a:ext cx="379356" cy="114742"/>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rot="16200000" flipH="1">
            <a:off x="7900849" y="2884068"/>
            <a:ext cx="338765" cy="249437"/>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rot="5400000" flipH="1" flipV="1">
            <a:off x="7380452" y="2197671"/>
            <a:ext cx="379356" cy="114742"/>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rot="5400000" flipH="1" flipV="1">
            <a:off x="7860389" y="2238881"/>
            <a:ext cx="338765" cy="249437"/>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rot="16200000" flipV="1">
            <a:off x="6506365" y="2164683"/>
            <a:ext cx="379356" cy="114742"/>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rot="16200000" flipV="1">
            <a:off x="6049705" y="2237464"/>
            <a:ext cx="338765" cy="249437"/>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rot="5400000">
            <a:off x="6077386" y="2916638"/>
            <a:ext cx="338765" cy="249437"/>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rot="5400000">
            <a:off x="6448994" y="3120798"/>
            <a:ext cx="379356" cy="114742"/>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pic>
        <p:nvPicPr>
          <p:cNvPr id="32" name="Picture 31" descr="latex-image-1.pdf"/>
          <p:cNvPicPr>
            <a:picLocks noChangeAspect="1"/>
          </p:cNvPicPr>
          <p:nvPr/>
        </p:nvPicPr>
        <p:blipFill>
          <a:blip r:embed="rId2"/>
          <a:stretch>
            <a:fillRect/>
          </a:stretch>
        </p:blipFill>
        <p:spPr>
          <a:xfrm>
            <a:off x="6909254" y="2579190"/>
            <a:ext cx="425455" cy="360000"/>
          </a:xfrm>
          <a:prstGeom prst="rect">
            <a:avLst/>
          </a:prstGeom>
        </p:spPr>
      </p:pic>
      <p:sp>
        <p:nvSpPr>
          <p:cNvPr id="33" name="TextBox 32"/>
          <p:cNvSpPr txBox="1"/>
          <p:nvPr/>
        </p:nvSpPr>
        <p:spPr>
          <a:xfrm>
            <a:off x="7484720" y="3367847"/>
            <a:ext cx="1338084" cy="307777"/>
          </a:xfrm>
          <a:prstGeom prst="rect">
            <a:avLst/>
          </a:prstGeom>
          <a:noFill/>
        </p:spPr>
        <p:txBody>
          <a:bodyPr wrap="square" rtlCol="0">
            <a:spAutoFit/>
          </a:bodyPr>
          <a:lstStyle/>
          <a:p>
            <a:r>
              <a:rPr lang="en-US" sz="1400" dirty="0" smtClean="0">
                <a:solidFill>
                  <a:schemeClr val="bg1">
                    <a:lumMod val="50000"/>
                  </a:schemeClr>
                </a:solidFill>
              </a:rPr>
              <a:t>Beam chamber</a:t>
            </a:r>
            <a:endParaRPr lang="en-US" dirty="0">
              <a:solidFill>
                <a:schemeClr val="bg1">
                  <a:lumMod val="50000"/>
                </a:schemeClr>
              </a:solidFill>
            </a:endParaRPr>
          </a:p>
        </p:txBody>
      </p:sp>
      <p:sp>
        <p:nvSpPr>
          <p:cNvPr id="34" name="TextBox 33"/>
          <p:cNvSpPr txBox="1"/>
          <p:nvPr/>
        </p:nvSpPr>
        <p:spPr>
          <a:xfrm>
            <a:off x="974206" y="1683459"/>
            <a:ext cx="3496395" cy="379357"/>
          </a:xfrm>
          <a:prstGeom prst="rect">
            <a:avLst/>
          </a:prstGeom>
          <a:noFill/>
        </p:spPr>
        <p:txBody>
          <a:bodyPr wrap="square" rtlCol="0">
            <a:spAutoFit/>
          </a:bodyPr>
          <a:lstStyle/>
          <a:p>
            <a:r>
              <a:rPr lang="en-US" dirty="0"/>
              <a:t>2</a:t>
            </a:r>
            <a:r>
              <a:rPr lang="en-US" dirty="0" smtClean="0"/>
              <a:t>) </a:t>
            </a:r>
            <a:r>
              <a:rPr lang="en-US" b="1" dirty="0" smtClean="0"/>
              <a:t>Heat load</a:t>
            </a:r>
            <a:endParaRPr lang="en-US" b="1" dirty="0"/>
          </a:p>
        </p:txBody>
      </p:sp>
      <p:sp>
        <p:nvSpPr>
          <p:cNvPr id="35" name="TextBox 34"/>
          <p:cNvSpPr txBox="1"/>
          <p:nvPr/>
        </p:nvSpPr>
        <p:spPr>
          <a:xfrm>
            <a:off x="517004" y="944008"/>
            <a:ext cx="6967716" cy="646331"/>
          </a:xfrm>
          <a:prstGeom prst="rect">
            <a:avLst/>
          </a:prstGeom>
          <a:noFill/>
        </p:spPr>
        <p:txBody>
          <a:bodyPr wrap="square" rtlCol="0">
            <a:spAutoFit/>
          </a:bodyPr>
          <a:lstStyle/>
          <a:p>
            <a:pPr>
              <a:buSzPct val="100000"/>
              <a:buFont typeface="Lucida Grande"/>
              <a:buChar char="→"/>
            </a:pPr>
            <a:r>
              <a:rPr lang="en-US" dirty="0" smtClean="0"/>
              <a:t> </a:t>
            </a:r>
            <a:r>
              <a:rPr lang="en-US" b="1" dirty="0" smtClean="0">
                <a:solidFill>
                  <a:srgbClr val="FF0000"/>
                </a:solidFill>
              </a:rPr>
              <a:t>Electrons hitting the chamber wall with ‘stationary’ energy spectrum </a:t>
            </a:r>
            <a:r>
              <a:rPr lang="en-US" b="1" dirty="0" smtClean="0">
                <a:solidFill>
                  <a:srgbClr val="FF0000"/>
                </a:solidFill>
                <a:latin typeface="Symbol" charset="2"/>
                <a:cs typeface="Symbol" charset="2"/>
              </a:rPr>
              <a:t>F</a:t>
            </a:r>
            <a:r>
              <a:rPr lang="en-US" b="1" dirty="0" smtClean="0">
                <a:solidFill>
                  <a:srgbClr val="FF0000"/>
                </a:solidFill>
              </a:rPr>
              <a:t> </a:t>
            </a:r>
            <a:r>
              <a:rPr lang="en-US" dirty="0" smtClean="0"/>
              <a:t>(defined by </a:t>
            </a:r>
            <a:r>
              <a:rPr lang="en-US" dirty="0" err="1" smtClean="0">
                <a:latin typeface="Symbol" charset="2"/>
                <a:cs typeface="Symbol" charset="2"/>
              </a:rPr>
              <a:t>d</a:t>
            </a:r>
            <a:r>
              <a:rPr lang="en-US" baseline="-25000" dirty="0" err="1" smtClean="0"/>
              <a:t>eff</a:t>
            </a:r>
            <a:r>
              <a:rPr lang="en-US" dirty="0" smtClean="0"/>
              <a:t>=1) are revealed through</a:t>
            </a:r>
            <a:endParaRPr lang="en-US" dirty="0"/>
          </a:p>
        </p:txBody>
      </p:sp>
      <p:sp>
        <p:nvSpPr>
          <p:cNvPr id="36" name="TextBox 35"/>
          <p:cNvSpPr txBox="1"/>
          <p:nvPr/>
        </p:nvSpPr>
        <p:spPr>
          <a:xfrm>
            <a:off x="238108" y="3982171"/>
            <a:ext cx="2473675" cy="553998"/>
          </a:xfrm>
          <a:prstGeom prst="rect">
            <a:avLst/>
          </a:prstGeom>
          <a:noFill/>
          <a:ln>
            <a:solidFill>
              <a:schemeClr val="tx2"/>
            </a:solidFill>
          </a:ln>
        </p:spPr>
        <p:txBody>
          <a:bodyPr wrap="square" rtlCol="0">
            <a:spAutoFit/>
          </a:bodyPr>
          <a:lstStyle/>
          <a:p>
            <a:r>
              <a:rPr lang="en-US" sz="1500" dirty="0" smtClean="0"/>
              <a:t>Power deposited on the inner wall per unit length</a:t>
            </a:r>
            <a:endParaRPr lang="en-US" sz="1500" dirty="0"/>
          </a:p>
        </p:txBody>
      </p:sp>
      <p:cxnSp>
        <p:nvCxnSpPr>
          <p:cNvPr id="37" name="Straight Arrow Connector 36"/>
          <p:cNvCxnSpPr/>
          <p:nvPr/>
        </p:nvCxnSpPr>
        <p:spPr>
          <a:xfrm flipV="1">
            <a:off x="974206" y="2939190"/>
            <a:ext cx="0" cy="1042981"/>
          </a:xfrm>
          <a:prstGeom prst="straightConnector1">
            <a:avLst/>
          </a:prstGeom>
          <a:ln>
            <a:solidFill>
              <a:srgbClr val="0055A0"/>
            </a:solidFill>
            <a:tailEnd type="arrow"/>
          </a:ln>
          <a:effectLst/>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3176041" y="3902794"/>
            <a:ext cx="1575205" cy="323165"/>
          </a:xfrm>
          <a:prstGeom prst="rect">
            <a:avLst/>
          </a:prstGeom>
          <a:noFill/>
          <a:ln>
            <a:solidFill>
              <a:schemeClr val="tx2"/>
            </a:solidFill>
          </a:ln>
        </p:spPr>
        <p:txBody>
          <a:bodyPr wrap="square" rtlCol="0">
            <a:spAutoFit/>
          </a:bodyPr>
          <a:lstStyle/>
          <a:p>
            <a:r>
              <a:rPr lang="en-US" sz="1500" dirty="0" smtClean="0"/>
              <a:t>Bunch spacing</a:t>
            </a:r>
            <a:endParaRPr lang="en-US" sz="1500" dirty="0"/>
          </a:p>
        </p:txBody>
      </p:sp>
      <p:cxnSp>
        <p:nvCxnSpPr>
          <p:cNvPr id="39" name="Straight Arrow Connector 38"/>
          <p:cNvCxnSpPr/>
          <p:nvPr/>
        </p:nvCxnSpPr>
        <p:spPr>
          <a:xfrm flipH="1" flipV="1">
            <a:off x="2341393" y="3250432"/>
            <a:ext cx="1455103" cy="652362"/>
          </a:xfrm>
          <a:prstGeom prst="straightConnector1">
            <a:avLst/>
          </a:prstGeom>
          <a:ln>
            <a:solidFill>
              <a:srgbClr val="0055A0"/>
            </a:solidFill>
            <a:tailEnd type="arrow"/>
          </a:ln>
          <a:effectLst/>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4352069" y="4536169"/>
            <a:ext cx="4611426" cy="1708160"/>
          </a:xfrm>
          <a:prstGeom prst="rect">
            <a:avLst/>
          </a:prstGeom>
          <a:noFill/>
        </p:spPr>
        <p:txBody>
          <a:bodyPr wrap="square" rtlCol="0">
            <a:spAutoFit/>
          </a:bodyPr>
          <a:lstStyle/>
          <a:p>
            <a:r>
              <a:rPr lang="en-US" sz="1500" dirty="0" smtClean="0"/>
              <a:t>The power deposited on the wall can be quantified </a:t>
            </a:r>
          </a:p>
          <a:p>
            <a:pPr marL="285750" indent="-285750">
              <a:buFont typeface="Arial"/>
              <a:buChar char="•"/>
            </a:pPr>
            <a:r>
              <a:rPr lang="en-US" sz="1500" dirty="0" smtClean="0"/>
              <a:t>Locally, through temperature rise or reaction from cooling system (significant for cryogenic devices)</a:t>
            </a:r>
          </a:p>
          <a:p>
            <a:pPr marL="285750" indent="-285750">
              <a:buFont typeface="Arial"/>
              <a:buChar char="•"/>
            </a:pPr>
            <a:r>
              <a:rPr lang="en-US" sz="1500" dirty="0" smtClean="0"/>
              <a:t>Globally, through the stable phase shift, as the power lost by the beam has to be compensated by the RF system</a:t>
            </a:r>
            <a:endParaRPr lang="en-US" sz="1500" dirty="0"/>
          </a:p>
        </p:txBody>
      </p:sp>
      <p:pic>
        <p:nvPicPr>
          <p:cNvPr id="42" name="Picture 41"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766" y="2339088"/>
            <a:ext cx="4332772" cy="870557"/>
          </a:xfrm>
          <a:prstGeom prst="rect">
            <a:avLst/>
          </a:prstGeom>
        </p:spPr>
      </p:pic>
      <p:sp>
        <p:nvSpPr>
          <p:cNvPr id="29"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30"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4269850307"/>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76</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Beam effects along the train</a:t>
            </a:r>
            <a:endParaRPr lang="en-US" dirty="0"/>
          </a:p>
        </p:txBody>
      </p:sp>
      <p:sp>
        <p:nvSpPr>
          <p:cNvPr id="6" name="Content Placeholder 8"/>
          <p:cNvSpPr>
            <a:spLocks noGrp="1"/>
          </p:cNvSpPr>
          <p:nvPr>
            <p:ph idx="1"/>
          </p:nvPr>
        </p:nvSpPr>
        <p:spPr>
          <a:xfrm>
            <a:off x="465587" y="4723041"/>
            <a:ext cx="8440903" cy="1381112"/>
          </a:xfrm>
        </p:spPr>
        <p:txBody>
          <a:bodyPr>
            <a:normAutofit fontScale="70000" lnSpcReduction="20000"/>
          </a:bodyPr>
          <a:lstStyle/>
          <a:p>
            <a:pPr>
              <a:buFont typeface="Lucida Grande"/>
              <a:buChar char="→"/>
            </a:pPr>
            <a:r>
              <a:rPr lang="en-US" sz="2162" dirty="0" smtClean="0">
                <a:latin typeface="+mj-lt"/>
              </a:rPr>
              <a:t>Since the build up happens along the bunch train, the electron cloud becomes visible only from a certain bunch number, i.e. it affects bunches at the tail of the train</a:t>
            </a:r>
          </a:p>
          <a:p>
            <a:pPr>
              <a:buFont typeface="Lucida Grande"/>
              <a:buChar char="→"/>
            </a:pPr>
            <a:r>
              <a:rPr lang="en-US" sz="2162" dirty="0" smtClean="0">
                <a:latin typeface="+mj-lt"/>
              </a:rPr>
              <a:t>Examples</a:t>
            </a:r>
          </a:p>
          <a:p>
            <a:pPr lvl="1">
              <a:buFont typeface="Courier New"/>
              <a:buChar char="o"/>
            </a:pPr>
            <a:r>
              <a:rPr lang="en-US" sz="1962" dirty="0" smtClean="0">
                <a:latin typeface="+mj-lt"/>
              </a:rPr>
              <a:t>Coherent tune shift due to the extra-focusing effect of the electron cloud (positive detuning)</a:t>
            </a:r>
            <a:endParaRPr lang="en-US" sz="1962" dirty="0">
              <a:latin typeface="+mj-lt"/>
            </a:endParaRPr>
          </a:p>
          <a:p>
            <a:pPr lvl="1">
              <a:buFont typeface="Courier New"/>
              <a:buChar char="o"/>
            </a:pPr>
            <a:r>
              <a:rPr lang="en-US" sz="1962" dirty="0" smtClean="0">
                <a:latin typeface="+mj-lt"/>
              </a:rPr>
              <a:t>Stable phase shift along the train, as the energy lost by a bunch depends on the density of the electron cloud it interacts with.</a:t>
            </a:r>
            <a:endParaRPr lang="en-US" sz="1162" dirty="0" smtClean="0">
              <a:latin typeface="+mj-lt"/>
            </a:endParaRPr>
          </a:p>
        </p:txBody>
      </p:sp>
      <p:pic>
        <p:nvPicPr>
          <p:cNvPr id="16" name="Picture 15"/>
          <p:cNvPicPr>
            <a:picLocks noChangeAspect="1"/>
          </p:cNvPicPr>
          <p:nvPr/>
        </p:nvPicPr>
        <p:blipFill>
          <a:blip r:embed="rId2"/>
          <a:stretch>
            <a:fillRect/>
          </a:stretch>
        </p:blipFill>
        <p:spPr>
          <a:xfrm>
            <a:off x="2328165" y="833584"/>
            <a:ext cx="4766404" cy="3858031"/>
          </a:xfrm>
          <a:prstGeom prst="rect">
            <a:avLst/>
          </a:prstGeom>
        </p:spPr>
      </p:pic>
      <p:sp>
        <p:nvSpPr>
          <p:cNvPr id="9"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0"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5047253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magine 36" descr="cendens_Arcdip_edens3.00e11_Qph0_Qpv0_knob-0.0.png"/>
          <p:cNvPicPr>
            <a:picLocks noChangeAspect="1"/>
          </p:cNvPicPr>
          <p:nvPr/>
        </p:nvPicPr>
        <p:blipFill rotWithShape="1">
          <a:blip r:embed="rId2">
            <a:extLst>
              <a:ext uri="{28A0092B-C50C-407E-A947-70E740481C1C}">
                <a14:useLocalDpi xmlns:a14="http://schemas.microsoft.com/office/drawing/2010/main" val="0"/>
              </a:ext>
            </a:extLst>
          </a:blip>
          <a:srcRect t="50273" b="5065"/>
          <a:stretch/>
        </p:blipFill>
        <p:spPr>
          <a:xfrm>
            <a:off x="977148" y="926352"/>
            <a:ext cx="7315200" cy="2758833"/>
          </a:xfrm>
          <a:prstGeom prst="rect">
            <a:avLst/>
          </a:prstGeom>
        </p:spPr>
      </p:pic>
      <p:sp>
        <p:nvSpPr>
          <p:cNvPr id="5" name="Slide Number Placeholder 4"/>
          <p:cNvSpPr>
            <a:spLocks noGrp="1"/>
          </p:cNvSpPr>
          <p:nvPr>
            <p:ph type="sldNum" sz="quarter" idx="4"/>
          </p:nvPr>
        </p:nvSpPr>
        <p:spPr/>
        <p:txBody>
          <a:bodyPr/>
          <a:lstStyle/>
          <a:p>
            <a:fld id="{17918391-D411-FE40-AAD7-861AE5233E0E}" type="slidenum">
              <a:rPr lang="en-US" smtClean="0"/>
              <a:pPr/>
              <a:t>77</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a:t>T</a:t>
            </a:r>
            <a:r>
              <a:rPr lang="en-US" dirty="0" smtClean="0"/>
              <a:t>he electron pinch: intra-</a:t>
            </a:r>
            <a:r>
              <a:rPr lang="en-US" smtClean="0"/>
              <a:t>bunch effects</a:t>
            </a:r>
            <a:endParaRPr lang="en-US" dirty="0"/>
          </a:p>
        </p:txBody>
      </p:sp>
      <p:sp>
        <p:nvSpPr>
          <p:cNvPr id="6" name="Content Placeholder 8"/>
          <p:cNvSpPr>
            <a:spLocks noGrp="1"/>
          </p:cNvSpPr>
          <p:nvPr>
            <p:ph idx="1"/>
          </p:nvPr>
        </p:nvSpPr>
        <p:spPr>
          <a:xfrm>
            <a:off x="465587" y="4458441"/>
            <a:ext cx="8440903" cy="1381112"/>
          </a:xfrm>
        </p:spPr>
        <p:txBody>
          <a:bodyPr>
            <a:normAutofit fontScale="70000" lnSpcReduction="20000"/>
          </a:bodyPr>
          <a:lstStyle/>
          <a:p>
            <a:pPr>
              <a:buFont typeface="Lucida Grande"/>
              <a:buChar char="→"/>
            </a:pPr>
            <a:r>
              <a:rPr lang="en-US" sz="2162" dirty="0" smtClean="0">
                <a:latin typeface="+mj-lt"/>
              </a:rPr>
              <a:t>When the bunch arrives the electrons are drawn in and perform a fraction, one or more nonlinear oscillations according to their initial amplitudes (electron pinch)</a:t>
            </a:r>
          </a:p>
          <a:p>
            <a:pPr>
              <a:buFont typeface="Lucida Grande"/>
              <a:buChar char="→"/>
            </a:pPr>
            <a:r>
              <a:rPr lang="en-US" sz="2162" dirty="0" smtClean="0">
                <a:latin typeface="+mj-lt"/>
              </a:rPr>
              <a:t>This process results into an increasing electron density seen by particles along the passing bunch (mainly due to the electrons close to the beam </a:t>
            </a:r>
            <a:r>
              <a:rPr lang="en-US" sz="2162" dirty="0" smtClean="0">
                <a:latin typeface="+mj-lt"/>
                <a:sym typeface="Wingdings"/>
              </a:rPr>
              <a:t> central density is important)</a:t>
            </a:r>
            <a:endParaRPr lang="en-US" sz="2162" dirty="0" smtClean="0">
              <a:latin typeface="+mj-lt"/>
            </a:endParaRPr>
          </a:p>
          <a:p>
            <a:pPr lvl="1">
              <a:buFont typeface="Courier New"/>
              <a:buChar char="o"/>
            </a:pPr>
            <a:r>
              <a:rPr lang="en-US" sz="1962" dirty="0" smtClean="0">
                <a:latin typeface="+mj-lt"/>
              </a:rPr>
              <a:t>Can create head-tail coupling</a:t>
            </a:r>
            <a:endParaRPr lang="en-US" sz="1962" dirty="0">
              <a:latin typeface="+mj-lt"/>
            </a:endParaRPr>
          </a:p>
          <a:p>
            <a:pPr lvl="1">
              <a:buFont typeface="Courier New"/>
              <a:buChar char="o"/>
            </a:pPr>
            <a:r>
              <a:rPr lang="en-US" sz="1962" dirty="0" smtClean="0">
                <a:latin typeface="+mj-lt"/>
              </a:rPr>
              <a:t>Can create a z-dependent tune spread along the bunch (tune footprint of the electron cloud).</a:t>
            </a:r>
            <a:endParaRPr lang="en-US" sz="1162" dirty="0" smtClean="0">
              <a:latin typeface="+mj-lt"/>
            </a:endParaRPr>
          </a:p>
        </p:txBody>
      </p:sp>
      <p:grpSp>
        <p:nvGrpSpPr>
          <p:cNvPr id="9" name="Group 8"/>
          <p:cNvGrpSpPr/>
          <p:nvPr/>
        </p:nvGrpSpPr>
        <p:grpSpPr>
          <a:xfrm>
            <a:off x="2925179" y="1280015"/>
            <a:ext cx="3914254" cy="3037908"/>
            <a:chOff x="2916792" y="1919922"/>
            <a:chExt cx="3914254" cy="3037908"/>
          </a:xfrm>
        </p:grpSpPr>
        <p:grpSp>
          <p:nvGrpSpPr>
            <p:cNvPr id="10" name="Group 9"/>
            <p:cNvGrpSpPr/>
            <p:nvPr/>
          </p:nvGrpSpPr>
          <p:grpSpPr>
            <a:xfrm>
              <a:off x="2960948" y="1919922"/>
              <a:ext cx="3015129" cy="3037908"/>
              <a:chOff x="2960948" y="1919922"/>
              <a:chExt cx="3015129" cy="3037908"/>
            </a:xfrm>
          </p:grpSpPr>
          <p:sp>
            <p:nvSpPr>
              <p:cNvPr id="15" name="Oval 14"/>
              <p:cNvSpPr/>
              <p:nvPr/>
            </p:nvSpPr>
            <p:spPr>
              <a:xfrm>
                <a:off x="3575535" y="4325093"/>
                <a:ext cx="2400542" cy="632737"/>
              </a:xfrm>
              <a:prstGeom prst="ellipse">
                <a:avLst/>
              </a:prstGeom>
              <a:solidFill>
                <a:srgbClr val="3366FF"/>
              </a:solidFill>
              <a:ln>
                <a:solidFill>
                  <a:srgbClr val="00009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2960948" y="1919922"/>
                <a:ext cx="2895600" cy="276999"/>
              </a:xfrm>
              <a:prstGeom prst="rect">
                <a:avLst/>
              </a:prstGeom>
              <a:noFill/>
            </p:spPr>
            <p:txBody>
              <a:bodyPr wrap="square" rtlCol="0">
                <a:spAutoFit/>
              </a:bodyPr>
              <a:lstStyle/>
              <a:p>
                <a:r>
                  <a:rPr lang="en-US" sz="1200" b="1" dirty="0" err="1" smtClean="0"/>
                  <a:t>z</a:t>
                </a:r>
                <a:r>
                  <a:rPr lang="en-US" sz="1200" b="1" dirty="0" smtClean="0"/>
                  <a:t>-dependent electron density on axis</a:t>
                </a:r>
                <a:endParaRPr lang="en-US" sz="1200" b="1" dirty="0"/>
              </a:p>
            </p:txBody>
          </p:sp>
        </p:grpSp>
        <p:sp>
          <p:nvSpPr>
            <p:cNvPr id="11" name="TextBox 10"/>
            <p:cNvSpPr txBox="1"/>
            <p:nvPr/>
          </p:nvSpPr>
          <p:spPr>
            <a:xfrm>
              <a:off x="6195756" y="4469002"/>
              <a:ext cx="635290" cy="323165"/>
            </a:xfrm>
            <a:prstGeom prst="rect">
              <a:avLst/>
            </a:prstGeom>
            <a:noFill/>
            <a:ln>
              <a:solidFill>
                <a:srgbClr val="000090"/>
              </a:solidFill>
            </a:ln>
          </p:spPr>
          <p:txBody>
            <a:bodyPr wrap="square" rtlCol="0">
              <a:spAutoFit/>
            </a:bodyPr>
            <a:lstStyle/>
            <a:p>
              <a:r>
                <a:rPr lang="en-US" sz="1500" dirty="0" smtClean="0"/>
                <a:t>Head</a:t>
              </a:r>
              <a:endParaRPr lang="en-US" sz="1500" dirty="0"/>
            </a:p>
          </p:txBody>
        </p:sp>
        <p:sp>
          <p:nvSpPr>
            <p:cNvPr id="12" name="TextBox 11"/>
            <p:cNvSpPr txBox="1"/>
            <p:nvPr/>
          </p:nvSpPr>
          <p:spPr>
            <a:xfrm>
              <a:off x="2916792" y="4469002"/>
              <a:ext cx="509333" cy="323165"/>
            </a:xfrm>
            <a:prstGeom prst="rect">
              <a:avLst/>
            </a:prstGeom>
            <a:noFill/>
            <a:ln>
              <a:solidFill>
                <a:srgbClr val="000090"/>
              </a:solidFill>
            </a:ln>
          </p:spPr>
          <p:txBody>
            <a:bodyPr wrap="square" rtlCol="0">
              <a:spAutoFit/>
            </a:bodyPr>
            <a:lstStyle/>
            <a:p>
              <a:r>
                <a:rPr lang="en-US" sz="1500" dirty="0" smtClean="0"/>
                <a:t>Tail</a:t>
              </a:r>
              <a:endParaRPr lang="en-US" sz="1500" dirty="0"/>
            </a:p>
          </p:txBody>
        </p:sp>
      </p:grpSp>
      <p:sp>
        <p:nvSpPr>
          <p:cNvPr id="16"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7"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1341987429"/>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78</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Single bunch electron cloud instability</a:t>
            </a:r>
            <a:endParaRPr lang="en-US" dirty="0"/>
          </a:p>
        </p:txBody>
      </p:sp>
      <p:sp>
        <p:nvSpPr>
          <p:cNvPr id="365" name="Oval 364"/>
          <p:cNvSpPr/>
          <p:nvPr/>
        </p:nvSpPr>
        <p:spPr>
          <a:xfrm>
            <a:off x="1094624" y="2049108"/>
            <a:ext cx="6424438" cy="831273"/>
          </a:xfrm>
          <a:prstGeom prst="ellipse">
            <a:avLst/>
          </a:prstGeom>
          <a:gradFill flip="none" rotWithShape="1">
            <a:gsLst>
              <a:gs pos="0">
                <a:schemeClr val="dk1">
                  <a:tint val="73000"/>
                  <a:satMod val="150000"/>
                  <a:alpha val="63000"/>
                </a:schemeClr>
              </a:gs>
              <a:gs pos="25000">
                <a:schemeClr val="dk1">
                  <a:tint val="96000"/>
                  <a:shade val="80000"/>
                  <a:satMod val="105000"/>
                  <a:alpha val="63000"/>
                </a:schemeClr>
              </a:gs>
              <a:gs pos="38000">
                <a:schemeClr val="dk1">
                  <a:tint val="96000"/>
                  <a:shade val="59000"/>
                  <a:satMod val="120000"/>
                  <a:alpha val="63000"/>
                </a:schemeClr>
              </a:gs>
              <a:gs pos="55000">
                <a:schemeClr val="dk1">
                  <a:shade val="57000"/>
                  <a:satMod val="120000"/>
                  <a:alpha val="63000"/>
                </a:schemeClr>
              </a:gs>
              <a:gs pos="80000">
                <a:schemeClr val="dk1">
                  <a:shade val="56000"/>
                  <a:satMod val="145000"/>
                  <a:alpha val="63000"/>
                </a:schemeClr>
              </a:gs>
              <a:gs pos="88000">
                <a:schemeClr val="dk1">
                  <a:shade val="63000"/>
                  <a:satMod val="160000"/>
                  <a:alpha val="63000"/>
                </a:schemeClr>
              </a:gs>
              <a:gs pos="100000">
                <a:schemeClr val="dk1">
                  <a:tint val="99555"/>
                  <a:satMod val="155000"/>
                  <a:alpha val="63000"/>
                </a:schemeClr>
              </a:gs>
            </a:gsLst>
            <a:lin ang="5400000" scaled="1"/>
            <a:tileRect/>
          </a:gradFill>
          <a:ln>
            <a:noFill/>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366" name="Content Placeholder 8"/>
          <p:cNvSpPr>
            <a:spLocks noGrp="1"/>
          </p:cNvSpPr>
          <p:nvPr>
            <p:ph idx="1"/>
          </p:nvPr>
        </p:nvSpPr>
        <p:spPr>
          <a:xfrm>
            <a:off x="495138" y="4207078"/>
            <a:ext cx="8229600" cy="1725922"/>
          </a:xfrm>
        </p:spPr>
        <p:txBody>
          <a:bodyPr>
            <a:normAutofit fontScale="85000" lnSpcReduction="20000"/>
          </a:bodyPr>
          <a:lstStyle/>
          <a:p>
            <a:r>
              <a:rPr lang="en-US" sz="2000" dirty="0" smtClean="0"/>
              <a:t>A beam going through an electron cloud focuses the electrons (pinch), so that the central density of electrons changes along the bunch</a:t>
            </a:r>
          </a:p>
          <a:p>
            <a:r>
              <a:rPr lang="en-US" sz="2000" dirty="0" smtClean="0">
                <a:latin typeface="+mj-lt"/>
              </a:rPr>
              <a:t>Since electrons are drawn toward the bunch local </a:t>
            </a:r>
            <a:r>
              <a:rPr lang="en-US" sz="2000" dirty="0" err="1" smtClean="0">
                <a:latin typeface="+mj-lt"/>
              </a:rPr>
              <a:t>centroid</a:t>
            </a:r>
            <a:r>
              <a:rPr lang="en-US" sz="2000" dirty="0" smtClean="0">
                <a:latin typeface="+mj-lt"/>
              </a:rPr>
              <a:t>, this is the mechanism that can couple head and tail of a bunch </a:t>
            </a:r>
          </a:p>
          <a:p>
            <a:pPr>
              <a:buSzPct val="100000"/>
              <a:buFont typeface="Lucida Grande"/>
              <a:buChar char="→"/>
            </a:pPr>
            <a:r>
              <a:rPr lang="en-US" sz="2000" b="1" dirty="0" smtClean="0">
                <a:solidFill>
                  <a:srgbClr val="0055A0"/>
                </a:solidFill>
                <a:latin typeface="+mj-lt"/>
              </a:rPr>
              <a:t>While the bunch is perfectly centered on the pipe axis, the pinch also happens symmetrically and no coherent kick is generated along the bunch</a:t>
            </a:r>
          </a:p>
        </p:txBody>
      </p:sp>
      <p:cxnSp>
        <p:nvCxnSpPr>
          <p:cNvPr id="367" name="Straight Connector 366"/>
          <p:cNvCxnSpPr/>
          <p:nvPr/>
        </p:nvCxnSpPr>
        <p:spPr>
          <a:xfrm>
            <a:off x="242153" y="997462"/>
            <a:ext cx="8686800" cy="1588"/>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368" name="Straight Connector 367"/>
          <p:cNvCxnSpPr/>
          <p:nvPr/>
        </p:nvCxnSpPr>
        <p:spPr>
          <a:xfrm>
            <a:off x="242153" y="3810936"/>
            <a:ext cx="8686800" cy="1588"/>
          </a:xfrm>
          <a:prstGeom prst="line">
            <a:avLst/>
          </a:prstGeom>
          <a:ln>
            <a:solidFill>
              <a:srgbClr val="4D4D4D"/>
            </a:solidFill>
          </a:ln>
        </p:spPr>
        <p:style>
          <a:lnRef idx="2">
            <a:schemeClr val="accent1"/>
          </a:lnRef>
          <a:fillRef idx="0">
            <a:schemeClr val="accent1"/>
          </a:fillRef>
          <a:effectRef idx="1">
            <a:schemeClr val="accent1"/>
          </a:effectRef>
          <a:fontRef idx="minor">
            <a:schemeClr val="tx1"/>
          </a:fontRef>
        </p:style>
      </p:cxnSp>
      <p:sp>
        <p:nvSpPr>
          <p:cNvPr id="369" name="TextBox 368"/>
          <p:cNvSpPr txBox="1"/>
          <p:nvPr/>
        </p:nvSpPr>
        <p:spPr>
          <a:xfrm>
            <a:off x="2676844" y="3771599"/>
            <a:ext cx="293561" cy="307777"/>
          </a:xfrm>
          <a:prstGeom prst="rect">
            <a:avLst/>
          </a:prstGeom>
          <a:noFill/>
        </p:spPr>
        <p:txBody>
          <a:bodyPr wrap="square" rtlCol="0">
            <a:spAutoFit/>
          </a:bodyPr>
          <a:lstStyle/>
          <a:p>
            <a:r>
              <a:rPr lang="en-US" sz="1400" i="1" dirty="0" err="1"/>
              <a:t>z</a:t>
            </a:r>
            <a:endParaRPr lang="en-US" sz="1400" i="1" dirty="0"/>
          </a:p>
        </p:txBody>
      </p:sp>
      <p:sp>
        <p:nvSpPr>
          <p:cNvPr id="370" name="TextBox 369"/>
          <p:cNvSpPr txBox="1"/>
          <p:nvPr/>
        </p:nvSpPr>
        <p:spPr>
          <a:xfrm>
            <a:off x="44791" y="2745356"/>
            <a:ext cx="308611" cy="307777"/>
          </a:xfrm>
          <a:prstGeom prst="rect">
            <a:avLst/>
          </a:prstGeom>
          <a:noFill/>
        </p:spPr>
        <p:txBody>
          <a:bodyPr wrap="none" rtlCol="0">
            <a:spAutoFit/>
          </a:bodyPr>
          <a:lstStyle/>
          <a:p>
            <a:r>
              <a:rPr lang="en-US" sz="1400" i="1" dirty="0" err="1" smtClean="0"/>
              <a:t>y</a:t>
            </a:r>
            <a:endParaRPr lang="en-US" sz="1400" i="1" dirty="0"/>
          </a:p>
        </p:txBody>
      </p:sp>
      <p:cxnSp>
        <p:nvCxnSpPr>
          <p:cNvPr id="371" name="Straight Arrow Connector 370"/>
          <p:cNvCxnSpPr/>
          <p:nvPr/>
        </p:nvCxnSpPr>
        <p:spPr>
          <a:xfrm>
            <a:off x="37860" y="3869969"/>
            <a:ext cx="2985353" cy="1588"/>
          </a:xfrm>
          <a:prstGeom prst="straightConnector1">
            <a:avLst/>
          </a:prstGeom>
          <a:ln w="9525" cap="flat" cmpd="sng" algn="ctr">
            <a:solidFill>
              <a:schemeClr val="tx1"/>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72" name="Straight Arrow Connector 371"/>
          <p:cNvCxnSpPr/>
          <p:nvPr/>
        </p:nvCxnSpPr>
        <p:spPr>
          <a:xfrm rot="5400000" flipH="1" flipV="1">
            <a:off x="-586139" y="3245970"/>
            <a:ext cx="1249586" cy="1588"/>
          </a:xfrm>
          <a:prstGeom prst="straightConnector1">
            <a:avLst/>
          </a:prstGeom>
          <a:ln w="9525" cap="flat" cmpd="sng" algn="ctr">
            <a:solidFill>
              <a:schemeClr val="tx1"/>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grpSp>
        <p:nvGrpSpPr>
          <p:cNvPr id="373" name="Group 372"/>
          <p:cNvGrpSpPr/>
          <p:nvPr/>
        </p:nvGrpSpPr>
        <p:grpSpPr>
          <a:xfrm>
            <a:off x="6169662" y="1103018"/>
            <a:ext cx="1555246" cy="1708526"/>
            <a:chOff x="2005745" y="4727651"/>
            <a:chExt cx="1555246" cy="1708526"/>
          </a:xfrm>
        </p:grpSpPr>
        <p:sp>
          <p:nvSpPr>
            <p:cNvPr id="374" name="Oval 373"/>
            <p:cNvSpPr>
              <a:spLocks noChangeAspect="1"/>
            </p:cNvSpPr>
            <p:nvPr/>
          </p:nvSpPr>
          <p:spPr>
            <a:xfrm>
              <a:off x="2235152" y="58474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5" name="Oval 374"/>
            <p:cNvSpPr>
              <a:spLocks noChangeAspect="1"/>
            </p:cNvSpPr>
            <p:nvPr/>
          </p:nvSpPr>
          <p:spPr>
            <a:xfrm>
              <a:off x="2387552" y="54319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6" name="Oval 375"/>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7" name="Oval 376"/>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8" name="Oval 377"/>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9" name="Oval 37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0" name="Oval 379"/>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1" name="Oval 38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2" name="Oval 38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3" name="Oval 382"/>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4" name="Oval 383"/>
            <p:cNvSpPr>
              <a:spLocks noChangeAspect="1"/>
            </p:cNvSpPr>
            <p:nvPr/>
          </p:nvSpPr>
          <p:spPr>
            <a:xfrm>
              <a:off x="2952102" y="5978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5" name="Oval 384"/>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6" name="Oval 385"/>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7" name="Oval 386"/>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8" name="Oval 38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9" name="Oval 38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0" name="Oval 38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1" name="Oval 390"/>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2" name="Oval 391"/>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3" name="Oval 392"/>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4" name="Oval 393"/>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5" name="Oval 394"/>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6" name="Oval 395"/>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7" name="Oval 396"/>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98" name="Group 397"/>
          <p:cNvGrpSpPr/>
          <p:nvPr/>
        </p:nvGrpSpPr>
        <p:grpSpPr>
          <a:xfrm flipH="1" flipV="1">
            <a:off x="4747034" y="1310734"/>
            <a:ext cx="2537138" cy="1708526"/>
            <a:chOff x="1783495" y="4727651"/>
            <a:chExt cx="2537138" cy="1708526"/>
          </a:xfrm>
        </p:grpSpPr>
        <p:sp>
          <p:nvSpPr>
            <p:cNvPr id="399" name="Oval 398"/>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0" name="Oval 399"/>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1" name="Oval 400"/>
            <p:cNvSpPr>
              <a:spLocks noChangeAspect="1"/>
            </p:cNvSpPr>
            <p:nvPr/>
          </p:nvSpPr>
          <p:spPr>
            <a:xfrm>
              <a:off x="30161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2" name="Oval 401"/>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3" name="Oval 402"/>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4" name="Oval 40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5" name="Oval 404"/>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6" name="Oval 40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7" name="Oval 40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8" name="Oval 407"/>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9" name="Oval 408"/>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0" name="Oval 409"/>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1" name="Oval 410"/>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2" name="Oval 411"/>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3" name="Oval 412"/>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4" name="Oval 41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5" name="Oval 414"/>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6" name="Oval 415"/>
            <p:cNvSpPr>
              <a:spLocks noChangeAspect="1"/>
            </p:cNvSpPr>
            <p:nvPr/>
          </p:nvSpPr>
          <p:spPr>
            <a:xfrm>
              <a:off x="2996097" y="60902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7" name="Oval 416"/>
            <p:cNvSpPr>
              <a:spLocks noChangeAspect="1"/>
            </p:cNvSpPr>
            <p:nvPr/>
          </p:nvSpPr>
          <p:spPr>
            <a:xfrm>
              <a:off x="178349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8" name="Oval 417"/>
            <p:cNvSpPr>
              <a:spLocks noChangeAspect="1"/>
            </p:cNvSpPr>
            <p:nvPr/>
          </p:nvSpPr>
          <p:spPr>
            <a:xfrm>
              <a:off x="3046897" y="5238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9" name="Oval 418"/>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0" name="Oval 41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1" name="Oval 420"/>
            <p:cNvSpPr>
              <a:spLocks noChangeAspect="1"/>
            </p:cNvSpPr>
            <p:nvPr/>
          </p:nvSpPr>
          <p:spPr>
            <a:xfrm>
              <a:off x="4234409" y="5326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2" name="Oval 421"/>
            <p:cNvSpPr>
              <a:spLocks noChangeAspect="1"/>
            </p:cNvSpPr>
            <p:nvPr/>
          </p:nvSpPr>
          <p:spPr>
            <a:xfrm>
              <a:off x="3474767" y="55174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23" name="Group 422"/>
          <p:cNvGrpSpPr/>
          <p:nvPr/>
        </p:nvGrpSpPr>
        <p:grpSpPr>
          <a:xfrm>
            <a:off x="7306312" y="1589870"/>
            <a:ext cx="1555246" cy="1708526"/>
            <a:chOff x="2005745" y="4727651"/>
            <a:chExt cx="1555246" cy="1708526"/>
          </a:xfrm>
        </p:grpSpPr>
        <p:sp>
          <p:nvSpPr>
            <p:cNvPr id="424" name="Oval 423"/>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5" name="Oval 424"/>
            <p:cNvSpPr>
              <a:spLocks noChangeAspect="1"/>
            </p:cNvSpPr>
            <p:nvPr/>
          </p:nvSpPr>
          <p:spPr>
            <a:xfrm>
              <a:off x="2387552" y="47334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6" name="Oval 425"/>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7" name="Oval 426"/>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8" name="Oval 427"/>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9" name="Oval 42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0" name="Oval 429"/>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1" name="Oval 43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2" name="Oval 43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3" name="Oval 432"/>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4" name="Oval 433"/>
            <p:cNvSpPr>
              <a:spLocks noChangeAspect="1"/>
            </p:cNvSpPr>
            <p:nvPr/>
          </p:nvSpPr>
          <p:spPr>
            <a:xfrm>
              <a:off x="2952102" y="5978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5" name="Oval 434"/>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6" name="Oval 435"/>
            <p:cNvSpPr>
              <a:spLocks noChangeAspect="1"/>
            </p:cNvSpPr>
            <p:nvPr/>
          </p:nvSpPr>
          <p:spPr>
            <a:xfrm>
              <a:off x="2148341" y="52080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7" name="Oval 436"/>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8" name="Oval 43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9" name="Oval 43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0" name="Oval 43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1" name="Oval 440"/>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2" name="Oval 441"/>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3" name="Oval 442"/>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4" name="Oval 443"/>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5" name="Oval 444"/>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6" name="Oval 445"/>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7" name="Oval 446"/>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48" name="Group 447"/>
          <p:cNvGrpSpPr/>
          <p:nvPr/>
        </p:nvGrpSpPr>
        <p:grpSpPr>
          <a:xfrm flipH="1" flipV="1">
            <a:off x="7245603" y="1569430"/>
            <a:ext cx="1699428" cy="2247232"/>
            <a:chOff x="1861563" y="4727651"/>
            <a:chExt cx="1699428" cy="2247232"/>
          </a:xfrm>
        </p:grpSpPr>
        <p:sp>
          <p:nvSpPr>
            <p:cNvPr id="449" name="Oval 448"/>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0" name="Oval 449"/>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1" name="Oval 450"/>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2" name="Oval 451"/>
            <p:cNvSpPr>
              <a:spLocks noChangeAspect="1"/>
            </p:cNvSpPr>
            <p:nvPr/>
          </p:nvSpPr>
          <p:spPr>
            <a:xfrm>
              <a:off x="278760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3" name="Oval 452"/>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4" name="Oval 45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5" name="Oval 454"/>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6" name="Oval 45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7" name="Oval 45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8" name="Oval 457"/>
            <p:cNvSpPr>
              <a:spLocks noChangeAspect="1"/>
            </p:cNvSpPr>
            <p:nvPr/>
          </p:nvSpPr>
          <p:spPr>
            <a:xfrm>
              <a:off x="2496598" y="620977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9" name="Oval 458"/>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0" name="Oval 459"/>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1" name="Oval 460"/>
            <p:cNvSpPr>
              <a:spLocks noChangeAspect="1"/>
            </p:cNvSpPr>
            <p:nvPr/>
          </p:nvSpPr>
          <p:spPr>
            <a:xfrm>
              <a:off x="2122941" y="50937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2" name="Oval 461"/>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3" name="Oval 462"/>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4" name="Oval 46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5" name="Oval 464"/>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6" name="Oval 465"/>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7" name="Oval 466"/>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8" name="Oval 467"/>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9" name="Oval 468"/>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0" name="Oval 469"/>
            <p:cNvSpPr>
              <a:spLocks noChangeAspect="1"/>
            </p:cNvSpPr>
            <p:nvPr/>
          </p:nvSpPr>
          <p:spPr>
            <a:xfrm>
              <a:off x="2174899" y="68674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1" name="Oval 470"/>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2" name="Oval 471"/>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73" name="Group 472"/>
          <p:cNvGrpSpPr/>
          <p:nvPr/>
        </p:nvGrpSpPr>
        <p:grpSpPr>
          <a:xfrm>
            <a:off x="1713468" y="1336441"/>
            <a:ext cx="1555246" cy="1987414"/>
            <a:chOff x="2005745" y="4733469"/>
            <a:chExt cx="1555246" cy="1987414"/>
          </a:xfrm>
        </p:grpSpPr>
        <p:sp>
          <p:nvSpPr>
            <p:cNvPr id="474" name="Oval 473"/>
            <p:cNvSpPr>
              <a:spLocks noChangeAspect="1"/>
            </p:cNvSpPr>
            <p:nvPr/>
          </p:nvSpPr>
          <p:spPr>
            <a:xfrm>
              <a:off x="2501852" y="49711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5" name="Oval 474"/>
            <p:cNvSpPr>
              <a:spLocks noChangeAspect="1"/>
            </p:cNvSpPr>
            <p:nvPr/>
          </p:nvSpPr>
          <p:spPr>
            <a:xfrm>
              <a:off x="2387552" y="47334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6" name="Oval 475"/>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7" name="Oval 476"/>
            <p:cNvSpPr>
              <a:spLocks noChangeAspect="1"/>
            </p:cNvSpPr>
            <p:nvPr/>
          </p:nvSpPr>
          <p:spPr>
            <a:xfrm>
              <a:off x="2412952" y="59128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8" name="Oval 477"/>
            <p:cNvSpPr>
              <a:spLocks noChangeAspect="1"/>
            </p:cNvSpPr>
            <p:nvPr/>
          </p:nvSpPr>
          <p:spPr>
            <a:xfrm>
              <a:off x="2986810" y="5267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9" name="Oval 47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0" name="Oval 479"/>
            <p:cNvSpPr>
              <a:spLocks noChangeAspect="1"/>
            </p:cNvSpPr>
            <p:nvPr/>
          </p:nvSpPr>
          <p:spPr>
            <a:xfrm>
              <a:off x="3163431" y="51340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1" name="Oval 48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2" name="Oval 48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3" name="Oval 482"/>
            <p:cNvSpPr>
              <a:spLocks noChangeAspect="1"/>
            </p:cNvSpPr>
            <p:nvPr/>
          </p:nvSpPr>
          <p:spPr>
            <a:xfrm>
              <a:off x="2534698" y="64320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4" name="Oval 483"/>
            <p:cNvSpPr>
              <a:spLocks noChangeAspect="1"/>
            </p:cNvSpPr>
            <p:nvPr/>
          </p:nvSpPr>
          <p:spPr>
            <a:xfrm>
              <a:off x="2825102" y="60169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5" name="Oval 484"/>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6" name="Oval 485"/>
            <p:cNvSpPr>
              <a:spLocks noChangeAspect="1"/>
            </p:cNvSpPr>
            <p:nvPr/>
          </p:nvSpPr>
          <p:spPr>
            <a:xfrm>
              <a:off x="2605541" y="53858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7" name="Oval 486"/>
            <p:cNvSpPr>
              <a:spLocks noChangeAspect="1"/>
            </p:cNvSpPr>
            <p:nvPr/>
          </p:nvSpPr>
          <p:spPr>
            <a:xfrm>
              <a:off x="2424473" y="54925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8" name="Oval 48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9" name="Oval 48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0" name="Oval 48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1" name="Oval 490"/>
            <p:cNvSpPr>
              <a:spLocks noChangeAspect="1"/>
            </p:cNvSpPr>
            <p:nvPr/>
          </p:nvSpPr>
          <p:spPr>
            <a:xfrm>
              <a:off x="28563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2" name="Oval 491"/>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3" name="Oval 492"/>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4" name="Oval 493"/>
            <p:cNvSpPr>
              <a:spLocks noChangeAspect="1"/>
            </p:cNvSpPr>
            <p:nvPr/>
          </p:nvSpPr>
          <p:spPr>
            <a:xfrm>
              <a:off x="3088534" y="53809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5" name="Oval 494"/>
            <p:cNvSpPr>
              <a:spLocks noChangeAspect="1"/>
            </p:cNvSpPr>
            <p:nvPr/>
          </p:nvSpPr>
          <p:spPr>
            <a:xfrm>
              <a:off x="2301899" y="66134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6" name="Oval 495"/>
            <p:cNvSpPr>
              <a:spLocks noChangeAspect="1"/>
            </p:cNvSpPr>
            <p:nvPr/>
          </p:nvSpPr>
          <p:spPr>
            <a:xfrm>
              <a:off x="3193009" y="60122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7" name="Oval 496"/>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98" name="Group 497"/>
          <p:cNvGrpSpPr/>
          <p:nvPr/>
        </p:nvGrpSpPr>
        <p:grpSpPr>
          <a:xfrm flipH="1" flipV="1">
            <a:off x="3432451" y="1725504"/>
            <a:ext cx="2247396" cy="1735594"/>
            <a:chOff x="1313595" y="4829251"/>
            <a:chExt cx="2247396" cy="1735594"/>
          </a:xfrm>
        </p:grpSpPr>
        <p:sp>
          <p:nvSpPr>
            <p:cNvPr id="499" name="Oval 498"/>
            <p:cNvSpPr>
              <a:spLocks noChangeAspect="1"/>
            </p:cNvSpPr>
            <p:nvPr/>
          </p:nvSpPr>
          <p:spPr>
            <a:xfrm>
              <a:off x="2298652" y="50981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0" name="Oval 499"/>
            <p:cNvSpPr>
              <a:spLocks noChangeAspect="1"/>
            </p:cNvSpPr>
            <p:nvPr/>
          </p:nvSpPr>
          <p:spPr>
            <a:xfrm>
              <a:off x="2471163" y="50641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1" name="Oval 500"/>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2" name="Oval 501"/>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3" name="Oval 502"/>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4" name="Oval 50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5" name="Oval 504"/>
            <p:cNvSpPr>
              <a:spLocks noChangeAspect="1"/>
            </p:cNvSpPr>
            <p:nvPr/>
          </p:nvSpPr>
          <p:spPr>
            <a:xfrm>
              <a:off x="2909431" y="48292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6" name="Oval 50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7" name="Oval 50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8" name="Oval 507"/>
            <p:cNvSpPr>
              <a:spLocks noChangeAspect="1"/>
            </p:cNvSpPr>
            <p:nvPr/>
          </p:nvSpPr>
          <p:spPr>
            <a:xfrm>
              <a:off x="2598198" y="64574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9" name="Oval 508"/>
            <p:cNvSpPr>
              <a:spLocks noChangeAspect="1"/>
            </p:cNvSpPr>
            <p:nvPr/>
          </p:nvSpPr>
          <p:spPr>
            <a:xfrm>
              <a:off x="3336972" y="59042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0" name="Oval 509"/>
            <p:cNvSpPr>
              <a:spLocks noChangeAspect="1"/>
            </p:cNvSpPr>
            <p:nvPr/>
          </p:nvSpPr>
          <p:spPr>
            <a:xfrm>
              <a:off x="2773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1" name="Oval 510"/>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2" name="Oval 511"/>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3" name="Oval 512"/>
            <p:cNvSpPr>
              <a:spLocks noChangeAspect="1"/>
            </p:cNvSpPr>
            <p:nvPr/>
          </p:nvSpPr>
          <p:spPr>
            <a:xfrm>
              <a:off x="29028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4" name="Oval 51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5" name="Oval 514"/>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6" name="Oval 515"/>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7" name="Oval 516"/>
            <p:cNvSpPr>
              <a:spLocks noChangeAspect="1"/>
            </p:cNvSpPr>
            <p:nvPr/>
          </p:nvSpPr>
          <p:spPr>
            <a:xfrm>
              <a:off x="1313595" y="57445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8" name="Oval 517"/>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9" name="Oval 518"/>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0" name="Oval 51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1" name="Oval 520"/>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2" name="Oval 521"/>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523" name="Group 522"/>
          <p:cNvGrpSpPr/>
          <p:nvPr/>
        </p:nvGrpSpPr>
        <p:grpSpPr>
          <a:xfrm>
            <a:off x="2259281" y="1696521"/>
            <a:ext cx="1555246" cy="1702708"/>
            <a:chOff x="2005745" y="4733469"/>
            <a:chExt cx="1555246" cy="1702708"/>
          </a:xfrm>
        </p:grpSpPr>
        <p:sp>
          <p:nvSpPr>
            <p:cNvPr id="524" name="Oval 523"/>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5" name="Oval 524"/>
            <p:cNvSpPr>
              <a:spLocks noChangeAspect="1"/>
            </p:cNvSpPr>
            <p:nvPr/>
          </p:nvSpPr>
          <p:spPr>
            <a:xfrm>
              <a:off x="2387552" y="47334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6" name="Oval 525"/>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7" name="Oval 526"/>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8" name="Oval 527"/>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9" name="Oval 52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0" name="Oval 529"/>
            <p:cNvSpPr>
              <a:spLocks noChangeAspect="1"/>
            </p:cNvSpPr>
            <p:nvPr/>
          </p:nvSpPr>
          <p:spPr>
            <a:xfrm>
              <a:off x="2884031" y="50705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1" name="Oval 53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2" name="Oval 53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3" name="Oval 532"/>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4" name="Oval 533"/>
            <p:cNvSpPr>
              <a:spLocks noChangeAspect="1"/>
            </p:cNvSpPr>
            <p:nvPr/>
          </p:nvSpPr>
          <p:spPr>
            <a:xfrm>
              <a:off x="2952102" y="5978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5" name="Oval 534"/>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6" name="Oval 535"/>
            <p:cNvSpPr>
              <a:spLocks noChangeAspect="1"/>
            </p:cNvSpPr>
            <p:nvPr/>
          </p:nvSpPr>
          <p:spPr>
            <a:xfrm>
              <a:off x="2148341" y="52080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7" name="Oval 536"/>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8" name="Oval 53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9" name="Oval 538"/>
            <p:cNvSpPr>
              <a:spLocks noChangeAspect="1"/>
            </p:cNvSpPr>
            <p:nvPr/>
          </p:nvSpPr>
          <p:spPr>
            <a:xfrm>
              <a:off x="2743152" y="5390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0" name="Oval 53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1" name="Oval 540"/>
            <p:cNvSpPr>
              <a:spLocks noChangeAspect="1"/>
            </p:cNvSpPr>
            <p:nvPr/>
          </p:nvSpPr>
          <p:spPr>
            <a:xfrm>
              <a:off x="2767497" y="55695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2" name="Oval 541"/>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3" name="Oval 542"/>
            <p:cNvSpPr>
              <a:spLocks noChangeAspect="1"/>
            </p:cNvSpPr>
            <p:nvPr/>
          </p:nvSpPr>
          <p:spPr>
            <a:xfrm>
              <a:off x="2894497" y="57720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4" name="Oval 543"/>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5" name="Oval 544"/>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6" name="Oval 545"/>
            <p:cNvSpPr>
              <a:spLocks noChangeAspect="1"/>
            </p:cNvSpPr>
            <p:nvPr/>
          </p:nvSpPr>
          <p:spPr>
            <a:xfrm>
              <a:off x="3205709" y="5961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7" name="Oval 546"/>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548" name="Group 547"/>
          <p:cNvGrpSpPr/>
          <p:nvPr/>
        </p:nvGrpSpPr>
        <p:grpSpPr>
          <a:xfrm flipH="1" flipV="1">
            <a:off x="135795" y="1548092"/>
            <a:ext cx="1699428" cy="2033118"/>
            <a:chOff x="1861563" y="4403059"/>
            <a:chExt cx="1699428" cy="2033118"/>
          </a:xfrm>
        </p:grpSpPr>
        <p:sp>
          <p:nvSpPr>
            <p:cNvPr id="549" name="Oval 548"/>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0" name="Oval 549"/>
            <p:cNvSpPr>
              <a:spLocks noChangeAspect="1"/>
            </p:cNvSpPr>
            <p:nvPr/>
          </p:nvSpPr>
          <p:spPr>
            <a:xfrm>
              <a:off x="1861563" y="46069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1" name="Oval 550"/>
            <p:cNvSpPr>
              <a:spLocks noChangeAspect="1"/>
            </p:cNvSpPr>
            <p:nvPr/>
          </p:nvSpPr>
          <p:spPr>
            <a:xfrm>
              <a:off x="25843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2" name="Oval 551"/>
            <p:cNvSpPr>
              <a:spLocks noChangeAspect="1"/>
            </p:cNvSpPr>
            <p:nvPr/>
          </p:nvSpPr>
          <p:spPr>
            <a:xfrm>
              <a:off x="278760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3" name="Oval 552"/>
            <p:cNvSpPr>
              <a:spLocks noChangeAspect="1"/>
            </p:cNvSpPr>
            <p:nvPr/>
          </p:nvSpPr>
          <p:spPr>
            <a:xfrm>
              <a:off x="3012210" y="45310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4" name="Oval 55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5" name="Oval 554"/>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6" name="Oval 55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7" name="Oval 556"/>
            <p:cNvSpPr>
              <a:spLocks noChangeAspect="1"/>
            </p:cNvSpPr>
            <p:nvPr/>
          </p:nvSpPr>
          <p:spPr>
            <a:xfrm>
              <a:off x="3220643" y="58188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8" name="Oval 557"/>
            <p:cNvSpPr>
              <a:spLocks noChangeAspect="1"/>
            </p:cNvSpPr>
            <p:nvPr/>
          </p:nvSpPr>
          <p:spPr>
            <a:xfrm>
              <a:off x="2496598" y="620977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9" name="Oval 558"/>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0" name="Oval 559"/>
            <p:cNvSpPr>
              <a:spLocks noChangeAspect="1"/>
            </p:cNvSpPr>
            <p:nvPr/>
          </p:nvSpPr>
          <p:spPr>
            <a:xfrm>
              <a:off x="2531947" y="59114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1" name="Oval 560"/>
            <p:cNvSpPr>
              <a:spLocks noChangeAspect="1"/>
            </p:cNvSpPr>
            <p:nvPr/>
          </p:nvSpPr>
          <p:spPr>
            <a:xfrm>
              <a:off x="2122941" y="50937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2" name="Oval 561"/>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3" name="Oval 562"/>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4" name="Oval 56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5" name="Oval 564"/>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6" name="Oval 565"/>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7" name="Oval 566"/>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8" name="Oval 567"/>
            <p:cNvSpPr>
              <a:spLocks noChangeAspect="1"/>
            </p:cNvSpPr>
            <p:nvPr/>
          </p:nvSpPr>
          <p:spPr>
            <a:xfrm>
              <a:off x="2627797" y="46671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9" name="Oval 568"/>
            <p:cNvSpPr>
              <a:spLocks noChangeAspect="1"/>
            </p:cNvSpPr>
            <p:nvPr/>
          </p:nvSpPr>
          <p:spPr>
            <a:xfrm>
              <a:off x="3266334" y="44030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0" name="Oval 56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1" name="Oval 570"/>
            <p:cNvSpPr>
              <a:spLocks noChangeAspect="1"/>
            </p:cNvSpPr>
            <p:nvPr/>
          </p:nvSpPr>
          <p:spPr>
            <a:xfrm>
              <a:off x="3243809" y="46279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2" name="Oval 571"/>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573" name="Group 572"/>
          <p:cNvGrpSpPr/>
          <p:nvPr/>
        </p:nvGrpSpPr>
        <p:grpSpPr>
          <a:xfrm flipH="1" flipV="1">
            <a:off x="6906157" y="1065225"/>
            <a:ext cx="1777496" cy="1800578"/>
            <a:chOff x="1783495" y="4727651"/>
            <a:chExt cx="1777496" cy="1800578"/>
          </a:xfrm>
        </p:grpSpPr>
        <p:sp>
          <p:nvSpPr>
            <p:cNvPr id="574" name="Oval 573"/>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5" name="Oval 574"/>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6" name="Oval 575"/>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7" name="Oval 576"/>
            <p:cNvSpPr>
              <a:spLocks noChangeAspect="1"/>
            </p:cNvSpPr>
            <p:nvPr/>
          </p:nvSpPr>
          <p:spPr>
            <a:xfrm>
              <a:off x="2298652" y="64208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8" name="Oval 577"/>
            <p:cNvSpPr>
              <a:spLocks noChangeAspect="1"/>
            </p:cNvSpPr>
            <p:nvPr/>
          </p:nvSpPr>
          <p:spPr>
            <a:xfrm>
              <a:off x="2923310" y="63471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9" name="Oval 57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0" name="Oval 579"/>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1" name="Oval 58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2" name="Oval 58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3" name="Oval 582"/>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4" name="Oval 583"/>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5" name="Oval 584"/>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6" name="Oval 585"/>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7" name="Oval 586"/>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8" name="Oval 58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9" name="Oval 58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0" name="Oval 58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1" name="Oval 590"/>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2" name="Oval 591"/>
            <p:cNvSpPr>
              <a:spLocks noChangeAspect="1"/>
            </p:cNvSpPr>
            <p:nvPr/>
          </p:nvSpPr>
          <p:spPr>
            <a:xfrm>
              <a:off x="178349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3" name="Oval 592"/>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4" name="Oval 593"/>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5" name="Oval 594"/>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6" name="Oval 595"/>
            <p:cNvSpPr>
              <a:spLocks noChangeAspect="1"/>
            </p:cNvSpPr>
            <p:nvPr/>
          </p:nvSpPr>
          <p:spPr>
            <a:xfrm>
              <a:off x="3472409" y="5466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7" name="Oval 596"/>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598" name="Group 597"/>
          <p:cNvGrpSpPr/>
          <p:nvPr/>
        </p:nvGrpSpPr>
        <p:grpSpPr>
          <a:xfrm flipH="1">
            <a:off x="5519376" y="1933034"/>
            <a:ext cx="1917196" cy="1708526"/>
            <a:chOff x="1783495" y="4727651"/>
            <a:chExt cx="1917196" cy="1708526"/>
          </a:xfrm>
        </p:grpSpPr>
        <p:sp>
          <p:nvSpPr>
            <p:cNvPr id="599" name="Oval 598"/>
            <p:cNvSpPr>
              <a:spLocks noChangeAspect="1"/>
            </p:cNvSpPr>
            <p:nvPr/>
          </p:nvSpPr>
          <p:spPr>
            <a:xfrm>
              <a:off x="2501852" y="49965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0" name="Oval 599"/>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1" name="Oval 600"/>
            <p:cNvSpPr>
              <a:spLocks noChangeAspect="1"/>
            </p:cNvSpPr>
            <p:nvPr/>
          </p:nvSpPr>
          <p:spPr>
            <a:xfrm>
              <a:off x="30161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2" name="Oval 601"/>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3" name="Oval 602"/>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4" name="Oval 60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5" name="Oval 604"/>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6" name="Oval 60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7" name="Oval 60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8" name="Oval 607"/>
            <p:cNvSpPr>
              <a:spLocks noChangeAspect="1"/>
            </p:cNvSpPr>
            <p:nvPr/>
          </p:nvSpPr>
          <p:spPr>
            <a:xfrm>
              <a:off x="2433098" y="58351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9" name="Oval 608"/>
            <p:cNvSpPr>
              <a:spLocks noChangeAspect="1"/>
            </p:cNvSpPr>
            <p:nvPr/>
          </p:nvSpPr>
          <p:spPr>
            <a:xfrm>
              <a:off x="3540172" y="50660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0" name="Oval 609"/>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1" name="Oval 610"/>
            <p:cNvSpPr>
              <a:spLocks noChangeAspect="1"/>
            </p:cNvSpPr>
            <p:nvPr/>
          </p:nvSpPr>
          <p:spPr>
            <a:xfrm>
              <a:off x="21864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2" name="Oval 611"/>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3" name="Oval 612"/>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4" name="Oval 61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5" name="Oval 614"/>
            <p:cNvSpPr>
              <a:spLocks noChangeAspect="1"/>
            </p:cNvSpPr>
            <p:nvPr/>
          </p:nvSpPr>
          <p:spPr>
            <a:xfrm>
              <a:off x="2538897" y="54153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6" name="Oval 615"/>
            <p:cNvSpPr>
              <a:spLocks noChangeAspect="1"/>
            </p:cNvSpPr>
            <p:nvPr/>
          </p:nvSpPr>
          <p:spPr>
            <a:xfrm>
              <a:off x="2830997" y="56457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7" name="Oval 616"/>
            <p:cNvSpPr>
              <a:spLocks noChangeAspect="1"/>
            </p:cNvSpPr>
            <p:nvPr/>
          </p:nvSpPr>
          <p:spPr>
            <a:xfrm>
              <a:off x="178349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8" name="Oval 617"/>
            <p:cNvSpPr>
              <a:spLocks noChangeAspect="1"/>
            </p:cNvSpPr>
            <p:nvPr/>
          </p:nvSpPr>
          <p:spPr>
            <a:xfrm>
              <a:off x="3046897" y="53783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9" name="Oval 618"/>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0" name="Oval 61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1" name="Oval 620"/>
            <p:cNvSpPr>
              <a:spLocks noChangeAspect="1"/>
            </p:cNvSpPr>
            <p:nvPr/>
          </p:nvSpPr>
          <p:spPr>
            <a:xfrm>
              <a:off x="3243809" y="5974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2" name="Oval 621"/>
            <p:cNvSpPr>
              <a:spLocks noChangeAspect="1"/>
            </p:cNvSpPr>
            <p:nvPr/>
          </p:nvSpPr>
          <p:spPr>
            <a:xfrm>
              <a:off x="3614467" y="54158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23" name="Group 622"/>
          <p:cNvGrpSpPr/>
          <p:nvPr/>
        </p:nvGrpSpPr>
        <p:grpSpPr>
          <a:xfrm flipV="1">
            <a:off x="3288817" y="1451438"/>
            <a:ext cx="2217859" cy="1769846"/>
            <a:chOff x="1518574" y="4882231"/>
            <a:chExt cx="2217859" cy="1769846"/>
          </a:xfrm>
        </p:grpSpPr>
        <p:sp>
          <p:nvSpPr>
            <p:cNvPr id="624" name="Oval 623"/>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5" name="Oval 624"/>
            <p:cNvSpPr>
              <a:spLocks noChangeAspect="1"/>
            </p:cNvSpPr>
            <p:nvPr/>
          </p:nvSpPr>
          <p:spPr>
            <a:xfrm>
              <a:off x="1785363" y="51276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6" name="Oval 625"/>
            <p:cNvSpPr>
              <a:spLocks noChangeAspect="1"/>
            </p:cNvSpPr>
            <p:nvPr/>
          </p:nvSpPr>
          <p:spPr>
            <a:xfrm>
              <a:off x="30161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7" name="Oval 626"/>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8" name="Oval 627"/>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9" name="Oval 628"/>
            <p:cNvSpPr>
              <a:spLocks noChangeAspect="1"/>
            </p:cNvSpPr>
            <p:nvPr/>
          </p:nvSpPr>
          <p:spPr>
            <a:xfrm>
              <a:off x="2705052" y="60887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0" name="Oval 629"/>
            <p:cNvSpPr>
              <a:spLocks noChangeAspect="1"/>
            </p:cNvSpPr>
            <p:nvPr/>
          </p:nvSpPr>
          <p:spPr>
            <a:xfrm>
              <a:off x="3036431" y="54134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1" name="Oval 63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2" name="Oval 63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3" name="Oval 632"/>
            <p:cNvSpPr>
              <a:spLocks noChangeAspect="1"/>
            </p:cNvSpPr>
            <p:nvPr/>
          </p:nvSpPr>
          <p:spPr>
            <a:xfrm>
              <a:off x="3537998" y="58224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4" name="Oval 633"/>
            <p:cNvSpPr>
              <a:spLocks noChangeAspect="1"/>
            </p:cNvSpPr>
            <p:nvPr/>
          </p:nvSpPr>
          <p:spPr>
            <a:xfrm>
              <a:off x="3578272" y="52946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5" name="Oval 634"/>
            <p:cNvSpPr>
              <a:spLocks noChangeAspect="1"/>
            </p:cNvSpPr>
            <p:nvPr/>
          </p:nvSpPr>
          <p:spPr>
            <a:xfrm>
              <a:off x="2646247" y="63559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6" name="Oval 635"/>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7" name="Oval 636"/>
            <p:cNvSpPr>
              <a:spLocks noChangeAspect="1"/>
            </p:cNvSpPr>
            <p:nvPr/>
          </p:nvSpPr>
          <p:spPr>
            <a:xfrm>
              <a:off x="3392848" y="56925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8" name="Oval 637"/>
            <p:cNvSpPr>
              <a:spLocks noChangeAspect="1"/>
            </p:cNvSpPr>
            <p:nvPr/>
          </p:nvSpPr>
          <p:spPr>
            <a:xfrm>
              <a:off x="15185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9" name="Oval 63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0" name="Oval 639"/>
            <p:cNvSpPr>
              <a:spLocks noChangeAspect="1"/>
            </p:cNvSpPr>
            <p:nvPr/>
          </p:nvSpPr>
          <p:spPr>
            <a:xfrm>
              <a:off x="3618397" y="5466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1" name="Oval 640"/>
            <p:cNvSpPr>
              <a:spLocks noChangeAspect="1"/>
            </p:cNvSpPr>
            <p:nvPr/>
          </p:nvSpPr>
          <p:spPr>
            <a:xfrm>
              <a:off x="2996097" y="60902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2" name="Oval 641"/>
            <p:cNvSpPr>
              <a:spLocks noChangeAspect="1"/>
            </p:cNvSpPr>
            <p:nvPr/>
          </p:nvSpPr>
          <p:spPr>
            <a:xfrm>
              <a:off x="2266095" y="6544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3" name="Oval 642"/>
            <p:cNvSpPr>
              <a:spLocks noChangeAspect="1"/>
            </p:cNvSpPr>
            <p:nvPr/>
          </p:nvSpPr>
          <p:spPr>
            <a:xfrm>
              <a:off x="3046897" y="5238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4" name="Oval 643"/>
            <p:cNvSpPr>
              <a:spLocks noChangeAspect="1"/>
            </p:cNvSpPr>
            <p:nvPr/>
          </p:nvSpPr>
          <p:spPr>
            <a:xfrm>
              <a:off x="3342534" y="52158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5" name="Oval 644"/>
            <p:cNvSpPr>
              <a:spLocks noChangeAspect="1"/>
            </p:cNvSpPr>
            <p:nvPr/>
          </p:nvSpPr>
          <p:spPr>
            <a:xfrm>
              <a:off x="2416199" y="63975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6" name="Oval 645"/>
            <p:cNvSpPr>
              <a:spLocks noChangeAspect="1"/>
            </p:cNvSpPr>
            <p:nvPr/>
          </p:nvSpPr>
          <p:spPr>
            <a:xfrm>
              <a:off x="3650209" y="56439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7" name="Oval 646"/>
            <p:cNvSpPr>
              <a:spLocks noChangeAspect="1"/>
            </p:cNvSpPr>
            <p:nvPr/>
          </p:nvSpPr>
          <p:spPr>
            <a:xfrm>
              <a:off x="3474767" y="55174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48" name="Group 647"/>
          <p:cNvGrpSpPr/>
          <p:nvPr/>
        </p:nvGrpSpPr>
        <p:grpSpPr>
          <a:xfrm flipV="1">
            <a:off x="3324131" y="1603564"/>
            <a:ext cx="1955333" cy="1515846"/>
            <a:chOff x="1709163" y="4882231"/>
            <a:chExt cx="1955333" cy="1515846"/>
          </a:xfrm>
        </p:grpSpPr>
        <p:sp>
          <p:nvSpPr>
            <p:cNvPr id="649" name="Oval 648"/>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0" name="Oval 649"/>
            <p:cNvSpPr>
              <a:spLocks noChangeAspect="1"/>
            </p:cNvSpPr>
            <p:nvPr/>
          </p:nvSpPr>
          <p:spPr>
            <a:xfrm>
              <a:off x="1709163" y="54451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1" name="Oval 650"/>
            <p:cNvSpPr>
              <a:spLocks noChangeAspect="1"/>
            </p:cNvSpPr>
            <p:nvPr/>
          </p:nvSpPr>
          <p:spPr>
            <a:xfrm>
              <a:off x="28510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2" name="Oval 651"/>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3" name="Oval 652"/>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4" name="Oval 65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5" name="Oval 654"/>
            <p:cNvSpPr>
              <a:spLocks noChangeAspect="1"/>
            </p:cNvSpPr>
            <p:nvPr/>
          </p:nvSpPr>
          <p:spPr>
            <a:xfrm>
              <a:off x="2706231" y="55785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6" name="Oval 655"/>
            <p:cNvSpPr>
              <a:spLocks noChangeAspect="1"/>
            </p:cNvSpPr>
            <p:nvPr/>
          </p:nvSpPr>
          <p:spPr>
            <a:xfrm>
              <a:off x="3291610" y="5559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7" name="Oval 65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8" name="Oval 657"/>
            <p:cNvSpPr>
              <a:spLocks noChangeAspect="1"/>
            </p:cNvSpPr>
            <p:nvPr/>
          </p:nvSpPr>
          <p:spPr>
            <a:xfrm>
              <a:off x="3537998" y="58224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9" name="Oval 658"/>
            <p:cNvSpPr>
              <a:spLocks noChangeAspect="1"/>
            </p:cNvSpPr>
            <p:nvPr/>
          </p:nvSpPr>
          <p:spPr>
            <a:xfrm>
              <a:off x="3578272" y="52946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0" name="Oval 659"/>
            <p:cNvSpPr>
              <a:spLocks noChangeAspect="1"/>
            </p:cNvSpPr>
            <p:nvPr/>
          </p:nvSpPr>
          <p:spPr>
            <a:xfrm>
              <a:off x="2646247" y="50351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1" name="Oval 660"/>
            <p:cNvSpPr>
              <a:spLocks noChangeAspect="1"/>
            </p:cNvSpPr>
            <p:nvPr/>
          </p:nvSpPr>
          <p:spPr>
            <a:xfrm>
              <a:off x="1881641" y="52334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2" name="Oval 661"/>
            <p:cNvSpPr>
              <a:spLocks noChangeAspect="1"/>
            </p:cNvSpPr>
            <p:nvPr/>
          </p:nvSpPr>
          <p:spPr>
            <a:xfrm>
              <a:off x="3392848" y="56925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3" name="Oval 662"/>
            <p:cNvSpPr>
              <a:spLocks noChangeAspect="1"/>
            </p:cNvSpPr>
            <p:nvPr/>
          </p:nvSpPr>
          <p:spPr>
            <a:xfrm>
              <a:off x="2013874" y="60024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4" name="Oval 66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5" name="Oval 664"/>
            <p:cNvSpPr>
              <a:spLocks noChangeAspect="1"/>
            </p:cNvSpPr>
            <p:nvPr/>
          </p:nvSpPr>
          <p:spPr>
            <a:xfrm>
              <a:off x="2449997" y="6088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6" name="Oval 665"/>
            <p:cNvSpPr>
              <a:spLocks noChangeAspect="1"/>
            </p:cNvSpPr>
            <p:nvPr/>
          </p:nvSpPr>
          <p:spPr>
            <a:xfrm>
              <a:off x="2996097" y="60902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7" name="Oval 666"/>
            <p:cNvSpPr>
              <a:spLocks noChangeAspect="1"/>
            </p:cNvSpPr>
            <p:nvPr/>
          </p:nvSpPr>
          <p:spPr>
            <a:xfrm>
              <a:off x="2329595" y="6290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8" name="Oval 667"/>
            <p:cNvSpPr>
              <a:spLocks noChangeAspect="1"/>
            </p:cNvSpPr>
            <p:nvPr/>
          </p:nvSpPr>
          <p:spPr>
            <a:xfrm>
              <a:off x="3046897" y="5238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9" name="Oval 668"/>
            <p:cNvSpPr>
              <a:spLocks noChangeAspect="1"/>
            </p:cNvSpPr>
            <p:nvPr/>
          </p:nvSpPr>
          <p:spPr>
            <a:xfrm>
              <a:off x="3342534" y="52158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0" name="Oval 66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1" name="Oval 670"/>
            <p:cNvSpPr>
              <a:spLocks noChangeAspect="1"/>
            </p:cNvSpPr>
            <p:nvPr/>
          </p:nvSpPr>
          <p:spPr>
            <a:xfrm>
              <a:off x="3358109" y="59233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2" name="Oval 671"/>
            <p:cNvSpPr>
              <a:spLocks noChangeAspect="1"/>
            </p:cNvSpPr>
            <p:nvPr/>
          </p:nvSpPr>
          <p:spPr>
            <a:xfrm>
              <a:off x="3474767" y="55174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73" name="Group 672"/>
          <p:cNvGrpSpPr/>
          <p:nvPr/>
        </p:nvGrpSpPr>
        <p:grpSpPr>
          <a:xfrm flipH="1" flipV="1">
            <a:off x="170494" y="1281312"/>
            <a:ext cx="1854544" cy="2235320"/>
            <a:chOff x="1846147" y="4200857"/>
            <a:chExt cx="1854544" cy="2235320"/>
          </a:xfrm>
        </p:grpSpPr>
        <p:sp>
          <p:nvSpPr>
            <p:cNvPr id="674" name="Oval 673"/>
            <p:cNvSpPr>
              <a:spLocks noChangeAspect="1"/>
            </p:cNvSpPr>
            <p:nvPr/>
          </p:nvSpPr>
          <p:spPr>
            <a:xfrm>
              <a:off x="20446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5" name="Oval 674"/>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6" name="Oval 675"/>
            <p:cNvSpPr>
              <a:spLocks noChangeAspect="1"/>
            </p:cNvSpPr>
            <p:nvPr/>
          </p:nvSpPr>
          <p:spPr>
            <a:xfrm>
              <a:off x="2546240" y="43421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7" name="Oval 676"/>
            <p:cNvSpPr>
              <a:spLocks noChangeAspect="1"/>
            </p:cNvSpPr>
            <p:nvPr/>
          </p:nvSpPr>
          <p:spPr>
            <a:xfrm>
              <a:off x="278760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8" name="Oval 677"/>
            <p:cNvSpPr>
              <a:spLocks noChangeAspect="1"/>
            </p:cNvSpPr>
            <p:nvPr/>
          </p:nvSpPr>
          <p:spPr>
            <a:xfrm>
              <a:off x="2923310" y="4200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9" name="Oval 678"/>
            <p:cNvSpPr>
              <a:spLocks noChangeAspect="1"/>
            </p:cNvSpPr>
            <p:nvPr/>
          </p:nvSpPr>
          <p:spPr>
            <a:xfrm>
              <a:off x="2908252" y="48695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0" name="Oval 679"/>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1" name="Oval 680"/>
            <p:cNvSpPr>
              <a:spLocks noChangeAspect="1"/>
            </p:cNvSpPr>
            <p:nvPr/>
          </p:nvSpPr>
          <p:spPr>
            <a:xfrm>
              <a:off x="3431310" y="6194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2" name="Oval 681"/>
            <p:cNvSpPr>
              <a:spLocks noChangeAspect="1"/>
            </p:cNvSpPr>
            <p:nvPr/>
          </p:nvSpPr>
          <p:spPr>
            <a:xfrm>
              <a:off x="3550843" y="59221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3" name="Oval 682"/>
            <p:cNvSpPr>
              <a:spLocks noChangeAspect="1"/>
            </p:cNvSpPr>
            <p:nvPr/>
          </p:nvSpPr>
          <p:spPr>
            <a:xfrm>
              <a:off x="2496598" y="620977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4" name="Oval 683"/>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5" name="Oval 684"/>
            <p:cNvSpPr>
              <a:spLocks noChangeAspect="1"/>
            </p:cNvSpPr>
            <p:nvPr/>
          </p:nvSpPr>
          <p:spPr>
            <a:xfrm>
              <a:off x="1846147" y="58606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6" name="Oval 685"/>
            <p:cNvSpPr>
              <a:spLocks noChangeAspect="1"/>
            </p:cNvSpPr>
            <p:nvPr/>
          </p:nvSpPr>
          <p:spPr>
            <a:xfrm>
              <a:off x="2122941" y="50937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7" name="Oval 686"/>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8" name="Oval 68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9" name="Oval 68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0" name="Oval 68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1" name="Oval 690"/>
            <p:cNvSpPr>
              <a:spLocks noChangeAspect="1"/>
            </p:cNvSpPr>
            <p:nvPr/>
          </p:nvSpPr>
          <p:spPr>
            <a:xfrm>
              <a:off x="2691297" y="63188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2" name="Oval 691"/>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3" name="Oval 692"/>
            <p:cNvSpPr>
              <a:spLocks noChangeAspect="1"/>
            </p:cNvSpPr>
            <p:nvPr/>
          </p:nvSpPr>
          <p:spPr>
            <a:xfrm>
              <a:off x="2615097" y="45147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4" name="Oval 693"/>
            <p:cNvSpPr>
              <a:spLocks noChangeAspect="1"/>
            </p:cNvSpPr>
            <p:nvPr/>
          </p:nvSpPr>
          <p:spPr>
            <a:xfrm>
              <a:off x="3266334" y="4720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5" name="Oval 694"/>
            <p:cNvSpPr>
              <a:spLocks noChangeAspect="1"/>
            </p:cNvSpPr>
            <p:nvPr/>
          </p:nvSpPr>
          <p:spPr>
            <a:xfrm>
              <a:off x="1920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6" name="Oval 695"/>
            <p:cNvSpPr>
              <a:spLocks noChangeAspect="1"/>
            </p:cNvSpPr>
            <p:nvPr/>
          </p:nvSpPr>
          <p:spPr>
            <a:xfrm>
              <a:off x="3243809" y="62408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7" name="Oval 696"/>
            <p:cNvSpPr>
              <a:spLocks noChangeAspect="1"/>
            </p:cNvSpPr>
            <p:nvPr/>
          </p:nvSpPr>
          <p:spPr>
            <a:xfrm>
              <a:off x="3614467" y="57841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98" name="Group 697"/>
          <p:cNvGrpSpPr/>
          <p:nvPr/>
        </p:nvGrpSpPr>
        <p:grpSpPr>
          <a:xfrm flipH="1" flipV="1">
            <a:off x="135795" y="1075434"/>
            <a:ext cx="1940728" cy="2047578"/>
            <a:chOff x="1620263" y="4327857"/>
            <a:chExt cx="1940728" cy="2047578"/>
          </a:xfrm>
        </p:grpSpPr>
        <p:sp>
          <p:nvSpPr>
            <p:cNvPr id="699" name="Oval 698"/>
            <p:cNvSpPr>
              <a:spLocks noChangeAspect="1"/>
            </p:cNvSpPr>
            <p:nvPr/>
          </p:nvSpPr>
          <p:spPr>
            <a:xfrm>
              <a:off x="2108152" y="5110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0" name="Oval 699"/>
            <p:cNvSpPr>
              <a:spLocks noChangeAspect="1"/>
            </p:cNvSpPr>
            <p:nvPr/>
          </p:nvSpPr>
          <p:spPr>
            <a:xfrm>
              <a:off x="1620263" y="49752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1" name="Oval 700"/>
            <p:cNvSpPr>
              <a:spLocks noChangeAspect="1"/>
            </p:cNvSpPr>
            <p:nvPr/>
          </p:nvSpPr>
          <p:spPr>
            <a:xfrm>
              <a:off x="25843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2" name="Oval 701"/>
            <p:cNvSpPr>
              <a:spLocks noChangeAspect="1"/>
            </p:cNvSpPr>
            <p:nvPr/>
          </p:nvSpPr>
          <p:spPr>
            <a:xfrm>
              <a:off x="2787602" y="60017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3" name="Oval 702"/>
            <p:cNvSpPr>
              <a:spLocks noChangeAspect="1"/>
            </p:cNvSpPr>
            <p:nvPr/>
          </p:nvSpPr>
          <p:spPr>
            <a:xfrm>
              <a:off x="2758210" y="4327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4" name="Oval 703"/>
            <p:cNvSpPr>
              <a:spLocks noChangeAspect="1"/>
            </p:cNvSpPr>
            <p:nvPr/>
          </p:nvSpPr>
          <p:spPr>
            <a:xfrm>
              <a:off x="30606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5" name="Oval 704"/>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6" name="Oval 70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7" name="Oval 706"/>
            <p:cNvSpPr>
              <a:spLocks noChangeAspect="1"/>
            </p:cNvSpPr>
            <p:nvPr/>
          </p:nvSpPr>
          <p:spPr>
            <a:xfrm>
              <a:off x="3411143" y="51203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8" name="Oval 707"/>
            <p:cNvSpPr>
              <a:spLocks noChangeAspect="1"/>
            </p:cNvSpPr>
            <p:nvPr/>
          </p:nvSpPr>
          <p:spPr>
            <a:xfrm>
              <a:off x="2496598" y="620977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9" name="Oval 708"/>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0" name="Oval 709"/>
            <p:cNvSpPr>
              <a:spLocks noChangeAspect="1"/>
            </p:cNvSpPr>
            <p:nvPr/>
          </p:nvSpPr>
          <p:spPr>
            <a:xfrm>
              <a:off x="2531947" y="59114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1" name="Oval 710"/>
            <p:cNvSpPr>
              <a:spLocks noChangeAspect="1"/>
            </p:cNvSpPr>
            <p:nvPr/>
          </p:nvSpPr>
          <p:spPr>
            <a:xfrm>
              <a:off x="1754641" y="51699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2" name="Oval 711"/>
            <p:cNvSpPr>
              <a:spLocks noChangeAspect="1"/>
            </p:cNvSpPr>
            <p:nvPr/>
          </p:nvSpPr>
          <p:spPr>
            <a:xfrm>
              <a:off x="2907073" y="58354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3" name="Oval 712"/>
            <p:cNvSpPr>
              <a:spLocks noChangeAspect="1"/>
            </p:cNvSpPr>
            <p:nvPr/>
          </p:nvSpPr>
          <p:spPr>
            <a:xfrm>
              <a:off x="2280574" y="57865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4" name="Oval 71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5" name="Oval 714"/>
            <p:cNvSpPr>
              <a:spLocks noChangeAspect="1"/>
            </p:cNvSpPr>
            <p:nvPr/>
          </p:nvSpPr>
          <p:spPr>
            <a:xfrm>
              <a:off x="2335697" y="6215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6" name="Oval 715"/>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7" name="Oval 716"/>
            <p:cNvSpPr>
              <a:spLocks noChangeAspect="1"/>
            </p:cNvSpPr>
            <p:nvPr/>
          </p:nvSpPr>
          <p:spPr>
            <a:xfrm>
              <a:off x="2005745" y="62271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8" name="Oval 717"/>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9" name="Oval 718"/>
            <p:cNvSpPr>
              <a:spLocks noChangeAspect="1"/>
            </p:cNvSpPr>
            <p:nvPr/>
          </p:nvSpPr>
          <p:spPr>
            <a:xfrm>
              <a:off x="2999634" y="53174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0" name="Oval 71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1" name="Oval 720"/>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2" name="Oval 721"/>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64"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72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8165346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6" grpId="0"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79</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Single bunch electron cloud instability</a:t>
            </a:r>
            <a:endParaRPr lang="en-US" dirty="0"/>
          </a:p>
        </p:txBody>
      </p:sp>
      <p:sp>
        <p:nvSpPr>
          <p:cNvPr id="723" name="Oval 722"/>
          <p:cNvSpPr/>
          <p:nvPr/>
        </p:nvSpPr>
        <p:spPr>
          <a:xfrm rot="21343666">
            <a:off x="1094624" y="1934808"/>
            <a:ext cx="6424438" cy="831273"/>
          </a:xfrm>
          <a:prstGeom prst="ellipse">
            <a:avLst/>
          </a:prstGeom>
          <a:gradFill flip="none" rotWithShape="1">
            <a:gsLst>
              <a:gs pos="0">
                <a:schemeClr val="dk1">
                  <a:tint val="73000"/>
                  <a:satMod val="150000"/>
                  <a:alpha val="63000"/>
                </a:schemeClr>
              </a:gs>
              <a:gs pos="25000">
                <a:schemeClr val="dk1">
                  <a:tint val="96000"/>
                  <a:shade val="80000"/>
                  <a:satMod val="105000"/>
                  <a:alpha val="63000"/>
                </a:schemeClr>
              </a:gs>
              <a:gs pos="38000">
                <a:schemeClr val="dk1">
                  <a:tint val="96000"/>
                  <a:shade val="59000"/>
                  <a:satMod val="120000"/>
                  <a:alpha val="63000"/>
                </a:schemeClr>
              </a:gs>
              <a:gs pos="55000">
                <a:schemeClr val="dk1">
                  <a:shade val="57000"/>
                  <a:satMod val="120000"/>
                  <a:alpha val="63000"/>
                </a:schemeClr>
              </a:gs>
              <a:gs pos="80000">
                <a:schemeClr val="dk1">
                  <a:shade val="56000"/>
                  <a:satMod val="145000"/>
                  <a:alpha val="63000"/>
                </a:schemeClr>
              </a:gs>
              <a:gs pos="88000">
                <a:schemeClr val="dk1">
                  <a:shade val="63000"/>
                  <a:satMod val="160000"/>
                  <a:alpha val="63000"/>
                </a:schemeClr>
              </a:gs>
              <a:gs pos="100000">
                <a:schemeClr val="dk1">
                  <a:tint val="99555"/>
                  <a:satMod val="155000"/>
                  <a:alpha val="63000"/>
                </a:schemeClr>
              </a:gs>
            </a:gsLst>
            <a:lin ang="5400000" scaled="1"/>
            <a:tileRect/>
          </a:gradFill>
          <a:ln>
            <a:noFill/>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cxnSp>
        <p:nvCxnSpPr>
          <p:cNvPr id="724" name="Straight Connector 723"/>
          <p:cNvCxnSpPr/>
          <p:nvPr/>
        </p:nvCxnSpPr>
        <p:spPr>
          <a:xfrm>
            <a:off x="242153" y="997462"/>
            <a:ext cx="8686800" cy="1588"/>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725" name="Straight Connector 724"/>
          <p:cNvCxnSpPr/>
          <p:nvPr/>
        </p:nvCxnSpPr>
        <p:spPr>
          <a:xfrm>
            <a:off x="242153" y="3810936"/>
            <a:ext cx="8686800" cy="1588"/>
          </a:xfrm>
          <a:prstGeom prst="line">
            <a:avLst/>
          </a:prstGeom>
          <a:ln>
            <a:solidFill>
              <a:srgbClr val="4D4D4D"/>
            </a:solidFill>
          </a:ln>
        </p:spPr>
        <p:style>
          <a:lnRef idx="2">
            <a:schemeClr val="accent1"/>
          </a:lnRef>
          <a:fillRef idx="0">
            <a:schemeClr val="accent1"/>
          </a:fillRef>
          <a:effectRef idx="1">
            <a:schemeClr val="accent1"/>
          </a:effectRef>
          <a:fontRef idx="minor">
            <a:schemeClr val="tx1"/>
          </a:fontRef>
        </p:style>
      </p:cxnSp>
      <p:grpSp>
        <p:nvGrpSpPr>
          <p:cNvPr id="726" name="Group 725"/>
          <p:cNvGrpSpPr/>
          <p:nvPr/>
        </p:nvGrpSpPr>
        <p:grpSpPr>
          <a:xfrm>
            <a:off x="6169662" y="1103018"/>
            <a:ext cx="1555246" cy="1708526"/>
            <a:chOff x="2005745" y="4727651"/>
            <a:chExt cx="1555246" cy="1708526"/>
          </a:xfrm>
        </p:grpSpPr>
        <p:sp>
          <p:nvSpPr>
            <p:cNvPr id="727" name="Oval 726"/>
            <p:cNvSpPr>
              <a:spLocks noChangeAspect="1"/>
            </p:cNvSpPr>
            <p:nvPr/>
          </p:nvSpPr>
          <p:spPr>
            <a:xfrm>
              <a:off x="2235152" y="58474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8" name="Oval 727"/>
            <p:cNvSpPr>
              <a:spLocks noChangeAspect="1"/>
            </p:cNvSpPr>
            <p:nvPr/>
          </p:nvSpPr>
          <p:spPr>
            <a:xfrm>
              <a:off x="2387552" y="54319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9" name="Oval 728"/>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0" name="Oval 729"/>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1" name="Oval 730"/>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2" name="Oval 731"/>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3" name="Oval 732"/>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4" name="Oval 733"/>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5" name="Oval 734"/>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6" name="Oval 735"/>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7" name="Oval 736"/>
            <p:cNvSpPr>
              <a:spLocks noChangeAspect="1"/>
            </p:cNvSpPr>
            <p:nvPr/>
          </p:nvSpPr>
          <p:spPr>
            <a:xfrm>
              <a:off x="2952102" y="5978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8" name="Oval 737"/>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9" name="Oval 738"/>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0" name="Oval 739"/>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1" name="Oval 740"/>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2" name="Oval 741"/>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3" name="Oval 742"/>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4" name="Oval 743"/>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5" name="Oval 744"/>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6" name="Oval 745"/>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7" name="Oval 746"/>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8" name="Oval 747"/>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9" name="Oval 748"/>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0" name="Oval 749"/>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751" name="Group 750"/>
          <p:cNvGrpSpPr/>
          <p:nvPr/>
        </p:nvGrpSpPr>
        <p:grpSpPr>
          <a:xfrm flipH="1" flipV="1">
            <a:off x="4226334" y="1552034"/>
            <a:ext cx="2537138" cy="1708526"/>
            <a:chOff x="1783495" y="4727651"/>
            <a:chExt cx="2537138" cy="1708526"/>
          </a:xfrm>
        </p:grpSpPr>
        <p:sp>
          <p:nvSpPr>
            <p:cNvPr id="752" name="Oval 751"/>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3" name="Oval 752"/>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4" name="Oval 753"/>
            <p:cNvSpPr>
              <a:spLocks noChangeAspect="1"/>
            </p:cNvSpPr>
            <p:nvPr/>
          </p:nvSpPr>
          <p:spPr>
            <a:xfrm>
              <a:off x="30161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5" name="Oval 754"/>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6" name="Oval 755"/>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7" name="Oval 756"/>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8" name="Oval 757"/>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9" name="Oval 758"/>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0" name="Oval 759"/>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1" name="Oval 760"/>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2" name="Oval 761"/>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3" name="Oval 762"/>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4" name="Oval 763"/>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5" name="Oval 764"/>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6" name="Oval 765"/>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7" name="Oval 766"/>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8" name="Oval 767"/>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9" name="Oval 768"/>
            <p:cNvSpPr>
              <a:spLocks noChangeAspect="1"/>
            </p:cNvSpPr>
            <p:nvPr/>
          </p:nvSpPr>
          <p:spPr>
            <a:xfrm>
              <a:off x="2996097" y="60902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0" name="Oval 769"/>
            <p:cNvSpPr>
              <a:spLocks noChangeAspect="1"/>
            </p:cNvSpPr>
            <p:nvPr/>
          </p:nvSpPr>
          <p:spPr>
            <a:xfrm>
              <a:off x="178349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1" name="Oval 770"/>
            <p:cNvSpPr>
              <a:spLocks noChangeAspect="1"/>
            </p:cNvSpPr>
            <p:nvPr/>
          </p:nvSpPr>
          <p:spPr>
            <a:xfrm>
              <a:off x="3046897" y="5238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2" name="Oval 771"/>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3" name="Oval 772"/>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4" name="Oval 773"/>
            <p:cNvSpPr>
              <a:spLocks noChangeAspect="1"/>
            </p:cNvSpPr>
            <p:nvPr/>
          </p:nvSpPr>
          <p:spPr>
            <a:xfrm>
              <a:off x="4234409" y="5326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5" name="Oval 774"/>
            <p:cNvSpPr>
              <a:spLocks noChangeAspect="1"/>
            </p:cNvSpPr>
            <p:nvPr/>
          </p:nvSpPr>
          <p:spPr>
            <a:xfrm>
              <a:off x="3474767" y="55174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776" name="Group 775"/>
          <p:cNvGrpSpPr/>
          <p:nvPr/>
        </p:nvGrpSpPr>
        <p:grpSpPr>
          <a:xfrm>
            <a:off x="7306312" y="1589870"/>
            <a:ext cx="1555246" cy="1708526"/>
            <a:chOff x="2005745" y="4727651"/>
            <a:chExt cx="1555246" cy="1708526"/>
          </a:xfrm>
        </p:grpSpPr>
        <p:sp>
          <p:nvSpPr>
            <p:cNvPr id="777" name="Oval 776"/>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8" name="Oval 777"/>
            <p:cNvSpPr>
              <a:spLocks noChangeAspect="1"/>
            </p:cNvSpPr>
            <p:nvPr/>
          </p:nvSpPr>
          <p:spPr>
            <a:xfrm>
              <a:off x="2387552" y="47334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9" name="Oval 778"/>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0" name="Oval 779"/>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1" name="Oval 780"/>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2" name="Oval 781"/>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3" name="Oval 782"/>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4" name="Oval 783"/>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5" name="Oval 784"/>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6" name="Oval 785"/>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7" name="Oval 786"/>
            <p:cNvSpPr>
              <a:spLocks noChangeAspect="1"/>
            </p:cNvSpPr>
            <p:nvPr/>
          </p:nvSpPr>
          <p:spPr>
            <a:xfrm>
              <a:off x="2952102" y="5978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8" name="Oval 787"/>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9" name="Oval 788"/>
            <p:cNvSpPr>
              <a:spLocks noChangeAspect="1"/>
            </p:cNvSpPr>
            <p:nvPr/>
          </p:nvSpPr>
          <p:spPr>
            <a:xfrm>
              <a:off x="2148341" y="52080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0" name="Oval 789"/>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1" name="Oval 790"/>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2" name="Oval 791"/>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3" name="Oval 792"/>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4" name="Oval 793"/>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5" name="Oval 794"/>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6" name="Oval 795"/>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7" name="Oval 796"/>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8" name="Oval 797"/>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9" name="Oval 798"/>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0" name="Oval 799"/>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01" name="Group 800"/>
          <p:cNvGrpSpPr/>
          <p:nvPr/>
        </p:nvGrpSpPr>
        <p:grpSpPr>
          <a:xfrm flipH="1" flipV="1">
            <a:off x="7245603" y="1569430"/>
            <a:ext cx="1699428" cy="2247232"/>
            <a:chOff x="1861563" y="4727651"/>
            <a:chExt cx="1699428" cy="2247232"/>
          </a:xfrm>
        </p:grpSpPr>
        <p:sp>
          <p:nvSpPr>
            <p:cNvPr id="802" name="Oval 801"/>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3" name="Oval 802"/>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4" name="Oval 803"/>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5" name="Oval 804"/>
            <p:cNvSpPr>
              <a:spLocks noChangeAspect="1"/>
            </p:cNvSpPr>
            <p:nvPr/>
          </p:nvSpPr>
          <p:spPr>
            <a:xfrm>
              <a:off x="278760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6" name="Oval 805"/>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7" name="Oval 806"/>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8" name="Oval 807"/>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9" name="Oval 808"/>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0" name="Oval 809"/>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1" name="Oval 810"/>
            <p:cNvSpPr>
              <a:spLocks noChangeAspect="1"/>
            </p:cNvSpPr>
            <p:nvPr/>
          </p:nvSpPr>
          <p:spPr>
            <a:xfrm>
              <a:off x="2496598" y="620977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2" name="Oval 811"/>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3" name="Oval 812"/>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4" name="Oval 813"/>
            <p:cNvSpPr>
              <a:spLocks noChangeAspect="1"/>
            </p:cNvSpPr>
            <p:nvPr/>
          </p:nvSpPr>
          <p:spPr>
            <a:xfrm>
              <a:off x="2122941" y="50937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5" name="Oval 814"/>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6" name="Oval 815"/>
            <p:cNvSpPr>
              <a:spLocks noChangeAspect="1"/>
            </p:cNvSpPr>
            <p:nvPr/>
          </p:nvSpPr>
          <p:spPr>
            <a:xfrm>
              <a:off x="1917850" y="589314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7" name="Oval 816"/>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8" name="Oval 817"/>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9" name="Oval 818"/>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0" name="Oval 819"/>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1" name="Oval 820"/>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2" name="Oval 821"/>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3" name="Oval 822"/>
            <p:cNvSpPr>
              <a:spLocks noChangeAspect="1"/>
            </p:cNvSpPr>
            <p:nvPr/>
          </p:nvSpPr>
          <p:spPr>
            <a:xfrm>
              <a:off x="2174899" y="68674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4" name="Oval 823"/>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5" name="Oval 824"/>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26" name="Group 825"/>
          <p:cNvGrpSpPr/>
          <p:nvPr/>
        </p:nvGrpSpPr>
        <p:grpSpPr>
          <a:xfrm>
            <a:off x="1713468" y="1260241"/>
            <a:ext cx="1555246" cy="1987414"/>
            <a:chOff x="2005745" y="4733469"/>
            <a:chExt cx="1555246" cy="1987414"/>
          </a:xfrm>
        </p:grpSpPr>
        <p:sp>
          <p:nvSpPr>
            <p:cNvPr id="827" name="Oval 826"/>
            <p:cNvSpPr>
              <a:spLocks noChangeAspect="1"/>
            </p:cNvSpPr>
            <p:nvPr/>
          </p:nvSpPr>
          <p:spPr>
            <a:xfrm>
              <a:off x="2501852" y="49711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8" name="Oval 827"/>
            <p:cNvSpPr>
              <a:spLocks noChangeAspect="1"/>
            </p:cNvSpPr>
            <p:nvPr/>
          </p:nvSpPr>
          <p:spPr>
            <a:xfrm>
              <a:off x="2387552" y="47334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9" name="Oval 828"/>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0" name="Oval 829"/>
            <p:cNvSpPr>
              <a:spLocks noChangeAspect="1"/>
            </p:cNvSpPr>
            <p:nvPr/>
          </p:nvSpPr>
          <p:spPr>
            <a:xfrm>
              <a:off x="2412952" y="59128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1" name="Oval 830"/>
            <p:cNvSpPr>
              <a:spLocks noChangeAspect="1"/>
            </p:cNvSpPr>
            <p:nvPr/>
          </p:nvSpPr>
          <p:spPr>
            <a:xfrm>
              <a:off x="2986810" y="5267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2" name="Oval 831"/>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3" name="Oval 832"/>
            <p:cNvSpPr>
              <a:spLocks noChangeAspect="1"/>
            </p:cNvSpPr>
            <p:nvPr/>
          </p:nvSpPr>
          <p:spPr>
            <a:xfrm>
              <a:off x="3163431" y="51340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4" name="Oval 833"/>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5" name="Oval 834"/>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6" name="Oval 835"/>
            <p:cNvSpPr>
              <a:spLocks noChangeAspect="1"/>
            </p:cNvSpPr>
            <p:nvPr/>
          </p:nvSpPr>
          <p:spPr>
            <a:xfrm>
              <a:off x="2534698" y="64320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7" name="Oval 836"/>
            <p:cNvSpPr>
              <a:spLocks noChangeAspect="1"/>
            </p:cNvSpPr>
            <p:nvPr/>
          </p:nvSpPr>
          <p:spPr>
            <a:xfrm>
              <a:off x="2825102" y="60169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8" name="Oval 837"/>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9" name="Oval 838"/>
            <p:cNvSpPr>
              <a:spLocks noChangeAspect="1"/>
            </p:cNvSpPr>
            <p:nvPr/>
          </p:nvSpPr>
          <p:spPr>
            <a:xfrm>
              <a:off x="2605541" y="53858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0" name="Oval 839"/>
            <p:cNvSpPr>
              <a:spLocks noChangeAspect="1"/>
            </p:cNvSpPr>
            <p:nvPr/>
          </p:nvSpPr>
          <p:spPr>
            <a:xfrm>
              <a:off x="2424473" y="54925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1" name="Oval 840"/>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2" name="Oval 841"/>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3" name="Oval 842"/>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4" name="Oval 843"/>
            <p:cNvSpPr>
              <a:spLocks noChangeAspect="1"/>
            </p:cNvSpPr>
            <p:nvPr/>
          </p:nvSpPr>
          <p:spPr>
            <a:xfrm>
              <a:off x="28563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5" name="Oval 844"/>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6" name="Oval 845"/>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7" name="Oval 846"/>
            <p:cNvSpPr>
              <a:spLocks noChangeAspect="1"/>
            </p:cNvSpPr>
            <p:nvPr/>
          </p:nvSpPr>
          <p:spPr>
            <a:xfrm>
              <a:off x="3088534" y="53809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8" name="Oval 847"/>
            <p:cNvSpPr>
              <a:spLocks noChangeAspect="1"/>
            </p:cNvSpPr>
            <p:nvPr/>
          </p:nvSpPr>
          <p:spPr>
            <a:xfrm>
              <a:off x="2301899" y="66134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9" name="Oval 848"/>
            <p:cNvSpPr>
              <a:spLocks noChangeAspect="1"/>
            </p:cNvSpPr>
            <p:nvPr/>
          </p:nvSpPr>
          <p:spPr>
            <a:xfrm>
              <a:off x="3193009" y="60122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0" name="Oval 849"/>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51" name="Group 850"/>
          <p:cNvGrpSpPr/>
          <p:nvPr/>
        </p:nvGrpSpPr>
        <p:grpSpPr>
          <a:xfrm flipH="1" flipV="1">
            <a:off x="3432451" y="1725504"/>
            <a:ext cx="2247396" cy="1735594"/>
            <a:chOff x="1313595" y="4829251"/>
            <a:chExt cx="2247396" cy="1735594"/>
          </a:xfrm>
        </p:grpSpPr>
        <p:sp>
          <p:nvSpPr>
            <p:cNvPr id="852" name="Oval 851"/>
            <p:cNvSpPr>
              <a:spLocks noChangeAspect="1"/>
            </p:cNvSpPr>
            <p:nvPr/>
          </p:nvSpPr>
          <p:spPr>
            <a:xfrm>
              <a:off x="2298652" y="50981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3" name="Oval 852"/>
            <p:cNvSpPr>
              <a:spLocks noChangeAspect="1"/>
            </p:cNvSpPr>
            <p:nvPr/>
          </p:nvSpPr>
          <p:spPr>
            <a:xfrm>
              <a:off x="2471163" y="50641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4" name="Oval 853"/>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5" name="Oval 854"/>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6" name="Oval 855"/>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7" name="Oval 856"/>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8" name="Oval 857"/>
            <p:cNvSpPr>
              <a:spLocks noChangeAspect="1"/>
            </p:cNvSpPr>
            <p:nvPr/>
          </p:nvSpPr>
          <p:spPr>
            <a:xfrm>
              <a:off x="2909431" y="48292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9" name="Oval 858"/>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0" name="Oval 859"/>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1" name="Oval 860"/>
            <p:cNvSpPr>
              <a:spLocks noChangeAspect="1"/>
            </p:cNvSpPr>
            <p:nvPr/>
          </p:nvSpPr>
          <p:spPr>
            <a:xfrm>
              <a:off x="2598198" y="64574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2" name="Oval 861"/>
            <p:cNvSpPr>
              <a:spLocks noChangeAspect="1"/>
            </p:cNvSpPr>
            <p:nvPr/>
          </p:nvSpPr>
          <p:spPr>
            <a:xfrm>
              <a:off x="3336972" y="59042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3" name="Oval 862"/>
            <p:cNvSpPr>
              <a:spLocks noChangeAspect="1"/>
            </p:cNvSpPr>
            <p:nvPr/>
          </p:nvSpPr>
          <p:spPr>
            <a:xfrm>
              <a:off x="2773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4" name="Oval 863"/>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5" name="Oval 864"/>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6" name="Oval 865"/>
            <p:cNvSpPr>
              <a:spLocks noChangeAspect="1"/>
            </p:cNvSpPr>
            <p:nvPr/>
          </p:nvSpPr>
          <p:spPr>
            <a:xfrm>
              <a:off x="29028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7" name="Oval 866"/>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8" name="Oval 867"/>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9" name="Oval 868"/>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0" name="Oval 869"/>
            <p:cNvSpPr>
              <a:spLocks noChangeAspect="1"/>
            </p:cNvSpPr>
            <p:nvPr/>
          </p:nvSpPr>
          <p:spPr>
            <a:xfrm>
              <a:off x="1313595" y="57445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1" name="Oval 870"/>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2" name="Oval 871"/>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3" name="Oval 872"/>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4" name="Oval 873"/>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5" name="Oval 874"/>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76" name="Group 875"/>
          <p:cNvGrpSpPr/>
          <p:nvPr/>
        </p:nvGrpSpPr>
        <p:grpSpPr>
          <a:xfrm>
            <a:off x="2259281" y="1620321"/>
            <a:ext cx="1555246" cy="1702708"/>
            <a:chOff x="2005745" y="4733469"/>
            <a:chExt cx="1555246" cy="1702708"/>
          </a:xfrm>
        </p:grpSpPr>
        <p:sp>
          <p:nvSpPr>
            <p:cNvPr id="877" name="Oval 876"/>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8" name="Oval 877"/>
            <p:cNvSpPr>
              <a:spLocks noChangeAspect="1"/>
            </p:cNvSpPr>
            <p:nvPr/>
          </p:nvSpPr>
          <p:spPr>
            <a:xfrm>
              <a:off x="2387552" y="47334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9" name="Oval 878"/>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0" name="Oval 879"/>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1" name="Oval 880"/>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2" name="Oval 881"/>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3" name="Oval 882"/>
            <p:cNvSpPr>
              <a:spLocks noChangeAspect="1"/>
            </p:cNvSpPr>
            <p:nvPr/>
          </p:nvSpPr>
          <p:spPr>
            <a:xfrm>
              <a:off x="2884031" y="50705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4" name="Oval 883"/>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5" name="Oval 884"/>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6" name="Oval 885"/>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7" name="Oval 886"/>
            <p:cNvSpPr>
              <a:spLocks noChangeAspect="1"/>
            </p:cNvSpPr>
            <p:nvPr/>
          </p:nvSpPr>
          <p:spPr>
            <a:xfrm>
              <a:off x="2952102" y="5978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8" name="Oval 887"/>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9" name="Oval 888"/>
            <p:cNvSpPr>
              <a:spLocks noChangeAspect="1"/>
            </p:cNvSpPr>
            <p:nvPr/>
          </p:nvSpPr>
          <p:spPr>
            <a:xfrm>
              <a:off x="2148341" y="52080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0" name="Oval 889"/>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1" name="Oval 890"/>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2" name="Oval 891"/>
            <p:cNvSpPr>
              <a:spLocks noChangeAspect="1"/>
            </p:cNvSpPr>
            <p:nvPr/>
          </p:nvSpPr>
          <p:spPr>
            <a:xfrm>
              <a:off x="2743152" y="5390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3" name="Oval 892"/>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4" name="Oval 893"/>
            <p:cNvSpPr>
              <a:spLocks noChangeAspect="1"/>
            </p:cNvSpPr>
            <p:nvPr/>
          </p:nvSpPr>
          <p:spPr>
            <a:xfrm>
              <a:off x="2767497" y="55695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5" name="Oval 894"/>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6" name="Oval 895"/>
            <p:cNvSpPr>
              <a:spLocks noChangeAspect="1"/>
            </p:cNvSpPr>
            <p:nvPr/>
          </p:nvSpPr>
          <p:spPr>
            <a:xfrm>
              <a:off x="2894497" y="57720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7" name="Oval 896"/>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8" name="Oval 897"/>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9" name="Oval 898"/>
            <p:cNvSpPr>
              <a:spLocks noChangeAspect="1"/>
            </p:cNvSpPr>
            <p:nvPr/>
          </p:nvSpPr>
          <p:spPr>
            <a:xfrm>
              <a:off x="3205709" y="5961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0" name="Oval 899"/>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901" name="Group 900"/>
          <p:cNvGrpSpPr/>
          <p:nvPr/>
        </p:nvGrpSpPr>
        <p:grpSpPr>
          <a:xfrm flipH="1" flipV="1">
            <a:off x="135795" y="1471892"/>
            <a:ext cx="1699428" cy="2033118"/>
            <a:chOff x="1861563" y="4403059"/>
            <a:chExt cx="1699428" cy="2033118"/>
          </a:xfrm>
        </p:grpSpPr>
        <p:sp>
          <p:nvSpPr>
            <p:cNvPr id="902" name="Oval 901"/>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3" name="Oval 902"/>
            <p:cNvSpPr>
              <a:spLocks noChangeAspect="1"/>
            </p:cNvSpPr>
            <p:nvPr/>
          </p:nvSpPr>
          <p:spPr>
            <a:xfrm>
              <a:off x="1861563" y="46069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4" name="Oval 903"/>
            <p:cNvSpPr>
              <a:spLocks noChangeAspect="1"/>
            </p:cNvSpPr>
            <p:nvPr/>
          </p:nvSpPr>
          <p:spPr>
            <a:xfrm>
              <a:off x="25843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5" name="Oval 904"/>
            <p:cNvSpPr>
              <a:spLocks noChangeAspect="1"/>
            </p:cNvSpPr>
            <p:nvPr/>
          </p:nvSpPr>
          <p:spPr>
            <a:xfrm>
              <a:off x="278760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6" name="Oval 905"/>
            <p:cNvSpPr>
              <a:spLocks noChangeAspect="1"/>
            </p:cNvSpPr>
            <p:nvPr/>
          </p:nvSpPr>
          <p:spPr>
            <a:xfrm>
              <a:off x="3012210" y="45310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7" name="Oval 906"/>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8" name="Oval 907"/>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9" name="Oval 908"/>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0" name="Oval 909"/>
            <p:cNvSpPr>
              <a:spLocks noChangeAspect="1"/>
            </p:cNvSpPr>
            <p:nvPr/>
          </p:nvSpPr>
          <p:spPr>
            <a:xfrm>
              <a:off x="3220643" y="58188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1" name="Oval 910"/>
            <p:cNvSpPr>
              <a:spLocks noChangeAspect="1"/>
            </p:cNvSpPr>
            <p:nvPr/>
          </p:nvSpPr>
          <p:spPr>
            <a:xfrm>
              <a:off x="2496598" y="620977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2" name="Oval 911"/>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3" name="Oval 912"/>
            <p:cNvSpPr>
              <a:spLocks noChangeAspect="1"/>
            </p:cNvSpPr>
            <p:nvPr/>
          </p:nvSpPr>
          <p:spPr>
            <a:xfrm>
              <a:off x="2531947" y="59114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4" name="Oval 913"/>
            <p:cNvSpPr>
              <a:spLocks noChangeAspect="1"/>
            </p:cNvSpPr>
            <p:nvPr/>
          </p:nvSpPr>
          <p:spPr>
            <a:xfrm>
              <a:off x="2122941" y="50937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5" name="Oval 914"/>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6" name="Oval 915"/>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7" name="Oval 916"/>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8" name="Oval 917"/>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9" name="Oval 918"/>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0" name="Oval 919"/>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1" name="Oval 920"/>
            <p:cNvSpPr>
              <a:spLocks noChangeAspect="1"/>
            </p:cNvSpPr>
            <p:nvPr/>
          </p:nvSpPr>
          <p:spPr>
            <a:xfrm>
              <a:off x="2627797" y="46671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2" name="Oval 921"/>
            <p:cNvSpPr>
              <a:spLocks noChangeAspect="1"/>
            </p:cNvSpPr>
            <p:nvPr/>
          </p:nvSpPr>
          <p:spPr>
            <a:xfrm>
              <a:off x="3266334" y="44030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3" name="Oval 922"/>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4" name="Oval 923"/>
            <p:cNvSpPr>
              <a:spLocks noChangeAspect="1"/>
            </p:cNvSpPr>
            <p:nvPr/>
          </p:nvSpPr>
          <p:spPr>
            <a:xfrm>
              <a:off x="3243809" y="46279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5" name="Oval 924"/>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926" name="Group 925"/>
          <p:cNvGrpSpPr/>
          <p:nvPr/>
        </p:nvGrpSpPr>
        <p:grpSpPr>
          <a:xfrm flipH="1" flipV="1">
            <a:off x="6906157" y="1065225"/>
            <a:ext cx="1777496" cy="1800578"/>
            <a:chOff x="1783495" y="4727651"/>
            <a:chExt cx="1777496" cy="1800578"/>
          </a:xfrm>
        </p:grpSpPr>
        <p:sp>
          <p:nvSpPr>
            <p:cNvPr id="927" name="Oval 926"/>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8" name="Oval 927"/>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9" name="Oval 928"/>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0" name="Oval 929"/>
            <p:cNvSpPr>
              <a:spLocks noChangeAspect="1"/>
            </p:cNvSpPr>
            <p:nvPr/>
          </p:nvSpPr>
          <p:spPr>
            <a:xfrm>
              <a:off x="2298652" y="64208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1" name="Oval 930"/>
            <p:cNvSpPr>
              <a:spLocks noChangeAspect="1"/>
            </p:cNvSpPr>
            <p:nvPr/>
          </p:nvSpPr>
          <p:spPr>
            <a:xfrm>
              <a:off x="2923310" y="63471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2" name="Oval 931"/>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3" name="Oval 932"/>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4" name="Oval 933"/>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5" name="Oval 934"/>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6" name="Oval 935"/>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7" name="Oval 936"/>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8" name="Oval 937"/>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9" name="Oval 938"/>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0" name="Oval 939"/>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1" name="Oval 940"/>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2" name="Oval 941"/>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3" name="Oval 942"/>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4" name="Oval 943"/>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5" name="Oval 944"/>
            <p:cNvSpPr>
              <a:spLocks noChangeAspect="1"/>
            </p:cNvSpPr>
            <p:nvPr/>
          </p:nvSpPr>
          <p:spPr>
            <a:xfrm>
              <a:off x="178349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6" name="Oval 945"/>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7" name="Oval 946"/>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8" name="Oval 947"/>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9" name="Oval 948"/>
            <p:cNvSpPr>
              <a:spLocks noChangeAspect="1"/>
            </p:cNvSpPr>
            <p:nvPr/>
          </p:nvSpPr>
          <p:spPr>
            <a:xfrm>
              <a:off x="3472409" y="5466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0" name="Oval 949"/>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951" name="Group 950"/>
          <p:cNvGrpSpPr/>
          <p:nvPr/>
        </p:nvGrpSpPr>
        <p:grpSpPr>
          <a:xfrm flipH="1">
            <a:off x="5265376" y="1666334"/>
            <a:ext cx="1917196" cy="1708526"/>
            <a:chOff x="1783495" y="4727651"/>
            <a:chExt cx="1917196" cy="1708526"/>
          </a:xfrm>
        </p:grpSpPr>
        <p:sp>
          <p:nvSpPr>
            <p:cNvPr id="952" name="Oval 951"/>
            <p:cNvSpPr>
              <a:spLocks noChangeAspect="1"/>
            </p:cNvSpPr>
            <p:nvPr/>
          </p:nvSpPr>
          <p:spPr>
            <a:xfrm>
              <a:off x="2501852" y="49965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3" name="Oval 952"/>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4" name="Oval 953"/>
            <p:cNvSpPr>
              <a:spLocks noChangeAspect="1"/>
            </p:cNvSpPr>
            <p:nvPr/>
          </p:nvSpPr>
          <p:spPr>
            <a:xfrm>
              <a:off x="30161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5" name="Oval 954"/>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6" name="Oval 955"/>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7" name="Oval 956"/>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8" name="Oval 957"/>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9" name="Oval 958"/>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0" name="Oval 959"/>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1" name="Oval 960"/>
            <p:cNvSpPr>
              <a:spLocks noChangeAspect="1"/>
            </p:cNvSpPr>
            <p:nvPr/>
          </p:nvSpPr>
          <p:spPr>
            <a:xfrm>
              <a:off x="2433098" y="58351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2" name="Oval 961"/>
            <p:cNvSpPr>
              <a:spLocks noChangeAspect="1"/>
            </p:cNvSpPr>
            <p:nvPr/>
          </p:nvSpPr>
          <p:spPr>
            <a:xfrm>
              <a:off x="3540172" y="50660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3" name="Oval 962"/>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4" name="Oval 963"/>
            <p:cNvSpPr>
              <a:spLocks noChangeAspect="1"/>
            </p:cNvSpPr>
            <p:nvPr/>
          </p:nvSpPr>
          <p:spPr>
            <a:xfrm>
              <a:off x="21864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5" name="Oval 964"/>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6" name="Oval 965"/>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7" name="Oval 966"/>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8" name="Oval 967"/>
            <p:cNvSpPr>
              <a:spLocks noChangeAspect="1"/>
            </p:cNvSpPr>
            <p:nvPr/>
          </p:nvSpPr>
          <p:spPr>
            <a:xfrm>
              <a:off x="2538897" y="54153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9" name="Oval 968"/>
            <p:cNvSpPr>
              <a:spLocks noChangeAspect="1"/>
            </p:cNvSpPr>
            <p:nvPr/>
          </p:nvSpPr>
          <p:spPr>
            <a:xfrm>
              <a:off x="2830997" y="56457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0" name="Oval 969"/>
            <p:cNvSpPr>
              <a:spLocks noChangeAspect="1"/>
            </p:cNvSpPr>
            <p:nvPr/>
          </p:nvSpPr>
          <p:spPr>
            <a:xfrm>
              <a:off x="178349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1" name="Oval 970"/>
            <p:cNvSpPr>
              <a:spLocks noChangeAspect="1"/>
            </p:cNvSpPr>
            <p:nvPr/>
          </p:nvSpPr>
          <p:spPr>
            <a:xfrm>
              <a:off x="3046897" y="53783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2" name="Oval 971"/>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3" name="Oval 972"/>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4" name="Oval 973"/>
            <p:cNvSpPr>
              <a:spLocks noChangeAspect="1"/>
            </p:cNvSpPr>
            <p:nvPr/>
          </p:nvSpPr>
          <p:spPr>
            <a:xfrm>
              <a:off x="3243809" y="5974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5" name="Oval 974"/>
            <p:cNvSpPr>
              <a:spLocks noChangeAspect="1"/>
            </p:cNvSpPr>
            <p:nvPr/>
          </p:nvSpPr>
          <p:spPr>
            <a:xfrm>
              <a:off x="3614467" y="54158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976" name="Group 975"/>
          <p:cNvGrpSpPr/>
          <p:nvPr/>
        </p:nvGrpSpPr>
        <p:grpSpPr>
          <a:xfrm flipV="1">
            <a:off x="3288817" y="1451438"/>
            <a:ext cx="2217859" cy="1769846"/>
            <a:chOff x="1518574" y="4882231"/>
            <a:chExt cx="2217859" cy="1769846"/>
          </a:xfrm>
        </p:grpSpPr>
        <p:sp>
          <p:nvSpPr>
            <p:cNvPr id="977" name="Oval 976"/>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8" name="Oval 977"/>
            <p:cNvSpPr>
              <a:spLocks noChangeAspect="1"/>
            </p:cNvSpPr>
            <p:nvPr/>
          </p:nvSpPr>
          <p:spPr>
            <a:xfrm>
              <a:off x="1785363" y="51276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9" name="Oval 978"/>
            <p:cNvSpPr>
              <a:spLocks noChangeAspect="1"/>
            </p:cNvSpPr>
            <p:nvPr/>
          </p:nvSpPr>
          <p:spPr>
            <a:xfrm>
              <a:off x="30161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0" name="Oval 979"/>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1" name="Oval 980"/>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2" name="Oval 981"/>
            <p:cNvSpPr>
              <a:spLocks noChangeAspect="1"/>
            </p:cNvSpPr>
            <p:nvPr/>
          </p:nvSpPr>
          <p:spPr>
            <a:xfrm>
              <a:off x="2705052" y="60887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3" name="Oval 982"/>
            <p:cNvSpPr>
              <a:spLocks noChangeAspect="1"/>
            </p:cNvSpPr>
            <p:nvPr/>
          </p:nvSpPr>
          <p:spPr>
            <a:xfrm>
              <a:off x="3036431" y="54134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4" name="Oval 983"/>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5" name="Oval 984"/>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6" name="Oval 985"/>
            <p:cNvSpPr>
              <a:spLocks noChangeAspect="1"/>
            </p:cNvSpPr>
            <p:nvPr/>
          </p:nvSpPr>
          <p:spPr>
            <a:xfrm>
              <a:off x="3537998" y="58224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7" name="Oval 986"/>
            <p:cNvSpPr>
              <a:spLocks noChangeAspect="1"/>
            </p:cNvSpPr>
            <p:nvPr/>
          </p:nvSpPr>
          <p:spPr>
            <a:xfrm>
              <a:off x="3578272" y="52946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8" name="Oval 987"/>
            <p:cNvSpPr>
              <a:spLocks noChangeAspect="1"/>
            </p:cNvSpPr>
            <p:nvPr/>
          </p:nvSpPr>
          <p:spPr>
            <a:xfrm>
              <a:off x="2646247" y="63559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9" name="Oval 988"/>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0" name="Oval 989"/>
            <p:cNvSpPr>
              <a:spLocks noChangeAspect="1"/>
            </p:cNvSpPr>
            <p:nvPr/>
          </p:nvSpPr>
          <p:spPr>
            <a:xfrm>
              <a:off x="3392848" y="56925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1" name="Oval 990"/>
            <p:cNvSpPr>
              <a:spLocks noChangeAspect="1"/>
            </p:cNvSpPr>
            <p:nvPr/>
          </p:nvSpPr>
          <p:spPr>
            <a:xfrm>
              <a:off x="15185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2" name="Oval 991"/>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3" name="Oval 992"/>
            <p:cNvSpPr>
              <a:spLocks noChangeAspect="1"/>
            </p:cNvSpPr>
            <p:nvPr/>
          </p:nvSpPr>
          <p:spPr>
            <a:xfrm>
              <a:off x="3618397" y="5466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4" name="Oval 993"/>
            <p:cNvSpPr>
              <a:spLocks noChangeAspect="1"/>
            </p:cNvSpPr>
            <p:nvPr/>
          </p:nvSpPr>
          <p:spPr>
            <a:xfrm>
              <a:off x="2996097" y="60902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5" name="Oval 994"/>
            <p:cNvSpPr>
              <a:spLocks noChangeAspect="1"/>
            </p:cNvSpPr>
            <p:nvPr/>
          </p:nvSpPr>
          <p:spPr>
            <a:xfrm>
              <a:off x="2266095" y="6544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6" name="Oval 995"/>
            <p:cNvSpPr>
              <a:spLocks noChangeAspect="1"/>
            </p:cNvSpPr>
            <p:nvPr/>
          </p:nvSpPr>
          <p:spPr>
            <a:xfrm>
              <a:off x="3046897" y="5238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7" name="Oval 996"/>
            <p:cNvSpPr>
              <a:spLocks noChangeAspect="1"/>
            </p:cNvSpPr>
            <p:nvPr/>
          </p:nvSpPr>
          <p:spPr>
            <a:xfrm>
              <a:off x="3342534" y="52158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8" name="Oval 997"/>
            <p:cNvSpPr>
              <a:spLocks noChangeAspect="1"/>
            </p:cNvSpPr>
            <p:nvPr/>
          </p:nvSpPr>
          <p:spPr>
            <a:xfrm>
              <a:off x="2416199" y="63975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9" name="Oval 998"/>
            <p:cNvSpPr>
              <a:spLocks noChangeAspect="1"/>
            </p:cNvSpPr>
            <p:nvPr/>
          </p:nvSpPr>
          <p:spPr>
            <a:xfrm>
              <a:off x="3650209" y="56439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0" name="Oval 999"/>
            <p:cNvSpPr>
              <a:spLocks noChangeAspect="1"/>
            </p:cNvSpPr>
            <p:nvPr/>
          </p:nvSpPr>
          <p:spPr>
            <a:xfrm>
              <a:off x="3474767" y="55174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001" name="Group 1000"/>
          <p:cNvGrpSpPr/>
          <p:nvPr/>
        </p:nvGrpSpPr>
        <p:grpSpPr>
          <a:xfrm flipV="1">
            <a:off x="3324131" y="1527364"/>
            <a:ext cx="1955333" cy="1515846"/>
            <a:chOff x="1709163" y="4882231"/>
            <a:chExt cx="1955333" cy="1515846"/>
          </a:xfrm>
        </p:grpSpPr>
        <p:sp>
          <p:nvSpPr>
            <p:cNvPr id="1002" name="Oval 1001"/>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3" name="Oval 1002"/>
            <p:cNvSpPr>
              <a:spLocks noChangeAspect="1"/>
            </p:cNvSpPr>
            <p:nvPr/>
          </p:nvSpPr>
          <p:spPr>
            <a:xfrm>
              <a:off x="1709163" y="54451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4" name="Oval 1003"/>
            <p:cNvSpPr>
              <a:spLocks noChangeAspect="1"/>
            </p:cNvSpPr>
            <p:nvPr/>
          </p:nvSpPr>
          <p:spPr>
            <a:xfrm>
              <a:off x="28510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5" name="Oval 1004"/>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6" name="Oval 1005"/>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7" name="Oval 1006"/>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8" name="Oval 1007"/>
            <p:cNvSpPr>
              <a:spLocks noChangeAspect="1"/>
            </p:cNvSpPr>
            <p:nvPr/>
          </p:nvSpPr>
          <p:spPr>
            <a:xfrm>
              <a:off x="2706231" y="55785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9" name="Oval 1008"/>
            <p:cNvSpPr>
              <a:spLocks noChangeAspect="1"/>
            </p:cNvSpPr>
            <p:nvPr/>
          </p:nvSpPr>
          <p:spPr>
            <a:xfrm>
              <a:off x="3291610" y="5559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0" name="Oval 1009"/>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1" name="Oval 1010"/>
            <p:cNvSpPr>
              <a:spLocks noChangeAspect="1"/>
            </p:cNvSpPr>
            <p:nvPr/>
          </p:nvSpPr>
          <p:spPr>
            <a:xfrm>
              <a:off x="3537998" y="58224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2" name="Oval 1011"/>
            <p:cNvSpPr>
              <a:spLocks noChangeAspect="1"/>
            </p:cNvSpPr>
            <p:nvPr/>
          </p:nvSpPr>
          <p:spPr>
            <a:xfrm>
              <a:off x="3578272" y="52946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3" name="Oval 1012"/>
            <p:cNvSpPr>
              <a:spLocks noChangeAspect="1"/>
            </p:cNvSpPr>
            <p:nvPr/>
          </p:nvSpPr>
          <p:spPr>
            <a:xfrm>
              <a:off x="2646247" y="50351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4" name="Oval 1013"/>
            <p:cNvSpPr>
              <a:spLocks noChangeAspect="1"/>
            </p:cNvSpPr>
            <p:nvPr/>
          </p:nvSpPr>
          <p:spPr>
            <a:xfrm>
              <a:off x="1881641" y="52334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5" name="Oval 1014"/>
            <p:cNvSpPr>
              <a:spLocks noChangeAspect="1"/>
            </p:cNvSpPr>
            <p:nvPr/>
          </p:nvSpPr>
          <p:spPr>
            <a:xfrm>
              <a:off x="3392848" y="56925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6" name="Oval 1015"/>
            <p:cNvSpPr>
              <a:spLocks noChangeAspect="1"/>
            </p:cNvSpPr>
            <p:nvPr/>
          </p:nvSpPr>
          <p:spPr>
            <a:xfrm>
              <a:off x="2013874" y="60024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7" name="Oval 1016"/>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8" name="Oval 1017"/>
            <p:cNvSpPr>
              <a:spLocks noChangeAspect="1"/>
            </p:cNvSpPr>
            <p:nvPr/>
          </p:nvSpPr>
          <p:spPr>
            <a:xfrm>
              <a:off x="2449997" y="6088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9" name="Oval 1018"/>
            <p:cNvSpPr>
              <a:spLocks noChangeAspect="1"/>
            </p:cNvSpPr>
            <p:nvPr/>
          </p:nvSpPr>
          <p:spPr>
            <a:xfrm>
              <a:off x="2996097" y="60902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0" name="Oval 1019"/>
            <p:cNvSpPr>
              <a:spLocks noChangeAspect="1"/>
            </p:cNvSpPr>
            <p:nvPr/>
          </p:nvSpPr>
          <p:spPr>
            <a:xfrm>
              <a:off x="2329595" y="6290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1" name="Oval 1020"/>
            <p:cNvSpPr>
              <a:spLocks noChangeAspect="1"/>
            </p:cNvSpPr>
            <p:nvPr/>
          </p:nvSpPr>
          <p:spPr>
            <a:xfrm>
              <a:off x="3046897" y="5238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2" name="Oval 1021"/>
            <p:cNvSpPr>
              <a:spLocks noChangeAspect="1"/>
            </p:cNvSpPr>
            <p:nvPr/>
          </p:nvSpPr>
          <p:spPr>
            <a:xfrm>
              <a:off x="3342534" y="52158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3" name="Oval 1022"/>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4" name="Oval 1023"/>
            <p:cNvSpPr>
              <a:spLocks noChangeAspect="1"/>
            </p:cNvSpPr>
            <p:nvPr/>
          </p:nvSpPr>
          <p:spPr>
            <a:xfrm>
              <a:off x="3358109" y="59233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5" name="Oval 1024"/>
            <p:cNvSpPr>
              <a:spLocks noChangeAspect="1"/>
            </p:cNvSpPr>
            <p:nvPr/>
          </p:nvSpPr>
          <p:spPr>
            <a:xfrm>
              <a:off x="3474767" y="55174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026" name="Group 1025"/>
          <p:cNvGrpSpPr/>
          <p:nvPr/>
        </p:nvGrpSpPr>
        <p:grpSpPr>
          <a:xfrm flipH="1" flipV="1">
            <a:off x="170494" y="1205112"/>
            <a:ext cx="1854544" cy="2235320"/>
            <a:chOff x="1846147" y="4200857"/>
            <a:chExt cx="1854544" cy="2235320"/>
          </a:xfrm>
        </p:grpSpPr>
        <p:sp>
          <p:nvSpPr>
            <p:cNvPr id="1027" name="Oval 1026"/>
            <p:cNvSpPr>
              <a:spLocks noChangeAspect="1"/>
            </p:cNvSpPr>
            <p:nvPr/>
          </p:nvSpPr>
          <p:spPr>
            <a:xfrm>
              <a:off x="20446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8" name="Oval 1027"/>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9" name="Oval 1028"/>
            <p:cNvSpPr>
              <a:spLocks noChangeAspect="1"/>
            </p:cNvSpPr>
            <p:nvPr/>
          </p:nvSpPr>
          <p:spPr>
            <a:xfrm>
              <a:off x="2546240" y="43421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0" name="Oval 1029"/>
            <p:cNvSpPr>
              <a:spLocks noChangeAspect="1"/>
            </p:cNvSpPr>
            <p:nvPr/>
          </p:nvSpPr>
          <p:spPr>
            <a:xfrm>
              <a:off x="278760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1" name="Oval 1030"/>
            <p:cNvSpPr>
              <a:spLocks noChangeAspect="1"/>
            </p:cNvSpPr>
            <p:nvPr/>
          </p:nvSpPr>
          <p:spPr>
            <a:xfrm>
              <a:off x="2923310" y="4200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2" name="Oval 1031"/>
            <p:cNvSpPr>
              <a:spLocks noChangeAspect="1"/>
            </p:cNvSpPr>
            <p:nvPr/>
          </p:nvSpPr>
          <p:spPr>
            <a:xfrm>
              <a:off x="2908252" y="48695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3" name="Oval 1032"/>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4" name="Oval 1033"/>
            <p:cNvSpPr>
              <a:spLocks noChangeAspect="1"/>
            </p:cNvSpPr>
            <p:nvPr/>
          </p:nvSpPr>
          <p:spPr>
            <a:xfrm>
              <a:off x="3431310" y="6194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5" name="Oval 1034"/>
            <p:cNvSpPr>
              <a:spLocks noChangeAspect="1"/>
            </p:cNvSpPr>
            <p:nvPr/>
          </p:nvSpPr>
          <p:spPr>
            <a:xfrm>
              <a:off x="3550843" y="48028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6" name="Oval 1035"/>
            <p:cNvSpPr>
              <a:spLocks noChangeAspect="1"/>
            </p:cNvSpPr>
            <p:nvPr/>
          </p:nvSpPr>
          <p:spPr>
            <a:xfrm>
              <a:off x="2496598" y="620977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7" name="Oval 1036"/>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8" name="Oval 1037"/>
            <p:cNvSpPr>
              <a:spLocks noChangeAspect="1"/>
            </p:cNvSpPr>
            <p:nvPr/>
          </p:nvSpPr>
          <p:spPr>
            <a:xfrm>
              <a:off x="1846147" y="58606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9" name="Oval 1038"/>
            <p:cNvSpPr>
              <a:spLocks noChangeAspect="1"/>
            </p:cNvSpPr>
            <p:nvPr/>
          </p:nvSpPr>
          <p:spPr>
            <a:xfrm>
              <a:off x="2122941" y="50937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0" name="Oval 1039"/>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1" name="Oval 1040"/>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2" name="Oval 1041"/>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3" name="Oval 1042"/>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4" name="Oval 1043"/>
            <p:cNvSpPr>
              <a:spLocks noChangeAspect="1"/>
            </p:cNvSpPr>
            <p:nvPr/>
          </p:nvSpPr>
          <p:spPr>
            <a:xfrm>
              <a:off x="2691297" y="63188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5" name="Oval 1044"/>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6" name="Oval 1045"/>
            <p:cNvSpPr>
              <a:spLocks noChangeAspect="1"/>
            </p:cNvSpPr>
            <p:nvPr/>
          </p:nvSpPr>
          <p:spPr>
            <a:xfrm>
              <a:off x="2615097" y="45147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7" name="Oval 1046"/>
            <p:cNvSpPr>
              <a:spLocks noChangeAspect="1"/>
            </p:cNvSpPr>
            <p:nvPr/>
          </p:nvSpPr>
          <p:spPr>
            <a:xfrm>
              <a:off x="3266334" y="4720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8" name="Oval 1047"/>
            <p:cNvSpPr>
              <a:spLocks noChangeAspect="1"/>
            </p:cNvSpPr>
            <p:nvPr/>
          </p:nvSpPr>
          <p:spPr>
            <a:xfrm>
              <a:off x="1920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9" name="Oval 1048"/>
            <p:cNvSpPr>
              <a:spLocks noChangeAspect="1"/>
            </p:cNvSpPr>
            <p:nvPr/>
          </p:nvSpPr>
          <p:spPr>
            <a:xfrm>
              <a:off x="3243809" y="62408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0" name="Oval 1049"/>
            <p:cNvSpPr>
              <a:spLocks noChangeAspect="1"/>
            </p:cNvSpPr>
            <p:nvPr/>
          </p:nvSpPr>
          <p:spPr>
            <a:xfrm>
              <a:off x="3614467" y="57841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051" name="Group 1050"/>
          <p:cNvGrpSpPr/>
          <p:nvPr/>
        </p:nvGrpSpPr>
        <p:grpSpPr>
          <a:xfrm flipH="1" flipV="1">
            <a:off x="135795" y="999234"/>
            <a:ext cx="1940728" cy="2047578"/>
            <a:chOff x="1620263" y="4327857"/>
            <a:chExt cx="1940728" cy="2047578"/>
          </a:xfrm>
        </p:grpSpPr>
        <p:sp>
          <p:nvSpPr>
            <p:cNvPr id="1052" name="Oval 1051"/>
            <p:cNvSpPr>
              <a:spLocks noChangeAspect="1"/>
            </p:cNvSpPr>
            <p:nvPr/>
          </p:nvSpPr>
          <p:spPr>
            <a:xfrm>
              <a:off x="2108152" y="5110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3" name="Oval 1052"/>
            <p:cNvSpPr>
              <a:spLocks noChangeAspect="1"/>
            </p:cNvSpPr>
            <p:nvPr/>
          </p:nvSpPr>
          <p:spPr>
            <a:xfrm>
              <a:off x="1620263" y="49752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4" name="Oval 1053"/>
            <p:cNvSpPr>
              <a:spLocks noChangeAspect="1"/>
            </p:cNvSpPr>
            <p:nvPr/>
          </p:nvSpPr>
          <p:spPr>
            <a:xfrm>
              <a:off x="25843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5" name="Oval 1054"/>
            <p:cNvSpPr>
              <a:spLocks noChangeAspect="1"/>
            </p:cNvSpPr>
            <p:nvPr/>
          </p:nvSpPr>
          <p:spPr>
            <a:xfrm>
              <a:off x="2787602" y="60017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6" name="Oval 1055"/>
            <p:cNvSpPr>
              <a:spLocks noChangeAspect="1"/>
            </p:cNvSpPr>
            <p:nvPr/>
          </p:nvSpPr>
          <p:spPr>
            <a:xfrm>
              <a:off x="2758210" y="4327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7" name="Oval 1056"/>
            <p:cNvSpPr>
              <a:spLocks noChangeAspect="1"/>
            </p:cNvSpPr>
            <p:nvPr/>
          </p:nvSpPr>
          <p:spPr>
            <a:xfrm>
              <a:off x="30606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8" name="Oval 1057"/>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9" name="Oval 1058"/>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0" name="Oval 1059"/>
            <p:cNvSpPr>
              <a:spLocks noChangeAspect="1"/>
            </p:cNvSpPr>
            <p:nvPr/>
          </p:nvSpPr>
          <p:spPr>
            <a:xfrm>
              <a:off x="3411143" y="51203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1" name="Oval 1060"/>
            <p:cNvSpPr>
              <a:spLocks noChangeAspect="1"/>
            </p:cNvSpPr>
            <p:nvPr/>
          </p:nvSpPr>
          <p:spPr>
            <a:xfrm>
              <a:off x="2496598" y="620977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2" name="Oval 1061"/>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3" name="Oval 1062"/>
            <p:cNvSpPr>
              <a:spLocks noChangeAspect="1"/>
            </p:cNvSpPr>
            <p:nvPr/>
          </p:nvSpPr>
          <p:spPr>
            <a:xfrm>
              <a:off x="2531947" y="59114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4" name="Oval 1063"/>
            <p:cNvSpPr>
              <a:spLocks noChangeAspect="1"/>
            </p:cNvSpPr>
            <p:nvPr/>
          </p:nvSpPr>
          <p:spPr>
            <a:xfrm>
              <a:off x="1754641" y="51699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5" name="Oval 1064"/>
            <p:cNvSpPr>
              <a:spLocks noChangeAspect="1"/>
            </p:cNvSpPr>
            <p:nvPr/>
          </p:nvSpPr>
          <p:spPr>
            <a:xfrm>
              <a:off x="2907073" y="58354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6" name="Oval 1065"/>
            <p:cNvSpPr>
              <a:spLocks noChangeAspect="1"/>
            </p:cNvSpPr>
            <p:nvPr/>
          </p:nvSpPr>
          <p:spPr>
            <a:xfrm>
              <a:off x="2280574" y="57865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7" name="Oval 1066"/>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8" name="Oval 1067"/>
            <p:cNvSpPr>
              <a:spLocks noChangeAspect="1"/>
            </p:cNvSpPr>
            <p:nvPr/>
          </p:nvSpPr>
          <p:spPr>
            <a:xfrm>
              <a:off x="2335697" y="6215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9" name="Oval 1068"/>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0" name="Oval 1069"/>
            <p:cNvSpPr>
              <a:spLocks noChangeAspect="1"/>
            </p:cNvSpPr>
            <p:nvPr/>
          </p:nvSpPr>
          <p:spPr>
            <a:xfrm>
              <a:off x="2005745" y="62271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1" name="Oval 1070"/>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2" name="Oval 1071"/>
            <p:cNvSpPr>
              <a:spLocks noChangeAspect="1"/>
            </p:cNvSpPr>
            <p:nvPr/>
          </p:nvSpPr>
          <p:spPr>
            <a:xfrm>
              <a:off x="2999634" y="53174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3" name="Oval 1072"/>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4" name="Oval 1073"/>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5" name="Oval 1074"/>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076" name="Content Placeholder 8"/>
          <p:cNvSpPr>
            <a:spLocks noGrp="1"/>
          </p:cNvSpPr>
          <p:nvPr>
            <p:ph idx="1"/>
          </p:nvPr>
        </p:nvSpPr>
        <p:spPr>
          <a:xfrm>
            <a:off x="486525" y="4358200"/>
            <a:ext cx="7936039" cy="819884"/>
          </a:xfrm>
        </p:spPr>
        <p:txBody>
          <a:bodyPr>
            <a:normAutofit fontScale="92500" lnSpcReduction="20000"/>
          </a:bodyPr>
          <a:lstStyle/>
          <a:p>
            <a:pPr>
              <a:buFont typeface="Lucida Grande"/>
              <a:buChar char="→"/>
            </a:pPr>
            <a:r>
              <a:rPr lang="en-US" sz="2000" b="1" dirty="0" smtClean="0">
                <a:solidFill>
                  <a:srgbClr val="0055A0"/>
                </a:solidFill>
                <a:latin typeface="+mj-lt"/>
              </a:rPr>
              <a:t>If the head of the bunch is slightly displaced by an amount </a:t>
            </a:r>
            <a:r>
              <a:rPr lang="en-US" sz="2000" b="1" i="1" dirty="0" err="1" smtClean="0">
                <a:solidFill>
                  <a:srgbClr val="0055A0"/>
                </a:solidFill>
                <a:latin typeface="Symbol" charset="2"/>
                <a:cs typeface="Symbol" charset="2"/>
              </a:rPr>
              <a:t>D</a:t>
            </a:r>
            <a:r>
              <a:rPr lang="en-US" sz="2000" b="1" i="1" dirty="0" err="1" smtClean="0">
                <a:solidFill>
                  <a:srgbClr val="0055A0"/>
                </a:solidFill>
                <a:latin typeface="+mj-lt"/>
              </a:rPr>
              <a:t>y</a:t>
            </a:r>
            <a:r>
              <a:rPr lang="en-US" sz="2000" b="1" baseline="-25000" dirty="0" err="1" smtClean="0">
                <a:solidFill>
                  <a:srgbClr val="0055A0"/>
                </a:solidFill>
                <a:latin typeface="+mj-lt"/>
              </a:rPr>
              <a:t>head</a:t>
            </a:r>
            <a:r>
              <a:rPr lang="en-US" sz="2000" b="1" dirty="0" smtClean="0">
                <a:solidFill>
                  <a:srgbClr val="0055A0"/>
                </a:solidFill>
                <a:latin typeface="+mj-lt"/>
              </a:rPr>
              <a:t> , an asymmetric pinch will take place, resulting into a net kick felt by the bunch tail </a:t>
            </a:r>
            <a:r>
              <a:rPr lang="en-US" sz="2000" b="1" i="1" dirty="0" err="1" smtClean="0">
                <a:solidFill>
                  <a:srgbClr val="0055A0"/>
                </a:solidFill>
                <a:latin typeface="Symbol" charset="2"/>
                <a:cs typeface="Symbol" charset="2"/>
              </a:rPr>
              <a:t>D</a:t>
            </a:r>
            <a:r>
              <a:rPr lang="en-US" sz="2000" b="1" i="1" dirty="0" err="1" smtClean="0">
                <a:solidFill>
                  <a:srgbClr val="0055A0"/>
                </a:solidFill>
                <a:latin typeface="+mj-lt"/>
              </a:rPr>
              <a:t>y’</a:t>
            </a:r>
            <a:r>
              <a:rPr lang="en-US" sz="2000" b="1" baseline="-25000" dirty="0" err="1" smtClean="0">
                <a:solidFill>
                  <a:srgbClr val="0055A0"/>
                </a:solidFill>
                <a:latin typeface="+mj-lt"/>
              </a:rPr>
              <a:t>tail</a:t>
            </a:r>
            <a:endParaRPr lang="en-US" sz="2000" b="1" dirty="0" smtClean="0">
              <a:solidFill>
                <a:srgbClr val="0055A0"/>
              </a:solidFill>
              <a:latin typeface="+mj-lt"/>
            </a:endParaRPr>
          </a:p>
        </p:txBody>
      </p:sp>
      <p:cxnSp>
        <p:nvCxnSpPr>
          <p:cNvPr id="1077" name="Straight Arrow Connector 1076"/>
          <p:cNvCxnSpPr/>
          <p:nvPr/>
        </p:nvCxnSpPr>
        <p:spPr>
          <a:xfrm rot="16200000" flipV="1">
            <a:off x="939309" y="2346018"/>
            <a:ext cx="549564" cy="1588"/>
          </a:xfrm>
          <a:prstGeom prst="straightConnector1">
            <a:avLst/>
          </a:prstGeom>
          <a:ln w="38100" cap="flat" cmpd="sng" algn="ctr">
            <a:solidFill>
              <a:schemeClr val="tx1"/>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pic>
        <p:nvPicPr>
          <p:cNvPr id="1078" name="Picture 1077" descr="latex-image-1.pdf"/>
          <p:cNvPicPr>
            <a:picLocks noChangeAspect="1"/>
          </p:cNvPicPr>
          <p:nvPr/>
        </p:nvPicPr>
        <p:blipFill>
          <a:blip r:embed="rId2"/>
          <a:stretch>
            <a:fillRect/>
          </a:stretch>
        </p:blipFill>
        <p:spPr>
          <a:xfrm>
            <a:off x="198824" y="1640179"/>
            <a:ext cx="2085675" cy="339134"/>
          </a:xfrm>
          <a:prstGeom prst="rect">
            <a:avLst/>
          </a:prstGeom>
          <a:solidFill>
            <a:schemeClr val="bg1"/>
          </a:solidFill>
          <a:ln>
            <a:noFill/>
          </a:ln>
        </p:spPr>
      </p:pic>
      <p:pic>
        <p:nvPicPr>
          <p:cNvPr id="1079" name="Picture 1078" descr="latex-image-1.pdf"/>
          <p:cNvPicPr>
            <a:picLocks noChangeAspect="1"/>
          </p:cNvPicPr>
          <p:nvPr/>
        </p:nvPicPr>
        <p:blipFill>
          <a:blip r:embed="rId3"/>
          <a:stretch>
            <a:fillRect/>
          </a:stretch>
        </p:blipFill>
        <p:spPr>
          <a:xfrm>
            <a:off x="7621943" y="1880474"/>
            <a:ext cx="1116666" cy="368711"/>
          </a:xfrm>
          <a:prstGeom prst="rect">
            <a:avLst/>
          </a:prstGeom>
          <a:solidFill>
            <a:schemeClr val="bg1"/>
          </a:solidFill>
          <a:ln>
            <a:noFill/>
          </a:ln>
        </p:spPr>
      </p:pic>
      <p:cxnSp>
        <p:nvCxnSpPr>
          <p:cNvPr id="1080" name="Straight Arrow Connector 1079"/>
          <p:cNvCxnSpPr/>
          <p:nvPr/>
        </p:nvCxnSpPr>
        <p:spPr>
          <a:xfrm flipV="1">
            <a:off x="7478251" y="2125368"/>
            <a:ext cx="19965" cy="429418"/>
          </a:xfrm>
          <a:prstGeom prst="straightConnector1">
            <a:avLst/>
          </a:prstGeom>
          <a:ln w="38100" cap="flat" cmpd="sng" algn="ctr">
            <a:solidFill>
              <a:schemeClr val="tx1"/>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364"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365"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46564299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Residual gas ionization</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8</a:t>
            </a:fld>
            <a:endParaRPr lang="en-US" dirty="0"/>
          </a:p>
        </p:txBody>
      </p:sp>
      <p:pic>
        <p:nvPicPr>
          <p:cNvPr id="15" name="Picture 57"/>
          <p:cNvPicPr>
            <a:picLocks noChangeAspect="1" noChangeArrowheads="1"/>
          </p:cNvPicPr>
          <p:nvPr/>
        </p:nvPicPr>
        <p:blipFill>
          <a:blip r:embed="rId2"/>
          <a:srcRect/>
          <a:stretch>
            <a:fillRect/>
          </a:stretch>
        </p:blipFill>
        <p:spPr bwMode="auto">
          <a:xfrm>
            <a:off x="1905000" y="856370"/>
            <a:ext cx="5300663" cy="2925763"/>
          </a:xfrm>
          <a:prstGeom prst="rect">
            <a:avLst/>
          </a:prstGeom>
          <a:noFill/>
          <a:ln w="9525">
            <a:noFill/>
            <a:miter lim="800000"/>
            <a:headEnd/>
            <a:tailEnd/>
          </a:ln>
        </p:spPr>
      </p:pic>
      <p:sp>
        <p:nvSpPr>
          <p:cNvPr id="16" name="Text Box 60"/>
          <p:cNvSpPr txBox="1">
            <a:spLocks noChangeArrowheads="1"/>
          </p:cNvSpPr>
          <p:nvPr/>
        </p:nvSpPr>
        <p:spPr bwMode="auto">
          <a:xfrm>
            <a:off x="650006" y="4077181"/>
            <a:ext cx="7692256" cy="1077218"/>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600" dirty="0" smtClean="0"/>
              <a:t>The </a:t>
            </a:r>
            <a:r>
              <a:rPr lang="en-US" sz="1600" dirty="0" smtClean="0">
                <a:solidFill>
                  <a:srgbClr val="0000FF"/>
                </a:solidFill>
              </a:rPr>
              <a:t>number of electron/ion pairs created via </a:t>
            </a:r>
            <a:r>
              <a:rPr lang="en-US" sz="1600" b="1" dirty="0" smtClean="0">
                <a:solidFill>
                  <a:srgbClr val="0000FF"/>
                </a:solidFill>
              </a:rPr>
              <a:t>scattering</a:t>
            </a:r>
            <a:r>
              <a:rPr lang="en-US" sz="1600" dirty="0" smtClean="0">
                <a:solidFill>
                  <a:srgbClr val="0000FF"/>
                </a:solidFill>
              </a:rPr>
              <a:t> per unit length</a:t>
            </a:r>
            <a:r>
              <a:rPr lang="en-US" sz="1600" dirty="0" smtClean="0"/>
              <a:t> (</a:t>
            </a:r>
            <a:r>
              <a:rPr lang="en-US" sz="1600" dirty="0" smtClean="0">
                <a:latin typeface="Symbol" pitchFamily="-65" charset="2"/>
              </a:rPr>
              <a:t>l</a:t>
            </a:r>
            <a:r>
              <a:rPr lang="en-US" sz="1600" dirty="0" smtClean="0"/>
              <a:t>=</a:t>
            </a:r>
            <a:r>
              <a:rPr lang="en-US" sz="1600" dirty="0" err="1" smtClean="0"/>
              <a:t>dN</a:t>
            </a:r>
            <a:r>
              <a:rPr lang="en-US" sz="1600" baseline="-25000" dirty="0" err="1" smtClean="0"/>
              <a:t>ion</a:t>
            </a:r>
            <a:r>
              <a:rPr lang="en-US" sz="1600" dirty="0" smtClean="0"/>
              <a:t>/ds = </a:t>
            </a:r>
            <a:r>
              <a:rPr lang="en-US" sz="1600" dirty="0" err="1" smtClean="0"/>
              <a:t>dN</a:t>
            </a:r>
            <a:r>
              <a:rPr lang="en-US" sz="1600" baseline="-25000" dirty="0" err="1" smtClean="0"/>
              <a:t>el</a:t>
            </a:r>
            <a:r>
              <a:rPr lang="en-US" sz="1600" dirty="0" smtClean="0"/>
              <a:t>/ds) depends on the partial pressures of the components of the residual gas (</a:t>
            </a:r>
            <a:r>
              <a:rPr lang="en-US" sz="1600" dirty="0" err="1" smtClean="0"/>
              <a:t>P</a:t>
            </a:r>
            <a:r>
              <a:rPr lang="en-US" sz="1600" baseline="-25000" dirty="0" err="1" smtClean="0"/>
              <a:t>n</a:t>
            </a:r>
            <a:r>
              <a:rPr lang="en-US" sz="1600" dirty="0" smtClean="0"/>
              <a:t>), the cross section of the ionization process for each of these species (</a:t>
            </a:r>
            <a:r>
              <a:rPr lang="en-US" sz="1600" dirty="0" err="1" smtClean="0">
                <a:latin typeface="Symbol" pitchFamily="-65" charset="2"/>
              </a:rPr>
              <a:t>s</a:t>
            </a:r>
            <a:r>
              <a:rPr lang="en-US" sz="1600" baseline="-25000" dirty="0" err="1" smtClean="0"/>
              <a:t>n</a:t>
            </a:r>
            <a:r>
              <a:rPr lang="en-US" sz="1600" dirty="0" smtClean="0"/>
              <a:t>), the number of particles per bunch (</a:t>
            </a:r>
            <a:r>
              <a:rPr lang="en-US" sz="1600" dirty="0" err="1" smtClean="0"/>
              <a:t>N</a:t>
            </a:r>
            <a:r>
              <a:rPr lang="en-US" sz="1600" baseline="-25000" dirty="0" err="1" smtClean="0"/>
              <a:t>b</a:t>
            </a:r>
            <a:r>
              <a:rPr lang="en-US" sz="1600" dirty="0" smtClean="0"/>
              <a:t>). We can assume room temperature T=300 K</a:t>
            </a:r>
            <a:endParaRPr lang="en-US" sz="1600" dirty="0"/>
          </a:p>
        </p:txBody>
      </p:sp>
      <p:pic>
        <p:nvPicPr>
          <p:cNvPr id="25" name="Picture 24" descr="latex-image-1.pdf"/>
          <p:cNvPicPr>
            <a:picLocks noChangeAspect="1"/>
          </p:cNvPicPr>
          <p:nvPr/>
        </p:nvPicPr>
        <p:blipFill>
          <a:blip r:embed="rId3"/>
          <a:stretch>
            <a:fillRect/>
          </a:stretch>
        </p:blipFill>
        <p:spPr>
          <a:xfrm>
            <a:off x="1512621" y="5261062"/>
            <a:ext cx="5929813" cy="648000"/>
          </a:xfrm>
          <a:prstGeom prst="rect">
            <a:avLst/>
          </a:prstGeom>
        </p:spPr>
      </p:pic>
      <p:sp>
        <p:nvSpPr>
          <p:cNvPr id="9"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0"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887872807"/>
      </p:ext>
    </p:extLst>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80</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Single bunch electron cloud instability</a:t>
            </a:r>
            <a:endParaRPr lang="en-US" dirty="0"/>
          </a:p>
        </p:txBody>
      </p:sp>
      <p:sp>
        <p:nvSpPr>
          <p:cNvPr id="365" name="Freeform 364"/>
          <p:cNvSpPr/>
          <p:nvPr/>
        </p:nvSpPr>
        <p:spPr>
          <a:xfrm rot="21351767" flipV="1">
            <a:off x="834754" y="1279280"/>
            <a:ext cx="6536651" cy="1685636"/>
          </a:xfrm>
          <a:custGeom>
            <a:avLst/>
            <a:gdLst>
              <a:gd name="connsiteX0" fmla="*/ 6342303 w 6536651"/>
              <a:gd name="connsiteY0" fmla="*/ 392545 h 1685636"/>
              <a:gd name="connsiteX1" fmla="*/ 4910667 w 6536651"/>
              <a:gd name="connsiteY1" fmla="*/ 103909 h 1685636"/>
              <a:gd name="connsiteX2" fmla="*/ 3502122 w 6536651"/>
              <a:gd name="connsiteY2" fmla="*/ 69273 h 1685636"/>
              <a:gd name="connsiteX3" fmla="*/ 1793394 w 6536651"/>
              <a:gd name="connsiteY3" fmla="*/ 184727 h 1685636"/>
              <a:gd name="connsiteX4" fmla="*/ 211667 w 6536651"/>
              <a:gd name="connsiteY4" fmla="*/ 1177636 h 1685636"/>
              <a:gd name="connsiteX5" fmla="*/ 523394 w 6536651"/>
              <a:gd name="connsiteY5" fmla="*/ 1674091 h 1685636"/>
              <a:gd name="connsiteX6" fmla="*/ 1689485 w 6536651"/>
              <a:gd name="connsiteY6" fmla="*/ 1108364 h 1685636"/>
              <a:gd name="connsiteX7" fmla="*/ 2509212 w 6536651"/>
              <a:gd name="connsiteY7" fmla="*/ 704273 h 1685636"/>
              <a:gd name="connsiteX8" fmla="*/ 4818303 w 6536651"/>
              <a:gd name="connsiteY8" fmla="*/ 819727 h 1685636"/>
              <a:gd name="connsiteX9" fmla="*/ 6076758 w 6536651"/>
              <a:gd name="connsiteY9" fmla="*/ 692727 h 1685636"/>
              <a:gd name="connsiteX10" fmla="*/ 6342303 w 6536651"/>
              <a:gd name="connsiteY10" fmla="*/ 392545 h 1685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536651" h="1685636">
                <a:moveTo>
                  <a:pt x="6342303" y="392545"/>
                </a:moveTo>
                <a:cubicBezTo>
                  <a:pt x="6147955" y="294409"/>
                  <a:pt x="5384030" y="157788"/>
                  <a:pt x="4910667" y="103909"/>
                </a:cubicBezTo>
                <a:cubicBezTo>
                  <a:pt x="4437304" y="50030"/>
                  <a:pt x="4021667" y="55803"/>
                  <a:pt x="3502122" y="69273"/>
                </a:cubicBezTo>
                <a:cubicBezTo>
                  <a:pt x="2982577" y="82743"/>
                  <a:pt x="2341803" y="0"/>
                  <a:pt x="1793394" y="184727"/>
                </a:cubicBezTo>
                <a:cubicBezTo>
                  <a:pt x="1244985" y="369454"/>
                  <a:pt x="423334" y="929409"/>
                  <a:pt x="211667" y="1177636"/>
                </a:cubicBezTo>
                <a:cubicBezTo>
                  <a:pt x="0" y="1425863"/>
                  <a:pt x="277091" y="1685636"/>
                  <a:pt x="523394" y="1674091"/>
                </a:cubicBezTo>
                <a:cubicBezTo>
                  <a:pt x="769697" y="1662546"/>
                  <a:pt x="1689485" y="1108364"/>
                  <a:pt x="1689485" y="1108364"/>
                </a:cubicBezTo>
                <a:cubicBezTo>
                  <a:pt x="2020455" y="946728"/>
                  <a:pt x="1987742" y="752379"/>
                  <a:pt x="2509212" y="704273"/>
                </a:cubicBezTo>
                <a:cubicBezTo>
                  <a:pt x="3030682" y="656167"/>
                  <a:pt x="4223712" y="821651"/>
                  <a:pt x="4818303" y="819727"/>
                </a:cubicBezTo>
                <a:cubicBezTo>
                  <a:pt x="5412894" y="817803"/>
                  <a:pt x="5826607" y="769697"/>
                  <a:pt x="6076758" y="692727"/>
                </a:cubicBezTo>
                <a:cubicBezTo>
                  <a:pt x="6326909" y="615757"/>
                  <a:pt x="6536651" y="490681"/>
                  <a:pt x="6342303" y="392545"/>
                </a:cubicBezTo>
                <a:close/>
              </a:path>
            </a:pathLst>
          </a:custGeom>
          <a:solidFill>
            <a:schemeClr val="dk1">
              <a:alpha val="65000"/>
            </a:schemeClr>
          </a:solidFill>
          <a:ln>
            <a:noFill/>
            <a:headEnd type="none" w="med" len="med"/>
            <a:tailEnd type="none" w="med" len="med"/>
          </a:ln>
          <a:effectLst>
            <a:glow rad="63500">
              <a:schemeClr val="accent1">
                <a:satMod val="175000"/>
                <a:alpha val="40000"/>
              </a:schemeClr>
            </a:glow>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366" name="Straight Connector 365"/>
          <p:cNvCxnSpPr/>
          <p:nvPr/>
        </p:nvCxnSpPr>
        <p:spPr>
          <a:xfrm>
            <a:off x="242153" y="997462"/>
            <a:ext cx="8686800" cy="1588"/>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367" name="Straight Connector 366"/>
          <p:cNvCxnSpPr/>
          <p:nvPr/>
        </p:nvCxnSpPr>
        <p:spPr>
          <a:xfrm>
            <a:off x="242153" y="3810936"/>
            <a:ext cx="8686800" cy="1588"/>
          </a:xfrm>
          <a:prstGeom prst="line">
            <a:avLst/>
          </a:prstGeom>
          <a:ln>
            <a:solidFill>
              <a:srgbClr val="4D4D4D"/>
            </a:solidFill>
          </a:ln>
        </p:spPr>
        <p:style>
          <a:lnRef idx="2">
            <a:schemeClr val="accent1"/>
          </a:lnRef>
          <a:fillRef idx="0">
            <a:schemeClr val="accent1"/>
          </a:fillRef>
          <a:effectRef idx="1">
            <a:schemeClr val="accent1"/>
          </a:effectRef>
          <a:fontRef idx="minor">
            <a:schemeClr val="tx1"/>
          </a:fontRef>
        </p:style>
      </p:cxnSp>
      <p:grpSp>
        <p:nvGrpSpPr>
          <p:cNvPr id="368" name="Group 367"/>
          <p:cNvGrpSpPr/>
          <p:nvPr/>
        </p:nvGrpSpPr>
        <p:grpSpPr>
          <a:xfrm>
            <a:off x="6169662" y="1103018"/>
            <a:ext cx="1555246" cy="1708526"/>
            <a:chOff x="2005745" y="4727651"/>
            <a:chExt cx="1555246" cy="1708526"/>
          </a:xfrm>
        </p:grpSpPr>
        <p:sp>
          <p:nvSpPr>
            <p:cNvPr id="369" name="Oval 368"/>
            <p:cNvSpPr>
              <a:spLocks noChangeAspect="1"/>
            </p:cNvSpPr>
            <p:nvPr/>
          </p:nvSpPr>
          <p:spPr>
            <a:xfrm>
              <a:off x="2235152" y="58474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0" name="Oval 369"/>
            <p:cNvSpPr>
              <a:spLocks noChangeAspect="1"/>
            </p:cNvSpPr>
            <p:nvPr/>
          </p:nvSpPr>
          <p:spPr>
            <a:xfrm>
              <a:off x="2387552" y="54319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1" name="Oval 370"/>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2" name="Oval 371"/>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3" name="Oval 372"/>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4" name="Oval 37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5" name="Oval 374"/>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6" name="Oval 37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7" name="Oval 37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8" name="Oval 377"/>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9" name="Oval 378"/>
            <p:cNvSpPr>
              <a:spLocks noChangeAspect="1"/>
            </p:cNvSpPr>
            <p:nvPr/>
          </p:nvSpPr>
          <p:spPr>
            <a:xfrm>
              <a:off x="2952102" y="5978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0" name="Oval 379"/>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1" name="Oval 380"/>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2" name="Oval 381"/>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3" name="Oval 382"/>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4" name="Oval 38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5" name="Oval 384"/>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6" name="Oval 385"/>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7" name="Oval 386"/>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8" name="Oval 387"/>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9" name="Oval 388"/>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0" name="Oval 38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1" name="Oval 390"/>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2" name="Oval 391"/>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93" name="Group 392"/>
          <p:cNvGrpSpPr/>
          <p:nvPr/>
        </p:nvGrpSpPr>
        <p:grpSpPr>
          <a:xfrm flipH="1" flipV="1">
            <a:off x="4226334" y="1552034"/>
            <a:ext cx="2537138" cy="1708526"/>
            <a:chOff x="1783495" y="4727651"/>
            <a:chExt cx="2537138" cy="1708526"/>
          </a:xfrm>
        </p:grpSpPr>
        <p:sp>
          <p:nvSpPr>
            <p:cNvPr id="394" name="Oval 393"/>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5" name="Oval 394"/>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6" name="Oval 395"/>
            <p:cNvSpPr>
              <a:spLocks noChangeAspect="1"/>
            </p:cNvSpPr>
            <p:nvPr/>
          </p:nvSpPr>
          <p:spPr>
            <a:xfrm>
              <a:off x="30161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7" name="Oval 396"/>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8" name="Oval 397"/>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9" name="Oval 39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0" name="Oval 399"/>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1" name="Oval 40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2" name="Oval 40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3" name="Oval 402"/>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4" name="Oval 403"/>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5" name="Oval 404"/>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6" name="Oval 405"/>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7" name="Oval 406"/>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8" name="Oval 40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9" name="Oval 40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0" name="Oval 40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1" name="Oval 410"/>
            <p:cNvSpPr>
              <a:spLocks noChangeAspect="1"/>
            </p:cNvSpPr>
            <p:nvPr/>
          </p:nvSpPr>
          <p:spPr>
            <a:xfrm>
              <a:off x="2996097" y="60902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2" name="Oval 411"/>
            <p:cNvSpPr>
              <a:spLocks noChangeAspect="1"/>
            </p:cNvSpPr>
            <p:nvPr/>
          </p:nvSpPr>
          <p:spPr>
            <a:xfrm>
              <a:off x="178349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3" name="Oval 412"/>
            <p:cNvSpPr>
              <a:spLocks noChangeAspect="1"/>
            </p:cNvSpPr>
            <p:nvPr/>
          </p:nvSpPr>
          <p:spPr>
            <a:xfrm>
              <a:off x="3046897" y="5238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4" name="Oval 413"/>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5" name="Oval 414"/>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6" name="Oval 415"/>
            <p:cNvSpPr>
              <a:spLocks noChangeAspect="1"/>
            </p:cNvSpPr>
            <p:nvPr/>
          </p:nvSpPr>
          <p:spPr>
            <a:xfrm>
              <a:off x="4234409" y="5326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7" name="Oval 416"/>
            <p:cNvSpPr>
              <a:spLocks noChangeAspect="1"/>
            </p:cNvSpPr>
            <p:nvPr/>
          </p:nvSpPr>
          <p:spPr>
            <a:xfrm>
              <a:off x="3474767" y="55174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18" name="Group 417"/>
          <p:cNvGrpSpPr/>
          <p:nvPr/>
        </p:nvGrpSpPr>
        <p:grpSpPr>
          <a:xfrm>
            <a:off x="7306312" y="1589870"/>
            <a:ext cx="1555246" cy="1708526"/>
            <a:chOff x="2005745" y="4727651"/>
            <a:chExt cx="1555246" cy="1708526"/>
          </a:xfrm>
        </p:grpSpPr>
        <p:sp>
          <p:nvSpPr>
            <p:cNvPr id="419" name="Oval 418"/>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0" name="Oval 419"/>
            <p:cNvSpPr>
              <a:spLocks noChangeAspect="1"/>
            </p:cNvSpPr>
            <p:nvPr/>
          </p:nvSpPr>
          <p:spPr>
            <a:xfrm>
              <a:off x="2387552" y="47334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1" name="Oval 420"/>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2" name="Oval 421"/>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3" name="Oval 422"/>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4" name="Oval 42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5" name="Oval 424"/>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6" name="Oval 42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7" name="Oval 42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8" name="Oval 427"/>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9" name="Oval 428"/>
            <p:cNvSpPr>
              <a:spLocks noChangeAspect="1"/>
            </p:cNvSpPr>
            <p:nvPr/>
          </p:nvSpPr>
          <p:spPr>
            <a:xfrm>
              <a:off x="2952102" y="5978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0" name="Oval 429"/>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1" name="Oval 430"/>
            <p:cNvSpPr>
              <a:spLocks noChangeAspect="1"/>
            </p:cNvSpPr>
            <p:nvPr/>
          </p:nvSpPr>
          <p:spPr>
            <a:xfrm>
              <a:off x="2148341" y="52080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2" name="Oval 431"/>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3" name="Oval 432"/>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4" name="Oval 43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5" name="Oval 434"/>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6" name="Oval 435"/>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7" name="Oval 436"/>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8" name="Oval 437"/>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9" name="Oval 438"/>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0" name="Oval 43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1" name="Oval 440"/>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2" name="Oval 441"/>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43" name="Group 442"/>
          <p:cNvGrpSpPr/>
          <p:nvPr/>
        </p:nvGrpSpPr>
        <p:grpSpPr>
          <a:xfrm flipH="1" flipV="1">
            <a:off x="7245603" y="1569430"/>
            <a:ext cx="1699428" cy="2247232"/>
            <a:chOff x="1861563" y="4727651"/>
            <a:chExt cx="1699428" cy="2247232"/>
          </a:xfrm>
        </p:grpSpPr>
        <p:sp>
          <p:nvSpPr>
            <p:cNvPr id="444" name="Oval 443"/>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5" name="Oval 444"/>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6" name="Oval 445"/>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7" name="Oval 446"/>
            <p:cNvSpPr>
              <a:spLocks noChangeAspect="1"/>
            </p:cNvSpPr>
            <p:nvPr/>
          </p:nvSpPr>
          <p:spPr>
            <a:xfrm>
              <a:off x="278760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8" name="Oval 447"/>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9" name="Oval 44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0" name="Oval 449"/>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1" name="Oval 45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2" name="Oval 45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3" name="Oval 452"/>
            <p:cNvSpPr>
              <a:spLocks noChangeAspect="1"/>
            </p:cNvSpPr>
            <p:nvPr/>
          </p:nvSpPr>
          <p:spPr>
            <a:xfrm>
              <a:off x="2496598" y="620977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4" name="Oval 453"/>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5" name="Oval 454"/>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6" name="Oval 455"/>
            <p:cNvSpPr>
              <a:spLocks noChangeAspect="1"/>
            </p:cNvSpPr>
            <p:nvPr/>
          </p:nvSpPr>
          <p:spPr>
            <a:xfrm>
              <a:off x="2122941" y="50937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7" name="Oval 456"/>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8" name="Oval 45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9" name="Oval 45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0" name="Oval 45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1" name="Oval 460"/>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2" name="Oval 461"/>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3" name="Oval 462"/>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4" name="Oval 463"/>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5" name="Oval 464"/>
            <p:cNvSpPr>
              <a:spLocks noChangeAspect="1"/>
            </p:cNvSpPr>
            <p:nvPr/>
          </p:nvSpPr>
          <p:spPr>
            <a:xfrm>
              <a:off x="2174899" y="68674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6" name="Oval 465"/>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7" name="Oval 466"/>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68" name="Group 467"/>
          <p:cNvGrpSpPr/>
          <p:nvPr/>
        </p:nvGrpSpPr>
        <p:grpSpPr>
          <a:xfrm>
            <a:off x="1713468" y="1260241"/>
            <a:ext cx="1555246" cy="1987414"/>
            <a:chOff x="2005745" y="4733469"/>
            <a:chExt cx="1555246" cy="1987414"/>
          </a:xfrm>
        </p:grpSpPr>
        <p:sp>
          <p:nvSpPr>
            <p:cNvPr id="469" name="Oval 468"/>
            <p:cNvSpPr>
              <a:spLocks noChangeAspect="1"/>
            </p:cNvSpPr>
            <p:nvPr/>
          </p:nvSpPr>
          <p:spPr>
            <a:xfrm>
              <a:off x="2209752" y="48949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0" name="Oval 469"/>
            <p:cNvSpPr>
              <a:spLocks noChangeAspect="1"/>
            </p:cNvSpPr>
            <p:nvPr/>
          </p:nvSpPr>
          <p:spPr>
            <a:xfrm>
              <a:off x="2387552" y="47334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1" name="Oval 470"/>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2" name="Oval 471"/>
            <p:cNvSpPr>
              <a:spLocks noChangeAspect="1"/>
            </p:cNvSpPr>
            <p:nvPr/>
          </p:nvSpPr>
          <p:spPr>
            <a:xfrm>
              <a:off x="2412952" y="59128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3" name="Oval 472"/>
            <p:cNvSpPr>
              <a:spLocks noChangeAspect="1"/>
            </p:cNvSpPr>
            <p:nvPr/>
          </p:nvSpPr>
          <p:spPr>
            <a:xfrm>
              <a:off x="2986810" y="5267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4" name="Oval 47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5" name="Oval 474"/>
            <p:cNvSpPr>
              <a:spLocks noChangeAspect="1"/>
            </p:cNvSpPr>
            <p:nvPr/>
          </p:nvSpPr>
          <p:spPr>
            <a:xfrm>
              <a:off x="3163431" y="51340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6" name="Oval 47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7" name="Oval 47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8" name="Oval 477"/>
            <p:cNvSpPr>
              <a:spLocks noChangeAspect="1"/>
            </p:cNvSpPr>
            <p:nvPr/>
          </p:nvSpPr>
          <p:spPr>
            <a:xfrm>
              <a:off x="2534698" y="64320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9" name="Oval 478"/>
            <p:cNvSpPr>
              <a:spLocks noChangeAspect="1"/>
            </p:cNvSpPr>
            <p:nvPr/>
          </p:nvSpPr>
          <p:spPr>
            <a:xfrm>
              <a:off x="2825102" y="60169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0" name="Oval 479"/>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1" name="Oval 480"/>
            <p:cNvSpPr>
              <a:spLocks noChangeAspect="1"/>
            </p:cNvSpPr>
            <p:nvPr/>
          </p:nvSpPr>
          <p:spPr>
            <a:xfrm>
              <a:off x="2605541" y="53858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2" name="Oval 481"/>
            <p:cNvSpPr>
              <a:spLocks noChangeAspect="1"/>
            </p:cNvSpPr>
            <p:nvPr/>
          </p:nvSpPr>
          <p:spPr>
            <a:xfrm>
              <a:off x="2424473" y="54925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3" name="Oval 482"/>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4" name="Oval 48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5" name="Oval 484"/>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6" name="Oval 485"/>
            <p:cNvSpPr>
              <a:spLocks noChangeAspect="1"/>
            </p:cNvSpPr>
            <p:nvPr/>
          </p:nvSpPr>
          <p:spPr>
            <a:xfrm>
              <a:off x="28563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7" name="Oval 486"/>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8" name="Oval 487"/>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9" name="Oval 488"/>
            <p:cNvSpPr>
              <a:spLocks noChangeAspect="1"/>
            </p:cNvSpPr>
            <p:nvPr/>
          </p:nvSpPr>
          <p:spPr>
            <a:xfrm>
              <a:off x="3088534" y="53809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0" name="Oval 489"/>
            <p:cNvSpPr>
              <a:spLocks noChangeAspect="1"/>
            </p:cNvSpPr>
            <p:nvPr/>
          </p:nvSpPr>
          <p:spPr>
            <a:xfrm>
              <a:off x="2301899" y="66134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1" name="Oval 490"/>
            <p:cNvSpPr>
              <a:spLocks noChangeAspect="1"/>
            </p:cNvSpPr>
            <p:nvPr/>
          </p:nvSpPr>
          <p:spPr>
            <a:xfrm>
              <a:off x="3193009" y="60122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2" name="Oval 491"/>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93" name="Group 492"/>
          <p:cNvGrpSpPr/>
          <p:nvPr/>
        </p:nvGrpSpPr>
        <p:grpSpPr>
          <a:xfrm flipH="1" flipV="1">
            <a:off x="3432451" y="1725504"/>
            <a:ext cx="2247396" cy="1735594"/>
            <a:chOff x="1313595" y="4829251"/>
            <a:chExt cx="2247396" cy="1735594"/>
          </a:xfrm>
        </p:grpSpPr>
        <p:sp>
          <p:nvSpPr>
            <p:cNvPr id="494" name="Oval 493"/>
            <p:cNvSpPr>
              <a:spLocks noChangeAspect="1"/>
            </p:cNvSpPr>
            <p:nvPr/>
          </p:nvSpPr>
          <p:spPr>
            <a:xfrm>
              <a:off x="2298652" y="50981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5" name="Oval 494"/>
            <p:cNvSpPr>
              <a:spLocks noChangeAspect="1"/>
            </p:cNvSpPr>
            <p:nvPr/>
          </p:nvSpPr>
          <p:spPr>
            <a:xfrm>
              <a:off x="2471163" y="50641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6" name="Oval 495"/>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7" name="Oval 496"/>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8" name="Oval 497"/>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9" name="Oval 49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0" name="Oval 499"/>
            <p:cNvSpPr>
              <a:spLocks noChangeAspect="1"/>
            </p:cNvSpPr>
            <p:nvPr/>
          </p:nvSpPr>
          <p:spPr>
            <a:xfrm>
              <a:off x="2909431" y="48292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1" name="Oval 50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2" name="Oval 50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3" name="Oval 502"/>
            <p:cNvSpPr>
              <a:spLocks noChangeAspect="1"/>
            </p:cNvSpPr>
            <p:nvPr/>
          </p:nvSpPr>
          <p:spPr>
            <a:xfrm>
              <a:off x="2598198" y="64574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4" name="Oval 503"/>
            <p:cNvSpPr>
              <a:spLocks noChangeAspect="1"/>
            </p:cNvSpPr>
            <p:nvPr/>
          </p:nvSpPr>
          <p:spPr>
            <a:xfrm>
              <a:off x="3336972" y="59042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5" name="Oval 504"/>
            <p:cNvSpPr>
              <a:spLocks noChangeAspect="1"/>
            </p:cNvSpPr>
            <p:nvPr/>
          </p:nvSpPr>
          <p:spPr>
            <a:xfrm>
              <a:off x="2773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6" name="Oval 505"/>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7" name="Oval 506"/>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8" name="Oval 507"/>
            <p:cNvSpPr>
              <a:spLocks noChangeAspect="1"/>
            </p:cNvSpPr>
            <p:nvPr/>
          </p:nvSpPr>
          <p:spPr>
            <a:xfrm>
              <a:off x="29028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9" name="Oval 50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0" name="Oval 50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1" name="Oval 510"/>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2" name="Oval 511"/>
            <p:cNvSpPr>
              <a:spLocks noChangeAspect="1"/>
            </p:cNvSpPr>
            <p:nvPr/>
          </p:nvSpPr>
          <p:spPr>
            <a:xfrm>
              <a:off x="1313595" y="57445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3" name="Oval 512"/>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4" name="Oval 513"/>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5" name="Oval 514"/>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6" name="Oval 515"/>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7" name="Oval 516"/>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518" name="Group 517"/>
          <p:cNvGrpSpPr/>
          <p:nvPr/>
        </p:nvGrpSpPr>
        <p:grpSpPr>
          <a:xfrm>
            <a:off x="2254710" y="1709221"/>
            <a:ext cx="1470917" cy="1492114"/>
            <a:chOff x="2090074" y="4733469"/>
            <a:chExt cx="1470917" cy="1492114"/>
          </a:xfrm>
        </p:grpSpPr>
        <p:sp>
          <p:nvSpPr>
            <p:cNvPr id="519" name="Oval 518"/>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0" name="Oval 519"/>
            <p:cNvSpPr>
              <a:spLocks noChangeAspect="1"/>
            </p:cNvSpPr>
            <p:nvPr/>
          </p:nvSpPr>
          <p:spPr>
            <a:xfrm>
              <a:off x="2387552" y="47334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1" name="Oval 520"/>
            <p:cNvSpPr>
              <a:spLocks noChangeAspect="1"/>
            </p:cNvSpPr>
            <p:nvPr/>
          </p:nvSpPr>
          <p:spPr>
            <a:xfrm>
              <a:off x="3003440" y="48501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2" name="Oval 521"/>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3" name="Oval 522"/>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4" name="Oval 52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5" name="Oval 524"/>
            <p:cNvSpPr>
              <a:spLocks noChangeAspect="1"/>
            </p:cNvSpPr>
            <p:nvPr/>
          </p:nvSpPr>
          <p:spPr>
            <a:xfrm>
              <a:off x="2884031" y="49181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6" name="Oval 52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7" name="Oval 52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8" name="Oval 527"/>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9" name="Oval 528"/>
            <p:cNvSpPr>
              <a:spLocks noChangeAspect="1"/>
            </p:cNvSpPr>
            <p:nvPr/>
          </p:nvSpPr>
          <p:spPr>
            <a:xfrm>
              <a:off x="2952102" y="5978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0" name="Oval 529"/>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1" name="Oval 530"/>
            <p:cNvSpPr>
              <a:spLocks noChangeAspect="1"/>
            </p:cNvSpPr>
            <p:nvPr/>
          </p:nvSpPr>
          <p:spPr>
            <a:xfrm>
              <a:off x="2148341" y="52080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2" name="Oval 531"/>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3" name="Oval 532"/>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4" name="Oval 533"/>
            <p:cNvSpPr>
              <a:spLocks noChangeAspect="1"/>
            </p:cNvSpPr>
            <p:nvPr/>
          </p:nvSpPr>
          <p:spPr>
            <a:xfrm>
              <a:off x="2743152" y="5390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5" name="Oval 534"/>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6" name="Oval 535"/>
            <p:cNvSpPr>
              <a:spLocks noChangeAspect="1"/>
            </p:cNvSpPr>
            <p:nvPr/>
          </p:nvSpPr>
          <p:spPr>
            <a:xfrm>
              <a:off x="2767497" y="55695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7" name="Oval 536"/>
            <p:cNvSpPr>
              <a:spLocks noChangeAspect="1"/>
            </p:cNvSpPr>
            <p:nvPr/>
          </p:nvSpPr>
          <p:spPr>
            <a:xfrm>
              <a:off x="2196245" y="54270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8" name="Oval 537"/>
            <p:cNvSpPr>
              <a:spLocks noChangeAspect="1"/>
            </p:cNvSpPr>
            <p:nvPr/>
          </p:nvSpPr>
          <p:spPr>
            <a:xfrm>
              <a:off x="2894497" y="57720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9" name="Oval 538"/>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0" name="Oval 53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1" name="Oval 540"/>
            <p:cNvSpPr>
              <a:spLocks noChangeAspect="1"/>
            </p:cNvSpPr>
            <p:nvPr/>
          </p:nvSpPr>
          <p:spPr>
            <a:xfrm>
              <a:off x="3205709" y="5961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2" name="Oval 541"/>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543" name="Group 542"/>
          <p:cNvGrpSpPr/>
          <p:nvPr/>
        </p:nvGrpSpPr>
        <p:grpSpPr>
          <a:xfrm flipH="1" flipV="1">
            <a:off x="135795" y="1471892"/>
            <a:ext cx="1699428" cy="1905120"/>
            <a:chOff x="1861563" y="4531057"/>
            <a:chExt cx="1699428" cy="1905120"/>
          </a:xfrm>
        </p:grpSpPr>
        <p:sp>
          <p:nvSpPr>
            <p:cNvPr id="544" name="Oval 543"/>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5" name="Oval 544"/>
            <p:cNvSpPr>
              <a:spLocks noChangeAspect="1"/>
            </p:cNvSpPr>
            <p:nvPr/>
          </p:nvSpPr>
          <p:spPr>
            <a:xfrm>
              <a:off x="1861563" y="46069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6" name="Oval 545"/>
            <p:cNvSpPr>
              <a:spLocks noChangeAspect="1"/>
            </p:cNvSpPr>
            <p:nvPr/>
          </p:nvSpPr>
          <p:spPr>
            <a:xfrm>
              <a:off x="25843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7" name="Oval 546"/>
            <p:cNvSpPr>
              <a:spLocks noChangeAspect="1"/>
            </p:cNvSpPr>
            <p:nvPr/>
          </p:nvSpPr>
          <p:spPr>
            <a:xfrm>
              <a:off x="278760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8" name="Oval 547"/>
            <p:cNvSpPr>
              <a:spLocks noChangeAspect="1"/>
            </p:cNvSpPr>
            <p:nvPr/>
          </p:nvSpPr>
          <p:spPr>
            <a:xfrm>
              <a:off x="3012210" y="45310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9" name="Oval 54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0" name="Oval 549"/>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1" name="Oval 55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2" name="Oval 551"/>
            <p:cNvSpPr>
              <a:spLocks noChangeAspect="1"/>
            </p:cNvSpPr>
            <p:nvPr/>
          </p:nvSpPr>
          <p:spPr>
            <a:xfrm>
              <a:off x="3220643" y="58188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3" name="Oval 552"/>
            <p:cNvSpPr>
              <a:spLocks noChangeAspect="1"/>
            </p:cNvSpPr>
            <p:nvPr/>
          </p:nvSpPr>
          <p:spPr>
            <a:xfrm>
              <a:off x="2496598" y="620977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4" name="Oval 553"/>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5" name="Oval 554"/>
            <p:cNvSpPr>
              <a:spLocks noChangeAspect="1"/>
            </p:cNvSpPr>
            <p:nvPr/>
          </p:nvSpPr>
          <p:spPr>
            <a:xfrm>
              <a:off x="2531947" y="59114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6" name="Oval 555"/>
            <p:cNvSpPr>
              <a:spLocks noChangeAspect="1"/>
            </p:cNvSpPr>
            <p:nvPr/>
          </p:nvSpPr>
          <p:spPr>
            <a:xfrm>
              <a:off x="2122941" y="50937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7" name="Oval 556"/>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8" name="Oval 55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9" name="Oval 55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0" name="Oval 559"/>
            <p:cNvSpPr>
              <a:spLocks noChangeAspect="1"/>
            </p:cNvSpPr>
            <p:nvPr/>
          </p:nvSpPr>
          <p:spPr>
            <a:xfrm>
              <a:off x="20435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1" name="Oval 560"/>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2" name="Oval 561"/>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3" name="Oval 562"/>
            <p:cNvSpPr>
              <a:spLocks noChangeAspect="1"/>
            </p:cNvSpPr>
            <p:nvPr/>
          </p:nvSpPr>
          <p:spPr>
            <a:xfrm>
              <a:off x="2627797" y="46671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4" name="Oval 563"/>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5" name="Oval 564"/>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6" name="Oval 565"/>
            <p:cNvSpPr>
              <a:spLocks noChangeAspect="1"/>
            </p:cNvSpPr>
            <p:nvPr/>
          </p:nvSpPr>
          <p:spPr>
            <a:xfrm>
              <a:off x="3243809" y="46279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7" name="Oval 566"/>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568" name="Group 567"/>
          <p:cNvGrpSpPr/>
          <p:nvPr/>
        </p:nvGrpSpPr>
        <p:grpSpPr>
          <a:xfrm flipH="1" flipV="1">
            <a:off x="6906157" y="1065225"/>
            <a:ext cx="1777496" cy="1800578"/>
            <a:chOff x="1783495" y="4727651"/>
            <a:chExt cx="1777496" cy="1800578"/>
          </a:xfrm>
        </p:grpSpPr>
        <p:sp>
          <p:nvSpPr>
            <p:cNvPr id="569" name="Oval 568"/>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0" name="Oval 569"/>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1" name="Oval 570"/>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2" name="Oval 571"/>
            <p:cNvSpPr>
              <a:spLocks noChangeAspect="1"/>
            </p:cNvSpPr>
            <p:nvPr/>
          </p:nvSpPr>
          <p:spPr>
            <a:xfrm>
              <a:off x="2298652" y="64208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3" name="Oval 572"/>
            <p:cNvSpPr>
              <a:spLocks noChangeAspect="1"/>
            </p:cNvSpPr>
            <p:nvPr/>
          </p:nvSpPr>
          <p:spPr>
            <a:xfrm>
              <a:off x="2923310" y="63471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4" name="Oval 57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5" name="Oval 574"/>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6" name="Oval 57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7" name="Oval 57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8" name="Oval 577"/>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9" name="Oval 578"/>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0" name="Oval 579"/>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1" name="Oval 580"/>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2" name="Oval 581"/>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3" name="Oval 582"/>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4" name="Oval 58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5" name="Oval 584"/>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6" name="Oval 585"/>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7" name="Oval 586"/>
            <p:cNvSpPr>
              <a:spLocks noChangeAspect="1"/>
            </p:cNvSpPr>
            <p:nvPr/>
          </p:nvSpPr>
          <p:spPr>
            <a:xfrm>
              <a:off x="178349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8" name="Oval 587"/>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9" name="Oval 588"/>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0" name="Oval 58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1" name="Oval 590"/>
            <p:cNvSpPr>
              <a:spLocks noChangeAspect="1"/>
            </p:cNvSpPr>
            <p:nvPr/>
          </p:nvSpPr>
          <p:spPr>
            <a:xfrm>
              <a:off x="3472409" y="5466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2" name="Oval 591"/>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593" name="Group 592"/>
          <p:cNvGrpSpPr/>
          <p:nvPr/>
        </p:nvGrpSpPr>
        <p:grpSpPr>
          <a:xfrm flipH="1">
            <a:off x="5265376" y="1666334"/>
            <a:ext cx="1917196" cy="1708526"/>
            <a:chOff x="1783495" y="4727651"/>
            <a:chExt cx="1917196" cy="1708526"/>
          </a:xfrm>
        </p:grpSpPr>
        <p:sp>
          <p:nvSpPr>
            <p:cNvPr id="594" name="Oval 593"/>
            <p:cNvSpPr>
              <a:spLocks noChangeAspect="1"/>
            </p:cNvSpPr>
            <p:nvPr/>
          </p:nvSpPr>
          <p:spPr>
            <a:xfrm>
              <a:off x="2501852" y="49965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5" name="Oval 594"/>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6" name="Oval 595"/>
            <p:cNvSpPr>
              <a:spLocks noChangeAspect="1"/>
            </p:cNvSpPr>
            <p:nvPr/>
          </p:nvSpPr>
          <p:spPr>
            <a:xfrm>
              <a:off x="30161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7" name="Oval 596"/>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8" name="Oval 597"/>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9" name="Oval 59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0" name="Oval 599"/>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1" name="Oval 60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2" name="Oval 60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3" name="Oval 602"/>
            <p:cNvSpPr>
              <a:spLocks noChangeAspect="1"/>
            </p:cNvSpPr>
            <p:nvPr/>
          </p:nvSpPr>
          <p:spPr>
            <a:xfrm>
              <a:off x="2433098" y="58351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4" name="Oval 603"/>
            <p:cNvSpPr>
              <a:spLocks noChangeAspect="1"/>
            </p:cNvSpPr>
            <p:nvPr/>
          </p:nvSpPr>
          <p:spPr>
            <a:xfrm>
              <a:off x="3540172" y="50660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5" name="Oval 604"/>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6" name="Oval 605"/>
            <p:cNvSpPr>
              <a:spLocks noChangeAspect="1"/>
            </p:cNvSpPr>
            <p:nvPr/>
          </p:nvSpPr>
          <p:spPr>
            <a:xfrm>
              <a:off x="21864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7" name="Oval 606"/>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8" name="Oval 60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9" name="Oval 60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0" name="Oval 609"/>
            <p:cNvSpPr>
              <a:spLocks noChangeAspect="1"/>
            </p:cNvSpPr>
            <p:nvPr/>
          </p:nvSpPr>
          <p:spPr>
            <a:xfrm>
              <a:off x="2538897" y="54153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1" name="Oval 610"/>
            <p:cNvSpPr>
              <a:spLocks noChangeAspect="1"/>
            </p:cNvSpPr>
            <p:nvPr/>
          </p:nvSpPr>
          <p:spPr>
            <a:xfrm>
              <a:off x="2830997" y="56457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2" name="Oval 611"/>
            <p:cNvSpPr>
              <a:spLocks noChangeAspect="1"/>
            </p:cNvSpPr>
            <p:nvPr/>
          </p:nvSpPr>
          <p:spPr>
            <a:xfrm>
              <a:off x="178349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3" name="Oval 612"/>
            <p:cNvSpPr>
              <a:spLocks noChangeAspect="1"/>
            </p:cNvSpPr>
            <p:nvPr/>
          </p:nvSpPr>
          <p:spPr>
            <a:xfrm>
              <a:off x="3046897" y="53783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4" name="Oval 613"/>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5" name="Oval 614"/>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6" name="Oval 615"/>
            <p:cNvSpPr>
              <a:spLocks noChangeAspect="1"/>
            </p:cNvSpPr>
            <p:nvPr/>
          </p:nvSpPr>
          <p:spPr>
            <a:xfrm>
              <a:off x="3243809" y="5974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7" name="Oval 616"/>
            <p:cNvSpPr>
              <a:spLocks noChangeAspect="1"/>
            </p:cNvSpPr>
            <p:nvPr/>
          </p:nvSpPr>
          <p:spPr>
            <a:xfrm>
              <a:off x="3614467" y="54158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18" name="Group 617"/>
          <p:cNvGrpSpPr/>
          <p:nvPr/>
        </p:nvGrpSpPr>
        <p:grpSpPr>
          <a:xfrm flipV="1">
            <a:off x="3288817" y="1451438"/>
            <a:ext cx="2217859" cy="1769846"/>
            <a:chOff x="1518574" y="4882231"/>
            <a:chExt cx="2217859" cy="1769846"/>
          </a:xfrm>
        </p:grpSpPr>
        <p:sp>
          <p:nvSpPr>
            <p:cNvPr id="619" name="Oval 618"/>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0" name="Oval 619"/>
            <p:cNvSpPr>
              <a:spLocks noChangeAspect="1"/>
            </p:cNvSpPr>
            <p:nvPr/>
          </p:nvSpPr>
          <p:spPr>
            <a:xfrm>
              <a:off x="1785363" y="51276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1" name="Oval 620"/>
            <p:cNvSpPr>
              <a:spLocks noChangeAspect="1"/>
            </p:cNvSpPr>
            <p:nvPr/>
          </p:nvSpPr>
          <p:spPr>
            <a:xfrm>
              <a:off x="30161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2" name="Oval 621"/>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3" name="Oval 622"/>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4" name="Oval 623"/>
            <p:cNvSpPr>
              <a:spLocks noChangeAspect="1"/>
            </p:cNvSpPr>
            <p:nvPr/>
          </p:nvSpPr>
          <p:spPr>
            <a:xfrm>
              <a:off x="2705052" y="60887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5" name="Oval 624"/>
            <p:cNvSpPr>
              <a:spLocks noChangeAspect="1"/>
            </p:cNvSpPr>
            <p:nvPr/>
          </p:nvSpPr>
          <p:spPr>
            <a:xfrm>
              <a:off x="3036431" y="54134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6" name="Oval 62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7" name="Oval 62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8" name="Oval 627"/>
            <p:cNvSpPr>
              <a:spLocks noChangeAspect="1"/>
            </p:cNvSpPr>
            <p:nvPr/>
          </p:nvSpPr>
          <p:spPr>
            <a:xfrm>
              <a:off x="3537998" y="58224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9" name="Oval 628"/>
            <p:cNvSpPr>
              <a:spLocks noChangeAspect="1"/>
            </p:cNvSpPr>
            <p:nvPr/>
          </p:nvSpPr>
          <p:spPr>
            <a:xfrm>
              <a:off x="3578272" y="52946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0" name="Oval 629"/>
            <p:cNvSpPr>
              <a:spLocks noChangeAspect="1"/>
            </p:cNvSpPr>
            <p:nvPr/>
          </p:nvSpPr>
          <p:spPr>
            <a:xfrm>
              <a:off x="2646247" y="63559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1" name="Oval 630"/>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2" name="Oval 631"/>
            <p:cNvSpPr>
              <a:spLocks noChangeAspect="1"/>
            </p:cNvSpPr>
            <p:nvPr/>
          </p:nvSpPr>
          <p:spPr>
            <a:xfrm>
              <a:off x="3392848" y="56925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3" name="Oval 632"/>
            <p:cNvSpPr>
              <a:spLocks noChangeAspect="1"/>
            </p:cNvSpPr>
            <p:nvPr/>
          </p:nvSpPr>
          <p:spPr>
            <a:xfrm>
              <a:off x="15185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4" name="Oval 63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5" name="Oval 634"/>
            <p:cNvSpPr>
              <a:spLocks noChangeAspect="1"/>
            </p:cNvSpPr>
            <p:nvPr/>
          </p:nvSpPr>
          <p:spPr>
            <a:xfrm>
              <a:off x="3618397" y="5466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6" name="Oval 635"/>
            <p:cNvSpPr>
              <a:spLocks noChangeAspect="1"/>
            </p:cNvSpPr>
            <p:nvPr/>
          </p:nvSpPr>
          <p:spPr>
            <a:xfrm>
              <a:off x="2996097" y="60902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7" name="Oval 636"/>
            <p:cNvSpPr>
              <a:spLocks noChangeAspect="1"/>
            </p:cNvSpPr>
            <p:nvPr/>
          </p:nvSpPr>
          <p:spPr>
            <a:xfrm>
              <a:off x="2266095" y="6544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8" name="Oval 637"/>
            <p:cNvSpPr>
              <a:spLocks noChangeAspect="1"/>
            </p:cNvSpPr>
            <p:nvPr/>
          </p:nvSpPr>
          <p:spPr>
            <a:xfrm>
              <a:off x="3046897" y="5238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9" name="Oval 638"/>
            <p:cNvSpPr>
              <a:spLocks noChangeAspect="1"/>
            </p:cNvSpPr>
            <p:nvPr/>
          </p:nvSpPr>
          <p:spPr>
            <a:xfrm>
              <a:off x="3342534" y="52158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0" name="Oval 639"/>
            <p:cNvSpPr>
              <a:spLocks noChangeAspect="1"/>
            </p:cNvSpPr>
            <p:nvPr/>
          </p:nvSpPr>
          <p:spPr>
            <a:xfrm>
              <a:off x="2416199" y="63975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1" name="Oval 640"/>
            <p:cNvSpPr>
              <a:spLocks noChangeAspect="1"/>
            </p:cNvSpPr>
            <p:nvPr/>
          </p:nvSpPr>
          <p:spPr>
            <a:xfrm>
              <a:off x="3650209" y="56439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2" name="Oval 641"/>
            <p:cNvSpPr>
              <a:spLocks noChangeAspect="1"/>
            </p:cNvSpPr>
            <p:nvPr/>
          </p:nvSpPr>
          <p:spPr>
            <a:xfrm>
              <a:off x="3474767" y="55174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43" name="Group 642"/>
          <p:cNvGrpSpPr/>
          <p:nvPr/>
        </p:nvGrpSpPr>
        <p:grpSpPr>
          <a:xfrm flipV="1">
            <a:off x="3324131" y="1527364"/>
            <a:ext cx="1955333" cy="1515846"/>
            <a:chOff x="1709163" y="4882231"/>
            <a:chExt cx="1955333" cy="1515846"/>
          </a:xfrm>
        </p:grpSpPr>
        <p:sp>
          <p:nvSpPr>
            <p:cNvPr id="644" name="Oval 643"/>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5" name="Oval 644"/>
            <p:cNvSpPr>
              <a:spLocks noChangeAspect="1"/>
            </p:cNvSpPr>
            <p:nvPr/>
          </p:nvSpPr>
          <p:spPr>
            <a:xfrm>
              <a:off x="1709163" y="54451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6" name="Oval 645"/>
            <p:cNvSpPr>
              <a:spLocks noChangeAspect="1"/>
            </p:cNvSpPr>
            <p:nvPr/>
          </p:nvSpPr>
          <p:spPr>
            <a:xfrm>
              <a:off x="28510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7" name="Oval 646"/>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8" name="Oval 647"/>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9" name="Oval 64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0" name="Oval 649"/>
            <p:cNvSpPr>
              <a:spLocks noChangeAspect="1"/>
            </p:cNvSpPr>
            <p:nvPr/>
          </p:nvSpPr>
          <p:spPr>
            <a:xfrm>
              <a:off x="2706231" y="55785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1" name="Oval 650"/>
            <p:cNvSpPr>
              <a:spLocks noChangeAspect="1"/>
            </p:cNvSpPr>
            <p:nvPr/>
          </p:nvSpPr>
          <p:spPr>
            <a:xfrm>
              <a:off x="3291610" y="5559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2" name="Oval 65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3" name="Oval 652"/>
            <p:cNvSpPr>
              <a:spLocks noChangeAspect="1"/>
            </p:cNvSpPr>
            <p:nvPr/>
          </p:nvSpPr>
          <p:spPr>
            <a:xfrm>
              <a:off x="3537998" y="58224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4" name="Oval 653"/>
            <p:cNvSpPr>
              <a:spLocks noChangeAspect="1"/>
            </p:cNvSpPr>
            <p:nvPr/>
          </p:nvSpPr>
          <p:spPr>
            <a:xfrm>
              <a:off x="3578272" y="52946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5" name="Oval 654"/>
            <p:cNvSpPr>
              <a:spLocks noChangeAspect="1"/>
            </p:cNvSpPr>
            <p:nvPr/>
          </p:nvSpPr>
          <p:spPr>
            <a:xfrm>
              <a:off x="2646247" y="50351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6" name="Oval 655"/>
            <p:cNvSpPr>
              <a:spLocks noChangeAspect="1"/>
            </p:cNvSpPr>
            <p:nvPr/>
          </p:nvSpPr>
          <p:spPr>
            <a:xfrm>
              <a:off x="1881641" y="52334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7" name="Oval 656"/>
            <p:cNvSpPr>
              <a:spLocks noChangeAspect="1"/>
            </p:cNvSpPr>
            <p:nvPr/>
          </p:nvSpPr>
          <p:spPr>
            <a:xfrm>
              <a:off x="3392848" y="56925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8" name="Oval 657"/>
            <p:cNvSpPr>
              <a:spLocks noChangeAspect="1"/>
            </p:cNvSpPr>
            <p:nvPr/>
          </p:nvSpPr>
          <p:spPr>
            <a:xfrm>
              <a:off x="2013874" y="60024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9" name="Oval 65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0" name="Oval 659"/>
            <p:cNvSpPr>
              <a:spLocks noChangeAspect="1"/>
            </p:cNvSpPr>
            <p:nvPr/>
          </p:nvSpPr>
          <p:spPr>
            <a:xfrm>
              <a:off x="2449997" y="6088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1" name="Oval 660"/>
            <p:cNvSpPr>
              <a:spLocks noChangeAspect="1"/>
            </p:cNvSpPr>
            <p:nvPr/>
          </p:nvSpPr>
          <p:spPr>
            <a:xfrm>
              <a:off x="2996097" y="60902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2" name="Oval 661"/>
            <p:cNvSpPr>
              <a:spLocks noChangeAspect="1"/>
            </p:cNvSpPr>
            <p:nvPr/>
          </p:nvSpPr>
          <p:spPr>
            <a:xfrm>
              <a:off x="2329595" y="6290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3" name="Oval 662"/>
            <p:cNvSpPr>
              <a:spLocks noChangeAspect="1"/>
            </p:cNvSpPr>
            <p:nvPr/>
          </p:nvSpPr>
          <p:spPr>
            <a:xfrm>
              <a:off x="3046897" y="5238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4" name="Oval 663"/>
            <p:cNvSpPr>
              <a:spLocks noChangeAspect="1"/>
            </p:cNvSpPr>
            <p:nvPr/>
          </p:nvSpPr>
          <p:spPr>
            <a:xfrm>
              <a:off x="3342534" y="52158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5" name="Oval 664"/>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6" name="Oval 665"/>
            <p:cNvSpPr>
              <a:spLocks noChangeAspect="1"/>
            </p:cNvSpPr>
            <p:nvPr/>
          </p:nvSpPr>
          <p:spPr>
            <a:xfrm>
              <a:off x="3358109" y="59233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7" name="Oval 666"/>
            <p:cNvSpPr>
              <a:spLocks noChangeAspect="1"/>
            </p:cNvSpPr>
            <p:nvPr/>
          </p:nvSpPr>
          <p:spPr>
            <a:xfrm>
              <a:off x="3474767" y="55174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68" name="Group 667"/>
          <p:cNvGrpSpPr/>
          <p:nvPr/>
        </p:nvGrpSpPr>
        <p:grpSpPr>
          <a:xfrm flipH="1" flipV="1">
            <a:off x="575290" y="1026475"/>
            <a:ext cx="1839128" cy="2235320"/>
            <a:chOff x="1861563" y="4200857"/>
            <a:chExt cx="1839128" cy="2235320"/>
          </a:xfrm>
        </p:grpSpPr>
        <p:sp>
          <p:nvSpPr>
            <p:cNvPr id="669" name="Oval 668"/>
            <p:cNvSpPr>
              <a:spLocks noChangeAspect="1"/>
            </p:cNvSpPr>
            <p:nvPr/>
          </p:nvSpPr>
          <p:spPr>
            <a:xfrm>
              <a:off x="20446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0" name="Oval 669"/>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1" name="Oval 670"/>
            <p:cNvSpPr>
              <a:spLocks noChangeAspect="1"/>
            </p:cNvSpPr>
            <p:nvPr/>
          </p:nvSpPr>
          <p:spPr>
            <a:xfrm>
              <a:off x="2546240" y="43421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2" name="Oval 671"/>
            <p:cNvSpPr>
              <a:spLocks noChangeAspect="1"/>
            </p:cNvSpPr>
            <p:nvPr/>
          </p:nvSpPr>
          <p:spPr>
            <a:xfrm>
              <a:off x="278760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3" name="Oval 672"/>
            <p:cNvSpPr>
              <a:spLocks noChangeAspect="1"/>
            </p:cNvSpPr>
            <p:nvPr/>
          </p:nvSpPr>
          <p:spPr>
            <a:xfrm>
              <a:off x="2923310" y="4200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4" name="Oval 673"/>
            <p:cNvSpPr>
              <a:spLocks noChangeAspect="1"/>
            </p:cNvSpPr>
            <p:nvPr/>
          </p:nvSpPr>
          <p:spPr>
            <a:xfrm>
              <a:off x="2908252" y="48695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5" name="Oval 674"/>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6" name="Oval 675"/>
            <p:cNvSpPr>
              <a:spLocks noChangeAspect="1"/>
            </p:cNvSpPr>
            <p:nvPr/>
          </p:nvSpPr>
          <p:spPr>
            <a:xfrm>
              <a:off x="3431310" y="6194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7" name="Oval 676"/>
            <p:cNvSpPr>
              <a:spLocks noChangeAspect="1"/>
            </p:cNvSpPr>
            <p:nvPr/>
          </p:nvSpPr>
          <p:spPr>
            <a:xfrm>
              <a:off x="3550843" y="48028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8" name="Oval 677"/>
            <p:cNvSpPr>
              <a:spLocks noChangeAspect="1"/>
            </p:cNvSpPr>
            <p:nvPr/>
          </p:nvSpPr>
          <p:spPr>
            <a:xfrm>
              <a:off x="2496598" y="620977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9" name="Oval 678"/>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0" name="Oval 679"/>
            <p:cNvSpPr>
              <a:spLocks noChangeAspect="1"/>
            </p:cNvSpPr>
            <p:nvPr/>
          </p:nvSpPr>
          <p:spPr>
            <a:xfrm>
              <a:off x="2062047" y="57717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1" name="Oval 680"/>
            <p:cNvSpPr>
              <a:spLocks noChangeAspect="1"/>
            </p:cNvSpPr>
            <p:nvPr/>
          </p:nvSpPr>
          <p:spPr>
            <a:xfrm>
              <a:off x="2122941" y="50937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2" name="Oval 681"/>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3" name="Oval 682"/>
            <p:cNvSpPr>
              <a:spLocks noChangeAspect="1"/>
            </p:cNvSpPr>
            <p:nvPr/>
          </p:nvSpPr>
          <p:spPr>
            <a:xfrm>
              <a:off x="2217074" y="55452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4" name="Oval 68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5" name="Oval 684"/>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6" name="Oval 685"/>
            <p:cNvSpPr>
              <a:spLocks noChangeAspect="1"/>
            </p:cNvSpPr>
            <p:nvPr/>
          </p:nvSpPr>
          <p:spPr>
            <a:xfrm>
              <a:off x="2691297" y="63188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7" name="Oval 686"/>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8" name="Oval 687"/>
            <p:cNvSpPr>
              <a:spLocks noChangeAspect="1"/>
            </p:cNvSpPr>
            <p:nvPr/>
          </p:nvSpPr>
          <p:spPr>
            <a:xfrm>
              <a:off x="2615097" y="45147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9" name="Oval 688"/>
            <p:cNvSpPr>
              <a:spLocks noChangeAspect="1"/>
            </p:cNvSpPr>
            <p:nvPr/>
          </p:nvSpPr>
          <p:spPr>
            <a:xfrm>
              <a:off x="3266334" y="4720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0" name="Oval 689"/>
            <p:cNvSpPr>
              <a:spLocks noChangeAspect="1"/>
            </p:cNvSpPr>
            <p:nvPr/>
          </p:nvSpPr>
          <p:spPr>
            <a:xfrm>
              <a:off x="1920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1" name="Oval 690"/>
            <p:cNvSpPr>
              <a:spLocks noChangeAspect="1"/>
            </p:cNvSpPr>
            <p:nvPr/>
          </p:nvSpPr>
          <p:spPr>
            <a:xfrm>
              <a:off x="3243809" y="62408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2" name="Oval 691"/>
            <p:cNvSpPr>
              <a:spLocks noChangeAspect="1"/>
            </p:cNvSpPr>
            <p:nvPr/>
          </p:nvSpPr>
          <p:spPr>
            <a:xfrm>
              <a:off x="3614467" y="57841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93" name="Group 692"/>
          <p:cNvGrpSpPr/>
          <p:nvPr/>
        </p:nvGrpSpPr>
        <p:grpSpPr>
          <a:xfrm flipH="1" flipV="1">
            <a:off x="135795" y="999234"/>
            <a:ext cx="1940728" cy="2047578"/>
            <a:chOff x="1620263" y="4327857"/>
            <a:chExt cx="1940728" cy="2047578"/>
          </a:xfrm>
        </p:grpSpPr>
        <p:sp>
          <p:nvSpPr>
            <p:cNvPr id="694" name="Oval 693"/>
            <p:cNvSpPr>
              <a:spLocks noChangeAspect="1"/>
            </p:cNvSpPr>
            <p:nvPr/>
          </p:nvSpPr>
          <p:spPr>
            <a:xfrm>
              <a:off x="2108152" y="5110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5" name="Oval 694"/>
            <p:cNvSpPr>
              <a:spLocks noChangeAspect="1"/>
            </p:cNvSpPr>
            <p:nvPr/>
          </p:nvSpPr>
          <p:spPr>
            <a:xfrm>
              <a:off x="1620263" y="49752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6" name="Oval 695"/>
            <p:cNvSpPr>
              <a:spLocks noChangeAspect="1"/>
            </p:cNvSpPr>
            <p:nvPr/>
          </p:nvSpPr>
          <p:spPr>
            <a:xfrm>
              <a:off x="25843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7" name="Oval 696"/>
            <p:cNvSpPr>
              <a:spLocks noChangeAspect="1"/>
            </p:cNvSpPr>
            <p:nvPr/>
          </p:nvSpPr>
          <p:spPr>
            <a:xfrm>
              <a:off x="2787602" y="60017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8" name="Oval 697"/>
            <p:cNvSpPr>
              <a:spLocks noChangeAspect="1"/>
            </p:cNvSpPr>
            <p:nvPr/>
          </p:nvSpPr>
          <p:spPr>
            <a:xfrm>
              <a:off x="2758210" y="4327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9" name="Oval 698"/>
            <p:cNvSpPr>
              <a:spLocks noChangeAspect="1"/>
            </p:cNvSpPr>
            <p:nvPr/>
          </p:nvSpPr>
          <p:spPr>
            <a:xfrm>
              <a:off x="3174952" y="5872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0" name="Oval 699"/>
            <p:cNvSpPr>
              <a:spLocks noChangeAspect="1"/>
            </p:cNvSpPr>
            <p:nvPr/>
          </p:nvSpPr>
          <p:spPr>
            <a:xfrm>
              <a:off x="3036431" y="48927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1" name="Oval 70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2" name="Oval 701"/>
            <p:cNvSpPr>
              <a:spLocks noChangeAspect="1"/>
            </p:cNvSpPr>
            <p:nvPr/>
          </p:nvSpPr>
          <p:spPr>
            <a:xfrm>
              <a:off x="3411143" y="51203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3" name="Oval 702"/>
            <p:cNvSpPr>
              <a:spLocks noChangeAspect="1"/>
            </p:cNvSpPr>
            <p:nvPr/>
          </p:nvSpPr>
          <p:spPr>
            <a:xfrm>
              <a:off x="2496598" y="620977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4" name="Oval 703"/>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5" name="Oval 704"/>
            <p:cNvSpPr>
              <a:spLocks noChangeAspect="1"/>
            </p:cNvSpPr>
            <p:nvPr/>
          </p:nvSpPr>
          <p:spPr>
            <a:xfrm>
              <a:off x="2531947" y="59114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6" name="Oval 705"/>
            <p:cNvSpPr>
              <a:spLocks noChangeAspect="1"/>
            </p:cNvSpPr>
            <p:nvPr/>
          </p:nvSpPr>
          <p:spPr>
            <a:xfrm>
              <a:off x="1754641" y="51699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7" name="Oval 706"/>
            <p:cNvSpPr>
              <a:spLocks noChangeAspect="1"/>
            </p:cNvSpPr>
            <p:nvPr/>
          </p:nvSpPr>
          <p:spPr>
            <a:xfrm>
              <a:off x="2907073" y="58354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8" name="Oval 707"/>
            <p:cNvSpPr>
              <a:spLocks noChangeAspect="1"/>
            </p:cNvSpPr>
            <p:nvPr/>
          </p:nvSpPr>
          <p:spPr>
            <a:xfrm>
              <a:off x="2280574" y="57865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9" name="Oval 70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0" name="Oval 709"/>
            <p:cNvSpPr>
              <a:spLocks noChangeAspect="1"/>
            </p:cNvSpPr>
            <p:nvPr/>
          </p:nvSpPr>
          <p:spPr>
            <a:xfrm>
              <a:off x="2335697" y="6215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1" name="Oval 710"/>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2" name="Oval 711"/>
            <p:cNvSpPr>
              <a:spLocks noChangeAspect="1"/>
            </p:cNvSpPr>
            <p:nvPr/>
          </p:nvSpPr>
          <p:spPr>
            <a:xfrm>
              <a:off x="2005745" y="62271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3" name="Oval 712"/>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4" name="Oval 713"/>
            <p:cNvSpPr>
              <a:spLocks noChangeAspect="1"/>
            </p:cNvSpPr>
            <p:nvPr/>
          </p:nvSpPr>
          <p:spPr>
            <a:xfrm>
              <a:off x="2999634" y="53174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5" name="Oval 714"/>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6" name="Oval 715"/>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7" name="Oval 716"/>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18" name="Content Placeholder 8"/>
          <p:cNvSpPr>
            <a:spLocks noGrp="1"/>
          </p:cNvSpPr>
          <p:nvPr>
            <p:ph idx="1"/>
          </p:nvPr>
        </p:nvSpPr>
        <p:spPr>
          <a:xfrm>
            <a:off x="486525" y="4358200"/>
            <a:ext cx="7936039" cy="819884"/>
          </a:xfrm>
        </p:spPr>
        <p:txBody>
          <a:bodyPr>
            <a:normAutofit fontScale="92500" lnSpcReduction="20000"/>
          </a:bodyPr>
          <a:lstStyle/>
          <a:p>
            <a:pPr>
              <a:buFont typeface="Lucida Grande"/>
              <a:buChar char="→"/>
            </a:pPr>
            <a:r>
              <a:rPr lang="en-US" sz="2000" b="1" dirty="0">
                <a:solidFill>
                  <a:srgbClr val="0055A0"/>
                </a:solidFill>
                <a:latin typeface="+mj-lt"/>
              </a:rPr>
              <a:t>After several turns (passages through the electron cloud), the “perturbation” in the head motion transfers to the bunch tail, and its amplitude may grow under some conditions </a:t>
            </a:r>
          </a:p>
        </p:txBody>
      </p:sp>
      <p:sp>
        <p:nvSpPr>
          <p:cNvPr id="360"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361"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713795592"/>
      </p:ext>
    </p:extLst>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81</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Single bunch electron cloud instability</a:t>
            </a:r>
            <a:endParaRPr lang="en-US" dirty="0"/>
          </a:p>
        </p:txBody>
      </p:sp>
      <p:sp>
        <p:nvSpPr>
          <p:cNvPr id="361" name="Freeform 360"/>
          <p:cNvSpPr/>
          <p:nvPr/>
        </p:nvSpPr>
        <p:spPr>
          <a:xfrm>
            <a:off x="1454788" y="1394867"/>
            <a:ext cx="6477000" cy="1662545"/>
          </a:xfrm>
          <a:custGeom>
            <a:avLst/>
            <a:gdLst>
              <a:gd name="connsiteX0" fmla="*/ 365606 w 6477000"/>
              <a:gd name="connsiteY0" fmla="*/ 937106 h 1662545"/>
              <a:gd name="connsiteX1" fmla="*/ 2316788 w 6477000"/>
              <a:gd name="connsiteY1" fmla="*/ 1924 h 1662545"/>
              <a:gd name="connsiteX2" fmla="*/ 4314151 w 6477000"/>
              <a:gd name="connsiteY2" fmla="*/ 925560 h 1662545"/>
              <a:gd name="connsiteX3" fmla="*/ 5942060 w 6477000"/>
              <a:gd name="connsiteY3" fmla="*/ 509924 h 1662545"/>
              <a:gd name="connsiteX4" fmla="*/ 6265333 w 6477000"/>
              <a:gd name="connsiteY4" fmla="*/ 925560 h 1662545"/>
              <a:gd name="connsiteX5" fmla="*/ 4672060 w 6477000"/>
              <a:gd name="connsiteY5" fmla="*/ 1514378 h 1662545"/>
              <a:gd name="connsiteX6" fmla="*/ 2894060 w 6477000"/>
              <a:gd name="connsiteY6" fmla="*/ 821651 h 1662545"/>
              <a:gd name="connsiteX7" fmla="*/ 885151 w 6477000"/>
              <a:gd name="connsiteY7" fmla="*/ 1549015 h 1662545"/>
              <a:gd name="connsiteX8" fmla="*/ 123151 w 6477000"/>
              <a:gd name="connsiteY8" fmla="*/ 1502833 h 1662545"/>
              <a:gd name="connsiteX9" fmla="*/ 365606 w 6477000"/>
              <a:gd name="connsiteY9" fmla="*/ 937106 h 1662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77000" h="1662545">
                <a:moveTo>
                  <a:pt x="365606" y="937106"/>
                </a:moveTo>
                <a:cubicBezTo>
                  <a:pt x="731212" y="686955"/>
                  <a:pt x="1658697" y="3848"/>
                  <a:pt x="2316788" y="1924"/>
                </a:cubicBezTo>
                <a:cubicBezTo>
                  <a:pt x="2974879" y="0"/>
                  <a:pt x="3709939" y="840893"/>
                  <a:pt x="4314151" y="925560"/>
                </a:cubicBezTo>
                <a:cubicBezTo>
                  <a:pt x="4918363" y="1010227"/>
                  <a:pt x="5616863" y="509924"/>
                  <a:pt x="5942060" y="509924"/>
                </a:cubicBezTo>
                <a:cubicBezTo>
                  <a:pt x="6267257" y="509924"/>
                  <a:pt x="6477000" y="758151"/>
                  <a:pt x="6265333" y="925560"/>
                </a:cubicBezTo>
                <a:cubicBezTo>
                  <a:pt x="6053666" y="1092969"/>
                  <a:pt x="5233939" y="1531696"/>
                  <a:pt x="4672060" y="1514378"/>
                </a:cubicBezTo>
                <a:cubicBezTo>
                  <a:pt x="4110181" y="1497060"/>
                  <a:pt x="3525211" y="815878"/>
                  <a:pt x="2894060" y="821651"/>
                </a:cubicBezTo>
                <a:cubicBezTo>
                  <a:pt x="2262909" y="827424"/>
                  <a:pt x="1346969" y="1435485"/>
                  <a:pt x="885151" y="1549015"/>
                </a:cubicBezTo>
                <a:cubicBezTo>
                  <a:pt x="423333" y="1662545"/>
                  <a:pt x="209742" y="1606742"/>
                  <a:pt x="123151" y="1502833"/>
                </a:cubicBezTo>
                <a:cubicBezTo>
                  <a:pt x="36560" y="1398924"/>
                  <a:pt x="0" y="1187258"/>
                  <a:pt x="365606" y="937106"/>
                </a:cubicBezTo>
                <a:close/>
              </a:path>
            </a:pathLst>
          </a:custGeom>
          <a:solidFill>
            <a:schemeClr val="dk1">
              <a:alpha val="64000"/>
            </a:schemeClr>
          </a:solidFill>
          <a:ln>
            <a:noFill/>
            <a:headEnd type="none" w="med" len="med"/>
            <a:tailEnd type="none" w="med" len="med"/>
          </a:ln>
          <a:effectLst>
            <a:glow rad="63500">
              <a:schemeClr val="accent1">
                <a:satMod val="175000"/>
                <a:alpha val="40000"/>
              </a:schemeClr>
            </a:glow>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62" name="Content Placeholder 8"/>
          <p:cNvSpPr>
            <a:spLocks noGrp="1"/>
          </p:cNvSpPr>
          <p:nvPr>
            <p:ph idx="1"/>
          </p:nvPr>
        </p:nvSpPr>
        <p:spPr>
          <a:xfrm>
            <a:off x="495138" y="4341476"/>
            <a:ext cx="8229600" cy="588224"/>
          </a:xfrm>
        </p:spPr>
        <p:txBody>
          <a:bodyPr>
            <a:normAutofit fontScale="92500" lnSpcReduction="20000"/>
          </a:bodyPr>
          <a:lstStyle/>
          <a:p>
            <a:pPr>
              <a:buSzPct val="100000"/>
              <a:buFont typeface="Lucida Grande"/>
              <a:buChar char="→"/>
            </a:pPr>
            <a:r>
              <a:rPr lang="en-US" sz="2000" b="1" dirty="0" smtClean="0">
                <a:solidFill>
                  <a:srgbClr val="0055A0"/>
                </a:solidFill>
                <a:latin typeface="+mj-lt"/>
              </a:rPr>
              <a:t>After </a:t>
            </a:r>
            <a:r>
              <a:rPr lang="en-US" sz="2000" b="1" dirty="0">
                <a:solidFill>
                  <a:srgbClr val="0055A0"/>
                </a:solidFill>
                <a:latin typeface="+mj-lt"/>
              </a:rPr>
              <a:t>a number of turns much larger than the synchrotron period, the unstable coherent motion has propagated to the whole </a:t>
            </a:r>
            <a:r>
              <a:rPr lang="en-US" sz="2000" b="1" dirty="0" smtClean="0">
                <a:solidFill>
                  <a:srgbClr val="0055A0"/>
                </a:solidFill>
                <a:latin typeface="+mj-lt"/>
              </a:rPr>
              <a:t>bunch</a:t>
            </a:r>
            <a:endParaRPr lang="en-US" sz="2000" b="1" dirty="0">
              <a:solidFill>
                <a:srgbClr val="0055A0"/>
              </a:solidFill>
              <a:latin typeface="+mj-lt"/>
            </a:endParaRPr>
          </a:p>
        </p:txBody>
      </p:sp>
      <p:cxnSp>
        <p:nvCxnSpPr>
          <p:cNvPr id="363" name="Straight Connector 362"/>
          <p:cNvCxnSpPr/>
          <p:nvPr/>
        </p:nvCxnSpPr>
        <p:spPr>
          <a:xfrm>
            <a:off x="242153" y="997462"/>
            <a:ext cx="8686800" cy="1588"/>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364" name="Straight Connector 363"/>
          <p:cNvCxnSpPr/>
          <p:nvPr/>
        </p:nvCxnSpPr>
        <p:spPr>
          <a:xfrm>
            <a:off x="242153" y="3810936"/>
            <a:ext cx="8686800" cy="1588"/>
          </a:xfrm>
          <a:prstGeom prst="line">
            <a:avLst/>
          </a:prstGeom>
          <a:ln>
            <a:solidFill>
              <a:srgbClr val="4D4D4D"/>
            </a:solidFill>
          </a:ln>
        </p:spPr>
        <p:style>
          <a:lnRef idx="2">
            <a:schemeClr val="accent1"/>
          </a:lnRef>
          <a:fillRef idx="0">
            <a:schemeClr val="accent1"/>
          </a:fillRef>
          <a:effectRef idx="1">
            <a:schemeClr val="accent1"/>
          </a:effectRef>
          <a:fontRef idx="minor">
            <a:schemeClr val="tx1"/>
          </a:fontRef>
        </p:style>
      </p:cxnSp>
      <p:sp>
        <p:nvSpPr>
          <p:cNvPr id="719" name="TextBox 718"/>
          <p:cNvSpPr txBox="1"/>
          <p:nvPr/>
        </p:nvSpPr>
        <p:spPr>
          <a:xfrm>
            <a:off x="8446348" y="2415587"/>
            <a:ext cx="293561" cy="307777"/>
          </a:xfrm>
          <a:prstGeom prst="rect">
            <a:avLst/>
          </a:prstGeom>
          <a:noFill/>
        </p:spPr>
        <p:txBody>
          <a:bodyPr wrap="square" rtlCol="0">
            <a:spAutoFit/>
          </a:bodyPr>
          <a:lstStyle/>
          <a:p>
            <a:r>
              <a:rPr lang="en-US" sz="1400" i="1" dirty="0" err="1"/>
              <a:t>z</a:t>
            </a:r>
            <a:endParaRPr lang="en-US" sz="1400" i="1" dirty="0"/>
          </a:p>
        </p:txBody>
      </p:sp>
      <p:sp>
        <p:nvSpPr>
          <p:cNvPr id="720" name="TextBox 719"/>
          <p:cNvSpPr txBox="1"/>
          <p:nvPr/>
        </p:nvSpPr>
        <p:spPr>
          <a:xfrm>
            <a:off x="5576454" y="1303272"/>
            <a:ext cx="308611" cy="307777"/>
          </a:xfrm>
          <a:prstGeom prst="rect">
            <a:avLst/>
          </a:prstGeom>
          <a:noFill/>
        </p:spPr>
        <p:txBody>
          <a:bodyPr wrap="none" rtlCol="0">
            <a:spAutoFit/>
          </a:bodyPr>
          <a:lstStyle/>
          <a:p>
            <a:r>
              <a:rPr lang="en-US" sz="1400" i="1" dirty="0" err="1" smtClean="0"/>
              <a:t>y</a:t>
            </a:r>
            <a:endParaRPr lang="en-US" sz="1400" i="1" dirty="0"/>
          </a:p>
        </p:txBody>
      </p:sp>
      <p:cxnSp>
        <p:nvCxnSpPr>
          <p:cNvPr id="721" name="Straight Arrow Connector 720"/>
          <p:cNvCxnSpPr/>
          <p:nvPr/>
        </p:nvCxnSpPr>
        <p:spPr>
          <a:xfrm>
            <a:off x="5807364" y="2513957"/>
            <a:ext cx="2985353" cy="1588"/>
          </a:xfrm>
          <a:prstGeom prst="straightConnector1">
            <a:avLst/>
          </a:prstGeom>
          <a:ln w="9525" cap="flat" cmpd="sng" algn="ctr">
            <a:solidFill>
              <a:schemeClr val="tx1"/>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722" name="Straight Arrow Connector 721"/>
          <p:cNvCxnSpPr/>
          <p:nvPr/>
        </p:nvCxnSpPr>
        <p:spPr>
          <a:xfrm rot="5400000" flipH="1" flipV="1">
            <a:off x="5183365" y="1889958"/>
            <a:ext cx="1249586" cy="1588"/>
          </a:xfrm>
          <a:prstGeom prst="straightConnector1">
            <a:avLst/>
          </a:prstGeom>
          <a:ln w="9525" cap="flat" cmpd="sng" algn="ctr">
            <a:solidFill>
              <a:schemeClr val="tx1"/>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grpSp>
        <p:nvGrpSpPr>
          <p:cNvPr id="723" name="Group 722"/>
          <p:cNvGrpSpPr/>
          <p:nvPr/>
        </p:nvGrpSpPr>
        <p:grpSpPr>
          <a:xfrm>
            <a:off x="6169662" y="1103018"/>
            <a:ext cx="1555246" cy="1708526"/>
            <a:chOff x="2005745" y="4727651"/>
            <a:chExt cx="1555246" cy="1708526"/>
          </a:xfrm>
        </p:grpSpPr>
        <p:sp>
          <p:nvSpPr>
            <p:cNvPr id="724" name="Oval 723"/>
            <p:cNvSpPr>
              <a:spLocks noChangeAspect="1"/>
            </p:cNvSpPr>
            <p:nvPr/>
          </p:nvSpPr>
          <p:spPr>
            <a:xfrm>
              <a:off x="2235152" y="58474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5" name="Oval 724"/>
            <p:cNvSpPr>
              <a:spLocks noChangeAspect="1"/>
            </p:cNvSpPr>
            <p:nvPr/>
          </p:nvSpPr>
          <p:spPr>
            <a:xfrm>
              <a:off x="2387552" y="54319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6" name="Oval 725"/>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7" name="Oval 726"/>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8" name="Oval 727"/>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9" name="Oval 72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0" name="Oval 729"/>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1" name="Oval 73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2" name="Oval 73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3" name="Oval 732"/>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4" name="Oval 733"/>
            <p:cNvSpPr>
              <a:spLocks noChangeAspect="1"/>
            </p:cNvSpPr>
            <p:nvPr/>
          </p:nvSpPr>
          <p:spPr>
            <a:xfrm>
              <a:off x="2952102" y="5978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5" name="Oval 734"/>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6" name="Oval 735"/>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7" name="Oval 736"/>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8" name="Oval 73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9" name="Oval 73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0" name="Oval 73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1" name="Oval 740"/>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2" name="Oval 741"/>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3" name="Oval 742"/>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4" name="Oval 743"/>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5" name="Oval 744"/>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6" name="Oval 745"/>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7" name="Oval 746"/>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748" name="Group 747"/>
          <p:cNvGrpSpPr/>
          <p:nvPr/>
        </p:nvGrpSpPr>
        <p:grpSpPr>
          <a:xfrm flipH="1" flipV="1">
            <a:off x="4747034" y="1310734"/>
            <a:ext cx="2537138" cy="1708526"/>
            <a:chOff x="1783495" y="4727651"/>
            <a:chExt cx="2537138" cy="1708526"/>
          </a:xfrm>
        </p:grpSpPr>
        <p:sp>
          <p:nvSpPr>
            <p:cNvPr id="749" name="Oval 748"/>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0" name="Oval 749"/>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1" name="Oval 750"/>
            <p:cNvSpPr>
              <a:spLocks noChangeAspect="1"/>
            </p:cNvSpPr>
            <p:nvPr/>
          </p:nvSpPr>
          <p:spPr>
            <a:xfrm>
              <a:off x="30161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2" name="Oval 751"/>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3" name="Oval 752"/>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4" name="Oval 75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5" name="Oval 754"/>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6" name="Oval 75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7" name="Oval 75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8" name="Oval 757"/>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9" name="Oval 758"/>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0" name="Oval 759"/>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1" name="Oval 760"/>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2" name="Oval 761"/>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3" name="Oval 762"/>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4" name="Oval 76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5" name="Oval 764"/>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6" name="Oval 765"/>
            <p:cNvSpPr>
              <a:spLocks noChangeAspect="1"/>
            </p:cNvSpPr>
            <p:nvPr/>
          </p:nvSpPr>
          <p:spPr>
            <a:xfrm>
              <a:off x="2996097" y="60902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7" name="Oval 766"/>
            <p:cNvSpPr>
              <a:spLocks noChangeAspect="1"/>
            </p:cNvSpPr>
            <p:nvPr/>
          </p:nvSpPr>
          <p:spPr>
            <a:xfrm>
              <a:off x="178349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8" name="Oval 767"/>
            <p:cNvSpPr>
              <a:spLocks noChangeAspect="1"/>
            </p:cNvSpPr>
            <p:nvPr/>
          </p:nvSpPr>
          <p:spPr>
            <a:xfrm>
              <a:off x="3046897" y="5238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9" name="Oval 768"/>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0" name="Oval 76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1" name="Oval 770"/>
            <p:cNvSpPr>
              <a:spLocks noChangeAspect="1"/>
            </p:cNvSpPr>
            <p:nvPr/>
          </p:nvSpPr>
          <p:spPr>
            <a:xfrm>
              <a:off x="4234409" y="5326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2" name="Oval 771"/>
            <p:cNvSpPr>
              <a:spLocks noChangeAspect="1"/>
            </p:cNvSpPr>
            <p:nvPr/>
          </p:nvSpPr>
          <p:spPr>
            <a:xfrm>
              <a:off x="3474767" y="55174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773" name="Group 772"/>
          <p:cNvGrpSpPr/>
          <p:nvPr/>
        </p:nvGrpSpPr>
        <p:grpSpPr>
          <a:xfrm>
            <a:off x="7306312" y="1589870"/>
            <a:ext cx="1555246" cy="1708526"/>
            <a:chOff x="2005745" y="4727651"/>
            <a:chExt cx="1555246" cy="1708526"/>
          </a:xfrm>
        </p:grpSpPr>
        <p:sp>
          <p:nvSpPr>
            <p:cNvPr id="774" name="Oval 773"/>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5" name="Oval 774"/>
            <p:cNvSpPr>
              <a:spLocks noChangeAspect="1"/>
            </p:cNvSpPr>
            <p:nvPr/>
          </p:nvSpPr>
          <p:spPr>
            <a:xfrm>
              <a:off x="2387552" y="47334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6" name="Oval 775"/>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7" name="Oval 776"/>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8" name="Oval 777"/>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9" name="Oval 77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0" name="Oval 779"/>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1" name="Oval 78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2" name="Oval 78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3" name="Oval 782"/>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4" name="Oval 783"/>
            <p:cNvSpPr>
              <a:spLocks noChangeAspect="1"/>
            </p:cNvSpPr>
            <p:nvPr/>
          </p:nvSpPr>
          <p:spPr>
            <a:xfrm>
              <a:off x="2952102" y="5978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5" name="Oval 784"/>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6" name="Oval 785"/>
            <p:cNvSpPr>
              <a:spLocks noChangeAspect="1"/>
            </p:cNvSpPr>
            <p:nvPr/>
          </p:nvSpPr>
          <p:spPr>
            <a:xfrm>
              <a:off x="2148341" y="52080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7" name="Oval 786"/>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8" name="Oval 78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9" name="Oval 78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0" name="Oval 78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1" name="Oval 790"/>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2" name="Oval 791"/>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3" name="Oval 792"/>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4" name="Oval 793"/>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5" name="Oval 794"/>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6" name="Oval 795"/>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7" name="Oval 796"/>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798" name="Group 797"/>
          <p:cNvGrpSpPr/>
          <p:nvPr/>
        </p:nvGrpSpPr>
        <p:grpSpPr>
          <a:xfrm flipH="1" flipV="1">
            <a:off x="7245603" y="1569430"/>
            <a:ext cx="1699428" cy="2247232"/>
            <a:chOff x="1861563" y="4727651"/>
            <a:chExt cx="1699428" cy="2247232"/>
          </a:xfrm>
        </p:grpSpPr>
        <p:sp>
          <p:nvSpPr>
            <p:cNvPr id="799" name="Oval 798"/>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0" name="Oval 799"/>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1" name="Oval 800"/>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2" name="Oval 801"/>
            <p:cNvSpPr>
              <a:spLocks noChangeAspect="1"/>
            </p:cNvSpPr>
            <p:nvPr/>
          </p:nvSpPr>
          <p:spPr>
            <a:xfrm>
              <a:off x="278760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3" name="Oval 802"/>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4" name="Oval 80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5" name="Oval 804"/>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6" name="Oval 80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7" name="Oval 80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8" name="Oval 807"/>
            <p:cNvSpPr>
              <a:spLocks noChangeAspect="1"/>
            </p:cNvSpPr>
            <p:nvPr/>
          </p:nvSpPr>
          <p:spPr>
            <a:xfrm>
              <a:off x="2496598" y="620977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9" name="Oval 808"/>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0" name="Oval 809"/>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1" name="Oval 810"/>
            <p:cNvSpPr>
              <a:spLocks noChangeAspect="1"/>
            </p:cNvSpPr>
            <p:nvPr/>
          </p:nvSpPr>
          <p:spPr>
            <a:xfrm>
              <a:off x="2122941" y="50937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2" name="Oval 811"/>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3" name="Oval 812"/>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4" name="Oval 81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5" name="Oval 814"/>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6" name="Oval 815"/>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7" name="Oval 816"/>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8" name="Oval 817"/>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9" name="Oval 818"/>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0" name="Oval 819"/>
            <p:cNvSpPr>
              <a:spLocks noChangeAspect="1"/>
            </p:cNvSpPr>
            <p:nvPr/>
          </p:nvSpPr>
          <p:spPr>
            <a:xfrm>
              <a:off x="2174899" y="68674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1" name="Oval 820"/>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2" name="Oval 821"/>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23" name="Group 822"/>
          <p:cNvGrpSpPr/>
          <p:nvPr/>
        </p:nvGrpSpPr>
        <p:grpSpPr>
          <a:xfrm>
            <a:off x="1734996" y="1013581"/>
            <a:ext cx="1555246" cy="2419332"/>
            <a:chOff x="2005745" y="4733469"/>
            <a:chExt cx="1555246" cy="2419332"/>
          </a:xfrm>
        </p:grpSpPr>
        <p:sp>
          <p:nvSpPr>
            <p:cNvPr id="824" name="Oval 823"/>
            <p:cNvSpPr>
              <a:spLocks noChangeAspect="1"/>
            </p:cNvSpPr>
            <p:nvPr/>
          </p:nvSpPr>
          <p:spPr>
            <a:xfrm>
              <a:off x="2501852" y="49711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5" name="Oval 824"/>
            <p:cNvSpPr>
              <a:spLocks noChangeAspect="1"/>
            </p:cNvSpPr>
            <p:nvPr/>
          </p:nvSpPr>
          <p:spPr>
            <a:xfrm>
              <a:off x="2387552" y="47334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6" name="Oval 825"/>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7" name="Oval 826"/>
            <p:cNvSpPr>
              <a:spLocks noChangeAspect="1"/>
            </p:cNvSpPr>
            <p:nvPr/>
          </p:nvSpPr>
          <p:spPr>
            <a:xfrm>
              <a:off x="2412952" y="59128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8" name="Oval 827"/>
            <p:cNvSpPr>
              <a:spLocks noChangeAspect="1"/>
            </p:cNvSpPr>
            <p:nvPr/>
          </p:nvSpPr>
          <p:spPr>
            <a:xfrm>
              <a:off x="2986810" y="5267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9" name="Oval 82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0" name="Oval 829"/>
            <p:cNvSpPr>
              <a:spLocks noChangeAspect="1"/>
            </p:cNvSpPr>
            <p:nvPr/>
          </p:nvSpPr>
          <p:spPr>
            <a:xfrm>
              <a:off x="3163431" y="51340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1" name="Oval 83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2" name="Oval 83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3" name="Oval 832"/>
            <p:cNvSpPr>
              <a:spLocks noChangeAspect="1"/>
            </p:cNvSpPr>
            <p:nvPr/>
          </p:nvSpPr>
          <p:spPr>
            <a:xfrm>
              <a:off x="2534698" y="64320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4" name="Oval 833"/>
            <p:cNvSpPr>
              <a:spLocks noChangeAspect="1"/>
            </p:cNvSpPr>
            <p:nvPr/>
          </p:nvSpPr>
          <p:spPr>
            <a:xfrm>
              <a:off x="2825102" y="60169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5" name="Oval 834"/>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6" name="Oval 835"/>
            <p:cNvSpPr>
              <a:spLocks noChangeAspect="1"/>
            </p:cNvSpPr>
            <p:nvPr/>
          </p:nvSpPr>
          <p:spPr>
            <a:xfrm>
              <a:off x="2605541" y="53858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7" name="Oval 836"/>
            <p:cNvSpPr>
              <a:spLocks noChangeAspect="1"/>
            </p:cNvSpPr>
            <p:nvPr/>
          </p:nvSpPr>
          <p:spPr>
            <a:xfrm>
              <a:off x="2424473" y="54925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8" name="Oval 83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9" name="Oval 83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0" name="Oval 83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1" name="Oval 840"/>
            <p:cNvSpPr>
              <a:spLocks noChangeAspect="1"/>
            </p:cNvSpPr>
            <p:nvPr/>
          </p:nvSpPr>
          <p:spPr>
            <a:xfrm>
              <a:off x="28563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2" name="Oval 841"/>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3" name="Oval 842"/>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4" name="Oval 843"/>
            <p:cNvSpPr>
              <a:spLocks noChangeAspect="1"/>
            </p:cNvSpPr>
            <p:nvPr/>
          </p:nvSpPr>
          <p:spPr>
            <a:xfrm>
              <a:off x="3088534" y="53809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5" name="Oval 844"/>
            <p:cNvSpPr>
              <a:spLocks noChangeAspect="1"/>
            </p:cNvSpPr>
            <p:nvPr/>
          </p:nvSpPr>
          <p:spPr>
            <a:xfrm>
              <a:off x="2301899" y="66134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6" name="Oval 845"/>
            <p:cNvSpPr>
              <a:spLocks noChangeAspect="1"/>
            </p:cNvSpPr>
            <p:nvPr/>
          </p:nvSpPr>
          <p:spPr>
            <a:xfrm>
              <a:off x="3193009" y="70453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7" name="Oval 846"/>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48" name="Group 847"/>
          <p:cNvGrpSpPr/>
          <p:nvPr/>
        </p:nvGrpSpPr>
        <p:grpSpPr>
          <a:xfrm flipH="1" flipV="1">
            <a:off x="2722027" y="1104570"/>
            <a:ext cx="2398092" cy="2051554"/>
            <a:chOff x="1313595" y="4617649"/>
            <a:chExt cx="2398092" cy="2051554"/>
          </a:xfrm>
        </p:grpSpPr>
        <p:sp>
          <p:nvSpPr>
            <p:cNvPr id="849" name="Oval 848"/>
            <p:cNvSpPr>
              <a:spLocks noChangeAspect="1"/>
            </p:cNvSpPr>
            <p:nvPr/>
          </p:nvSpPr>
          <p:spPr>
            <a:xfrm>
              <a:off x="2298652" y="50981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0" name="Oval 849"/>
            <p:cNvSpPr>
              <a:spLocks noChangeAspect="1"/>
            </p:cNvSpPr>
            <p:nvPr/>
          </p:nvSpPr>
          <p:spPr>
            <a:xfrm>
              <a:off x="2471163" y="50641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1" name="Oval 850"/>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2" name="Oval 851"/>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3" name="Oval 852"/>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4" name="Oval 85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5" name="Oval 854"/>
            <p:cNvSpPr>
              <a:spLocks noChangeAspect="1"/>
            </p:cNvSpPr>
            <p:nvPr/>
          </p:nvSpPr>
          <p:spPr>
            <a:xfrm>
              <a:off x="2715679" y="515211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6" name="Oval 855"/>
            <p:cNvSpPr>
              <a:spLocks noChangeAspect="1"/>
            </p:cNvSpPr>
            <p:nvPr/>
          </p:nvSpPr>
          <p:spPr>
            <a:xfrm>
              <a:off x="3228110" y="461764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7" name="Oval 85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8" name="Oval 857"/>
            <p:cNvSpPr>
              <a:spLocks noChangeAspect="1"/>
            </p:cNvSpPr>
            <p:nvPr/>
          </p:nvSpPr>
          <p:spPr>
            <a:xfrm>
              <a:off x="2598198" y="64574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9" name="Oval 858"/>
            <p:cNvSpPr>
              <a:spLocks noChangeAspect="1"/>
            </p:cNvSpPr>
            <p:nvPr/>
          </p:nvSpPr>
          <p:spPr>
            <a:xfrm>
              <a:off x="3336972" y="646384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0" name="Oval 859"/>
            <p:cNvSpPr>
              <a:spLocks noChangeAspect="1"/>
            </p:cNvSpPr>
            <p:nvPr/>
          </p:nvSpPr>
          <p:spPr>
            <a:xfrm>
              <a:off x="2773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1" name="Oval 860"/>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2" name="Oval 861"/>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3" name="Oval 862"/>
            <p:cNvSpPr>
              <a:spLocks noChangeAspect="1"/>
            </p:cNvSpPr>
            <p:nvPr/>
          </p:nvSpPr>
          <p:spPr>
            <a:xfrm>
              <a:off x="29028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4" name="Oval 86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5" name="Oval 864"/>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6" name="Oval 865"/>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7" name="Oval 866"/>
            <p:cNvSpPr>
              <a:spLocks noChangeAspect="1"/>
            </p:cNvSpPr>
            <p:nvPr/>
          </p:nvSpPr>
          <p:spPr>
            <a:xfrm>
              <a:off x="1313595" y="57445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8" name="Oval 867"/>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9" name="Oval 868"/>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0" name="Oval 86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1" name="Oval 870"/>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2" name="Oval 871"/>
            <p:cNvSpPr>
              <a:spLocks noChangeAspect="1"/>
            </p:cNvSpPr>
            <p:nvPr/>
          </p:nvSpPr>
          <p:spPr>
            <a:xfrm>
              <a:off x="3625463" y="656178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73" name="Group 872"/>
          <p:cNvGrpSpPr/>
          <p:nvPr/>
        </p:nvGrpSpPr>
        <p:grpSpPr>
          <a:xfrm>
            <a:off x="2259281" y="1214793"/>
            <a:ext cx="1555246" cy="2184436"/>
            <a:chOff x="2005745" y="4251741"/>
            <a:chExt cx="1555246" cy="2184436"/>
          </a:xfrm>
        </p:grpSpPr>
        <p:sp>
          <p:nvSpPr>
            <p:cNvPr id="874" name="Oval 873"/>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5" name="Oval 874"/>
            <p:cNvSpPr>
              <a:spLocks noChangeAspect="1"/>
            </p:cNvSpPr>
            <p:nvPr/>
          </p:nvSpPr>
          <p:spPr>
            <a:xfrm>
              <a:off x="2387552" y="47334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6" name="Oval 875"/>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7" name="Oval 876"/>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8" name="Oval 877"/>
            <p:cNvSpPr>
              <a:spLocks noChangeAspect="1"/>
            </p:cNvSpPr>
            <p:nvPr/>
          </p:nvSpPr>
          <p:spPr>
            <a:xfrm>
              <a:off x="2126774" y="54536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9" name="Oval 87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0" name="Oval 879"/>
            <p:cNvSpPr>
              <a:spLocks noChangeAspect="1"/>
            </p:cNvSpPr>
            <p:nvPr/>
          </p:nvSpPr>
          <p:spPr>
            <a:xfrm>
              <a:off x="2044439" y="50705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1" name="Oval 880"/>
            <p:cNvSpPr>
              <a:spLocks noChangeAspect="1"/>
            </p:cNvSpPr>
            <p:nvPr/>
          </p:nvSpPr>
          <p:spPr>
            <a:xfrm>
              <a:off x="3228110" y="425174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2" name="Oval 881"/>
            <p:cNvSpPr>
              <a:spLocks noChangeAspect="1"/>
            </p:cNvSpPr>
            <p:nvPr/>
          </p:nvSpPr>
          <p:spPr>
            <a:xfrm>
              <a:off x="2937991" y="435912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3" name="Oval 882"/>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4" name="Oval 883"/>
            <p:cNvSpPr>
              <a:spLocks noChangeAspect="1"/>
            </p:cNvSpPr>
            <p:nvPr/>
          </p:nvSpPr>
          <p:spPr>
            <a:xfrm>
              <a:off x="2952102" y="5978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5" name="Oval 884"/>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6" name="Oval 885"/>
            <p:cNvSpPr>
              <a:spLocks noChangeAspect="1"/>
            </p:cNvSpPr>
            <p:nvPr/>
          </p:nvSpPr>
          <p:spPr>
            <a:xfrm>
              <a:off x="2148341" y="52080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7" name="Oval 886"/>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8" name="Oval 88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9" name="Oval 888"/>
            <p:cNvSpPr>
              <a:spLocks noChangeAspect="1"/>
            </p:cNvSpPr>
            <p:nvPr/>
          </p:nvSpPr>
          <p:spPr>
            <a:xfrm>
              <a:off x="2743152" y="5390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0" name="Oval 88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1" name="Oval 890"/>
            <p:cNvSpPr>
              <a:spLocks noChangeAspect="1"/>
            </p:cNvSpPr>
            <p:nvPr/>
          </p:nvSpPr>
          <p:spPr>
            <a:xfrm>
              <a:off x="2767497" y="55695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2" name="Oval 891"/>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3" name="Oval 892"/>
            <p:cNvSpPr>
              <a:spLocks noChangeAspect="1"/>
            </p:cNvSpPr>
            <p:nvPr/>
          </p:nvSpPr>
          <p:spPr>
            <a:xfrm>
              <a:off x="2894497" y="57720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4" name="Oval 893"/>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5" name="Oval 894"/>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6" name="Oval 895"/>
            <p:cNvSpPr>
              <a:spLocks noChangeAspect="1"/>
            </p:cNvSpPr>
            <p:nvPr/>
          </p:nvSpPr>
          <p:spPr>
            <a:xfrm>
              <a:off x="3205709" y="5961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7" name="Oval 896"/>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98" name="Group 897"/>
          <p:cNvGrpSpPr/>
          <p:nvPr/>
        </p:nvGrpSpPr>
        <p:grpSpPr>
          <a:xfrm flipH="1" flipV="1">
            <a:off x="667148" y="1849428"/>
            <a:ext cx="1749331" cy="1905120"/>
            <a:chOff x="1861563" y="4531057"/>
            <a:chExt cx="1749331" cy="1905120"/>
          </a:xfrm>
        </p:grpSpPr>
        <p:sp>
          <p:nvSpPr>
            <p:cNvPr id="899" name="Oval 898"/>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0" name="Oval 899"/>
            <p:cNvSpPr>
              <a:spLocks noChangeAspect="1"/>
            </p:cNvSpPr>
            <p:nvPr/>
          </p:nvSpPr>
          <p:spPr>
            <a:xfrm>
              <a:off x="1861563" y="46069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1" name="Oval 900"/>
            <p:cNvSpPr>
              <a:spLocks noChangeAspect="1"/>
            </p:cNvSpPr>
            <p:nvPr/>
          </p:nvSpPr>
          <p:spPr>
            <a:xfrm>
              <a:off x="25843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2" name="Oval 901"/>
            <p:cNvSpPr>
              <a:spLocks noChangeAspect="1"/>
            </p:cNvSpPr>
            <p:nvPr/>
          </p:nvSpPr>
          <p:spPr>
            <a:xfrm>
              <a:off x="278760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3" name="Oval 902"/>
            <p:cNvSpPr>
              <a:spLocks noChangeAspect="1"/>
            </p:cNvSpPr>
            <p:nvPr/>
          </p:nvSpPr>
          <p:spPr>
            <a:xfrm>
              <a:off x="3012210" y="45310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4" name="Oval 90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5" name="Oval 904"/>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6" name="Oval 90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7" name="Oval 906"/>
            <p:cNvSpPr>
              <a:spLocks noChangeAspect="1"/>
            </p:cNvSpPr>
            <p:nvPr/>
          </p:nvSpPr>
          <p:spPr>
            <a:xfrm>
              <a:off x="3220643" y="58188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8" name="Oval 907"/>
            <p:cNvSpPr>
              <a:spLocks noChangeAspect="1"/>
            </p:cNvSpPr>
            <p:nvPr/>
          </p:nvSpPr>
          <p:spPr>
            <a:xfrm>
              <a:off x="2496598" y="620977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9" name="Oval 908"/>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0" name="Oval 909"/>
            <p:cNvSpPr>
              <a:spLocks noChangeAspect="1"/>
            </p:cNvSpPr>
            <p:nvPr/>
          </p:nvSpPr>
          <p:spPr>
            <a:xfrm>
              <a:off x="2531947" y="59114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1" name="Oval 910"/>
            <p:cNvSpPr>
              <a:spLocks noChangeAspect="1"/>
            </p:cNvSpPr>
            <p:nvPr/>
          </p:nvSpPr>
          <p:spPr>
            <a:xfrm>
              <a:off x="2122941" y="50937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2" name="Oval 911"/>
            <p:cNvSpPr>
              <a:spLocks noChangeAspect="1"/>
            </p:cNvSpPr>
            <p:nvPr/>
          </p:nvSpPr>
          <p:spPr>
            <a:xfrm>
              <a:off x="2500673" y="543851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3" name="Oval 912"/>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4" name="Oval 91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5" name="Oval 914"/>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6" name="Oval 915"/>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7" name="Oval 916"/>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8" name="Oval 917"/>
            <p:cNvSpPr>
              <a:spLocks noChangeAspect="1"/>
            </p:cNvSpPr>
            <p:nvPr/>
          </p:nvSpPr>
          <p:spPr>
            <a:xfrm>
              <a:off x="2627797" y="46671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9" name="Oval 918"/>
            <p:cNvSpPr>
              <a:spLocks noChangeAspect="1"/>
            </p:cNvSpPr>
            <p:nvPr/>
          </p:nvSpPr>
          <p:spPr>
            <a:xfrm>
              <a:off x="3524670" y="466134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0" name="Oval 91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1" name="Oval 920"/>
            <p:cNvSpPr>
              <a:spLocks noChangeAspect="1"/>
            </p:cNvSpPr>
            <p:nvPr/>
          </p:nvSpPr>
          <p:spPr>
            <a:xfrm>
              <a:off x="3243809" y="46279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2" name="Oval 921"/>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923" name="Group 922"/>
          <p:cNvGrpSpPr/>
          <p:nvPr/>
        </p:nvGrpSpPr>
        <p:grpSpPr>
          <a:xfrm flipH="1" flipV="1">
            <a:off x="6906157" y="1065225"/>
            <a:ext cx="1777496" cy="1800578"/>
            <a:chOff x="1783495" y="4727651"/>
            <a:chExt cx="1777496" cy="1800578"/>
          </a:xfrm>
        </p:grpSpPr>
        <p:sp>
          <p:nvSpPr>
            <p:cNvPr id="924" name="Oval 923"/>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5" name="Oval 924"/>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6" name="Oval 925"/>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7" name="Oval 926"/>
            <p:cNvSpPr>
              <a:spLocks noChangeAspect="1"/>
            </p:cNvSpPr>
            <p:nvPr/>
          </p:nvSpPr>
          <p:spPr>
            <a:xfrm>
              <a:off x="2298652" y="64208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8" name="Oval 927"/>
            <p:cNvSpPr>
              <a:spLocks noChangeAspect="1"/>
            </p:cNvSpPr>
            <p:nvPr/>
          </p:nvSpPr>
          <p:spPr>
            <a:xfrm>
              <a:off x="2923310" y="63471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9" name="Oval 92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0" name="Oval 929"/>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1" name="Oval 93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2" name="Oval 93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3" name="Oval 932"/>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4" name="Oval 933"/>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5" name="Oval 934"/>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6" name="Oval 935"/>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7" name="Oval 936"/>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8" name="Oval 93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9" name="Oval 93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0" name="Oval 93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1" name="Oval 940"/>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2" name="Oval 941"/>
            <p:cNvSpPr>
              <a:spLocks noChangeAspect="1"/>
            </p:cNvSpPr>
            <p:nvPr/>
          </p:nvSpPr>
          <p:spPr>
            <a:xfrm>
              <a:off x="178349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3" name="Oval 942"/>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4" name="Oval 943"/>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5" name="Oval 944"/>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6" name="Oval 945"/>
            <p:cNvSpPr>
              <a:spLocks noChangeAspect="1"/>
            </p:cNvSpPr>
            <p:nvPr/>
          </p:nvSpPr>
          <p:spPr>
            <a:xfrm>
              <a:off x="3472409" y="5466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7" name="Oval 946"/>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948" name="Group 947"/>
          <p:cNvGrpSpPr/>
          <p:nvPr/>
        </p:nvGrpSpPr>
        <p:grpSpPr>
          <a:xfrm flipH="1">
            <a:off x="5519376" y="1933034"/>
            <a:ext cx="1917196" cy="1708526"/>
            <a:chOff x="1783495" y="4727651"/>
            <a:chExt cx="1917196" cy="1708526"/>
          </a:xfrm>
        </p:grpSpPr>
        <p:sp>
          <p:nvSpPr>
            <p:cNvPr id="949" name="Oval 948"/>
            <p:cNvSpPr>
              <a:spLocks noChangeAspect="1"/>
            </p:cNvSpPr>
            <p:nvPr/>
          </p:nvSpPr>
          <p:spPr>
            <a:xfrm>
              <a:off x="2501852" y="49965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0" name="Oval 949"/>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1" name="Oval 950"/>
            <p:cNvSpPr>
              <a:spLocks noChangeAspect="1"/>
            </p:cNvSpPr>
            <p:nvPr/>
          </p:nvSpPr>
          <p:spPr>
            <a:xfrm>
              <a:off x="30161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2" name="Oval 951"/>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3" name="Oval 952"/>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4" name="Oval 95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5" name="Oval 954"/>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6" name="Oval 95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7" name="Oval 95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8" name="Oval 957"/>
            <p:cNvSpPr>
              <a:spLocks noChangeAspect="1"/>
            </p:cNvSpPr>
            <p:nvPr/>
          </p:nvSpPr>
          <p:spPr>
            <a:xfrm>
              <a:off x="2433098" y="58351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9" name="Oval 958"/>
            <p:cNvSpPr>
              <a:spLocks noChangeAspect="1"/>
            </p:cNvSpPr>
            <p:nvPr/>
          </p:nvSpPr>
          <p:spPr>
            <a:xfrm>
              <a:off x="3540172" y="50660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0" name="Oval 959"/>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1" name="Oval 960"/>
            <p:cNvSpPr>
              <a:spLocks noChangeAspect="1"/>
            </p:cNvSpPr>
            <p:nvPr/>
          </p:nvSpPr>
          <p:spPr>
            <a:xfrm>
              <a:off x="21864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2" name="Oval 961"/>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3" name="Oval 962"/>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4" name="Oval 96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5" name="Oval 964"/>
            <p:cNvSpPr>
              <a:spLocks noChangeAspect="1"/>
            </p:cNvSpPr>
            <p:nvPr/>
          </p:nvSpPr>
          <p:spPr>
            <a:xfrm>
              <a:off x="2538897" y="54153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6" name="Oval 965"/>
            <p:cNvSpPr>
              <a:spLocks noChangeAspect="1"/>
            </p:cNvSpPr>
            <p:nvPr/>
          </p:nvSpPr>
          <p:spPr>
            <a:xfrm>
              <a:off x="2830997" y="56457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7" name="Oval 966"/>
            <p:cNvSpPr>
              <a:spLocks noChangeAspect="1"/>
            </p:cNvSpPr>
            <p:nvPr/>
          </p:nvSpPr>
          <p:spPr>
            <a:xfrm>
              <a:off x="178349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8" name="Oval 967"/>
            <p:cNvSpPr>
              <a:spLocks noChangeAspect="1"/>
            </p:cNvSpPr>
            <p:nvPr/>
          </p:nvSpPr>
          <p:spPr>
            <a:xfrm>
              <a:off x="3046897" y="53783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9" name="Oval 968"/>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0" name="Oval 96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1" name="Oval 970"/>
            <p:cNvSpPr>
              <a:spLocks noChangeAspect="1"/>
            </p:cNvSpPr>
            <p:nvPr/>
          </p:nvSpPr>
          <p:spPr>
            <a:xfrm>
              <a:off x="3243809" y="5974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2" name="Oval 971"/>
            <p:cNvSpPr>
              <a:spLocks noChangeAspect="1"/>
            </p:cNvSpPr>
            <p:nvPr/>
          </p:nvSpPr>
          <p:spPr>
            <a:xfrm>
              <a:off x="3614467" y="54158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973" name="Group 972"/>
          <p:cNvGrpSpPr/>
          <p:nvPr/>
        </p:nvGrpSpPr>
        <p:grpSpPr>
          <a:xfrm flipV="1">
            <a:off x="3288817" y="1198942"/>
            <a:ext cx="2217859" cy="2035180"/>
            <a:chOff x="1518574" y="4869393"/>
            <a:chExt cx="2217859" cy="2035180"/>
          </a:xfrm>
        </p:grpSpPr>
        <p:sp>
          <p:nvSpPr>
            <p:cNvPr id="974" name="Oval 973"/>
            <p:cNvSpPr>
              <a:spLocks noChangeAspect="1"/>
            </p:cNvSpPr>
            <p:nvPr/>
          </p:nvSpPr>
          <p:spPr>
            <a:xfrm>
              <a:off x="2235152" y="565709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5" name="Oval 974"/>
            <p:cNvSpPr>
              <a:spLocks noChangeAspect="1"/>
            </p:cNvSpPr>
            <p:nvPr/>
          </p:nvSpPr>
          <p:spPr>
            <a:xfrm>
              <a:off x="1785363" y="486939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6" name="Oval 975"/>
            <p:cNvSpPr>
              <a:spLocks noChangeAspect="1"/>
            </p:cNvSpPr>
            <p:nvPr/>
          </p:nvSpPr>
          <p:spPr>
            <a:xfrm>
              <a:off x="30161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7" name="Oval 976"/>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8" name="Oval 977"/>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9" name="Oval 978"/>
            <p:cNvSpPr>
              <a:spLocks noChangeAspect="1"/>
            </p:cNvSpPr>
            <p:nvPr/>
          </p:nvSpPr>
          <p:spPr>
            <a:xfrm>
              <a:off x="2705052" y="60887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0" name="Oval 979"/>
            <p:cNvSpPr>
              <a:spLocks noChangeAspect="1"/>
            </p:cNvSpPr>
            <p:nvPr/>
          </p:nvSpPr>
          <p:spPr>
            <a:xfrm>
              <a:off x="3036431" y="54134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1" name="Oval 98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2" name="Oval 98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3" name="Oval 982"/>
            <p:cNvSpPr>
              <a:spLocks noChangeAspect="1"/>
            </p:cNvSpPr>
            <p:nvPr/>
          </p:nvSpPr>
          <p:spPr>
            <a:xfrm>
              <a:off x="3537998" y="58224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4" name="Oval 983"/>
            <p:cNvSpPr>
              <a:spLocks noChangeAspect="1"/>
            </p:cNvSpPr>
            <p:nvPr/>
          </p:nvSpPr>
          <p:spPr>
            <a:xfrm>
              <a:off x="3578272" y="52946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5" name="Oval 984"/>
            <p:cNvSpPr>
              <a:spLocks noChangeAspect="1"/>
            </p:cNvSpPr>
            <p:nvPr/>
          </p:nvSpPr>
          <p:spPr>
            <a:xfrm>
              <a:off x="2646247" y="63559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6" name="Oval 985"/>
            <p:cNvSpPr>
              <a:spLocks noChangeAspect="1"/>
            </p:cNvSpPr>
            <p:nvPr/>
          </p:nvSpPr>
          <p:spPr>
            <a:xfrm>
              <a:off x="2034041" y="48791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7" name="Oval 986"/>
            <p:cNvSpPr>
              <a:spLocks noChangeAspect="1"/>
            </p:cNvSpPr>
            <p:nvPr/>
          </p:nvSpPr>
          <p:spPr>
            <a:xfrm>
              <a:off x="3392848" y="56925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8" name="Oval 987"/>
            <p:cNvSpPr>
              <a:spLocks noChangeAspect="1"/>
            </p:cNvSpPr>
            <p:nvPr/>
          </p:nvSpPr>
          <p:spPr>
            <a:xfrm>
              <a:off x="1518574" y="679715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9" name="Oval 98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0" name="Oval 989"/>
            <p:cNvSpPr>
              <a:spLocks noChangeAspect="1"/>
            </p:cNvSpPr>
            <p:nvPr/>
          </p:nvSpPr>
          <p:spPr>
            <a:xfrm>
              <a:off x="3618397" y="5466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1" name="Oval 990"/>
            <p:cNvSpPr>
              <a:spLocks noChangeAspect="1"/>
            </p:cNvSpPr>
            <p:nvPr/>
          </p:nvSpPr>
          <p:spPr>
            <a:xfrm>
              <a:off x="2996097" y="60902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2" name="Oval 991"/>
            <p:cNvSpPr>
              <a:spLocks noChangeAspect="1"/>
            </p:cNvSpPr>
            <p:nvPr/>
          </p:nvSpPr>
          <p:spPr>
            <a:xfrm>
              <a:off x="2266095" y="6544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3" name="Oval 992"/>
            <p:cNvSpPr>
              <a:spLocks noChangeAspect="1"/>
            </p:cNvSpPr>
            <p:nvPr/>
          </p:nvSpPr>
          <p:spPr>
            <a:xfrm>
              <a:off x="3046897" y="5238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4" name="Oval 993"/>
            <p:cNvSpPr>
              <a:spLocks noChangeAspect="1"/>
            </p:cNvSpPr>
            <p:nvPr/>
          </p:nvSpPr>
          <p:spPr>
            <a:xfrm>
              <a:off x="3342534" y="52158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5" name="Oval 994"/>
            <p:cNvSpPr>
              <a:spLocks noChangeAspect="1"/>
            </p:cNvSpPr>
            <p:nvPr/>
          </p:nvSpPr>
          <p:spPr>
            <a:xfrm>
              <a:off x="2416199" y="63975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6" name="Oval 995"/>
            <p:cNvSpPr>
              <a:spLocks noChangeAspect="1"/>
            </p:cNvSpPr>
            <p:nvPr/>
          </p:nvSpPr>
          <p:spPr>
            <a:xfrm>
              <a:off x="3650209" y="56439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7" name="Oval 996"/>
            <p:cNvSpPr>
              <a:spLocks noChangeAspect="1"/>
            </p:cNvSpPr>
            <p:nvPr/>
          </p:nvSpPr>
          <p:spPr>
            <a:xfrm>
              <a:off x="3474767" y="55174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998" name="Group 997"/>
          <p:cNvGrpSpPr/>
          <p:nvPr/>
        </p:nvGrpSpPr>
        <p:grpSpPr>
          <a:xfrm flipV="1">
            <a:off x="3324131" y="1603564"/>
            <a:ext cx="1955333" cy="1515846"/>
            <a:chOff x="1709163" y="4882231"/>
            <a:chExt cx="1955333" cy="1515846"/>
          </a:xfrm>
        </p:grpSpPr>
        <p:sp>
          <p:nvSpPr>
            <p:cNvPr id="999" name="Oval 998"/>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0" name="Oval 999"/>
            <p:cNvSpPr>
              <a:spLocks noChangeAspect="1"/>
            </p:cNvSpPr>
            <p:nvPr/>
          </p:nvSpPr>
          <p:spPr>
            <a:xfrm>
              <a:off x="1709163" y="54451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1" name="Oval 1000"/>
            <p:cNvSpPr>
              <a:spLocks noChangeAspect="1"/>
            </p:cNvSpPr>
            <p:nvPr/>
          </p:nvSpPr>
          <p:spPr>
            <a:xfrm>
              <a:off x="28510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2" name="Oval 1001"/>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3" name="Oval 1002"/>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4" name="Oval 100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5" name="Oval 1004"/>
            <p:cNvSpPr>
              <a:spLocks noChangeAspect="1"/>
            </p:cNvSpPr>
            <p:nvPr/>
          </p:nvSpPr>
          <p:spPr>
            <a:xfrm>
              <a:off x="2706231" y="55785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6" name="Oval 1005"/>
            <p:cNvSpPr>
              <a:spLocks noChangeAspect="1"/>
            </p:cNvSpPr>
            <p:nvPr/>
          </p:nvSpPr>
          <p:spPr>
            <a:xfrm>
              <a:off x="3291610" y="5559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7" name="Oval 100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8" name="Oval 1007"/>
            <p:cNvSpPr>
              <a:spLocks noChangeAspect="1"/>
            </p:cNvSpPr>
            <p:nvPr/>
          </p:nvSpPr>
          <p:spPr>
            <a:xfrm>
              <a:off x="3537998" y="58224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9" name="Oval 1008"/>
            <p:cNvSpPr>
              <a:spLocks noChangeAspect="1"/>
            </p:cNvSpPr>
            <p:nvPr/>
          </p:nvSpPr>
          <p:spPr>
            <a:xfrm>
              <a:off x="3578272" y="52946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0" name="Oval 1009"/>
            <p:cNvSpPr>
              <a:spLocks noChangeAspect="1"/>
            </p:cNvSpPr>
            <p:nvPr/>
          </p:nvSpPr>
          <p:spPr>
            <a:xfrm>
              <a:off x="2646247" y="50351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1" name="Oval 1010"/>
            <p:cNvSpPr>
              <a:spLocks noChangeAspect="1"/>
            </p:cNvSpPr>
            <p:nvPr/>
          </p:nvSpPr>
          <p:spPr>
            <a:xfrm>
              <a:off x="2376785" y="57715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2" name="Oval 1011"/>
            <p:cNvSpPr>
              <a:spLocks noChangeAspect="1"/>
            </p:cNvSpPr>
            <p:nvPr/>
          </p:nvSpPr>
          <p:spPr>
            <a:xfrm>
              <a:off x="3392848" y="56925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3" name="Oval 1012"/>
            <p:cNvSpPr>
              <a:spLocks noChangeAspect="1"/>
            </p:cNvSpPr>
            <p:nvPr/>
          </p:nvSpPr>
          <p:spPr>
            <a:xfrm>
              <a:off x="2013874" y="60024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4" name="Oval 101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5" name="Oval 1014"/>
            <p:cNvSpPr>
              <a:spLocks noChangeAspect="1"/>
            </p:cNvSpPr>
            <p:nvPr/>
          </p:nvSpPr>
          <p:spPr>
            <a:xfrm>
              <a:off x="2449997" y="6088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6" name="Oval 1015"/>
            <p:cNvSpPr>
              <a:spLocks noChangeAspect="1"/>
            </p:cNvSpPr>
            <p:nvPr/>
          </p:nvSpPr>
          <p:spPr>
            <a:xfrm>
              <a:off x="2996097" y="60902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7" name="Oval 1016"/>
            <p:cNvSpPr>
              <a:spLocks noChangeAspect="1"/>
            </p:cNvSpPr>
            <p:nvPr/>
          </p:nvSpPr>
          <p:spPr>
            <a:xfrm>
              <a:off x="2329595" y="6290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8" name="Oval 1017"/>
            <p:cNvSpPr>
              <a:spLocks noChangeAspect="1"/>
            </p:cNvSpPr>
            <p:nvPr/>
          </p:nvSpPr>
          <p:spPr>
            <a:xfrm>
              <a:off x="3046897" y="5238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9" name="Oval 1018"/>
            <p:cNvSpPr>
              <a:spLocks noChangeAspect="1"/>
            </p:cNvSpPr>
            <p:nvPr/>
          </p:nvSpPr>
          <p:spPr>
            <a:xfrm>
              <a:off x="3342534" y="52158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0" name="Oval 101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1" name="Oval 1020"/>
            <p:cNvSpPr>
              <a:spLocks noChangeAspect="1"/>
            </p:cNvSpPr>
            <p:nvPr/>
          </p:nvSpPr>
          <p:spPr>
            <a:xfrm>
              <a:off x="3358109" y="61816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2" name="Oval 1021"/>
            <p:cNvSpPr>
              <a:spLocks noChangeAspect="1"/>
            </p:cNvSpPr>
            <p:nvPr/>
          </p:nvSpPr>
          <p:spPr>
            <a:xfrm>
              <a:off x="3474767" y="55174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023" name="Group 1022"/>
          <p:cNvGrpSpPr/>
          <p:nvPr/>
        </p:nvGrpSpPr>
        <p:grpSpPr>
          <a:xfrm flipH="1" flipV="1">
            <a:off x="170494" y="1281312"/>
            <a:ext cx="1871319" cy="2235320"/>
            <a:chOff x="1829372" y="4200857"/>
            <a:chExt cx="1871319" cy="2235320"/>
          </a:xfrm>
        </p:grpSpPr>
        <p:sp>
          <p:nvSpPr>
            <p:cNvPr id="1024" name="Oval 1023"/>
            <p:cNvSpPr>
              <a:spLocks noChangeAspect="1"/>
            </p:cNvSpPr>
            <p:nvPr/>
          </p:nvSpPr>
          <p:spPr>
            <a:xfrm>
              <a:off x="1829372" y="49898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5" name="Oval 1024"/>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6" name="Oval 1025"/>
            <p:cNvSpPr>
              <a:spLocks noChangeAspect="1"/>
            </p:cNvSpPr>
            <p:nvPr/>
          </p:nvSpPr>
          <p:spPr>
            <a:xfrm>
              <a:off x="2546240" y="43421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7" name="Oval 1026"/>
            <p:cNvSpPr>
              <a:spLocks noChangeAspect="1"/>
            </p:cNvSpPr>
            <p:nvPr/>
          </p:nvSpPr>
          <p:spPr>
            <a:xfrm>
              <a:off x="278760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8" name="Oval 1027"/>
            <p:cNvSpPr>
              <a:spLocks noChangeAspect="1"/>
            </p:cNvSpPr>
            <p:nvPr/>
          </p:nvSpPr>
          <p:spPr>
            <a:xfrm>
              <a:off x="2923310" y="4200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9" name="Oval 1028"/>
            <p:cNvSpPr>
              <a:spLocks noChangeAspect="1"/>
            </p:cNvSpPr>
            <p:nvPr/>
          </p:nvSpPr>
          <p:spPr>
            <a:xfrm>
              <a:off x="2908252" y="48695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0" name="Oval 1029"/>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1" name="Oval 1030"/>
            <p:cNvSpPr>
              <a:spLocks noChangeAspect="1"/>
            </p:cNvSpPr>
            <p:nvPr/>
          </p:nvSpPr>
          <p:spPr>
            <a:xfrm>
              <a:off x="3431310" y="6194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2" name="Oval 1031"/>
            <p:cNvSpPr>
              <a:spLocks noChangeAspect="1"/>
            </p:cNvSpPr>
            <p:nvPr/>
          </p:nvSpPr>
          <p:spPr>
            <a:xfrm>
              <a:off x="3550843" y="48028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3" name="Oval 1032"/>
            <p:cNvSpPr>
              <a:spLocks noChangeAspect="1"/>
            </p:cNvSpPr>
            <p:nvPr/>
          </p:nvSpPr>
          <p:spPr>
            <a:xfrm>
              <a:off x="2496598" y="620977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4" name="Oval 1033"/>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5" name="Oval 1034"/>
            <p:cNvSpPr>
              <a:spLocks noChangeAspect="1"/>
            </p:cNvSpPr>
            <p:nvPr/>
          </p:nvSpPr>
          <p:spPr>
            <a:xfrm>
              <a:off x="1846147" y="58606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6" name="Oval 1035"/>
            <p:cNvSpPr>
              <a:spLocks noChangeAspect="1"/>
            </p:cNvSpPr>
            <p:nvPr/>
          </p:nvSpPr>
          <p:spPr>
            <a:xfrm>
              <a:off x="2122941" y="50937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7" name="Oval 1036"/>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8" name="Oval 103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9" name="Oval 103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0" name="Oval 103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1" name="Oval 1040"/>
            <p:cNvSpPr>
              <a:spLocks noChangeAspect="1"/>
            </p:cNvSpPr>
            <p:nvPr/>
          </p:nvSpPr>
          <p:spPr>
            <a:xfrm>
              <a:off x="2691297" y="63188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2" name="Oval 1041"/>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3" name="Oval 1042"/>
            <p:cNvSpPr>
              <a:spLocks noChangeAspect="1"/>
            </p:cNvSpPr>
            <p:nvPr/>
          </p:nvSpPr>
          <p:spPr>
            <a:xfrm>
              <a:off x="2615097" y="45147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4" name="Oval 1043"/>
            <p:cNvSpPr>
              <a:spLocks noChangeAspect="1"/>
            </p:cNvSpPr>
            <p:nvPr/>
          </p:nvSpPr>
          <p:spPr>
            <a:xfrm>
              <a:off x="3266334" y="4720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5" name="Oval 1044"/>
            <p:cNvSpPr>
              <a:spLocks noChangeAspect="1"/>
            </p:cNvSpPr>
            <p:nvPr/>
          </p:nvSpPr>
          <p:spPr>
            <a:xfrm>
              <a:off x="1920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6" name="Oval 1045"/>
            <p:cNvSpPr>
              <a:spLocks noChangeAspect="1"/>
            </p:cNvSpPr>
            <p:nvPr/>
          </p:nvSpPr>
          <p:spPr>
            <a:xfrm>
              <a:off x="3243809" y="62408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7" name="Oval 1046"/>
            <p:cNvSpPr>
              <a:spLocks noChangeAspect="1"/>
            </p:cNvSpPr>
            <p:nvPr/>
          </p:nvSpPr>
          <p:spPr>
            <a:xfrm>
              <a:off x="3614467" y="57841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048" name="Group 1047"/>
          <p:cNvGrpSpPr/>
          <p:nvPr/>
        </p:nvGrpSpPr>
        <p:grpSpPr>
          <a:xfrm flipH="1" flipV="1">
            <a:off x="135795" y="1075434"/>
            <a:ext cx="1940728" cy="2047578"/>
            <a:chOff x="1620263" y="4327857"/>
            <a:chExt cx="1940728" cy="2047578"/>
          </a:xfrm>
        </p:grpSpPr>
        <p:sp>
          <p:nvSpPr>
            <p:cNvPr id="1049" name="Oval 1048"/>
            <p:cNvSpPr>
              <a:spLocks noChangeAspect="1"/>
            </p:cNvSpPr>
            <p:nvPr/>
          </p:nvSpPr>
          <p:spPr>
            <a:xfrm>
              <a:off x="2108152" y="5110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0" name="Oval 1049"/>
            <p:cNvSpPr>
              <a:spLocks noChangeAspect="1"/>
            </p:cNvSpPr>
            <p:nvPr/>
          </p:nvSpPr>
          <p:spPr>
            <a:xfrm>
              <a:off x="1620263" y="49752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1" name="Oval 1050"/>
            <p:cNvSpPr>
              <a:spLocks noChangeAspect="1"/>
            </p:cNvSpPr>
            <p:nvPr/>
          </p:nvSpPr>
          <p:spPr>
            <a:xfrm>
              <a:off x="25843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2" name="Oval 1051"/>
            <p:cNvSpPr>
              <a:spLocks noChangeAspect="1"/>
            </p:cNvSpPr>
            <p:nvPr/>
          </p:nvSpPr>
          <p:spPr>
            <a:xfrm>
              <a:off x="2787602" y="60017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3" name="Oval 1052"/>
            <p:cNvSpPr>
              <a:spLocks noChangeAspect="1"/>
            </p:cNvSpPr>
            <p:nvPr/>
          </p:nvSpPr>
          <p:spPr>
            <a:xfrm>
              <a:off x="2758210" y="4327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4" name="Oval 1053"/>
            <p:cNvSpPr>
              <a:spLocks noChangeAspect="1"/>
            </p:cNvSpPr>
            <p:nvPr/>
          </p:nvSpPr>
          <p:spPr>
            <a:xfrm>
              <a:off x="30606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5" name="Oval 1054"/>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6" name="Oval 105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7" name="Oval 1056"/>
            <p:cNvSpPr>
              <a:spLocks noChangeAspect="1"/>
            </p:cNvSpPr>
            <p:nvPr/>
          </p:nvSpPr>
          <p:spPr>
            <a:xfrm>
              <a:off x="3411143" y="51203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8" name="Oval 1057"/>
            <p:cNvSpPr>
              <a:spLocks noChangeAspect="1"/>
            </p:cNvSpPr>
            <p:nvPr/>
          </p:nvSpPr>
          <p:spPr>
            <a:xfrm>
              <a:off x="2496598" y="620977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9" name="Oval 1058"/>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0" name="Oval 1059"/>
            <p:cNvSpPr>
              <a:spLocks noChangeAspect="1"/>
            </p:cNvSpPr>
            <p:nvPr/>
          </p:nvSpPr>
          <p:spPr>
            <a:xfrm>
              <a:off x="2531947" y="59114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1" name="Oval 1060"/>
            <p:cNvSpPr>
              <a:spLocks noChangeAspect="1"/>
            </p:cNvSpPr>
            <p:nvPr/>
          </p:nvSpPr>
          <p:spPr>
            <a:xfrm>
              <a:off x="1754641" y="51699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2" name="Oval 1061"/>
            <p:cNvSpPr>
              <a:spLocks noChangeAspect="1"/>
            </p:cNvSpPr>
            <p:nvPr/>
          </p:nvSpPr>
          <p:spPr>
            <a:xfrm>
              <a:off x="2907073" y="58354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3" name="Oval 1062"/>
            <p:cNvSpPr>
              <a:spLocks noChangeAspect="1"/>
            </p:cNvSpPr>
            <p:nvPr/>
          </p:nvSpPr>
          <p:spPr>
            <a:xfrm>
              <a:off x="2280574" y="57865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4" name="Oval 106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5" name="Oval 1064"/>
            <p:cNvSpPr>
              <a:spLocks noChangeAspect="1"/>
            </p:cNvSpPr>
            <p:nvPr/>
          </p:nvSpPr>
          <p:spPr>
            <a:xfrm>
              <a:off x="2335697" y="6215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6" name="Oval 1065"/>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7" name="Oval 1066"/>
            <p:cNvSpPr>
              <a:spLocks noChangeAspect="1"/>
            </p:cNvSpPr>
            <p:nvPr/>
          </p:nvSpPr>
          <p:spPr>
            <a:xfrm>
              <a:off x="2005745" y="62271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8" name="Oval 1067"/>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9" name="Oval 1068"/>
            <p:cNvSpPr>
              <a:spLocks noChangeAspect="1"/>
            </p:cNvSpPr>
            <p:nvPr/>
          </p:nvSpPr>
          <p:spPr>
            <a:xfrm>
              <a:off x="2999634" y="53174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0" name="Oval 106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1" name="Oval 1070"/>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2" name="Oval 1071"/>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073" name="TextBox 1072"/>
          <p:cNvSpPr txBox="1"/>
          <p:nvPr/>
        </p:nvSpPr>
        <p:spPr>
          <a:xfrm>
            <a:off x="5648382" y="5516967"/>
            <a:ext cx="2642885" cy="369332"/>
          </a:xfrm>
          <a:prstGeom prst="rect">
            <a:avLst/>
          </a:prstGeom>
          <a:noFill/>
        </p:spPr>
        <p:txBody>
          <a:bodyPr wrap="square" rtlCol="0">
            <a:spAutoFit/>
          </a:bodyPr>
          <a:lstStyle/>
          <a:p>
            <a:pPr algn="ctr"/>
            <a:r>
              <a:rPr lang="en-US" b="1" dirty="0" err="1" smtClean="0">
                <a:solidFill>
                  <a:srgbClr val="0055A0"/>
                </a:solidFill>
              </a:rPr>
              <a:t>Emittance</a:t>
            </a:r>
            <a:r>
              <a:rPr lang="en-US" b="1" dirty="0" smtClean="0">
                <a:solidFill>
                  <a:srgbClr val="0055A0"/>
                </a:solidFill>
              </a:rPr>
              <a:t> blow up</a:t>
            </a:r>
            <a:endParaRPr lang="en-US" b="1" dirty="0">
              <a:solidFill>
                <a:srgbClr val="0055A0"/>
              </a:solidFill>
            </a:endParaRPr>
          </a:p>
        </p:txBody>
      </p:sp>
      <p:sp>
        <p:nvSpPr>
          <p:cNvPr id="1074" name="Down Arrow 1073"/>
          <p:cNvSpPr/>
          <p:nvPr/>
        </p:nvSpPr>
        <p:spPr>
          <a:xfrm>
            <a:off x="1588915" y="4929700"/>
            <a:ext cx="484632" cy="353538"/>
          </a:xfrm>
          <a:prstGeom prst="downArrow">
            <a:avLst/>
          </a:prstGeom>
          <a:solidFill>
            <a:srgbClr val="0055A0"/>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5" name="Down Arrow 1074"/>
          <p:cNvSpPr/>
          <p:nvPr/>
        </p:nvSpPr>
        <p:spPr>
          <a:xfrm>
            <a:off x="6746291" y="4938659"/>
            <a:ext cx="484632" cy="578308"/>
          </a:xfrm>
          <a:prstGeom prst="downArrow">
            <a:avLst/>
          </a:prstGeom>
          <a:solidFill>
            <a:srgbClr val="0055A0"/>
          </a:solidFill>
          <a:ln>
            <a:solidFill>
              <a:srgbClr val="0055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6" name="TextBox 1075"/>
          <p:cNvSpPr txBox="1"/>
          <p:nvPr/>
        </p:nvSpPr>
        <p:spPr>
          <a:xfrm>
            <a:off x="905436" y="5362651"/>
            <a:ext cx="1851950" cy="646331"/>
          </a:xfrm>
          <a:prstGeom prst="rect">
            <a:avLst/>
          </a:prstGeom>
          <a:noFill/>
        </p:spPr>
        <p:txBody>
          <a:bodyPr wrap="square" rtlCol="0">
            <a:spAutoFit/>
          </a:bodyPr>
          <a:lstStyle/>
          <a:p>
            <a:pPr algn="ctr"/>
            <a:r>
              <a:rPr lang="en-US" b="1" dirty="0" smtClean="0">
                <a:solidFill>
                  <a:srgbClr val="0055A0"/>
                </a:solidFill>
              </a:rPr>
              <a:t>Intra-bunch motion</a:t>
            </a:r>
            <a:endParaRPr lang="en-US" b="1" dirty="0">
              <a:solidFill>
                <a:srgbClr val="0055A0"/>
              </a:solidFill>
            </a:endParaRPr>
          </a:p>
        </p:txBody>
      </p:sp>
      <p:sp>
        <p:nvSpPr>
          <p:cNvPr id="368"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369"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2" name="TextBox 1"/>
          <p:cNvSpPr txBox="1"/>
          <p:nvPr/>
        </p:nvSpPr>
        <p:spPr>
          <a:xfrm>
            <a:off x="4370986" y="6023399"/>
            <a:ext cx="4587207" cy="369332"/>
          </a:xfrm>
          <a:prstGeom prst="rect">
            <a:avLst/>
          </a:prstGeom>
          <a:solidFill>
            <a:srgbClr val="FFFF00"/>
          </a:solidFill>
        </p:spPr>
        <p:txBody>
          <a:bodyPr wrap="square" rtlCol="0">
            <a:spAutoFit/>
          </a:bodyPr>
          <a:lstStyle/>
          <a:p>
            <a:r>
              <a:rPr lang="en-US" dirty="0" smtClean="0"/>
              <a:t>Examples will be shown in K. Li’s lecture</a:t>
            </a:r>
            <a:endParaRPr lang="en-US" dirty="0"/>
          </a:p>
        </p:txBody>
      </p:sp>
    </p:spTree>
    <p:extLst>
      <p:ext uri="{BB962C8B-B14F-4D97-AF65-F5344CB8AC3E}">
        <p14:creationId xmlns:p14="http://schemas.microsoft.com/office/powerpoint/2010/main" val="3264042337"/>
      </p:ext>
    </p:extLst>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6044533" y="2023732"/>
            <a:ext cx="2249154" cy="568882"/>
          </a:xfrm>
          <a:prstGeom prst="ellipse">
            <a:avLst/>
          </a:prstGeom>
          <a:solidFill>
            <a:srgbClr val="4D89BC"/>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9" name="Oval 368"/>
          <p:cNvSpPr/>
          <p:nvPr/>
        </p:nvSpPr>
        <p:spPr>
          <a:xfrm>
            <a:off x="1078450" y="2229456"/>
            <a:ext cx="2249154" cy="568882"/>
          </a:xfrm>
          <a:prstGeom prst="ellipse">
            <a:avLst/>
          </a:prstGeom>
          <a:solidFill>
            <a:srgbClr val="4D89BC"/>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4"/>
          </p:nvPr>
        </p:nvSpPr>
        <p:spPr/>
        <p:txBody>
          <a:bodyPr/>
          <a:lstStyle/>
          <a:p>
            <a:fld id="{17918391-D411-FE40-AAD7-861AE5233E0E}" type="slidenum">
              <a:rPr lang="en-US" smtClean="0"/>
              <a:pPr/>
              <a:t>82</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Coupled bunch electron cloud instability</a:t>
            </a:r>
            <a:endParaRPr lang="en-US" dirty="0"/>
          </a:p>
        </p:txBody>
      </p:sp>
      <p:sp>
        <p:nvSpPr>
          <p:cNvPr id="362" name="Content Placeholder 8"/>
          <p:cNvSpPr>
            <a:spLocks noGrp="1"/>
          </p:cNvSpPr>
          <p:nvPr>
            <p:ph idx="1"/>
          </p:nvPr>
        </p:nvSpPr>
        <p:spPr>
          <a:xfrm>
            <a:off x="495138" y="4341475"/>
            <a:ext cx="8229600" cy="1148893"/>
          </a:xfrm>
        </p:spPr>
        <p:txBody>
          <a:bodyPr>
            <a:normAutofit fontScale="77500" lnSpcReduction="20000"/>
          </a:bodyPr>
          <a:lstStyle/>
          <a:p>
            <a:pPr>
              <a:buSzPct val="100000"/>
              <a:buFont typeface="Lucida Grande"/>
              <a:buChar char="→"/>
            </a:pPr>
            <a:r>
              <a:rPr lang="en-US" sz="2000" b="1" dirty="0" smtClean="0">
                <a:solidFill>
                  <a:srgbClr val="0055A0"/>
                </a:solidFill>
                <a:latin typeface="+mj-lt"/>
              </a:rPr>
              <a:t>A similar mechanism can also be responsible for bunch-to-bunch coupling, but it is more complicated because it involves electron motion between bunches (with secondary emission)</a:t>
            </a:r>
          </a:p>
          <a:p>
            <a:pPr>
              <a:buSzPct val="100000"/>
              <a:buFont typeface="Lucida Grande"/>
              <a:buChar char="→"/>
            </a:pPr>
            <a:r>
              <a:rPr lang="en-US" sz="2000" b="1" dirty="0" smtClean="0">
                <a:solidFill>
                  <a:srgbClr val="0055A0"/>
                </a:solidFill>
                <a:latin typeface="+mj-lt"/>
              </a:rPr>
              <a:t>Dipoles, through the presence of the stripes, may facilitate this mechanism in the horizontal plane</a:t>
            </a:r>
            <a:endParaRPr lang="en-US" sz="2000" b="1" dirty="0">
              <a:solidFill>
                <a:srgbClr val="0055A0"/>
              </a:solidFill>
              <a:latin typeface="+mj-lt"/>
            </a:endParaRPr>
          </a:p>
        </p:txBody>
      </p:sp>
      <p:cxnSp>
        <p:nvCxnSpPr>
          <p:cNvPr id="363" name="Straight Connector 362"/>
          <p:cNvCxnSpPr/>
          <p:nvPr/>
        </p:nvCxnSpPr>
        <p:spPr>
          <a:xfrm>
            <a:off x="242153" y="997462"/>
            <a:ext cx="8686800" cy="1588"/>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364" name="Straight Connector 363"/>
          <p:cNvCxnSpPr/>
          <p:nvPr/>
        </p:nvCxnSpPr>
        <p:spPr>
          <a:xfrm>
            <a:off x="242153" y="3810936"/>
            <a:ext cx="8686800" cy="1588"/>
          </a:xfrm>
          <a:prstGeom prst="line">
            <a:avLst/>
          </a:prstGeom>
          <a:ln>
            <a:solidFill>
              <a:srgbClr val="4D4D4D"/>
            </a:solidFill>
          </a:ln>
        </p:spPr>
        <p:style>
          <a:lnRef idx="2">
            <a:schemeClr val="accent1"/>
          </a:lnRef>
          <a:fillRef idx="0">
            <a:schemeClr val="accent1"/>
          </a:fillRef>
          <a:effectRef idx="1">
            <a:schemeClr val="accent1"/>
          </a:effectRef>
          <a:fontRef idx="minor">
            <a:schemeClr val="tx1"/>
          </a:fontRef>
        </p:style>
      </p:cxnSp>
      <p:grpSp>
        <p:nvGrpSpPr>
          <p:cNvPr id="723" name="Group 722"/>
          <p:cNvGrpSpPr/>
          <p:nvPr/>
        </p:nvGrpSpPr>
        <p:grpSpPr>
          <a:xfrm>
            <a:off x="6169662" y="1103018"/>
            <a:ext cx="1555246" cy="1708526"/>
            <a:chOff x="2005745" y="4727651"/>
            <a:chExt cx="1555246" cy="1708526"/>
          </a:xfrm>
        </p:grpSpPr>
        <p:sp>
          <p:nvSpPr>
            <p:cNvPr id="724" name="Oval 723"/>
            <p:cNvSpPr>
              <a:spLocks noChangeAspect="1"/>
            </p:cNvSpPr>
            <p:nvPr/>
          </p:nvSpPr>
          <p:spPr>
            <a:xfrm>
              <a:off x="2235152" y="58474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5" name="Oval 724"/>
            <p:cNvSpPr>
              <a:spLocks noChangeAspect="1"/>
            </p:cNvSpPr>
            <p:nvPr/>
          </p:nvSpPr>
          <p:spPr>
            <a:xfrm>
              <a:off x="2387552" y="54319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6" name="Oval 725"/>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7" name="Oval 726"/>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8" name="Oval 727"/>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9" name="Oval 72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0" name="Oval 729"/>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1" name="Oval 73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2" name="Oval 73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3" name="Oval 732"/>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4" name="Oval 733"/>
            <p:cNvSpPr>
              <a:spLocks noChangeAspect="1"/>
            </p:cNvSpPr>
            <p:nvPr/>
          </p:nvSpPr>
          <p:spPr>
            <a:xfrm>
              <a:off x="2952102" y="5978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5" name="Oval 734"/>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6" name="Oval 735"/>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7" name="Oval 736"/>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8" name="Oval 73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9" name="Oval 73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0" name="Oval 73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1" name="Oval 740"/>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2" name="Oval 741"/>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3" name="Oval 742"/>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4" name="Oval 743"/>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5" name="Oval 744"/>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6" name="Oval 745"/>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7" name="Oval 746"/>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748" name="Group 747"/>
          <p:cNvGrpSpPr/>
          <p:nvPr/>
        </p:nvGrpSpPr>
        <p:grpSpPr>
          <a:xfrm flipH="1" flipV="1">
            <a:off x="4747034" y="1310734"/>
            <a:ext cx="2537138" cy="1708526"/>
            <a:chOff x="1783495" y="4727651"/>
            <a:chExt cx="2537138" cy="1708526"/>
          </a:xfrm>
        </p:grpSpPr>
        <p:sp>
          <p:nvSpPr>
            <p:cNvPr id="749" name="Oval 748"/>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0" name="Oval 749"/>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1" name="Oval 750"/>
            <p:cNvSpPr>
              <a:spLocks noChangeAspect="1"/>
            </p:cNvSpPr>
            <p:nvPr/>
          </p:nvSpPr>
          <p:spPr>
            <a:xfrm>
              <a:off x="30161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2" name="Oval 751"/>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3" name="Oval 752"/>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4" name="Oval 75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5" name="Oval 754"/>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6" name="Oval 75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7" name="Oval 75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8" name="Oval 757"/>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9" name="Oval 758"/>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0" name="Oval 759"/>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1" name="Oval 760"/>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2" name="Oval 761"/>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3" name="Oval 762"/>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4" name="Oval 76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5" name="Oval 764"/>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6" name="Oval 765"/>
            <p:cNvSpPr>
              <a:spLocks noChangeAspect="1"/>
            </p:cNvSpPr>
            <p:nvPr/>
          </p:nvSpPr>
          <p:spPr>
            <a:xfrm>
              <a:off x="2996097" y="60902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7" name="Oval 766"/>
            <p:cNvSpPr>
              <a:spLocks noChangeAspect="1"/>
            </p:cNvSpPr>
            <p:nvPr/>
          </p:nvSpPr>
          <p:spPr>
            <a:xfrm>
              <a:off x="178349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8" name="Oval 767"/>
            <p:cNvSpPr>
              <a:spLocks noChangeAspect="1"/>
            </p:cNvSpPr>
            <p:nvPr/>
          </p:nvSpPr>
          <p:spPr>
            <a:xfrm>
              <a:off x="3046897" y="5238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9" name="Oval 768"/>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0" name="Oval 76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1" name="Oval 770"/>
            <p:cNvSpPr>
              <a:spLocks noChangeAspect="1"/>
            </p:cNvSpPr>
            <p:nvPr/>
          </p:nvSpPr>
          <p:spPr>
            <a:xfrm>
              <a:off x="4234409" y="5326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2" name="Oval 771"/>
            <p:cNvSpPr>
              <a:spLocks noChangeAspect="1"/>
            </p:cNvSpPr>
            <p:nvPr/>
          </p:nvSpPr>
          <p:spPr>
            <a:xfrm>
              <a:off x="3474767" y="55174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773" name="Group 772"/>
          <p:cNvGrpSpPr/>
          <p:nvPr/>
        </p:nvGrpSpPr>
        <p:grpSpPr>
          <a:xfrm>
            <a:off x="7306312" y="1589870"/>
            <a:ext cx="1555246" cy="1708526"/>
            <a:chOff x="2005745" y="4727651"/>
            <a:chExt cx="1555246" cy="1708526"/>
          </a:xfrm>
        </p:grpSpPr>
        <p:sp>
          <p:nvSpPr>
            <p:cNvPr id="774" name="Oval 773"/>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5" name="Oval 774"/>
            <p:cNvSpPr>
              <a:spLocks noChangeAspect="1"/>
            </p:cNvSpPr>
            <p:nvPr/>
          </p:nvSpPr>
          <p:spPr>
            <a:xfrm>
              <a:off x="2387552" y="47334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6" name="Oval 775"/>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7" name="Oval 776"/>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8" name="Oval 777"/>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9" name="Oval 77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0" name="Oval 779"/>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1" name="Oval 78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2" name="Oval 78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3" name="Oval 782"/>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4" name="Oval 783"/>
            <p:cNvSpPr>
              <a:spLocks noChangeAspect="1"/>
            </p:cNvSpPr>
            <p:nvPr/>
          </p:nvSpPr>
          <p:spPr>
            <a:xfrm>
              <a:off x="2952102" y="5978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5" name="Oval 784"/>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6" name="Oval 785"/>
            <p:cNvSpPr>
              <a:spLocks noChangeAspect="1"/>
            </p:cNvSpPr>
            <p:nvPr/>
          </p:nvSpPr>
          <p:spPr>
            <a:xfrm>
              <a:off x="2148341" y="52080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7" name="Oval 786"/>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8" name="Oval 78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9" name="Oval 78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0" name="Oval 78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1" name="Oval 790"/>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2" name="Oval 791"/>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3" name="Oval 792"/>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4" name="Oval 793"/>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5" name="Oval 794"/>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6" name="Oval 795"/>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7" name="Oval 796"/>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23" name="Group 822"/>
          <p:cNvGrpSpPr/>
          <p:nvPr/>
        </p:nvGrpSpPr>
        <p:grpSpPr>
          <a:xfrm>
            <a:off x="1734996" y="1013581"/>
            <a:ext cx="1555246" cy="2419332"/>
            <a:chOff x="2005745" y="4733469"/>
            <a:chExt cx="1555246" cy="2419332"/>
          </a:xfrm>
        </p:grpSpPr>
        <p:sp>
          <p:nvSpPr>
            <p:cNvPr id="824" name="Oval 823"/>
            <p:cNvSpPr>
              <a:spLocks noChangeAspect="1"/>
            </p:cNvSpPr>
            <p:nvPr/>
          </p:nvSpPr>
          <p:spPr>
            <a:xfrm>
              <a:off x="2501852" y="49711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5" name="Oval 824"/>
            <p:cNvSpPr>
              <a:spLocks noChangeAspect="1"/>
            </p:cNvSpPr>
            <p:nvPr/>
          </p:nvSpPr>
          <p:spPr>
            <a:xfrm>
              <a:off x="2387552" y="47334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6" name="Oval 825"/>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7" name="Oval 826"/>
            <p:cNvSpPr>
              <a:spLocks noChangeAspect="1"/>
            </p:cNvSpPr>
            <p:nvPr/>
          </p:nvSpPr>
          <p:spPr>
            <a:xfrm>
              <a:off x="2412952" y="59128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8" name="Oval 827"/>
            <p:cNvSpPr>
              <a:spLocks noChangeAspect="1"/>
            </p:cNvSpPr>
            <p:nvPr/>
          </p:nvSpPr>
          <p:spPr>
            <a:xfrm>
              <a:off x="2986810" y="5267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9" name="Oval 82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0" name="Oval 829"/>
            <p:cNvSpPr>
              <a:spLocks noChangeAspect="1"/>
            </p:cNvSpPr>
            <p:nvPr/>
          </p:nvSpPr>
          <p:spPr>
            <a:xfrm>
              <a:off x="3163431" y="51340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1" name="Oval 83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2" name="Oval 83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3" name="Oval 832"/>
            <p:cNvSpPr>
              <a:spLocks noChangeAspect="1"/>
            </p:cNvSpPr>
            <p:nvPr/>
          </p:nvSpPr>
          <p:spPr>
            <a:xfrm>
              <a:off x="2534698" y="64320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4" name="Oval 833"/>
            <p:cNvSpPr>
              <a:spLocks noChangeAspect="1"/>
            </p:cNvSpPr>
            <p:nvPr/>
          </p:nvSpPr>
          <p:spPr>
            <a:xfrm>
              <a:off x="2825102" y="60169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5" name="Oval 834"/>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6" name="Oval 835"/>
            <p:cNvSpPr>
              <a:spLocks noChangeAspect="1"/>
            </p:cNvSpPr>
            <p:nvPr/>
          </p:nvSpPr>
          <p:spPr>
            <a:xfrm>
              <a:off x="2605541" y="53858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7" name="Oval 836"/>
            <p:cNvSpPr>
              <a:spLocks noChangeAspect="1"/>
            </p:cNvSpPr>
            <p:nvPr/>
          </p:nvSpPr>
          <p:spPr>
            <a:xfrm>
              <a:off x="2424473" y="54925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8" name="Oval 83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9" name="Oval 83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0" name="Oval 83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1" name="Oval 840"/>
            <p:cNvSpPr>
              <a:spLocks noChangeAspect="1"/>
            </p:cNvSpPr>
            <p:nvPr/>
          </p:nvSpPr>
          <p:spPr>
            <a:xfrm>
              <a:off x="28563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2" name="Oval 841"/>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3" name="Oval 842"/>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4" name="Oval 843"/>
            <p:cNvSpPr>
              <a:spLocks noChangeAspect="1"/>
            </p:cNvSpPr>
            <p:nvPr/>
          </p:nvSpPr>
          <p:spPr>
            <a:xfrm>
              <a:off x="3088534" y="53809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5" name="Oval 844"/>
            <p:cNvSpPr>
              <a:spLocks noChangeAspect="1"/>
            </p:cNvSpPr>
            <p:nvPr/>
          </p:nvSpPr>
          <p:spPr>
            <a:xfrm>
              <a:off x="2301899" y="66134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6" name="Oval 845"/>
            <p:cNvSpPr>
              <a:spLocks noChangeAspect="1"/>
            </p:cNvSpPr>
            <p:nvPr/>
          </p:nvSpPr>
          <p:spPr>
            <a:xfrm>
              <a:off x="3193009" y="70453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7" name="Oval 846"/>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48" name="Group 847"/>
          <p:cNvGrpSpPr/>
          <p:nvPr/>
        </p:nvGrpSpPr>
        <p:grpSpPr>
          <a:xfrm flipH="1" flipV="1">
            <a:off x="2722027" y="1104570"/>
            <a:ext cx="2398092" cy="2051554"/>
            <a:chOff x="1313595" y="4617649"/>
            <a:chExt cx="2398092" cy="2051554"/>
          </a:xfrm>
        </p:grpSpPr>
        <p:sp>
          <p:nvSpPr>
            <p:cNvPr id="849" name="Oval 848"/>
            <p:cNvSpPr>
              <a:spLocks noChangeAspect="1"/>
            </p:cNvSpPr>
            <p:nvPr/>
          </p:nvSpPr>
          <p:spPr>
            <a:xfrm>
              <a:off x="2298652" y="50981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0" name="Oval 849"/>
            <p:cNvSpPr>
              <a:spLocks noChangeAspect="1"/>
            </p:cNvSpPr>
            <p:nvPr/>
          </p:nvSpPr>
          <p:spPr>
            <a:xfrm>
              <a:off x="2471163" y="50641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1" name="Oval 850"/>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2" name="Oval 851"/>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3" name="Oval 852"/>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4" name="Oval 85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5" name="Oval 854"/>
            <p:cNvSpPr>
              <a:spLocks noChangeAspect="1"/>
            </p:cNvSpPr>
            <p:nvPr/>
          </p:nvSpPr>
          <p:spPr>
            <a:xfrm>
              <a:off x="2715679" y="515211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6" name="Oval 855"/>
            <p:cNvSpPr>
              <a:spLocks noChangeAspect="1"/>
            </p:cNvSpPr>
            <p:nvPr/>
          </p:nvSpPr>
          <p:spPr>
            <a:xfrm>
              <a:off x="3228110" y="461764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7" name="Oval 85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8" name="Oval 857"/>
            <p:cNvSpPr>
              <a:spLocks noChangeAspect="1"/>
            </p:cNvSpPr>
            <p:nvPr/>
          </p:nvSpPr>
          <p:spPr>
            <a:xfrm>
              <a:off x="2598198" y="64574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9" name="Oval 858"/>
            <p:cNvSpPr>
              <a:spLocks noChangeAspect="1"/>
            </p:cNvSpPr>
            <p:nvPr/>
          </p:nvSpPr>
          <p:spPr>
            <a:xfrm>
              <a:off x="3336972" y="646384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0" name="Oval 859"/>
            <p:cNvSpPr>
              <a:spLocks noChangeAspect="1"/>
            </p:cNvSpPr>
            <p:nvPr/>
          </p:nvSpPr>
          <p:spPr>
            <a:xfrm>
              <a:off x="2773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1" name="Oval 860"/>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2" name="Oval 861"/>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3" name="Oval 862"/>
            <p:cNvSpPr>
              <a:spLocks noChangeAspect="1"/>
            </p:cNvSpPr>
            <p:nvPr/>
          </p:nvSpPr>
          <p:spPr>
            <a:xfrm>
              <a:off x="29028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4" name="Oval 86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5" name="Oval 864"/>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6" name="Oval 865"/>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7" name="Oval 866"/>
            <p:cNvSpPr>
              <a:spLocks noChangeAspect="1"/>
            </p:cNvSpPr>
            <p:nvPr/>
          </p:nvSpPr>
          <p:spPr>
            <a:xfrm>
              <a:off x="1313595" y="57445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8" name="Oval 867"/>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9" name="Oval 868"/>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0" name="Oval 86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1" name="Oval 870"/>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2" name="Oval 871"/>
            <p:cNvSpPr>
              <a:spLocks noChangeAspect="1"/>
            </p:cNvSpPr>
            <p:nvPr/>
          </p:nvSpPr>
          <p:spPr>
            <a:xfrm>
              <a:off x="3625463" y="656178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73" name="Group 872"/>
          <p:cNvGrpSpPr/>
          <p:nvPr/>
        </p:nvGrpSpPr>
        <p:grpSpPr>
          <a:xfrm>
            <a:off x="2418017" y="1757223"/>
            <a:ext cx="1555246" cy="2184436"/>
            <a:chOff x="2005745" y="4251741"/>
            <a:chExt cx="1555246" cy="2184436"/>
          </a:xfrm>
        </p:grpSpPr>
        <p:sp>
          <p:nvSpPr>
            <p:cNvPr id="874" name="Oval 873"/>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5" name="Oval 874"/>
            <p:cNvSpPr>
              <a:spLocks noChangeAspect="1"/>
            </p:cNvSpPr>
            <p:nvPr/>
          </p:nvSpPr>
          <p:spPr>
            <a:xfrm>
              <a:off x="2387552" y="47334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6" name="Oval 875"/>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7" name="Oval 876"/>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8" name="Oval 877"/>
            <p:cNvSpPr>
              <a:spLocks noChangeAspect="1"/>
            </p:cNvSpPr>
            <p:nvPr/>
          </p:nvSpPr>
          <p:spPr>
            <a:xfrm>
              <a:off x="2126774" y="54536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9" name="Oval 87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0" name="Oval 879"/>
            <p:cNvSpPr>
              <a:spLocks noChangeAspect="1"/>
            </p:cNvSpPr>
            <p:nvPr/>
          </p:nvSpPr>
          <p:spPr>
            <a:xfrm>
              <a:off x="2044439" y="50705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1" name="Oval 880"/>
            <p:cNvSpPr>
              <a:spLocks noChangeAspect="1"/>
            </p:cNvSpPr>
            <p:nvPr/>
          </p:nvSpPr>
          <p:spPr>
            <a:xfrm>
              <a:off x="3228110" y="425174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2" name="Oval 881"/>
            <p:cNvSpPr>
              <a:spLocks noChangeAspect="1"/>
            </p:cNvSpPr>
            <p:nvPr/>
          </p:nvSpPr>
          <p:spPr>
            <a:xfrm>
              <a:off x="2937991" y="435912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3" name="Oval 882"/>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4" name="Oval 883"/>
            <p:cNvSpPr>
              <a:spLocks noChangeAspect="1"/>
            </p:cNvSpPr>
            <p:nvPr/>
          </p:nvSpPr>
          <p:spPr>
            <a:xfrm>
              <a:off x="2952102" y="5978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5" name="Oval 884"/>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6" name="Oval 885"/>
            <p:cNvSpPr>
              <a:spLocks noChangeAspect="1"/>
            </p:cNvSpPr>
            <p:nvPr/>
          </p:nvSpPr>
          <p:spPr>
            <a:xfrm>
              <a:off x="2148341" y="52080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7" name="Oval 886"/>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8" name="Oval 88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9" name="Oval 888"/>
            <p:cNvSpPr>
              <a:spLocks noChangeAspect="1"/>
            </p:cNvSpPr>
            <p:nvPr/>
          </p:nvSpPr>
          <p:spPr>
            <a:xfrm>
              <a:off x="2743152" y="5390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0" name="Oval 88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1" name="Oval 890"/>
            <p:cNvSpPr>
              <a:spLocks noChangeAspect="1"/>
            </p:cNvSpPr>
            <p:nvPr/>
          </p:nvSpPr>
          <p:spPr>
            <a:xfrm>
              <a:off x="2767497" y="55695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2" name="Oval 891"/>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3" name="Oval 892"/>
            <p:cNvSpPr>
              <a:spLocks noChangeAspect="1"/>
            </p:cNvSpPr>
            <p:nvPr/>
          </p:nvSpPr>
          <p:spPr>
            <a:xfrm>
              <a:off x="2894497" y="57720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4" name="Oval 893"/>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5" name="Oval 894"/>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6" name="Oval 895"/>
            <p:cNvSpPr>
              <a:spLocks noChangeAspect="1"/>
            </p:cNvSpPr>
            <p:nvPr/>
          </p:nvSpPr>
          <p:spPr>
            <a:xfrm>
              <a:off x="3205709" y="5961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7" name="Oval 896"/>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98" name="Group 897"/>
          <p:cNvGrpSpPr/>
          <p:nvPr/>
        </p:nvGrpSpPr>
        <p:grpSpPr>
          <a:xfrm flipH="1" flipV="1">
            <a:off x="667148" y="1849428"/>
            <a:ext cx="1749331" cy="1905120"/>
            <a:chOff x="1861563" y="4531057"/>
            <a:chExt cx="1749331" cy="1905120"/>
          </a:xfrm>
        </p:grpSpPr>
        <p:sp>
          <p:nvSpPr>
            <p:cNvPr id="899" name="Oval 898"/>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0" name="Oval 899"/>
            <p:cNvSpPr>
              <a:spLocks noChangeAspect="1"/>
            </p:cNvSpPr>
            <p:nvPr/>
          </p:nvSpPr>
          <p:spPr>
            <a:xfrm>
              <a:off x="1861563" y="46069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1" name="Oval 900"/>
            <p:cNvSpPr>
              <a:spLocks noChangeAspect="1"/>
            </p:cNvSpPr>
            <p:nvPr/>
          </p:nvSpPr>
          <p:spPr>
            <a:xfrm>
              <a:off x="25843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2" name="Oval 901"/>
            <p:cNvSpPr>
              <a:spLocks noChangeAspect="1"/>
            </p:cNvSpPr>
            <p:nvPr/>
          </p:nvSpPr>
          <p:spPr>
            <a:xfrm>
              <a:off x="278760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3" name="Oval 902"/>
            <p:cNvSpPr>
              <a:spLocks noChangeAspect="1"/>
            </p:cNvSpPr>
            <p:nvPr/>
          </p:nvSpPr>
          <p:spPr>
            <a:xfrm>
              <a:off x="3012210" y="45310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4" name="Oval 90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5" name="Oval 904"/>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6" name="Oval 90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7" name="Oval 906"/>
            <p:cNvSpPr>
              <a:spLocks noChangeAspect="1"/>
            </p:cNvSpPr>
            <p:nvPr/>
          </p:nvSpPr>
          <p:spPr>
            <a:xfrm>
              <a:off x="3220643" y="58188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8" name="Oval 907"/>
            <p:cNvSpPr>
              <a:spLocks noChangeAspect="1"/>
            </p:cNvSpPr>
            <p:nvPr/>
          </p:nvSpPr>
          <p:spPr>
            <a:xfrm>
              <a:off x="2496598" y="620977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9" name="Oval 908"/>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0" name="Oval 909"/>
            <p:cNvSpPr>
              <a:spLocks noChangeAspect="1"/>
            </p:cNvSpPr>
            <p:nvPr/>
          </p:nvSpPr>
          <p:spPr>
            <a:xfrm>
              <a:off x="2531947" y="59114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1" name="Oval 910"/>
            <p:cNvSpPr>
              <a:spLocks noChangeAspect="1"/>
            </p:cNvSpPr>
            <p:nvPr/>
          </p:nvSpPr>
          <p:spPr>
            <a:xfrm>
              <a:off x="2122941" y="50937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2" name="Oval 911"/>
            <p:cNvSpPr>
              <a:spLocks noChangeAspect="1"/>
            </p:cNvSpPr>
            <p:nvPr/>
          </p:nvSpPr>
          <p:spPr>
            <a:xfrm>
              <a:off x="2500673" y="543851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3" name="Oval 912"/>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4" name="Oval 91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5" name="Oval 914"/>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6" name="Oval 915"/>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7" name="Oval 916"/>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8" name="Oval 917"/>
            <p:cNvSpPr>
              <a:spLocks noChangeAspect="1"/>
            </p:cNvSpPr>
            <p:nvPr/>
          </p:nvSpPr>
          <p:spPr>
            <a:xfrm>
              <a:off x="2627797" y="46671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9" name="Oval 918"/>
            <p:cNvSpPr>
              <a:spLocks noChangeAspect="1"/>
            </p:cNvSpPr>
            <p:nvPr/>
          </p:nvSpPr>
          <p:spPr>
            <a:xfrm>
              <a:off x="3524670" y="466134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0" name="Oval 91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1" name="Oval 920"/>
            <p:cNvSpPr>
              <a:spLocks noChangeAspect="1"/>
            </p:cNvSpPr>
            <p:nvPr/>
          </p:nvSpPr>
          <p:spPr>
            <a:xfrm>
              <a:off x="3243809" y="46279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2" name="Oval 921"/>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948" name="Group 947"/>
          <p:cNvGrpSpPr/>
          <p:nvPr/>
        </p:nvGrpSpPr>
        <p:grpSpPr>
          <a:xfrm flipH="1">
            <a:off x="5519376" y="1933034"/>
            <a:ext cx="1917196" cy="1708526"/>
            <a:chOff x="1783495" y="4727651"/>
            <a:chExt cx="1917196" cy="1708526"/>
          </a:xfrm>
        </p:grpSpPr>
        <p:sp>
          <p:nvSpPr>
            <p:cNvPr id="949" name="Oval 948"/>
            <p:cNvSpPr>
              <a:spLocks noChangeAspect="1"/>
            </p:cNvSpPr>
            <p:nvPr/>
          </p:nvSpPr>
          <p:spPr>
            <a:xfrm>
              <a:off x="2501852" y="49965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0" name="Oval 949"/>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1" name="Oval 950"/>
            <p:cNvSpPr>
              <a:spLocks noChangeAspect="1"/>
            </p:cNvSpPr>
            <p:nvPr/>
          </p:nvSpPr>
          <p:spPr>
            <a:xfrm>
              <a:off x="30161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2" name="Oval 951"/>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3" name="Oval 952"/>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4" name="Oval 95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5" name="Oval 954"/>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6" name="Oval 95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7" name="Oval 95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8" name="Oval 957"/>
            <p:cNvSpPr>
              <a:spLocks noChangeAspect="1"/>
            </p:cNvSpPr>
            <p:nvPr/>
          </p:nvSpPr>
          <p:spPr>
            <a:xfrm>
              <a:off x="2433098" y="58351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9" name="Oval 958"/>
            <p:cNvSpPr>
              <a:spLocks noChangeAspect="1"/>
            </p:cNvSpPr>
            <p:nvPr/>
          </p:nvSpPr>
          <p:spPr>
            <a:xfrm>
              <a:off x="3540172" y="50660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0" name="Oval 959"/>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1" name="Oval 960"/>
            <p:cNvSpPr>
              <a:spLocks noChangeAspect="1"/>
            </p:cNvSpPr>
            <p:nvPr/>
          </p:nvSpPr>
          <p:spPr>
            <a:xfrm>
              <a:off x="21864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2" name="Oval 961"/>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3" name="Oval 962"/>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4" name="Oval 96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5" name="Oval 964"/>
            <p:cNvSpPr>
              <a:spLocks noChangeAspect="1"/>
            </p:cNvSpPr>
            <p:nvPr/>
          </p:nvSpPr>
          <p:spPr>
            <a:xfrm>
              <a:off x="2538897" y="54153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6" name="Oval 965"/>
            <p:cNvSpPr>
              <a:spLocks noChangeAspect="1"/>
            </p:cNvSpPr>
            <p:nvPr/>
          </p:nvSpPr>
          <p:spPr>
            <a:xfrm>
              <a:off x="2830997" y="56457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7" name="Oval 966"/>
            <p:cNvSpPr>
              <a:spLocks noChangeAspect="1"/>
            </p:cNvSpPr>
            <p:nvPr/>
          </p:nvSpPr>
          <p:spPr>
            <a:xfrm>
              <a:off x="178349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8" name="Oval 967"/>
            <p:cNvSpPr>
              <a:spLocks noChangeAspect="1"/>
            </p:cNvSpPr>
            <p:nvPr/>
          </p:nvSpPr>
          <p:spPr>
            <a:xfrm>
              <a:off x="3046897" y="53783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9" name="Oval 968"/>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0" name="Oval 96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1" name="Oval 970"/>
            <p:cNvSpPr>
              <a:spLocks noChangeAspect="1"/>
            </p:cNvSpPr>
            <p:nvPr/>
          </p:nvSpPr>
          <p:spPr>
            <a:xfrm>
              <a:off x="3243809" y="5974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2" name="Oval 971"/>
            <p:cNvSpPr>
              <a:spLocks noChangeAspect="1"/>
            </p:cNvSpPr>
            <p:nvPr/>
          </p:nvSpPr>
          <p:spPr>
            <a:xfrm>
              <a:off x="3614467" y="54158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973" name="Group 972"/>
          <p:cNvGrpSpPr/>
          <p:nvPr/>
        </p:nvGrpSpPr>
        <p:grpSpPr>
          <a:xfrm flipV="1">
            <a:off x="3288817" y="1198942"/>
            <a:ext cx="2217859" cy="2035180"/>
            <a:chOff x="1518574" y="4869393"/>
            <a:chExt cx="2217859" cy="2035180"/>
          </a:xfrm>
        </p:grpSpPr>
        <p:sp>
          <p:nvSpPr>
            <p:cNvPr id="974" name="Oval 973"/>
            <p:cNvSpPr>
              <a:spLocks noChangeAspect="1"/>
            </p:cNvSpPr>
            <p:nvPr/>
          </p:nvSpPr>
          <p:spPr>
            <a:xfrm>
              <a:off x="2235152" y="565709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5" name="Oval 974"/>
            <p:cNvSpPr>
              <a:spLocks noChangeAspect="1"/>
            </p:cNvSpPr>
            <p:nvPr/>
          </p:nvSpPr>
          <p:spPr>
            <a:xfrm>
              <a:off x="1785363" y="486939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6" name="Oval 975"/>
            <p:cNvSpPr>
              <a:spLocks noChangeAspect="1"/>
            </p:cNvSpPr>
            <p:nvPr/>
          </p:nvSpPr>
          <p:spPr>
            <a:xfrm>
              <a:off x="30161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7" name="Oval 976"/>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8" name="Oval 977"/>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9" name="Oval 978"/>
            <p:cNvSpPr>
              <a:spLocks noChangeAspect="1"/>
            </p:cNvSpPr>
            <p:nvPr/>
          </p:nvSpPr>
          <p:spPr>
            <a:xfrm>
              <a:off x="2705052" y="60887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0" name="Oval 979"/>
            <p:cNvSpPr>
              <a:spLocks noChangeAspect="1"/>
            </p:cNvSpPr>
            <p:nvPr/>
          </p:nvSpPr>
          <p:spPr>
            <a:xfrm>
              <a:off x="3036431" y="54134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1" name="Oval 98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2" name="Oval 98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3" name="Oval 982"/>
            <p:cNvSpPr>
              <a:spLocks noChangeAspect="1"/>
            </p:cNvSpPr>
            <p:nvPr/>
          </p:nvSpPr>
          <p:spPr>
            <a:xfrm>
              <a:off x="3537998" y="58224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4" name="Oval 983"/>
            <p:cNvSpPr>
              <a:spLocks noChangeAspect="1"/>
            </p:cNvSpPr>
            <p:nvPr/>
          </p:nvSpPr>
          <p:spPr>
            <a:xfrm>
              <a:off x="3578272" y="52946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5" name="Oval 984"/>
            <p:cNvSpPr>
              <a:spLocks noChangeAspect="1"/>
            </p:cNvSpPr>
            <p:nvPr/>
          </p:nvSpPr>
          <p:spPr>
            <a:xfrm>
              <a:off x="2646247" y="63559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6" name="Oval 985"/>
            <p:cNvSpPr>
              <a:spLocks noChangeAspect="1"/>
            </p:cNvSpPr>
            <p:nvPr/>
          </p:nvSpPr>
          <p:spPr>
            <a:xfrm>
              <a:off x="2034041" y="48791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7" name="Oval 986"/>
            <p:cNvSpPr>
              <a:spLocks noChangeAspect="1"/>
            </p:cNvSpPr>
            <p:nvPr/>
          </p:nvSpPr>
          <p:spPr>
            <a:xfrm>
              <a:off x="3392848" y="56925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8" name="Oval 987"/>
            <p:cNvSpPr>
              <a:spLocks noChangeAspect="1"/>
            </p:cNvSpPr>
            <p:nvPr/>
          </p:nvSpPr>
          <p:spPr>
            <a:xfrm>
              <a:off x="1518574" y="679715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9" name="Oval 98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0" name="Oval 989"/>
            <p:cNvSpPr>
              <a:spLocks noChangeAspect="1"/>
            </p:cNvSpPr>
            <p:nvPr/>
          </p:nvSpPr>
          <p:spPr>
            <a:xfrm>
              <a:off x="3618397" y="5466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1" name="Oval 990"/>
            <p:cNvSpPr>
              <a:spLocks noChangeAspect="1"/>
            </p:cNvSpPr>
            <p:nvPr/>
          </p:nvSpPr>
          <p:spPr>
            <a:xfrm>
              <a:off x="2996097" y="60902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2" name="Oval 991"/>
            <p:cNvSpPr>
              <a:spLocks noChangeAspect="1"/>
            </p:cNvSpPr>
            <p:nvPr/>
          </p:nvSpPr>
          <p:spPr>
            <a:xfrm>
              <a:off x="2266095" y="6544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3" name="Oval 992"/>
            <p:cNvSpPr>
              <a:spLocks noChangeAspect="1"/>
            </p:cNvSpPr>
            <p:nvPr/>
          </p:nvSpPr>
          <p:spPr>
            <a:xfrm>
              <a:off x="3046897" y="5238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4" name="Oval 993"/>
            <p:cNvSpPr>
              <a:spLocks noChangeAspect="1"/>
            </p:cNvSpPr>
            <p:nvPr/>
          </p:nvSpPr>
          <p:spPr>
            <a:xfrm>
              <a:off x="3342534" y="52158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5" name="Oval 994"/>
            <p:cNvSpPr>
              <a:spLocks noChangeAspect="1"/>
            </p:cNvSpPr>
            <p:nvPr/>
          </p:nvSpPr>
          <p:spPr>
            <a:xfrm>
              <a:off x="2416199" y="63975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6" name="Oval 995"/>
            <p:cNvSpPr>
              <a:spLocks noChangeAspect="1"/>
            </p:cNvSpPr>
            <p:nvPr/>
          </p:nvSpPr>
          <p:spPr>
            <a:xfrm>
              <a:off x="3650209" y="56439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7" name="Oval 996"/>
            <p:cNvSpPr>
              <a:spLocks noChangeAspect="1"/>
            </p:cNvSpPr>
            <p:nvPr/>
          </p:nvSpPr>
          <p:spPr>
            <a:xfrm>
              <a:off x="3474767" y="55174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998" name="Group 997"/>
          <p:cNvGrpSpPr/>
          <p:nvPr/>
        </p:nvGrpSpPr>
        <p:grpSpPr>
          <a:xfrm>
            <a:off x="3652758" y="1099952"/>
            <a:ext cx="1955333" cy="1515846"/>
            <a:chOff x="1709163" y="4882231"/>
            <a:chExt cx="1955333" cy="1515846"/>
          </a:xfrm>
        </p:grpSpPr>
        <p:sp>
          <p:nvSpPr>
            <p:cNvPr id="999" name="Oval 998"/>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0" name="Oval 999"/>
            <p:cNvSpPr>
              <a:spLocks noChangeAspect="1"/>
            </p:cNvSpPr>
            <p:nvPr/>
          </p:nvSpPr>
          <p:spPr>
            <a:xfrm>
              <a:off x="1709163" y="54451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1" name="Oval 1000"/>
            <p:cNvSpPr>
              <a:spLocks noChangeAspect="1"/>
            </p:cNvSpPr>
            <p:nvPr/>
          </p:nvSpPr>
          <p:spPr>
            <a:xfrm>
              <a:off x="28510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2" name="Oval 1001"/>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3" name="Oval 1002"/>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4" name="Oval 100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5" name="Oval 1004"/>
            <p:cNvSpPr>
              <a:spLocks noChangeAspect="1"/>
            </p:cNvSpPr>
            <p:nvPr/>
          </p:nvSpPr>
          <p:spPr>
            <a:xfrm>
              <a:off x="2706231" y="55785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6" name="Oval 1005"/>
            <p:cNvSpPr>
              <a:spLocks noChangeAspect="1"/>
            </p:cNvSpPr>
            <p:nvPr/>
          </p:nvSpPr>
          <p:spPr>
            <a:xfrm>
              <a:off x="3291610" y="5559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7" name="Oval 100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8" name="Oval 1007"/>
            <p:cNvSpPr>
              <a:spLocks noChangeAspect="1"/>
            </p:cNvSpPr>
            <p:nvPr/>
          </p:nvSpPr>
          <p:spPr>
            <a:xfrm>
              <a:off x="3537998" y="58224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9" name="Oval 1008"/>
            <p:cNvSpPr>
              <a:spLocks noChangeAspect="1"/>
            </p:cNvSpPr>
            <p:nvPr/>
          </p:nvSpPr>
          <p:spPr>
            <a:xfrm>
              <a:off x="3578272" y="52946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0" name="Oval 1009"/>
            <p:cNvSpPr>
              <a:spLocks noChangeAspect="1"/>
            </p:cNvSpPr>
            <p:nvPr/>
          </p:nvSpPr>
          <p:spPr>
            <a:xfrm>
              <a:off x="2646247" y="50351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1" name="Oval 1010"/>
            <p:cNvSpPr>
              <a:spLocks noChangeAspect="1"/>
            </p:cNvSpPr>
            <p:nvPr/>
          </p:nvSpPr>
          <p:spPr>
            <a:xfrm>
              <a:off x="2376785" y="57715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2" name="Oval 1011"/>
            <p:cNvSpPr>
              <a:spLocks noChangeAspect="1"/>
            </p:cNvSpPr>
            <p:nvPr/>
          </p:nvSpPr>
          <p:spPr>
            <a:xfrm>
              <a:off x="3392848" y="56925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3" name="Oval 1012"/>
            <p:cNvSpPr>
              <a:spLocks noChangeAspect="1"/>
            </p:cNvSpPr>
            <p:nvPr/>
          </p:nvSpPr>
          <p:spPr>
            <a:xfrm>
              <a:off x="2013874" y="60024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4" name="Oval 101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5" name="Oval 1014"/>
            <p:cNvSpPr>
              <a:spLocks noChangeAspect="1"/>
            </p:cNvSpPr>
            <p:nvPr/>
          </p:nvSpPr>
          <p:spPr>
            <a:xfrm>
              <a:off x="2449997" y="6088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6" name="Oval 1015"/>
            <p:cNvSpPr>
              <a:spLocks noChangeAspect="1"/>
            </p:cNvSpPr>
            <p:nvPr/>
          </p:nvSpPr>
          <p:spPr>
            <a:xfrm>
              <a:off x="2996097" y="60902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7" name="Oval 1016"/>
            <p:cNvSpPr>
              <a:spLocks noChangeAspect="1"/>
            </p:cNvSpPr>
            <p:nvPr/>
          </p:nvSpPr>
          <p:spPr>
            <a:xfrm>
              <a:off x="2329595" y="6290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8" name="Oval 1017"/>
            <p:cNvSpPr>
              <a:spLocks noChangeAspect="1"/>
            </p:cNvSpPr>
            <p:nvPr/>
          </p:nvSpPr>
          <p:spPr>
            <a:xfrm>
              <a:off x="3046897" y="5238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9" name="Oval 1018"/>
            <p:cNvSpPr>
              <a:spLocks noChangeAspect="1"/>
            </p:cNvSpPr>
            <p:nvPr/>
          </p:nvSpPr>
          <p:spPr>
            <a:xfrm>
              <a:off x="3342534" y="52158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0" name="Oval 101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1" name="Oval 1020"/>
            <p:cNvSpPr>
              <a:spLocks noChangeAspect="1"/>
            </p:cNvSpPr>
            <p:nvPr/>
          </p:nvSpPr>
          <p:spPr>
            <a:xfrm>
              <a:off x="3358109" y="61816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2" name="Oval 1021"/>
            <p:cNvSpPr>
              <a:spLocks noChangeAspect="1"/>
            </p:cNvSpPr>
            <p:nvPr/>
          </p:nvSpPr>
          <p:spPr>
            <a:xfrm>
              <a:off x="3474767" y="55174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023" name="Group 1022"/>
          <p:cNvGrpSpPr/>
          <p:nvPr/>
        </p:nvGrpSpPr>
        <p:grpSpPr>
          <a:xfrm flipH="1" flipV="1">
            <a:off x="170494" y="1281312"/>
            <a:ext cx="1871319" cy="2235320"/>
            <a:chOff x="1829372" y="4200857"/>
            <a:chExt cx="1871319" cy="2235320"/>
          </a:xfrm>
        </p:grpSpPr>
        <p:sp>
          <p:nvSpPr>
            <p:cNvPr id="1024" name="Oval 1023"/>
            <p:cNvSpPr>
              <a:spLocks noChangeAspect="1"/>
            </p:cNvSpPr>
            <p:nvPr/>
          </p:nvSpPr>
          <p:spPr>
            <a:xfrm>
              <a:off x="1829372" y="49898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5" name="Oval 1024"/>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6" name="Oval 1025"/>
            <p:cNvSpPr>
              <a:spLocks noChangeAspect="1"/>
            </p:cNvSpPr>
            <p:nvPr/>
          </p:nvSpPr>
          <p:spPr>
            <a:xfrm>
              <a:off x="2546240" y="43421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7" name="Oval 1026"/>
            <p:cNvSpPr>
              <a:spLocks noChangeAspect="1"/>
            </p:cNvSpPr>
            <p:nvPr/>
          </p:nvSpPr>
          <p:spPr>
            <a:xfrm>
              <a:off x="278760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8" name="Oval 1027"/>
            <p:cNvSpPr>
              <a:spLocks noChangeAspect="1"/>
            </p:cNvSpPr>
            <p:nvPr/>
          </p:nvSpPr>
          <p:spPr>
            <a:xfrm>
              <a:off x="2923310" y="4200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9" name="Oval 1028"/>
            <p:cNvSpPr>
              <a:spLocks noChangeAspect="1"/>
            </p:cNvSpPr>
            <p:nvPr/>
          </p:nvSpPr>
          <p:spPr>
            <a:xfrm>
              <a:off x="2908252" y="48695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0" name="Oval 1029"/>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1" name="Oval 1030"/>
            <p:cNvSpPr>
              <a:spLocks noChangeAspect="1"/>
            </p:cNvSpPr>
            <p:nvPr/>
          </p:nvSpPr>
          <p:spPr>
            <a:xfrm>
              <a:off x="3431310" y="6194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2" name="Oval 1031"/>
            <p:cNvSpPr>
              <a:spLocks noChangeAspect="1"/>
            </p:cNvSpPr>
            <p:nvPr/>
          </p:nvSpPr>
          <p:spPr>
            <a:xfrm>
              <a:off x="3550843" y="48028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3" name="Oval 1032"/>
            <p:cNvSpPr>
              <a:spLocks noChangeAspect="1"/>
            </p:cNvSpPr>
            <p:nvPr/>
          </p:nvSpPr>
          <p:spPr>
            <a:xfrm>
              <a:off x="2496598" y="620977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4" name="Oval 1033"/>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5" name="Oval 1034"/>
            <p:cNvSpPr>
              <a:spLocks noChangeAspect="1"/>
            </p:cNvSpPr>
            <p:nvPr/>
          </p:nvSpPr>
          <p:spPr>
            <a:xfrm>
              <a:off x="1846147" y="58606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6" name="Oval 1035"/>
            <p:cNvSpPr>
              <a:spLocks noChangeAspect="1"/>
            </p:cNvSpPr>
            <p:nvPr/>
          </p:nvSpPr>
          <p:spPr>
            <a:xfrm>
              <a:off x="2122941" y="50937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7" name="Oval 1036"/>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8" name="Oval 103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9" name="Oval 103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0" name="Oval 103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1" name="Oval 1040"/>
            <p:cNvSpPr>
              <a:spLocks noChangeAspect="1"/>
            </p:cNvSpPr>
            <p:nvPr/>
          </p:nvSpPr>
          <p:spPr>
            <a:xfrm>
              <a:off x="2691297" y="63188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2" name="Oval 1041"/>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3" name="Oval 1042"/>
            <p:cNvSpPr>
              <a:spLocks noChangeAspect="1"/>
            </p:cNvSpPr>
            <p:nvPr/>
          </p:nvSpPr>
          <p:spPr>
            <a:xfrm>
              <a:off x="2615097" y="45147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4" name="Oval 1043"/>
            <p:cNvSpPr>
              <a:spLocks noChangeAspect="1"/>
            </p:cNvSpPr>
            <p:nvPr/>
          </p:nvSpPr>
          <p:spPr>
            <a:xfrm>
              <a:off x="3266334" y="4720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5" name="Oval 1044"/>
            <p:cNvSpPr>
              <a:spLocks noChangeAspect="1"/>
            </p:cNvSpPr>
            <p:nvPr/>
          </p:nvSpPr>
          <p:spPr>
            <a:xfrm>
              <a:off x="1920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6" name="Oval 1045"/>
            <p:cNvSpPr>
              <a:spLocks noChangeAspect="1"/>
            </p:cNvSpPr>
            <p:nvPr/>
          </p:nvSpPr>
          <p:spPr>
            <a:xfrm>
              <a:off x="3243809" y="62408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7" name="Oval 1046"/>
            <p:cNvSpPr>
              <a:spLocks noChangeAspect="1"/>
            </p:cNvSpPr>
            <p:nvPr/>
          </p:nvSpPr>
          <p:spPr>
            <a:xfrm>
              <a:off x="3614467" y="57841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048" name="Group 1047"/>
          <p:cNvGrpSpPr/>
          <p:nvPr/>
        </p:nvGrpSpPr>
        <p:grpSpPr>
          <a:xfrm flipH="1" flipV="1">
            <a:off x="135795" y="1075434"/>
            <a:ext cx="1940728" cy="2047578"/>
            <a:chOff x="1620263" y="4327857"/>
            <a:chExt cx="1940728" cy="2047578"/>
          </a:xfrm>
        </p:grpSpPr>
        <p:sp>
          <p:nvSpPr>
            <p:cNvPr id="1049" name="Oval 1048"/>
            <p:cNvSpPr>
              <a:spLocks noChangeAspect="1"/>
            </p:cNvSpPr>
            <p:nvPr/>
          </p:nvSpPr>
          <p:spPr>
            <a:xfrm>
              <a:off x="2108152" y="5110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0" name="Oval 1049"/>
            <p:cNvSpPr>
              <a:spLocks noChangeAspect="1"/>
            </p:cNvSpPr>
            <p:nvPr/>
          </p:nvSpPr>
          <p:spPr>
            <a:xfrm>
              <a:off x="1620263" y="49752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1" name="Oval 1050"/>
            <p:cNvSpPr>
              <a:spLocks noChangeAspect="1"/>
            </p:cNvSpPr>
            <p:nvPr/>
          </p:nvSpPr>
          <p:spPr>
            <a:xfrm>
              <a:off x="25843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2" name="Oval 1051"/>
            <p:cNvSpPr>
              <a:spLocks noChangeAspect="1"/>
            </p:cNvSpPr>
            <p:nvPr/>
          </p:nvSpPr>
          <p:spPr>
            <a:xfrm>
              <a:off x="2787602" y="60017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3" name="Oval 1052"/>
            <p:cNvSpPr>
              <a:spLocks noChangeAspect="1"/>
            </p:cNvSpPr>
            <p:nvPr/>
          </p:nvSpPr>
          <p:spPr>
            <a:xfrm>
              <a:off x="2758210" y="4327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4" name="Oval 1053"/>
            <p:cNvSpPr>
              <a:spLocks noChangeAspect="1"/>
            </p:cNvSpPr>
            <p:nvPr/>
          </p:nvSpPr>
          <p:spPr>
            <a:xfrm>
              <a:off x="30606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5" name="Oval 1054"/>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6" name="Oval 105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7" name="Oval 1056"/>
            <p:cNvSpPr>
              <a:spLocks noChangeAspect="1"/>
            </p:cNvSpPr>
            <p:nvPr/>
          </p:nvSpPr>
          <p:spPr>
            <a:xfrm>
              <a:off x="3411143" y="51203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8" name="Oval 1057"/>
            <p:cNvSpPr>
              <a:spLocks noChangeAspect="1"/>
            </p:cNvSpPr>
            <p:nvPr/>
          </p:nvSpPr>
          <p:spPr>
            <a:xfrm>
              <a:off x="2496598" y="620977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9" name="Oval 1058"/>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0" name="Oval 1059"/>
            <p:cNvSpPr>
              <a:spLocks noChangeAspect="1"/>
            </p:cNvSpPr>
            <p:nvPr/>
          </p:nvSpPr>
          <p:spPr>
            <a:xfrm>
              <a:off x="2531947" y="59114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1" name="Oval 1060"/>
            <p:cNvSpPr>
              <a:spLocks noChangeAspect="1"/>
            </p:cNvSpPr>
            <p:nvPr/>
          </p:nvSpPr>
          <p:spPr>
            <a:xfrm>
              <a:off x="1754641" y="51699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2" name="Oval 1061"/>
            <p:cNvSpPr>
              <a:spLocks noChangeAspect="1"/>
            </p:cNvSpPr>
            <p:nvPr/>
          </p:nvSpPr>
          <p:spPr>
            <a:xfrm>
              <a:off x="2907073" y="58354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3" name="Oval 1062"/>
            <p:cNvSpPr>
              <a:spLocks noChangeAspect="1"/>
            </p:cNvSpPr>
            <p:nvPr/>
          </p:nvSpPr>
          <p:spPr>
            <a:xfrm>
              <a:off x="2280574" y="57865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4" name="Oval 106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5" name="Oval 1064"/>
            <p:cNvSpPr>
              <a:spLocks noChangeAspect="1"/>
            </p:cNvSpPr>
            <p:nvPr/>
          </p:nvSpPr>
          <p:spPr>
            <a:xfrm>
              <a:off x="2335697" y="6215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6" name="Oval 1065"/>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7" name="Oval 1066"/>
            <p:cNvSpPr>
              <a:spLocks noChangeAspect="1"/>
            </p:cNvSpPr>
            <p:nvPr/>
          </p:nvSpPr>
          <p:spPr>
            <a:xfrm>
              <a:off x="2005745" y="62271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8" name="Oval 1067"/>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9" name="Oval 1068"/>
            <p:cNvSpPr>
              <a:spLocks noChangeAspect="1"/>
            </p:cNvSpPr>
            <p:nvPr/>
          </p:nvSpPr>
          <p:spPr>
            <a:xfrm>
              <a:off x="2999634" y="53174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0" name="Oval 106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1" name="Oval 1070"/>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2" name="Oval 1071"/>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70" name="Group 369"/>
          <p:cNvGrpSpPr/>
          <p:nvPr/>
        </p:nvGrpSpPr>
        <p:grpSpPr>
          <a:xfrm flipV="1">
            <a:off x="3476531" y="1755964"/>
            <a:ext cx="1955333" cy="1515846"/>
            <a:chOff x="1709163" y="4882231"/>
            <a:chExt cx="1955333" cy="1515846"/>
          </a:xfrm>
        </p:grpSpPr>
        <p:sp>
          <p:nvSpPr>
            <p:cNvPr id="371" name="Oval 370"/>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2" name="Oval 371"/>
            <p:cNvSpPr>
              <a:spLocks noChangeAspect="1"/>
            </p:cNvSpPr>
            <p:nvPr/>
          </p:nvSpPr>
          <p:spPr>
            <a:xfrm>
              <a:off x="1709163" y="54451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3" name="Oval 372"/>
            <p:cNvSpPr>
              <a:spLocks noChangeAspect="1"/>
            </p:cNvSpPr>
            <p:nvPr/>
          </p:nvSpPr>
          <p:spPr>
            <a:xfrm>
              <a:off x="28510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4" name="Oval 373"/>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5" name="Oval 374"/>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6" name="Oval 375"/>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7" name="Oval 376"/>
            <p:cNvSpPr>
              <a:spLocks noChangeAspect="1"/>
            </p:cNvSpPr>
            <p:nvPr/>
          </p:nvSpPr>
          <p:spPr>
            <a:xfrm>
              <a:off x="2706231" y="55785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8" name="Oval 377"/>
            <p:cNvSpPr>
              <a:spLocks noChangeAspect="1"/>
            </p:cNvSpPr>
            <p:nvPr/>
          </p:nvSpPr>
          <p:spPr>
            <a:xfrm>
              <a:off x="3291610" y="5559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9" name="Oval 378"/>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0" name="Oval 379"/>
            <p:cNvSpPr>
              <a:spLocks noChangeAspect="1"/>
            </p:cNvSpPr>
            <p:nvPr/>
          </p:nvSpPr>
          <p:spPr>
            <a:xfrm>
              <a:off x="3537998" y="58224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1" name="Oval 380"/>
            <p:cNvSpPr>
              <a:spLocks noChangeAspect="1"/>
            </p:cNvSpPr>
            <p:nvPr/>
          </p:nvSpPr>
          <p:spPr>
            <a:xfrm>
              <a:off x="3578272" y="52946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2" name="Oval 381"/>
            <p:cNvSpPr>
              <a:spLocks noChangeAspect="1"/>
            </p:cNvSpPr>
            <p:nvPr/>
          </p:nvSpPr>
          <p:spPr>
            <a:xfrm>
              <a:off x="2646247" y="50351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3" name="Oval 382"/>
            <p:cNvSpPr>
              <a:spLocks noChangeAspect="1"/>
            </p:cNvSpPr>
            <p:nvPr/>
          </p:nvSpPr>
          <p:spPr>
            <a:xfrm>
              <a:off x="2376785" y="57715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4" name="Oval 383"/>
            <p:cNvSpPr>
              <a:spLocks noChangeAspect="1"/>
            </p:cNvSpPr>
            <p:nvPr/>
          </p:nvSpPr>
          <p:spPr>
            <a:xfrm>
              <a:off x="3392848" y="56925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5" name="Oval 384"/>
            <p:cNvSpPr>
              <a:spLocks noChangeAspect="1"/>
            </p:cNvSpPr>
            <p:nvPr/>
          </p:nvSpPr>
          <p:spPr>
            <a:xfrm>
              <a:off x="2013874" y="60024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6" name="Oval 385"/>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7" name="Oval 386"/>
            <p:cNvSpPr>
              <a:spLocks noChangeAspect="1"/>
            </p:cNvSpPr>
            <p:nvPr/>
          </p:nvSpPr>
          <p:spPr>
            <a:xfrm>
              <a:off x="2449997" y="6088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8" name="Oval 387"/>
            <p:cNvSpPr>
              <a:spLocks noChangeAspect="1"/>
            </p:cNvSpPr>
            <p:nvPr/>
          </p:nvSpPr>
          <p:spPr>
            <a:xfrm>
              <a:off x="2996097" y="60902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9" name="Oval 388"/>
            <p:cNvSpPr>
              <a:spLocks noChangeAspect="1"/>
            </p:cNvSpPr>
            <p:nvPr/>
          </p:nvSpPr>
          <p:spPr>
            <a:xfrm>
              <a:off x="2329595" y="6290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0" name="Oval 389"/>
            <p:cNvSpPr>
              <a:spLocks noChangeAspect="1"/>
            </p:cNvSpPr>
            <p:nvPr/>
          </p:nvSpPr>
          <p:spPr>
            <a:xfrm>
              <a:off x="3046897" y="5238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1" name="Oval 390"/>
            <p:cNvSpPr>
              <a:spLocks noChangeAspect="1"/>
            </p:cNvSpPr>
            <p:nvPr/>
          </p:nvSpPr>
          <p:spPr>
            <a:xfrm>
              <a:off x="3342534" y="52158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2" name="Oval 391"/>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3" name="Oval 392"/>
            <p:cNvSpPr>
              <a:spLocks noChangeAspect="1"/>
            </p:cNvSpPr>
            <p:nvPr/>
          </p:nvSpPr>
          <p:spPr>
            <a:xfrm>
              <a:off x="3358109" y="61816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4" name="Oval 393"/>
            <p:cNvSpPr>
              <a:spLocks noChangeAspect="1"/>
            </p:cNvSpPr>
            <p:nvPr/>
          </p:nvSpPr>
          <p:spPr>
            <a:xfrm>
              <a:off x="3474767" y="55174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95" name="Group 394"/>
          <p:cNvGrpSpPr/>
          <p:nvPr/>
        </p:nvGrpSpPr>
        <p:grpSpPr>
          <a:xfrm flipV="1">
            <a:off x="4795481" y="1000947"/>
            <a:ext cx="1955333" cy="1515846"/>
            <a:chOff x="1709163" y="4882231"/>
            <a:chExt cx="1955333" cy="1515846"/>
          </a:xfrm>
        </p:grpSpPr>
        <p:sp>
          <p:nvSpPr>
            <p:cNvPr id="396" name="Oval 395"/>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7" name="Oval 396"/>
            <p:cNvSpPr>
              <a:spLocks noChangeAspect="1"/>
            </p:cNvSpPr>
            <p:nvPr/>
          </p:nvSpPr>
          <p:spPr>
            <a:xfrm>
              <a:off x="1709163" y="54451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8" name="Oval 397"/>
            <p:cNvSpPr>
              <a:spLocks noChangeAspect="1"/>
            </p:cNvSpPr>
            <p:nvPr/>
          </p:nvSpPr>
          <p:spPr>
            <a:xfrm>
              <a:off x="28510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9" name="Oval 398"/>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0" name="Oval 399"/>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1" name="Oval 400"/>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2" name="Oval 401"/>
            <p:cNvSpPr>
              <a:spLocks noChangeAspect="1"/>
            </p:cNvSpPr>
            <p:nvPr/>
          </p:nvSpPr>
          <p:spPr>
            <a:xfrm>
              <a:off x="2706231" y="55785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3" name="Oval 402"/>
            <p:cNvSpPr>
              <a:spLocks noChangeAspect="1"/>
            </p:cNvSpPr>
            <p:nvPr/>
          </p:nvSpPr>
          <p:spPr>
            <a:xfrm>
              <a:off x="3291610" y="5559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4" name="Oval 403"/>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5" name="Oval 404"/>
            <p:cNvSpPr>
              <a:spLocks noChangeAspect="1"/>
            </p:cNvSpPr>
            <p:nvPr/>
          </p:nvSpPr>
          <p:spPr>
            <a:xfrm>
              <a:off x="3537998" y="58224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6" name="Oval 405"/>
            <p:cNvSpPr>
              <a:spLocks noChangeAspect="1"/>
            </p:cNvSpPr>
            <p:nvPr/>
          </p:nvSpPr>
          <p:spPr>
            <a:xfrm>
              <a:off x="3578272" y="52946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7" name="Oval 406"/>
            <p:cNvSpPr>
              <a:spLocks noChangeAspect="1"/>
            </p:cNvSpPr>
            <p:nvPr/>
          </p:nvSpPr>
          <p:spPr>
            <a:xfrm>
              <a:off x="2646247" y="50351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8" name="Oval 407"/>
            <p:cNvSpPr>
              <a:spLocks noChangeAspect="1"/>
            </p:cNvSpPr>
            <p:nvPr/>
          </p:nvSpPr>
          <p:spPr>
            <a:xfrm>
              <a:off x="2376785" y="57715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9" name="Oval 408"/>
            <p:cNvSpPr>
              <a:spLocks noChangeAspect="1"/>
            </p:cNvSpPr>
            <p:nvPr/>
          </p:nvSpPr>
          <p:spPr>
            <a:xfrm>
              <a:off x="3392848" y="56925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0" name="Oval 409"/>
            <p:cNvSpPr>
              <a:spLocks noChangeAspect="1"/>
            </p:cNvSpPr>
            <p:nvPr/>
          </p:nvSpPr>
          <p:spPr>
            <a:xfrm>
              <a:off x="2013874" y="60024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1" name="Oval 410"/>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2" name="Oval 411"/>
            <p:cNvSpPr>
              <a:spLocks noChangeAspect="1"/>
            </p:cNvSpPr>
            <p:nvPr/>
          </p:nvSpPr>
          <p:spPr>
            <a:xfrm>
              <a:off x="2449997" y="6088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3" name="Oval 412"/>
            <p:cNvSpPr>
              <a:spLocks noChangeAspect="1"/>
            </p:cNvSpPr>
            <p:nvPr/>
          </p:nvSpPr>
          <p:spPr>
            <a:xfrm>
              <a:off x="2996097" y="60902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4" name="Oval 413"/>
            <p:cNvSpPr>
              <a:spLocks noChangeAspect="1"/>
            </p:cNvSpPr>
            <p:nvPr/>
          </p:nvSpPr>
          <p:spPr>
            <a:xfrm>
              <a:off x="2329595" y="6290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5" name="Oval 414"/>
            <p:cNvSpPr>
              <a:spLocks noChangeAspect="1"/>
            </p:cNvSpPr>
            <p:nvPr/>
          </p:nvSpPr>
          <p:spPr>
            <a:xfrm>
              <a:off x="3046897" y="5238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6" name="Oval 415"/>
            <p:cNvSpPr>
              <a:spLocks noChangeAspect="1"/>
            </p:cNvSpPr>
            <p:nvPr/>
          </p:nvSpPr>
          <p:spPr>
            <a:xfrm>
              <a:off x="3342534" y="52158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7" name="Oval 416"/>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8" name="Oval 417"/>
            <p:cNvSpPr>
              <a:spLocks noChangeAspect="1"/>
            </p:cNvSpPr>
            <p:nvPr/>
          </p:nvSpPr>
          <p:spPr>
            <a:xfrm>
              <a:off x="3358109" y="61816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9" name="Oval 418"/>
            <p:cNvSpPr>
              <a:spLocks noChangeAspect="1"/>
            </p:cNvSpPr>
            <p:nvPr/>
          </p:nvSpPr>
          <p:spPr>
            <a:xfrm>
              <a:off x="3474767" y="55174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20" name="Group 419"/>
          <p:cNvGrpSpPr/>
          <p:nvPr/>
        </p:nvGrpSpPr>
        <p:grpSpPr>
          <a:xfrm flipH="1" flipV="1">
            <a:off x="3538105" y="2031763"/>
            <a:ext cx="2537138" cy="1708526"/>
            <a:chOff x="1783495" y="4727651"/>
            <a:chExt cx="2537138" cy="1708526"/>
          </a:xfrm>
        </p:grpSpPr>
        <p:sp>
          <p:nvSpPr>
            <p:cNvPr id="421" name="Oval 420"/>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2" name="Oval 421"/>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3" name="Oval 422"/>
            <p:cNvSpPr>
              <a:spLocks noChangeAspect="1"/>
            </p:cNvSpPr>
            <p:nvPr/>
          </p:nvSpPr>
          <p:spPr>
            <a:xfrm>
              <a:off x="30161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4" name="Oval 423"/>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5" name="Oval 424"/>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6" name="Oval 425"/>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7" name="Oval 426"/>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8" name="Oval 427"/>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9" name="Oval 428"/>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0" name="Oval 429"/>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1" name="Oval 430"/>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2" name="Oval 431"/>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3" name="Oval 432"/>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4" name="Oval 433"/>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5" name="Oval 434"/>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6" name="Oval 435"/>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7" name="Oval 436"/>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8" name="Oval 437"/>
            <p:cNvSpPr>
              <a:spLocks noChangeAspect="1"/>
            </p:cNvSpPr>
            <p:nvPr/>
          </p:nvSpPr>
          <p:spPr>
            <a:xfrm>
              <a:off x="2996097" y="60902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9" name="Oval 438"/>
            <p:cNvSpPr>
              <a:spLocks noChangeAspect="1"/>
            </p:cNvSpPr>
            <p:nvPr/>
          </p:nvSpPr>
          <p:spPr>
            <a:xfrm>
              <a:off x="178349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0" name="Oval 439"/>
            <p:cNvSpPr>
              <a:spLocks noChangeAspect="1"/>
            </p:cNvSpPr>
            <p:nvPr/>
          </p:nvSpPr>
          <p:spPr>
            <a:xfrm>
              <a:off x="3046897" y="5238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1" name="Oval 440"/>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2" name="Oval 441"/>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3" name="Oval 442"/>
            <p:cNvSpPr>
              <a:spLocks noChangeAspect="1"/>
            </p:cNvSpPr>
            <p:nvPr/>
          </p:nvSpPr>
          <p:spPr>
            <a:xfrm>
              <a:off x="4234409" y="5326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4" name="Oval 443"/>
            <p:cNvSpPr>
              <a:spLocks noChangeAspect="1"/>
            </p:cNvSpPr>
            <p:nvPr/>
          </p:nvSpPr>
          <p:spPr>
            <a:xfrm>
              <a:off x="3474767" y="55174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45"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446"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1186469035"/>
      </p:ext>
    </p:extLst>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83</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a:t>E</a:t>
            </a:r>
            <a:r>
              <a:rPr lang="en-US" dirty="0" smtClean="0"/>
              <a:t>lectron cloud incoherent effects</a:t>
            </a:r>
            <a:endParaRPr lang="en-US" dirty="0"/>
          </a:p>
        </p:txBody>
      </p:sp>
      <p:sp>
        <p:nvSpPr>
          <p:cNvPr id="365" name="Oval 364"/>
          <p:cNvSpPr/>
          <p:nvPr/>
        </p:nvSpPr>
        <p:spPr>
          <a:xfrm>
            <a:off x="1094624" y="2049108"/>
            <a:ext cx="6424438" cy="831273"/>
          </a:xfrm>
          <a:prstGeom prst="ellipse">
            <a:avLst/>
          </a:prstGeom>
          <a:gradFill flip="none" rotWithShape="1">
            <a:gsLst>
              <a:gs pos="0">
                <a:schemeClr val="dk1">
                  <a:tint val="73000"/>
                  <a:satMod val="150000"/>
                  <a:alpha val="63000"/>
                </a:schemeClr>
              </a:gs>
              <a:gs pos="25000">
                <a:schemeClr val="dk1">
                  <a:tint val="96000"/>
                  <a:shade val="80000"/>
                  <a:satMod val="105000"/>
                  <a:alpha val="63000"/>
                </a:schemeClr>
              </a:gs>
              <a:gs pos="38000">
                <a:schemeClr val="dk1">
                  <a:tint val="96000"/>
                  <a:shade val="59000"/>
                  <a:satMod val="120000"/>
                  <a:alpha val="63000"/>
                </a:schemeClr>
              </a:gs>
              <a:gs pos="55000">
                <a:schemeClr val="dk1">
                  <a:shade val="57000"/>
                  <a:satMod val="120000"/>
                  <a:alpha val="63000"/>
                </a:schemeClr>
              </a:gs>
              <a:gs pos="80000">
                <a:schemeClr val="dk1">
                  <a:shade val="56000"/>
                  <a:satMod val="145000"/>
                  <a:alpha val="63000"/>
                </a:schemeClr>
              </a:gs>
              <a:gs pos="88000">
                <a:schemeClr val="dk1">
                  <a:shade val="63000"/>
                  <a:satMod val="160000"/>
                  <a:alpha val="63000"/>
                </a:schemeClr>
              </a:gs>
              <a:gs pos="100000">
                <a:schemeClr val="dk1">
                  <a:tint val="99555"/>
                  <a:satMod val="155000"/>
                  <a:alpha val="63000"/>
                </a:schemeClr>
              </a:gs>
            </a:gsLst>
            <a:lin ang="5400000" scaled="1"/>
            <a:tileRect/>
          </a:gradFill>
          <a:ln>
            <a:noFill/>
            <a:headEnd type="none" w="med" len="med"/>
            <a:tailEnd type="none" w="med" len="med"/>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366" name="Content Placeholder 8"/>
          <p:cNvSpPr>
            <a:spLocks noGrp="1"/>
          </p:cNvSpPr>
          <p:nvPr>
            <p:ph idx="1"/>
          </p:nvPr>
        </p:nvSpPr>
        <p:spPr>
          <a:xfrm>
            <a:off x="495138" y="4207078"/>
            <a:ext cx="8229600" cy="1725922"/>
          </a:xfrm>
        </p:spPr>
        <p:txBody>
          <a:bodyPr>
            <a:normAutofit fontScale="85000" lnSpcReduction="20000"/>
          </a:bodyPr>
          <a:lstStyle/>
          <a:p>
            <a:r>
              <a:rPr lang="en-US" sz="2000" dirty="0" smtClean="0"/>
              <a:t>Even when the electron density is not sufficient to drive a head-tail or bunch-to-bunch instability, the electron pinch is the origin of a z-dependent tune spread along the bunch</a:t>
            </a:r>
          </a:p>
          <a:p>
            <a:r>
              <a:rPr lang="en-US" sz="2000" dirty="0" smtClean="0">
                <a:solidFill>
                  <a:srgbClr val="0055A0"/>
                </a:solidFill>
                <a:latin typeface="+mj-lt"/>
              </a:rPr>
              <a:t>Particles at the bunch head see the tune shift associated to the </a:t>
            </a:r>
            <a:r>
              <a:rPr lang="en-US" sz="2000" dirty="0" err="1" smtClean="0">
                <a:solidFill>
                  <a:srgbClr val="0055A0"/>
                </a:solidFill>
                <a:latin typeface="+mj-lt"/>
              </a:rPr>
              <a:t>unpinched</a:t>
            </a:r>
            <a:r>
              <a:rPr lang="en-US" sz="2000" dirty="0" smtClean="0">
                <a:solidFill>
                  <a:srgbClr val="0055A0"/>
                </a:solidFill>
                <a:latin typeface="+mj-lt"/>
              </a:rPr>
              <a:t> electron cloud, </a:t>
            </a:r>
            <a:r>
              <a:rPr lang="en-US" sz="2000" dirty="0">
                <a:solidFill>
                  <a:srgbClr val="0055A0"/>
                </a:solidFill>
              </a:rPr>
              <a:t>p</a:t>
            </a:r>
            <a:r>
              <a:rPr lang="en-US" sz="2000" dirty="0" smtClean="0">
                <a:solidFill>
                  <a:srgbClr val="0055A0"/>
                </a:solidFill>
              </a:rPr>
              <a:t>articles </a:t>
            </a:r>
            <a:r>
              <a:rPr lang="en-US" sz="2000" dirty="0">
                <a:solidFill>
                  <a:srgbClr val="0055A0"/>
                </a:solidFill>
              </a:rPr>
              <a:t>at the z locations where the electrons are pinched see the largest tune </a:t>
            </a:r>
            <a:r>
              <a:rPr lang="en-US" sz="2000" dirty="0" smtClean="0">
                <a:solidFill>
                  <a:srgbClr val="0055A0"/>
                </a:solidFill>
              </a:rPr>
              <a:t>deviation</a:t>
            </a:r>
            <a:r>
              <a:rPr lang="en-US" sz="2000" dirty="0">
                <a:solidFill>
                  <a:srgbClr val="0055A0"/>
                </a:solidFill>
              </a:rPr>
              <a:t> </a:t>
            </a:r>
            <a:r>
              <a:rPr lang="en-US" sz="2000" dirty="0" smtClean="0">
                <a:solidFill>
                  <a:srgbClr val="0055A0"/>
                </a:solidFill>
              </a:rPr>
              <a:t>(at least for a short enough bunch </a:t>
            </a:r>
            <a:r>
              <a:rPr lang="is-IS" sz="2000" dirty="0" smtClean="0">
                <a:solidFill>
                  <a:srgbClr val="0055A0"/>
                </a:solidFill>
              </a:rPr>
              <a:t>…)</a:t>
            </a:r>
          </a:p>
          <a:p>
            <a:pPr>
              <a:buSzPct val="100000"/>
              <a:buFont typeface="Lucida Grande"/>
              <a:buChar char="→"/>
            </a:pPr>
            <a:r>
              <a:rPr lang="en-US" sz="2000" b="1" dirty="0" smtClean="0"/>
              <a:t>Gives </a:t>
            </a:r>
            <a:r>
              <a:rPr lang="en-US" sz="2000" b="1" dirty="0"/>
              <a:t>rise potentially to incoherent effects (slow loss, </a:t>
            </a:r>
            <a:r>
              <a:rPr lang="en-US" sz="2000" b="1" dirty="0" err="1"/>
              <a:t>emittance</a:t>
            </a:r>
            <a:r>
              <a:rPr lang="en-US" sz="2000" b="1" dirty="0"/>
              <a:t> growth</a:t>
            </a:r>
            <a:r>
              <a:rPr lang="en-US" sz="2000" b="1" dirty="0" smtClean="0"/>
              <a:t>)</a:t>
            </a:r>
            <a:endParaRPr lang="en-US" sz="2000" b="1" dirty="0"/>
          </a:p>
        </p:txBody>
      </p:sp>
      <p:cxnSp>
        <p:nvCxnSpPr>
          <p:cNvPr id="367" name="Straight Connector 366"/>
          <p:cNvCxnSpPr/>
          <p:nvPr/>
        </p:nvCxnSpPr>
        <p:spPr>
          <a:xfrm>
            <a:off x="242153" y="997462"/>
            <a:ext cx="8686800" cy="1588"/>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368" name="Straight Connector 367"/>
          <p:cNvCxnSpPr/>
          <p:nvPr/>
        </p:nvCxnSpPr>
        <p:spPr>
          <a:xfrm>
            <a:off x="242153" y="3810936"/>
            <a:ext cx="8686800" cy="1588"/>
          </a:xfrm>
          <a:prstGeom prst="line">
            <a:avLst/>
          </a:prstGeom>
          <a:ln>
            <a:solidFill>
              <a:srgbClr val="4D4D4D"/>
            </a:solidFill>
          </a:ln>
        </p:spPr>
        <p:style>
          <a:lnRef idx="2">
            <a:schemeClr val="accent1"/>
          </a:lnRef>
          <a:fillRef idx="0">
            <a:schemeClr val="accent1"/>
          </a:fillRef>
          <a:effectRef idx="1">
            <a:schemeClr val="accent1"/>
          </a:effectRef>
          <a:fontRef idx="minor">
            <a:schemeClr val="tx1"/>
          </a:fontRef>
        </p:style>
      </p:cxnSp>
      <p:sp>
        <p:nvSpPr>
          <p:cNvPr id="369" name="TextBox 368"/>
          <p:cNvSpPr txBox="1"/>
          <p:nvPr/>
        </p:nvSpPr>
        <p:spPr>
          <a:xfrm>
            <a:off x="2676844" y="3771599"/>
            <a:ext cx="293561" cy="307777"/>
          </a:xfrm>
          <a:prstGeom prst="rect">
            <a:avLst/>
          </a:prstGeom>
          <a:noFill/>
        </p:spPr>
        <p:txBody>
          <a:bodyPr wrap="square" rtlCol="0">
            <a:spAutoFit/>
          </a:bodyPr>
          <a:lstStyle/>
          <a:p>
            <a:r>
              <a:rPr lang="en-US" sz="1400" i="1" dirty="0" err="1"/>
              <a:t>z</a:t>
            </a:r>
            <a:endParaRPr lang="en-US" sz="1400" i="1" dirty="0"/>
          </a:p>
        </p:txBody>
      </p:sp>
      <p:sp>
        <p:nvSpPr>
          <p:cNvPr id="370" name="TextBox 369"/>
          <p:cNvSpPr txBox="1"/>
          <p:nvPr/>
        </p:nvSpPr>
        <p:spPr>
          <a:xfrm>
            <a:off x="44791" y="2745356"/>
            <a:ext cx="308611" cy="307777"/>
          </a:xfrm>
          <a:prstGeom prst="rect">
            <a:avLst/>
          </a:prstGeom>
          <a:noFill/>
        </p:spPr>
        <p:txBody>
          <a:bodyPr wrap="none" rtlCol="0">
            <a:spAutoFit/>
          </a:bodyPr>
          <a:lstStyle/>
          <a:p>
            <a:r>
              <a:rPr lang="en-US" sz="1400" i="1" dirty="0" err="1" smtClean="0"/>
              <a:t>y</a:t>
            </a:r>
            <a:endParaRPr lang="en-US" sz="1400" i="1" dirty="0"/>
          </a:p>
        </p:txBody>
      </p:sp>
      <p:cxnSp>
        <p:nvCxnSpPr>
          <p:cNvPr id="371" name="Straight Arrow Connector 370"/>
          <p:cNvCxnSpPr/>
          <p:nvPr/>
        </p:nvCxnSpPr>
        <p:spPr>
          <a:xfrm>
            <a:off x="37860" y="3869969"/>
            <a:ext cx="2985353" cy="1588"/>
          </a:xfrm>
          <a:prstGeom prst="straightConnector1">
            <a:avLst/>
          </a:prstGeom>
          <a:ln w="9525" cap="flat" cmpd="sng" algn="ctr">
            <a:solidFill>
              <a:schemeClr val="tx1"/>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72" name="Straight Arrow Connector 371"/>
          <p:cNvCxnSpPr/>
          <p:nvPr/>
        </p:nvCxnSpPr>
        <p:spPr>
          <a:xfrm rot="5400000" flipH="1" flipV="1">
            <a:off x="-586139" y="3245970"/>
            <a:ext cx="1249586" cy="1588"/>
          </a:xfrm>
          <a:prstGeom prst="straightConnector1">
            <a:avLst/>
          </a:prstGeom>
          <a:ln w="9525" cap="flat" cmpd="sng" algn="ctr">
            <a:solidFill>
              <a:schemeClr val="tx1"/>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grpSp>
        <p:nvGrpSpPr>
          <p:cNvPr id="373" name="Group 372"/>
          <p:cNvGrpSpPr/>
          <p:nvPr/>
        </p:nvGrpSpPr>
        <p:grpSpPr>
          <a:xfrm>
            <a:off x="6169662" y="1103018"/>
            <a:ext cx="1555246" cy="1708526"/>
            <a:chOff x="2005745" y="4727651"/>
            <a:chExt cx="1555246" cy="1708526"/>
          </a:xfrm>
        </p:grpSpPr>
        <p:sp>
          <p:nvSpPr>
            <p:cNvPr id="374" name="Oval 373"/>
            <p:cNvSpPr>
              <a:spLocks noChangeAspect="1"/>
            </p:cNvSpPr>
            <p:nvPr/>
          </p:nvSpPr>
          <p:spPr>
            <a:xfrm>
              <a:off x="2235152" y="58474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5" name="Oval 374"/>
            <p:cNvSpPr>
              <a:spLocks noChangeAspect="1"/>
            </p:cNvSpPr>
            <p:nvPr/>
          </p:nvSpPr>
          <p:spPr>
            <a:xfrm>
              <a:off x="2387552" y="54319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6" name="Oval 375"/>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7" name="Oval 376"/>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8" name="Oval 377"/>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9" name="Oval 37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0" name="Oval 379"/>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1" name="Oval 38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2" name="Oval 38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3" name="Oval 382"/>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4" name="Oval 383"/>
            <p:cNvSpPr>
              <a:spLocks noChangeAspect="1"/>
            </p:cNvSpPr>
            <p:nvPr/>
          </p:nvSpPr>
          <p:spPr>
            <a:xfrm>
              <a:off x="2952102" y="5978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5" name="Oval 384"/>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6" name="Oval 385"/>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7" name="Oval 386"/>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8" name="Oval 38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9" name="Oval 38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0" name="Oval 38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1" name="Oval 390"/>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2" name="Oval 391"/>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3" name="Oval 392"/>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4" name="Oval 393"/>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5" name="Oval 394"/>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6" name="Oval 395"/>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7" name="Oval 396"/>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98" name="Group 397"/>
          <p:cNvGrpSpPr/>
          <p:nvPr/>
        </p:nvGrpSpPr>
        <p:grpSpPr>
          <a:xfrm flipH="1" flipV="1">
            <a:off x="4747034" y="1310734"/>
            <a:ext cx="2537138" cy="1708526"/>
            <a:chOff x="1783495" y="4727651"/>
            <a:chExt cx="2537138" cy="1708526"/>
          </a:xfrm>
        </p:grpSpPr>
        <p:sp>
          <p:nvSpPr>
            <p:cNvPr id="399" name="Oval 398"/>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0" name="Oval 399"/>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1" name="Oval 400"/>
            <p:cNvSpPr>
              <a:spLocks noChangeAspect="1"/>
            </p:cNvSpPr>
            <p:nvPr/>
          </p:nvSpPr>
          <p:spPr>
            <a:xfrm>
              <a:off x="30161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2" name="Oval 401"/>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3" name="Oval 402"/>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4" name="Oval 40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5" name="Oval 404"/>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6" name="Oval 40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7" name="Oval 40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8" name="Oval 407"/>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9" name="Oval 408"/>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0" name="Oval 409"/>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1" name="Oval 410"/>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2" name="Oval 411"/>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3" name="Oval 412"/>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4" name="Oval 41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5" name="Oval 414"/>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6" name="Oval 415"/>
            <p:cNvSpPr>
              <a:spLocks noChangeAspect="1"/>
            </p:cNvSpPr>
            <p:nvPr/>
          </p:nvSpPr>
          <p:spPr>
            <a:xfrm>
              <a:off x="2996097" y="60902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7" name="Oval 416"/>
            <p:cNvSpPr>
              <a:spLocks noChangeAspect="1"/>
            </p:cNvSpPr>
            <p:nvPr/>
          </p:nvSpPr>
          <p:spPr>
            <a:xfrm>
              <a:off x="178349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8" name="Oval 417"/>
            <p:cNvSpPr>
              <a:spLocks noChangeAspect="1"/>
            </p:cNvSpPr>
            <p:nvPr/>
          </p:nvSpPr>
          <p:spPr>
            <a:xfrm>
              <a:off x="3046897" y="5238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9" name="Oval 418"/>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0" name="Oval 41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1" name="Oval 420"/>
            <p:cNvSpPr>
              <a:spLocks noChangeAspect="1"/>
            </p:cNvSpPr>
            <p:nvPr/>
          </p:nvSpPr>
          <p:spPr>
            <a:xfrm>
              <a:off x="4234409" y="5326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2" name="Oval 421"/>
            <p:cNvSpPr>
              <a:spLocks noChangeAspect="1"/>
            </p:cNvSpPr>
            <p:nvPr/>
          </p:nvSpPr>
          <p:spPr>
            <a:xfrm>
              <a:off x="3474767" y="55174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23" name="Group 422"/>
          <p:cNvGrpSpPr/>
          <p:nvPr/>
        </p:nvGrpSpPr>
        <p:grpSpPr>
          <a:xfrm>
            <a:off x="7306312" y="1589870"/>
            <a:ext cx="1555246" cy="1708526"/>
            <a:chOff x="2005745" y="4727651"/>
            <a:chExt cx="1555246" cy="1708526"/>
          </a:xfrm>
        </p:grpSpPr>
        <p:sp>
          <p:nvSpPr>
            <p:cNvPr id="424" name="Oval 423"/>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5" name="Oval 424"/>
            <p:cNvSpPr>
              <a:spLocks noChangeAspect="1"/>
            </p:cNvSpPr>
            <p:nvPr/>
          </p:nvSpPr>
          <p:spPr>
            <a:xfrm>
              <a:off x="2387552" y="47334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6" name="Oval 425"/>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7" name="Oval 426"/>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8" name="Oval 427"/>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9" name="Oval 42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0" name="Oval 429"/>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1" name="Oval 43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2" name="Oval 43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3" name="Oval 432"/>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4" name="Oval 433"/>
            <p:cNvSpPr>
              <a:spLocks noChangeAspect="1"/>
            </p:cNvSpPr>
            <p:nvPr/>
          </p:nvSpPr>
          <p:spPr>
            <a:xfrm>
              <a:off x="2952102" y="5978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5" name="Oval 434"/>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6" name="Oval 435"/>
            <p:cNvSpPr>
              <a:spLocks noChangeAspect="1"/>
            </p:cNvSpPr>
            <p:nvPr/>
          </p:nvSpPr>
          <p:spPr>
            <a:xfrm>
              <a:off x="2148341" y="52080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7" name="Oval 436"/>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8" name="Oval 43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9" name="Oval 43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0" name="Oval 43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1" name="Oval 440"/>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2" name="Oval 441"/>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3" name="Oval 442"/>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4" name="Oval 443"/>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5" name="Oval 444"/>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6" name="Oval 445"/>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7" name="Oval 446"/>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48" name="Group 447"/>
          <p:cNvGrpSpPr/>
          <p:nvPr/>
        </p:nvGrpSpPr>
        <p:grpSpPr>
          <a:xfrm flipH="1" flipV="1">
            <a:off x="7245603" y="1569430"/>
            <a:ext cx="1699428" cy="2247232"/>
            <a:chOff x="1861563" y="4727651"/>
            <a:chExt cx="1699428" cy="2247232"/>
          </a:xfrm>
        </p:grpSpPr>
        <p:sp>
          <p:nvSpPr>
            <p:cNvPr id="449" name="Oval 448"/>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0" name="Oval 449"/>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1" name="Oval 450"/>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2" name="Oval 451"/>
            <p:cNvSpPr>
              <a:spLocks noChangeAspect="1"/>
            </p:cNvSpPr>
            <p:nvPr/>
          </p:nvSpPr>
          <p:spPr>
            <a:xfrm>
              <a:off x="278760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3" name="Oval 452"/>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4" name="Oval 45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5" name="Oval 454"/>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6" name="Oval 45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7" name="Oval 45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8" name="Oval 457"/>
            <p:cNvSpPr>
              <a:spLocks noChangeAspect="1"/>
            </p:cNvSpPr>
            <p:nvPr/>
          </p:nvSpPr>
          <p:spPr>
            <a:xfrm>
              <a:off x="2496598" y="620977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9" name="Oval 458"/>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0" name="Oval 459"/>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1" name="Oval 460"/>
            <p:cNvSpPr>
              <a:spLocks noChangeAspect="1"/>
            </p:cNvSpPr>
            <p:nvPr/>
          </p:nvSpPr>
          <p:spPr>
            <a:xfrm>
              <a:off x="2122941" y="50937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2" name="Oval 461"/>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3" name="Oval 462"/>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4" name="Oval 46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5" name="Oval 464"/>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6" name="Oval 465"/>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7" name="Oval 466"/>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8" name="Oval 467"/>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9" name="Oval 468"/>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0" name="Oval 469"/>
            <p:cNvSpPr>
              <a:spLocks noChangeAspect="1"/>
            </p:cNvSpPr>
            <p:nvPr/>
          </p:nvSpPr>
          <p:spPr>
            <a:xfrm>
              <a:off x="2174899" y="68674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1" name="Oval 470"/>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2" name="Oval 471"/>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73" name="Group 472"/>
          <p:cNvGrpSpPr/>
          <p:nvPr/>
        </p:nvGrpSpPr>
        <p:grpSpPr>
          <a:xfrm>
            <a:off x="1713468" y="1336441"/>
            <a:ext cx="1555246" cy="1987414"/>
            <a:chOff x="2005745" y="4733469"/>
            <a:chExt cx="1555246" cy="1987414"/>
          </a:xfrm>
        </p:grpSpPr>
        <p:sp>
          <p:nvSpPr>
            <p:cNvPr id="474" name="Oval 473"/>
            <p:cNvSpPr>
              <a:spLocks noChangeAspect="1"/>
            </p:cNvSpPr>
            <p:nvPr/>
          </p:nvSpPr>
          <p:spPr>
            <a:xfrm>
              <a:off x="2501852" y="49711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5" name="Oval 474"/>
            <p:cNvSpPr>
              <a:spLocks noChangeAspect="1"/>
            </p:cNvSpPr>
            <p:nvPr/>
          </p:nvSpPr>
          <p:spPr>
            <a:xfrm>
              <a:off x="2387552" y="47334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6" name="Oval 475"/>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7" name="Oval 476"/>
            <p:cNvSpPr>
              <a:spLocks noChangeAspect="1"/>
            </p:cNvSpPr>
            <p:nvPr/>
          </p:nvSpPr>
          <p:spPr>
            <a:xfrm>
              <a:off x="2412952" y="59128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8" name="Oval 477"/>
            <p:cNvSpPr>
              <a:spLocks noChangeAspect="1"/>
            </p:cNvSpPr>
            <p:nvPr/>
          </p:nvSpPr>
          <p:spPr>
            <a:xfrm>
              <a:off x="2986810" y="5267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9" name="Oval 47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0" name="Oval 479"/>
            <p:cNvSpPr>
              <a:spLocks noChangeAspect="1"/>
            </p:cNvSpPr>
            <p:nvPr/>
          </p:nvSpPr>
          <p:spPr>
            <a:xfrm>
              <a:off x="3163431" y="51340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1" name="Oval 48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2" name="Oval 48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3" name="Oval 482"/>
            <p:cNvSpPr>
              <a:spLocks noChangeAspect="1"/>
            </p:cNvSpPr>
            <p:nvPr/>
          </p:nvSpPr>
          <p:spPr>
            <a:xfrm>
              <a:off x="2534698" y="64320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4" name="Oval 483"/>
            <p:cNvSpPr>
              <a:spLocks noChangeAspect="1"/>
            </p:cNvSpPr>
            <p:nvPr/>
          </p:nvSpPr>
          <p:spPr>
            <a:xfrm>
              <a:off x="2825102" y="60169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5" name="Oval 484"/>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6" name="Oval 485"/>
            <p:cNvSpPr>
              <a:spLocks noChangeAspect="1"/>
            </p:cNvSpPr>
            <p:nvPr/>
          </p:nvSpPr>
          <p:spPr>
            <a:xfrm>
              <a:off x="2605541" y="53858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7" name="Oval 486"/>
            <p:cNvSpPr>
              <a:spLocks noChangeAspect="1"/>
            </p:cNvSpPr>
            <p:nvPr/>
          </p:nvSpPr>
          <p:spPr>
            <a:xfrm>
              <a:off x="2424473" y="54925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8" name="Oval 48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9" name="Oval 48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0" name="Oval 48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1" name="Oval 490"/>
            <p:cNvSpPr>
              <a:spLocks noChangeAspect="1"/>
            </p:cNvSpPr>
            <p:nvPr/>
          </p:nvSpPr>
          <p:spPr>
            <a:xfrm>
              <a:off x="28563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2" name="Oval 491"/>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3" name="Oval 492"/>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4" name="Oval 493"/>
            <p:cNvSpPr>
              <a:spLocks noChangeAspect="1"/>
            </p:cNvSpPr>
            <p:nvPr/>
          </p:nvSpPr>
          <p:spPr>
            <a:xfrm>
              <a:off x="3088534" y="53809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5" name="Oval 494"/>
            <p:cNvSpPr>
              <a:spLocks noChangeAspect="1"/>
            </p:cNvSpPr>
            <p:nvPr/>
          </p:nvSpPr>
          <p:spPr>
            <a:xfrm>
              <a:off x="2301899" y="66134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6" name="Oval 495"/>
            <p:cNvSpPr>
              <a:spLocks noChangeAspect="1"/>
            </p:cNvSpPr>
            <p:nvPr/>
          </p:nvSpPr>
          <p:spPr>
            <a:xfrm>
              <a:off x="3193009" y="60122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7" name="Oval 496"/>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98" name="Group 497"/>
          <p:cNvGrpSpPr/>
          <p:nvPr/>
        </p:nvGrpSpPr>
        <p:grpSpPr>
          <a:xfrm flipH="1" flipV="1">
            <a:off x="3432451" y="1725504"/>
            <a:ext cx="2247396" cy="1735594"/>
            <a:chOff x="1313595" y="4829251"/>
            <a:chExt cx="2247396" cy="1735594"/>
          </a:xfrm>
        </p:grpSpPr>
        <p:sp>
          <p:nvSpPr>
            <p:cNvPr id="499" name="Oval 498"/>
            <p:cNvSpPr>
              <a:spLocks noChangeAspect="1"/>
            </p:cNvSpPr>
            <p:nvPr/>
          </p:nvSpPr>
          <p:spPr>
            <a:xfrm>
              <a:off x="2298652" y="50981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0" name="Oval 499"/>
            <p:cNvSpPr>
              <a:spLocks noChangeAspect="1"/>
            </p:cNvSpPr>
            <p:nvPr/>
          </p:nvSpPr>
          <p:spPr>
            <a:xfrm>
              <a:off x="2471163" y="50641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1" name="Oval 500"/>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2" name="Oval 501"/>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3" name="Oval 502"/>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4" name="Oval 50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5" name="Oval 504"/>
            <p:cNvSpPr>
              <a:spLocks noChangeAspect="1"/>
            </p:cNvSpPr>
            <p:nvPr/>
          </p:nvSpPr>
          <p:spPr>
            <a:xfrm>
              <a:off x="2909431" y="48292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6" name="Oval 50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7" name="Oval 50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8" name="Oval 507"/>
            <p:cNvSpPr>
              <a:spLocks noChangeAspect="1"/>
            </p:cNvSpPr>
            <p:nvPr/>
          </p:nvSpPr>
          <p:spPr>
            <a:xfrm>
              <a:off x="2598198" y="64574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9" name="Oval 508"/>
            <p:cNvSpPr>
              <a:spLocks noChangeAspect="1"/>
            </p:cNvSpPr>
            <p:nvPr/>
          </p:nvSpPr>
          <p:spPr>
            <a:xfrm>
              <a:off x="3336972" y="59042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0" name="Oval 509"/>
            <p:cNvSpPr>
              <a:spLocks noChangeAspect="1"/>
            </p:cNvSpPr>
            <p:nvPr/>
          </p:nvSpPr>
          <p:spPr>
            <a:xfrm>
              <a:off x="2773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1" name="Oval 510"/>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2" name="Oval 511"/>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3" name="Oval 512"/>
            <p:cNvSpPr>
              <a:spLocks noChangeAspect="1"/>
            </p:cNvSpPr>
            <p:nvPr/>
          </p:nvSpPr>
          <p:spPr>
            <a:xfrm>
              <a:off x="29028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4" name="Oval 51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5" name="Oval 514"/>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6" name="Oval 515"/>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7" name="Oval 516"/>
            <p:cNvSpPr>
              <a:spLocks noChangeAspect="1"/>
            </p:cNvSpPr>
            <p:nvPr/>
          </p:nvSpPr>
          <p:spPr>
            <a:xfrm>
              <a:off x="1313595" y="57445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8" name="Oval 517"/>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9" name="Oval 518"/>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0" name="Oval 51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1" name="Oval 520"/>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2" name="Oval 521"/>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523" name="Group 522"/>
          <p:cNvGrpSpPr/>
          <p:nvPr/>
        </p:nvGrpSpPr>
        <p:grpSpPr>
          <a:xfrm>
            <a:off x="2259281" y="1696521"/>
            <a:ext cx="1555246" cy="1702708"/>
            <a:chOff x="2005745" y="4733469"/>
            <a:chExt cx="1555246" cy="1702708"/>
          </a:xfrm>
        </p:grpSpPr>
        <p:sp>
          <p:nvSpPr>
            <p:cNvPr id="524" name="Oval 523"/>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5" name="Oval 524"/>
            <p:cNvSpPr>
              <a:spLocks noChangeAspect="1"/>
            </p:cNvSpPr>
            <p:nvPr/>
          </p:nvSpPr>
          <p:spPr>
            <a:xfrm>
              <a:off x="2387552" y="473346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6" name="Oval 525"/>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7" name="Oval 526"/>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8" name="Oval 527"/>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9" name="Oval 52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0" name="Oval 529"/>
            <p:cNvSpPr>
              <a:spLocks noChangeAspect="1"/>
            </p:cNvSpPr>
            <p:nvPr/>
          </p:nvSpPr>
          <p:spPr>
            <a:xfrm>
              <a:off x="2884031" y="50705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1" name="Oval 53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2" name="Oval 53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3" name="Oval 532"/>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4" name="Oval 533"/>
            <p:cNvSpPr>
              <a:spLocks noChangeAspect="1"/>
            </p:cNvSpPr>
            <p:nvPr/>
          </p:nvSpPr>
          <p:spPr>
            <a:xfrm>
              <a:off x="2952102" y="5978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5" name="Oval 534"/>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6" name="Oval 535"/>
            <p:cNvSpPr>
              <a:spLocks noChangeAspect="1"/>
            </p:cNvSpPr>
            <p:nvPr/>
          </p:nvSpPr>
          <p:spPr>
            <a:xfrm>
              <a:off x="2148341" y="52080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7" name="Oval 536"/>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8" name="Oval 53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9" name="Oval 538"/>
            <p:cNvSpPr>
              <a:spLocks noChangeAspect="1"/>
            </p:cNvSpPr>
            <p:nvPr/>
          </p:nvSpPr>
          <p:spPr>
            <a:xfrm>
              <a:off x="2743152" y="5390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0" name="Oval 53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1" name="Oval 540"/>
            <p:cNvSpPr>
              <a:spLocks noChangeAspect="1"/>
            </p:cNvSpPr>
            <p:nvPr/>
          </p:nvSpPr>
          <p:spPr>
            <a:xfrm>
              <a:off x="2767497" y="55695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2" name="Oval 541"/>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3" name="Oval 542"/>
            <p:cNvSpPr>
              <a:spLocks noChangeAspect="1"/>
            </p:cNvSpPr>
            <p:nvPr/>
          </p:nvSpPr>
          <p:spPr>
            <a:xfrm>
              <a:off x="2894497" y="57720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4" name="Oval 543"/>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5" name="Oval 544"/>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6" name="Oval 545"/>
            <p:cNvSpPr>
              <a:spLocks noChangeAspect="1"/>
            </p:cNvSpPr>
            <p:nvPr/>
          </p:nvSpPr>
          <p:spPr>
            <a:xfrm>
              <a:off x="3205709" y="5961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7" name="Oval 546"/>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548" name="Group 547"/>
          <p:cNvGrpSpPr/>
          <p:nvPr/>
        </p:nvGrpSpPr>
        <p:grpSpPr>
          <a:xfrm flipH="1" flipV="1">
            <a:off x="135795" y="1548092"/>
            <a:ext cx="1699428" cy="2033118"/>
            <a:chOff x="1861563" y="4403059"/>
            <a:chExt cx="1699428" cy="2033118"/>
          </a:xfrm>
        </p:grpSpPr>
        <p:sp>
          <p:nvSpPr>
            <p:cNvPr id="549" name="Oval 548"/>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0" name="Oval 549"/>
            <p:cNvSpPr>
              <a:spLocks noChangeAspect="1"/>
            </p:cNvSpPr>
            <p:nvPr/>
          </p:nvSpPr>
          <p:spPr>
            <a:xfrm>
              <a:off x="1861563" y="46069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1" name="Oval 550"/>
            <p:cNvSpPr>
              <a:spLocks noChangeAspect="1"/>
            </p:cNvSpPr>
            <p:nvPr/>
          </p:nvSpPr>
          <p:spPr>
            <a:xfrm>
              <a:off x="25843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2" name="Oval 551"/>
            <p:cNvSpPr>
              <a:spLocks noChangeAspect="1"/>
            </p:cNvSpPr>
            <p:nvPr/>
          </p:nvSpPr>
          <p:spPr>
            <a:xfrm>
              <a:off x="278760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3" name="Oval 552"/>
            <p:cNvSpPr>
              <a:spLocks noChangeAspect="1"/>
            </p:cNvSpPr>
            <p:nvPr/>
          </p:nvSpPr>
          <p:spPr>
            <a:xfrm>
              <a:off x="3012210" y="45310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4" name="Oval 55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5" name="Oval 554"/>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6" name="Oval 55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7" name="Oval 556"/>
            <p:cNvSpPr>
              <a:spLocks noChangeAspect="1"/>
            </p:cNvSpPr>
            <p:nvPr/>
          </p:nvSpPr>
          <p:spPr>
            <a:xfrm>
              <a:off x="3220643" y="58188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8" name="Oval 557"/>
            <p:cNvSpPr>
              <a:spLocks noChangeAspect="1"/>
            </p:cNvSpPr>
            <p:nvPr/>
          </p:nvSpPr>
          <p:spPr>
            <a:xfrm>
              <a:off x="2496598" y="620977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9" name="Oval 558"/>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0" name="Oval 559"/>
            <p:cNvSpPr>
              <a:spLocks noChangeAspect="1"/>
            </p:cNvSpPr>
            <p:nvPr/>
          </p:nvSpPr>
          <p:spPr>
            <a:xfrm>
              <a:off x="2531947" y="59114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1" name="Oval 560"/>
            <p:cNvSpPr>
              <a:spLocks noChangeAspect="1"/>
            </p:cNvSpPr>
            <p:nvPr/>
          </p:nvSpPr>
          <p:spPr>
            <a:xfrm>
              <a:off x="2122941" y="50937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2" name="Oval 561"/>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3" name="Oval 562"/>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4" name="Oval 56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5" name="Oval 564"/>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6" name="Oval 565"/>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7" name="Oval 566"/>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8" name="Oval 567"/>
            <p:cNvSpPr>
              <a:spLocks noChangeAspect="1"/>
            </p:cNvSpPr>
            <p:nvPr/>
          </p:nvSpPr>
          <p:spPr>
            <a:xfrm>
              <a:off x="2627797" y="46671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9" name="Oval 568"/>
            <p:cNvSpPr>
              <a:spLocks noChangeAspect="1"/>
            </p:cNvSpPr>
            <p:nvPr/>
          </p:nvSpPr>
          <p:spPr>
            <a:xfrm>
              <a:off x="3266334" y="44030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0" name="Oval 56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1" name="Oval 570"/>
            <p:cNvSpPr>
              <a:spLocks noChangeAspect="1"/>
            </p:cNvSpPr>
            <p:nvPr/>
          </p:nvSpPr>
          <p:spPr>
            <a:xfrm>
              <a:off x="3243809" y="46279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2" name="Oval 571"/>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573" name="Group 572"/>
          <p:cNvGrpSpPr/>
          <p:nvPr/>
        </p:nvGrpSpPr>
        <p:grpSpPr>
          <a:xfrm flipH="1" flipV="1">
            <a:off x="6906157" y="1065225"/>
            <a:ext cx="1777496" cy="1800578"/>
            <a:chOff x="1783495" y="4727651"/>
            <a:chExt cx="1777496" cy="1800578"/>
          </a:xfrm>
        </p:grpSpPr>
        <p:sp>
          <p:nvSpPr>
            <p:cNvPr id="574" name="Oval 573"/>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5" name="Oval 574"/>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6" name="Oval 575"/>
            <p:cNvSpPr>
              <a:spLocks noChangeAspect="1"/>
            </p:cNvSpPr>
            <p:nvPr/>
          </p:nvSpPr>
          <p:spPr>
            <a:xfrm>
              <a:off x="27494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7" name="Oval 576"/>
            <p:cNvSpPr>
              <a:spLocks noChangeAspect="1"/>
            </p:cNvSpPr>
            <p:nvPr/>
          </p:nvSpPr>
          <p:spPr>
            <a:xfrm>
              <a:off x="2298652" y="64208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8" name="Oval 577"/>
            <p:cNvSpPr>
              <a:spLocks noChangeAspect="1"/>
            </p:cNvSpPr>
            <p:nvPr/>
          </p:nvSpPr>
          <p:spPr>
            <a:xfrm>
              <a:off x="2923310" y="63471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9" name="Oval 578"/>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0" name="Oval 579"/>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1" name="Oval 58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2" name="Oval 58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3" name="Oval 582"/>
            <p:cNvSpPr>
              <a:spLocks noChangeAspect="1"/>
            </p:cNvSpPr>
            <p:nvPr/>
          </p:nvSpPr>
          <p:spPr>
            <a:xfrm>
              <a:off x="2433098" y="61145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4" name="Oval 583"/>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5" name="Oval 584"/>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6" name="Oval 585"/>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7" name="Oval 586"/>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8" name="Oval 58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9" name="Oval 58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0" name="Oval 58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1" name="Oval 590"/>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2" name="Oval 591"/>
            <p:cNvSpPr>
              <a:spLocks noChangeAspect="1"/>
            </p:cNvSpPr>
            <p:nvPr/>
          </p:nvSpPr>
          <p:spPr>
            <a:xfrm>
              <a:off x="178349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3" name="Oval 592"/>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4" name="Oval 593"/>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5" name="Oval 594"/>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6" name="Oval 595"/>
            <p:cNvSpPr>
              <a:spLocks noChangeAspect="1"/>
            </p:cNvSpPr>
            <p:nvPr/>
          </p:nvSpPr>
          <p:spPr>
            <a:xfrm>
              <a:off x="3472409" y="5466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7" name="Oval 596"/>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598" name="Group 597"/>
          <p:cNvGrpSpPr/>
          <p:nvPr/>
        </p:nvGrpSpPr>
        <p:grpSpPr>
          <a:xfrm flipH="1">
            <a:off x="5519376" y="1933034"/>
            <a:ext cx="1917196" cy="1708526"/>
            <a:chOff x="1783495" y="4727651"/>
            <a:chExt cx="1917196" cy="1708526"/>
          </a:xfrm>
        </p:grpSpPr>
        <p:sp>
          <p:nvSpPr>
            <p:cNvPr id="599" name="Oval 598"/>
            <p:cNvSpPr>
              <a:spLocks noChangeAspect="1"/>
            </p:cNvSpPr>
            <p:nvPr/>
          </p:nvSpPr>
          <p:spPr>
            <a:xfrm>
              <a:off x="2501852" y="49965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0" name="Oval 599"/>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1" name="Oval 600"/>
            <p:cNvSpPr>
              <a:spLocks noChangeAspect="1"/>
            </p:cNvSpPr>
            <p:nvPr/>
          </p:nvSpPr>
          <p:spPr>
            <a:xfrm>
              <a:off x="30161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2" name="Oval 601"/>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3" name="Oval 602"/>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4" name="Oval 60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5" name="Oval 604"/>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6" name="Oval 60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7" name="Oval 60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8" name="Oval 607"/>
            <p:cNvSpPr>
              <a:spLocks noChangeAspect="1"/>
            </p:cNvSpPr>
            <p:nvPr/>
          </p:nvSpPr>
          <p:spPr>
            <a:xfrm>
              <a:off x="2433098" y="58351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9" name="Oval 608"/>
            <p:cNvSpPr>
              <a:spLocks noChangeAspect="1"/>
            </p:cNvSpPr>
            <p:nvPr/>
          </p:nvSpPr>
          <p:spPr>
            <a:xfrm>
              <a:off x="3540172" y="50660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0" name="Oval 609"/>
            <p:cNvSpPr>
              <a:spLocks noChangeAspect="1"/>
            </p:cNvSpPr>
            <p:nvPr/>
          </p:nvSpPr>
          <p:spPr>
            <a:xfrm>
              <a:off x="2646247" y="60003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1" name="Oval 610"/>
            <p:cNvSpPr>
              <a:spLocks noChangeAspect="1"/>
            </p:cNvSpPr>
            <p:nvPr/>
          </p:nvSpPr>
          <p:spPr>
            <a:xfrm>
              <a:off x="21864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2" name="Oval 611"/>
            <p:cNvSpPr>
              <a:spLocks noChangeAspect="1"/>
            </p:cNvSpPr>
            <p:nvPr/>
          </p:nvSpPr>
          <p:spPr>
            <a:xfrm>
              <a:off x="2643548" y="56163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3" name="Oval 612"/>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4" name="Oval 61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5" name="Oval 614"/>
            <p:cNvSpPr>
              <a:spLocks noChangeAspect="1"/>
            </p:cNvSpPr>
            <p:nvPr/>
          </p:nvSpPr>
          <p:spPr>
            <a:xfrm>
              <a:off x="2538897" y="54153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6" name="Oval 615"/>
            <p:cNvSpPr>
              <a:spLocks noChangeAspect="1"/>
            </p:cNvSpPr>
            <p:nvPr/>
          </p:nvSpPr>
          <p:spPr>
            <a:xfrm>
              <a:off x="2830997" y="56457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7" name="Oval 616"/>
            <p:cNvSpPr>
              <a:spLocks noChangeAspect="1"/>
            </p:cNvSpPr>
            <p:nvPr/>
          </p:nvSpPr>
          <p:spPr>
            <a:xfrm>
              <a:off x="178349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8" name="Oval 617"/>
            <p:cNvSpPr>
              <a:spLocks noChangeAspect="1"/>
            </p:cNvSpPr>
            <p:nvPr/>
          </p:nvSpPr>
          <p:spPr>
            <a:xfrm>
              <a:off x="3046897" y="53783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9" name="Oval 618"/>
            <p:cNvSpPr>
              <a:spLocks noChangeAspect="1"/>
            </p:cNvSpPr>
            <p:nvPr/>
          </p:nvSpPr>
          <p:spPr>
            <a:xfrm>
              <a:off x="3266334" y="5101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0" name="Oval 61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1" name="Oval 620"/>
            <p:cNvSpPr>
              <a:spLocks noChangeAspect="1"/>
            </p:cNvSpPr>
            <p:nvPr/>
          </p:nvSpPr>
          <p:spPr>
            <a:xfrm>
              <a:off x="3243809" y="5974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2" name="Oval 621"/>
            <p:cNvSpPr>
              <a:spLocks noChangeAspect="1"/>
            </p:cNvSpPr>
            <p:nvPr/>
          </p:nvSpPr>
          <p:spPr>
            <a:xfrm>
              <a:off x="3614467" y="54158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23" name="Group 622"/>
          <p:cNvGrpSpPr/>
          <p:nvPr/>
        </p:nvGrpSpPr>
        <p:grpSpPr>
          <a:xfrm flipV="1">
            <a:off x="3288817" y="1451438"/>
            <a:ext cx="2217859" cy="1769846"/>
            <a:chOff x="1518574" y="4882231"/>
            <a:chExt cx="2217859" cy="1769846"/>
          </a:xfrm>
        </p:grpSpPr>
        <p:sp>
          <p:nvSpPr>
            <p:cNvPr id="624" name="Oval 623"/>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5" name="Oval 624"/>
            <p:cNvSpPr>
              <a:spLocks noChangeAspect="1"/>
            </p:cNvSpPr>
            <p:nvPr/>
          </p:nvSpPr>
          <p:spPr>
            <a:xfrm>
              <a:off x="1785363" y="51276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6" name="Oval 625"/>
            <p:cNvSpPr>
              <a:spLocks noChangeAspect="1"/>
            </p:cNvSpPr>
            <p:nvPr/>
          </p:nvSpPr>
          <p:spPr>
            <a:xfrm>
              <a:off x="30161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7" name="Oval 626"/>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8" name="Oval 627"/>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9" name="Oval 628"/>
            <p:cNvSpPr>
              <a:spLocks noChangeAspect="1"/>
            </p:cNvSpPr>
            <p:nvPr/>
          </p:nvSpPr>
          <p:spPr>
            <a:xfrm>
              <a:off x="2705052" y="60887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0" name="Oval 629"/>
            <p:cNvSpPr>
              <a:spLocks noChangeAspect="1"/>
            </p:cNvSpPr>
            <p:nvPr/>
          </p:nvSpPr>
          <p:spPr>
            <a:xfrm>
              <a:off x="3036431" y="54134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1" name="Oval 630"/>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2" name="Oval 631"/>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3" name="Oval 632"/>
            <p:cNvSpPr>
              <a:spLocks noChangeAspect="1"/>
            </p:cNvSpPr>
            <p:nvPr/>
          </p:nvSpPr>
          <p:spPr>
            <a:xfrm>
              <a:off x="3537998" y="58224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4" name="Oval 633"/>
            <p:cNvSpPr>
              <a:spLocks noChangeAspect="1"/>
            </p:cNvSpPr>
            <p:nvPr/>
          </p:nvSpPr>
          <p:spPr>
            <a:xfrm>
              <a:off x="3578272" y="52946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5" name="Oval 634"/>
            <p:cNvSpPr>
              <a:spLocks noChangeAspect="1"/>
            </p:cNvSpPr>
            <p:nvPr/>
          </p:nvSpPr>
          <p:spPr>
            <a:xfrm>
              <a:off x="2646247" y="63559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6" name="Oval 635"/>
            <p:cNvSpPr>
              <a:spLocks noChangeAspect="1"/>
            </p:cNvSpPr>
            <p:nvPr/>
          </p:nvSpPr>
          <p:spPr>
            <a:xfrm>
              <a:off x="2034041" y="53096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7" name="Oval 636"/>
            <p:cNvSpPr>
              <a:spLocks noChangeAspect="1"/>
            </p:cNvSpPr>
            <p:nvPr/>
          </p:nvSpPr>
          <p:spPr>
            <a:xfrm>
              <a:off x="3392848" y="56925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8" name="Oval 637"/>
            <p:cNvSpPr>
              <a:spLocks noChangeAspect="1"/>
            </p:cNvSpPr>
            <p:nvPr/>
          </p:nvSpPr>
          <p:spPr>
            <a:xfrm>
              <a:off x="15185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9" name="Oval 63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0" name="Oval 639"/>
            <p:cNvSpPr>
              <a:spLocks noChangeAspect="1"/>
            </p:cNvSpPr>
            <p:nvPr/>
          </p:nvSpPr>
          <p:spPr>
            <a:xfrm>
              <a:off x="3618397" y="5466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1" name="Oval 640"/>
            <p:cNvSpPr>
              <a:spLocks noChangeAspect="1"/>
            </p:cNvSpPr>
            <p:nvPr/>
          </p:nvSpPr>
          <p:spPr>
            <a:xfrm>
              <a:off x="2996097" y="60902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2" name="Oval 641"/>
            <p:cNvSpPr>
              <a:spLocks noChangeAspect="1"/>
            </p:cNvSpPr>
            <p:nvPr/>
          </p:nvSpPr>
          <p:spPr>
            <a:xfrm>
              <a:off x="2266095" y="6544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3" name="Oval 642"/>
            <p:cNvSpPr>
              <a:spLocks noChangeAspect="1"/>
            </p:cNvSpPr>
            <p:nvPr/>
          </p:nvSpPr>
          <p:spPr>
            <a:xfrm>
              <a:off x="3046897" y="5238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4" name="Oval 643"/>
            <p:cNvSpPr>
              <a:spLocks noChangeAspect="1"/>
            </p:cNvSpPr>
            <p:nvPr/>
          </p:nvSpPr>
          <p:spPr>
            <a:xfrm>
              <a:off x="3342534" y="52158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5" name="Oval 644"/>
            <p:cNvSpPr>
              <a:spLocks noChangeAspect="1"/>
            </p:cNvSpPr>
            <p:nvPr/>
          </p:nvSpPr>
          <p:spPr>
            <a:xfrm>
              <a:off x="2416199" y="63975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6" name="Oval 645"/>
            <p:cNvSpPr>
              <a:spLocks noChangeAspect="1"/>
            </p:cNvSpPr>
            <p:nvPr/>
          </p:nvSpPr>
          <p:spPr>
            <a:xfrm>
              <a:off x="3650209" y="56439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7" name="Oval 646"/>
            <p:cNvSpPr>
              <a:spLocks noChangeAspect="1"/>
            </p:cNvSpPr>
            <p:nvPr/>
          </p:nvSpPr>
          <p:spPr>
            <a:xfrm>
              <a:off x="3474767" y="55174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48" name="Group 647"/>
          <p:cNvGrpSpPr/>
          <p:nvPr/>
        </p:nvGrpSpPr>
        <p:grpSpPr>
          <a:xfrm flipV="1">
            <a:off x="3324131" y="1603564"/>
            <a:ext cx="1955333" cy="1515846"/>
            <a:chOff x="1709163" y="4882231"/>
            <a:chExt cx="1955333" cy="1515846"/>
          </a:xfrm>
        </p:grpSpPr>
        <p:sp>
          <p:nvSpPr>
            <p:cNvPr id="649" name="Oval 648"/>
            <p:cNvSpPr>
              <a:spLocks noChangeAspect="1"/>
            </p:cNvSpPr>
            <p:nvPr/>
          </p:nvSpPr>
          <p:spPr>
            <a:xfrm>
              <a:off x="22351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0" name="Oval 649"/>
            <p:cNvSpPr>
              <a:spLocks noChangeAspect="1"/>
            </p:cNvSpPr>
            <p:nvPr/>
          </p:nvSpPr>
          <p:spPr>
            <a:xfrm>
              <a:off x="1709163" y="54451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1" name="Oval 650"/>
            <p:cNvSpPr>
              <a:spLocks noChangeAspect="1"/>
            </p:cNvSpPr>
            <p:nvPr/>
          </p:nvSpPr>
          <p:spPr>
            <a:xfrm>
              <a:off x="2851040" y="50660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2" name="Oval 651"/>
            <p:cNvSpPr>
              <a:spLocks noChangeAspect="1"/>
            </p:cNvSpPr>
            <p:nvPr/>
          </p:nvSpPr>
          <p:spPr>
            <a:xfrm>
              <a:off x="269235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3" name="Oval 652"/>
            <p:cNvSpPr>
              <a:spLocks noChangeAspect="1"/>
            </p:cNvSpPr>
            <p:nvPr/>
          </p:nvSpPr>
          <p:spPr>
            <a:xfrm>
              <a:off x="2923310" y="5216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4" name="Oval 653"/>
            <p:cNvSpPr>
              <a:spLocks noChangeAspect="1"/>
            </p:cNvSpPr>
            <p:nvPr/>
          </p:nvSpPr>
          <p:spPr>
            <a:xfrm>
              <a:off x="29971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5" name="Oval 654"/>
            <p:cNvSpPr>
              <a:spLocks noChangeAspect="1"/>
            </p:cNvSpPr>
            <p:nvPr/>
          </p:nvSpPr>
          <p:spPr>
            <a:xfrm>
              <a:off x="2706231" y="55785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6" name="Oval 655"/>
            <p:cNvSpPr>
              <a:spLocks noChangeAspect="1"/>
            </p:cNvSpPr>
            <p:nvPr/>
          </p:nvSpPr>
          <p:spPr>
            <a:xfrm>
              <a:off x="3291610" y="5559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7" name="Oval 656"/>
            <p:cNvSpPr>
              <a:spLocks noChangeAspect="1"/>
            </p:cNvSpPr>
            <p:nvPr/>
          </p:nvSpPr>
          <p:spPr>
            <a:xfrm>
              <a:off x="3131743" y="58442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8" name="Oval 657"/>
            <p:cNvSpPr>
              <a:spLocks noChangeAspect="1"/>
            </p:cNvSpPr>
            <p:nvPr/>
          </p:nvSpPr>
          <p:spPr>
            <a:xfrm>
              <a:off x="3537998" y="582242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9" name="Oval 658"/>
            <p:cNvSpPr>
              <a:spLocks noChangeAspect="1"/>
            </p:cNvSpPr>
            <p:nvPr/>
          </p:nvSpPr>
          <p:spPr>
            <a:xfrm>
              <a:off x="3578272" y="52946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0" name="Oval 659"/>
            <p:cNvSpPr>
              <a:spLocks noChangeAspect="1"/>
            </p:cNvSpPr>
            <p:nvPr/>
          </p:nvSpPr>
          <p:spPr>
            <a:xfrm>
              <a:off x="2646247" y="50351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1" name="Oval 660"/>
            <p:cNvSpPr>
              <a:spLocks noChangeAspect="1"/>
            </p:cNvSpPr>
            <p:nvPr/>
          </p:nvSpPr>
          <p:spPr>
            <a:xfrm>
              <a:off x="1881641" y="52334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2" name="Oval 661"/>
            <p:cNvSpPr>
              <a:spLocks noChangeAspect="1"/>
            </p:cNvSpPr>
            <p:nvPr/>
          </p:nvSpPr>
          <p:spPr>
            <a:xfrm>
              <a:off x="3392848" y="5692552"/>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3" name="Oval 662"/>
            <p:cNvSpPr>
              <a:spLocks noChangeAspect="1"/>
            </p:cNvSpPr>
            <p:nvPr/>
          </p:nvSpPr>
          <p:spPr>
            <a:xfrm>
              <a:off x="2013874" y="60024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4" name="Oval 66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5" name="Oval 664"/>
            <p:cNvSpPr>
              <a:spLocks noChangeAspect="1"/>
            </p:cNvSpPr>
            <p:nvPr/>
          </p:nvSpPr>
          <p:spPr>
            <a:xfrm>
              <a:off x="2449997" y="6088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6" name="Oval 665"/>
            <p:cNvSpPr>
              <a:spLocks noChangeAspect="1"/>
            </p:cNvSpPr>
            <p:nvPr/>
          </p:nvSpPr>
          <p:spPr>
            <a:xfrm>
              <a:off x="2996097" y="60902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7" name="Oval 666"/>
            <p:cNvSpPr>
              <a:spLocks noChangeAspect="1"/>
            </p:cNvSpPr>
            <p:nvPr/>
          </p:nvSpPr>
          <p:spPr>
            <a:xfrm>
              <a:off x="2329595" y="6290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8" name="Oval 667"/>
            <p:cNvSpPr>
              <a:spLocks noChangeAspect="1"/>
            </p:cNvSpPr>
            <p:nvPr/>
          </p:nvSpPr>
          <p:spPr>
            <a:xfrm>
              <a:off x="3046897" y="5238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9" name="Oval 668"/>
            <p:cNvSpPr>
              <a:spLocks noChangeAspect="1"/>
            </p:cNvSpPr>
            <p:nvPr/>
          </p:nvSpPr>
          <p:spPr>
            <a:xfrm>
              <a:off x="3342534" y="52158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0" name="Oval 66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1" name="Oval 670"/>
            <p:cNvSpPr>
              <a:spLocks noChangeAspect="1"/>
            </p:cNvSpPr>
            <p:nvPr/>
          </p:nvSpPr>
          <p:spPr>
            <a:xfrm>
              <a:off x="3358109" y="59233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2" name="Oval 671"/>
            <p:cNvSpPr>
              <a:spLocks noChangeAspect="1"/>
            </p:cNvSpPr>
            <p:nvPr/>
          </p:nvSpPr>
          <p:spPr>
            <a:xfrm>
              <a:off x="3474767" y="55174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73" name="Group 672"/>
          <p:cNvGrpSpPr/>
          <p:nvPr/>
        </p:nvGrpSpPr>
        <p:grpSpPr>
          <a:xfrm flipH="1" flipV="1">
            <a:off x="170494" y="1281312"/>
            <a:ext cx="1854544" cy="2235320"/>
            <a:chOff x="1846147" y="4200857"/>
            <a:chExt cx="1854544" cy="2235320"/>
          </a:xfrm>
        </p:grpSpPr>
        <p:sp>
          <p:nvSpPr>
            <p:cNvPr id="674" name="Oval 673"/>
            <p:cNvSpPr>
              <a:spLocks noChangeAspect="1"/>
            </p:cNvSpPr>
            <p:nvPr/>
          </p:nvSpPr>
          <p:spPr>
            <a:xfrm>
              <a:off x="2044652" y="4882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5" name="Oval 674"/>
            <p:cNvSpPr>
              <a:spLocks noChangeAspect="1"/>
            </p:cNvSpPr>
            <p:nvPr/>
          </p:nvSpPr>
          <p:spPr>
            <a:xfrm>
              <a:off x="1861563" y="47847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6" name="Oval 675"/>
            <p:cNvSpPr>
              <a:spLocks noChangeAspect="1"/>
            </p:cNvSpPr>
            <p:nvPr/>
          </p:nvSpPr>
          <p:spPr>
            <a:xfrm>
              <a:off x="2546240" y="43421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7" name="Oval 676"/>
            <p:cNvSpPr>
              <a:spLocks noChangeAspect="1"/>
            </p:cNvSpPr>
            <p:nvPr/>
          </p:nvSpPr>
          <p:spPr>
            <a:xfrm>
              <a:off x="2787602" y="58239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8" name="Oval 677"/>
            <p:cNvSpPr>
              <a:spLocks noChangeAspect="1"/>
            </p:cNvSpPr>
            <p:nvPr/>
          </p:nvSpPr>
          <p:spPr>
            <a:xfrm>
              <a:off x="2923310" y="4200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9" name="Oval 678"/>
            <p:cNvSpPr>
              <a:spLocks noChangeAspect="1"/>
            </p:cNvSpPr>
            <p:nvPr/>
          </p:nvSpPr>
          <p:spPr>
            <a:xfrm>
              <a:off x="2908252" y="48695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0" name="Oval 679"/>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1" name="Oval 680"/>
            <p:cNvSpPr>
              <a:spLocks noChangeAspect="1"/>
            </p:cNvSpPr>
            <p:nvPr/>
          </p:nvSpPr>
          <p:spPr>
            <a:xfrm>
              <a:off x="3431310" y="6194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2" name="Oval 681"/>
            <p:cNvSpPr>
              <a:spLocks noChangeAspect="1"/>
            </p:cNvSpPr>
            <p:nvPr/>
          </p:nvSpPr>
          <p:spPr>
            <a:xfrm>
              <a:off x="3550843" y="59221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3" name="Oval 682"/>
            <p:cNvSpPr>
              <a:spLocks noChangeAspect="1"/>
            </p:cNvSpPr>
            <p:nvPr/>
          </p:nvSpPr>
          <p:spPr>
            <a:xfrm>
              <a:off x="2496598" y="620977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4" name="Oval 683"/>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5" name="Oval 684"/>
            <p:cNvSpPr>
              <a:spLocks noChangeAspect="1"/>
            </p:cNvSpPr>
            <p:nvPr/>
          </p:nvSpPr>
          <p:spPr>
            <a:xfrm>
              <a:off x="1846147" y="58606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6" name="Oval 685"/>
            <p:cNvSpPr>
              <a:spLocks noChangeAspect="1"/>
            </p:cNvSpPr>
            <p:nvPr/>
          </p:nvSpPr>
          <p:spPr>
            <a:xfrm>
              <a:off x="2122941" y="50937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7" name="Oval 686"/>
            <p:cNvSpPr>
              <a:spLocks noChangeAspect="1"/>
            </p:cNvSpPr>
            <p:nvPr/>
          </p:nvSpPr>
          <p:spPr>
            <a:xfrm>
              <a:off x="2500673" y="56322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8" name="Oval 687"/>
            <p:cNvSpPr>
              <a:spLocks noChangeAspect="1"/>
            </p:cNvSpPr>
            <p:nvPr/>
          </p:nvSpPr>
          <p:spPr>
            <a:xfrm>
              <a:off x="2090074" y="58500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9" name="Oval 688"/>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0" name="Oval 689"/>
            <p:cNvSpPr>
              <a:spLocks noChangeAspect="1"/>
            </p:cNvSpPr>
            <p:nvPr/>
          </p:nvSpPr>
          <p:spPr>
            <a:xfrm>
              <a:off x="2538897" y="52121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1" name="Oval 690"/>
            <p:cNvSpPr>
              <a:spLocks noChangeAspect="1"/>
            </p:cNvSpPr>
            <p:nvPr/>
          </p:nvSpPr>
          <p:spPr>
            <a:xfrm>
              <a:off x="2691297" y="63188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2" name="Oval 691"/>
            <p:cNvSpPr>
              <a:spLocks noChangeAspect="1"/>
            </p:cNvSpPr>
            <p:nvPr/>
          </p:nvSpPr>
          <p:spPr>
            <a:xfrm>
              <a:off x="2005745" y="63287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3" name="Oval 692"/>
            <p:cNvSpPr>
              <a:spLocks noChangeAspect="1"/>
            </p:cNvSpPr>
            <p:nvPr/>
          </p:nvSpPr>
          <p:spPr>
            <a:xfrm>
              <a:off x="2615097" y="45147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4" name="Oval 693"/>
            <p:cNvSpPr>
              <a:spLocks noChangeAspect="1"/>
            </p:cNvSpPr>
            <p:nvPr/>
          </p:nvSpPr>
          <p:spPr>
            <a:xfrm>
              <a:off x="3266334" y="47205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5" name="Oval 694"/>
            <p:cNvSpPr>
              <a:spLocks noChangeAspect="1"/>
            </p:cNvSpPr>
            <p:nvPr/>
          </p:nvSpPr>
          <p:spPr>
            <a:xfrm>
              <a:off x="1920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6" name="Oval 695"/>
            <p:cNvSpPr>
              <a:spLocks noChangeAspect="1"/>
            </p:cNvSpPr>
            <p:nvPr/>
          </p:nvSpPr>
          <p:spPr>
            <a:xfrm>
              <a:off x="3243809" y="62408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7" name="Oval 696"/>
            <p:cNvSpPr>
              <a:spLocks noChangeAspect="1"/>
            </p:cNvSpPr>
            <p:nvPr/>
          </p:nvSpPr>
          <p:spPr>
            <a:xfrm>
              <a:off x="3614467" y="57841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98" name="Group 697"/>
          <p:cNvGrpSpPr/>
          <p:nvPr/>
        </p:nvGrpSpPr>
        <p:grpSpPr>
          <a:xfrm flipH="1" flipV="1">
            <a:off x="135795" y="1075434"/>
            <a:ext cx="1940728" cy="2047578"/>
            <a:chOff x="1620263" y="4327857"/>
            <a:chExt cx="1940728" cy="2047578"/>
          </a:xfrm>
        </p:grpSpPr>
        <p:sp>
          <p:nvSpPr>
            <p:cNvPr id="699" name="Oval 698"/>
            <p:cNvSpPr>
              <a:spLocks noChangeAspect="1"/>
            </p:cNvSpPr>
            <p:nvPr/>
          </p:nvSpPr>
          <p:spPr>
            <a:xfrm>
              <a:off x="2108152" y="5110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0" name="Oval 699"/>
            <p:cNvSpPr>
              <a:spLocks noChangeAspect="1"/>
            </p:cNvSpPr>
            <p:nvPr/>
          </p:nvSpPr>
          <p:spPr>
            <a:xfrm>
              <a:off x="1620263" y="497528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1" name="Oval 700"/>
            <p:cNvSpPr>
              <a:spLocks noChangeAspect="1"/>
            </p:cNvSpPr>
            <p:nvPr/>
          </p:nvSpPr>
          <p:spPr>
            <a:xfrm>
              <a:off x="2584340" y="496443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2" name="Oval 701"/>
            <p:cNvSpPr>
              <a:spLocks noChangeAspect="1"/>
            </p:cNvSpPr>
            <p:nvPr/>
          </p:nvSpPr>
          <p:spPr>
            <a:xfrm>
              <a:off x="2787602" y="600170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3" name="Oval 702"/>
            <p:cNvSpPr>
              <a:spLocks noChangeAspect="1"/>
            </p:cNvSpPr>
            <p:nvPr/>
          </p:nvSpPr>
          <p:spPr>
            <a:xfrm>
              <a:off x="2758210" y="43278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4" name="Oval 703"/>
            <p:cNvSpPr>
              <a:spLocks noChangeAspect="1"/>
            </p:cNvSpPr>
            <p:nvPr/>
          </p:nvSpPr>
          <p:spPr>
            <a:xfrm>
              <a:off x="3060652" y="56442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5" name="Oval 704"/>
            <p:cNvSpPr>
              <a:spLocks noChangeAspect="1"/>
            </p:cNvSpPr>
            <p:nvPr/>
          </p:nvSpPr>
          <p:spPr>
            <a:xfrm>
              <a:off x="3036431" y="472765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6" name="Oval 705"/>
            <p:cNvSpPr>
              <a:spLocks noChangeAspect="1"/>
            </p:cNvSpPr>
            <p:nvPr/>
          </p:nvSpPr>
          <p:spPr>
            <a:xfrm>
              <a:off x="3228110" y="55216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7" name="Oval 706"/>
            <p:cNvSpPr>
              <a:spLocks noChangeAspect="1"/>
            </p:cNvSpPr>
            <p:nvPr/>
          </p:nvSpPr>
          <p:spPr>
            <a:xfrm>
              <a:off x="3411143" y="512037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8" name="Oval 707"/>
            <p:cNvSpPr>
              <a:spLocks noChangeAspect="1"/>
            </p:cNvSpPr>
            <p:nvPr/>
          </p:nvSpPr>
          <p:spPr>
            <a:xfrm>
              <a:off x="2496598" y="620977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9" name="Oval 708"/>
            <p:cNvSpPr>
              <a:spLocks noChangeAspect="1"/>
            </p:cNvSpPr>
            <p:nvPr/>
          </p:nvSpPr>
          <p:spPr>
            <a:xfrm>
              <a:off x="3336972" y="486282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0" name="Oval 709"/>
            <p:cNvSpPr>
              <a:spLocks noChangeAspect="1"/>
            </p:cNvSpPr>
            <p:nvPr/>
          </p:nvSpPr>
          <p:spPr>
            <a:xfrm>
              <a:off x="2531947" y="591141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1" name="Oval 710"/>
            <p:cNvSpPr>
              <a:spLocks noChangeAspect="1"/>
            </p:cNvSpPr>
            <p:nvPr/>
          </p:nvSpPr>
          <p:spPr>
            <a:xfrm>
              <a:off x="1754641" y="516990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2" name="Oval 711"/>
            <p:cNvSpPr>
              <a:spLocks noChangeAspect="1"/>
            </p:cNvSpPr>
            <p:nvPr/>
          </p:nvSpPr>
          <p:spPr>
            <a:xfrm>
              <a:off x="2907073" y="583542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3" name="Oval 712"/>
            <p:cNvSpPr>
              <a:spLocks noChangeAspect="1"/>
            </p:cNvSpPr>
            <p:nvPr/>
          </p:nvSpPr>
          <p:spPr>
            <a:xfrm>
              <a:off x="2280574" y="578659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4" name="Oval 713"/>
            <p:cNvSpPr>
              <a:spLocks noChangeAspect="1"/>
            </p:cNvSpPr>
            <p:nvPr/>
          </p:nvSpPr>
          <p:spPr>
            <a:xfrm>
              <a:off x="2844752" y="5491831"/>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5" name="Oval 714"/>
            <p:cNvSpPr>
              <a:spLocks noChangeAspect="1"/>
            </p:cNvSpPr>
            <p:nvPr/>
          </p:nvSpPr>
          <p:spPr>
            <a:xfrm>
              <a:off x="2335697" y="62154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6" name="Oval 715"/>
            <p:cNvSpPr>
              <a:spLocks noChangeAspect="1"/>
            </p:cNvSpPr>
            <p:nvPr/>
          </p:nvSpPr>
          <p:spPr>
            <a:xfrm>
              <a:off x="2691297" y="6268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7" name="Oval 716"/>
            <p:cNvSpPr>
              <a:spLocks noChangeAspect="1"/>
            </p:cNvSpPr>
            <p:nvPr/>
          </p:nvSpPr>
          <p:spPr>
            <a:xfrm>
              <a:off x="2005745" y="6227157"/>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8" name="Oval 717"/>
            <p:cNvSpPr>
              <a:spLocks noChangeAspect="1"/>
            </p:cNvSpPr>
            <p:nvPr/>
          </p:nvSpPr>
          <p:spPr>
            <a:xfrm>
              <a:off x="2996097" y="612761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9" name="Oval 718"/>
            <p:cNvSpPr>
              <a:spLocks noChangeAspect="1"/>
            </p:cNvSpPr>
            <p:nvPr/>
          </p:nvSpPr>
          <p:spPr>
            <a:xfrm>
              <a:off x="2999634" y="531745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0" name="Oval 719"/>
            <p:cNvSpPr>
              <a:spLocks noChangeAspect="1"/>
            </p:cNvSpPr>
            <p:nvPr/>
          </p:nvSpPr>
          <p:spPr>
            <a:xfrm>
              <a:off x="2174899" y="6118163"/>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1" name="Oval 720"/>
            <p:cNvSpPr>
              <a:spLocks noChangeAspect="1"/>
            </p:cNvSpPr>
            <p:nvPr/>
          </p:nvSpPr>
          <p:spPr>
            <a:xfrm>
              <a:off x="3243809" y="6126529"/>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2" name="Oval 721"/>
            <p:cNvSpPr>
              <a:spLocks noChangeAspect="1"/>
            </p:cNvSpPr>
            <p:nvPr/>
          </p:nvSpPr>
          <p:spPr>
            <a:xfrm>
              <a:off x="3474767" y="5873015"/>
              <a:ext cx="86224" cy="107420"/>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64"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72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17940041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6" grpId="0"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84</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Tune footprint from electron cloud in dipoles</a:t>
            </a:r>
            <a:br>
              <a:rPr lang="en-US" dirty="0" smtClean="0"/>
            </a:br>
            <a:r>
              <a:rPr lang="en-US" dirty="0" smtClean="0"/>
              <a:t>Example: LHC @450 </a:t>
            </a:r>
            <a:r>
              <a:rPr lang="en-US" dirty="0" err="1" smtClean="0"/>
              <a:t>GeV</a:t>
            </a:r>
            <a:endParaRPr lang="en-US" dirty="0"/>
          </a:p>
        </p:txBody>
      </p:sp>
      <p:sp>
        <p:nvSpPr>
          <p:cNvPr id="364"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72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pic>
        <p:nvPicPr>
          <p:cNvPr id="724" name="Immagine 29" descr="edens0.00e11_knob0.0_Qpv0_Qph0.png"/>
          <p:cNvPicPr>
            <a:picLocks noChangeAspect="1"/>
          </p:cNvPicPr>
          <p:nvPr/>
        </p:nvPicPr>
        <p:blipFill rotWithShape="1">
          <a:blip r:embed="rId2">
            <a:alphaModFix/>
            <a:extLst>
              <a:ext uri="{28A0092B-C50C-407E-A947-70E740481C1C}">
                <a14:useLocalDpi xmlns:a14="http://schemas.microsoft.com/office/drawing/2010/main" val="0"/>
              </a:ext>
            </a:extLst>
          </a:blip>
          <a:srcRect l="51961" t="22092" b="20303"/>
          <a:stretch/>
        </p:blipFill>
        <p:spPr>
          <a:xfrm>
            <a:off x="4318001" y="2554933"/>
            <a:ext cx="4392710" cy="3241543"/>
          </a:xfrm>
          <a:prstGeom prst="rect">
            <a:avLst/>
          </a:prstGeom>
        </p:spPr>
      </p:pic>
      <p:pic>
        <p:nvPicPr>
          <p:cNvPr id="725" name="Immagine 20"/>
          <p:cNvPicPr>
            <a:picLocks noChangeAspect="1"/>
          </p:cNvPicPr>
          <p:nvPr/>
        </p:nvPicPr>
        <p:blipFill rotWithShape="1">
          <a:blip r:embed="rId3">
            <a:alphaModFix/>
            <a:extLst>
              <a:ext uri="{28A0092B-C50C-407E-A947-70E740481C1C}">
                <a14:useLocalDpi xmlns:a14="http://schemas.microsoft.com/office/drawing/2010/main" val="0"/>
              </a:ext>
            </a:extLst>
          </a:blip>
          <a:srcRect l="8596" t="18794" r="48178" b="20081"/>
          <a:stretch/>
        </p:blipFill>
        <p:spPr>
          <a:xfrm>
            <a:off x="358566" y="2378906"/>
            <a:ext cx="3944494" cy="3432511"/>
          </a:xfrm>
          <a:prstGeom prst="rect">
            <a:avLst/>
          </a:prstGeom>
        </p:spPr>
      </p:pic>
      <p:sp>
        <p:nvSpPr>
          <p:cNvPr id="726" name="Rettangolo 1"/>
          <p:cNvSpPr/>
          <p:nvPr/>
        </p:nvSpPr>
        <p:spPr>
          <a:xfrm>
            <a:off x="-522963" y="1007331"/>
            <a:ext cx="7276353" cy="1087477"/>
          </a:xfrm>
          <a:prstGeom prst="rect">
            <a:avLst/>
          </a:prstGeom>
        </p:spPr>
        <p:txBody>
          <a:bodyPr wrap="square">
            <a:spAutoFit/>
          </a:bodyPr>
          <a:lstStyle/>
          <a:p>
            <a:pPr marL="1257300" lvl="2" indent="-342900">
              <a:lnSpc>
                <a:spcPct val="80000"/>
              </a:lnSpc>
              <a:buFont typeface="Arial"/>
              <a:buChar char="•"/>
            </a:pPr>
            <a:r>
              <a:rPr lang="en-GB" sz="2000" dirty="0">
                <a:solidFill>
                  <a:schemeClr val="tx2"/>
                </a:solidFill>
                <a:latin typeface="Calibri"/>
                <a:cs typeface="Calibri"/>
              </a:rPr>
              <a:t>LHC nominal intensity 1.15e11 ppb </a:t>
            </a:r>
          </a:p>
          <a:p>
            <a:pPr marL="1257300" lvl="2" indent="-342900">
              <a:lnSpc>
                <a:spcPct val="80000"/>
              </a:lnSpc>
              <a:buFont typeface="Arial"/>
              <a:buChar char="•"/>
            </a:pPr>
            <a:r>
              <a:rPr lang="en-GB" sz="2000" dirty="0">
                <a:solidFill>
                  <a:schemeClr val="tx2"/>
                </a:solidFill>
                <a:latin typeface="Calibri"/>
                <a:cs typeface="Calibri"/>
              </a:rPr>
              <a:t>Uniform initial distribution of </a:t>
            </a:r>
            <a:r>
              <a:rPr lang="en-GB" sz="2000" dirty="0" smtClean="0">
                <a:solidFill>
                  <a:schemeClr val="tx2"/>
                </a:solidFill>
                <a:latin typeface="Calibri"/>
                <a:cs typeface="Calibri"/>
              </a:rPr>
              <a:t>the e-cloud</a:t>
            </a:r>
          </a:p>
          <a:p>
            <a:pPr marL="1257300" lvl="2" indent="-342900">
              <a:lnSpc>
                <a:spcPct val="80000"/>
              </a:lnSpc>
              <a:buFont typeface="Arial"/>
              <a:buChar char="•"/>
            </a:pPr>
            <a:r>
              <a:rPr lang="en-GB" sz="2000" dirty="0">
                <a:solidFill>
                  <a:srgbClr val="FF0000"/>
                </a:solidFill>
                <a:latin typeface="Calibri"/>
                <a:cs typeface="Calibri"/>
              </a:rPr>
              <a:t>The EC density is scanned between 0 and 10e11 e-/m</a:t>
            </a:r>
            <a:r>
              <a:rPr lang="en-GB" sz="2000" baseline="30000" dirty="0">
                <a:solidFill>
                  <a:srgbClr val="FF0000"/>
                </a:solidFill>
                <a:latin typeface="Calibri"/>
                <a:cs typeface="Calibri"/>
              </a:rPr>
              <a:t>3 </a:t>
            </a:r>
          </a:p>
          <a:p>
            <a:pPr marL="1257300" lvl="2" indent="-342900">
              <a:lnSpc>
                <a:spcPct val="80000"/>
              </a:lnSpc>
              <a:buFont typeface="Arial"/>
              <a:buChar char="•"/>
            </a:pPr>
            <a:endParaRPr lang="en-GB" sz="2000" dirty="0">
              <a:solidFill>
                <a:schemeClr val="tx2"/>
              </a:solidFill>
              <a:latin typeface="Calibri"/>
              <a:cs typeface="Calibri"/>
            </a:endParaRPr>
          </a:p>
        </p:txBody>
      </p:sp>
      <p:sp>
        <p:nvSpPr>
          <p:cNvPr id="727" name="Rectangle 5"/>
          <p:cNvSpPr/>
          <p:nvPr/>
        </p:nvSpPr>
        <p:spPr>
          <a:xfrm>
            <a:off x="1210235" y="1913928"/>
            <a:ext cx="6614122" cy="400110"/>
          </a:xfrm>
          <a:prstGeom prst="rect">
            <a:avLst/>
          </a:prstGeom>
        </p:spPr>
        <p:txBody>
          <a:bodyPr wrap="square">
            <a:spAutoFit/>
          </a:bodyPr>
          <a:lstStyle/>
          <a:p>
            <a:pPr lvl="0" algn="ctr">
              <a:lnSpc>
                <a:spcPct val="80000"/>
              </a:lnSpc>
            </a:pPr>
            <a:r>
              <a:rPr lang="en-GB" sz="2400" dirty="0" smtClean="0">
                <a:solidFill>
                  <a:srgbClr val="0000FF"/>
                </a:solidFill>
                <a:latin typeface="Calibri"/>
                <a:cs typeface="Calibri"/>
              </a:rPr>
              <a:t>No </a:t>
            </a:r>
            <a:r>
              <a:rPr lang="en-GB" sz="2400" dirty="0" err="1" smtClean="0">
                <a:solidFill>
                  <a:srgbClr val="0000FF"/>
                </a:solidFill>
                <a:latin typeface="Calibri"/>
                <a:cs typeface="Calibri"/>
              </a:rPr>
              <a:t>ecloud</a:t>
            </a:r>
            <a:r>
              <a:rPr lang="en-GB" sz="2400" dirty="0" smtClean="0">
                <a:solidFill>
                  <a:srgbClr val="0000FF"/>
                </a:solidFill>
                <a:latin typeface="Calibri"/>
                <a:cs typeface="Calibri"/>
              </a:rPr>
              <a:t>, Q’= 0/0, </a:t>
            </a:r>
            <a:r>
              <a:rPr lang="en-GB" sz="2400" dirty="0" err="1" smtClean="0">
                <a:solidFill>
                  <a:srgbClr val="0000FF"/>
                </a:solidFill>
                <a:latin typeface="Calibri"/>
                <a:cs typeface="Calibri"/>
              </a:rPr>
              <a:t>octupole</a:t>
            </a:r>
            <a:r>
              <a:rPr lang="en-GB" sz="2400" dirty="0" smtClean="0">
                <a:solidFill>
                  <a:srgbClr val="0000FF"/>
                </a:solidFill>
                <a:latin typeface="Calibri"/>
                <a:cs typeface="Calibri"/>
              </a:rPr>
              <a:t> </a:t>
            </a:r>
            <a:r>
              <a:rPr lang="en-GB" sz="2400" dirty="0" smtClean="0">
                <a:solidFill>
                  <a:srgbClr val="0000FF"/>
                </a:solidFill>
                <a:latin typeface="Calibri"/>
                <a:cs typeface="Calibri"/>
              </a:rPr>
              <a:t>current</a:t>
            </a:r>
            <a:r>
              <a:rPr lang="en-GB" sz="2400" dirty="0" smtClean="0">
                <a:solidFill>
                  <a:srgbClr val="0000FF"/>
                </a:solidFill>
                <a:latin typeface="Calibri"/>
                <a:cs typeface="Calibri"/>
              </a:rPr>
              <a:t> </a:t>
            </a:r>
            <a:r>
              <a:rPr lang="en-GB" sz="2400" dirty="0">
                <a:solidFill>
                  <a:srgbClr val="0000FF"/>
                </a:solidFill>
                <a:latin typeface="Calibri"/>
                <a:cs typeface="Calibri"/>
              </a:rPr>
              <a:t>@</a:t>
            </a:r>
            <a:r>
              <a:rPr lang="en-GB" sz="2400" dirty="0" smtClean="0">
                <a:solidFill>
                  <a:srgbClr val="0000FF"/>
                </a:solidFill>
                <a:latin typeface="Calibri"/>
                <a:cs typeface="Calibri"/>
              </a:rPr>
              <a:t> </a:t>
            </a:r>
            <a:r>
              <a:rPr lang="en-GB" sz="2400" dirty="0" smtClean="0">
                <a:solidFill>
                  <a:srgbClr val="0000FF"/>
                </a:solidFill>
                <a:latin typeface="Calibri"/>
                <a:cs typeface="Calibri"/>
              </a:rPr>
              <a:t>0 A</a:t>
            </a:r>
            <a:endParaRPr lang="en-GB" sz="2400" dirty="0">
              <a:solidFill>
                <a:srgbClr val="0000FF"/>
              </a:solidFill>
              <a:latin typeface="Calibri"/>
              <a:cs typeface="Calibri"/>
            </a:endParaRPr>
          </a:p>
        </p:txBody>
      </p:sp>
    </p:spTree>
    <p:extLst>
      <p:ext uri="{BB962C8B-B14F-4D97-AF65-F5344CB8AC3E}">
        <p14:creationId xmlns:p14="http://schemas.microsoft.com/office/powerpoint/2010/main" val="23826890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2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2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85</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Tune footprint from electron cloud in dipoles</a:t>
            </a:r>
            <a:br>
              <a:rPr lang="en-US" dirty="0" smtClean="0"/>
            </a:br>
            <a:r>
              <a:rPr lang="en-US" dirty="0" smtClean="0"/>
              <a:t>Example: LHC @450 </a:t>
            </a:r>
            <a:r>
              <a:rPr lang="en-US" dirty="0" err="1" smtClean="0"/>
              <a:t>GeV</a:t>
            </a:r>
            <a:endParaRPr lang="en-US" dirty="0"/>
          </a:p>
        </p:txBody>
      </p:sp>
      <p:sp>
        <p:nvSpPr>
          <p:cNvPr id="364"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72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726" name="Rettangolo 1"/>
          <p:cNvSpPr/>
          <p:nvPr/>
        </p:nvSpPr>
        <p:spPr>
          <a:xfrm>
            <a:off x="-522963" y="1007331"/>
            <a:ext cx="7276353" cy="1087477"/>
          </a:xfrm>
          <a:prstGeom prst="rect">
            <a:avLst/>
          </a:prstGeom>
        </p:spPr>
        <p:txBody>
          <a:bodyPr wrap="square">
            <a:spAutoFit/>
          </a:bodyPr>
          <a:lstStyle/>
          <a:p>
            <a:pPr marL="1257300" lvl="2" indent="-342900">
              <a:lnSpc>
                <a:spcPct val="80000"/>
              </a:lnSpc>
              <a:buFont typeface="Arial"/>
              <a:buChar char="•"/>
            </a:pPr>
            <a:r>
              <a:rPr lang="en-GB" sz="2000" dirty="0">
                <a:solidFill>
                  <a:schemeClr val="tx2"/>
                </a:solidFill>
                <a:latin typeface="Calibri"/>
                <a:cs typeface="Calibri"/>
              </a:rPr>
              <a:t>LHC nominal intensity 1.15e11 ppb </a:t>
            </a:r>
          </a:p>
          <a:p>
            <a:pPr marL="1257300" lvl="2" indent="-342900">
              <a:lnSpc>
                <a:spcPct val="80000"/>
              </a:lnSpc>
              <a:buFont typeface="Arial"/>
              <a:buChar char="•"/>
            </a:pPr>
            <a:r>
              <a:rPr lang="en-GB" sz="2000" dirty="0">
                <a:solidFill>
                  <a:schemeClr val="tx2"/>
                </a:solidFill>
                <a:latin typeface="Calibri"/>
                <a:cs typeface="Calibri"/>
              </a:rPr>
              <a:t>Uniform initial distribution of </a:t>
            </a:r>
            <a:r>
              <a:rPr lang="en-GB" sz="2000" dirty="0" smtClean="0">
                <a:solidFill>
                  <a:schemeClr val="tx2"/>
                </a:solidFill>
                <a:latin typeface="Calibri"/>
                <a:cs typeface="Calibri"/>
              </a:rPr>
              <a:t>the e-cloud</a:t>
            </a:r>
          </a:p>
          <a:p>
            <a:pPr marL="1257300" lvl="2" indent="-342900">
              <a:lnSpc>
                <a:spcPct val="80000"/>
              </a:lnSpc>
              <a:buFont typeface="Arial"/>
              <a:buChar char="•"/>
            </a:pPr>
            <a:r>
              <a:rPr lang="en-GB" sz="2000" dirty="0">
                <a:solidFill>
                  <a:srgbClr val="FF0000"/>
                </a:solidFill>
                <a:latin typeface="Calibri"/>
                <a:cs typeface="Calibri"/>
              </a:rPr>
              <a:t>The EC density is scanned between 0 and 10e11 e-/m</a:t>
            </a:r>
            <a:r>
              <a:rPr lang="en-GB" sz="2000" baseline="30000" dirty="0">
                <a:solidFill>
                  <a:srgbClr val="FF0000"/>
                </a:solidFill>
                <a:latin typeface="Calibri"/>
                <a:cs typeface="Calibri"/>
              </a:rPr>
              <a:t>3 </a:t>
            </a:r>
          </a:p>
          <a:p>
            <a:pPr marL="1257300" lvl="2" indent="-342900">
              <a:lnSpc>
                <a:spcPct val="80000"/>
              </a:lnSpc>
              <a:buFont typeface="Arial"/>
              <a:buChar char="•"/>
            </a:pPr>
            <a:endParaRPr lang="en-GB" sz="2000" dirty="0">
              <a:solidFill>
                <a:schemeClr val="tx2"/>
              </a:solidFill>
              <a:latin typeface="Calibri"/>
              <a:cs typeface="Calibri"/>
            </a:endParaRPr>
          </a:p>
        </p:txBody>
      </p:sp>
      <p:pic>
        <p:nvPicPr>
          <p:cNvPr id="10" name="Immagine 1" descr="edens2.00e11_knob0.0_Qpv0_Qph0.png"/>
          <p:cNvPicPr>
            <a:picLocks noChangeAspect="1"/>
          </p:cNvPicPr>
          <p:nvPr/>
        </p:nvPicPr>
        <p:blipFill rotWithShape="1">
          <a:blip r:embed="rId2">
            <a:alphaModFix/>
            <a:extLst>
              <a:ext uri="{28A0092B-C50C-407E-A947-70E740481C1C}">
                <a14:useLocalDpi xmlns:a14="http://schemas.microsoft.com/office/drawing/2010/main" val="0"/>
              </a:ext>
            </a:extLst>
          </a:blip>
          <a:srcRect l="50817" t="19698" b="20568"/>
          <a:stretch/>
        </p:blipFill>
        <p:spPr>
          <a:xfrm>
            <a:off x="4213413" y="2420227"/>
            <a:ext cx="4497298" cy="3361307"/>
          </a:xfrm>
          <a:prstGeom prst="rect">
            <a:avLst/>
          </a:prstGeom>
        </p:spPr>
      </p:pic>
      <p:pic>
        <p:nvPicPr>
          <p:cNvPr id="11" name="Immagine 18"/>
          <p:cNvPicPr>
            <a:picLocks noChangeAspect="1"/>
          </p:cNvPicPr>
          <p:nvPr/>
        </p:nvPicPr>
        <p:blipFill rotWithShape="1">
          <a:blip r:embed="rId3">
            <a:extLst>
              <a:ext uri="{28A0092B-C50C-407E-A947-70E740481C1C}">
                <a14:useLocalDpi xmlns:a14="http://schemas.microsoft.com/office/drawing/2010/main" val="0"/>
              </a:ext>
            </a:extLst>
          </a:blip>
          <a:srcRect l="9804" t="19697" r="49224" b="20568"/>
          <a:stretch/>
        </p:blipFill>
        <p:spPr>
          <a:xfrm>
            <a:off x="466884" y="2420227"/>
            <a:ext cx="3746529" cy="3361307"/>
          </a:xfrm>
          <a:prstGeom prst="rect">
            <a:avLst/>
          </a:prstGeom>
        </p:spPr>
      </p:pic>
      <p:cxnSp>
        <p:nvCxnSpPr>
          <p:cNvPr id="12" name="Connettore 1 6"/>
          <p:cNvCxnSpPr/>
          <p:nvPr/>
        </p:nvCxnSpPr>
        <p:spPr>
          <a:xfrm flipH="1">
            <a:off x="1180353" y="3555992"/>
            <a:ext cx="2360707" cy="0"/>
          </a:xfrm>
          <a:prstGeom prst="line">
            <a:avLst/>
          </a:prstGeom>
          <a:ln w="3175" cmpd="sng">
            <a:solidFill>
              <a:srgbClr val="0000FF"/>
            </a:solidFill>
            <a:prstDash val="sysDash"/>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13" name="Rectangle 5"/>
          <p:cNvSpPr/>
          <p:nvPr/>
        </p:nvSpPr>
        <p:spPr>
          <a:xfrm>
            <a:off x="1210235" y="1913928"/>
            <a:ext cx="6614122" cy="400110"/>
          </a:xfrm>
          <a:prstGeom prst="rect">
            <a:avLst/>
          </a:prstGeom>
        </p:spPr>
        <p:txBody>
          <a:bodyPr wrap="square">
            <a:spAutoFit/>
          </a:bodyPr>
          <a:lstStyle/>
          <a:p>
            <a:pPr lvl="0" algn="ctr">
              <a:lnSpc>
                <a:spcPct val="80000"/>
              </a:lnSpc>
            </a:pPr>
            <a:r>
              <a:rPr lang="en-GB" sz="2400" dirty="0">
                <a:solidFill>
                  <a:srgbClr val="FF0000"/>
                </a:solidFill>
                <a:latin typeface="Calibri"/>
                <a:cs typeface="Calibri"/>
              </a:rPr>
              <a:t>2</a:t>
            </a:r>
            <a:r>
              <a:rPr lang="en-GB" sz="2400" dirty="0" smtClean="0">
                <a:solidFill>
                  <a:srgbClr val="FF0000"/>
                </a:solidFill>
                <a:latin typeface="Calibri"/>
                <a:cs typeface="Calibri"/>
              </a:rPr>
              <a:t>e11 </a:t>
            </a:r>
            <a:r>
              <a:rPr lang="en-GB" sz="2400" dirty="0">
                <a:solidFill>
                  <a:srgbClr val="FF0000"/>
                </a:solidFill>
                <a:latin typeface="Calibri"/>
                <a:cs typeface="Calibri"/>
              </a:rPr>
              <a:t>e-/m</a:t>
            </a:r>
            <a:r>
              <a:rPr lang="en-GB" sz="2400" baseline="30000" dirty="0">
                <a:solidFill>
                  <a:srgbClr val="FF0000"/>
                </a:solidFill>
                <a:latin typeface="Calibri"/>
                <a:cs typeface="Calibri"/>
              </a:rPr>
              <a:t>3</a:t>
            </a:r>
            <a:r>
              <a:rPr lang="en-GB" sz="2400" dirty="0" smtClean="0">
                <a:solidFill>
                  <a:srgbClr val="FF0000"/>
                </a:solidFill>
                <a:latin typeface="Calibri"/>
                <a:cs typeface="Calibri"/>
              </a:rPr>
              <a:t>, </a:t>
            </a:r>
            <a:r>
              <a:rPr lang="en-GB" sz="2400" dirty="0" smtClean="0">
                <a:solidFill>
                  <a:srgbClr val="0000FF"/>
                </a:solidFill>
                <a:latin typeface="Calibri"/>
                <a:cs typeface="Calibri"/>
              </a:rPr>
              <a:t>Q’= 0/0, </a:t>
            </a:r>
            <a:r>
              <a:rPr lang="en-GB" sz="2400" dirty="0" err="1" smtClean="0">
                <a:solidFill>
                  <a:srgbClr val="0000FF"/>
                </a:solidFill>
                <a:latin typeface="Calibri"/>
                <a:cs typeface="Calibri"/>
              </a:rPr>
              <a:t>octupole</a:t>
            </a:r>
            <a:r>
              <a:rPr lang="en-GB" sz="2400" dirty="0" smtClean="0">
                <a:solidFill>
                  <a:srgbClr val="0000FF"/>
                </a:solidFill>
                <a:latin typeface="Calibri"/>
                <a:cs typeface="Calibri"/>
              </a:rPr>
              <a:t> current </a:t>
            </a:r>
            <a:r>
              <a:rPr lang="en-GB" sz="2400" dirty="0">
                <a:solidFill>
                  <a:srgbClr val="0000FF"/>
                </a:solidFill>
                <a:latin typeface="Calibri"/>
                <a:cs typeface="Calibri"/>
              </a:rPr>
              <a:t>@</a:t>
            </a:r>
            <a:r>
              <a:rPr lang="en-GB" sz="2400" dirty="0" smtClean="0">
                <a:solidFill>
                  <a:srgbClr val="0000FF"/>
                </a:solidFill>
                <a:latin typeface="Calibri"/>
                <a:cs typeface="Calibri"/>
              </a:rPr>
              <a:t> 0 A</a:t>
            </a:r>
            <a:endParaRPr lang="en-GB" sz="2400" dirty="0">
              <a:solidFill>
                <a:srgbClr val="0000FF"/>
              </a:solidFill>
              <a:latin typeface="Calibri"/>
              <a:cs typeface="Calibri"/>
            </a:endParaRPr>
          </a:p>
        </p:txBody>
      </p:sp>
    </p:spTree>
    <p:extLst>
      <p:ext uri="{BB962C8B-B14F-4D97-AF65-F5344CB8AC3E}">
        <p14:creationId xmlns:p14="http://schemas.microsoft.com/office/powerpoint/2010/main" val="1697140456"/>
      </p:ext>
    </p:extLst>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86</a:t>
            </a:fld>
            <a:endParaRPr lang="en-US" dirty="0"/>
          </a:p>
        </p:txBody>
      </p:sp>
      <p:sp>
        <p:nvSpPr>
          <p:cNvPr id="364"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72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pic>
        <p:nvPicPr>
          <p:cNvPr id="14" name="Immagine 37" descr="edens3.00e11_knob0.0_Qpv0_Qph0.png"/>
          <p:cNvPicPr>
            <a:picLocks noChangeAspect="1"/>
          </p:cNvPicPr>
          <p:nvPr/>
        </p:nvPicPr>
        <p:blipFill rotWithShape="1">
          <a:blip r:embed="rId2">
            <a:alphaModFix/>
            <a:extLst>
              <a:ext uri="{28A0092B-C50C-407E-A947-70E740481C1C}">
                <a14:useLocalDpi xmlns:a14="http://schemas.microsoft.com/office/drawing/2010/main" val="0"/>
              </a:ext>
            </a:extLst>
          </a:blip>
          <a:srcRect l="51307" t="24215" b="28522"/>
          <a:stretch/>
        </p:blipFill>
        <p:spPr>
          <a:xfrm>
            <a:off x="2459297" y="194236"/>
            <a:ext cx="4452475" cy="2659530"/>
          </a:xfrm>
          <a:prstGeom prst="rect">
            <a:avLst/>
          </a:prstGeom>
        </p:spPr>
      </p:pic>
      <p:pic>
        <p:nvPicPr>
          <p:cNvPr id="15" name="Immagine 36" descr="cendens_Arcdip_edens3.00e11_Qph0_Qpv0_knob-0.0.png"/>
          <p:cNvPicPr>
            <a:picLocks noChangeAspect="1"/>
          </p:cNvPicPr>
          <p:nvPr/>
        </p:nvPicPr>
        <p:blipFill rotWithShape="1">
          <a:blip r:embed="rId3">
            <a:extLst>
              <a:ext uri="{28A0092B-C50C-407E-A947-70E740481C1C}">
                <a14:useLocalDpi xmlns:a14="http://schemas.microsoft.com/office/drawing/2010/main" val="0"/>
              </a:ext>
            </a:extLst>
          </a:blip>
          <a:srcRect t="50273" b="5065"/>
          <a:stretch/>
        </p:blipFill>
        <p:spPr>
          <a:xfrm>
            <a:off x="977148" y="3003175"/>
            <a:ext cx="7315200" cy="2450354"/>
          </a:xfrm>
          <a:prstGeom prst="rect">
            <a:avLst/>
          </a:prstGeom>
        </p:spPr>
      </p:pic>
      <p:sp>
        <p:nvSpPr>
          <p:cNvPr id="16" name="Rectangle 5"/>
          <p:cNvSpPr/>
          <p:nvPr/>
        </p:nvSpPr>
        <p:spPr>
          <a:xfrm>
            <a:off x="266400" y="5501287"/>
            <a:ext cx="8656320" cy="374461"/>
          </a:xfrm>
          <a:prstGeom prst="rect">
            <a:avLst/>
          </a:prstGeom>
        </p:spPr>
        <p:txBody>
          <a:bodyPr wrap="square">
            <a:spAutoFit/>
          </a:bodyPr>
          <a:lstStyle/>
          <a:p>
            <a:pPr lvl="0" algn="ctr">
              <a:lnSpc>
                <a:spcPct val="80000"/>
              </a:lnSpc>
            </a:pPr>
            <a:r>
              <a:rPr lang="en-GB" sz="2200" dirty="0" smtClean="0">
                <a:solidFill>
                  <a:srgbClr val="0055A0">
                    <a:lumMod val="75000"/>
                  </a:srgbClr>
                </a:solidFill>
                <a:latin typeface="Calibri"/>
                <a:cs typeface="Calibri"/>
              </a:rPr>
              <a:t>Every peak of e- density has an </a:t>
            </a:r>
            <a:r>
              <a:rPr lang="en-GB" sz="2200" dirty="0" smtClean="0">
                <a:solidFill>
                  <a:srgbClr val="FF0000"/>
                </a:solidFill>
                <a:latin typeface="Calibri"/>
                <a:cs typeface="Calibri"/>
              </a:rPr>
              <a:t>higher detuning </a:t>
            </a:r>
            <a:r>
              <a:rPr lang="en-GB" sz="2200" dirty="0" smtClean="0">
                <a:solidFill>
                  <a:srgbClr val="0055A0">
                    <a:lumMod val="75000"/>
                  </a:srgbClr>
                </a:solidFill>
                <a:latin typeface="Calibri"/>
                <a:cs typeface="Calibri"/>
              </a:rPr>
              <a:t>of particles with smaller </a:t>
            </a:r>
            <a:r>
              <a:rPr lang="en-GB" sz="2200" dirty="0" err="1" smtClean="0">
                <a:solidFill>
                  <a:srgbClr val="0055A0">
                    <a:lumMod val="75000"/>
                  </a:srgbClr>
                </a:solidFill>
                <a:latin typeface="Calibri"/>
                <a:cs typeface="Calibri"/>
              </a:rPr>
              <a:t>Jy</a:t>
            </a:r>
            <a:endParaRPr lang="en-GB" sz="2200" dirty="0">
              <a:solidFill>
                <a:srgbClr val="FF0000"/>
              </a:solidFill>
              <a:latin typeface="Calibri"/>
              <a:cs typeface="Calibri"/>
            </a:endParaRPr>
          </a:p>
        </p:txBody>
      </p:sp>
      <p:grpSp>
        <p:nvGrpSpPr>
          <p:cNvPr id="17" name="Gruppo 34"/>
          <p:cNvGrpSpPr/>
          <p:nvPr/>
        </p:nvGrpSpPr>
        <p:grpSpPr>
          <a:xfrm>
            <a:off x="4285113" y="2106706"/>
            <a:ext cx="3444084" cy="1999392"/>
            <a:chOff x="4285113" y="1972237"/>
            <a:chExt cx="3444084" cy="1999392"/>
          </a:xfrm>
        </p:grpSpPr>
        <p:sp>
          <p:nvSpPr>
            <p:cNvPr id="18" name="Rectangle 5"/>
            <p:cNvSpPr/>
            <p:nvPr/>
          </p:nvSpPr>
          <p:spPr>
            <a:xfrm>
              <a:off x="5130801" y="3149489"/>
              <a:ext cx="2598396" cy="595035"/>
            </a:xfrm>
            <a:prstGeom prst="rect">
              <a:avLst/>
            </a:prstGeom>
          </p:spPr>
          <p:txBody>
            <a:bodyPr wrap="square">
              <a:spAutoFit/>
            </a:bodyPr>
            <a:lstStyle/>
            <a:p>
              <a:pPr lvl="0" algn="ctr">
                <a:lnSpc>
                  <a:spcPct val="80000"/>
                </a:lnSpc>
              </a:pPr>
              <a:r>
                <a:rPr lang="en-GB" sz="2000" dirty="0" smtClean="0">
                  <a:solidFill>
                    <a:srgbClr val="0000FF"/>
                  </a:solidFill>
                  <a:latin typeface="Calibri"/>
                  <a:cs typeface="Calibri"/>
                </a:rPr>
                <a:t>density of e- in the middle of the bunch</a:t>
              </a:r>
              <a:endParaRPr lang="en-GB" sz="2000" dirty="0">
                <a:solidFill>
                  <a:srgbClr val="0000FF"/>
                </a:solidFill>
                <a:latin typeface="Calibri"/>
                <a:cs typeface="Calibri"/>
              </a:endParaRPr>
            </a:p>
          </p:txBody>
        </p:sp>
        <p:cxnSp>
          <p:nvCxnSpPr>
            <p:cNvPr id="19" name="Connettore 1 18"/>
            <p:cNvCxnSpPr/>
            <p:nvPr/>
          </p:nvCxnSpPr>
          <p:spPr>
            <a:xfrm>
              <a:off x="4580948" y="1987178"/>
              <a:ext cx="0" cy="1757346"/>
            </a:xfrm>
            <a:prstGeom prst="line">
              <a:avLst/>
            </a:prstGeom>
            <a:ln>
              <a:solidFill>
                <a:srgbClr val="FF0000"/>
              </a:solidFill>
              <a:prstDash val="sysDash"/>
              <a:headEnd type="stealth"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20" name="Connettore 1 20"/>
            <p:cNvCxnSpPr/>
            <p:nvPr/>
          </p:nvCxnSpPr>
          <p:spPr>
            <a:xfrm>
              <a:off x="4808053" y="1987178"/>
              <a:ext cx="0" cy="1742405"/>
            </a:xfrm>
            <a:prstGeom prst="line">
              <a:avLst/>
            </a:prstGeom>
            <a:ln>
              <a:solidFill>
                <a:srgbClr val="FF0000"/>
              </a:solidFill>
              <a:prstDash val="sysDash"/>
              <a:headEnd type="stealth"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21" name="Connettore 1 21"/>
            <p:cNvCxnSpPr/>
            <p:nvPr/>
          </p:nvCxnSpPr>
          <p:spPr>
            <a:xfrm>
              <a:off x="5071037" y="1972237"/>
              <a:ext cx="0" cy="1772287"/>
            </a:xfrm>
            <a:prstGeom prst="line">
              <a:avLst/>
            </a:prstGeom>
            <a:ln>
              <a:solidFill>
                <a:srgbClr val="FF0000"/>
              </a:solidFill>
              <a:prstDash val="sysDash"/>
              <a:headEnd type="stealth"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22" name="Connettore 1 33"/>
            <p:cNvCxnSpPr/>
            <p:nvPr/>
          </p:nvCxnSpPr>
          <p:spPr>
            <a:xfrm>
              <a:off x="4285113" y="2136589"/>
              <a:ext cx="0" cy="1835040"/>
            </a:xfrm>
            <a:prstGeom prst="line">
              <a:avLst/>
            </a:prstGeom>
            <a:ln>
              <a:solidFill>
                <a:srgbClr val="FF0000"/>
              </a:solidFill>
              <a:prstDash val="sysDash"/>
              <a:headEnd type="stealth" w="lg" len="lg"/>
              <a:tailEnd type="none" w="lg" len="lg"/>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428015650"/>
      </p:ext>
    </p:extLst>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87</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Tune footprint from electron cloud in dipoles</a:t>
            </a:r>
            <a:br>
              <a:rPr lang="en-US" dirty="0" smtClean="0"/>
            </a:br>
            <a:r>
              <a:rPr lang="en-US" dirty="0" smtClean="0"/>
              <a:t>Example: LHC @450 </a:t>
            </a:r>
            <a:r>
              <a:rPr lang="en-US" dirty="0" err="1" smtClean="0"/>
              <a:t>GeV</a:t>
            </a:r>
            <a:endParaRPr lang="en-US" dirty="0"/>
          </a:p>
        </p:txBody>
      </p:sp>
      <p:sp>
        <p:nvSpPr>
          <p:cNvPr id="364"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72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726" name="Rettangolo 1"/>
          <p:cNvSpPr/>
          <p:nvPr/>
        </p:nvSpPr>
        <p:spPr>
          <a:xfrm>
            <a:off x="-522963" y="1007331"/>
            <a:ext cx="7276353" cy="1087477"/>
          </a:xfrm>
          <a:prstGeom prst="rect">
            <a:avLst/>
          </a:prstGeom>
        </p:spPr>
        <p:txBody>
          <a:bodyPr wrap="square">
            <a:spAutoFit/>
          </a:bodyPr>
          <a:lstStyle/>
          <a:p>
            <a:pPr marL="1257300" lvl="2" indent="-342900">
              <a:lnSpc>
                <a:spcPct val="80000"/>
              </a:lnSpc>
              <a:buFont typeface="Arial"/>
              <a:buChar char="•"/>
            </a:pPr>
            <a:r>
              <a:rPr lang="en-GB" sz="2000" dirty="0">
                <a:solidFill>
                  <a:schemeClr val="tx2"/>
                </a:solidFill>
                <a:latin typeface="Calibri"/>
                <a:cs typeface="Calibri"/>
              </a:rPr>
              <a:t>LHC nominal intensity 1.15e11 ppb </a:t>
            </a:r>
          </a:p>
          <a:p>
            <a:pPr marL="1257300" lvl="2" indent="-342900">
              <a:lnSpc>
                <a:spcPct val="80000"/>
              </a:lnSpc>
              <a:buFont typeface="Arial"/>
              <a:buChar char="•"/>
            </a:pPr>
            <a:r>
              <a:rPr lang="en-GB" sz="2000" dirty="0">
                <a:solidFill>
                  <a:schemeClr val="tx2"/>
                </a:solidFill>
                <a:latin typeface="Calibri"/>
                <a:cs typeface="Calibri"/>
              </a:rPr>
              <a:t>Uniform initial distribution of </a:t>
            </a:r>
            <a:r>
              <a:rPr lang="en-GB" sz="2000" dirty="0" smtClean="0">
                <a:solidFill>
                  <a:schemeClr val="tx2"/>
                </a:solidFill>
                <a:latin typeface="Calibri"/>
                <a:cs typeface="Calibri"/>
              </a:rPr>
              <a:t>the e-cloud</a:t>
            </a:r>
          </a:p>
          <a:p>
            <a:pPr marL="1257300" lvl="2" indent="-342900">
              <a:lnSpc>
                <a:spcPct val="80000"/>
              </a:lnSpc>
              <a:buFont typeface="Arial"/>
              <a:buChar char="•"/>
            </a:pPr>
            <a:r>
              <a:rPr lang="en-GB" sz="2000" dirty="0">
                <a:solidFill>
                  <a:srgbClr val="FF0000"/>
                </a:solidFill>
                <a:latin typeface="Calibri"/>
                <a:cs typeface="Calibri"/>
              </a:rPr>
              <a:t>The EC density is scanned between 0 and 10e11 e-/m</a:t>
            </a:r>
            <a:r>
              <a:rPr lang="en-GB" sz="2000" baseline="30000" dirty="0">
                <a:solidFill>
                  <a:srgbClr val="FF0000"/>
                </a:solidFill>
                <a:latin typeface="Calibri"/>
                <a:cs typeface="Calibri"/>
              </a:rPr>
              <a:t>3 </a:t>
            </a:r>
          </a:p>
          <a:p>
            <a:pPr marL="1257300" lvl="2" indent="-342900">
              <a:lnSpc>
                <a:spcPct val="80000"/>
              </a:lnSpc>
              <a:buFont typeface="Arial"/>
              <a:buChar char="•"/>
            </a:pPr>
            <a:endParaRPr lang="en-GB" sz="2000" dirty="0">
              <a:solidFill>
                <a:schemeClr val="tx2"/>
              </a:solidFill>
              <a:latin typeface="Calibri"/>
              <a:cs typeface="Calibri"/>
            </a:endParaRPr>
          </a:p>
        </p:txBody>
      </p:sp>
      <p:pic>
        <p:nvPicPr>
          <p:cNvPr id="15" name="Immagine 1" descr="edens4.00e11_knob0.0_Qpv0_Qph0.png"/>
          <p:cNvPicPr>
            <a:picLocks noChangeAspect="1"/>
          </p:cNvPicPr>
          <p:nvPr/>
        </p:nvPicPr>
        <p:blipFill rotWithShape="1">
          <a:blip r:embed="rId2">
            <a:alphaModFix/>
            <a:extLst>
              <a:ext uri="{28A0092B-C50C-407E-A947-70E740481C1C}">
                <a14:useLocalDpi xmlns:a14="http://schemas.microsoft.com/office/drawing/2010/main" val="0"/>
              </a:ext>
            </a:extLst>
          </a:blip>
          <a:srcRect l="50817" t="19436" b="20290"/>
          <a:stretch/>
        </p:blipFill>
        <p:spPr>
          <a:xfrm>
            <a:off x="4213413" y="2390580"/>
            <a:ext cx="4497298" cy="3391647"/>
          </a:xfrm>
          <a:prstGeom prst="rect">
            <a:avLst/>
          </a:prstGeom>
        </p:spPr>
      </p:pic>
      <p:pic>
        <p:nvPicPr>
          <p:cNvPr id="16" name="Immagine 9" descr="edens4.00e11_knob0.0_Qpv0_Qph0.png"/>
          <p:cNvPicPr>
            <a:picLocks noChangeAspect="1"/>
          </p:cNvPicPr>
          <p:nvPr/>
        </p:nvPicPr>
        <p:blipFill rotWithShape="1">
          <a:blip r:embed="rId3">
            <a:alphaModFix/>
            <a:extLst>
              <a:ext uri="{28A0092B-C50C-407E-A947-70E740481C1C}">
                <a14:useLocalDpi xmlns:a14="http://schemas.microsoft.com/office/drawing/2010/main" val="0"/>
              </a:ext>
            </a:extLst>
          </a:blip>
          <a:srcRect l="10130" t="19171" r="48039" b="18166"/>
          <a:stretch/>
        </p:blipFill>
        <p:spPr>
          <a:xfrm>
            <a:off x="493060" y="2390580"/>
            <a:ext cx="3824942" cy="3526118"/>
          </a:xfrm>
          <a:prstGeom prst="rect">
            <a:avLst/>
          </a:prstGeom>
        </p:spPr>
      </p:pic>
      <p:cxnSp>
        <p:nvCxnSpPr>
          <p:cNvPr id="17" name="Connettore 1 6"/>
          <p:cNvCxnSpPr/>
          <p:nvPr/>
        </p:nvCxnSpPr>
        <p:spPr>
          <a:xfrm flipH="1">
            <a:off x="1180353" y="3555992"/>
            <a:ext cx="2360707" cy="0"/>
          </a:xfrm>
          <a:prstGeom prst="line">
            <a:avLst/>
          </a:prstGeom>
          <a:ln w="3175" cmpd="sng">
            <a:solidFill>
              <a:srgbClr val="0000FF"/>
            </a:solidFill>
            <a:prstDash val="sysDash"/>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18" name="Rectangle 5"/>
          <p:cNvSpPr/>
          <p:nvPr/>
        </p:nvSpPr>
        <p:spPr>
          <a:xfrm>
            <a:off x="1210235" y="1913928"/>
            <a:ext cx="6614122" cy="400110"/>
          </a:xfrm>
          <a:prstGeom prst="rect">
            <a:avLst/>
          </a:prstGeom>
        </p:spPr>
        <p:txBody>
          <a:bodyPr wrap="square">
            <a:spAutoFit/>
          </a:bodyPr>
          <a:lstStyle/>
          <a:p>
            <a:pPr lvl="0" algn="ctr">
              <a:lnSpc>
                <a:spcPct val="80000"/>
              </a:lnSpc>
            </a:pPr>
            <a:r>
              <a:rPr lang="en-GB" sz="2400" dirty="0">
                <a:solidFill>
                  <a:srgbClr val="FF0000"/>
                </a:solidFill>
                <a:latin typeface="Calibri"/>
                <a:cs typeface="Calibri"/>
              </a:rPr>
              <a:t>4</a:t>
            </a:r>
            <a:r>
              <a:rPr lang="en-GB" sz="2400" dirty="0" smtClean="0">
                <a:solidFill>
                  <a:srgbClr val="FF0000"/>
                </a:solidFill>
                <a:latin typeface="Calibri"/>
                <a:cs typeface="Calibri"/>
              </a:rPr>
              <a:t>e11 </a:t>
            </a:r>
            <a:r>
              <a:rPr lang="en-GB" sz="2400" dirty="0">
                <a:solidFill>
                  <a:srgbClr val="FF0000"/>
                </a:solidFill>
                <a:latin typeface="Calibri"/>
                <a:cs typeface="Calibri"/>
              </a:rPr>
              <a:t>e-/m</a:t>
            </a:r>
            <a:r>
              <a:rPr lang="en-GB" sz="2400" baseline="30000" dirty="0">
                <a:solidFill>
                  <a:srgbClr val="FF0000"/>
                </a:solidFill>
                <a:latin typeface="Calibri"/>
                <a:cs typeface="Calibri"/>
              </a:rPr>
              <a:t>3</a:t>
            </a:r>
            <a:r>
              <a:rPr lang="en-GB" sz="2400" dirty="0" smtClean="0">
                <a:solidFill>
                  <a:srgbClr val="FF0000"/>
                </a:solidFill>
                <a:latin typeface="Calibri"/>
                <a:cs typeface="Calibri"/>
              </a:rPr>
              <a:t>, </a:t>
            </a:r>
            <a:r>
              <a:rPr lang="en-GB" sz="2400" dirty="0" smtClean="0">
                <a:solidFill>
                  <a:srgbClr val="0000FF"/>
                </a:solidFill>
                <a:latin typeface="Calibri"/>
                <a:cs typeface="Calibri"/>
              </a:rPr>
              <a:t>Q’= 0/0, </a:t>
            </a:r>
            <a:r>
              <a:rPr lang="en-GB" sz="2400" dirty="0" err="1" smtClean="0">
                <a:solidFill>
                  <a:srgbClr val="0000FF"/>
                </a:solidFill>
                <a:latin typeface="Calibri"/>
                <a:cs typeface="Calibri"/>
              </a:rPr>
              <a:t>octupole</a:t>
            </a:r>
            <a:r>
              <a:rPr lang="en-GB" sz="2400" dirty="0" smtClean="0">
                <a:solidFill>
                  <a:srgbClr val="0000FF"/>
                </a:solidFill>
                <a:latin typeface="Calibri"/>
                <a:cs typeface="Calibri"/>
              </a:rPr>
              <a:t> current </a:t>
            </a:r>
            <a:r>
              <a:rPr lang="en-GB" sz="2400" dirty="0">
                <a:solidFill>
                  <a:srgbClr val="0000FF"/>
                </a:solidFill>
                <a:latin typeface="Calibri"/>
                <a:cs typeface="Calibri"/>
              </a:rPr>
              <a:t>@</a:t>
            </a:r>
            <a:r>
              <a:rPr lang="en-GB" sz="2400" dirty="0" smtClean="0">
                <a:solidFill>
                  <a:srgbClr val="0000FF"/>
                </a:solidFill>
                <a:latin typeface="Calibri"/>
                <a:cs typeface="Calibri"/>
              </a:rPr>
              <a:t> 0 A</a:t>
            </a:r>
            <a:endParaRPr lang="en-GB" sz="2400" dirty="0">
              <a:solidFill>
                <a:srgbClr val="0000FF"/>
              </a:solidFill>
              <a:latin typeface="Calibri"/>
              <a:cs typeface="Calibri"/>
            </a:endParaRPr>
          </a:p>
        </p:txBody>
      </p:sp>
    </p:spTree>
    <p:extLst>
      <p:ext uri="{BB962C8B-B14F-4D97-AF65-F5344CB8AC3E}">
        <p14:creationId xmlns:p14="http://schemas.microsoft.com/office/powerpoint/2010/main" val="621610716"/>
      </p:ext>
    </p:extLst>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88</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Tune footprint from electron cloud in dipoles</a:t>
            </a:r>
            <a:br>
              <a:rPr lang="en-US" dirty="0" smtClean="0"/>
            </a:br>
            <a:r>
              <a:rPr lang="en-US" dirty="0" smtClean="0"/>
              <a:t>Example: LHC @450 </a:t>
            </a:r>
            <a:r>
              <a:rPr lang="en-US" dirty="0" err="1" smtClean="0"/>
              <a:t>GeV</a:t>
            </a:r>
            <a:endParaRPr lang="en-US" dirty="0"/>
          </a:p>
        </p:txBody>
      </p:sp>
      <p:sp>
        <p:nvSpPr>
          <p:cNvPr id="364"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72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726" name="Rettangolo 1"/>
          <p:cNvSpPr/>
          <p:nvPr/>
        </p:nvSpPr>
        <p:spPr>
          <a:xfrm>
            <a:off x="-522963" y="1007331"/>
            <a:ext cx="7276353" cy="1087477"/>
          </a:xfrm>
          <a:prstGeom prst="rect">
            <a:avLst/>
          </a:prstGeom>
        </p:spPr>
        <p:txBody>
          <a:bodyPr wrap="square">
            <a:spAutoFit/>
          </a:bodyPr>
          <a:lstStyle/>
          <a:p>
            <a:pPr marL="1257300" lvl="2" indent="-342900">
              <a:lnSpc>
                <a:spcPct val="80000"/>
              </a:lnSpc>
              <a:buFont typeface="Arial"/>
              <a:buChar char="•"/>
            </a:pPr>
            <a:r>
              <a:rPr lang="en-GB" sz="2000" dirty="0">
                <a:solidFill>
                  <a:schemeClr val="tx2"/>
                </a:solidFill>
                <a:latin typeface="Calibri"/>
                <a:cs typeface="Calibri"/>
              </a:rPr>
              <a:t>LHC nominal intensity 1.15e11 ppb </a:t>
            </a:r>
          </a:p>
          <a:p>
            <a:pPr marL="1257300" lvl="2" indent="-342900">
              <a:lnSpc>
                <a:spcPct val="80000"/>
              </a:lnSpc>
              <a:buFont typeface="Arial"/>
              <a:buChar char="•"/>
            </a:pPr>
            <a:r>
              <a:rPr lang="en-GB" sz="2000" dirty="0">
                <a:solidFill>
                  <a:schemeClr val="tx2"/>
                </a:solidFill>
                <a:latin typeface="Calibri"/>
                <a:cs typeface="Calibri"/>
              </a:rPr>
              <a:t>Uniform initial distribution of </a:t>
            </a:r>
            <a:r>
              <a:rPr lang="en-GB" sz="2000" dirty="0" smtClean="0">
                <a:solidFill>
                  <a:schemeClr val="tx2"/>
                </a:solidFill>
                <a:latin typeface="Calibri"/>
                <a:cs typeface="Calibri"/>
              </a:rPr>
              <a:t>the e-cloud</a:t>
            </a:r>
          </a:p>
          <a:p>
            <a:pPr marL="1257300" lvl="2" indent="-342900">
              <a:lnSpc>
                <a:spcPct val="80000"/>
              </a:lnSpc>
              <a:buFont typeface="Arial"/>
              <a:buChar char="•"/>
            </a:pPr>
            <a:r>
              <a:rPr lang="en-GB" sz="2000" dirty="0">
                <a:solidFill>
                  <a:srgbClr val="FF0000"/>
                </a:solidFill>
                <a:latin typeface="Calibri"/>
                <a:cs typeface="Calibri"/>
              </a:rPr>
              <a:t>The EC density is scanned between 0 and 10e11 e-/m</a:t>
            </a:r>
            <a:r>
              <a:rPr lang="en-GB" sz="2000" baseline="30000" dirty="0">
                <a:solidFill>
                  <a:srgbClr val="FF0000"/>
                </a:solidFill>
                <a:latin typeface="Calibri"/>
                <a:cs typeface="Calibri"/>
              </a:rPr>
              <a:t>3 </a:t>
            </a:r>
          </a:p>
          <a:p>
            <a:pPr marL="1257300" lvl="2" indent="-342900">
              <a:lnSpc>
                <a:spcPct val="80000"/>
              </a:lnSpc>
              <a:buFont typeface="Arial"/>
              <a:buChar char="•"/>
            </a:pPr>
            <a:endParaRPr lang="en-GB" sz="2000" dirty="0">
              <a:solidFill>
                <a:schemeClr val="tx2"/>
              </a:solidFill>
              <a:latin typeface="Calibri"/>
              <a:cs typeface="Calibri"/>
            </a:endParaRPr>
          </a:p>
        </p:txBody>
      </p:sp>
      <p:pic>
        <p:nvPicPr>
          <p:cNvPr id="14" name="Immagine 1" descr="edens6.00e11_knob0.0_Qpv0_Qph0.png"/>
          <p:cNvPicPr>
            <a:picLocks noChangeAspect="1"/>
          </p:cNvPicPr>
          <p:nvPr/>
        </p:nvPicPr>
        <p:blipFill rotWithShape="1">
          <a:blip r:embed="rId2">
            <a:alphaModFix/>
            <a:extLst>
              <a:ext uri="{28A0092B-C50C-407E-A947-70E740481C1C}">
                <a14:useLocalDpi xmlns:a14="http://schemas.microsoft.com/office/drawing/2010/main" val="0"/>
              </a:ext>
            </a:extLst>
          </a:blip>
          <a:srcRect l="51634" t="22622" b="22414"/>
          <a:stretch/>
        </p:blipFill>
        <p:spPr>
          <a:xfrm>
            <a:off x="4288119" y="2569875"/>
            <a:ext cx="4422592" cy="3092824"/>
          </a:xfrm>
          <a:prstGeom prst="rect">
            <a:avLst/>
          </a:prstGeom>
        </p:spPr>
      </p:pic>
      <p:pic>
        <p:nvPicPr>
          <p:cNvPr id="15" name="Immagine 18"/>
          <p:cNvPicPr>
            <a:picLocks noChangeAspect="1"/>
          </p:cNvPicPr>
          <p:nvPr/>
        </p:nvPicPr>
        <p:blipFill rotWithShape="1">
          <a:blip r:embed="rId3">
            <a:extLst>
              <a:ext uri="{28A0092B-C50C-407E-A947-70E740481C1C}">
                <a14:useLocalDpi xmlns:a14="http://schemas.microsoft.com/office/drawing/2010/main" val="0"/>
              </a:ext>
            </a:extLst>
          </a:blip>
          <a:srcRect l="10417" t="18370" r="48406" b="19572"/>
          <a:stretch/>
        </p:blipFill>
        <p:spPr>
          <a:xfrm>
            <a:off x="522912" y="2345533"/>
            <a:ext cx="3765208" cy="3492024"/>
          </a:xfrm>
          <a:prstGeom prst="rect">
            <a:avLst/>
          </a:prstGeom>
        </p:spPr>
      </p:pic>
      <p:cxnSp>
        <p:nvCxnSpPr>
          <p:cNvPr id="16" name="Connettore 1 6"/>
          <p:cNvCxnSpPr/>
          <p:nvPr/>
        </p:nvCxnSpPr>
        <p:spPr>
          <a:xfrm flipH="1">
            <a:off x="1180353" y="3555992"/>
            <a:ext cx="2360707" cy="0"/>
          </a:xfrm>
          <a:prstGeom prst="line">
            <a:avLst/>
          </a:prstGeom>
          <a:ln w="3175" cmpd="sng">
            <a:solidFill>
              <a:srgbClr val="0000FF"/>
            </a:solidFill>
            <a:prstDash val="sysDash"/>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17" name="Rectangle 5"/>
          <p:cNvSpPr/>
          <p:nvPr/>
        </p:nvSpPr>
        <p:spPr>
          <a:xfrm>
            <a:off x="1210235" y="1913928"/>
            <a:ext cx="6614122" cy="400110"/>
          </a:xfrm>
          <a:prstGeom prst="rect">
            <a:avLst/>
          </a:prstGeom>
        </p:spPr>
        <p:txBody>
          <a:bodyPr wrap="square">
            <a:spAutoFit/>
          </a:bodyPr>
          <a:lstStyle/>
          <a:p>
            <a:pPr algn="ctr">
              <a:lnSpc>
                <a:spcPct val="80000"/>
              </a:lnSpc>
            </a:pPr>
            <a:r>
              <a:rPr lang="en-GB" sz="2400" dirty="0">
                <a:solidFill>
                  <a:srgbClr val="FF0000"/>
                </a:solidFill>
                <a:latin typeface="Calibri"/>
                <a:cs typeface="Calibri"/>
              </a:rPr>
              <a:t>6</a:t>
            </a:r>
            <a:r>
              <a:rPr lang="en-GB" sz="2400" dirty="0" smtClean="0">
                <a:solidFill>
                  <a:srgbClr val="FF0000"/>
                </a:solidFill>
                <a:latin typeface="Calibri"/>
                <a:cs typeface="Calibri"/>
              </a:rPr>
              <a:t>e11 </a:t>
            </a:r>
            <a:r>
              <a:rPr lang="en-GB" sz="2400" dirty="0">
                <a:solidFill>
                  <a:srgbClr val="FF0000"/>
                </a:solidFill>
                <a:latin typeface="Calibri"/>
                <a:cs typeface="Calibri"/>
              </a:rPr>
              <a:t>e-/m</a:t>
            </a:r>
            <a:r>
              <a:rPr lang="en-GB" sz="2400" baseline="30000" dirty="0">
                <a:solidFill>
                  <a:srgbClr val="FF0000"/>
                </a:solidFill>
                <a:latin typeface="Calibri"/>
                <a:cs typeface="Calibri"/>
              </a:rPr>
              <a:t>3</a:t>
            </a:r>
            <a:r>
              <a:rPr lang="en-GB" sz="2400" dirty="0" smtClean="0">
                <a:solidFill>
                  <a:srgbClr val="FF0000"/>
                </a:solidFill>
                <a:latin typeface="Calibri"/>
                <a:cs typeface="Calibri"/>
              </a:rPr>
              <a:t>, </a:t>
            </a:r>
            <a:r>
              <a:rPr lang="en-GB" sz="2400" dirty="0" smtClean="0">
                <a:solidFill>
                  <a:srgbClr val="0000FF"/>
                </a:solidFill>
                <a:latin typeface="Calibri"/>
                <a:cs typeface="Calibri"/>
              </a:rPr>
              <a:t>Q’= 0/0, </a:t>
            </a:r>
            <a:r>
              <a:rPr lang="en-GB" sz="2400" dirty="0" err="1">
                <a:solidFill>
                  <a:srgbClr val="0000FF"/>
                </a:solidFill>
                <a:latin typeface="Calibri"/>
                <a:cs typeface="Calibri"/>
              </a:rPr>
              <a:t>octupole</a:t>
            </a:r>
            <a:r>
              <a:rPr lang="en-GB" sz="2400" dirty="0">
                <a:solidFill>
                  <a:srgbClr val="0000FF"/>
                </a:solidFill>
                <a:latin typeface="Calibri"/>
                <a:cs typeface="Calibri"/>
              </a:rPr>
              <a:t> current @ 0 </a:t>
            </a:r>
            <a:r>
              <a:rPr lang="en-GB" sz="2400" dirty="0" smtClean="0">
                <a:solidFill>
                  <a:srgbClr val="0000FF"/>
                </a:solidFill>
                <a:latin typeface="Calibri"/>
                <a:cs typeface="Calibri"/>
              </a:rPr>
              <a:t>A</a:t>
            </a:r>
            <a:endParaRPr lang="en-GB" sz="2400" dirty="0">
              <a:solidFill>
                <a:srgbClr val="0000FF"/>
              </a:solidFill>
              <a:latin typeface="Calibri"/>
              <a:cs typeface="Calibri"/>
            </a:endParaRPr>
          </a:p>
        </p:txBody>
      </p:sp>
    </p:spTree>
    <p:extLst>
      <p:ext uri="{BB962C8B-B14F-4D97-AF65-F5344CB8AC3E}">
        <p14:creationId xmlns:p14="http://schemas.microsoft.com/office/powerpoint/2010/main" val="4130522724"/>
      </p:ext>
    </p:extLst>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89</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Tune footprint from electron cloud in dipoles</a:t>
            </a:r>
            <a:br>
              <a:rPr lang="en-US" dirty="0" smtClean="0"/>
            </a:br>
            <a:r>
              <a:rPr lang="en-US" dirty="0" smtClean="0"/>
              <a:t>Example: LHC @450 </a:t>
            </a:r>
            <a:r>
              <a:rPr lang="en-US" dirty="0" err="1" smtClean="0"/>
              <a:t>GeV</a:t>
            </a:r>
            <a:endParaRPr lang="en-US" dirty="0"/>
          </a:p>
        </p:txBody>
      </p:sp>
      <p:sp>
        <p:nvSpPr>
          <p:cNvPr id="364"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72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726" name="Rettangolo 1"/>
          <p:cNvSpPr/>
          <p:nvPr/>
        </p:nvSpPr>
        <p:spPr>
          <a:xfrm>
            <a:off x="-522963" y="1007331"/>
            <a:ext cx="7276353" cy="1087477"/>
          </a:xfrm>
          <a:prstGeom prst="rect">
            <a:avLst/>
          </a:prstGeom>
        </p:spPr>
        <p:txBody>
          <a:bodyPr wrap="square">
            <a:spAutoFit/>
          </a:bodyPr>
          <a:lstStyle/>
          <a:p>
            <a:pPr marL="1257300" lvl="2" indent="-342900">
              <a:lnSpc>
                <a:spcPct val="80000"/>
              </a:lnSpc>
              <a:buFont typeface="Arial"/>
              <a:buChar char="•"/>
            </a:pPr>
            <a:r>
              <a:rPr lang="en-GB" sz="2000" dirty="0">
                <a:solidFill>
                  <a:schemeClr val="tx2"/>
                </a:solidFill>
                <a:latin typeface="Calibri"/>
                <a:cs typeface="Calibri"/>
              </a:rPr>
              <a:t>LHC nominal intensity 1.15e11 ppb </a:t>
            </a:r>
          </a:p>
          <a:p>
            <a:pPr marL="1257300" lvl="2" indent="-342900">
              <a:lnSpc>
                <a:spcPct val="80000"/>
              </a:lnSpc>
              <a:buFont typeface="Arial"/>
              <a:buChar char="•"/>
            </a:pPr>
            <a:r>
              <a:rPr lang="en-GB" sz="2000" dirty="0">
                <a:solidFill>
                  <a:schemeClr val="tx2"/>
                </a:solidFill>
                <a:latin typeface="Calibri"/>
                <a:cs typeface="Calibri"/>
              </a:rPr>
              <a:t>Uniform initial distribution of </a:t>
            </a:r>
            <a:r>
              <a:rPr lang="en-GB" sz="2000" dirty="0" smtClean="0">
                <a:solidFill>
                  <a:schemeClr val="tx2"/>
                </a:solidFill>
                <a:latin typeface="Calibri"/>
                <a:cs typeface="Calibri"/>
              </a:rPr>
              <a:t>the e-cloud</a:t>
            </a:r>
          </a:p>
          <a:p>
            <a:pPr marL="1257300" lvl="2" indent="-342900">
              <a:lnSpc>
                <a:spcPct val="80000"/>
              </a:lnSpc>
              <a:buFont typeface="Arial"/>
              <a:buChar char="•"/>
            </a:pPr>
            <a:r>
              <a:rPr lang="en-GB" sz="2000" dirty="0">
                <a:solidFill>
                  <a:srgbClr val="FF0000"/>
                </a:solidFill>
                <a:latin typeface="Calibri"/>
                <a:cs typeface="Calibri"/>
              </a:rPr>
              <a:t>The EC density is scanned between 0 and 10e11 e-/m</a:t>
            </a:r>
            <a:r>
              <a:rPr lang="en-GB" sz="2000" baseline="30000" dirty="0">
                <a:solidFill>
                  <a:srgbClr val="FF0000"/>
                </a:solidFill>
                <a:latin typeface="Calibri"/>
                <a:cs typeface="Calibri"/>
              </a:rPr>
              <a:t>3 </a:t>
            </a:r>
          </a:p>
          <a:p>
            <a:pPr marL="1257300" lvl="2" indent="-342900">
              <a:lnSpc>
                <a:spcPct val="80000"/>
              </a:lnSpc>
              <a:buFont typeface="Arial"/>
              <a:buChar char="•"/>
            </a:pPr>
            <a:endParaRPr lang="en-GB" sz="2000" dirty="0">
              <a:solidFill>
                <a:schemeClr val="tx2"/>
              </a:solidFill>
              <a:latin typeface="Calibri"/>
              <a:cs typeface="Calibri"/>
            </a:endParaRPr>
          </a:p>
        </p:txBody>
      </p:sp>
      <p:pic>
        <p:nvPicPr>
          <p:cNvPr id="11" name="Immagine 18"/>
          <p:cNvPicPr>
            <a:picLocks noChangeAspect="1"/>
          </p:cNvPicPr>
          <p:nvPr/>
        </p:nvPicPr>
        <p:blipFill rotWithShape="1">
          <a:blip r:embed="rId2">
            <a:extLst>
              <a:ext uri="{28A0092B-C50C-407E-A947-70E740481C1C}">
                <a14:useLocalDpi xmlns:a14="http://schemas.microsoft.com/office/drawing/2010/main" val="0"/>
              </a:ext>
            </a:extLst>
          </a:blip>
          <a:srcRect l="8577" t="16711" r="48408" b="19240"/>
          <a:stretch/>
        </p:blipFill>
        <p:spPr>
          <a:xfrm>
            <a:off x="354832" y="2252164"/>
            <a:ext cx="3933286" cy="3604068"/>
          </a:xfrm>
          <a:prstGeom prst="rect">
            <a:avLst/>
          </a:prstGeom>
        </p:spPr>
      </p:pic>
      <p:cxnSp>
        <p:nvCxnSpPr>
          <p:cNvPr id="12" name="Connettore 1 6"/>
          <p:cNvCxnSpPr/>
          <p:nvPr/>
        </p:nvCxnSpPr>
        <p:spPr>
          <a:xfrm flipH="1">
            <a:off x="1180353" y="3555992"/>
            <a:ext cx="2360707" cy="0"/>
          </a:xfrm>
          <a:prstGeom prst="line">
            <a:avLst/>
          </a:prstGeom>
          <a:ln w="3175" cmpd="sng">
            <a:solidFill>
              <a:srgbClr val="0000FF"/>
            </a:solidFill>
            <a:prstDash val="sysDash"/>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pic>
        <p:nvPicPr>
          <p:cNvPr id="13" name="Immagine 1" descr="edens8.00e11_knob0.0_Qpv0_Qph0.png"/>
          <p:cNvPicPr>
            <a:picLocks noChangeAspect="1"/>
          </p:cNvPicPr>
          <p:nvPr/>
        </p:nvPicPr>
        <p:blipFill rotWithShape="1">
          <a:blip r:embed="rId3">
            <a:alphaModFix/>
            <a:extLst>
              <a:ext uri="{28A0092B-C50C-407E-A947-70E740481C1C}">
                <a14:useLocalDpi xmlns:a14="http://schemas.microsoft.com/office/drawing/2010/main" val="0"/>
              </a:ext>
            </a:extLst>
          </a:blip>
          <a:srcRect l="51470" t="21826" b="19240"/>
          <a:stretch/>
        </p:blipFill>
        <p:spPr>
          <a:xfrm>
            <a:off x="4273177" y="2525051"/>
            <a:ext cx="4437533" cy="3316240"/>
          </a:xfrm>
          <a:prstGeom prst="rect">
            <a:avLst/>
          </a:prstGeom>
        </p:spPr>
      </p:pic>
      <p:sp>
        <p:nvSpPr>
          <p:cNvPr id="18" name="Rectangle 5"/>
          <p:cNvSpPr/>
          <p:nvPr/>
        </p:nvSpPr>
        <p:spPr>
          <a:xfrm>
            <a:off x="1210235" y="1913928"/>
            <a:ext cx="6614122" cy="400110"/>
          </a:xfrm>
          <a:prstGeom prst="rect">
            <a:avLst/>
          </a:prstGeom>
        </p:spPr>
        <p:txBody>
          <a:bodyPr wrap="square">
            <a:spAutoFit/>
          </a:bodyPr>
          <a:lstStyle/>
          <a:p>
            <a:pPr lvl="0" algn="ctr">
              <a:lnSpc>
                <a:spcPct val="80000"/>
              </a:lnSpc>
            </a:pPr>
            <a:r>
              <a:rPr lang="en-GB" sz="2400" dirty="0">
                <a:solidFill>
                  <a:srgbClr val="FF0000"/>
                </a:solidFill>
                <a:latin typeface="Calibri"/>
                <a:cs typeface="Calibri"/>
              </a:rPr>
              <a:t>8</a:t>
            </a:r>
            <a:r>
              <a:rPr lang="en-GB" sz="2400" dirty="0" smtClean="0">
                <a:solidFill>
                  <a:srgbClr val="FF0000"/>
                </a:solidFill>
                <a:latin typeface="Calibri"/>
                <a:cs typeface="Calibri"/>
              </a:rPr>
              <a:t>e11 </a:t>
            </a:r>
            <a:r>
              <a:rPr lang="en-GB" sz="2400" dirty="0">
                <a:solidFill>
                  <a:srgbClr val="FF0000"/>
                </a:solidFill>
                <a:latin typeface="Calibri"/>
                <a:cs typeface="Calibri"/>
              </a:rPr>
              <a:t>e-/m</a:t>
            </a:r>
            <a:r>
              <a:rPr lang="en-GB" sz="2400" baseline="30000" dirty="0">
                <a:solidFill>
                  <a:srgbClr val="FF0000"/>
                </a:solidFill>
                <a:latin typeface="Calibri"/>
                <a:cs typeface="Calibri"/>
              </a:rPr>
              <a:t>3</a:t>
            </a:r>
            <a:r>
              <a:rPr lang="en-GB" sz="2400" dirty="0" smtClean="0">
                <a:solidFill>
                  <a:srgbClr val="FF0000"/>
                </a:solidFill>
                <a:latin typeface="Calibri"/>
                <a:cs typeface="Calibri"/>
              </a:rPr>
              <a:t>, </a:t>
            </a:r>
            <a:r>
              <a:rPr lang="en-GB" sz="2400" dirty="0" smtClean="0">
                <a:solidFill>
                  <a:srgbClr val="0000FF"/>
                </a:solidFill>
                <a:latin typeface="Calibri"/>
                <a:cs typeface="Calibri"/>
              </a:rPr>
              <a:t>Q’= 0/0, </a:t>
            </a:r>
            <a:r>
              <a:rPr lang="en-GB" sz="2400" dirty="0" err="1">
                <a:solidFill>
                  <a:srgbClr val="0000FF"/>
                </a:solidFill>
                <a:latin typeface="Calibri"/>
                <a:cs typeface="Calibri"/>
              </a:rPr>
              <a:t>octupole</a:t>
            </a:r>
            <a:r>
              <a:rPr lang="en-GB" sz="2400" dirty="0">
                <a:solidFill>
                  <a:srgbClr val="0000FF"/>
                </a:solidFill>
                <a:latin typeface="Calibri"/>
                <a:cs typeface="Calibri"/>
              </a:rPr>
              <a:t> current @ 0 A</a:t>
            </a:r>
          </a:p>
        </p:txBody>
      </p:sp>
    </p:spTree>
    <p:extLst>
      <p:ext uri="{BB962C8B-B14F-4D97-AF65-F5344CB8AC3E}">
        <p14:creationId xmlns:p14="http://schemas.microsoft.com/office/powerpoint/2010/main" val="72957611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a:t>Residual gas ionization</a:t>
            </a:r>
          </a:p>
        </p:txBody>
      </p:sp>
      <p:sp>
        <p:nvSpPr>
          <p:cNvPr id="5" name="Slide Number Placeholder 4"/>
          <p:cNvSpPr>
            <a:spLocks noGrp="1"/>
          </p:cNvSpPr>
          <p:nvPr>
            <p:ph type="sldNum" sz="quarter" idx="4"/>
          </p:nvPr>
        </p:nvSpPr>
        <p:spPr/>
        <p:txBody>
          <a:bodyPr/>
          <a:lstStyle/>
          <a:p>
            <a:fld id="{17918391-D411-FE40-AAD7-861AE5233E0E}" type="slidenum">
              <a:rPr lang="en-US" smtClean="0"/>
              <a:pPr/>
              <a:t>9</a:t>
            </a:fld>
            <a:endParaRPr lang="en-US" dirty="0"/>
          </a:p>
        </p:txBody>
      </p:sp>
      <p:sp>
        <p:nvSpPr>
          <p:cNvPr id="2" name="Content Placeholder 1"/>
          <p:cNvSpPr>
            <a:spLocks noGrp="1"/>
          </p:cNvSpPr>
          <p:nvPr>
            <p:ph idx="1"/>
          </p:nvPr>
        </p:nvSpPr>
        <p:spPr/>
        <p:txBody>
          <a:bodyPr>
            <a:normAutofit fontScale="77500" lnSpcReduction="20000"/>
          </a:bodyPr>
          <a:lstStyle/>
          <a:p>
            <a:r>
              <a:rPr lang="en-US" sz="2600" dirty="0"/>
              <a:t>A list of features of charge production through </a:t>
            </a:r>
            <a:r>
              <a:rPr lang="en-US" sz="2600" b="1" dirty="0">
                <a:solidFill>
                  <a:srgbClr val="0000FF"/>
                </a:solidFill>
              </a:rPr>
              <a:t>ionization </a:t>
            </a:r>
            <a:r>
              <a:rPr lang="en-US" sz="2600" dirty="0"/>
              <a:t>of the residual gas:</a:t>
            </a:r>
          </a:p>
          <a:p>
            <a:pPr marL="971550" lvl="1" indent="-514350">
              <a:buFont typeface="+mj-lt"/>
              <a:buAutoNum type="arabicPeriod"/>
            </a:pPr>
            <a:r>
              <a:rPr lang="en-US" sz="2600" dirty="0"/>
              <a:t>Electron/ion pair production, all basically at rest in the volume swept by the passing beam</a:t>
            </a:r>
          </a:p>
          <a:p>
            <a:pPr marL="971550" lvl="1" indent="-514350">
              <a:buFont typeface="+mj-lt"/>
              <a:buAutoNum type="arabicPeriod"/>
            </a:pPr>
            <a:r>
              <a:rPr lang="en-US" sz="2600" dirty="0"/>
              <a:t>The amount of produced pairs is mainly determined by the </a:t>
            </a:r>
            <a:r>
              <a:rPr lang="en-US" sz="2600" dirty="0">
                <a:solidFill>
                  <a:srgbClr val="FF0000"/>
                </a:solidFill>
              </a:rPr>
              <a:t>quality of the vacuum</a:t>
            </a:r>
            <a:r>
              <a:rPr lang="en-US" sz="2600" dirty="0"/>
              <a:t> and the </a:t>
            </a:r>
            <a:r>
              <a:rPr lang="en-US" sz="2600" dirty="0">
                <a:solidFill>
                  <a:srgbClr val="FF0000"/>
                </a:solidFill>
              </a:rPr>
              <a:t>beam intensity</a:t>
            </a:r>
            <a:r>
              <a:rPr lang="en-US" sz="2600" dirty="0"/>
              <a:t>. </a:t>
            </a:r>
          </a:p>
          <a:p>
            <a:pPr marL="971550" lvl="1" indent="-514350">
              <a:buClr>
                <a:schemeClr val="tx1"/>
              </a:buClr>
              <a:buFont typeface="+mj-lt"/>
              <a:buAutoNum type="arabicPeriod"/>
            </a:pPr>
            <a:r>
              <a:rPr lang="en-US" sz="2600" dirty="0">
                <a:solidFill>
                  <a:srgbClr val="FF0000"/>
                </a:solidFill>
              </a:rPr>
              <a:t>Weak dependency on the beam energy </a:t>
            </a:r>
            <a:r>
              <a:rPr lang="en-US" sz="2600" dirty="0"/>
              <a:t>through the cross section of the ionization process (the ionization cross section does not vary significantly in the ranges of energy usually covered in accelerators). </a:t>
            </a:r>
          </a:p>
          <a:p>
            <a:pPr marL="971550" lvl="1" indent="-514350">
              <a:buFont typeface="+mj-lt"/>
              <a:buAutoNum type="arabicPeriod"/>
            </a:pPr>
            <a:r>
              <a:rPr lang="en-US" sz="2600" dirty="0"/>
              <a:t>The composition of the rest gas is only important in machines operating with negatively charged particles </a:t>
            </a:r>
            <a:r>
              <a:rPr lang="en-US" sz="2600" dirty="0">
                <a:sym typeface="Wingdings"/>
              </a:rPr>
              <a:t></a:t>
            </a:r>
            <a:r>
              <a:rPr lang="en-US" sz="2600" dirty="0"/>
              <a:t> </a:t>
            </a:r>
            <a:r>
              <a:rPr lang="en-US" sz="2600" dirty="0">
                <a:solidFill>
                  <a:srgbClr val="FF0000"/>
                </a:solidFill>
              </a:rPr>
              <a:t>some ions can be trapped </a:t>
            </a:r>
            <a:r>
              <a:rPr lang="en-US" sz="2600" dirty="0"/>
              <a:t>by the beam and accumulate, while some others can escape.</a:t>
            </a:r>
          </a:p>
          <a:p>
            <a:pPr marL="971550" lvl="1" indent="-514350">
              <a:buFont typeface="+mj-lt"/>
              <a:buAutoNum type="arabicPeriod"/>
            </a:pPr>
            <a:r>
              <a:rPr lang="en-US" sz="2600" dirty="0"/>
              <a:t>In some regimes, ionization can be caused not only by scattering, but also by the </a:t>
            </a:r>
            <a:r>
              <a:rPr lang="en-US" sz="2600" dirty="0">
                <a:solidFill>
                  <a:srgbClr val="FF0000"/>
                </a:solidFill>
              </a:rPr>
              <a:t>electric </a:t>
            </a:r>
            <a:r>
              <a:rPr lang="en-US" sz="2600" dirty="0" smtClean="0">
                <a:solidFill>
                  <a:srgbClr val="FF0000"/>
                </a:solidFill>
              </a:rPr>
              <a:t>field</a:t>
            </a:r>
            <a:r>
              <a:rPr lang="en-US" sz="2600" dirty="0" smtClean="0"/>
              <a:t>, becoming </a:t>
            </a:r>
            <a:r>
              <a:rPr lang="en-US" sz="2600" dirty="0"/>
              <a:t>a severe source of primaries (e.g. CLIC Main </a:t>
            </a:r>
            <a:r>
              <a:rPr lang="en-US" sz="2600" dirty="0" err="1"/>
              <a:t>Linac</a:t>
            </a:r>
            <a:r>
              <a:rPr lang="en-US" sz="2600" dirty="0"/>
              <a:t>)  </a:t>
            </a:r>
          </a:p>
          <a:p>
            <a:endParaRPr lang="en-US" dirty="0"/>
          </a:p>
        </p:txBody>
      </p:sp>
      <p:sp>
        <p:nvSpPr>
          <p:cNvPr id="8"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9"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8406459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90</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Tune footprint from electron cloud in dipoles</a:t>
            </a:r>
            <a:br>
              <a:rPr lang="en-US" dirty="0" smtClean="0"/>
            </a:br>
            <a:r>
              <a:rPr lang="en-US" dirty="0" smtClean="0"/>
              <a:t>Example: LHC @450 </a:t>
            </a:r>
            <a:r>
              <a:rPr lang="en-US" dirty="0" err="1" smtClean="0"/>
              <a:t>GeV</a:t>
            </a:r>
            <a:endParaRPr lang="en-US" dirty="0"/>
          </a:p>
        </p:txBody>
      </p:sp>
      <p:sp>
        <p:nvSpPr>
          <p:cNvPr id="364"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72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
        <p:nvSpPr>
          <p:cNvPr id="726" name="Rettangolo 1"/>
          <p:cNvSpPr/>
          <p:nvPr/>
        </p:nvSpPr>
        <p:spPr>
          <a:xfrm>
            <a:off x="-522963" y="1007331"/>
            <a:ext cx="7276353" cy="1087477"/>
          </a:xfrm>
          <a:prstGeom prst="rect">
            <a:avLst/>
          </a:prstGeom>
        </p:spPr>
        <p:txBody>
          <a:bodyPr wrap="square">
            <a:spAutoFit/>
          </a:bodyPr>
          <a:lstStyle/>
          <a:p>
            <a:pPr marL="1257300" lvl="2" indent="-342900">
              <a:lnSpc>
                <a:spcPct val="80000"/>
              </a:lnSpc>
              <a:buFont typeface="Arial"/>
              <a:buChar char="•"/>
            </a:pPr>
            <a:r>
              <a:rPr lang="en-GB" sz="2000" dirty="0">
                <a:solidFill>
                  <a:schemeClr val="tx2"/>
                </a:solidFill>
                <a:latin typeface="Calibri"/>
                <a:cs typeface="Calibri"/>
              </a:rPr>
              <a:t>LHC nominal intensity 1.15e11 ppb </a:t>
            </a:r>
          </a:p>
          <a:p>
            <a:pPr marL="1257300" lvl="2" indent="-342900">
              <a:lnSpc>
                <a:spcPct val="80000"/>
              </a:lnSpc>
              <a:buFont typeface="Arial"/>
              <a:buChar char="•"/>
            </a:pPr>
            <a:r>
              <a:rPr lang="en-GB" sz="2000" dirty="0">
                <a:solidFill>
                  <a:schemeClr val="tx2"/>
                </a:solidFill>
                <a:latin typeface="Calibri"/>
                <a:cs typeface="Calibri"/>
              </a:rPr>
              <a:t>Uniform initial distribution of </a:t>
            </a:r>
            <a:r>
              <a:rPr lang="en-GB" sz="2000" dirty="0" smtClean="0">
                <a:solidFill>
                  <a:schemeClr val="tx2"/>
                </a:solidFill>
                <a:latin typeface="Calibri"/>
                <a:cs typeface="Calibri"/>
              </a:rPr>
              <a:t>the e-cloud</a:t>
            </a:r>
          </a:p>
          <a:p>
            <a:pPr marL="1257300" lvl="2" indent="-342900">
              <a:lnSpc>
                <a:spcPct val="80000"/>
              </a:lnSpc>
              <a:buFont typeface="Arial"/>
              <a:buChar char="•"/>
            </a:pPr>
            <a:r>
              <a:rPr lang="en-GB" sz="2000" dirty="0">
                <a:solidFill>
                  <a:srgbClr val="FF0000"/>
                </a:solidFill>
                <a:latin typeface="Calibri"/>
                <a:cs typeface="Calibri"/>
              </a:rPr>
              <a:t>The EC density is scanned between 0 and 10e11 e-/m</a:t>
            </a:r>
            <a:r>
              <a:rPr lang="en-GB" sz="2000" baseline="30000" dirty="0">
                <a:solidFill>
                  <a:srgbClr val="FF0000"/>
                </a:solidFill>
                <a:latin typeface="Calibri"/>
                <a:cs typeface="Calibri"/>
              </a:rPr>
              <a:t>3 </a:t>
            </a:r>
          </a:p>
          <a:p>
            <a:pPr marL="1257300" lvl="2" indent="-342900">
              <a:lnSpc>
                <a:spcPct val="80000"/>
              </a:lnSpc>
              <a:buFont typeface="Arial"/>
              <a:buChar char="•"/>
            </a:pPr>
            <a:endParaRPr lang="en-GB" sz="2000" dirty="0">
              <a:solidFill>
                <a:schemeClr val="tx2"/>
              </a:solidFill>
              <a:latin typeface="Calibri"/>
              <a:cs typeface="Calibri"/>
            </a:endParaRPr>
          </a:p>
        </p:txBody>
      </p:sp>
      <p:pic>
        <p:nvPicPr>
          <p:cNvPr id="14" name="Immagine 2" descr="edens10.00e11_knob0.0_Qpv0_Qph0.png"/>
          <p:cNvPicPr>
            <a:picLocks noChangeAspect="1"/>
          </p:cNvPicPr>
          <p:nvPr/>
        </p:nvPicPr>
        <p:blipFill rotWithShape="1">
          <a:blip r:embed="rId2">
            <a:alphaModFix/>
            <a:extLst>
              <a:ext uri="{28A0092B-C50C-407E-A947-70E740481C1C}">
                <a14:useLocalDpi xmlns:a14="http://schemas.microsoft.com/office/drawing/2010/main" val="0"/>
              </a:ext>
            </a:extLst>
          </a:blip>
          <a:srcRect l="8824" t="20233" b="19493"/>
          <a:stretch/>
        </p:blipFill>
        <p:spPr>
          <a:xfrm>
            <a:off x="373529" y="2435405"/>
            <a:ext cx="8337181" cy="3391654"/>
          </a:xfrm>
          <a:prstGeom prst="rect">
            <a:avLst/>
          </a:prstGeom>
        </p:spPr>
      </p:pic>
      <p:cxnSp>
        <p:nvCxnSpPr>
          <p:cNvPr id="15" name="Connettore 1 6"/>
          <p:cNvCxnSpPr/>
          <p:nvPr/>
        </p:nvCxnSpPr>
        <p:spPr>
          <a:xfrm flipH="1">
            <a:off x="1165412" y="3555992"/>
            <a:ext cx="2360707" cy="0"/>
          </a:xfrm>
          <a:prstGeom prst="line">
            <a:avLst/>
          </a:prstGeom>
          <a:ln w="3175" cmpd="sng">
            <a:solidFill>
              <a:srgbClr val="0000FF"/>
            </a:solidFill>
            <a:prstDash val="sysDash"/>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16" name="Rectangle 5"/>
          <p:cNvSpPr/>
          <p:nvPr/>
        </p:nvSpPr>
        <p:spPr>
          <a:xfrm>
            <a:off x="1210235" y="1913928"/>
            <a:ext cx="6614122" cy="400110"/>
          </a:xfrm>
          <a:prstGeom prst="rect">
            <a:avLst/>
          </a:prstGeom>
        </p:spPr>
        <p:txBody>
          <a:bodyPr wrap="square">
            <a:spAutoFit/>
          </a:bodyPr>
          <a:lstStyle/>
          <a:p>
            <a:pPr lvl="0" algn="ctr">
              <a:lnSpc>
                <a:spcPct val="80000"/>
              </a:lnSpc>
            </a:pPr>
            <a:r>
              <a:rPr lang="en-GB" sz="2400" dirty="0" smtClean="0">
                <a:solidFill>
                  <a:srgbClr val="FF0000"/>
                </a:solidFill>
                <a:latin typeface="Calibri"/>
                <a:cs typeface="Calibri"/>
              </a:rPr>
              <a:t>10e11 </a:t>
            </a:r>
            <a:r>
              <a:rPr lang="en-GB" sz="2400" dirty="0">
                <a:solidFill>
                  <a:srgbClr val="FF0000"/>
                </a:solidFill>
                <a:latin typeface="Calibri"/>
                <a:cs typeface="Calibri"/>
              </a:rPr>
              <a:t>e-/m</a:t>
            </a:r>
            <a:r>
              <a:rPr lang="en-GB" sz="2400" baseline="30000" dirty="0">
                <a:solidFill>
                  <a:srgbClr val="FF0000"/>
                </a:solidFill>
                <a:latin typeface="Calibri"/>
                <a:cs typeface="Calibri"/>
              </a:rPr>
              <a:t>3</a:t>
            </a:r>
            <a:r>
              <a:rPr lang="en-GB" sz="2400" dirty="0" smtClean="0">
                <a:solidFill>
                  <a:srgbClr val="FF0000"/>
                </a:solidFill>
                <a:latin typeface="Calibri"/>
                <a:cs typeface="Calibri"/>
              </a:rPr>
              <a:t>, </a:t>
            </a:r>
            <a:r>
              <a:rPr lang="en-GB" sz="2400" dirty="0" smtClean="0">
                <a:solidFill>
                  <a:srgbClr val="0000FF"/>
                </a:solidFill>
                <a:latin typeface="Calibri"/>
                <a:cs typeface="Calibri"/>
              </a:rPr>
              <a:t>Q’= 0/0, </a:t>
            </a:r>
            <a:r>
              <a:rPr lang="en-GB" sz="2400" dirty="0" err="1">
                <a:solidFill>
                  <a:srgbClr val="0000FF"/>
                </a:solidFill>
                <a:latin typeface="Calibri"/>
                <a:cs typeface="Calibri"/>
              </a:rPr>
              <a:t>octupole</a:t>
            </a:r>
            <a:r>
              <a:rPr lang="en-GB" sz="2400" dirty="0">
                <a:solidFill>
                  <a:srgbClr val="0000FF"/>
                </a:solidFill>
                <a:latin typeface="Calibri"/>
                <a:cs typeface="Calibri"/>
              </a:rPr>
              <a:t> current @ 0 A</a:t>
            </a:r>
          </a:p>
        </p:txBody>
      </p:sp>
    </p:spTree>
    <p:extLst>
      <p:ext uri="{BB962C8B-B14F-4D97-AF65-F5344CB8AC3E}">
        <p14:creationId xmlns:p14="http://schemas.microsoft.com/office/powerpoint/2010/main" val="3120400033"/>
      </p:ext>
    </p:extLst>
  </p:cSld>
  <p:clrMapOvr>
    <a:masterClrMapping/>
  </p:clrMapOvr>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91</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Tune footprint from electron cloud in dipoles</a:t>
            </a:r>
            <a:br>
              <a:rPr lang="en-US" dirty="0" smtClean="0"/>
            </a:br>
            <a:r>
              <a:rPr lang="en-US" dirty="0" smtClean="0"/>
              <a:t>Example: LHC @450 </a:t>
            </a:r>
            <a:r>
              <a:rPr lang="en-US" dirty="0" err="1" smtClean="0"/>
              <a:t>GeV</a:t>
            </a:r>
            <a:endParaRPr lang="en-US" dirty="0"/>
          </a:p>
        </p:txBody>
      </p:sp>
      <p:sp>
        <p:nvSpPr>
          <p:cNvPr id="364"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72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pic>
        <p:nvPicPr>
          <p:cNvPr id="10" name="Immagine 2" descr="edens5.00e11_knob-1.5_Qpv0_Qph0.png"/>
          <p:cNvPicPr>
            <a:picLocks noChangeAspect="1"/>
          </p:cNvPicPr>
          <p:nvPr/>
        </p:nvPicPr>
        <p:blipFill rotWithShape="1">
          <a:blip r:embed="rId2">
            <a:extLst>
              <a:ext uri="{28A0092B-C50C-407E-A947-70E740481C1C}">
                <a14:useLocalDpi xmlns:a14="http://schemas.microsoft.com/office/drawing/2010/main" val="0"/>
              </a:ext>
            </a:extLst>
          </a:blip>
          <a:srcRect l="10784" t="18109" r="47549" b="22414"/>
          <a:stretch/>
        </p:blipFill>
        <p:spPr>
          <a:xfrm>
            <a:off x="4811056" y="2390580"/>
            <a:ext cx="3810004" cy="3346837"/>
          </a:xfrm>
          <a:prstGeom prst="rect">
            <a:avLst/>
          </a:prstGeom>
        </p:spPr>
      </p:pic>
      <p:pic>
        <p:nvPicPr>
          <p:cNvPr id="11" name="Immagine 1" descr="edens0.00e11_knob-1.5_Qpv0_Qph0.png"/>
          <p:cNvPicPr>
            <a:picLocks noChangeAspect="1"/>
          </p:cNvPicPr>
          <p:nvPr/>
        </p:nvPicPr>
        <p:blipFill rotWithShape="1">
          <a:blip r:embed="rId3">
            <a:extLst>
              <a:ext uri="{28A0092B-C50C-407E-A947-70E740481C1C}">
                <a14:useLocalDpi xmlns:a14="http://schemas.microsoft.com/office/drawing/2010/main" val="0"/>
              </a:ext>
            </a:extLst>
          </a:blip>
          <a:srcRect l="8986" t="18641" r="49021" b="22413"/>
          <a:stretch/>
        </p:blipFill>
        <p:spPr>
          <a:xfrm>
            <a:off x="791878" y="2420462"/>
            <a:ext cx="3839883" cy="3316955"/>
          </a:xfrm>
          <a:prstGeom prst="rect">
            <a:avLst/>
          </a:prstGeom>
        </p:spPr>
      </p:pic>
      <p:cxnSp>
        <p:nvCxnSpPr>
          <p:cNvPr id="12" name="Connettore 1 26"/>
          <p:cNvCxnSpPr/>
          <p:nvPr/>
        </p:nvCxnSpPr>
        <p:spPr>
          <a:xfrm flipH="1">
            <a:off x="1583760" y="3615756"/>
            <a:ext cx="2360707" cy="0"/>
          </a:xfrm>
          <a:prstGeom prst="line">
            <a:avLst/>
          </a:prstGeom>
          <a:ln w="3175" cmpd="sng">
            <a:solidFill>
              <a:srgbClr val="0000FF"/>
            </a:solidFill>
            <a:prstDash val="sysDash"/>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13" name="Rectangle 5"/>
          <p:cNvSpPr/>
          <p:nvPr/>
        </p:nvSpPr>
        <p:spPr>
          <a:xfrm>
            <a:off x="1464232" y="2820773"/>
            <a:ext cx="2598396" cy="374461"/>
          </a:xfrm>
          <a:prstGeom prst="rect">
            <a:avLst/>
          </a:prstGeom>
        </p:spPr>
        <p:txBody>
          <a:bodyPr wrap="square">
            <a:spAutoFit/>
          </a:bodyPr>
          <a:lstStyle/>
          <a:p>
            <a:pPr lvl="0" algn="ctr">
              <a:lnSpc>
                <a:spcPct val="80000"/>
              </a:lnSpc>
            </a:pPr>
            <a:r>
              <a:rPr lang="en-GB" sz="2200" dirty="0" smtClean="0">
                <a:solidFill>
                  <a:srgbClr val="0000FF"/>
                </a:solidFill>
                <a:latin typeface="Calibri"/>
                <a:cs typeface="Calibri"/>
              </a:rPr>
              <a:t>No </a:t>
            </a:r>
            <a:r>
              <a:rPr lang="en-GB" sz="2200" dirty="0" err="1" smtClean="0">
                <a:solidFill>
                  <a:srgbClr val="0000FF"/>
                </a:solidFill>
                <a:latin typeface="Calibri"/>
                <a:cs typeface="Calibri"/>
              </a:rPr>
              <a:t>ecloud</a:t>
            </a:r>
            <a:endParaRPr lang="en-GB" sz="2200" dirty="0" smtClean="0">
              <a:solidFill>
                <a:srgbClr val="0000FF"/>
              </a:solidFill>
              <a:latin typeface="Calibri"/>
              <a:cs typeface="Calibri"/>
            </a:endParaRPr>
          </a:p>
        </p:txBody>
      </p:sp>
      <p:sp>
        <p:nvSpPr>
          <p:cNvPr id="17" name="Rectangle 5"/>
          <p:cNvSpPr/>
          <p:nvPr/>
        </p:nvSpPr>
        <p:spPr>
          <a:xfrm>
            <a:off x="5303651" y="2820661"/>
            <a:ext cx="2598396" cy="374461"/>
          </a:xfrm>
          <a:prstGeom prst="rect">
            <a:avLst/>
          </a:prstGeom>
        </p:spPr>
        <p:txBody>
          <a:bodyPr wrap="square">
            <a:spAutoFit/>
          </a:bodyPr>
          <a:lstStyle/>
          <a:p>
            <a:pPr lvl="0" algn="ctr">
              <a:lnSpc>
                <a:spcPct val="80000"/>
              </a:lnSpc>
            </a:pPr>
            <a:r>
              <a:rPr lang="en-GB" sz="2200" dirty="0">
                <a:solidFill>
                  <a:srgbClr val="FF0000"/>
                </a:solidFill>
                <a:latin typeface="Calibri"/>
                <a:cs typeface="Calibri"/>
              </a:rPr>
              <a:t>5e11 e-/</a:t>
            </a:r>
            <a:r>
              <a:rPr lang="en-GB" sz="2200" dirty="0" smtClean="0">
                <a:solidFill>
                  <a:srgbClr val="FF0000"/>
                </a:solidFill>
                <a:latin typeface="Calibri"/>
                <a:cs typeface="Calibri"/>
              </a:rPr>
              <a:t>m</a:t>
            </a:r>
            <a:r>
              <a:rPr lang="en-GB" sz="2200" baseline="30000" dirty="0" smtClean="0">
                <a:solidFill>
                  <a:srgbClr val="FF0000"/>
                </a:solidFill>
                <a:latin typeface="Calibri"/>
                <a:cs typeface="Calibri"/>
              </a:rPr>
              <a:t>3</a:t>
            </a:r>
            <a:endParaRPr lang="en-GB" sz="2200" dirty="0" smtClean="0">
              <a:solidFill>
                <a:srgbClr val="FF0000"/>
              </a:solidFill>
              <a:latin typeface="Calibri"/>
              <a:cs typeface="Calibri"/>
            </a:endParaRPr>
          </a:p>
        </p:txBody>
      </p:sp>
      <p:cxnSp>
        <p:nvCxnSpPr>
          <p:cNvPr id="18" name="Connettore 1 12"/>
          <p:cNvCxnSpPr/>
          <p:nvPr/>
        </p:nvCxnSpPr>
        <p:spPr>
          <a:xfrm flipH="1">
            <a:off x="5463653" y="3615756"/>
            <a:ext cx="2360707" cy="0"/>
          </a:xfrm>
          <a:prstGeom prst="line">
            <a:avLst/>
          </a:prstGeom>
          <a:ln w="3175" cmpd="sng">
            <a:solidFill>
              <a:srgbClr val="0000FF"/>
            </a:solidFill>
            <a:prstDash val="sysDash"/>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19" name="Rectangle 5"/>
          <p:cNvSpPr/>
          <p:nvPr/>
        </p:nvSpPr>
        <p:spPr>
          <a:xfrm>
            <a:off x="1264941" y="2126395"/>
            <a:ext cx="6614122" cy="400110"/>
          </a:xfrm>
          <a:prstGeom prst="rect">
            <a:avLst/>
          </a:prstGeom>
        </p:spPr>
        <p:txBody>
          <a:bodyPr wrap="square">
            <a:spAutoFit/>
          </a:bodyPr>
          <a:lstStyle/>
          <a:p>
            <a:pPr lvl="0" algn="ctr">
              <a:lnSpc>
                <a:spcPct val="80000"/>
              </a:lnSpc>
            </a:pPr>
            <a:r>
              <a:rPr lang="en-GB" sz="2400" dirty="0" smtClean="0">
                <a:solidFill>
                  <a:srgbClr val="0000FF"/>
                </a:solidFill>
                <a:latin typeface="Calibri"/>
                <a:cs typeface="Calibri"/>
              </a:rPr>
              <a:t>Q</a:t>
            </a:r>
            <a:r>
              <a:rPr lang="en-GB" sz="2400" baseline="-25000" dirty="0" smtClean="0">
                <a:solidFill>
                  <a:srgbClr val="0000FF"/>
                </a:solidFill>
                <a:latin typeface="Calibri"/>
                <a:cs typeface="Calibri"/>
              </a:rPr>
              <a:t>H,V</a:t>
            </a:r>
            <a:r>
              <a:rPr lang="en-GB" sz="2400" dirty="0" smtClean="0">
                <a:solidFill>
                  <a:srgbClr val="0000FF"/>
                </a:solidFill>
                <a:latin typeface="Calibri"/>
                <a:cs typeface="Calibri"/>
              </a:rPr>
              <a:t>’= 0/0, </a:t>
            </a:r>
            <a:r>
              <a:rPr lang="en-GB" sz="2400" dirty="0" err="1" smtClean="0">
                <a:solidFill>
                  <a:srgbClr val="FF0000"/>
                </a:solidFill>
                <a:latin typeface="Calibri"/>
                <a:cs typeface="Calibri"/>
              </a:rPr>
              <a:t>octupole</a:t>
            </a:r>
            <a:r>
              <a:rPr lang="en-GB" sz="2400" dirty="0">
                <a:solidFill>
                  <a:srgbClr val="FF0000"/>
                </a:solidFill>
                <a:latin typeface="Calibri"/>
                <a:cs typeface="Calibri"/>
              </a:rPr>
              <a:t> </a:t>
            </a:r>
            <a:r>
              <a:rPr lang="en-GB" sz="2400" dirty="0" smtClean="0">
                <a:solidFill>
                  <a:srgbClr val="FF0000"/>
                </a:solidFill>
                <a:latin typeface="Calibri"/>
                <a:cs typeface="Calibri"/>
              </a:rPr>
              <a:t>current </a:t>
            </a:r>
            <a:r>
              <a:rPr lang="en-GB" sz="2400" dirty="0">
                <a:solidFill>
                  <a:srgbClr val="FF0000"/>
                </a:solidFill>
                <a:latin typeface="Calibri"/>
                <a:cs typeface="Calibri"/>
              </a:rPr>
              <a:t>@</a:t>
            </a:r>
            <a:r>
              <a:rPr lang="en-GB" sz="2400" dirty="0" smtClean="0">
                <a:solidFill>
                  <a:srgbClr val="FF0000"/>
                </a:solidFill>
                <a:latin typeface="Calibri"/>
                <a:cs typeface="Calibri"/>
              </a:rPr>
              <a:t> 20 A</a:t>
            </a:r>
            <a:endParaRPr lang="en-GB" sz="2400" dirty="0">
              <a:solidFill>
                <a:srgbClr val="FF0000"/>
              </a:solidFill>
              <a:latin typeface="Calibri"/>
              <a:cs typeface="Calibri"/>
            </a:endParaRPr>
          </a:p>
        </p:txBody>
      </p:sp>
      <p:sp>
        <p:nvSpPr>
          <p:cNvPr id="20" name="Rettangolo 19"/>
          <p:cNvSpPr/>
          <p:nvPr/>
        </p:nvSpPr>
        <p:spPr>
          <a:xfrm>
            <a:off x="-522963" y="1007331"/>
            <a:ext cx="7276353" cy="1087477"/>
          </a:xfrm>
          <a:prstGeom prst="rect">
            <a:avLst/>
          </a:prstGeom>
        </p:spPr>
        <p:txBody>
          <a:bodyPr wrap="square">
            <a:spAutoFit/>
          </a:bodyPr>
          <a:lstStyle/>
          <a:p>
            <a:pPr marL="1257300" lvl="2" indent="-342900">
              <a:lnSpc>
                <a:spcPct val="80000"/>
              </a:lnSpc>
              <a:buFont typeface="Arial"/>
              <a:buChar char="•"/>
            </a:pPr>
            <a:r>
              <a:rPr lang="en-GB" sz="2000" dirty="0">
                <a:solidFill>
                  <a:schemeClr val="tx2"/>
                </a:solidFill>
                <a:latin typeface="Calibri"/>
                <a:cs typeface="Calibri"/>
              </a:rPr>
              <a:t>LHC nominal intensity 1.15e11 ppb </a:t>
            </a:r>
          </a:p>
          <a:p>
            <a:pPr marL="1257300" lvl="2" indent="-342900">
              <a:lnSpc>
                <a:spcPct val="80000"/>
              </a:lnSpc>
              <a:buFont typeface="Arial"/>
              <a:buChar char="•"/>
            </a:pPr>
            <a:r>
              <a:rPr lang="en-GB" sz="2000" dirty="0">
                <a:solidFill>
                  <a:schemeClr val="tx2"/>
                </a:solidFill>
                <a:latin typeface="Calibri"/>
                <a:cs typeface="Calibri"/>
              </a:rPr>
              <a:t>Uniform initial distribution of the </a:t>
            </a:r>
            <a:r>
              <a:rPr lang="en-GB" sz="2000" dirty="0" smtClean="0">
                <a:solidFill>
                  <a:schemeClr val="tx2"/>
                </a:solidFill>
                <a:latin typeface="Calibri"/>
                <a:cs typeface="Calibri"/>
              </a:rPr>
              <a:t>e-cloud</a:t>
            </a:r>
            <a:r>
              <a:rPr lang="en-GB" sz="2000" dirty="0" smtClean="0">
                <a:solidFill>
                  <a:schemeClr val="tx2"/>
                </a:solidFill>
                <a:latin typeface="Calibri"/>
                <a:cs typeface="Calibri"/>
              </a:rPr>
              <a:t> </a:t>
            </a:r>
            <a:endParaRPr lang="en-GB" sz="2000" dirty="0" smtClean="0">
              <a:solidFill>
                <a:schemeClr val="tx2"/>
              </a:solidFill>
              <a:latin typeface="Calibri"/>
              <a:cs typeface="Calibri"/>
            </a:endParaRPr>
          </a:p>
          <a:p>
            <a:pPr marL="1257300" lvl="2" indent="-342900">
              <a:lnSpc>
                <a:spcPct val="80000"/>
              </a:lnSpc>
              <a:buFont typeface="Arial"/>
              <a:buChar char="•"/>
            </a:pPr>
            <a:r>
              <a:rPr lang="en-GB" sz="2000" dirty="0" smtClean="0">
                <a:solidFill>
                  <a:srgbClr val="FF0000"/>
                </a:solidFill>
                <a:latin typeface="Calibri"/>
                <a:cs typeface="Calibri"/>
              </a:rPr>
              <a:t>The </a:t>
            </a:r>
            <a:r>
              <a:rPr lang="en-GB" sz="2000" dirty="0" err="1" smtClean="0">
                <a:solidFill>
                  <a:srgbClr val="FF0000"/>
                </a:solidFill>
                <a:latin typeface="Calibri"/>
                <a:cs typeface="Calibri"/>
              </a:rPr>
              <a:t>octupole</a:t>
            </a:r>
            <a:r>
              <a:rPr lang="en-GB" sz="2000" dirty="0" smtClean="0">
                <a:solidFill>
                  <a:srgbClr val="FF0000"/>
                </a:solidFill>
                <a:latin typeface="Calibri"/>
                <a:cs typeface="Calibri"/>
              </a:rPr>
              <a:t> is turned on</a:t>
            </a:r>
            <a:endParaRPr lang="en-GB" sz="2000" baseline="30000" dirty="0" smtClean="0">
              <a:solidFill>
                <a:srgbClr val="FF0000"/>
              </a:solidFill>
              <a:latin typeface="Calibri"/>
              <a:cs typeface="Calibri"/>
            </a:endParaRPr>
          </a:p>
          <a:p>
            <a:pPr marL="1257300" lvl="2" indent="-342900">
              <a:lnSpc>
                <a:spcPct val="80000"/>
              </a:lnSpc>
              <a:buFont typeface="Arial"/>
              <a:buChar char="•"/>
            </a:pPr>
            <a:endParaRPr lang="en-GB" sz="2000" dirty="0">
              <a:solidFill>
                <a:schemeClr val="tx2"/>
              </a:solidFill>
              <a:latin typeface="Calibri"/>
              <a:cs typeface="Calibri"/>
            </a:endParaRPr>
          </a:p>
        </p:txBody>
      </p:sp>
    </p:spTree>
    <p:extLst>
      <p:ext uri="{BB962C8B-B14F-4D97-AF65-F5344CB8AC3E}">
        <p14:creationId xmlns:p14="http://schemas.microsoft.com/office/powerpoint/2010/main" val="3925172932"/>
      </p:ext>
    </p:extLst>
  </p:cSld>
  <p:clrMapOvr>
    <a:masterClrMapping/>
  </p:clrMapOvr>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92</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Tune footprint from electron cloud in dipoles</a:t>
            </a:r>
            <a:br>
              <a:rPr lang="en-US" dirty="0" smtClean="0"/>
            </a:br>
            <a:r>
              <a:rPr lang="en-US" dirty="0" smtClean="0"/>
              <a:t>Example: LHC @450 </a:t>
            </a:r>
            <a:r>
              <a:rPr lang="en-US" dirty="0" err="1" smtClean="0"/>
              <a:t>GeV</a:t>
            </a:r>
            <a:endParaRPr lang="en-US" dirty="0"/>
          </a:p>
        </p:txBody>
      </p:sp>
      <p:sp>
        <p:nvSpPr>
          <p:cNvPr id="364"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72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pic>
        <p:nvPicPr>
          <p:cNvPr id="14" name="Immagine 2"/>
          <p:cNvPicPr>
            <a:picLocks noChangeAspect="1"/>
          </p:cNvPicPr>
          <p:nvPr/>
        </p:nvPicPr>
        <p:blipFill rotWithShape="1">
          <a:blip r:embed="rId2">
            <a:extLst>
              <a:ext uri="{28A0092B-C50C-407E-A947-70E740481C1C}">
                <a14:useLocalDpi xmlns:a14="http://schemas.microsoft.com/office/drawing/2010/main" val="0"/>
              </a:ext>
            </a:extLst>
          </a:blip>
          <a:srcRect l="9150" t="16042" r="48039" b="22944"/>
          <a:stretch/>
        </p:blipFill>
        <p:spPr>
          <a:xfrm>
            <a:off x="4661647" y="2274318"/>
            <a:ext cx="3914589" cy="3433218"/>
          </a:xfrm>
          <a:prstGeom prst="rect">
            <a:avLst/>
          </a:prstGeom>
        </p:spPr>
      </p:pic>
      <p:pic>
        <p:nvPicPr>
          <p:cNvPr id="15" name="Immagine 1"/>
          <p:cNvPicPr>
            <a:picLocks noChangeAspect="1"/>
          </p:cNvPicPr>
          <p:nvPr/>
        </p:nvPicPr>
        <p:blipFill rotWithShape="1">
          <a:blip r:embed="rId3">
            <a:extLst>
              <a:ext uri="{28A0092B-C50C-407E-A947-70E740481C1C}">
                <a14:useLocalDpi xmlns:a14="http://schemas.microsoft.com/office/drawing/2010/main" val="0"/>
              </a:ext>
            </a:extLst>
          </a:blip>
          <a:srcRect l="9150" t="16572" r="49020" b="22947"/>
          <a:stretch/>
        </p:blipFill>
        <p:spPr>
          <a:xfrm>
            <a:off x="806821" y="2304201"/>
            <a:ext cx="3824941" cy="3403334"/>
          </a:xfrm>
          <a:prstGeom prst="rect">
            <a:avLst/>
          </a:prstGeom>
        </p:spPr>
      </p:pic>
      <p:cxnSp>
        <p:nvCxnSpPr>
          <p:cNvPr id="16" name="Connettore 1 26"/>
          <p:cNvCxnSpPr/>
          <p:nvPr/>
        </p:nvCxnSpPr>
        <p:spPr>
          <a:xfrm flipH="1">
            <a:off x="1583760" y="3600815"/>
            <a:ext cx="2360707" cy="0"/>
          </a:xfrm>
          <a:prstGeom prst="line">
            <a:avLst/>
          </a:prstGeom>
          <a:ln w="3175" cmpd="sng">
            <a:solidFill>
              <a:srgbClr val="0000FF"/>
            </a:solidFill>
            <a:prstDash val="sysDash"/>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21" name="Connettore 1 12"/>
          <p:cNvCxnSpPr/>
          <p:nvPr/>
        </p:nvCxnSpPr>
        <p:spPr>
          <a:xfrm flipH="1">
            <a:off x="5463653" y="3600815"/>
            <a:ext cx="2360707" cy="0"/>
          </a:xfrm>
          <a:prstGeom prst="line">
            <a:avLst/>
          </a:prstGeom>
          <a:ln w="3175" cmpd="sng">
            <a:solidFill>
              <a:srgbClr val="0000FF"/>
            </a:solidFill>
            <a:prstDash val="sysDash"/>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22" name="Rectangle 5"/>
          <p:cNvSpPr/>
          <p:nvPr/>
        </p:nvSpPr>
        <p:spPr>
          <a:xfrm>
            <a:off x="1464232" y="2805832"/>
            <a:ext cx="2598396" cy="374461"/>
          </a:xfrm>
          <a:prstGeom prst="rect">
            <a:avLst/>
          </a:prstGeom>
        </p:spPr>
        <p:txBody>
          <a:bodyPr wrap="square">
            <a:spAutoFit/>
          </a:bodyPr>
          <a:lstStyle/>
          <a:p>
            <a:pPr lvl="0" algn="ctr">
              <a:lnSpc>
                <a:spcPct val="80000"/>
              </a:lnSpc>
            </a:pPr>
            <a:r>
              <a:rPr lang="en-GB" sz="2200" dirty="0" smtClean="0">
                <a:solidFill>
                  <a:srgbClr val="0000FF"/>
                </a:solidFill>
                <a:latin typeface="Calibri"/>
                <a:cs typeface="Calibri"/>
              </a:rPr>
              <a:t>No </a:t>
            </a:r>
            <a:r>
              <a:rPr lang="en-GB" sz="2200" dirty="0" err="1" smtClean="0">
                <a:solidFill>
                  <a:srgbClr val="0000FF"/>
                </a:solidFill>
                <a:latin typeface="Calibri"/>
                <a:cs typeface="Calibri"/>
              </a:rPr>
              <a:t>ecloud</a:t>
            </a:r>
            <a:endParaRPr lang="en-GB" sz="2200" dirty="0" smtClean="0">
              <a:solidFill>
                <a:srgbClr val="0000FF"/>
              </a:solidFill>
              <a:latin typeface="Calibri"/>
              <a:cs typeface="Calibri"/>
            </a:endParaRPr>
          </a:p>
        </p:txBody>
      </p:sp>
      <p:sp>
        <p:nvSpPr>
          <p:cNvPr id="23" name="Rectangle 5"/>
          <p:cNvSpPr/>
          <p:nvPr/>
        </p:nvSpPr>
        <p:spPr>
          <a:xfrm>
            <a:off x="5303651" y="2805720"/>
            <a:ext cx="2598396" cy="374461"/>
          </a:xfrm>
          <a:prstGeom prst="rect">
            <a:avLst/>
          </a:prstGeom>
        </p:spPr>
        <p:txBody>
          <a:bodyPr wrap="square">
            <a:spAutoFit/>
          </a:bodyPr>
          <a:lstStyle/>
          <a:p>
            <a:pPr lvl="0" algn="ctr">
              <a:lnSpc>
                <a:spcPct val="80000"/>
              </a:lnSpc>
            </a:pPr>
            <a:r>
              <a:rPr lang="en-GB" sz="2200" dirty="0">
                <a:solidFill>
                  <a:srgbClr val="FF0000"/>
                </a:solidFill>
                <a:latin typeface="Calibri"/>
                <a:cs typeface="Calibri"/>
              </a:rPr>
              <a:t>5e11 e-/</a:t>
            </a:r>
            <a:r>
              <a:rPr lang="en-GB" sz="2200" dirty="0" smtClean="0">
                <a:solidFill>
                  <a:srgbClr val="FF0000"/>
                </a:solidFill>
                <a:latin typeface="Calibri"/>
                <a:cs typeface="Calibri"/>
              </a:rPr>
              <a:t>m</a:t>
            </a:r>
            <a:r>
              <a:rPr lang="en-GB" sz="2200" baseline="30000" dirty="0" smtClean="0">
                <a:solidFill>
                  <a:srgbClr val="FF0000"/>
                </a:solidFill>
                <a:latin typeface="Calibri"/>
                <a:cs typeface="Calibri"/>
              </a:rPr>
              <a:t>3</a:t>
            </a:r>
            <a:endParaRPr lang="en-GB" sz="2200" dirty="0" smtClean="0">
              <a:solidFill>
                <a:srgbClr val="FF0000"/>
              </a:solidFill>
              <a:latin typeface="Calibri"/>
              <a:cs typeface="Calibri"/>
            </a:endParaRPr>
          </a:p>
        </p:txBody>
      </p:sp>
      <p:sp>
        <p:nvSpPr>
          <p:cNvPr id="24" name="Rectangle 5"/>
          <p:cNvSpPr/>
          <p:nvPr/>
        </p:nvSpPr>
        <p:spPr>
          <a:xfrm>
            <a:off x="1115531" y="2126395"/>
            <a:ext cx="6614122" cy="400110"/>
          </a:xfrm>
          <a:prstGeom prst="rect">
            <a:avLst/>
          </a:prstGeom>
        </p:spPr>
        <p:txBody>
          <a:bodyPr wrap="square">
            <a:spAutoFit/>
          </a:bodyPr>
          <a:lstStyle/>
          <a:p>
            <a:pPr lvl="0" algn="ctr">
              <a:lnSpc>
                <a:spcPct val="80000"/>
              </a:lnSpc>
            </a:pPr>
            <a:r>
              <a:rPr lang="en-GB" sz="2400" dirty="0" smtClean="0">
                <a:solidFill>
                  <a:srgbClr val="FF0000"/>
                </a:solidFill>
                <a:latin typeface="Calibri"/>
                <a:cs typeface="Calibri"/>
              </a:rPr>
              <a:t>Q</a:t>
            </a:r>
            <a:r>
              <a:rPr lang="en-GB" sz="2400" baseline="-25000" dirty="0" smtClean="0">
                <a:solidFill>
                  <a:srgbClr val="FF0000"/>
                </a:solidFill>
                <a:latin typeface="Calibri"/>
                <a:cs typeface="Calibri"/>
              </a:rPr>
              <a:t>H,V</a:t>
            </a:r>
            <a:r>
              <a:rPr lang="en-GB" sz="2400" dirty="0" smtClean="0">
                <a:solidFill>
                  <a:srgbClr val="FF0000"/>
                </a:solidFill>
                <a:latin typeface="Calibri"/>
                <a:cs typeface="Calibri"/>
              </a:rPr>
              <a:t>’= 15/20, </a:t>
            </a:r>
            <a:r>
              <a:rPr lang="en-GB" sz="2400" dirty="0" err="1" smtClean="0">
                <a:solidFill>
                  <a:srgbClr val="FF0000"/>
                </a:solidFill>
                <a:latin typeface="Calibri"/>
                <a:cs typeface="Calibri"/>
              </a:rPr>
              <a:t>octupole</a:t>
            </a:r>
            <a:r>
              <a:rPr lang="en-GB" sz="2400" dirty="0" smtClean="0">
                <a:solidFill>
                  <a:srgbClr val="FF0000"/>
                </a:solidFill>
                <a:latin typeface="Calibri"/>
                <a:cs typeface="Calibri"/>
              </a:rPr>
              <a:t> current </a:t>
            </a:r>
            <a:r>
              <a:rPr lang="en-GB" sz="2400" dirty="0">
                <a:solidFill>
                  <a:srgbClr val="FF0000"/>
                </a:solidFill>
                <a:latin typeface="Calibri"/>
                <a:cs typeface="Calibri"/>
              </a:rPr>
              <a:t>@</a:t>
            </a:r>
            <a:r>
              <a:rPr lang="en-GB" sz="2400" dirty="0" smtClean="0">
                <a:solidFill>
                  <a:srgbClr val="FF0000"/>
                </a:solidFill>
                <a:latin typeface="Calibri"/>
                <a:cs typeface="Calibri"/>
              </a:rPr>
              <a:t> 20 A</a:t>
            </a:r>
            <a:endParaRPr lang="en-GB" sz="2400" dirty="0">
              <a:solidFill>
                <a:srgbClr val="FF0000"/>
              </a:solidFill>
              <a:latin typeface="Calibri"/>
              <a:cs typeface="Calibri"/>
            </a:endParaRPr>
          </a:p>
        </p:txBody>
      </p:sp>
      <p:sp>
        <p:nvSpPr>
          <p:cNvPr id="25" name="Rettangolo 11"/>
          <p:cNvSpPr/>
          <p:nvPr/>
        </p:nvSpPr>
        <p:spPr>
          <a:xfrm>
            <a:off x="-522963" y="1007331"/>
            <a:ext cx="7276353" cy="1087477"/>
          </a:xfrm>
          <a:prstGeom prst="rect">
            <a:avLst/>
          </a:prstGeom>
        </p:spPr>
        <p:txBody>
          <a:bodyPr wrap="square">
            <a:spAutoFit/>
          </a:bodyPr>
          <a:lstStyle/>
          <a:p>
            <a:pPr marL="1257300" lvl="2" indent="-342900">
              <a:lnSpc>
                <a:spcPct val="80000"/>
              </a:lnSpc>
              <a:buFont typeface="Arial"/>
              <a:buChar char="•"/>
            </a:pPr>
            <a:r>
              <a:rPr lang="en-GB" sz="2000" dirty="0">
                <a:solidFill>
                  <a:schemeClr val="tx2"/>
                </a:solidFill>
                <a:latin typeface="Calibri"/>
                <a:cs typeface="Calibri"/>
              </a:rPr>
              <a:t>LHC nominal intensity 1.15e11 ppb </a:t>
            </a:r>
          </a:p>
          <a:p>
            <a:pPr marL="1257300" lvl="2" indent="-342900">
              <a:lnSpc>
                <a:spcPct val="80000"/>
              </a:lnSpc>
              <a:buFont typeface="Arial"/>
              <a:buChar char="•"/>
            </a:pPr>
            <a:r>
              <a:rPr lang="en-GB" sz="2000" dirty="0" smtClean="0">
                <a:solidFill>
                  <a:schemeClr val="tx2"/>
                </a:solidFill>
                <a:latin typeface="Calibri"/>
                <a:cs typeface="Calibri"/>
              </a:rPr>
              <a:t>Uniform initial </a:t>
            </a:r>
            <a:r>
              <a:rPr lang="en-GB" sz="2000" dirty="0">
                <a:solidFill>
                  <a:schemeClr val="tx2"/>
                </a:solidFill>
                <a:latin typeface="Calibri"/>
                <a:cs typeface="Calibri"/>
              </a:rPr>
              <a:t>distribution of </a:t>
            </a:r>
            <a:r>
              <a:rPr lang="en-GB" sz="2000" dirty="0" smtClean="0">
                <a:solidFill>
                  <a:schemeClr val="tx2"/>
                </a:solidFill>
                <a:latin typeface="Calibri"/>
                <a:cs typeface="Calibri"/>
              </a:rPr>
              <a:t>the e-cloud</a:t>
            </a:r>
            <a:endParaRPr lang="en-GB" sz="2000" dirty="0" smtClean="0">
              <a:solidFill>
                <a:srgbClr val="FF6600"/>
              </a:solidFill>
              <a:latin typeface="Calibri"/>
              <a:cs typeface="Calibri"/>
            </a:endParaRPr>
          </a:p>
          <a:p>
            <a:pPr marL="1257300" lvl="2" indent="-342900">
              <a:lnSpc>
                <a:spcPct val="80000"/>
              </a:lnSpc>
              <a:buFont typeface="Arial"/>
              <a:buChar char="•"/>
            </a:pPr>
            <a:r>
              <a:rPr lang="en-GB" sz="2000" dirty="0" smtClean="0">
                <a:solidFill>
                  <a:srgbClr val="FF0000"/>
                </a:solidFill>
                <a:latin typeface="Calibri"/>
                <a:cs typeface="Calibri"/>
              </a:rPr>
              <a:t>The chromaticity is set to 15/20</a:t>
            </a:r>
            <a:endParaRPr lang="en-GB" sz="2000" dirty="0">
              <a:solidFill>
                <a:srgbClr val="FF0000"/>
              </a:solidFill>
              <a:latin typeface="Calibri"/>
              <a:cs typeface="Calibri"/>
            </a:endParaRPr>
          </a:p>
          <a:p>
            <a:pPr marL="1257300" lvl="2" indent="-342900">
              <a:lnSpc>
                <a:spcPct val="80000"/>
              </a:lnSpc>
              <a:buFont typeface="Arial"/>
              <a:buChar char="•"/>
            </a:pPr>
            <a:endParaRPr lang="en-GB" sz="2000" dirty="0">
              <a:solidFill>
                <a:schemeClr val="tx2"/>
              </a:solidFill>
              <a:latin typeface="Calibri"/>
              <a:cs typeface="Calibri"/>
            </a:endParaRPr>
          </a:p>
        </p:txBody>
      </p:sp>
    </p:spTree>
    <p:extLst>
      <p:ext uri="{BB962C8B-B14F-4D97-AF65-F5344CB8AC3E}">
        <p14:creationId xmlns:p14="http://schemas.microsoft.com/office/powerpoint/2010/main" val="371904871"/>
      </p:ext>
    </p:extLst>
  </p:cSld>
  <p:clrMapOvr>
    <a:masterClrMapping/>
  </p:clrMapOvr>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93</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Machine observations (historical)</a:t>
            </a:r>
            <a:endParaRPr lang="en-US" dirty="0"/>
          </a:p>
        </p:txBody>
      </p:sp>
      <p:sp>
        <p:nvSpPr>
          <p:cNvPr id="6" name="Rectangle 3"/>
          <p:cNvSpPr txBox="1">
            <a:spLocks noChangeArrowheads="1"/>
          </p:cNvSpPr>
          <p:nvPr/>
        </p:nvSpPr>
        <p:spPr bwMode="auto">
          <a:xfrm>
            <a:off x="519891" y="1256219"/>
            <a:ext cx="8110537" cy="447869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SzPct val="75000"/>
              <a:buFont typeface="Wingdings" charset="2"/>
              <a:buChar char="u"/>
              <a:tabLst/>
              <a:defRPr/>
            </a:pPr>
            <a:r>
              <a:rPr kumimoji="0" lang="de-DE" sz="2000" b="0" i="0" u="none" strike="noStrike" kern="0" cap="none" spc="0" normalizeH="0" baseline="0" noProof="0" dirty="0" smtClean="0">
                <a:ln>
                  <a:noFill/>
                </a:ln>
                <a:solidFill>
                  <a:srgbClr val="0000FF"/>
                </a:solidFill>
                <a:effectLst/>
                <a:uLnTx/>
                <a:uFillTx/>
              </a:rPr>
              <a:t>Novosibirsk </a:t>
            </a:r>
            <a:r>
              <a:rPr kumimoji="0" lang="de-DE" sz="2000" b="0" i="0" u="none" strike="noStrike" kern="0" cap="none" spc="0" normalizeH="0" baseline="0" noProof="0" dirty="0" err="1" smtClean="0">
                <a:ln>
                  <a:noFill/>
                </a:ln>
                <a:solidFill>
                  <a:srgbClr val="0000FF"/>
                </a:solidFill>
                <a:effectLst/>
                <a:uLnTx/>
                <a:uFillTx/>
              </a:rPr>
              <a:t>proton</a:t>
            </a:r>
            <a:r>
              <a:rPr kumimoji="0" lang="de-DE" sz="2000" b="0" i="0" u="none" strike="noStrike" kern="0" cap="none" spc="0" normalizeH="0" baseline="0" noProof="0" dirty="0" smtClean="0">
                <a:ln>
                  <a:noFill/>
                </a:ln>
                <a:solidFill>
                  <a:srgbClr val="0000FF"/>
                </a:solidFill>
                <a:effectLst/>
                <a:uLnTx/>
                <a:uFillTx/>
              </a:rPr>
              <a:t> </a:t>
            </a:r>
            <a:r>
              <a:rPr kumimoji="0" lang="de-DE" sz="2000" b="0" i="0" u="none" strike="noStrike" kern="0" cap="none" spc="0" normalizeH="0" baseline="0" noProof="0" dirty="0" err="1" smtClean="0">
                <a:ln>
                  <a:noFill/>
                </a:ln>
                <a:solidFill>
                  <a:srgbClr val="0000FF"/>
                </a:solidFill>
                <a:effectLst/>
                <a:uLnTx/>
                <a:uFillTx/>
              </a:rPr>
              <a:t>storage</a:t>
            </a:r>
            <a:r>
              <a:rPr kumimoji="0" lang="de-DE" sz="2000" b="0" i="0" u="none" strike="noStrike" kern="0" cap="none" spc="0" normalizeH="0" baseline="0" noProof="0" dirty="0" smtClean="0">
                <a:ln>
                  <a:noFill/>
                </a:ln>
                <a:solidFill>
                  <a:srgbClr val="0000FF"/>
                </a:solidFill>
                <a:effectLst/>
                <a:uLnTx/>
                <a:uFillTx/>
              </a:rPr>
              <a:t> ring (1967)                                                 </a:t>
            </a:r>
            <a:r>
              <a:rPr lang="de-DE" sz="2000" kern="0" dirty="0" err="1"/>
              <a:t>U</a:t>
            </a:r>
            <a:r>
              <a:rPr kumimoji="0" lang="de-DE" sz="2000" b="0" i="0" u="none" strike="noStrike" kern="0" cap="none" spc="0" normalizeH="0" baseline="0" noProof="0" dirty="0" err="1" smtClean="0">
                <a:ln>
                  <a:noFill/>
                </a:ln>
                <a:solidFill>
                  <a:schemeClr val="tx1"/>
                </a:solidFill>
                <a:effectLst/>
                <a:uLnTx/>
                <a:uFillTx/>
              </a:rPr>
              <a:t>nusual</a:t>
            </a:r>
            <a:r>
              <a:rPr kumimoji="0" lang="de-DE" sz="2000" b="0" i="0" u="none" strike="noStrike" kern="0" cap="none" spc="0" normalizeH="0" baseline="0" noProof="0" dirty="0" smtClean="0">
                <a:ln>
                  <a:noFill/>
                </a:ln>
                <a:solidFill>
                  <a:schemeClr val="tx1"/>
                </a:solidFill>
                <a:effectLst/>
                <a:uLnTx/>
                <a:uFillTx/>
              </a:rPr>
              <a:t> </a:t>
            </a:r>
            <a:r>
              <a:rPr kumimoji="0" lang="de-DE" sz="2000" b="0" i="0" u="none" strike="noStrike" kern="0" cap="none" spc="0" normalizeH="0" baseline="0" noProof="0" dirty="0" err="1" smtClean="0">
                <a:ln>
                  <a:noFill/>
                </a:ln>
                <a:solidFill>
                  <a:schemeClr val="tx1"/>
                </a:solidFill>
                <a:effectLst/>
                <a:uLnTx/>
                <a:uFillTx/>
              </a:rPr>
              <a:t>transverse</a:t>
            </a:r>
            <a:r>
              <a:rPr kumimoji="0" lang="de-DE" sz="2000" b="0" i="0" u="none" strike="noStrike" kern="0" cap="none" spc="0" normalizeH="0" baseline="0" noProof="0" dirty="0" smtClean="0">
                <a:ln>
                  <a:noFill/>
                </a:ln>
                <a:solidFill>
                  <a:schemeClr val="tx1"/>
                </a:solidFill>
                <a:effectLst/>
                <a:uLnTx/>
                <a:uFillTx/>
              </a:rPr>
              <a:t> </a:t>
            </a:r>
            <a:r>
              <a:rPr kumimoji="0" lang="de-DE" sz="2000" b="0" i="0" u="none" strike="noStrike" kern="0" cap="none" spc="0" normalizeH="0" baseline="0" noProof="0" dirty="0" err="1" smtClean="0">
                <a:ln>
                  <a:noFill/>
                </a:ln>
                <a:solidFill>
                  <a:schemeClr val="tx1"/>
                </a:solidFill>
                <a:effectLst/>
                <a:uLnTx/>
                <a:uFillTx/>
              </a:rPr>
              <a:t>instabilities</a:t>
            </a:r>
            <a:r>
              <a:rPr kumimoji="0" lang="de-DE" sz="2000" b="0" i="0" u="none" strike="noStrike" kern="0" cap="none" spc="0" normalizeH="0" baseline="0" noProof="0" dirty="0" smtClean="0">
                <a:ln>
                  <a:noFill/>
                </a:ln>
                <a:solidFill>
                  <a:schemeClr val="tx1"/>
                </a:solidFill>
                <a:effectLst/>
                <a:uLnTx/>
                <a:uFillTx/>
              </a:rPr>
              <a:t> </a:t>
            </a:r>
            <a:r>
              <a:rPr kumimoji="0" lang="de-DE" sz="2000" b="0" i="0" u="none" strike="noStrike" kern="0" cap="none" spc="0" normalizeH="0" baseline="0" noProof="0" dirty="0" err="1" smtClean="0">
                <a:ln>
                  <a:noFill/>
                </a:ln>
                <a:solidFill>
                  <a:schemeClr val="tx1"/>
                </a:solidFill>
                <a:effectLst/>
                <a:uLnTx/>
                <a:uFillTx/>
              </a:rPr>
              <a:t>occurred</a:t>
            </a:r>
            <a:r>
              <a:rPr kumimoji="0" lang="de-DE" sz="2000" b="0" i="0" u="none" strike="noStrike" kern="0" cap="none" spc="0" normalizeH="0" baseline="0" noProof="0" dirty="0" smtClean="0">
                <a:ln>
                  <a:noFill/>
                </a:ln>
                <a:solidFill>
                  <a:schemeClr val="tx1"/>
                </a:solidFill>
                <a:effectLst/>
                <a:uLnTx/>
                <a:uFillTx/>
              </a:rPr>
              <a:t> </a:t>
            </a:r>
            <a:r>
              <a:rPr kumimoji="0" lang="de-DE" sz="2000" b="0" i="0" u="none" strike="noStrike" kern="0" cap="none" spc="0" normalizeH="0" baseline="0" noProof="0" dirty="0" err="1" smtClean="0">
                <a:ln>
                  <a:noFill/>
                </a:ln>
                <a:solidFill>
                  <a:schemeClr val="tx1"/>
                </a:solidFill>
                <a:effectLst/>
                <a:uLnTx/>
                <a:uFillTx/>
              </a:rPr>
              <a:t>for</a:t>
            </a:r>
            <a:r>
              <a:rPr kumimoji="0" lang="de-DE" sz="2000" b="0" i="0" u="none" strike="noStrike" kern="0" cap="none" spc="0" normalizeH="0" baseline="0" noProof="0" dirty="0" smtClean="0">
                <a:ln>
                  <a:noFill/>
                </a:ln>
                <a:solidFill>
                  <a:schemeClr val="tx1"/>
                </a:solidFill>
                <a:effectLst/>
                <a:uLnTx/>
                <a:uFillTx/>
              </a:rPr>
              <a:t> </a:t>
            </a:r>
            <a:r>
              <a:rPr kumimoji="0" lang="de-DE" sz="2000" b="0" i="0" u="none" strike="noStrike" kern="0" cap="none" spc="0" normalizeH="0" baseline="0" noProof="0" dirty="0" err="1" smtClean="0">
                <a:ln>
                  <a:noFill/>
                </a:ln>
                <a:solidFill>
                  <a:schemeClr val="tx1"/>
                </a:solidFill>
                <a:effectLst/>
                <a:uLnTx/>
                <a:uFillTx/>
              </a:rPr>
              <a:t>bunched</a:t>
            </a:r>
            <a:r>
              <a:rPr kumimoji="0" lang="de-DE" sz="2000" b="0" i="0" u="none" strike="noStrike" kern="0" cap="none" spc="0" normalizeH="0" baseline="0" noProof="0" dirty="0" smtClean="0">
                <a:ln>
                  <a:noFill/>
                </a:ln>
                <a:solidFill>
                  <a:schemeClr val="tx1"/>
                </a:solidFill>
                <a:effectLst/>
                <a:uLnTx/>
                <a:uFillTx/>
              </a:rPr>
              <a:t> and </a:t>
            </a:r>
            <a:r>
              <a:rPr kumimoji="0" lang="de-DE" sz="2000" b="0" i="0" u="none" strike="noStrike" kern="0" cap="none" spc="0" normalizeH="0" baseline="0" noProof="0" dirty="0" err="1" smtClean="0">
                <a:ln>
                  <a:noFill/>
                </a:ln>
                <a:solidFill>
                  <a:schemeClr val="tx1"/>
                </a:solidFill>
                <a:effectLst/>
                <a:uLnTx/>
                <a:uFillTx/>
              </a:rPr>
              <a:t>unbunched</a:t>
            </a:r>
            <a:r>
              <a:rPr kumimoji="0" lang="de-DE" sz="2000" b="0" i="0" u="none" strike="noStrike" kern="0" cap="none" spc="0" normalizeH="0" baseline="0" noProof="0" dirty="0" smtClean="0">
                <a:ln>
                  <a:noFill/>
                </a:ln>
                <a:solidFill>
                  <a:schemeClr val="tx1"/>
                </a:solidFill>
                <a:effectLst/>
                <a:uLnTx/>
                <a:uFillTx/>
              </a:rPr>
              <a:t> </a:t>
            </a:r>
            <a:r>
              <a:rPr kumimoji="0" lang="de-DE" sz="2000" b="0" i="0" u="none" strike="noStrike" kern="0" cap="none" spc="0" normalizeH="0" baseline="0" noProof="0" dirty="0" err="1" smtClean="0">
                <a:ln>
                  <a:noFill/>
                </a:ln>
                <a:solidFill>
                  <a:schemeClr val="tx1"/>
                </a:solidFill>
                <a:effectLst/>
                <a:uLnTx/>
                <a:uFillTx/>
              </a:rPr>
              <a:t>beams</a:t>
            </a:r>
            <a:r>
              <a:rPr kumimoji="0" lang="de-DE" sz="2000" b="0" i="0" u="none" strike="noStrike" kern="0" cap="none" spc="0" normalizeH="0" baseline="0" noProof="0" dirty="0" smtClean="0">
                <a:ln>
                  <a:noFill/>
                </a:ln>
                <a:solidFill>
                  <a:schemeClr val="tx1"/>
                </a:solidFill>
                <a:effectLst/>
                <a:uLnTx/>
                <a:uFillTx/>
              </a:rPr>
              <a:t>. Model of </a:t>
            </a:r>
            <a:r>
              <a:rPr kumimoji="0" lang="de-DE" sz="2000" b="0" i="0" u="none" strike="noStrike" kern="0" cap="none" spc="0" normalizeH="0" baseline="0" noProof="0" dirty="0" err="1" smtClean="0">
                <a:ln>
                  <a:noFill/>
                </a:ln>
                <a:solidFill>
                  <a:schemeClr val="tx1"/>
                </a:solidFill>
                <a:effectLst/>
                <a:uLnTx/>
                <a:uFillTx/>
              </a:rPr>
              <a:t>coupled</a:t>
            </a:r>
            <a:r>
              <a:rPr kumimoji="0" lang="de-DE" sz="2000" b="0" i="0" u="none" strike="noStrike" kern="0" cap="none" spc="0" normalizeH="0" baseline="0" noProof="0" dirty="0" smtClean="0">
                <a:ln>
                  <a:noFill/>
                </a:ln>
                <a:solidFill>
                  <a:schemeClr val="tx1"/>
                </a:solidFill>
                <a:effectLst/>
                <a:uLnTx/>
                <a:uFillTx/>
              </a:rPr>
              <a:t> </a:t>
            </a:r>
            <a:r>
              <a:rPr kumimoji="0" lang="de-DE" sz="2000" b="0" i="0" u="none" strike="noStrike" kern="0" cap="none" spc="0" normalizeH="0" baseline="0" noProof="0" dirty="0" err="1" smtClean="0">
                <a:ln>
                  <a:noFill/>
                </a:ln>
                <a:solidFill>
                  <a:schemeClr val="tx1"/>
                </a:solidFill>
                <a:effectLst/>
                <a:uLnTx/>
                <a:uFillTx/>
              </a:rPr>
              <a:t>electron/beam</a:t>
            </a:r>
            <a:r>
              <a:rPr kumimoji="0" lang="de-DE" sz="2000" b="0" i="0" u="none" strike="noStrike" kern="0" cap="none" spc="0" normalizeH="0" baseline="0" noProof="0" dirty="0" smtClean="0">
                <a:ln>
                  <a:noFill/>
                </a:ln>
                <a:solidFill>
                  <a:schemeClr val="tx1"/>
                </a:solidFill>
                <a:effectLst/>
                <a:uLnTx/>
                <a:uFillTx/>
              </a:rPr>
              <a:t> </a:t>
            </a:r>
            <a:r>
              <a:rPr kumimoji="0" lang="de-DE" sz="2000" b="0" i="0" u="none" strike="noStrike" kern="0" cap="none" spc="0" normalizeH="0" baseline="0" noProof="0" dirty="0" err="1" smtClean="0">
                <a:ln>
                  <a:noFill/>
                </a:ln>
                <a:solidFill>
                  <a:schemeClr val="tx1"/>
                </a:solidFill>
                <a:effectLst/>
                <a:uLnTx/>
                <a:uFillTx/>
              </a:rPr>
              <a:t>centroid</a:t>
            </a:r>
            <a:r>
              <a:rPr kumimoji="0" lang="de-DE" sz="2000" b="0" i="0" u="none" strike="noStrike" kern="0" cap="none" spc="0" normalizeH="0" baseline="0" noProof="0" dirty="0" smtClean="0">
                <a:ln>
                  <a:noFill/>
                </a:ln>
                <a:solidFill>
                  <a:schemeClr val="tx1"/>
                </a:solidFill>
                <a:effectLst/>
                <a:uLnTx/>
                <a:uFillTx/>
              </a:rPr>
              <a:t> </a:t>
            </a:r>
            <a:r>
              <a:rPr kumimoji="0" lang="de-DE" sz="2000" b="0" i="0" u="none" strike="noStrike" kern="0" cap="none" spc="0" normalizeH="0" baseline="0" noProof="0" dirty="0" err="1" smtClean="0">
                <a:ln>
                  <a:noFill/>
                </a:ln>
                <a:solidFill>
                  <a:schemeClr val="tx1"/>
                </a:solidFill>
                <a:effectLst/>
                <a:uLnTx/>
                <a:uFillTx/>
              </a:rPr>
              <a:t>oscillation</a:t>
            </a:r>
            <a:r>
              <a:rPr kumimoji="0" lang="de-DE" sz="2000" b="0" i="0" u="none" strike="noStrike" kern="0" cap="none" spc="0" normalizeH="0" baseline="0" noProof="0" dirty="0" smtClean="0">
                <a:ln>
                  <a:noFill/>
                </a:ln>
                <a:solidFill>
                  <a:schemeClr val="tx1"/>
                </a:solidFill>
                <a:effectLst/>
                <a:uLnTx/>
                <a:uFillTx/>
              </a:rPr>
              <a:t>.</a:t>
            </a:r>
          </a:p>
          <a:p>
            <a:pPr marL="342900" marR="0" lvl="0" indent="-342900" algn="l" defTabSz="914400" rtl="0" eaLnBrk="1" fontAlgn="base" latinLnBrk="0" hangingPunct="1">
              <a:lnSpc>
                <a:spcPct val="100000"/>
              </a:lnSpc>
              <a:spcBef>
                <a:spcPct val="20000"/>
              </a:spcBef>
              <a:spcAft>
                <a:spcPct val="0"/>
              </a:spcAft>
              <a:buSzPct val="75000"/>
              <a:buFont typeface="Wingdings" charset="2"/>
              <a:buChar char="u"/>
              <a:tabLst/>
              <a:defRPr/>
            </a:pPr>
            <a:r>
              <a:rPr kumimoji="0" lang="de-DE" sz="2000" b="0" i="0" u="none" strike="noStrike" kern="0" cap="none" spc="0" normalizeH="0" baseline="0" noProof="0" dirty="0" smtClean="0">
                <a:ln>
                  <a:noFill/>
                </a:ln>
                <a:solidFill>
                  <a:srgbClr val="0000FF"/>
                </a:solidFill>
                <a:effectLst/>
                <a:uLnTx/>
                <a:uFillTx/>
              </a:rPr>
              <a:t>CERN ISR (1970s</a:t>
            </a:r>
            <a:r>
              <a:rPr lang="de-DE" sz="2000" kern="0" dirty="0">
                <a:solidFill>
                  <a:srgbClr val="0000FF"/>
                </a:solidFill>
              </a:rPr>
              <a:t>)</a:t>
            </a:r>
            <a:r>
              <a:rPr lang="de-DE" sz="2000" kern="0" dirty="0" smtClean="0">
                <a:solidFill>
                  <a:srgbClr val="0000FF"/>
                </a:solidFill>
              </a:rPr>
              <a:t>                                                                                        </a:t>
            </a:r>
            <a:r>
              <a:rPr lang="de-DE" sz="2000" kern="0" dirty="0"/>
              <a:t>C</a:t>
            </a:r>
            <a:r>
              <a:rPr kumimoji="0" lang="de-DE" sz="2000" b="0" i="0" u="none" strike="noStrike" kern="0" cap="none" spc="0" normalizeH="0" baseline="0" noProof="0" dirty="0" err="1" smtClean="0">
                <a:ln>
                  <a:noFill/>
                </a:ln>
                <a:solidFill>
                  <a:schemeClr val="tx1"/>
                </a:solidFill>
                <a:effectLst/>
                <a:uLnTx/>
                <a:uFillTx/>
              </a:rPr>
              <a:t>oasting</a:t>
            </a:r>
            <a:r>
              <a:rPr kumimoji="0" lang="de-DE" sz="2000" b="0" i="0" u="none" strike="noStrike" kern="0" cap="none" spc="0" normalizeH="0" baseline="0" noProof="0" dirty="0" smtClean="0">
                <a:ln>
                  <a:noFill/>
                </a:ln>
                <a:solidFill>
                  <a:schemeClr val="tx1"/>
                </a:solidFill>
                <a:effectLst/>
                <a:uLnTx/>
                <a:uFillTx/>
              </a:rPr>
              <a:t> </a:t>
            </a:r>
            <a:r>
              <a:rPr kumimoji="0" lang="de-DE" sz="2000" b="0" i="0" u="none" strike="noStrike" kern="0" cap="none" spc="0" normalizeH="0" baseline="0" noProof="0" dirty="0" smtClean="0">
                <a:ln>
                  <a:noFill/>
                </a:ln>
                <a:solidFill>
                  <a:schemeClr val="tx1"/>
                </a:solidFill>
                <a:effectLst/>
                <a:uLnTx/>
                <a:uFillTx/>
              </a:rPr>
              <a:t>beam </a:t>
            </a:r>
            <a:r>
              <a:rPr kumimoji="0" lang="de-DE" sz="2000" b="0" i="0" u="none" strike="noStrike" kern="0" cap="none" spc="0" normalizeH="0" baseline="0" noProof="0" dirty="0" err="1" smtClean="0">
                <a:ln>
                  <a:noFill/>
                </a:ln>
                <a:solidFill>
                  <a:schemeClr val="tx1"/>
                </a:solidFill>
                <a:effectLst/>
                <a:uLnTx/>
                <a:uFillTx/>
              </a:rPr>
              <a:t>instability</a:t>
            </a:r>
            <a:r>
              <a:rPr kumimoji="0" lang="de-DE" sz="2000" b="0" i="0" u="none" strike="noStrike" kern="0" cap="none" spc="0" normalizeH="0" baseline="0" noProof="0" dirty="0" smtClean="0">
                <a:ln>
                  <a:noFill/>
                </a:ln>
                <a:solidFill>
                  <a:schemeClr val="tx1"/>
                </a:solidFill>
                <a:effectLst/>
                <a:uLnTx/>
                <a:uFillTx/>
              </a:rPr>
              <a:t> and fast </a:t>
            </a:r>
            <a:r>
              <a:rPr kumimoji="0" lang="de-DE" sz="2000" b="0" i="0" u="none" strike="noStrike" kern="0" cap="none" spc="0" normalizeH="0" baseline="0" noProof="0" dirty="0" err="1" smtClean="0">
                <a:ln>
                  <a:noFill/>
                </a:ln>
                <a:solidFill>
                  <a:schemeClr val="tx1"/>
                </a:solidFill>
                <a:effectLst/>
                <a:uLnTx/>
                <a:uFillTx/>
              </a:rPr>
              <a:t>pressure</a:t>
            </a:r>
            <a:r>
              <a:rPr lang="de-DE" sz="2000" kern="0" dirty="0" smtClean="0"/>
              <a:t> </a:t>
            </a:r>
            <a:r>
              <a:rPr kumimoji="0" lang="de-DE" sz="2000" b="0" i="0" u="none" strike="noStrike" kern="0" cap="none" spc="0" normalizeH="0" baseline="0" noProof="0" dirty="0" err="1" smtClean="0">
                <a:ln>
                  <a:noFill/>
                </a:ln>
                <a:solidFill>
                  <a:schemeClr val="tx1"/>
                </a:solidFill>
                <a:effectLst/>
                <a:uLnTx/>
                <a:uFillTx/>
              </a:rPr>
              <a:t>rise</a:t>
            </a:r>
            <a:r>
              <a:rPr kumimoji="0" lang="de-DE" sz="2000" b="0" i="0" u="none" strike="noStrike" kern="0" cap="none" spc="0" normalizeH="0" baseline="0" noProof="0" dirty="0" smtClean="0">
                <a:ln>
                  <a:noFill/>
                </a:ln>
                <a:solidFill>
                  <a:schemeClr val="tx1"/>
                </a:solidFill>
                <a:effectLst/>
                <a:uLnTx/>
                <a:uFillTx/>
              </a:rPr>
              <a:t> </a:t>
            </a:r>
            <a:r>
              <a:rPr kumimoji="0" lang="de-DE" sz="2000" b="0" i="0" u="none" strike="noStrike" kern="0" cap="none" spc="0" normalizeH="0" baseline="0" noProof="0" dirty="0" err="1" smtClean="0">
                <a:ln>
                  <a:noFill/>
                </a:ln>
                <a:solidFill>
                  <a:schemeClr val="tx1"/>
                </a:solidFill>
                <a:effectLst/>
                <a:uLnTx/>
                <a:uFillTx/>
              </a:rPr>
              <a:t>for</a:t>
            </a:r>
            <a:r>
              <a:rPr kumimoji="0" lang="de-DE" sz="2000" b="0" i="0" u="none" strike="noStrike" kern="0" cap="none" spc="0" normalizeH="0" baseline="0" noProof="0" dirty="0" smtClean="0">
                <a:ln>
                  <a:noFill/>
                </a:ln>
                <a:solidFill>
                  <a:schemeClr val="tx1"/>
                </a:solidFill>
                <a:effectLst/>
                <a:uLnTx/>
                <a:uFillTx/>
              </a:rPr>
              <a:t> </a:t>
            </a:r>
            <a:r>
              <a:rPr kumimoji="0" lang="de-DE" sz="2000" b="0" i="0" u="none" strike="noStrike" kern="0" cap="none" spc="0" normalizeH="0" baseline="0" noProof="0" dirty="0" err="1" smtClean="0">
                <a:ln>
                  <a:noFill/>
                </a:ln>
                <a:solidFill>
                  <a:schemeClr val="tx1"/>
                </a:solidFill>
                <a:effectLst/>
                <a:uLnTx/>
                <a:uFillTx/>
              </a:rPr>
              <a:t>bunched</a:t>
            </a:r>
            <a:r>
              <a:rPr kumimoji="0" lang="de-DE" sz="2000" b="0" i="0" u="none" strike="noStrike" kern="0" cap="none" spc="0" normalizeH="0" baseline="0" noProof="0" dirty="0" smtClean="0">
                <a:ln>
                  <a:noFill/>
                </a:ln>
                <a:solidFill>
                  <a:schemeClr val="tx1"/>
                </a:solidFill>
                <a:effectLst/>
                <a:uLnTx/>
                <a:uFillTx/>
              </a:rPr>
              <a:t> </a:t>
            </a:r>
            <a:r>
              <a:rPr kumimoji="0" lang="de-DE" sz="2000" b="0" i="0" u="none" strike="noStrike" kern="0" cap="none" spc="0" normalizeH="0" baseline="0" noProof="0" dirty="0" err="1" smtClean="0">
                <a:ln>
                  <a:noFill/>
                </a:ln>
                <a:solidFill>
                  <a:schemeClr val="tx1"/>
                </a:solidFill>
                <a:effectLst/>
                <a:uLnTx/>
                <a:uFillTx/>
              </a:rPr>
              <a:t>proton</a:t>
            </a:r>
            <a:r>
              <a:rPr kumimoji="0" lang="de-DE" sz="2000" b="0" i="0" u="none" strike="noStrike" kern="0" cap="none" spc="0" normalizeH="0" baseline="0" noProof="0" dirty="0" smtClean="0">
                <a:ln>
                  <a:noFill/>
                </a:ln>
                <a:solidFill>
                  <a:schemeClr val="tx1"/>
                </a:solidFill>
                <a:effectLst/>
                <a:uLnTx/>
                <a:uFillTx/>
              </a:rPr>
              <a:t> </a:t>
            </a:r>
            <a:r>
              <a:rPr kumimoji="0" lang="de-DE" sz="2000" b="0" i="0" u="none" strike="noStrike" kern="0" cap="none" spc="0" normalizeH="0" baseline="0" noProof="0" dirty="0" err="1" smtClean="0">
                <a:ln>
                  <a:noFill/>
                </a:ln>
                <a:solidFill>
                  <a:schemeClr val="tx1"/>
                </a:solidFill>
                <a:effectLst/>
                <a:uLnTx/>
                <a:uFillTx/>
              </a:rPr>
              <a:t>beam</a:t>
            </a:r>
            <a:r>
              <a:rPr lang="de-DE" sz="2000" dirty="0" smtClean="0"/>
              <a:t>.</a:t>
            </a:r>
          </a:p>
          <a:p>
            <a:pPr marL="342900" indent="-342900" defTabSz="914400" fontAlgn="base">
              <a:spcBef>
                <a:spcPct val="20000"/>
              </a:spcBef>
              <a:spcAft>
                <a:spcPct val="0"/>
              </a:spcAft>
              <a:buSzPct val="75000"/>
              <a:buFont typeface="Wingdings" charset="2"/>
              <a:buChar char="u"/>
            </a:pPr>
            <a:r>
              <a:rPr lang="de-DE" sz="2000" dirty="0" smtClean="0">
                <a:solidFill>
                  <a:srgbClr val="0000FF"/>
                </a:solidFill>
              </a:rPr>
              <a:t>Los Alamos PSR (1988)                                                                                   </a:t>
            </a:r>
            <a:r>
              <a:rPr lang="de-DE" sz="2000" dirty="0"/>
              <a:t>F</a:t>
            </a:r>
            <a:r>
              <a:rPr lang="de-DE" sz="2000" dirty="0" smtClean="0"/>
              <a:t>ast </a:t>
            </a:r>
            <a:r>
              <a:rPr lang="de-DE" sz="2000" dirty="0" err="1" smtClean="0"/>
              <a:t>instability</a:t>
            </a:r>
            <a:r>
              <a:rPr lang="de-DE" sz="2000" dirty="0" smtClean="0"/>
              <a:t> </a:t>
            </a:r>
            <a:r>
              <a:rPr lang="de-DE" sz="2000" dirty="0" err="1" smtClean="0"/>
              <a:t>with</a:t>
            </a:r>
            <a:r>
              <a:rPr lang="de-DE" sz="2000" dirty="0" smtClean="0"/>
              <a:t> beam </a:t>
            </a:r>
            <a:r>
              <a:rPr lang="de-DE" sz="2000" dirty="0" err="1" smtClean="0"/>
              <a:t>loss</a:t>
            </a:r>
            <a:r>
              <a:rPr lang="de-DE" sz="2000" dirty="0" smtClean="0"/>
              <a:t> </a:t>
            </a:r>
            <a:r>
              <a:rPr lang="de-DE" sz="2000" dirty="0" err="1" smtClean="0"/>
              <a:t>above</a:t>
            </a:r>
            <a:r>
              <a:rPr lang="de-DE" sz="2000" dirty="0" smtClean="0"/>
              <a:t> a </a:t>
            </a:r>
            <a:r>
              <a:rPr lang="de-DE" sz="2000" dirty="0" err="1" smtClean="0"/>
              <a:t>threshold</a:t>
            </a:r>
            <a:r>
              <a:rPr lang="de-DE" sz="2000" dirty="0" smtClean="0"/>
              <a:t> </a:t>
            </a:r>
            <a:r>
              <a:rPr lang="de-DE" sz="2000" dirty="0" err="1" smtClean="0"/>
              <a:t>current</a:t>
            </a:r>
            <a:r>
              <a:rPr lang="de-DE" sz="2000" dirty="0" smtClean="0"/>
              <a:t> (</a:t>
            </a:r>
            <a:r>
              <a:rPr lang="de-DE" sz="2000" dirty="0" err="1" smtClean="0"/>
              <a:t>for</a:t>
            </a:r>
            <a:r>
              <a:rPr lang="de-DE" sz="2000" dirty="0" smtClean="0"/>
              <a:t> </a:t>
            </a:r>
            <a:r>
              <a:rPr lang="de-DE" sz="2000" dirty="0" err="1" smtClean="0"/>
              <a:t>bunched</a:t>
            </a:r>
            <a:r>
              <a:rPr lang="de-DE" sz="2000" dirty="0" smtClean="0"/>
              <a:t> and </a:t>
            </a:r>
            <a:r>
              <a:rPr lang="de-DE" sz="2000" dirty="0" err="1" smtClean="0"/>
              <a:t>unbunched</a:t>
            </a:r>
            <a:r>
              <a:rPr lang="de-DE" sz="2000" dirty="0" smtClean="0"/>
              <a:t> </a:t>
            </a:r>
            <a:r>
              <a:rPr lang="de-DE" sz="2000" dirty="0" err="1" smtClean="0"/>
              <a:t>beams</a:t>
            </a:r>
            <a:r>
              <a:rPr lang="de-DE" sz="2000" dirty="0" smtClean="0"/>
              <a:t>)</a:t>
            </a:r>
          </a:p>
          <a:p>
            <a:pPr marL="342900" indent="-342900" defTabSz="914400" fontAlgn="base">
              <a:spcBef>
                <a:spcPct val="20000"/>
              </a:spcBef>
              <a:spcAft>
                <a:spcPct val="0"/>
              </a:spcAft>
              <a:buSzPct val="75000"/>
              <a:buFont typeface="Wingdings" charset="2"/>
              <a:buChar char="u"/>
            </a:pPr>
            <a:r>
              <a:rPr lang="de-DE" sz="2000" dirty="0" smtClean="0">
                <a:solidFill>
                  <a:srgbClr val="0000FF"/>
                </a:solidFill>
              </a:rPr>
              <a:t>KEK PF (1989)                                                                                   </a:t>
            </a:r>
            <a:r>
              <a:rPr lang="de-DE" sz="2000" dirty="0" err="1"/>
              <a:t>M</a:t>
            </a:r>
            <a:r>
              <a:rPr lang="de-DE" sz="2000" dirty="0" err="1" smtClean="0"/>
              <a:t>ultibunch</a:t>
            </a:r>
            <a:r>
              <a:rPr lang="de-DE" sz="2000" dirty="0" smtClean="0"/>
              <a:t> </a:t>
            </a:r>
            <a:r>
              <a:rPr lang="de-DE" sz="2000" dirty="0" err="1" smtClean="0"/>
              <a:t>instability</a:t>
            </a:r>
            <a:r>
              <a:rPr lang="de-DE" sz="2000" dirty="0" smtClean="0"/>
              <a:t> </a:t>
            </a:r>
            <a:r>
              <a:rPr lang="de-DE" sz="2000" dirty="0" err="1" smtClean="0"/>
              <a:t>for</a:t>
            </a:r>
            <a:r>
              <a:rPr lang="de-DE" sz="2000" dirty="0" smtClean="0"/>
              <a:t> </a:t>
            </a:r>
            <a:r>
              <a:rPr lang="de-DE" sz="2000" dirty="0" err="1" smtClean="0"/>
              <a:t>positron</a:t>
            </a:r>
            <a:r>
              <a:rPr lang="de-DE" sz="2000" dirty="0" smtClean="0"/>
              <a:t> </a:t>
            </a:r>
            <a:r>
              <a:rPr lang="de-DE" sz="2000" dirty="0" err="1" smtClean="0"/>
              <a:t>bunch</a:t>
            </a:r>
            <a:r>
              <a:rPr lang="de-DE" sz="2000" dirty="0" smtClean="0"/>
              <a:t> </a:t>
            </a:r>
            <a:r>
              <a:rPr lang="de-DE" sz="2000" dirty="0" err="1" smtClean="0"/>
              <a:t>trains</a:t>
            </a:r>
            <a:r>
              <a:rPr lang="de-DE" sz="2000" dirty="0" smtClean="0"/>
              <a:t>.</a:t>
            </a:r>
            <a:r>
              <a:rPr lang="de-DE" sz="2000" dirty="0" smtClean="0">
                <a:solidFill>
                  <a:srgbClr val="00FF00"/>
                </a:solidFill>
              </a:rPr>
              <a:t> </a:t>
            </a:r>
            <a:endParaRPr lang="de-DE" sz="2000" dirty="0" smtClean="0"/>
          </a:p>
          <a:p>
            <a:pPr marL="342900" marR="0" lvl="0" indent="-342900" algn="l" defTabSz="914400" rtl="0" eaLnBrk="1" fontAlgn="base" latinLnBrk="0" hangingPunct="1">
              <a:lnSpc>
                <a:spcPct val="100000"/>
              </a:lnSpc>
              <a:spcBef>
                <a:spcPct val="20000"/>
              </a:spcBef>
              <a:spcAft>
                <a:spcPct val="0"/>
              </a:spcAft>
              <a:buClr>
                <a:schemeClr val="folHlink"/>
              </a:buClr>
              <a:buSzPct val="75000"/>
              <a:buFont typeface="Wingdings" pitchFamily="-65" charset="2"/>
              <a:buNone/>
              <a:tabLst/>
              <a:defRPr/>
            </a:pPr>
            <a:endParaRPr kumimoji="0" lang="de-DE" sz="20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folHlink"/>
              </a:buClr>
              <a:buSzPct val="75000"/>
              <a:buFont typeface="Wingdings" pitchFamily="-65" charset="2"/>
              <a:buNone/>
              <a:tabLst/>
              <a:defRPr/>
            </a:pPr>
            <a:endParaRPr kumimoji="0" lang="de-DE" sz="2000" b="0" i="0" u="none" strike="noStrike" kern="0" cap="none" spc="0" normalizeH="0" baseline="0" noProof="0" dirty="0">
              <a:ln>
                <a:noFill/>
              </a:ln>
              <a:solidFill>
                <a:schemeClr val="tx1"/>
              </a:solidFill>
              <a:effectLst/>
              <a:uLnTx/>
              <a:uFillTx/>
              <a:latin typeface="+mn-lt"/>
              <a:ea typeface="+mn-ea"/>
              <a:cs typeface="+mn-cs"/>
            </a:endParaRPr>
          </a:p>
        </p:txBody>
      </p:sp>
      <p:sp>
        <p:nvSpPr>
          <p:cNvPr id="7"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9"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18495196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checkerboard(across)">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checkerboard(across)">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checkerboard(across)">
                                      <p:cBhvr>
                                        <p:cTn id="17"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utoUpdateAnimBg="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94</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Machine observations (historical)</a:t>
            </a:r>
            <a:endParaRPr lang="en-US" dirty="0"/>
          </a:p>
        </p:txBody>
      </p:sp>
      <p:sp>
        <p:nvSpPr>
          <p:cNvPr id="11" name="Rectangle 3"/>
          <p:cNvSpPr txBox="1">
            <a:spLocks noChangeArrowheads="1"/>
          </p:cNvSpPr>
          <p:nvPr/>
        </p:nvSpPr>
        <p:spPr bwMode="auto">
          <a:xfrm>
            <a:off x="519891" y="1256219"/>
            <a:ext cx="8110537" cy="447869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fontAlgn="base">
              <a:lnSpc>
                <a:spcPct val="90000"/>
              </a:lnSpc>
              <a:spcBef>
                <a:spcPct val="20000"/>
              </a:spcBef>
              <a:spcAft>
                <a:spcPct val="0"/>
              </a:spcAft>
              <a:buSzPct val="75000"/>
              <a:buFont typeface="Wingdings" charset="2"/>
              <a:buChar char="u"/>
              <a:defRPr/>
            </a:pPr>
            <a:r>
              <a:rPr lang="en-US" sz="2000" kern="0" dirty="0">
                <a:solidFill>
                  <a:srgbClr val="0000FF"/>
                </a:solidFill>
              </a:rPr>
              <a:t>CERN </a:t>
            </a:r>
            <a:r>
              <a:rPr lang="en-US" sz="2000" kern="0" dirty="0" smtClean="0">
                <a:solidFill>
                  <a:srgbClr val="0000FF"/>
                </a:solidFill>
              </a:rPr>
              <a:t>1997</a:t>
            </a:r>
          </a:p>
          <a:p>
            <a:pPr marL="342000" lvl="0" indent="-342000" fontAlgn="base">
              <a:lnSpc>
                <a:spcPct val="90000"/>
              </a:lnSpc>
              <a:spcBef>
                <a:spcPct val="20000"/>
              </a:spcBef>
              <a:spcAft>
                <a:spcPct val="0"/>
              </a:spcAft>
              <a:buClr>
                <a:srgbClr val="FF0000"/>
              </a:buClr>
              <a:buSzPct val="75000"/>
              <a:defRPr/>
            </a:pPr>
            <a:r>
              <a:rPr lang="en-US" sz="2000" kern="0" dirty="0" smtClean="0"/>
              <a:t>	</a:t>
            </a:r>
            <a:r>
              <a:rPr lang="en-US" sz="2000" kern="0" dirty="0"/>
              <a:t>C</a:t>
            </a:r>
            <a:r>
              <a:rPr lang="en-US" sz="2000" kern="0" dirty="0" smtClean="0"/>
              <a:t>rash </a:t>
            </a:r>
            <a:r>
              <a:rPr lang="en-US" sz="2000" kern="0" dirty="0"/>
              <a:t>program is launched to study electron clouds because it is suspected that they may endanger LHC operation</a:t>
            </a:r>
          </a:p>
          <a:p>
            <a:pPr marL="342900" lvl="0" indent="-342900" fontAlgn="base">
              <a:lnSpc>
                <a:spcPct val="90000"/>
              </a:lnSpc>
              <a:spcBef>
                <a:spcPct val="20000"/>
              </a:spcBef>
              <a:spcAft>
                <a:spcPct val="0"/>
              </a:spcAft>
              <a:buSzPct val="75000"/>
              <a:buFont typeface="Wingdings" charset="2"/>
              <a:buChar char="u"/>
              <a:defRPr/>
            </a:pPr>
            <a:r>
              <a:rPr lang="en-US" sz="2000" kern="0" dirty="0">
                <a:solidFill>
                  <a:srgbClr val="0000FF"/>
                </a:solidFill>
              </a:rPr>
              <a:t>SPS and PS (since 1999</a:t>
            </a:r>
            <a:r>
              <a:rPr lang="en-US" sz="2000" kern="0" dirty="0" smtClean="0">
                <a:solidFill>
                  <a:srgbClr val="0000FF"/>
                </a:solidFill>
              </a:rPr>
              <a:t>)</a:t>
            </a:r>
          </a:p>
          <a:p>
            <a:pPr marL="342000" lvl="0" fontAlgn="base">
              <a:lnSpc>
                <a:spcPct val="90000"/>
              </a:lnSpc>
              <a:spcBef>
                <a:spcPct val="20000"/>
              </a:spcBef>
              <a:spcAft>
                <a:spcPct val="0"/>
              </a:spcAft>
              <a:buClr>
                <a:srgbClr val="FF0000"/>
              </a:buClr>
              <a:buSzPct val="75000"/>
              <a:defRPr/>
            </a:pPr>
            <a:r>
              <a:rPr lang="en-US" sz="2000" kern="0" dirty="0" smtClean="0"/>
              <a:t>E</a:t>
            </a:r>
            <a:r>
              <a:rPr lang="en-US" sz="2000" kern="0" dirty="0" smtClean="0"/>
              <a:t>vidence </a:t>
            </a:r>
            <a:r>
              <a:rPr lang="en-US" sz="2000" kern="0" dirty="0"/>
              <a:t>for electron cloud with LHC type beams (pressure rise, signals at the PUs, instability)</a:t>
            </a:r>
          </a:p>
          <a:p>
            <a:pPr marL="342900" lvl="0" indent="-342900" fontAlgn="base">
              <a:lnSpc>
                <a:spcPct val="90000"/>
              </a:lnSpc>
              <a:spcBef>
                <a:spcPct val="20000"/>
              </a:spcBef>
              <a:spcAft>
                <a:spcPct val="0"/>
              </a:spcAft>
              <a:buSzPct val="75000"/>
              <a:buFont typeface="Wingdings" charset="2"/>
              <a:buChar char="u"/>
              <a:defRPr/>
            </a:pPr>
            <a:r>
              <a:rPr lang="en-US" sz="2000" kern="0" dirty="0">
                <a:solidFill>
                  <a:srgbClr val="0000FF"/>
                </a:solidFill>
              </a:rPr>
              <a:t>KEKB and PEP-II (1999</a:t>
            </a:r>
            <a:r>
              <a:rPr lang="en-US" sz="2000" kern="0" dirty="0" smtClean="0">
                <a:solidFill>
                  <a:srgbClr val="0000FF"/>
                </a:solidFill>
              </a:rPr>
              <a:t>)</a:t>
            </a:r>
          </a:p>
          <a:p>
            <a:pPr marL="342000" lvl="0" fontAlgn="base">
              <a:lnSpc>
                <a:spcPct val="90000"/>
              </a:lnSpc>
              <a:spcBef>
                <a:spcPct val="20000"/>
              </a:spcBef>
              <a:spcAft>
                <a:spcPct val="0"/>
              </a:spcAft>
              <a:buClr>
                <a:srgbClr val="FF0000"/>
              </a:buClr>
              <a:buSzPct val="75000"/>
              <a:defRPr/>
            </a:pPr>
            <a:r>
              <a:rPr lang="en-US" sz="2000" kern="0" dirty="0"/>
              <a:t>E</a:t>
            </a:r>
            <a:r>
              <a:rPr lang="en-US" sz="2000" kern="0" dirty="0" smtClean="0"/>
              <a:t>-</a:t>
            </a:r>
            <a:r>
              <a:rPr lang="en-US" sz="2000" kern="0" dirty="0"/>
              <a:t>cloud induced tune shifts along bunch train and instabilities.</a:t>
            </a:r>
          </a:p>
          <a:p>
            <a:pPr marL="342900" lvl="0" indent="-342900" fontAlgn="base">
              <a:lnSpc>
                <a:spcPct val="90000"/>
              </a:lnSpc>
              <a:spcBef>
                <a:spcPct val="20000"/>
              </a:spcBef>
              <a:spcAft>
                <a:spcPct val="0"/>
              </a:spcAft>
              <a:buSzPct val="75000"/>
              <a:buFont typeface="Wingdings" charset="2"/>
              <a:buChar char="u"/>
              <a:defRPr/>
            </a:pPr>
            <a:r>
              <a:rPr lang="en-US" sz="2000" kern="0" dirty="0">
                <a:solidFill>
                  <a:srgbClr val="0000FF"/>
                </a:solidFill>
              </a:rPr>
              <a:t>RHIC (2002</a:t>
            </a:r>
            <a:r>
              <a:rPr lang="en-US" sz="2000" kern="0" dirty="0" smtClean="0">
                <a:solidFill>
                  <a:srgbClr val="0000FF"/>
                </a:solidFill>
              </a:rPr>
              <a:t>)</a:t>
            </a:r>
          </a:p>
          <a:p>
            <a:pPr marL="342000" lvl="0" fontAlgn="base">
              <a:lnSpc>
                <a:spcPct val="90000"/>
              </a:lnSpc>
              <a:spcBef>
                <a:spcPct val="20000"/>
              </a:spcBef>
              <a:spcAft>
                <a:spcPct val="0"/>
              </a:spcAft>
              <a:buClr>
                <a:srgbClr val="FF0000"/>
              </a:buClr>
              <a:buSzPct val="75000"/>
              <a:defRPr/>
            </a:pPr>
            <a:r>
              <a:rPr lang="en-US" sz="2000" kern="0" dirty="0"/>
              <a:t>P</a:t>
            </a:r>
            <a:r>
              <a:rPr lang="en-US" sz="2000" kern="0" dirty="0" smtClean="0"/>
              <a:t>ressure </a:t>
            </a:r>
            <a:r>
              <a:rPr lang="en-US" sz="2000" kern="0" dirty="0"/>
              <a:t>rise, tune shift, still unexplained instabilities (at transition). Electron detectors installed</a:t>
            </a:r>
            <a:r>
              <a:rPr lang="en-US" sz="2000" kern="0" dirty="0" smtClean="0"/>
              <a:t>.</a:t>
            </a:r>
            <a:endParaRPr lang="en-US" sz="2000" kern="0" dirty="0"/>
          </a:p>
        </p:txBody>
      </p:sp>
      <p:sp>
        <p:nvSpPr>
          <p:cNvPr id="7"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9"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7798554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
                                            <p:txEl>
                                              <p:pRg st="2" end="2"/>
                                            </p:txEl>
                                          </p:spTgt>
                                        </p:tgtEl>
                                        <p:attrNameLst>
                                          <p:attrName>style.visibility</p:attrName>
                                        </p:attrNameLst>
                                      </p:cBhvr>
                                      <p:to>
                                        <p:strVal val="visible"/>
                                      </p:to>
                                    </p:set>
                                    <p:animEffect transition="in" filter="checkerboard(across)">
                                      <p:cBhvr>
                                        <p:cTn id="7" dur="500"/>
                                        <p:tgtEl>
                                          <p:spTgt spid="11">
                                            <p:txEl>
                                              <p:pRg st="2" end="2"/>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1">
                                            <p:txEl>
                                              <p:pRg st="3" end="3"/>
                                            </p:txEl>
                                          </p:spTgt>
                                        </p:tgtEl>
                                        <p:attrNameLst>
                                          <p:attrName>style.visibility</p:attrName>
                                        </p:attrNameLst>
                                      </p:cBhvr>
                                      <p:to>
                                        <p:strVal val="visible"/>
                                      </p:to>
                                    </p:set>
                                    <p:animEffect transition="in" filter="checkerboard(across)">
                                      <p:cBhvr>
                                        <p:cTn id="10" dur="500"/>
                                        <p:tgtEl>
                                          <p:spTgt spid="11">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11">
                                            <p:txEl>
                                              <p:pRg st="4" end="4"/>
                                            </p:txEl>
                                          </p:spTgt>
                                        </p:tgtEl>
                                        <p:attrNameLst>
                                          <p:attrName>style.visibility</p:attrName>
                                        </p:attrNameLst>
                                      </p:cBhvr>
                                      <p:to>
                                        <p:strVal val="visible"/>
                                      </p:to>
                                    </p:set>
                                    <p:animEffect transition="in" filter="checkerboard(across)">
                                      <p:cBhvr>
                                        <p:cTn id="15" dur="500"/>
                                        <p:tgtEl>
                                          <p:spTgt spid="11">
                                            <p:txEl>
                                              <p:pRg st="4" end="4"/>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1">
                                            <p:txEl>
                                              <p:pRg st="5" end="5"/>
                                            </p:txEl>
                                          </p:spTgt>
                                        </p:tgtEl>
                                        <p:attrNameLst>
                                          <p:attrName>style.visibility</p:attrName>
                                        </p:attrNameLst>
                                      </p:cBhvr>
                                      <p:to>
                                        <p:strVal val="visible"/>
                                      </p:to>
                                    </p:set>
                                    <p:animEffect transition="in" filter="checkerboard(across)">
                                      <p:cBhvr>
                                        <p:cTn id="18" dur="500"/>
                                        <p:tgtEl>
                                          <p:spTgt spid="11">
                                            <p:txEl>
                                              <p:pRg st="5" end="5"/>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11">
                                            <p:txEl>
                                              <p:pRg st="6" end="6"/>
                                            </p:txEl>
                                          </p:spTgt>
                                        </p:tgtEl>
                                        <p:attrNameLst>
                                          <p:attrName>style.visibility</p:attrName>
                                        </p:attrNameLst>
                                      </p:cBhvr>
                                      <p:to>
                                        <p:strVal val="visible"/>
                                      </p:to>
                                    </p:set>
                                    <p:animEffect transition="in" filter="checkerboard(across)">
                                      <p:cBhvr>
                                        <p:cTn id="23" dur="500"/>
                                        <p:tgtEl>
                                          <p:spTgt spid="11">
                                            <p:txEl>
                                              <p:pRg st="6" end="6"/>
                                            </p:txEl>
                                          </p:spTgt>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11">
                                            <p:txEl>
                                              <p:pRg st="7" end="7"/>
                                            </p:txEl>
                                          </p:spTgt>
                                        </p:tgtEl>
                                        <p:attrNameLst>
                                          <p:attrName>style.visibility</p:attrName>
                                        </p:attrNameLst>
                                      </p:cBhvr>
                                      <p:to>
                                        <p:strVal val="visible"/>
                                      </p:to>
                                    </p:set>
                                    <p:animEffect transition="in" filter="checkerboard(across)">
                                      <p:cBhvr>
                                        <p:cTn id="26" dur="500"/>
                                        <p:tgtEl>
                                          <p:spTgt spid="1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autoUpdateAnimBg="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95</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Machine observations (historical)</a:t>
            </a:r>
            <a:endParaRPr lang="en-US" dirty="0"/>
          </a:p>
        </p:txBody>
      </p:sp>
      <p:sp>
        <p:nvSpPr>
          <p:cNvPr id="11" name="Rectangle 3"/>
          <p:cNvSpPr txBox="1">
            <a:spLocks noChangeArrowheads="1"/>
          </p:cNvSpPr>
          <p:nvPr/>
        </p:nvSpPr>
        <p:spPr bwMode="auto">
          <a:xfrm>
            <a:off x="519891" y="1256219"/>
            <a:ext cx="8110537" cy="447869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fontAlgn="base">
              <a:lnSpc>
                <a:spcPct val="90000"/>
              </a:lnSpc>
              <a:spcBef>
                <a:spcPct val="20000"/>
              </a:spcBef>
              <a:spcAft>
                <a:spcPct val="0"/>
              </a:spcAft>
              <a:buSzPct val="75000"/>
              <a:buFont typeface="Wingdings" charset="2"/>
              <a:buChar char="u"/>
            </a:pPr>
            <a:r>
              <a:rPr lang="en-US" sz="2000" kern="0" dirty="0" err="1" smtClean="0">
                <a:solidFill>
                  <a:srgbClr val="0000FF"/>
                </a:solidFill>
              </a:rPr>
              <a:t>Tevatron</a:t>
            </a:r>
            <a:r>
              <a:rPr lang="en-US" sz="2000" kern="0" dirty="0">
                <a:solidFill>
                  <a:srgbClr val="0000FF"/>
                </a:solidFill>
              </a:rPr>
              <a:t>, SNS, </a:t>
            </a:r>
            <a:r>
              <a:rPr lang="en-US" sz="2000" kern="0" dirty="0" err="1">
                <a:solidFill>
                  <a:srgbClr val="0000FF"/>
                </a:solidFill>
              </a:rPr>
              <a:t>Da</a:t>
            </a:r>
            <a:r>
              <a:rPr lang="en-US" sz="2000" kern="0" dirty="0" err="1">
                <a:solidFill>
                  <a:srgbClr val="0000FF"/>
                </a:solidFill>
                <a:latin typeface="Symbol" charset="2"/>
                <a:cs typeface="Symbol" charset="2"/>
              </a:rPr>
              <a:t>F</a:t>
            </a:r>
            <a:r>
              <a:rPr lang="en-US" sz="2000" kern="0" dirty="0" err="1">
                <a:solidFill>
                  <a:srgbClr val="0000FF"/>
                </a:solidFill>
              </a:rPr>
              <a:t>ne</a:t>
            </a:r>
            <a:r>
              <a:rPr lang="en-US" sz="2000" kern="0" dirty="0">
                <a:solidFill>
                  <a:srgbClr val="0000FF"/>
                </a:solidFill>
              </a:rPr>
              <a:t> (2003-2008</a:t>
            </a:r>
            <a:r>
              <a:rPr lang="en-US" sz="2000" kern="0" dirty="0" smtClean="0">
                <a:solidFill>
                  <a:srgbClr val="0000FF"/>
                </a:solidFill>
              </a:rPr>
              <a:t>)</a:t>
            </a:r>
          </a:p>
          <a:p>
            <a:pPr marL="342000" lvl="0" fontAlgn="base">
              <a:lnSpc>
                <a:spcPct val="90000"/>
              </a:lnSpc>
              <a:spcBef>
                <a:spcPct val="20000"/>
              </a:spcBef>
              <a:spcAft>
                <a:spcPct val="0"/>
              </a:spcAft>
              <a:buClr>
                <a:srgbClr val="FF0000"/>
              </a:buClr>
              <a:buSzPct val="75000"/>
            </a:pPr>
            <a:r>
              <a:rPr lang="en-US" sz="2000" kern="0" dirty="0"/>
              <a:t>S</a:t>
            </a:r>
            <a:r>
              <a:rPr lang="en-US" sz="2000" kern="0" dirty="0" smtClean="0"/>
              <a:t>everal </a:t>
            </a:r>
            <a:r>
              <a:rPr lang="en-US" sz="2000" kern="0" dirty="0"/>
              <a:t>signatures of electron cloud, like pressure rise or beam instabilities, are noticed in high intensity operation. Even </a:t>
            </a:r>
            <a:r>
              <a:rPr lang="en-US" sz="2000" kern="0" dirty="0">
                <a:solidFill>
                  <a:srgbClr val="0000FF"/>
                </a:solidFill>
              </a:rPr>
              <a:t>ANKA</a:t>
            </a:r>
            <a:r>
              <a:rPr lang="en-US" sz="2000" kern="0" dirty="0"/>
              <a:t> suspects electron cloud to justify vacuum degradation and heating in the superconducting wiggler.</a:t>
            </a:r>
          </a:p>
          <a:p>
            <a:pPr marL="342900" lvl="0" indent="-342900" fontAlgn="base">
              <a:lnSpc>
                <a:spcPct val="90000"/>
              </a:lnSpc>
              <a:spcBef>
                <a:spcPct val="20000"/>
              </a:spcBef>
              <a:spcAft>
                <a:spcPct val="0"/>
              </a:spcAft>
              <a:buSzPct val="75000"/>
              <a:buFont typeface="Wingdings" charset="2"/>
              <a:buChar char="u"/>
            </a:pPr>
            <a:r>
              <a:rPr lang="en-US" sz="2000" kern="0" dirty="0" err="1">
                <a:solidFill>
                  <a:srgbClr val="0000FF"/>
                </a:solidFill>
              </a:rPr>
              <a:t>Cesr</a:t>
            </a:r>
            <a:r>
              <a:rPr lang="en-US" sz="2000" kern="0" dirty="0">
                <a:solidFill>
                  <a:srgbClr val="0000FF"/>
                </a:solidFill>
              </a:rPr>
              <a:t>-TA (</a:t>
            </a:r>
            <a:r>
              <a:rPr lang="en-US" sz="2000" kern="0" dirty="0" smtClean="0">
                <a:solidFill>
                  <a:srgbClr val="0000FF"/>
                </a:solidFill>
              </a:rPr>
              <a:t>2008</a:t>
            </a:r>
            <a:r>
              <a:rPr lang="en-US" sz="2000" kern="0" dirty="0">
                <a:solidFill>
                  <a:srgbClr val="0000FF"/>
                </a:solidFill>
              </a:rPr>
              <a:t> </a:t>
            </a:r>
            <a:r>
              <a:rPr lang="en-US" sz="2000" kern="0" dirty="0" smtClean="0">
                <a:solidFill>
                  <a:srgbClr val="0000FF"/>
                </a:solidFill>
                <a:sym typeface="Wingdings"/>
              </a:rPr>
              <a:t> 2014</a:t>
            </a:r>
            <a:r>
              <a:rPr lang="en-US" sz="2000" kern="0" dirty="0" smtClean="0">
                <a:solidFill>
                  <a:srgbClr val="0000FF"/>
                </a:solidFill>
              </a:rPr>
              <a:t>)</a:t>
            </a:r>
            <a:endParaRPr lang="en-US" sz="2000" kern="0" dirty="0" smtClean="0">
              <a:solidFill>
                <a:srgbClr val="0000FF"/>
              </a:solidFill>
            </a:endParaRPr>
          </a:p>
          <a:p>
            <a:pPr marL="342000" lvl="0" fontAlgn="base">
              <a:lnSpc>
                <a:spcPct val="90000"/>
              </a:lnSpc>
              <a:spcBef>
                <a:spcPct val="20000"/>
              </a:spcBef>
              <a:spcAft>
                <a:spcPct val="0"/>
              </a:spcAft>
              <a:buClr>
                <a:srgbClr val="FF0000"/>
              </a:buClr>
              <a:buSzPct val="75000"/>
            </a:pPr>
            <a:r>
              <a:rPr lang="en-US" sz="2000" kern="0" dirty="0" smtClean="0">
                <a:solidFill>
                  <a:srgbClr val="07408F"/>
                </a:solidFill>
              </a:rPr>
              <a:t>A </a:t>
            </a:r>
            <a:r>
              <a:rPr lang="en-US" sz="2000" kern="0" dirty="0">
                <a:solidFill>
                  <a:srgbClr val="07408F"/>
                </a:solidFill>
              </a:rPr>
              <a:t>program to study specifically electron cloud issues is launched. Thanks to its </a:t>
            </a:r>
            <a:r>
              <a:rPr lang="en-US" sz="2000" kern="0" dirty="0" err="1">
                <a:solidFill>
                  <a:srgbClr val="07408F"/>
                </a:solidFill>
              </a:rPr>
              <a:t>tunability</a:t>
            </a:r>
            <a:r>
              <a:rPr lang="en-US" sz="2000" kern="0" dirty="0">
                <a:solidFill>
                  <a:srgbClr val="07408F"/>
                </a:solidFill>
              </a:rPr>
              <a:t>, the ring is used with positrons to study e-cloud and benchmark simulation codes</a:t>
            </a:r>
            <a:r>
              <a:rPr lang="en-US" sz="2000" kern="0" dirty="0" smtClean="0">
                <a:solidFill>
                  <a:srgbClr val="07408F"/>
                </a:solidFill>
              </a:rPr>
              <a:t>.</a:t>
            </a:r>
          </a:p>
          <a:p>
            <a:pPr marL="342900" lvl="0" indent="-342900" fontAlgn="base">
              <a:lnSpc>
                <a:spcPct val="90000"/>
              </a:lnSpc>
              <a:spcBef>
                <a:spcPct val="20000"/>
              </a:spcBef>
              <a:spcAft>
                <a:spcPct val="0"/>
              </a:spcAft>
              <a:buSzPct val="75000"/>
              <a:buFont typeface="Wingdings" charset="2"/>
              <a:buChar char="u"/>
            </a:pPr>
            <a:r>
              <a:rPr lang="en-US" sz="2000" kern="0" dirty="0" smtClean="0">
                <a:solidFill>
                  <a:srgbClr val="0000FF"/>
                </a:solidFill>
              </a:rPr>
              <a:t>LHC (2010-</a:t>
            </a:r>
            <a:r>
              <a:rPr lang="en-US" sz="2000" kern="0" dirty="0" smtClean="0">
                <a:solidFill>
                  <a:srgbClr val="0000FF"/>
                </a:solidFill>
              </a:rPr>
              <a:t>2015 </a:t>
            </a:r>
            <a:r>
              <a:rPr lang="en-US" sz="2000" kern="0" dirty="0" smtClean="0">
                <a:solidFill>
                  <a:srgbClr val="0000FF"/>
                </a:solidFill>
                <a:sym typeface="Wingdings"/>
              </a:rPr>
              <a:t> </a:t>
            </a:r>
            <a:r>
              <a:rPr lang="is-IS" sz="2000" kern="0" dirty="0" smtClean="0">
                <a:solidFill>
                  <a:srgbClr val="0000FF"/>
                </a:solidFill>
                <a:sym typeface="Wingdings"/>
              </a:rPr>
              <a:t>…</a:t>
            </a:r>
            <a:r>
              <a:rPr lang="en-US" sz="2000" kern="0" dirty="0" smtClean="0">
                <a:solidFill>
                  <a:srgbClr val="0000FF"/>
                </a:solidFill>
              </a:rPr>
              <a:t>)</a:t>
            </a:r>
            <a:endParaRPr lang="en-US" sz="2000" kern="0" dirty="0">
              <a:solidFill>
                <a:srgbClr val="0000FF"/>
              </a:solidFill>
            </a:endParaRPr>
          </a:p>
          <a:p>
            <a:pPr marL="342000" lvl="0" fontAlgn="base">
              <a:lnSpc>
                <a:spcPct val="90000"/>
              </a:lnSpc>
              <a:spcBef>
                <a:spcPct val="20000"/>
              </a:spcBef>
              <a:spcAft>
                <a:spcPct val="0"/>
              </a:spcAft>
              <a:buClr>
                <a:srgbClr val="FF0000"/>
              </a:buClr>
              <a:buSzPct val="75000"/>
            </a:pPr>
            <a:r>
              <a:rPr lang="en-US" sz="2000" kern="0" dirty="0" smtClean="0"/>
              <a:t>Electron cloud appeared first as pressure rise in some common chambers with 150 ns beams. Then also as heat load in cold sectors and beam degradation with 75 and 50 ns (improved by scrubbing</a:t>
            </a:r>
            <a:r>
              <a:rPr lang="en-US" sz="2000" kern="0" dirty="0" smtClean="0"/>
              <a:t>). It stil</a:t>
            </a:r>
            <a:r>
              <a:rPr lang="en-US" sz="2000" kern="0" dirty="0" smtClean="0"/>
              <a:t>l </a:t>
            </a:r>
            <a:r>
              <a:rPr lang="en-US" sz="2000" kern="0" dirty="0" smtClean="0"/>
              <a:t>dominates beam dynamics </a:t>
            </a:r>
            <a:r>
              <a:rPr lang="en-US" sz="2000" kern="0" dirty="0" smtClean="0"/>
              <a:t>with 25 ns </a:t>
            </a:r>
            <a:r>
              <a:rPr lang="en-US" sz="2000" kern="0" dirty="0" smtClean="0"/>
              <a:t>beams!</a:t>
            </a:r>
            <a:endParaRPr lang="en-US" sz="2000" kern="0" dirty="0"/>
          </a:p>
        </p:txBody>
      </p:sp>
      <p:sp>
        <p:nvSpPr>
          <p:cNvPr id="7"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9"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8065429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
                                            <p:txEl>
                                              <p:pRg st="2" end="2"/>
                                            </p:txEl>
                                          </p:spTgt>
                                        </p:tgtEl>
                                        <p:attrNameLst>
                                          <p:attrName>style.visibility</p:attrName>
                                        </p:attrNameLst>
                                      </p:cBhvr>
                                      <p:to>
                                        <p:strVal val="visible"/>
                                      </p:to>
                                    </p:set>
                                    <p:animEffect transition="in" filter="checkerboard(across)">
                                      <p:cBhvr>
                                        <p:cTn id="7" dur="500"/>
                                        <p:tgtEl>
                                          <p:spTgt spid="11">
                                            <p:txEl>
                                              <p:pRg st="2" end="2"/>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1">
                                            <p:txEl>
                                              <p:pRg st="3" end="3"/>
                                            </p:txEl>
                                          </p:spTgt>
                                        </p:tgtEl>
                                        <p:attrNameLst>
                                          <p:attrName>style.visibility</p:attrName>
                                        </p:attrNameLst>
                                      </p:cBhvr>
                                      <p:to>
                                        <p:strVal val="visible"/>
                                      </p:to>
                                    </p:set>
                                    <p:animEffect transition="in" filter="checkerboard(across)">
                                      <p:cBhvr>
                                        <p:cTn id="10" dur="500"/>
                                        <p:tgtEl>
                                          <p:spTgt spid="11">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11">
                                            <p:txEl>
                                              <p:pRg st="4" end="4"/>
                                            </p:txEl>
                                          </p:spTgt>
                                        </p:tgtEl>
                                        <p:attrNameLst>
                                          <p:attrName>style.visibility</p:attrName>
                                        </p:attrNameLst>
                                      </p:cBhvr>
                                      <p:to>
                                        <p:strVal val="visible"/>
                                      </p:to>
                                    </p:set>
                                    <p:animEffect transition="in" filter="checkerboard(across)">
                                      <p:cBhvr>
                                        <p:cTn id="15" dur="500"/>
                                        <p:tgtEl>
                                          <p:spTgt spid="11">
                                            <p:txEl>
                                              <p:pRg st="4" end="4"/>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1">
                                            <p:txEl>
                                              <p:pRg st="5" end="5"/>
                                            </p:txEl>
                                          </p:spTgt>
                                        </p:tgtEl>
                                        <p:attrNameLst>
                                          <p:attrName>style.visibility</p:attrName>
                                        </p:attrNameLst>
                                      </p:cBhvr>
                                      <p:to>
                                        <p:strVal val="visible"/>
                                      </p:to>
                                    </p:set>
                                    <p:animEffect transition="in" filter="checkerboard(across)">
                                      <p:cBhvr>
                                        <p:cTn id="18" dur="500"/>
                                        <p:tgtEl>
                                          <p:spTgt spid="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autoUpdateAnimBg="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96</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Examples of machine observations: SPS</a:t>
            </a:r>
            <a:endParaRPr lang="en-US" dirty="0"/>
          </a:p>
        </p:txBody>
      </p:sp>
      <p:graphicFrame>
        <p:nvGraphicFramePr>
          <p:cNvPr id="6" name="Object 2"/>
          <p:cNvGraphicFramePr>
            <a:graphicFrameLocks noChangeAspect="1"/>
          </p:cNvGraphicFramePr>
          <p:nvPr>
            <p:extLst>
              <p:ext uri="{D42A27DB-BD31-4B8C-83A1-F6EECF244321}">
                <p14:modId xmlns:p14="http://schemas.microsoft.com/office/powerpoint/2010/main" val="2741862706"/>
              </p:ext>
            </p:extLst>
          </p:nvPr>
        </p:nvGraphicFramePr>
        <p:xfrm>
          <a:off x="1399504" y="920074"/>
          <a:ext cx="2868613" cy="1984375"/>
        </p:xfrm>
        <a:graphic>
          <a:graphicData uri="http://schemas.openxmlformats.org/presentationml/2006/ole">
            <mc:AlternateContent xmlns:mc="http://schemas.openxmlformats.org/markup-compatibility/2006">
              <mc:Choice xmlns:v="urn:schemas-microsoft-com:vml" Requires="v">
                <p:oleObj spid="_x0000_s1091" name="Dokument" r:id="rId3" imgW="2337816" imgH="1618488" progId="Word.Document.8">
                  <p:embed/>
                </p:oleObj>
              </mc:Choice>
              <mc:Fallback>
                <p:oleObj name="Dokument" r:id="rId3" imgW="2337816" imgH="1618488"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99504" y="920074"/>
                        <a:ext cx="2868613" cy="1984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3"/>
          <p:cNvGraphicFramePr>
            <a:graphicFrameLocks noChangeAspect="1"/>
          </p:cNvGraphicFramePr>
          <p:nvPr>
            <p:extLst>
              <p:ext uri="{D42A27DB-BD31-4B8C-83A1-F6EECF244321}">
                <p14:modId xmlns:p14="http://schemas.microsoft.com/office/powerpoint/2010/main" val="3700354196"/>
              </p:ext>
            </p:extLst>
          </p:nvPr>
        </p:nvGraphicFramePr>
        <p:xfrm>
          <a:off x="1399504" y="3053674"/>
          <a:ext cx="2854325" cy="2001838"/>
        </p:xfrm>
        <a:graphic>
          <a:graphicData uri="http://schemas.openxmlformats.org/presentationml/2006/ole">
            <mc:AlternateContent xmlns:mc="http://schemas.openxmlformats.org/markup-compatibility/2006">
              <mc:Choice xmlns:v="urn:schemas-microsoft-com:vml" Requires="v">
                <p:oleObj spid="_x0000_s1092" name="Dokument" r:id="rId5" imgW="2337816" imgH="1639824" progId="Word.Document.8">
                  <p:embed/>
                </p:oleObj>
              </mc:Choice>
              <mc:Fallback>
                <p:oleObj name="Dokument" r:id="rId5" imgW="2337816" imgH="1639824"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99504" y="3053674"/>
                        <a:ext cx="2854325" cy="2001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6"/>
          <p:cNvGraphicFramePr>
            <a:graphicFrameLocks noChangeAspect="1"/>
          </p:cNvGraphicFramePr>
          <p:nvPr>
            <p:extLst>
              <p:ext uri="{D42A27DB-BD31-4B8C-83A1-F6EECF244321}">
                <p14:modId xmlns:p14="http://schemas.microsoft.com/office/powerpoint/2010/main" val="2816217679"/>
              </p:ext>
            </p:extLst>
          </p:nvPr>
        </p:nvGraphicFramePr>
        <p:xfrm>
          <a:off x="4447504" y="902611"/>
          <a:ext cx="2873375" cy="2001838"/>
        </p:xfrm>
        <a:graphic>
          <a:graphicData uri="http://schemas.openxmlformats.org/presentationml/2006/ole">
            <mc:AlternateContent xmlns:mc="http://schemas.openxmlformats.org/markup-compatibility/2006">
              <mc:Choice xmlns:v="urn:schemas-microsoft-com:vml" Requires="v">
                <p:oleObj spid="_x0000_s1093" name="Dokument" r:id="rId7" imgW="2350008" imgH="1636776" progId="Word.Document.8">
                  <p:embed/>
                </p:oleObj>
              </mc:Choice>
              <mc:Fallback>
                <p:oleObj name="Dokument" r:id="rId7" imgW="2350008" imgH="1636776" progId="Word.Document.8">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47504" y="902611"/>
                        <a:ext cx="2873375" cy="2001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7"/>
          <p:cNvGraphicFramePr>
            <a:graphicFrameLocks noChangeAspect="1"/>
          </p:cNvGraphicFramePr>
          <p:nvPr>
            <p:extLst>
              <p:ext uri="{D42A27DB-BD31-4B8C-83A1-F6EECF244321}">
                <p14:modId xmlns:p14="http://schemas.microsoft.com/office/powerpoint/2010/main" val="2875445224"/>
              </p:ext>
            </p:extLst>
          </p:nvPr>
        </p:nvGraphicFramePr>
        <p:xfrm>
          <a:off x="4447504" y="3036211"/>
          <a:ext cx="2857500" cy="1992313"/>
        </p:xfrm>
        <a:graphic>
          <a:graphicData uri="http://schemas.openxmlformats.org/presentationml/2006/ole">
            <mc:AlternateContent xmlns:mc="http://schemas.openxmlformats.org/markup-compatibility/2006">
              <mc:Choice xmlns:v="urn:schemas-microsoft-com:vml" Requires="v">
                <p:oleObj spid="_x0000_s1094" name="Dokument" r:id="rId9" imgW="2337816" imgH="1630680" progId="Word.Document.8">
                  <p:embed/>
                </p:oleObj>
              </mc:Choice>
              <mc:Fallback>
                <p:oleObj name="Dokument" r:id="rId9" imgW="2337816" imgH="1630680" progId="Word.Document.8">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47504" y="3036211"/>
                        <a:ext cx="2857500" cy="1992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Content Placeholder 8"/>
          <p:cNvSpPr>
            <a:spLocks noGrp="1"/>
          </p:cNvSpPr>
          <p:nvPr>
            <p:ph idx="1"/>
          </p:nvPr>
        </p:nvSpPr>
        <p:spPr>
          <a:xfrm>
            <a:off x="594325" y="5269170"/>
            <a:ext cx="8077200" cy="945418"/>
          </a:xfrm>
        </p:spPr>
        <p:txBody>
          <a:bodyPr>
            <a:normAutofit fontScale="77500" lnSpcReduction="20000"/>
          </a:bodyPr>
          <a:lstStyle/>
          <a:p>
            <a:r>
              <a:rPr lang="en-US" sz="2000" dirty="0" smtClean="0"/>
              <a:t>The electron cloud signal first appeared in the SPS on the signal from a pick up as a shift of the baseline (depending on the charge collected by the electrodes)</a:t>
            </a:r>
          </a:p>
          <a:p>
            <a:r>
              <a:rPr lang="en-US" sz="2000" dirty="0" smtClean="0"/>
              <a:t>Correlation with train structure, length, gap were immediately apparent.</a:t>
            </a:r>
          </a:p>
        </p:txBody>
      </p:sp>
      <p:sp>
        <p:nvSpPr>
          <p:cNvPr id="2" name="TextBox 1"/>
          <p:cNvSpPr txBox="1"/>
          <p:nvPr/>
        </p:nvSpPr>
        <p:spPr>
          <a:xfrm>
            <a:off x="3711236" y="717945"/>
            <a:ext cx="1391699" cy="369332"/>
          </a:xfrm>
          <a:prstGeom prst="rect">
            <a:avLst/>
          </a:prstGeom>
          <a:solidFill>
            <a:schemeClr val="accent2">
              <a:lumMod val="50000"/>
            </a:schemeClr>
          </a:solidFill>
          <a:ln>
            <a:solidFill>
              <a:schemeClr val="accent6">
                <a:lumMod val="50000"/>
              </a:schemeClr>
            </a:solidFill>
          </a:ln>
        </p:spPr>
        <p:txBody>
          <a:bodyPr wrap="square" rtlCol="0">
            <a:spAutoFit/>
          </a:bodyPr>
          <a:lstStyle/>
          <a:p>
            <a:r>
              <a:rPr lang="en-US" dirty="0" smtClean="0">
                <a:solidFill>
                  <a:schemeClr val="bg1"/>
                </a:solidFill>
              </a:rPr>
              <a:t>SPS 2001</a:t>
            </a:r>
            <a:endParaRPr lang="en-US" dirty="0">
              <a:solidFill>
                <a:schemeClr val="bg1"/>
              </a:solidFill>
            </a:endParaRPr>
          </a:p>
        </p:txBody>
      </p:sp>
      <p:sp>
        <p:nvSpPr>
          <p:cNvPr id="12"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3"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489862944"/>
      </p:ext>
    </p:extLst>
  </p:cSld>
  <p:clrMapOvr>
    <a:masterClrMapping/>
  </p:clrMapOvr>
  <p:timing>
    <p:tnLst>
      <p:par>
        <p:cTn xmlns:p14="http://schemas.microsoft.com/office/powerpoint/2010/mai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97</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Examples of machine observations: KEK-LER</a:t>
            </a:r>
            <a:endParaRPr lang="en-US" dirty="0"/>
          </a:p>
        </p:txBody>
      </p:sp>
      <p:sp>
        <p:nvSpPr>
          <p:cNvPr id="13" name="Content Placeholder 8"/>
          <p:cNvSpPr>
            <a:spLocks noGrp="1"/>
          </p:cNvSpPr>
          <p:nvPr>
            <p:ph idx="1"/>
          </p:nvPr>
        </p:nvSpPr>
        <p:spPr>
          <a:xfrm>
            <a:off x="594325" y="5008690"/>
            <a:ext cx="8077200" cy="800599"/>
          </a:xfrm>
        </p:spPr>
        <p:txBody>
          <a:bodyPr>
            <a:normAutofit fontScale="85000" lnSpcReduction="20000"/>
          </a:bodyPr>
          <a:lstStyle/>
          <a:p>
            <a:r>
              <a:rPr lang="en-US" sz="2000" dirty="0" smtClean="0"/>
              <a:t>The electron cloud causes beam size blow up (through instability and incoherent effects) that manifests itself at the tail of the bunch train</a:t>
            </a:r>
          </a:p>
          <a:p>
            <a:r>
              <a:rPr lang="en-US" sz="2000" dirty="0" smtClean="0"/>
              <a:t>Above an example of </a:t>
            </a:r>
            <a:r>
              <a:rPr lang="en-US" sz="2000" dirty="0" err="1" smtClean="0"/>
              <a:t>yz</a:t>
            </a:r>
            <a:r>
              <a:rPr lang="en-US" sz="2000" dirty="0" smtClean="0"/>
              <a:t> beam scan done in the KEK-LER</a:t>
            </a:r>
          </a:p>
        </p:txBody>
      </p:sp>
      <p:sp>
        <p:nvSpPr>
          <p:cNvPr id="14" name="Text Box 3"/>
          <p:cNvSpPr txBox="1">
            <a:spLocks noChangeArrowheads="1"/>
          </p:cNvSpPr>
          <p:nvPr/>
        </p:nvSpPr>
        <p:spPr bwMode="auto">
          <a:xfrm>
            <a:off x="5622925" y="1474752"/>
            <a:ext cx="184150" cy="457200"/>
          </a:xfrm>
          <a:prstGeom prst="rect">
            <a:avLst/>
          </a:prstGeom>
          <a:noFill/>
          <a:ln w="9525">
            <a:noFill/>
            <a:miter lim="800000"/>
            <a:headEnd/>
            <a:tailEnd/>
          </a:ln>
          <a:effectLst/>
        </p:spPr>
        <p:txBody>
          <a:bodyPr wrap="none">
            <a:prstTxWarp prst="textNoShape">
              <a:avLst/>
            </a:prstTxWarp>
            <a:spAutoFit/>
          </a:bodyPr>
          <a:lstStyle/>
          <a:p>
            <a:endParaRPr lang="en-US"/>
          </a:p>
        </p:txBody>
      </p:sp>
      <p:sp>
        <p:nvSpPr>
          <p:cNvPr id="15" name="Text Box 4"/>
          <p:cNvSpPr txBox="1">
            <a:spLocks noChangeArrowheads="1"/>
          </p:cNvSpPr>
          <p:nvPr/>
        </p:nvSpPr>
        <p:spPr bwMode="auto">
          <a:xfrm>
            <a:off x="4572000" y="1338227"/>
            <a:ext cx="3733800" cy="457200"/>
          </a:xfrm>
          <a:prstGeom prst="rect">
            <a:avLst/>
          </a:prstGeom>
          <a:noFill/>
          <a:ln w="9525">
            <a:noFill/>
            <a:miter lim="800000"/>
            <a:headEnd/>
            <a:tailEnd/>
          </a:ln>
          <a:effectLst/>
        </p:spPr>
        <p:txBody>
          <a:bodyPr>
            <a:prstTxWarp prst="textNoShape">
              <a:avLst/>
            </a:prstTxWarp>
            <a:spAutoFit/>
          </a:bodyPr>
          <a:lstStyle/>
          <a:p>
            <a:pPr>
              <a:spcBef>
                <a:spcPct val="50000"/>
              </a:spcBef>
            </a:pPr>
            <a:endParaRPr lang="en-US"/>
          </a:p>
        </p:txBody>
      </p:sp>
      <p:sp>
        <p:nvSpPr>
          <p:cNvPr id="16" name="Rectangle 5"/>
          <p:cNvSpPr>
            <a:spLocks noChangeArrowheads="1"/>
          </p:cNvSpPr>
          <p:nvPr/>
        </p:nvSpPr>
        <p:spPr bwMode="auto">
          <a:xfrm>
            <a:off x="7924800" y="1947827"/>
            <a:ext cx="184150" cy="457200"/>
          </a:xfrm>
          <a:prstGeom prst="rect">
            <a:avLst/>
          </a:prstGeom>
          <a:noFill/>
          <a:ln w="9525">
            <a:noFill/>
            <a:miter lim="800000"/>
            <a:headEnd/>
            <a:tailEnd/>
          </a:ln>
          <a:effectLst/>
        </p:spPr>
        <p:txBody>
          <a:bodyPr wrap="none">
            <a:prstTxWarp prst="textNoShape">
              <a:avLst/>
            </a:prstTxWarp>
            <a:spAutoFit/>
          </a:bodyPr>
          <a:lstStyle/>
          <a:p>
            <a:endParaRPr lang="en-US"/>
          </a:p>
        </p:txBody>
      </p:sp>
      <p:sp>
        <p:nvSpPr>
          <p:cNvPr id="17" name="Text Box 6"/>
          <p:cNvSpPr txBox="1">
            <a:spLocks noChangeArrowheads="1"/>
          </p:cNvSpPr>
          <p:nvPr/>
        </p:nvSpPr>
        <p:spPr bwMode="auto">
          <a:xfrm>
            <a:off x="990600" y="3835527"/>
            <a:ext cx="6477000" cy="457200"/>
          </a:xfrm>
          <a:prstGeom prst="rect">
            <a:avLst/>
          </a:prstGeom>
          <a:noFill/>
          <a:ln w="9525">
            <a:noFill/>
            <a:miter lim="800000"/>
            <a:headEnd/>
            <a:tailEnd/>
          </a:ln>
          <a:effectLst/>
        </p:spPr>
        <p:txBody>
          <a:bodyPr>
            <a:prstTxWarp prst="textNoShape">
              <a:avLst/>
            </a:prstTxWarp>
            <a:spAutoFit/>
          </a:bodyPr>
          <a:lstStyle/>
          <a:p>
            <a:pPr>
              <a:spcBef>
                <a:spcPct val="50000"/>
              </a:spcBef>
            </a:pPr>
            <a:endParaRPr lang="en-US"/>
          </a:p>
        </p:txBody>
      </p:sp>
      <p:sp>
        <p:nvSpPr>
          <p:cNvPr id="18" name="Text Box 8"/>
          <p:cNvSpPr txBox="1">
            <a:spLocks noChangeArrowheads="1"/>
          </p:cNvSpPr>
          <p:nvPr/>
        </p:nvSpPr>
        <p:spPr bwMode="auto">
          <a:xfrm>
            <a:off x="710508" y="1116546"/>
            <a:ext cx="4312855" cy="646331"/>
          </a:xfrm>
          <a:prstGeom prst="rect">
            <a:avLst/>
          </a:prstGeom>
          <a:noFill/>
          <a:ln w="9525">
            <a:noFill/>
            <a:miter lim="800000"/>
            <a:headEnd/>
            <a:tailEnd/>
          </a:ln>
          <a:effectLst/>
        </p:spPr>
        <p:txBody>
          <a:bodyPr wrap="square">
            <a:prstTxWarp prst="textNoShape">
              <a:avLst/>
            </a:prstTxWarp>
            <a:spAutoFit/>
          </a:bodyPr>
          <a:lstStyle/>
          <a:p>
            <a:r>
              <a:rPr lang="de-DE" dirty="0" err="1"/>
              <a:t>Vertical</a:t>
            </a:r>
            <a:r>
              <a:rPr lang="de-DE" dirty="0"/>
              <a:t> </a:t>
            </a:r>
            <a:r>
              <a:rPr lang="de-DE" dirty="0" err="1"/>
              <a:t>beam</a:t>
            </a:r>
            <a:r>
              <a:rPr lang="de-DE" dirty="0"/>
              <a:t> </a:t>
            </a:r>
            <a:r>
              <a:rPr lang="de-DE" dirty="0" err="1"/>
              <a:t>size</a:t>
            </a:r>
            <a:r>
              <a:rPr lang="de-DE" dirty="0"/>
              <a:t> </a:t>
            </a:r>
            <a:r>
              <a:rPr lang="de-DE" dirty="0" err="1"/>
              <a:t>blow</a:t>
            </a:r>
            <a:r>
              <a:rPr lang="de-DE" dirty="0"/>
              <a:t> up </a:t>
            </a:r>
            <a:r>
              <a:rPr lang="de-DE" dirty="0" err="1"/>
              <a:t>observed</a:t>
            </a:r>
            <a:r>
              <a:rPr lang="de-DE" dirty="0"/>
              <a:t> </a:t>
            </a:r>
            <a:r>
              <a:rPr lang="de-DE" dirty="0" err="1"/>
              <a:t>with</a:t>
            </a:r>
            <a:r>
              <a:rPr lang="de-DE" dirty="0"/>
              <a:t> a </a:t>
            </a:r>
            <a:r>
              <a:rPr lang="de-DE" dirty="0" err="1"/>
              <a:t>streak</a:t>
            </a:r>
            <a:r>
              <a:rPr lang="de-DE" dirty="0"/>
              <a:t> </a:t>
            </a:r>
            <a:r>
              <a:rPr lang="de-DE" dirty="0" err="1" smtClean="0"/>
              <a:t>camera</a:t>
            </a:r>
            <a:endParaRPr lang="de-DE" dirty="0"/>
          </a:p>
        </p:txBody>
      </p:sp>
      <p:pic>
        <p:nvPicPr>
          <p:cNvPr id="19" name="Picture 11"/>
          <p:cNvPicPr>
            <a:picLocks noChangeAspect="1" noChangeArrowheads="1"/>
          </p:cNvPicPr>
          <p:nvPr/>
        </p:nvPicPr>
        <p:blipFill>
          <a:blip r:embed="rId2"/>
          <a:srcRect/>
          <a:stretch>
            <a:fillRect/>
          </a:stretch>
        </p:blipFill>
        <p:spPr bwMode="auto">
          <a:xfrm>
            <a:off x="5867400" y="804827"/>
            <a:ext cx="1524000" cy="1495425"/>
          </a:xfrm>
          <a:prstGeom prst="rect">
            <a:avLst/>
          </a:prstGeom>
          <a:noFill/>
          <a:ln w="9525">
            <a:noFill/>
            <a:miter lim="800000"/>
            <a:headEnd/>
            <a:tailEnd/>
          </a:ln>
          <a:effectLst/>
        </p:spPr>
      </p:pic>
      <p:pic>
        <p:nvPicPr>
          <p:cNvPr id="20" name="Picture 12"/>
          <p:cNvPicPr>
            <a:picLocks noChangeAspect="1" noChangeArrowheads="1"/>
          </p:cNvPicPr>
          <p:nvPr/>
        </p:nvPicPr>
        <p:blipFill>
          <a:blip r:embed="rId3"/>
          <a:srcRect/>
          <a:stretch>
            <a:fillRect/>
          </a:stretch>
        </p:blipFill>
        <p:spPr bwMode="auto">
          <a:xfrm>
            <a:off x="533400" y="2544987"/>
            <a:ext cx="3733800" cy="2055813"/>
          </a:xfrm>
          <a:prstGeom prst="rect">
            <a:avLst/>
          </a:prstGeom>
          <a:noFill/>
        </p:spPr>
      </p:pic>
      <p:sp>
        <p:nvSpPr>
          <p:cNvPr id="21" name="Text Box 13"/>
          <p:cNvSpPr txBox="1">
            <a:spLocks noChangeArrowheads="1"/>
          </p:cNvSpPr>
          <p:nvPr/>
        </p:nvSpPr>
        <p:spPr bwMode="auto">
          <a:xfrm>
            <a:off x="990600" y="1871627"/>
            <a:ext cx="2514600" cy="457200"/>
          </a:xfrm>
          <a:prstGeom prst="rect">
            <a:avLst/>
          </a:prstGeom>
          <a:noFill/>
          <a:ln w="9525">
            <a:noFill/>
            <a:miter lim="800000"/>
            <a:headEnd/>
            <a:tailEnd/>
          </a:ln>
          <a:effectLst/>
        </p:spPr>
        <p:txBody>
          <a:bodyPr>
            <a:prstTxWarp prst="textNoShape">
              <a:avLst/>
            </a:prstTxWarp>
            <a:spAutoFit/>
          </a:bodyPr>
          <a:lstStyle/>
          <a:p>
            <a:pPr>
              <a:spcBef>
                <a:spcPct val="50000"/>
              </a:spcBef>
            </a:pPr>
            <a:endParaRPr lang="en-US"/>
          </a:p>
        </p:txBody>
      </p:sp>
      <p:sp>
        <p:nvSpPr>
          <p:cNvPr id="22" name="Rectangle 14"/>
          <p:cNvSpPr>
            <a:spLocks noChangeArrowheads="1"/>
          </p:cNvSpPr>
          <p:nvPr/>
        </p:nvSpPr>
        <p:spPr bwMode="auto">
          <a:xfrm>
            <a:off x="609600" y="2163987"/>
            <a:ext cx="1741488" cy="441325"/>
          </a:xfrm>
          <a:prstGeom prst="rect">
            <a:avLst/>
          </a:prstGeom>
          <a:noFill/>
          <a:ln w="9525">
            <a:noFill/>
            <a:miter lim="800000"/>
            <a:headEnd/>
            <a:tailEnd/>
          </a:ln>
          <a:effectLst/>
        </p:spPr>
        <p:txBody>
          <a:bodyPr wrap="none">
            <a:prstTxWarp prst="textNoShape">
              <a:avLst/>
            </a:prstTxWarp>
            <a:spAutoFit/>
          </a:bodyPr>
          <a:lstStyle/>
          <a:p>
            <a:r>
              <a:rPr lang="de-DE" sz="2200">
                <a:latin typeface="Textile" charset="0"/>
              </a:rPr>
              <a:t>Train head</a:t>
            </a:r>
          </a:p>
        </p:txBody>
      </p:sp>
      <p:pic>
        <p:nvPicPr>
          <p:cNvPr id="23" name="Picture 15"/>
          <p:cNvPicPr>
            <a:picLocks noChangeAspect="1" noChangeArrowheads="1"/>
          </p:cNvPicPr>
          <p:nvPr/>
        </p:nvPicPr>
        <p:blipFill>
          <a:blip r:embed="rId4"/>
          <a:srcRect/>
          <a:stretch>
            <a:fillRect/>
          </a:stretch>
        </p:blipFill>
        <p:spPr bwMode="auto">
          <a:xfrm>
            <a:off x="4800600" y="2921127"/>
            <a:ext cx="3695700" cy="1676400"/>
          </a:xfrm>
          <a:prstGeom prst="rect">
            <a:avLst/>
          </a:prstGeom>
          <a:noFill/>
        </p:spPr>
      </p:pic>
      <p:sp>
        <p:nvSpPr>
          <p:cNvPr id="24" name="Rectangle 16"/>
          <p:cNvSpPr>
            <a:spLocks noChangeArrowheads="1"/>
          </p:cNvSpPr>
          <p:nvPr/>
        </p:nvSpPr>
        <p:spPr bwMode="auto">
          <a:xfrm>
            <a:off x="6858000" y="2540127"/>
            <a:ext cx="1530350" cy="441325"/>
          </a:xfrm>
          <a:prstGeom prst="rect">
            <a:avLst/>
          </a:prstGeom>
          <a:noFill/>
          <a:ln w="9525">
            <a:noFill/>
            <a:miter lim="800000"/>
            <a:headEnd/>
            <a:tailEnd/>
          </a:ln>
          <a:effectLst/>
        </p:spPr>
        <p:txBody>
          <a:bodyPr wrap="none">
            <a:prstTxWarp prst="textNoShape">
              <a:avLst/>
            </a:prstTxWarp>
            <a:spAutoFit/>
          </a:bodyPr>
          <a:lstStyle/>
          <a:p>
            <a:r>
              <a:rPr lang="de-DE" sz="2200">
                <a:latin typeface="Textile" charset="0"/>
              </a:rPr>
              <a:t>Train tail</a:t>
            </a:r>
          </a:p>
        </p:txBody>
      </p:sp>
      <p:sp>
        <p:nvSpPr>
          <p:cNvPr id="25"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26"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3103821746"/>
      </p:ext>
    </p:extLst>
  </p:cSld>
  <p:clrMapOvr>
    <a:masterClrMapping/>
  </p:clrMapOvr>
  <p:timing>
    <p:tnLst>
      <p:par>
        <p:cTn xmlns:p14="http://schemas.microsoft.com/office/powerpoint/2010/mai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98</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Examples of machine observations: KEK-LER</a:t>
            </a:r>
            <a:endParaRPr lang="en-US" dirty="0"/>
          </a:p>
        </p:txBody>
      </p:sp>
      <p:sp>
        <p:nvSpPr>
          <p:cNvPr id="25" name="Content Placeholder 8"/>
          <p:cNvSpPr>
            <a:spLocks noGrp="1"/>
          </p:cNvSpPr>
          <p:nvPr>
            <p:ph idx="1"/>
          </p:nvPr>
        </p:nvSpPr>
        <p:spPr>
          <a:xfrm>
            <a:off x="594282" y="4762899"/>
            <a:ext cx="8229600" cy="1066800"/>
          </a:xfrm>
        </p:spPr>
        <p:txBody>
          <a:bodyPr>
            <a:normAutofit fontScale="77500" lnSpcReduction="20000"/>
          </a:bodyPr>
          <a:lstStyle/>
          <a:p>
            <a:r>
              <a:rPr lang="en-US" sz="2000" dirty="0" smtClean="0"/>
              <a:t>The electron cloud causes a positive tune shift along the bunch train (if we could measure along the bunch, the tune shift would be also modulated along the bunch)</a:t>
            </a:r>
          </a:p>
          <a:p>
            <a:r>
              <a:rPr lang="en-US" sz="2000" dirty="0" smtClean="0"/>
              <a:t>Above an example tune shift along the train in the KEK-LER, for three different bunch </a:t>
            </a:r>
            <a:r>
              <a:rPr lang="en-US" sz="2000" dirty="0" err="1" smtClean="0"/>
              <a:t>spacings</a:t>
            </a:r>
            <a:endParaRPr lang="en-US" sz="2000" dirty="0" smtClean="0"/>
          </a:p>
        </p:txBody>
      </p:sp>
      <p:sp>
        <p:nvSpPr>
          <p:cNvPr id="26" name="Text Box 3"/>
          <p:cNvSpPr txBox="1">
            <a:spLocks noChangeArrowheads="1"/>
          </p:cNvSpPr>
          <p:nvPr/>
        </p:nvSpPr>
        <p:spPr bwMode="auto">
          <a:xfrm>
            <a:off x="5715000" y="1576255"/>
            <a:ext cx="184150" cy="457200"/>
          </a:xfrm>
          <a:prstGeom prst="rect">
            <a:avLst/>
          </a:prstGeom>
          <a:noFill/>
          <a:ln w="9525">
            <a:noFill/>
            <a:miter lim="800000"/>
            <a:headEnd/>
            <a:tailEnd/>
          </a:ln>
          <a:effectLst/>
        </p:spPr>
        <p:txBody>
          <a:bodyPr wrap="none">
            <a:prstTxWarp prst="textNoShape">
              <a:avLst/>
            </a:prstTxWarp>
            <a:spAutoFit/>
          </a:bodyPr>
          <a:lstStyle/>
          <a:p>
            <a:endParaRPr lang="en-US"/>
          </a:p>
        </p:txBody>
      </p:sp>
      <p:sp>
        <p:nvSpPr>
          <p:cNvPr id="27" name="Text Box 4"/>
          <p:cNvSpPr txBox="1">
            <a:spLocks noChangeArrowheads="1"/>
          </p:cNvSpPr>
          <p:nvPr/>
        </p:nvSpPr>
        <p:spPr bwMode="auto">
          <a:xfrm>
            <a:off x="4664075" y="1439730"/>
            <a:ext cx="3733800" cy="457200"/>
          </a:xfrm>
          <a:prstGeom prst="rect">
            <a:avLst/>
          </a:prstGeom>
          <a:noFill/>
          <a:ln w="9525">
            <a:noFill/>
            <a:miter lim="800000"/>
            <a:headEnd/>
            <a:tailEnd/>
          </a:ln>
          <a:effectLst/>
        </p:spPr>
        <p:txBody>
          <a:bodyPr>
            <a:prstTxWarp prst="textNoShape">
              <a:avLst/>
            </a:prstTxWarp>
            <a:spAutoFit/>
          </a:bodyPr>
          <a:lstStyle/>
          <a:p>
            <a:pPr>
              <a:spcBef>
                <a:spcPct val="50000"/>
              </a:spcBef>
            </a:pPr>
            <a:endParaRPr lang="en-US"/>
          </a:p>
        </p:txBody>
      </p:sp>
      <p:sp>
        <p:nvSpPr>
          <p:cNvPr id="28" name="Rectangle 5"/>
          <p:cNvSpPr>
            <a:spLocks noChangeArrowheads="1"/>
          </p:cNvSpPr>
          <p:nvPr/>
        </p:nvSpPr>
        <p:spPr bwMode="auto">
          <a:xfrm>
            <a:off x="8016875" y="2049330"/>
            <a:ext cx="184150" cy="457200"/>
          </a:xfrm>
          <a:prstGeom prst="rect">
            <a:avLst/>
          </a:prstGeom>
          <a:noFill/>
          <a:ln w="9525">
            <a:noFill/>
            <a:miter lim="800000"/>
            <a:headEnd/>
            <a:tailEnd/>
          </a:ln>
          <a:effectLst/>
        </p:spPr>
        <p:txBody>
          <a:bodyPr wrap="none">
            <a:prstTxWarp prst="textNoShape">
              <a:avLst/>
            </a:prstTxWarp>
            <a:spAutoFit/>
          </a:bodyPr>
          <a:lstStyle/>
          <a:p>
            <a:endParaRPr lang="en-US"/>
          </a:p>
        </p:txBody>
      </p:sp>
      <p:sp>
        <p:nvSpPr>
          <p:cNvPr id="29" name="Text Box 6"/>
          <p:cNvSpPr txBox="1">
            <a:spLocks noChangeArrowheads="1"/>
          </p:cNvSpPr>
          <p:nvPr/>
        </p:nvSpPr>
        <p:spPr bwMode="auto">
          <a:xfrm>
            <a:off x="1082675" y="3801930"/>
            <a:ext cx="6477000" cy="457200"/>
          </a:xfrm>
          <a:prstGeom prst="rect">
            <a:avLst/>
          </a:prstGeom>
          <a:noFill/>
          <a:ln w="9525">
            <a:noFill/>
            <a:miter lim="800000"/>
            <a:headEnd/>
            <a:tailEnd/>
          </a:ln>
          <a:effectLst/>
        </p:spPr>
        <p:txBody>
          <a:bodyPr>
            <a:prstTxWarp prst="textNoShape">
              <a:avLst/>
            </a:prstTxWarp>
            <a:spAutoFit/>
          </a:bodyPr>
          <a:lstStyle/>
          <a:p>
            <a:pPr>
              <a:spcBef>
                <a:spcPct val="50000"/>
              </a:spcBef>
            </a:pPr>
            <a:endParaRPr lang="en-US"/>
          </a:p>
        </p:txBody>
      </p:sp>
      <p:sp>
        <p:nvSpPr>
          <p:cNvPr id="30" name="Text Box 11"/>
          <p:cNvSpPr txBox="1">
            <a:spLocks noChangeArrowheads="1"/>
          </p:cNvSpPr>
          <p:nvPr/>
        </p:nvSpPr>
        <p:spPr bwMode="auto">
          <a:xfrm>
            <a:off x="625475" y="1058730"/>
            <a:ext cx="5070243" cy="369332"/>
          </a:xfrm>
          <a:prstGeom prst="rect">
            <a:avLst/>
          </a:prstGeom>
          <a:noFill/>
          <a:ln w="9525">
            <a:noFill/>
            <a:miter lim="800000"/>
            <a:headEnd/>
            <a:tailEnd/>
          </a:ln>
          <a:effectLst/>
        </p:spPr>
        <p:txBody>
          <a:bodyPr wrap="none">
            <a:prstTxWarp prst="textNoShape">
              <a:avLst/>
            </a:prstTxWarp>
            <a:spAutoFit/>
          </a:bodyPr>
          <a:lstStyle/>
          <a:p>
            <a:r>
              <a:rPr lang="de-DE" b="1" dirty="0" err="1" smtClean="0"/>
              <a:t>Bunch-by-bunch</a:t>
            </a:r>
            <a:r>
              <a:rPr lang="de-DE" b="1" dirty="0" smtClean="0"/>
              <a:t> tune </a:t>
            </a:r>
            <a:r>
              <a:rPr lang="de-DE" b="1" dirty="0" err="1"/>
              <a:t>shift</a:t>
            </a:r>
            <a:r>
              <a:rPr lang="de-DE" b="1" dirty="0"/>
              <a:t> </a:t>
            </a:r>
            <a:r>
              <a:rPr lang="de-DE" b="1" dirty="0" err="1"/>
              <a:t>from</a:t>
            </a:r>
            <a:r>
              <a:rPr lang="de-DE" b="1" dirty="0"/>
              <a:t> </a:t>
            </a:r>
            <a:r>
              <a:rPr lang="de-DE" b="1" dirty="0" err="1"/>
              <a:t>the</a:t>
            </a:r>
            <a:r>
              <a:rPr lang="de-DE" b="1" dirty="0"/>
              <a:t> </a:t>
            </a:r>
            <a:r>
              <a:rPr lang="de-DE" b="1" dirty="0" err="1"/>
              <a:t>e-cloud</a:t>
            </a:r>
            <a:r>
              <a:rPr lang="de-DE" b="1" dirty="0"/>
              <a:t>:</a:t>
            </a:r>
          </a:p>
        </p:txBody>
      </p:sp>
      <p:pic>
        <p:nvPicPr>
          <p:cNvPr id="31" name="Picture 12"/>
          <p:cNvPicPr>
            <a:picLocks noChangeAspect="1" noChangeArrowheads="1"/>
          </p:cNvPicPr>
          <p:nvPr/>
        </p:nvPicPr>
        <p:blipFill>
          <a:blip r:embed="rId2"/>
          <a:srcRect/>
          <a:stretch>
            <a:fillRect/>
          </a:stretch>
        </p:blipFill>
        <p:spPr bwMode="auto">
          <a:xfrm>
            <a:off x="457200" y="1529349"/>
            <a:ext cx="4144378" cy="3079900"/>
          </a:xfrm>
          <a:prstGeom prst="rect">
            <a:avLst/>
          </a:prstGeom>
          <a:noFill/>
          <a:ln w="9525">
            <a:noFill/>
            <a:miter lim="800000"/>
            <a:headEnd/>
            <a:tailEnd/>
          </a:ln>
          <a:effectLst/>
        </p:spPr>
      </p:pic>
      <p:pic>
        <p:nvPicPr>
          <p:cNvPr id="32" name="Picture 13"/>
          <p:cNvPicPr>
            <a:picLocks noChangeAspect="1" noChangeArrowheads="1"/>
          </p:cNvPicPr>
          <p:nvPr/>
        </p:nvPicPr>
        <p:blipFill>
          <a:blip r:embed="rId3"/>
          <a:srcRect/>
          <a:stretch>
            <a:fillRect/>
          </a:stretch>
        </p:blipFill>
        <p:spPr bwMode="auto">
          <a:xfrm>
            <a:off x="4785036" y="1515839"/>
            <a:ext cx="4144378" cy="3079900"/>
          </a:xfrm>
          <a:prstGeom prst="rect">
            <a:avLst/>
          </a:prstGeom>
          <a:noFill/>
          <a:ln w="9525">
            <a:noFill/>
            <a:miter lim="800000"/>
            <a:headEnd/>
            <a:tailEnd/>
          </a:ln>
          <a:effectLst/>
        </p:spPr>
      </p:pic>
      <p:sp>
        <p:nvSpPr>
          <p:cNvPr id="14"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5"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2857002514"/>
      </p:ext>
    </p:extLst>
  </p:cSld>
  <p:clrMapOvr>
    <a:masterClrMapping/>
  </p:clrMapOvr>
  <p:timing>
    <p:tnLst>
      <p:par>
        <p:cTn xmlns:p14="http://schemas.microsoft.com/office/powerpoint/2010/mai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99</a:t>
            </a:fld>
            <a:endParaRPr lang="en-US" dirty="0"/>
          </a:p>
        </p:txBody>
      </p:sp>
      <p:sp>
        <p:nvSpPr>
          <p:cNvPr id="8" name="Title 6"/>
          <p:cNvSpPr>
            <a:spLocks noGrp="1"/>
          </p:cNvSpPr>
          <p:nvPr>
            <p:ph type="title"/>
          </p:nvPr>
        </p:nvSpPr>
        <p:spPr>
          <a:xfrm>
            <a:off x="457200" y="149090"/>
            <a:ext cx="8226854" cy="538966"/>
          </a:xfrm>
        </p:spPr>
        <p:txBody>
          <a:bodyPr>
            <a:normAutofit fontScale="90000"/>
          </a:bodyPr>
          <a:lstStyle/>
          <a:p>
            <a:r>
              <a:rPr lang="en-US" dirty="0" smtClean="0"/>
              <a:t>Examples of machine observations: </a:t>
            </a:r>
            <a:r>
              <a:rPr lang="en-US" dirty="0" err="1" smtClean="0"/>
              <a:t>Cesr</a:t>
            </a:r>
            <a:r>
              <a:rPr lang="en-US" dirty="0" smtClean="0"/>
              <a:t>-TA</a:t>
            </a:r>
            <a:endParaRPr lang="en-US" dirty="0"/>
          </a:p>
        </p:txBody>
      </p:sp>
      <p:sp>
        <p:nvSpPr>
          <p:cNvPr id="15" name="Content Placeholder 8"/>
          <p:cNvSpPr>
            <a:spLocks noGrp="1"/>
          </p:cNvSpPr>
          <p:nvPr>
            <p:ph idx="1"/>
          </p:nvPr>
        </p:nvSpPr>
        <p:spPr>
          <a:xfrm>
            <a:off x="457200" y="4471801"/>
            <a:ext cx="8229600" cy="1242918"/>
          </a:xfrm>
        </p:spPr>
        <p:txBody>
          <a:bodyPr>
            <a:normAutofit fontScale="85000" lnSpcReduction="10000"/>
          </a:bodyPr>
          <a:lstStyle/>
          <a:p>
            <a:r>
              <a:rPr lang="en-US" sz="2000" dirty="0" smtClean="0"/>
              <a:t>Horizontal and vertical tune shifts along a 46 bunch train in </a:t>
            </a:r>
            <a:r>
              <a:rPr lang="en-US" sz="2000" dirty="0" err="1" smtClean="0"/>
              <a:t>Cesr</a:t>
            </a:r>
            <a:r>
              <a:rPr lang="en-US" sz="2000" dirty="0" smtClean="0"/>
              <a:t>-TA (Cornell facility presently used for electron cloud studies) taken during a positron run</a:t>
            </a:r>
          </a:p>
          <a:p>
            <a:r>
              <a:rPr lang="en-US" sz="2000" dirty="0" smtClean="0"/>
              <a:t>Dependence on the beam current is shown, clearly pointing to stronger electron cloud for higher currents.</a:t>
            </a:r>
          </a:p>
        </p:txBody>
      </p:sp>
      <p:pic>
        <p:nvPicPr>
          <p:cNvPr id="16" name="Picture 12" descr="qx"/>
          <p:cNvPicPr>
            <a:picLocks noChangeAspect="1" noChangeArrowheads="1"/>
          </p:cNvPicPr>
          <p:nvPr/>
        </p:nvPicPr>
        <p:blipFill>
          <a:blip r:embed="rId2"/>
          <a:srcRect/>
          <a:stretch>
            <a:fillRect/>
          </a:stretch>
        </p:blipFill>
        <p:spPr bwMode="auto">
          <a:xfrm>
            <a:off x="3765" y="1220850"/>
            <a:ext cx="4601609" cy="2772000"/>
          </a:xfrm>
          <a:prstGeom prst="rect">
            <a:avLst/>
          </a:prstGeom>
          <a:noFill/>
        </p:spPr>
      </p:pic>
      <p:pic>
        <p:nvPicPr>
          <p:cNvPr id="17" name="Picture 6" descr="qy"/>
          <p:cNvPicPr>
            <a:picLocks noChangeAspect="1" noChangeArrowheads="1"/>
          </p:cNvPicPr>
          <p:nvPr/>
        </p:nvPicPr>
        <p:blipFill>
          <a:blip r:embed="rId3"/>
          <a:srcRect/>
          <a:stretch>
            <a:fillRect/>
          </a:stretch>
        </p:blipFill>
        <p:spPr bwMode="auto">
          <a:xfrm>
            <a:off x="4577637" y="1220850"/>
            <a:ext cx="4564663" cy="2772000"/>
          </a:xfrm>
          <a:prstGeom prst="rect">
            <a:avLst/>
          </a:prstGeom>
          <a:noFill/>
        </p:spPr>
      </p:pic>
      <p:sp>
        <p:nvSpPr>
          <p:cNvPr id="9" name="Date Placeholder 2"/>
          <p:cNvSpPr>
            <a:spLocks noGrp="1"/>
          </p:cNvSpPr>
          <p:nvPr>
            <p:ph type="dt" sz="half" idx="2"/>
          </p:nvPr>
        </p:nvSpPr>
        <p:spPr>
          <a:xfrm>
            <a:off x="2969335" y="6362377"/>
            <a:ext cx="2133600" cy="365125"/>
          </a:xfrm>
        </p:spPr>
        <p:txBody>
          <a:bodyPr/>
          <a:lstStyle/>
          <a:p>
            <a:r>
              <a:rPr lang="en-US" dirty="0" smtClean="0"/>
              <a:t>November 2015</a:t>
            </a:r>
            <a:endParaRPr lang="en-US" dirty="0"/>
          </a:p>
        </p:txBody>
      </p:sp>
      <p:sp>
        <p:nvSpPr>
          <p:cNvPr id="10" name="Footer Placeholder 3"/>
          <p:cNvSpPr>
            <a:spLocks noGrp="1"/>
          </p:cNvSpPr>
          <p:nvPr>
            <p:ph type="ftr" sz="quarter" idx="3"/>
          </p:nvPr>
        </p:nvSpPr>
        <p:spPr>
          <a:xfrm>
            <a:off x="5182756" y="6356350"/>
            <a:ext cx="2895600" cy="365125"/>
          </a:xfrm>
        </p:spPr>
        <p:txBody>
          <a:bodyPr/>
          <a:lstStyle/>
          <a:p>
            <a:r>
              <a:rPr lang="en-US" dirty="0" smtClean="0"/>
              <a:t>CAS – Electron Cloud</a:t>
            </a:r>
            <a:endParaRPr lang="en-US" dirty="0"/>
          </a:p>
        </p:txBody>
      </p:sp>
    </p:spTree>
    <p:extLst>
      <p:ext uri="{BB962C8B-B14F-4D97-AF65-F5344CB8AC3E}">
        <p14:creationId xmlns:p14="http://schemas.microsoft.com/office/powerpoint/2010/main" val="52531133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USPAS_Introduction">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noFill/>
        <a:ln>
          <a:solidFill>
            <a:srgbClr val="868686"/>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rgbClr val="868686"/>
          </a:solidFill>
          <a:tailEnd type="arrow"/>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USPAS_Introduction</Template>
  <TotalTime>18705</TotalTime>
  <Words>9395</Words>
  <Application>Microsoft Macintosh PowerPoint</Application>
  <PresentationFormat>On-screen Show (4:3)</PresentationFormat>
  <Paragraphs>1255</Paragraphs>
  <Slides>140</Slides>
  <Notes>0</Notes>
  <HiddenSlides>0</HiddenSlides>
  <MMClips>2</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140</vt:i4>
      </vt:variant>
    </vt:vector>
  </HeadingPairs>
  <TitlesOfParts>
    <vt:vector size="143" baseType="lpstr">
      <vt:lpstr>USPAS_Introduction</vt:lpstr>
      <vt:lpstr>Document</vt:lpstr>
      <vt:lpstr>Dokument</vt:lpstr>
      <vt:lpstr>PowerPoint Presentation</vt:lpstr>
      <vt:lpstr>Electron cloud effects</vt:lpstr>
      <vt:lpstr>Electron cloud effects in accelerators</vt:lpstr>
      <vt:lpstr>The instability loop</vt:lpstr>
      <vt:lpstr>Reminder</vt:lpstr>
      <vt:lpstr>Primary generation</vt:lpstr>
      <vt:lpstr>Primary generation</vt:lpstr>
      <vt:lpstr>Residual gas ionization</vt:lpstr>
      <vt:lpstr>Residual gas ionization</vt:lpstr>
      <vt:lpstr>Residual gas ionization</vt:lpstr>
      <vt:lpstr>Primary generation</vt:lpstr>
      <vt:lpstr>Photoemission</vt:lpstr>
      <vt:lpstr>Photoemission</vt:lpstr>
      <vt:lpstr>Photoemission</vt:lpstr>
      <vt:lpstr>Primary generation</vt:lpstr>
      <vt:lpstr>Beam particle loss</vt:lpstr>
      <vt:lpstr>Beam particle loss</vt:lpstr>
      <vt:lpstr>Electron cloud formation</vt:lpstr>
      <vt:lpstr>Electron cloud formation</vt:lpstr>
      <vt:lpstr>Electron cloud formation</vt:lpstr>
      <vt:lpstr>Electron cloud formation</vt:lpstr>
      <vt:lpstr>Electron cloud formation</vt:lpstr>
      <vt:lpstr>Electron cloud formation</vt:lpstr>
      <vt:lpstr>Electron cloud formation</vt:lpstr>
      <vt:lpstr>Electron cloud formation</vt:lpstr>
      <vt:lpstr>Electron cloud formation: Principle of multipacting</vt:lpstr>
      <vt:lpstr>Electron cloud formation: Principle of multipacting</vt:lpstr>
      <vt:lpstr>Electron cloud formation: Illustration of multipacting</vt:lpstr>
      <vt:lpstr>Electron cloud formation: Illustration of multipacting</vt:lpstr>
      <vt:lpstr>Electron cloud formation: Illustration of multipacting</vt:lpstr>
      <vt:lpstr>Electron cloud formation: Illustration of multipacting</vt:lpstr>
      <vt:lpstr>Electron cloud formation: Illustration of multipacting</vt:lpstr>
      <vt:lpstr>Electron cloud formation: Illustration of multipacting</vt:lpstr>
      <vt:lpstr>Electron cloud formation: Illustration of multipacting</vt:lpstr>
      <vt:lpstr>Electron cloud formation: Illustration of multipacting</vt:lpstr>
      <vt:lpstr>Electron cloud formation: Illustration of multipacting</vt:lpstr>
      <vt:lpstr>Electron cloud formation: Illustration of multipacting</vt:lpstr>
      <vt:lpstr>Electron cloud formation: Illustration of multipacting</vt:lpstr>
      <vt:lpstr>Electron cloud formation: Illustration of multipacting</vt:lpstr>
      <vt:lpstr>Electron cloud formation: Illustration of multipacting</vt:lpstr>
      <vt:lpstr>Electron cloud formation: Illustration of multipacting</vt:lpstr>
      <vt:lpstr>Electron cloud formation: Illustration of multipacting</vt:lpstr>
      <vt:lpstr>Electron cloud formation: Illustration of multipacting</vt:lpstr>
      <vt:lpstr>Electron cloud formation: Illustration of multipacting</vt:lpstr>
      <vt:lpstr>Electron cloud formation: Illustration of multipacting</vt:lpstr>
      <vt:lpstr>Electron cloud formation: Illustration of multipacting</vt:lpstr>
      <vt:lpstr>Electron cloud formation: Illustration of multipacting</vt:lpstr>
      <vt:lpstr>Electron cloud formation: Illustration of multipacting</vt:lpstr>
      <vt:lpstr>Electron cloud formation: Illustration of multipacting</vt:lpstr>
      <vt:lpstr>Electron cloud formation: Illustration of multipacting</vt:lpstr>
      <vt:lpstr>Electron cloud formation: Illustration of multipacting</vt:lpstr>
      <vt:lpstr>Electron cloud formation: Illustration of multipacting</vt:lpstr>
      <vt:lpstr>Electron cloud formation: A model for the multipacting process</vt:lpstr>
      <vt:lpstr>Electron cloud formation: A model for the multipacting process</vt:lpstr>
      <vt:lpstr>Electron cloud formation: A model for the multipacting process</vt:lpstr>
      <vt:lpstr>Electron cloud formation: A model for the multipacting process</vt:lpstr>
      <vt:lpstr>Electron cloud formation: Application of the model (1)</vt:lpstr>
      <vt:lpstr>Electron cloud formation: Application of the model (1)</vt:lpstr>
      <vt:lpstr>Electron cloud formation: Application of the model (2)</vt:lpstr>
      <vt:lpstr>Electron cloud formation: Application of the model (2)</vt:lpstr>
      <vt:lpstr>Electron cloud formation: Application of the model (1)</vt:lpstr>
      <vt:lpstr>Electron cloud formation: Application of the model (2)</vt:lpstr>
      <vt:lpstr>The multipacting threshold</vt:lpstr>
      <vt:lpstr>The electron distribution</vt:lpstr>
      <vt:lpstr>The electron distribution</vt:lpstr>
      <vt:lpstr>The electron distribution</vt:lpstr>
      <vt:lpstr>The electron distribution</vt:lpstr>
      <vt:lpstr>The electron distribution</vt:lpstr>
      <vt:lpstr>The electron distribution</vt:lpstr>
      <vt:lpstr>The electron distribution</vt:lpstr>
      <vt:lpstr>The electron distribution</vt:lpstr>
      <vt:lpstr>Effects of the electron cloud</vt:lpstr>
      <vt:lpstr>Effects of the electron cloud</vt:lpstr>
      <vt:lpstr>Machine observables</vt:lpstr>
      <vt:lpstr>Machine observables</vt:lpstr>
      <vt:lpstr>Beam effects along the train</vt:lpstr>
      <vt:lpstr>The electron pinch: intra-bunch effects</vt:lpstr>
      <vt:lpstr>Single bunch electron cloud instability</vt:lpstr>
      <vt:lpstr>Single bunch electron cloud instability</vt:lpstr>
      <vt:lpstr>Single bunch electron cloud instability</vt:lpstr>
      <vt:lpstr>Single bunch electron cloud instability</vt:lpstr>
      <vt:lpstr>Coupled bunch electron cloud instability</vt:lpstr>
      <vt:lpstr>Electron cloud incoherent effects</vt:lpstr>
      <vt:lpstr>Tune footprint from electron cloud in dipoles Example: LHC @450 GeV</vt:lpstr>
      <vt:lpstr>Tune footprint from electron cloud in dipoles Example: LHC @450 GeV</vt:lpstr>
      <vt:lpstr>PowerPoint Presentation</vt:lpstr>
      <vt:lpstr>Tune footprint from electron cloud in dipoles Example: LHC @450 GeV</vt:lpstr>
      <vt:lpstr>Tune footprint from electron cloud in dipoles Example: LHC @450 GeV</vt:lpstr>
      <vt:lpstr>Tune footprint from electron cloud in dipoles Example: LHC @450 GeV</vt:lpstr>
      <vt:lpstr>Tune footprint from electron cloud in dipoles Example: LHC @450 GeV</vt:lpstr>
      <vt:lpstr>Tune footprint from electron cloud in dipoles Example: LHC @450 GeV</vt:lpstr>
      <vt:lpstr>Tune footprint from electron cloud in dipoles Example: LHC @450 GeV</vt:lpstr>
      <vt:lpstr>Machine observations (historical)</vt:lpstr>
      <vt:lpstr>Machine observations (historical)</vt:lpstr>
      <vt:lpstr>Machine observations (historical)</vt:lpstr>
      <vt:lpstr>Examples of machine observations: SPS</vt:lpstr>
      <vt:lpstr>Examples of machine observations: KEK-LER</vt:lpstr>
      <vt:lpstr>Examples of machine observations: KEK-LER</vt:lpstr>
      <vt:lpstr>Examples of machine observations: Cesr-TA</vt:lpstr>
      <vt:lpstr>Examples of machine observations: RHIC</vt:lpstr>
      <vt:lpstr>Examples of machine observations: LHC</vt:lpstr>
      <vt:lpstr>Examples of machine observations: LHC</vt:lpstr>
      <vt:lpstr>Examples of machine observations: LHC</vt:lpstr>
      <vt:lpstr>Examples of machine observations: LHC</vt:lpstr>
      <vt:lpstr>Examples of machine observations: LHC</vt:lpstr>
      <vt:lpstr>Examples of machine observations: LHC</vt:lpstr>
      <vt:lpstr>Examples of machine observations: LHC</vt:lpstr>
      <vt:lpstr>Examples of machine observations: LHC</vt:lpstr>
      <vt:lpstr>Mitigation/suppression techniques</vt:lpstr>
      <vt:lpstr>Mitigation/suppression techniques</vt:lpstr>
      <vt:lpstr>Mitigation/suppression: Solenoids</vt:lpstr>
      <vt:lpstr>Mitigation/suppression: Solenoids</vt:lpstr>
      <vt:lpstr>Mitigation/suppression: Solenoids</vt:lpstr>
      <vt:lpstr>Mitigation/suppression: Grooves</vt:lpstr>
      <vt:lpstr>Mitigation/suppression: Grooves</vt:lpstr>
      <vt:lpstr>Mitigation/suppression: a-C coating</vt:lpstr>
      <vt:lpstr>Mitigation/suppression: a-C coating</vt:lpstr>
      <vt:lpstr>Mitigation/suppression: Scrubbing</vt:lpstr>
      <vt:lpstr>Mitigation/suppression: Scrubbing</vt:lpstr>
      <vt:lpstr>Mitigation/suppression: Scrubbing</vt:lpstr>
      <vt:lpstr>Mitigation/suppression: Scrubbing</vt:lpstr>
      <vt:lpstr>Mitigation/suppression: Scrubbing</vt:lpstr>
      <vt:lpstr>Numerical model of electron cloud effects</vt:lpstr>
      <vt:lpstr>Numerical model of electron cloud effects</vt:lpstr>
      <vt:lpstr>Numerical model of electron cloud effects</vt:lpstr>
      <vt:lpstr>Numerical model of electron cloud effects</vt:lpstr>
      <vt:lpstr>Numerical modeling: electron cloud build up</vt:lpstr>
      <vt:lpstr>Numerical modeling: electron cloud build up</vt:lpstr>
      <vt:lpstr>Numerical modeling: electron cloud build up</vt:lpstr>
      <vt:lpstr>Numerical modeling: electron cloud build up</vt:lpstr>
      <vt:lpstr>Numerical modeling: electron cloud build up</vt:lpstr>
      <vt:lpstr>Numerical modeling: electron cloud build up</vt:lpstr>
      <vt:lpstr>Numerical modeling: electron cloud build up</vt:lpstr>
      <vt:lpstr>Numerical modeling: electron cloud build up</vt:lpstr>
      <vt:lpstr>Numerical modeling: electron cloud build up</vt:lpstr>
      <vt:lpstr>Numerical modeling: electron cloud build up</vt:lpstr>
      <vt:lpstr>Numerical modeling: electron cloud build up</vt:lpstr>
      <vt:lpstr>Numerical modeling: electron cloud build up</vt:lpstr>
      <vt:lpstr>Summary of electron cloud effects</vt:lpstr>
      <vt:lpstr>Thank you for your attention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Kevin Shing Bruce Li</dc:creator>
  <cp:lastModifiedBy>Giovanni Rumolo</cp:lastModifiedBy>
  <cp:revision>427</cp:revision>
  <cp:lastPrinted>2015-11-06T09:08:33Z</cp:lastPrinted>
  <dcterms:created xsi:type="dcterms:W3CDTF">2014-07-31T13:31:44Z</dcterms:created>
  <dcterms:modified xsi:type="dcterms:W3CDTF">2015-11-09T06:50:42Z</dcterms:modified>
</cp:coreProperties>
</file>