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318" r:id="rId3"/>
    <p:sldId id="319" r:id="rId4"/>
    <p:sldId id="335" r:id="rId5"/>
    <p:sldId id="336" r:id="rId6"/>
    <p:sldId id="320" r:id="rId7"/>
    <p:sldId id="331" r:id="rId8"/>
    <p:sldId id="362" r:id="rId9"/>
    <p:sldId id="352" r:id="rId10"/>
    <p:sldId id="358" r:id="rId11"/>
    <p:sldId id="359" r:id="rId12"/>
    <p:sldId id="284" r:id="rId13"/>
    <p:sldId id="337" r:id="rId14"/>
    <p:sldId id="338" r:id="rId15"/>
    <p:sldId id="344" r:id="rId16"/>
    <p:sldId id="346" r:id="rId17"/>
    <p:sldId id="345" r:id="rId18"/>
    <p:sldId id="354" r:id="rId19"/>
    <p:sldId id="339" r:id="rId20"/>
    <p:sldId id="348" r:id="rId21"/>
    <p:sldId id="351" r:id="rId22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71EF3"/>
    <a:srgbClr val="A6CEE4"/>
    <a:srgbClr val="0094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76" autoAdjust="0"/>
  </p:normalViewPr>
  <p:slideViewPr>
    <p:cSldViewPr>
      <p:cViewPr>
        <p:scale>
          <a:sx n="103" d="100"/>
          <a:sy n="103" d="100"/>
        </p:scale>
        <p:origin x="-704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Relationship Id="rId2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F57FC-B3FF-4DF2-9417-962901C07B3B}" type="datetimeFigureOut">
              <a:rPr lang="sv-SE" smtClean="0"/>
              <a:t>23/04/15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A53A7-64CD-4D0E-AAE8-1AC9C79D708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4655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EC7D0F-7D95-4836-9F85-C7E8F3EAF8DD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AC81-318B-4D49-A602-9E30227C87EC}" type="datetime1">
              <a:rPr lang="sv-SE" smtClean="0"/>
              <a:t>23/04/15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60648"/>
            <a:ext cx="1656184" cy="88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84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9CB0-346B-43FA-9EE6-F90C3F3BC0BA}" type="datetime1">
              <a:rPr lang="sv-SE" smtClean="0"/>
              <a:t>23/04/15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  <p:pic>
        <p:nvPicPr>
          <p:cNvPr id="8" name="Bildobjekt 5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008" y="319530"/>
            <a:ext cx="1370480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9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6B7F-8271-49DA-A25A-F4BB9F476347}" type="datetime1">
              <a:rPr lang="sv-SE" smtClean="0"/>
              <a:t>23/04/15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662" y="260648"/>
            <a:ext cx="1359826" cy="727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3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D23FA-05C4-4CC1-B281-2F815585BC1C}" type="datetime1">
              <a:rPr lang="sv-SE" smtClean="0"/>
              <a:t>23/04/15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  <p:sp>
        <p:nvSpPr>
          <p:cNvPr id="10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0094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740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3233B-D569-4A6E-878F-CDE152514C47}" type="datetime1">
              <a:rPr lang="sv-SE" smtClean="0"/>
              <a:t>23/04/15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0640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europeanspallationsource.se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34.jpeg"/><Relationship Id="rId5" Type="http://schemas.openxmlformats.org/officeDocument/2006/relationships/image" Target="../media/image35.png"/><Relationship Id="rId6" Type="http://schemas.openxmlformats.org/officeDocument/2006/relationships/image" Target="../media/image25.wmf"/><Relationship Id="rId7" Type="http://schemas.openxmlformats.org/officeDocument/2006/relationships/image" Target="../media/image36.png"/><Relationship Id="rId8" Type="http://schemas.openxmlformats.org/officeDocument/2006/relationships/image" Target="../media/image37.png"/><Relationship Id="rId9" Type="http://schemas.openxmlformats.org/officeDocument/2006/relationships/image" Target="../media/image38.jpeg"/><Relationship Id="rId1" Type="http://schemas.openxmlformats.org/officeDocument/2006/relationships/themeOverride" Target="../theme/themeOverride4.x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jpeg"/><Relationship Id="rId5" Type="http://schemas.openxmlformats.org/officeDocument/2006/relationships/image" Target="../media/image42.jpeg"/><Relationship Id="rId6" Type="http://schemas.openxmlformats.org/officeDocument/2006/relationships/image" Target="../media/image34.jpeg"/><Relationship Id="rId7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png"/><Relationship Id="rId5" Type="http://schemas.openxmlformats.org/officeDocument/2006/relationships/image" Target="../media/image47.jpeg"/><Relationship Id="rId6" Type="http://schemas.openxmlformats.org/officeDocument/2006/relationships/image" Target="../media/image48.png"/><Relationship Id="rId7" Type="http://schemas.openxmlformats.org/officeDocument/2006/relationships/image" Target="../media/image49.jpeg"/><Relationship Id="rId8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emf"/><Relationship Id="rId5" Type="http://schemas.openxmlformats.org/officeDocument/2006/relationships/image" Target="../media/image5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4" Type="http://schemas.openxmlformats.org/officeDocument/2006/relationships/image" Target="../media/image55.jpeg"/><Relationship Id="rId5" Type="http://schemas.openxmlformats.org/officeDocument/2006/relationships/image" Target="../media/image25.wmf"/><Relationship Id="rId6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2.e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3.emf"/><Relationship Id="rId10" Type="http://schemas.openxmlformats.org/officeDocument/2006/relationships/image" Target="../media/image6.png"/><Relationship Id="rId1" Type="http://schemas.openxmlformats.org/officeDocument/2006/relationships/themeOverride" Target="../theme/themeOverride2.xml"/><Relationship Id="rId2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image" Target="../media/image14.png"/><Relationship Id="rId7" Type="http://schemas.openxmlformats.org/officeDocument/2006/relationships/image" Target="../media/image15.jpeg"/><Relationship Id="rId8" Type="http://schemas.openxmlformats.org/officeDocument/2006/relationships/image" Target="../media/image16.jpeg"/><Relationship Id="rId9" Type="http://schemas.openxmlformats.org/officeDocument/2006/relationships/image" Target="../media/image17.png"/><Relationship Id="rId1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jpeg"/><Relationship Id="rId5" Type="http://schemas.openxmlformats.org/officeDocument/2006/relationships/image" Target="../media/image22.png"/><Relationship Id="rId6" Type="http://schemas.openxmlformats.org/officeDocument/2006/relationships/image" Target="../media/image23.jpeg"/><Relationship Id="rId7" Type="http://schemas.openxmlformats.org/officeDocument/2006/relationships/image" Target="../media/image24.jpeg"/><Relationship Id="rId8" Type="http://schemas.openxmlformats.org/officeDocument/2006/relationships/image" Target="../media/image25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High Power IOTs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3429000"/>
            <a:ext cx="6400800" cy="2304256"/>
          </a:xfrm>
        </p:spPr>
        <p:txBody>
          <a:bodyPr>
            <a:noAutofit/>
          </a:bodyPr>
          <a:lstStyle/>
          <a:p>
            <a:r>
              <a:rPr lang="sv-SE" sz="2400" dirty="0" err="1" smtClean="0">
                <a:solidFill>
                  <a:schemeClr val="bg1"/>
                </a:solidFill>
              </a:rPr>
              <a:t>Chiara</a:t>
            </a:r>
            <a:r>
              <a:rPr lang="sv-SE" sz="2400" dirty="0" smtClean="0">
                <a:solidFill>
                  <a:schemeClr val="bg1"/>
                </a:solidFill>
              </a:rPr>
              <a:t> Marrelli</a:t>
            </a:r>
          </a:p>
          <a:p>
            <a:r>
              <a:rPr lang="sv-SE" sz="2400" dirty="0">
                <a:solidFill>
                  <a:schemeClr val="bg1"/>
                </a:solidFill>
              </a:rPr>
              <a:t>Morten Jensen</a:t>
            </a:r>
          </a:p>
          <a:p>
            <a:endParaRPr lang="sv-SE" sz="2400" dirty="0" smtClean="0">
              <a:solidFill>
                <a:schemeClr val="bg1"/>
              </a:solidFill>
            </a:endParaRPr>
          </a:p>
          <a:p>
            <a:endParaRPr lang="sv-SE" sz="20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0" y="5949280"/>
            <a:ext cx="4572000" cy="60324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600" dirty="0" smtClean="0">
                <a:solidFill>
                  <a:srgbClr val="FFFFFF"/>
                </a:solidFill>
                <a:hlinkClick r:id="rId2"/>
              </a:rPr>
              <a:t>www.europeanspallationsource.se</a:t>
            </a:r>
            <a:endParaRPr lang="en-GB" sz="1600" dirty="0" smtClean="0">
              <a:solidFill>
                <a:srgbClr val="FFFFFF"/>
              </a:solidFill>
            </a:endParaRPr>
          </a:p>
          <a:p>
            <a:pPr algn="ctr"/>
            <a:r>
              <a:rPr lang="en-GB" sz="1400" dirty="0" smtClean="0">
                <a:solidFill>
                  <a:srgbClr val="FFFFFF"/>
                </a:solidFill>
              </a:rPr>
              <a:t>2</a:t>
            </a:r>
            <a:r>
              <a:rPr lang="en-GB" sz="1400" baseline="30000" dirty="0" smtClean="0">
                <a:solidFill>
                  <a:srgbClr val="FFFFFF"/>
                </a:solidFill>
              </a:rPr>
              <a:t>nd</a:t>
            </a:r>
            <a:r>
              <a:rPr lang="en-GB" sz="1400" dirty="0" smtClean="0">
                <a:solidFill>
                  <a:srgbClr val="FFFFFF"/>
                </a:solidFill>
              </a:rPr>
              <a:t> Eucard-2 Annual meting, Barcelona, 23 April 2015</a:t>
            </a:r>
          </a:p>
        </p:txBody>
      </p:sp>
    </p:spTree>
    <p:extLst>
      <p:ext uri="{BB962C8B-B14F-4D97-AF65-F5344CB8AC3E}">
        <p14:creationId xmlns:p14="http://schemas.microsoft.com/office/powerpoint/2010/main" val="1394613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2276872"/>
            <a:ext cx="4248472" cy="29263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ESS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8712968" cy="108012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ESS is a neutron spallation source for neutron scattering measurements.</a:t>
            </a:r>
          </a:p>
          <a:p>
            <a:r>
              <a:rPr lang="en-US" sz="1600" dirty="0" smtClean="0"/>
              <a:t>The neutrons are produced by a 2 </a:t>
            </a:r>
            <a:r>
              <a:rPr lang="en-US" sz="1600" dirty="0" err="1" smtClean="0"/>
              <a:t>GeV</a:t>
            </a:r>
            <a:r>
              <a:rPr lang="en-US" sz="1600" dirty="0" smtClean="0"/>
              <a:t> proton beam impacting on a tungsten target.</a:t>
            </a:r>
          </a:p>
          <a:p>
            <a:r>
              <a:rPr lang="en-US" sz="1600" dirty="0" smtClean="0"/>
              <a:t>The proton </a:t>
            </a:r>
            <a:r>
              <a:rPr lang="en-US" sz="1600" dirty="0" err="1" smtClean="0"/>
              <a:t>linac</a:t>
            </a:r>
            <a:r>
              <a:rPr lang="en-US" sz="1600" dirty="0" smtClean="0"/>
              <a:t> will be the most powerful ever built and it will require over 150 RF sources.  </a:t>
            </a: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07504" y="2420888"/>
            <a:ext cx="3883930" cy="2607036"/>
          </a:xfrm>
          <a:prstGeom prst="rect">
            <a:avLst/>
          </a:prstGeom>
        </p:spPr>
        <p:txBody>
          <a:bodyPr lIns="64284" tIns="32142" rIns="64284" bIns="32142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sym typeface="Futura Condensed" charset="0"/>
              </a:rPr>
              <a:t>ESS 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sym typeface="Futura Condensed" charset="0"/>
              </a:rPr>
              <a:t>accelerator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sym typeface="Futura Condensed" charset="0"/>
              </a:rPr>
              <a:t> parameters:</a:t>
            </a:r>
          </a:p>
          <a:p>
            <a:pPr marL="40005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sym typeface="Futura Condensed" charset="0"/>
              </a:rPr>
              <a:t>Average beam power: 5 MW</a:t>
            </a:r>
            <a:endParaRPr lang="en-US" sz="1400" kern="0" dirty="0">
              <a:sym typeface="Futura Condensed" charset="0"/>
            </a:endParaRPr>
          </a:p>
          <a:p>
            <a:pPr marL="40005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sym typeface="Futura Condensed" charset="0"/>
              </a:rPr>
              <a:t>Pulse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sym typeface="Futura Condensed" charset="0"/>
              </a:rPr>
              <a:t> length: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sym typeface="Futura Condensed" charset="0"/>
              </a:rPr>
              <a:t>2.86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sym typeface="Futura Condensed" charset="0"/>
              </a:rPr>
              <a:t>ms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sym typeface="Futura Condensed" charset="0"/>
              </a:rPr>
              <a:t> </a:t>
            </a:r>
            <a:endParaRPr lang="en-US" sz="1400" kern="0" dirty="0">
              <a:sym typeface="Futura Condensed" charset="0"/>
            </a:endParaRPr>
          </a:p>
          <a:p>
            <a:pPr marL="40005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 smtClean="0">
                <a:sym typeface="Futura Condensed" charset="0"/>
              </a:rPr>
              <a:t>Peak beam power: 125 MW </a:t>
            </a:r>
          </a:p>
          <a:p>
            <a:pPr marL="40005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noProof="0" dirty="0" smtClean="0">
                <a:sym typeface="Futura Condensed" charset="0"/>
              </a:rPr>
              <a:t>Pulse repetition rate: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sym typeface="Futura Condensed" charset="0"/>
              </a:rPr>
              <a:t>14 Hz</a:t>
            </a:r>
          </a:p>
          <a:p>
            <a:pPr marL="40005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 smtClean="0">
                <a:sym typeface="Futura Condensed" charset="0"/>
              </a:rPr>
              <a:t>Proton energy: 2 </a:t>
            </a:r>
            <a:r>
              <a:rPr lang="en-US" sz="1400" kern="0" dirty="0" err="1" smtClean="0">
                <a:sym typeface="Futura Condensed" charset="0"/>
              </a:rPr>
              <a:t>GeV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sym typeface="Futura Condensed" charset="0"/>
              </a:rPr>
              <a:t>	</a:t>
            </a:r>
          </a:p>
          <a:p>
            <a:pPr marL="40005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 smtClean="0">
                <a:sym typeface="Futura Condensed" charset="0"/>
              </a:rPr>
              <a:t>Peak beam current: 62.5 mA</a:t>
            </a:r>
            <a:endParaRPr lang="en-US" sz="1400" kern="0" dirty="0">
              <a:sym typeface="Futura Condensed" charset="0"/>
            </a:endParaRPr>
          </a:p>
          <a:p>
            <a:pPr marL="40005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sym typeface="Futura Condensed" charset="0"/>
              </a:rPr>
              <a:t>High availability: &gt;95%</a:t>
            </a:r>
          </a:p>
          <a:p>
            <a:pPr marL="40005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 smtClean="0">
                <a:sym typeface="Futura Condensed" charset="0"/>
              </a:rPr>
              <a:t>Flexible design for a future power upgrade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sym typeface="Futura Condensed" charset="0"/>
            </a:endParaRPr>
          </a:p>
          <a:p>
            <a:pPr marL="241080" marR="0" lvl="0" indent="-24108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Futura Condensed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8"/>
          <a:stretch/>
        </p:blipFill>
        <p:spPr>
          <a:xfrm>
            <a:off x="755576" y="4477101"/>
            <a:ext cx="2921756" cy="2380899"/>
          </a:xfrm>
          <a:prstGeom prst="rect">
            <a:avLst/>
          </a:prstGeom>
        </p:spPr>
      </p:pic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51115BC-487E-4422-894C-CB7CD3E79223}" type="slidenum">
              <a:rPr lang="en-GB" smtClean="0"/>
              <a:t>10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40357" t="25193" r="36312" b="51930"/>
          <a:stretch/>
        </p:blipFill>
        <p:spPr>
          <a:xfrm>
            <a:off x="6560139" y="5229200"/>
            <a:ext cx="2210847" cy="161891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726160" y="5445224"/>
            <a:ext cx="3078088" cy="1320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ESS will be a “</a:t>
            </a:r>
            <a:r>
              <a:rPr lang="en-US" dirty="0">
                <a:solidFill>
                  <a:srgbClr val="3BDA16"/>
                </a:solidFill>
              </a:rPr>
              <a:t>green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” facility: this means that it must guarantee at the same time: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Machine reliability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Energy efficiency</a:t>
            </a:r>
          </a:p>
        </p:txBody>
      </p:sp>
    </p:spTree>
    <p:extLst>
      <p:ext uri="{BB962C8B-B14F-4D97-AF65-F5344CB8AC3E}">
        <p14:creationId xmlns:p14="http://schemas.microsoft.com/office/powerpoint/2010/main" val="4281247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2"/>
          <a:srcRect l="2194" t="11" r="2280"/>
          <a:stretch/>
        </p:blipFill>
        <p:spPr>
          <a:xfrm>
            <a:off x="48878" y="4077376"/>
            <a:ext cx="4647600" cy="2736000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139136" cy="1143000"/>
          </a:xfrm>
        </p:spPr>
        <p:txBody>
          <a:bodyPr/>
          <a:lstStyle/>
          <a:p>
            <a:r>
              <a:rPr lang="en-US" dirty="0" smtClean="0"/>
              <a:t>The ESS accelerator</a:t>
            </a:r>
            <a:endParaRPr lang="en-US" dirty="0"/>
          </a:p>
        </p:txBody>
      </p:sp>
      <p:grpSp>
        <p:nvGrpSpPr>
          <p:cNvPr id="5" name="Group 290"/>
          <p:cNvGrpSpPr>
            <a:grpSpLocks/>
          </p:cNvGrpSpPr>
          <p:nvPr/>
        </p:nvGrpSpPr>
        <p:grpSpPr bwMode="auto">
          <a:xfrm>
            <a:off x="467544" y="1484784"/>
            <a:ext cx="8398495" cy="864096"/>
            <a:chOff x="0" y="29"/>
            <a:chExt cx="7904" cy="1024"/>
          </a:xfrm>
        </p:grpSpPr>
        <p:sp>
          <p:nvSpPr>
            <p:cNvPr id="7" name="AutoShape 232"/>
            <p:cNvSpPr>
              <a:spLocks/>
            </p:cNvSpPr>
            <p:nvPr/>
          </p:nvSpPr>
          <p:spPr bwMode="auto">
            <a:xfrm>
              <a:off x="3440" y="408"/>
              <a:ext cx="608" cy="296"/>
            </a:xfrm>
            <a:prstGeom prst="roundRect">
              <a:avLst>
                <a:gd name="adj" fmla="val 29727"/>
              </a:avLst>
            </a:prstGeom>
            <a:solidFill>
              <a:srgbClr val="0000FF">
                <a:alpha val="79999"/>
              </a:srgbClr>
            </a:solidFill>
            <a:ln w="25400" cap="flat">
              <a:solidFill>
                <a:srgbClr val="4D4D4D">
                  <a:alpha val="79999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13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Spokes</a:t>
              </a:r>
            </a:p>
          </p:txBody>
        </p:sp>
        <p:sp>
          <p:nvSpPr>
            <p:cNvPr id="8" name="AutoShape 233"/>
            <p:cNvSpPr>
              <a:spLocks/>
            </p:cNvSpPr>
            <p:nvPr/>
          </p:nvSpPr>
          <p:spPr bwMode="auto">
            <a:xfrm>
              <a:off x="4168" y="408"/>
              <a:ext cx="779" cy="296"/>
            </a:xfrm>
            <a:prstGeom prst="roundRect">
              <a:avLst>
                <a:gd name="adj" fmla="val 27023"/>
              </a:avLst>
            </a:prstGeom>
            <a:solidFill>
              <a:srgbClr val="2E72C6">
                <a:alpha val="79999"/>
              </a:srgbClr>
            </a:solidFill>
            <a:ln w="25400" cap="flat">
              <a:solidFill>
                <a:srgbClr val="4D4D4D">
                  <a:alpha val="79999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13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ＭＳ Ｐゴシック" charset="0"/>
                  <a:cs typeface="Lucida Grande" charset="0"/>
                  <a:sym typeface="Gill Sans" charset="0"/>
                </a:rPr>
                <a:t>Medium β</a:t>
              </a:r>
            </a:p>
          </p:txBody>
        </p:sp>
        <p:sp>
          <p:nvSpPr>
            <p:cNvPr id="9" name="AutoShape 234"/>
            <p:cNvSpPr>
              <a:spLocks/>
            </p:cNvSpPr>
            <p:nvPr/>
          </p:nvSpPr>
          <p:spPr bwMode="auto">
            <a:xfrm>
              <a:off x="5098" y="404"/>
              <a:ext cx="801" cy="304"/>
            </a:xfrm>
            <a:prstGeom prst="roundRect">
              <a:avLst>
                <a:gd name="adj" fmla="val 26315"/>
              </a:avLst>
            </a:prstGeom>
            <a:solidFill>
              <a:srgbClr val="2491FF">
                <a:alpha val="79999"/>
              </a:srgbClr>
            </a:solidFill>
            <a:ln w="25400" cap="flat">
              <a:solidFill>
                <a:srgbClr val="4D4D4D">
                  <a:alpha val="79999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13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ＭＳ Ｐゴシック" charset="0"/>
                  <a:cs typeface="Lucida Grande" charset="0"/>
                  <a:sym typeface="Gill Sans" charset="0"/>
                </a:rPr>
                <a:t>High β</a:t>
              </a:r>
            </a:p>
          </p:txBody>
        </p:sp>
        <p:sp>
          <p:nvSpPr>
            <p:cNvPr id="10" name="AutoShape 235"/>
            <p:cNvSpPr>
              <a:spLocks/>
            </p:cNvSpPr>
            <p:nvPr/>
          </p:nvSpPr>
          <p:spPr bwMode="auto">
            <a:xfrm>
              <a:off x="2736" y="408"/>
              <a:ext cx="488" cy="296"/>
            </a:xfrm>
            <a:prstGeom prst="roundRect">
              <a:avLst>
                <a:gd name="adj" fmla="val 21620"/>
              </a:avLst>
            </a:prstGeom>
            <a:solidFill>
              <a:srgbClr val="FFFF00">
                <a:alpha val="89999"/>
              </a:srgbClr>
            </a:solidFill>
            <a:ln w="25400" cap="flat">
              <a:solidFill>
                <a:srgbClr val="4D4D4D">
                  <a:alpha val="89999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13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DTL</a:t>
              </a:r>
            </a:p>
          </p:txBody>
        </p:sp>
        <p:sp>
          <p:nvSpPr>
            <p:cNvPr id="11" name="AutoShape 236"/>
            <p:cNvSpPr>
              <a:spLocks/>
            </p:cNvSpPr>
            <p:nvPr/>
          </p:nvSpPr>
          <p:spPr bwMode="auto">
            <a:xfrm>
              <a:off x="2080" y="408"/>
              <a:ext cx="544" cy="296"/>
            </a:xfrm>
            <a:prstGeom prst="roundRect">
              <a:avLst>
                <a:gd name="adj" fmla="val 29727"/>
              </a:avLst>
            </a:prstGeom>
            <a:solidFill>
              <a:srgbClr val="FFFF00">
                <a:alpha val="89999"/>
              </a:srgbClr>
            </a:solidFill>
            <a:ln w="25400" cap="flat">
              <a:solidFill>
                <a:srgbClr val="4D4D4D">
                  <a:alpha val="89999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13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MEBT</a:t>
              </a:r>
            </a:p>
          </p:txBody>
        </p:sp>
        <p:sp>
          <p:nvSpPr>
            <p:cNvPr id="12" name="AutoShape 237"/>
            <p:cNvSpPr>
              <a:spLocks/>
            </p:cNvSpPr>
            <p:nvPr/>
          </p:nvSpPr>
          <p:spPr bwMode="auto">
            <a:xfrm>
              <a:off x="1408" y="408"/>
              <a:ext cx="548" cy="296"/>
            </a:xfrm>
            <a:prstGeom prst="roundRect">
              <a:avLst>
                <a:gd name="adj" fmla="val 29727"/>
              </a:avLst>
            </a:prstGeom>
            <a:solidFill>
              <a:srgbClr val="FF6600">
                <a:alpha val="89999"/>
              </a:srgbClr>
            </a:solidFill>
            <a:ln w="25400" cap="flat">
              <a:solidFill>
                <a:srgbClr val="4D4D4D">
                  <a:alpha val="89999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13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RFQ</a:t>
              </a:r>
            </a:p>
          </p:txBody>
        </p:sp>
        <p:sp>
          <p:nvSpPr>
            <p:cNvPr id="13" name="AutoShape 238"/>
            <p:cNvSpPr>
              <a:spLocks/>
            </p:cNvSpPr>
            <p:nvPr/>
          </p:nvSpPr>
          <p:spPr bwMode="auto">
            <a:xfrm>
              <a:off x="768" y="408"/>
              <a:ext cx="548" cy="296"/>
            </a:xfrm>
            <a:prstGeom prst="roundRect">
              <a:avLst>
                <a:gd name="adj" fmla="val 27023"/>
              </a:avLst>
            </a:prstGeom>
            <a:solidFill>
              <a:schemeClr val="accent6">
                <a:alpha val="89999"/>
              </a:schemeClr>
            </a:solidFill>
            <a:ln w="25400" cap="flat">
              <a:solidFill>
                <a:srgbClr val="4D4D4D">
                  <a:alpha val="89999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13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LEBT</a:t>
              </a:r>
            </a:p>
          </p:txBody>
        </p:sp>
        <p:sp>
          <p:nvSpPr>
            <p:cNvPr id="14" name="AutoShape 239"/>
            <p:cNvSpPr>
              <a:spLocks/>
            </p:cNvSpPr>
            <p:nvPr/>
          </p:nvSpPr>
          <p:spPr bwMode="auto">
            <a:xfrm>
              <a:off x="0" y="408"/>
              <a:ext cx="664" cy="296"/>
            </a:xfrm>
            <a:prstGeom prst="roundRect">
              <a:avLst>
                <a:gd name="adj" fmla="val 24324"/>
              </a:avLst>
            </a:prstGeom>
            <a:solidFill>
              <a:srgbClr val="FF0000">
                <a:alpha val="89999"/>
              </a:srgbClr>
            </a:solidFill>
            <a:ln w="25400" cap="flat">
              <a:solidFill>
                <a:srgbClr val="4D4D4D">
                  <a:alpha val="89999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13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Source</a:t>
              </a:r>
            </a:p>
          </p:txBody>
        </p:sp>
        <p:sp>
          <p:nvSpPr>
            <p:cNvPr id="15" name="AutoShape 240"/>
            <p:cNvSpPr>
              <a:spLocks/>
            </p:cNvSpPr>
            <p:nvPr/>
          </p:nvSpPr>
          <p:spPr bwMode="auto">
            <a:xfrm>
              <a:off x="6040" y="408"/>
              <a:ext cx="1136" cy="296"/>
            </a:xfrm>
            <a:prstGeom prst="roundRect">
              <a:avLst>
                <a:gd name="adj" fmla="val 18917"/>
              </a:avLst>
            </a:prstGeom>
            <a:solidFill>
              <a:srgbClr val="D000D0">
                <a:alpha val="89999"/>
              </a:srgbClr>
            </a:solidFill>
            <a:ln w="25400" cap="flat">
              <a:solidFill>
                <a:srgbClr val="4D4D4D">
                  <a:alpha val="89999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1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HEBT &amp; Contingency</a:t>
              </a:r>
            </a:p>
          </p:txBody>
        </p:sp>
        <p:sp>
          <p:nvSpPr>
            <p:cNvPr id="16" name="Oval 241"/>
            <p:cNvSpPr>
              <a:spLocks/>
            </p:cNvSpPr>
            <p:nvPr/>
          </p:nvSpPr>
          <p:spPr bwMode="auto">
            <a:xfrm>
              <a:off x="7296" y="256"/>
              <a:ext cx="608" cy="608"/>
            </a:xfrm>
            <a:prstGeom prst="ellipse">
              <a:avLst/>
            </a:prstGeom>
            <a:solidFill>
              <a:srgbClr val="FF0000">
                <a:alpha val="79999"/>
              </a:srgbClr>
            </a:solidFill>
            <a:ln w="25400" cap="flat">
              <a:solidFill>
                <a:srgbClr val="676767">
                  <a:alpha val="79999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3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Target</a:t>
              </a:r>
            </a:p>
          </p:txBody>
        </p:sp>
        <p:sp>
          <p:nvSpPr>
            <p:cNvPr id="17" name="Line 242"/>
            <p:cNvSpPr>
              <a:spLocks noChangeShapeType="1"/>
            </p:cNvSpPr>
            <p:nvPr/>
          </p:nvSpPr>
          <p:spPr bwMode="auto">
            <a:xfrm flipH="1">
              <a:off x="656" y="560"/>
              <a:ext cx="120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" name="Line 243"/>
            <p:cNvSpPr>
              <a:spLocks noChangeShapeType="1"/>
            </p:cNvSpPr>
            <p:nvPr/>
          </p:nvSpPr>
          <p:spPr bwMode="auto">
            <a:xfrm flipH="1">
              <a:off x="1312" y="560"/>
              <a:ext cx="120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" name="Line 244"/>
            <p:cNvSpPr>
              <a:spLocks noChangeShapeType="1"/>
            </p:cNvSpPr>
            <p:nvPr/>
          </p:nvSpPr>
          <p:spPr bwMode="auto">
            <a:xfrm flipH="1">
              <a:off x="1960" y="560"/>
              <a:ext cx="120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" name="Line 245"/>
            <p:cNvSpPr>
              <a:spLocks noChangeShapeType="1"/>
            </p:cNvSpPr>
            <p:nvPr/>
          </p:nvSpPr>
          <p:spPr bwMode="auto">
            <a:xfrm flipH="1">
              <a:off x="2624" y="560"/>
              <a:ext cx="120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" name="Line 246"/>
            <p:cNvSpPr>
              <a:spLocks noChangeShapeType="1"/>
            </p:cNvSpPr>
            <p:nvPr/>
          </p:nvSpPr>
          <p:spPr bwMode="auto">
            <a:xfrm flipH="1">
              <a:off x="3232" y="560"/>
              <a:ext cx="200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" name="Line 247"/>
            <p:cNvSpPr>
              <a:spLocks noChangeShapeType="1"/>
            </p:cNvSpPr>
            <p:nvPr/>
          </p:nvSpPr>
          <p:spPr bwMode="auto">
            <a:xfrm flipH="1">
              <a:off x="4056" y="560"/>
              <a:ext cx="120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" name="Line 248"/>
            <p:cNvSpPr>
              <a:spLocks noChangeShapeType="1"/>
            </p:cNvSpPr>
            <p:nvPr/>
          </p:nvSpPr>
          <p:spPr bwMode="auto">
            <a:xfrm flipH="1">
              <a:off x="4936" y="560"/>
              <a:ext cx="152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" name="Line 249"/>
            <p:cNvSpPr>
              <a:spLocks noChangeShapeType="1"/>
            </p:cNvSpPr>
            <p:nvPr/>
          </p:nvSpPr>
          <p:spPr bwMode="auto">
            <a:xfrm flipH="1">
              <a:off x="5920" y="560"/>
              <a:ext cx="120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5" name="Line 250"/>
            <p:cNvSpPr>
              <a:spLocks noChangeShapeType="1"/>
            </p:cNvSpPr>
            <p:nvPr/>
          </p:nvSpPr>
          <p:spPr bwMode="auto">
            <a:xfrm flipH="1">
              <a:off x="7176" y="560"/>
              <a:ext cx="120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" name="Line 251"/>
            <p:cNvSpPr>
              <a:spLocks noChangeShapeType="1"/>
            </p:cNvSpPr>
            <p:nvPr/>
          </p:nvSpPr>
          <p:spPr bwMode="auto">
            <a:xfrm flipH="1">
              <a:off x="1192" y="304"/>
              <a:ext cx="128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 type="arrow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7" name="Line 252"/>
            <p:cNvSpPr>
              <a:spLocks noChangeShapeType="1"/>
            </p:cNvSpPr>
            <p:nvPr/>
          </p:nvSpPr>
          <p:spPr bwMode="auto">
            <a:xfrm flipH="1">
              <a:off x="784" y="304"/>
              <a:ext cx="12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8" name="Rectangle 253"/>
            <p:cNvSpPr>
              <a:spLocks/>
            </p:cNvSpPr>
            <p:nvPr/>
          </p:nvSpPr>
          <p:spPr bwMode="auto">
            <a:xfrm>
              <a:off x="923" y="221"/>
              <a:ext cx="269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2.4 m</a:t>
              </a:r>
            </a:p>
          </p:txBody>
        </p:sp>
        <p:sp>
          <p:nvSpPr>
            <p:cNvPr id="29" name="Line 254"/>
            <p:cNvSpPr>
              <a:spLocks noChangeShapeType="1"/>
            </p:cNvSpPr>
            <p:nvPr/>
          </p:nvSpPr>
          <p:spPr bwMode="auto">
            <a:xfrm flipH="1">
              <a:off x="1848" y="304"/>
              <a:ext cx="112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 type="arrow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0" name="Line 255"/>
            <p:cNvSpPr>
              <a:spLocks noChangeShapeType="1"/>
            </p:cNvSpPr>
            <p:nvPr/>
          </p:nvSpPr>
          <p:spPr bwMode="auto">
            <a:xfrm flipH="1">
              <a:off x="1424" y="304"/>
              <a:ext cx="104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" name="Rectangle 256"/>
            <p:cNvSpPr>
              <a:spLocks/>
            </p:cNvSpPr>
            <p:nvPr/>
          </p:nvSpPr>
          <p:spPr bwMode="auto">
            <a:xfrm>
              <a:off x="1579" y="221"/>
              <a:ext cx="269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4.5 </a:t>
              </a:r>
              <a:r>
                <a:rPr lang="en-US" sz="1000" dirty="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m</a:t>
              </a:r>
            </a:p>
          </p:txBody>
        </p:sp>
        <p:sp>
          <p:nvSpPr>
            <p:cNvPr id="32" name="Line 257"/>
            <p:cNvSpPr>
              <a:spLocks noChangeShapeType="1"/>
            </p:cNvSpPr>
            <p:nvPr/>
          </p:nvSpPr>
          <p:spPr bwMode="auto">
            <a:xfrm flipH="1">
              <a:off x="2512" y="304"/>
              <a:ext cx="112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 type="arrow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3" name="Line 258"/>
            <p:cNvSpPr>
              <a:spLocks noChangeShapeType="1"/>
            </p:cNvSpPr>
            <p:nvPr/>
          </p:nvSpPr>
          <p:spPr bwMode="auto">
            <a:xfrm flipH="1">
              <a:off x="2112" y="304"/>
              <a:ext cx="104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4" name="Rectangle 259"/>
            <p:cNvSpPr>
              <a:spLocks/>
            </p:cNvSpPr>
            <p:nvPr/>
          </p:nvSpPr>
          <p:spPr bwMode="auto">
            <a:xfrm>
              <a:off x="2231" y="221"/>
              <a:ext cx="269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3.6 </a:t>
              </a:r>
              <a:r>
                <a:rPr lang="en-US" sz="1000" dirty="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m</a:t>
              </a:r>
            </a:p>
          </p:txBody>
        </p:sp>
        <p:sp>
          <p:nvSpPr>
            <p:cNvPr id="35" name="Line 260"/>
            <p:cNvSpPr>
              <a:spLocks noChangeShapeType="1"/>
            </p:cNvSpPr>
            <p:nvPr/>
          </p:nvSpPr>
          <p:spPr bwMode="auto">
            <a:xfrm flipH="1">
              <a:off x="3160" y="304"/>
              <a:ext cx="88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 type="arrow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6" name="Line 261"/>
            <p:cNvSpPr>
              <a:spLocks noChangeShapeType="1"/>
            </p:cNvSpPr>
            <p:nvPr/>
          </p:nvSpPr>
          <p:spPr bwMode="auto">
            <a:xfrm flipH="1">
              <a:off x="2728" y="304"/>
              <a:ext cx="8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7" name="Rectangle 262"/>
            <p:cNvSpPr>
              <a:spLocks/>
            </p:cNvSpPr>
            <p:nvPr/>
          </p:nvSpPr>
          <p:spPr bwMode="auto">
            <a:xfrm>
              <a:off x="2840" y="221"/>
              <a:ext cx="276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 </a:t>
              </a:r>
              <a:r>
                <a:rPr lang="en-US" sz="1000" dirty="0" smtClean="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40 </a:t>
              </a:r>
              <a:r>
                <a:rPr lang="en-US" sz="1000" dirty="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m</a:t>
              </a:r>
            </a:p>
          </p:txBody>
        </p:sp>
        <p:sp>
          <p:nvSpPr>
            <p:cNvPr id="38" name="Line 263"/>
            <p:cNvSpPr>
              <a:spLocks noChangeShapeType="1"/>
            </p:cNvSpPr>
            <p:nvPr/>
          </p:nvSpPr>
          <p:spPr bwMode="auto">
            <a:xfrm flipH="1">
              <a:off x="3928" y="304"/>
              <a:ext cx="112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 type="arrow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9" name="Line 264"/>
            <p:cNvSpPr>
              <a:spLocks noChangeShapeType="1"/>
            </p:cNvSpPr>
            <p:nvPr/>
          </p:nvSpPr>
          <p:spPr bwMode="auto">
            <a:xfrm flipH="1">
              <a:off x="3456" y="304"/>
              <a:ext cx="104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0" name="Rectangle 265"/>
            <p:cNvSpPr>
              <a:spLocks/>
            </p:cNvSpPr>
            <p:nvPr/>
          </p:nvSpPr>
          <p:spPr bwMode="auto">
            <a:xfrm>
              <a:off x="3611" y="221"/>
              <a:ext cx="243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54 </a:t>
              </a:r>
              <a:r>
                <a:rPr lang="en-US" sz="1000" dirty="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m</a:t>
              </a:r>
            </a:p>
          </p:txBody>
        </p:sp>
        <p:sp>
          <p:nvSpPr>
            <p:cNvPr id="41" name="Line 266"/>
            <p:cNvSpPr>
              <a:spLocks noChangeShapeType="1"/>
            </p:cNvSpPr>
            <p:nvPr/>
          </p:nvSpPr>
          <p:spPr bwMode="auto">
            <a:xfrm flipH="1">
              <a:off x="4752" y="304"/>
              <a:ext cx="16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 type="arrow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2" name="Line 267"/>
            <p:cNvSpPr>
              <a:spLocks noChangeShapeType="1"/>
            </p:cNvSpPr>
            <p:nvPr/>
          </p:nvSpPr>
          <p:spPr bwMode="auto">
            <a:xfrm flipH="1">
              <a:off x="4176" y="304"/>
              <a:ext cx="184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3" name="Rectangle 268"/>
            <p:cNvSpPr>
              <a:spLocks/>
            </p:cNvSpPr>
            <p:nvPr/>
          </p:nvSpPr>
          <p:spPr bwMode="auto">
            <a:xfrm>
              <a:off x="4391" y="221"/>
              <a:ext cx="243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75 </a:t>
              </a:r>
              <a:r>
                <a:rPr lang="en-US" sz="1000" dirty="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m</a:t>
              </a:r>
            </a:p>
          </p:txBody>
        </p:sp>
        <p:sp>
          <p:nvSpPr>
            <p:cNvPr id="44" name="Line 269"/>
            <p:cNvSpPr>
              <a:spLocks noChangeShapeType="1"/>
            </p:cNvSpPr>
            <p:nvPr/>
          </p:nvSpPr>
          <p:spPr bwMode="auto">
            <a:xfrm flipH="1">
              <a:off x="5744" y="304"/>
              <a:ext cx="184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 type="arrow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5" name="Line 270"/>
            <p:cNvSpPr>
              <a:spLocks noChangeShapeType="1"/>
            </p:cNvSpPr>
            <p:nvPr/>
          </p:nvSpPr>
          <p:spPr bwMode="auto">
            <a:xfrm flipH="1">
              <a:off x="5096" y="304"/>
              <a:ext cx="144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6" name="Rectangle 271"/>
            <p:cNvSpPr>
              <a:spLocks/>
            </p:cNvSpPr>
            <p:nvPr/>
          </p:nvSpPr>
          <p:spPr bwMode="auto">
            <a:xfrm>
              <a:off x="5297" y="221"/>
              <a:ext cx="302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174 </a:t>
              </a:r>
              <a:r>
                <a:rPr lang="en-US" sz="1000" dirty="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m</a:t>
              </a:r>
            </a:p>
          </p:txBody>
        </p:sp>
        <p:sp>
          <p:nvSpPr>
            <p:cNvPr id="47" name="AutoShape 272"/>
            <p:cNvSpPr>
              <a:spLocks/>
            </p:cNvSpPr>
            <p:nvPr/>
          </p:nvSpPr>
          <p:spPr bwMode="auto">
            <a:xfrm rot="-5400000">
              <a:off x="636" y="716"/>
              <a:ext cx="208" cy="104"/>
            </a:xfrm>
            <a:prstGeom prst="rightArrow">
              <a:avLst>
                <a:gd name="adj1" fmla="val 40000"/>
                <a:gd name="adj2" fmla="val 107694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8" name="AutoShape 273"/>
            <p:cNvSpPr>
              <a:spLocks/>
            </p:cNvSpPr>
            <p:nvPr/>
          </p:nvSpPr>
          <p:spPr bwMode="auto">
            <a:xfrm rot="-5400000">
              <a:off x="1916" y="716"/>
              <a:ext cx="208" cy="104"/>
            </a:xfrm>
            <a:prstGeom prst="rightArrow">
              <a:avLst>
                <a:gd name="adj1" fmla="val 40000"/>
                <a:gd name="adj2" fmla="val 107694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" name="AutoShape 274"/>
            <p:cNvSpPr>
              <a:spLocks/>
            </p:cNvSpPr>
            <p:nvPr/>
          </p:nvSpPr>
          <p:spPr bwMode="auto">
            <a:xfrm rot="-5400000">
              <a:off x="3204" y="716"/>
              <a:ext cx="208" cy="104"/>
            </a:xfrm>
            <a:prstGeom prst="rightArrow">
              <a:avLst>
                <a:gd name="adj1" fmla="val 40000"/>
                <a:gd name="adj2" fmla="val 107694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0" name="AutoShape 275"/>
            <p:cNvSpPr>
              <a:spLocks/>
            </p:cNvSpPr>
            <p:nvPr/>
          </p:nvSpPr>
          <p:spPr bwMode="auto">
            <a:xfrm rot="-5400000">
              <a:off x="4020" y="716"/>
              <a:ext cx="208" cy="104"/>
            </a:xfrm>
            <a:prstGeom prst="rightArrow">
              <a:avLst>
                <a:gd name="adj1" fmla="val 40000"/>
                <a:gd name="adj2" fmla="val 107694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" name="AutoShape 276"/>
            <p:cNvSpPr>
              <a:spLocks/>
            </p:cNvSpPr>
            <p:nvPr/>
          </p:nvSpPr>
          <p:spPr bwMode="auto">
            <a:xfrm rot="-5400000">
              <a:off x="4908" y="716"/>
              <a:ext cx="208" cy="104"/>
            </a:xfrm>
            <a:prstGeom prst="rightArrow">
              <a:avLst>
                <a:gd name="adj1" fmla="val 40000"/>
                <a:gd name="adj2" fmla="val 107694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2" name="AutoShape 277"/>
            <p:cNvSpPr>
              <a:spLocks/>
            </p:cNvSpPr>
            <p:nvPr/>
          </p:nvSpPr>
          <p:spPr bwMode="auto">
            <a:xfrm rot="-5400000">
              <a:off x="5884" y="716"/>
              <a:ext cx="208" cy="104"/>
            </a:xfrm>
            <a:prstGeom prst="rightArrow">
              <a:avLst>
                <a:gd name="adj1" fmla="val 40000"/>
                <a:gd name="adj2" fmla="val 107694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" name="Rectangle 278"/>
            <p:cNvSpPr>
              <a:spLocks/>
            </p:cNvSpPr>
            <p:nvPr/>
          </p:nvSpPr>
          <p:spPr bwMode="auto">
            <a:xfrm>
              <a:off x="506" y="894"/>
              <a:ext cx="363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75 keV</a:t>
              </a:r>
            </a:p>
          </p:txBody>
        </p:sp>
        <p:sp>
          <p:nvSpPr>
            <p:cNvPr id="54" name="Rectangle 279"/>
            <p:cNvSpPr>
              <a:spLocks/>
            </p:cNvSpPr>
            <p:nvPr/>
          </p:nvSpPr>
          <p:spPr bwMode="auto">
            <a:xfrm>
              <a:off x="1844" y="898"/>
              <a:ext cx="434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3.6 MeV</a:t>
              </a:r>
            </a:p>
          </p:txBody>
        </p:sp>
        <p:sp>
          <p:nvSpPr>
            <p:cNvPr id="55" name="Rectangle 280"/>
            <p:cNvSpPr>
              <a:spLocks/>
            </p:cNvSpPr>
            <p:nvPr/>
          </p:nvSpPr>
          <p:spPr bwMode="auto">
            <a:xfrm>
              <a:off x="3058" y="898"/>
              <a:ext cx="40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90 MeV</a:t>
              </a:r>
            </a:p>
          </p:txBody>
        </p:sp>
        <p:sp>
          <p:nvSpPr>
            <p:cNvPr id="56" name="Rectangle 281"/>
            <p:cNvSpPr>
              <a:spLocks/>
            </p:cNvSpPr>
            <p:nvPr/>
          </p:nvSpPr>
          <p:spPr bwMode="auto">
            <a:xfrm>
              <a:off x="3822" y="898"/>
              <a:ext cx="47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220 MeV</a:t>
              </a:r>
            </a:p>
          </p:txBody>
        </p:sp>
        <p:sp>
          <p:nvSpPr>
            <p:cNvPr id="57" name="Rectangle 282"/>
            <p:cNvSpPr>
              <a:spLocks/>
            </p:cNvSpPr>
            <p:nvPr/>
          </p:nvSpPr>
          <p:spPr bwMode="auto">
            <a:xfrm>
              <a:off x="4706" y="898"/>
              <a:ext cx="47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570 MeV</a:t>
              </a:r>
            </a:p>
          </p:txBody>
        </p:sp>
        <p:sp>
          <p:nvSpPr>
            <p:cNvPr id="58" name="Rectangle 283"/>
            <p:cNvSpPr>
              <a:spLocks/>
            </p:cNvSpPr>
            <p:nvPr/>
          </p:nvSpPr>
          <p:spPr bwMode="auto">
            <a:xfrm>
              <a:off x="5626" y="898"/>
              <a:ext cx="53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2000 MeV</a:t>
              </a:r>
            </a:p>
          </p:txBody>
        </p:sp>
        <p:sp>
          <p:nvSpPr>
            <p:cNvPr id="59" name="Rectangle 284"/>
            <p:cNvSpPr>
              <a:spLocks/>
            </p:cNvSpPr>
            <p:nvPr/>
          </p:nvSpPr>
          <p:spPr bwMode="auto">
            <a:xfrm>
              <a:off x="2442" y="29"/>
              <a:ext cx="583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352.21 MHz</a:t>
              </a:r>
            </a:p>
          </p:txBody>
        </p:sp>
        <p:sp>
          <p:nvSpPr>
            <p:cNvPr id="60" name="Rectangle 285"/>
            <p:cNvSpPr>
              <a:spLocks/>
            </p:cNvSpPr>
            <p:nvPr/>
          </p:nvSpPr>
          <p:spPr bwMode="auto">
            <a:xfrm>
              <a:off x="4764" y="29"/>
              <a:ext cx="583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  <a:latin typeface="Gill Sans" charset="0"/>
                  <a:ea typeface="ＭＳ Ｐゴシック" charset="0"/>
                  <a:cs typeface="Gill Sans" charset="0"/>
                  <a:sym typeface="Gill Sans" charset="0"/>
                </a:rPr>
                <a:t>704.42 MHz</a:t>
              </a:r>
            </a:p>
          </p:txBody>
        </p:sp>
        <p:sp>
          <p:nvSpPr>
            <p:cNvPr id="61" name="AutoShape 286"/>
            <p:cNvSpPr>
              <a:spLocks/>
            </p:cNvSpPr>
            <p:nvPr/>
          </p:nvSpPr>
          <p:spPr bwMode="auto">
            <a:xfrm flipH="1">
              <a:off x="1400" y="40"/>
              <a:ext cx="1000" cy="120"/>
            </a:xfrm>
            <a:prstGeom prst="rightArrow">
              <a:avLst>
                <a:gd name="adj1" fmla="val 50824"/>
                <a:gd name="adj2" fmla="val 213349"/>
              </a:avLst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2" name="AutoShape 287"/>
            <p:cNvSpPr>
              <a:spLocks/>
            </p:cNvSpPr>
            <p:nvPr/>
          </p:nvSpPr>
          <p:spPr bwMode="auto">
            <a:xfrm>
              <a:off x="5352" y="40"/>
              <a:ext cx="584" cy="120"/>
            </a:xfrm>
            <a:prstGeom prst="rightArrow">
              <a:avLst>
                <a:gd name="adj1" fmla="val 50824"/>
                <a:gd name="adj2" fmla="val 213345"/>
              </a:avLst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3" name="AutoShape 288"/>
            <p:cNvSpPr>
              <a:spLocks/>
            </p:cNvSpPr>
            <p:nvPr/>
          </p:nvSpPr>
          <p:spPr bwMode="auto">
            <a:xfrm flipH="1">
              <a:off x="4152" y="40"/>
              <a:ext cx="592" cy="120"/>
            </a:xfrm>
            <a:prstGeom prst="rightArrow">
              <a:avLst>
                <a:gd name="adj1" fmla="val 50824"/>
                <a:gd name="adj2" fmla="val 213344"/>
              </a:avLst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4" name="AutoShape 289"/>
            <p:cNvSpPr>
              <a:spLocks/>
            </p:cNvSpPr>
            <p:nvPr/>
          </p:nvSpPr>
          <p:spPr bwMode="auto">
            <a:xfrm>
              <a:off x="3040" y="40"/>
              <a:ext cx="1008" cy="120"/>
            </a:xfrm>
            <a:prstGeom prst="rightArrow">
              <a:avLst>
                <a:gd name="adj1" fmla="val 50824"/>
                <a:gd name="adj2" fmla="val 213344"/>
              </a:avLst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aphicFrame>
        <p:nvGraphicFramePr>
          <p:cNvPr id="6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133338"/>
              </p:ext>
            </p:extLst>
          </p:nvPr>
        </p:nvGraphicFramePr>
        <p:xfrm>
          <a:off x="4323044" y="2564904"/>
          <a:ext cx="4788024" cy="2880318"/>
        </p:xfrm>
        <a:graphic>
          <a:graphicData uri="http://schemas.openxmlformats.org/drawingml/2006/table">
            <a:tbl>
              <a:tblPr/>
              <a:tblGrid>
                <a:gridCol w="778953"/>
                <a:gridCol w="593936"/>
                <a:gridCol w="890905"/>
                <a:gridCol w="683474"/>
                <a:gridCol w="429510"/>
                <a:gridCol w="668826"/>
                <a:gridCol w="742420"/>
              </a:tblGrid>
              <a:tr h="3778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 Light" charset="0"/>
                        <a:ea typeface="ヒラギノ角ゴ ProN W3" charset="0"/>
                        <a:cs typeface="ヒラギノ角ゴ ProN W3" charset="0"/>
                        <a:sym typeface="Gill Sans Light" charset="0"/>
                      </a:endParaRP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Energy (MeV)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Frequency (MHz)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" charset="0"/>
                        <a:ea typeface="ヒラギノ角ゴ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No. of Cavities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Lucida Grande" charset="0"/>
                          <a:sym typeface="Gill Sans" charset="0"/>
                        </a:rPr>
                        <a:t>βg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Temp (°K)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" charset="0"/>
                        <a:ea typeface="ヒラギノ角ゴ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RF power (kW)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" charset="0"/>
                        <a:ea typeface="ヒラギノ角ゴ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495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Source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0.075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-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0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–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~300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–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95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LEBT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0.075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-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0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–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~300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–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95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RFQ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3.6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352.21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4D6165"/>
                        </a:solidFill>
                        <a:effectLst/>
                        <a:latin typeface="Gill Sans" charset="0"/>
                        <a:ea typeface="ヒラギノ角ゴ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1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–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~300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1600**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4D6165"/>
                        </a:solidFill>
                        <a:effectLst/>
                        <a:latin typeface="Gill Sans" charset="0"/>
                        <a:ea typeface="ヒラギノ角ゴ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95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FCF00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MEBT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3.6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352.21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4D6165"/>
                        </a:solidFill>
                        <a:effectLst/>
                        <a:latin typeface="Gill Sans" charset="0"/>
                        <a:ea typeface="ヒラギノ角ゴ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3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–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~300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20**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4D6165"/>
                        </a:solidFill>
                        <a:effectLst/>
                        <a:latin typeface="Gill Sans" charset="0"/>
                        <a:ea typeface="ヒラギノ角ゴ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95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FCF00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DTL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90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4D6165"/>
                        </a:solidFill>
                        <a:effectLst/>
                        <a:latin typeface="Gill Sans" charset="0"/>
                        <a:ea typeface="ヒラギノ角ゴ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352.21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4D6165"/>
                        </a:solidFill>
                        <a:effectLst/>
                        <a:latin typeface="Gill Sans" charset="0"/>
                        <a:ea typeface="ヒラギノ角ゴ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5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–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~300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2200**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4D6165"/>
                        </a:solidFill>
                        <a:effectLst/>
                        <a:latin typeface="Gill Sans" charset="0"/>
                        <a:ea typeface="ヒラギノ角ゴ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778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E6FFD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Spoke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220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352.21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4D6165"/>
                        </a:solidFill>
                        <a:effectLst/>
                        <a:latin typeface="Gill Sans" charset="0"/>
                        <a:ea typeface="ヒラギノ角ゴ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26 (2/CM)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4D6165"/>
                        </a:solidFill>
                        <a:effectLst/>
                        <a:latin typeface="Gill Sans" charset="0"/>
                        <a:ea typeface="ヒラギノ角ゴ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0.5 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Lucida Grande" charset="0"/>
                          <a:sym typeface="Gill Sans" charset="0"/>
                        </a:rPr>
                        <a:t>β</a:t>
                      </a:r>
                      <a:r>
                        <a:rPr kumimoji="0" lang="en-US" sz="1000" b="0" i="0" u="none" strike="noStrike" cap="none" normalizeH="0" baseline="-600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opt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~2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330**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4D6165"/>
                        </a:solidFill>
                        <a:effectLst/>
                        <a:latin typeface="Gill Sans" charset="0"/>
                        <a:ea typeface="ヒラギノ角ゴ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778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E72C6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Lucida Grande" charset="0"/>
                          <a:sym typeface="Gill Sans" charset="0"/>
                        </a:rPr>
                        <a:t>Medium β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2E72C6"/>
                        </a:solidFill>
                        <a:effectLst/>
                        <a:latin typeface="Gill Sans" charset="0"/>
                        <a:ea typeface="ヒラギノ角ゴ ProN W3" charset="0"/>
                        <a:cs typeface="Lucida Grande" charset="0"/>
                        <a:sym typeface="Gill Sans" charset="0"/>
                      </a:endParaRP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570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4D6165"/>
                        </a:solidFill>
                        <a:effectLst/>
                        <a:latin typeface="Gill Sans" charset="0"/>
                        <a:ea typeface="ヒラギノ角ゴ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704.42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4D6165"/>
                        </a:solidFill>
                        <a:effectLst/>
                        <a:latin typeface="Gill Sans" charset="0"/>
                        <a:ea typeface="ヒラギノ角ゴ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36 (4/CM)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4D6165"/>
                        </a:solidFill>
                        <a:effectLst/>
                        <a:latin typeface="Gill Sans" charset="0"/>
                        <a:ea typeface="ヒラギノ角ゴ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0.67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~2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870**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4D6165"/>
                        </a:solidFill>
                        <a:effectLst/>
                        <a:latin typeface="Gill Sans" charset="0"/>
                        <a:ea typeface="ヒラギノ角ゴ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95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491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Lucida Grande" charset="0"/>
                          <a:sym typeface="Gill Sans" charset="0"/>
                        </a:rPr>
                        <a:t>High β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2000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704.42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4D6165"/>
                        </a:solidFill>
                        <a:effectLst/>
                        <a:latin typeface="Gill Sans" charset="0"/>
                        <a:ea typeface="ヒラギノ角ゴ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84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(4/CM)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4D6165"/>
                        </a:solidFill>
                        <a:effectLst/>
                        <a:latin typeface="Gill Sans" charset="0"/>
                        <a:ea typeface="ヒラギノ角ゴ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0.86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~2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1100**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4D6165"/>
                        </a:solidFill>
                        <a:effectLst/>
                        <a:latin typeface="Gill Sans" charset="0"/>
                        <a:ea typeface="ヒラギノ角ゴ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95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D000D0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HEBT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2000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–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0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–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~300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14141"/>
                        </a:buClr>
                        <a:buSzPct val="81000"/>
                        <a:buFont typeface="Gill Sans Light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D6165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Gill Sans" charset="0"/>
                          <a:sym typeface="Gill Sans" charset="0"/>
                        </a:rPr>
                        <a:t>–</a:t>
                      </a:r>
                    </a:p>
                  </a:txBody>
                  <a:tcPr marL="35718" marR="35718" marT="35719" marB="35719" anchor="ctr" horzOverflow="overflow">
                    <a:lnL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A5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021759" y="3861048"/>
            <a:ext cx="2374343" cy="2718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Superconducting </a:t>
            </a:r>
            <a:r>
              <a:rPr lang="en-US" sz="1400" b="1" dirty="0" err="1">
                <a:solidFill>
                  <a:schemeClr val="bg1">
                    <a:lumMod val="50000"/>
                  </a:schemeClr>
                </a:solidFill>
              </a:rPr>
              <a:t>Linac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(97%):</a:t>
            </a:r>
          </a:p>
        </p:txBody>
      </p:sp>
      <p:sp>
        <p:nvSpPr>
          <p:cNvPr id="67" name="Rectangle 66"/>
          <p:cNvSpPr/>
          <p:nvPr/>
        </p:nvSpPr>
        <p:spPr>
          <a:xfrm>
            <a:off x="733727" y="5373216"/>
            <a:ext cx="720080" cy="3562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4F81BD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</a:rPr>
              <a:t>26 spoke </a:t>
            </a:r>
            <a:r>
              <a:rPr lang="en-US" sz="1000" b="1" dirty="0" smtClean="0">
                <a:solidFill>
                  <a:schemeClr val="bg1">
                    <a:lumMod val="50000"/>
                  </a:schemeClr>
                </a:solidFill>
              </a:rPr>
              <a:t>cavities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741839" y="5535770"/>
            <a:ext cx="720080" cy="4667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000" b="1" dirty="0">
                <a:solidFill>
                  <a:schemeClr val="bg1">
                    <a:lumMod val="50000"/>
                  </a:schemeClr>
                </a:solidFill>
              </a:rPr>
              <a:t>3</a:t>
            </a:r>
            <a:r>
              <a:rPr lang="en-US" sz="1000" b="1" dirty="0" smtClean="0">
                <a:solidFill>
                  <a:schemeClr val="bg1">
                    <a:lumMod val="50000"/>
                  </a:schemeClr>
                </a:solidFill>
              </a:rPr>
              <a:t>6 Medium β cavities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037983" y="4437112"/>
            <a:ext cx="936104" cy="3436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000" b="1" dirty="0" smtClean="0">
                <a:solidFill>
                  <a:schemeClr val="bg1">
                    <a:lumMod val="50000"/>
                  </a:schemeClr>
                </a:solidFill>
              </a:rPr>
              <a:t>84 High β cavities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07504" y="2449699"/>
            <a:ext cx="2952328" cy="1339341"/>
          </a:xfrm>
          <a:prstGeom prst="rect">
            <a:avLst/>
          </a:prstGeom>
          <a:ln w="28575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300" b="1" dirty="0" smtClean="0">
                <a:solidFill>
                  <a:schemeClr val="bg1">
                    <a:lumMod val="50000"/>
                  </a:schemeClr>
                </a:solidFill>
              </a:rPr>
              <a:t>Normal-conducting </a:t>
            </a:r>
            <a:r>
              <a:rPr lang="en-US" sz="1300" b="1" dirty="0" err="1" smtClean="0">
                <a:solidFill>
                  <a:schemeClr val="bg1">
                    <a:lumMod val="50000"/>
                  </a:schemeClr>
                </a:solidFill>
              </a:rPr>
              <a:t>Linac</a:t>
            </a:r>
            <a:r>
              <a:rPr lang="en-US" sz="1300" b="1" dirty="0" smtClean="0">
                <a:solidFill>
                  <a:schemeClr val="bg1">
                    <a:lumMod val="50000"/>
                  </a:schemeClr>
                </a:solidFill>
              </a:rPr>
              <a:t>: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13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1">
                    <a:lumMod val="50000"/>
                  </a:schemeClr>
                </a:solidFill>
              </a:rPr>
              <a:t>1 RFQ: 1.6 MW at 352 MHz required in </a:t>
            </a:r>
            <a:r>
              <a:rPr lang="en-US" sz="1300" dirty="0">
                <a:solidFill>
                  <a:schemeClr val="bg1">
                    <a:lumMod val="50000"/>
                  </a:schemeClr>
                </a:solidFill>
              </a:rPr>
              <a:t>input + </a:t>
            </a:r>
            <a:r>
              <a:rPr lang="en-US" sz="1300" dirty="0" smtClean="0">
                <a:solidFill>
                  <a:schemeClr val="bg1">
                    <a:lumMod val="50000"/>
                  </a:schemeClr>
                </a:solidFill>
              </a:rPr>
              <a:t>30% (overhead + losses);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1">
                    <a:lumMod val="50000"/>
                  </a:schemeClr>
                </a:solidFill>
              </a:rPr>
              <a:t>5 </a:t>
            </a:r>
            <a:r>
              <a:rPr lang="en-US" sz="1300" dirty="0">
                <a:solidFill>
                  <a:schemeClr val="bg1">
                    <a:lumMod val="50000"/>
                  </a:schemeClr>
                </a:solidFill>
              </a:rPr>
              <a:t>DTL </a:t>
            </a:r>
            <a:r>
              <a:rPr lang="en-US" sz="1300" dirty="0" smtClean="0">
                <a:solidFill>
                  <a:schemeClr val="bg1">
                    <a:lumMod val="50000"/>
                  </a:schemeClr>
                </a:solidFill>
              </a:rPr>
              <a:t>tanks (2 couplers/DTL): 2.2 MW at 352 MHz required in </a:t>
            </a:r>
            <a:r>
              <a:rPr lang="en-US" sz="1300" dirty="0">
                <a:solidFill>
                  <a:schemeClr val="bg1">
                    <a:lumMod val="50000"/>
                  </a:schemeClr>
                </a:solidFill>
              </a:rPr>
              <a:t>input + </a:t>
            </a:r>
            <a:r>
              <a:rPr lang="en-US" sz="1300" dirty="0" smtClean="0">
                <a:solidFill>
                  <a:schemeClr val="bg1">
                    <a:lumMod val="50000"/>
                  </a:schemeClr>
                </a:solidFill>
              </a:rPr>
              <a:t>30% (overhead + losses);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860032" y="5589240"/>
            <a:ext cx="410445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Total High Power RF: 133 MW peak (4% duty) plus overhead</a:t>
            </a:r>
          </a:p>
          <a:p>
            <a:r>
              <a:rPr lang="en-US" b="1" dirty="0" smtClean="0"/>
              <a:t>90 MW to High Beta Section!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283968" y="4941168"/>
            <a:ext cx="4860032" cy="288032"/>
          </a:xfrm>
          <a:prstGeom prst="rect">
            <a:avLst/>
          </a:prstGeom>
          <a:noFill/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64088" y="6491144"/>
            <a:ext cx="26137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** Plus overhead for </a:t>
            </a:r>
            <a:r>
              <a:rPr lang="en-US" sz="1600" dirty="0" smtClean="0"/>
              <a:t>control</a:t>
            </a:r>
            <a:endParaRPr lang="en-US" sz="1600" dirty="0"/>
          </a:p>
        </p:txBody>
      </p:sp>
      <p:sp>
        <p:nvSpPr>
          <p:cNvPr id="7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51115BC-487E-4422-894C-CB7CD3E79223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3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235295"/>
              </p:ext>
            </p:extLst>
          </p:nvPr>
        </p:nvGraphicFramePr>
        <p:xfrm>
          <a:off x="0" y="1412776"/>
          <a:ext cx="91440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1910080"/>
                <a:gridCol w="51003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Parameter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Comment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Frequency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704.42 MHz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Bandwidth &gt;</a:t>
                      </a:r>
                      <a:r>
                        <a:rPr lang="en-US" sz="2400" b="1" baseline="0" dirty="0" smtClean="0">
                          <a:solidFill>
                            <a:srgbClr val="FF0000"/>
                          </a:solidFill>
                        </a:rPr>
                        <a:t> +/- 0.5 MHz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Maximum Power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1.2 MW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Average power</a:t>
                      </a:r>
                      <a:r>
                        <a:rPr lang="en-US" sz="2400" b="1" baseline="0" dirty="0" smtClean="0">
                          <a:solidFill>
                            <a:srgbClr val="FF0000"/>
                          </a:solidFill>
                        </a:rPr>
                        <a:t> during the pulse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RF Pulse length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Up to 3.5 </a:t>
                      </a:r>
                      <a:r>
                        <a:rPr lang="en-US" sz="2400" dirty="0" err="1" smtClean="0"/>
                        <a:t>ms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Beam pulse 2.86 </a:t>
                      </a:r>
                      <a:r>
                        <a:rPr lang="en-US" sz="2400" dirty="0" err="1" smtClean="0"/>
                        <a:t>ms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Duty</a:t>
                      </a:r>
                      <a:r>
                        <a:rPr lang="en-US" sz="2400" baseline="0" dirty="0" smtClean="0"/>
                        <a:t> factor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Up to 5%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Pulse</a:t>
                      </a:r>
                      <a:r>
                        <a:rPr lang="en-US" sz="2400" baseline="0" dirty="0" smtClean="0"/>
                        <a:t> rep. frequency fixed to 14 Hz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Efficiency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Target &gt; 65%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High Voltage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Low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Expected</a:t>
                      </a:r>
                      <a:r>
                        <a:rPr lang="en-US" sz="2400" baseline="0" dirty="0" smtClean="0"/>
                        <a:t> &lt; 50 kV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Design Lifetime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&gt; 50,000 </a:t>
                      </a:r>
                      <a:r>
                        <a:rPr lang="en-US" sz="2400" dirty="0" err="1" smtClean="0"/>
                        <a:t>hrs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986" y="188640"/>
            <a:ext cx="298061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An IOT for ESS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5445224"/>
            <a:ext cx="54938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Work is being carried out in collaboration with CERN</a:t>
            </a:r>
          </a:p>
          <a:p>
            <a:pPr marL="342900" indent="107950">
              <a:buFont typeface="Wingdings" charset="2"/>
              <a:buChar char="Ø"/>
            </a:pPr>
            <a:r>
              <a:rPr lang="en-US" sz="1600" dirty="0"/>
              <a:t>	</a:t>
            </a:r>
            <a:r>
              <a:rPr lang="en-US" sz="1600" dirty="0" smtClean="0"/>
              <a:t>ESS to procure prototypes</a:t>
            </a:r>
          </a:p>
          <a:p>
            <a:pPr marL="342900" indent="9525">
              <a:buFont typeface="Wingdings" charset="2"/>
              <a:buChar char="Ø"/>
            </a:pPr>
            <a:r>
              <a:rPr lang="en-US" sz="1600" dirty="0"/>
              <a:t>	</a:t>
            </a:r>
            <a:r>
              <a:rPr lang="en-US" sz="1600" dirty="0" smtClean="0"/>
              <a:t>CERN to make space and utilities available for testing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6396335"/>
            <a:ext cx="47384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6600"/>
                </a:solidFill>
              </a:rPr>
              <a:t>Target: Approval for ESS series production in 2017/18</a:t>
            </a:r>
            <a:endParaRPr lang="en-US" sz="1600" b="1" dirty="0">
              <a:solidFill>
                <a:srgbClr val="FF66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0152" y="5517232"/>
            <a:ext cx="320384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504D"/>
                </a:solidFill>
              </a:rPr>
              <a:t>3.3 </a:t>
            </a:r>
            <a:r>
              <a:rPr lang="en-US" sz="2400" b="1" dirty="0" smtClean="0">
                <a:solidFill>
                  <a:srgbClr val="C0504D"/>
                </a:solidFill>
              </a:rPr>
              <a:t>MW power reduction by using IOTs for High Beta</a:t>
            </a:r>
            <a:endParaRPr lang="en-US" sz="2400" b="1" dirty="0">
              <a:solidFill>
                <a:srgbClr val="C0504D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51115BC-487E-4422-894C-CB7CD3E79223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6912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7" y="0"/>
            <a:ext cx="7139136" cy="1143000"/>
          </a:xfrm>
        </p:spPr>
        <p:txBody>
          <a:bodyPr/>
          <a:lstStyle/>
          <a:p>
            <a:r>
              <a:rPr lang="en-US" dirty="0" smtClean="0"/>
              <a:t>Two IOTs to be delivered in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061048"/>
          </a:xfrm>
        </p:spPr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Two Multi-Beam IOTs being designed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Thales/CPI Consortium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L3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Contracts signed in September 2014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Project duration: 24 months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Long term testing at CERN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Approval for series tender 2017/18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91494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9" descr="L-3BLACK 300dp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517232"/>
            <a:ext cx="1366129" cy="720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" descr="image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2736304" cy="3597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8" y="44624"/>
            <a:ext cx="7139136" cy="998984"/>
          </a:xfrm>
        </p:spPr>
        <p:txBody>
          <a:bodyPr/>
          <a:lstStyle/>
          <a:p>
            <a:r>
              <a:rPr lang="en-US" dirty="0" smtClean="0"/>
              <a:t>Multi-Beam IOTs for ESS</a:t>
            </a:r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539552" y="5805264"/>
            <a:ext cx="3123599" cy="595064"/>
            <a:chOff x="-1447690" y="4964332"/>
            <a:chExt cx="5149850" cy="981075"/>
          </a:xfrm>
          <a:noFill/>
        </p:grpSpPr>
        <p:pic>
          <p:nvPicPr>
            <p:cNvPr id="8" name="Picture 7" descr="MPPLogoColor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9525" y="4964332"/>
              <a:ext cx="2032635" cy="981075"/>
            </a:xfrm>
            <a:prstGeom prst="rect">
              <a:avLst/>
            </a:prstGeom>
            <a:grpFill/>
            <a:ln>
              <a:noFill/>
            </a:ln>
          </p:spPr>
        </p:pic>
        <p:pic>
          <p:nvPicPr>
            <p:cNvPr id="9" name="Image 58464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47690" y="5095777"/>
              <a:ext cx="2514600" cy="561975"/>
            </a:xfrm>
            <a:prstGeom prst="rect">
              <a:avLst/>
            </a:prstGeom>
            <a:grpFill/>
          </p:spPr>
        </p:pic>
      </p:grpSp>
      <p:pic>
        <p:nvPicPr>
          <p:cNvPr id="30" name="Picture 35" descr="barred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524806" y="6381328"/>
            <a:ext cx="2900450" cy="120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 bwMode="auto">
          <a:xfrm>
            <a:off x="3286883" y="1556792"/>
            <a:ext cx="2333842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Multi-Beam IOT</a:t>
            </a:r>
          </a:p>
          <a:p>
            <a:pPr algn="ctr">
              <a:defRPr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10 beams</a:t>
            </a:r>
          </a:p>
          <a:p>
            <a:pPr algn="ctr">
              <a:defRPr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1.2 MW</a:t>
            </a:r>
          </a:p>
          <a:p>
            <a:pPr algn="ctr">
              <a:defRPr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704.42 MHz</a:t>
            </a: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12" name="Picture 11" descr="MBIOT_on_Cart(Logo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796136" y="2204864"/>
            <a:ext cx="2592288" cy="3277990"/>
          </a:xfrm>
          <a:prstGeom prst="rect">
            <a:avLst/>
          </a:prstGeom>
        </p:spPr>
      </p:pic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51115BC-487E-4422-894C-CB7CD3E79223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60172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140968"/>
            <a:ext cx="2743200" cy="19665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7139136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Output Cavity and DC Beam Studies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Courtesy of L3 Communications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15</a:t>
            </a:fld>
            <a:endParaRPr lang="sv-SE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19672" y="5517232"/>
            <a:ext cx="5138795" cy="1320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10"/>
          <p:cNvSpPr>
            <a:spLocks noGrp="1"/>
          </p:cNvSpPr>
          <p:nvPr>
            <p:ph idx="1"/>
          </p:nvPr>
        </p:nvSpPr>
        <p:spPr>
          <a:xfrm>
            <a:off x="107504" y="1484784"/>
            <a:ext cx="8648700" cy="1221403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rgbClr val="7F7F7F"/>
                </a:solidFill>
              </a:rPr>
              <a:t>T</a:t>
            </a:r>
            <a:r>
              <a:rPr lang="en-GB" dirty="0" smtClean="0">
                <a:solidFill>
                  <a:srgbClr val="7F7F7F"/>
                </a:solidFill>
              </a:rPr>
              <a:t>en beams on a single bolt circle</a:t>
            </a:r>
          </a:p>
          <a:p>
            <a:r>
              <a:rPr lang="en-GB" dirty="0" smtClean="0">
                <a:solidFill>
                  <a:srgbClr val="7F7F7F"/>
                </a:solidFill>
              </a:rPr>
              <a:t>Output cavity supports a large number of modes</a:t>
            </a:r>
          </a:p>
          <a:p>
            <a:r>
              <a:rPr lang="en-GB" dirty="0" smtClean="0">
                <a:solidFill>
                  <a:srgbClr val="7F7F7F"/>
                </a:solidFill>
              </a:rPr>
              <a:t>HFSS used to map modes near harmonics of the drive frequency</a:t>
            </a:r>
          </a:p>
          <a:p>
            <a:endParaRPr lang="en-GB" dirty="0">
              <a:solidFill>
                <a:srgbClr val="7F7F7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5013176"/>
            <a:ext cx="19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</a:rPr>
              <a:t>TM</a:t>
            </a:r>
            <a:r>
              <a:rPr lang="en-US" sz="1800" baseline="-25000" dirty="0" smtClean="0">
                <a:solidFill>
                  <a:srgbClr val="000000"/>
                </a:solidFill>
                <a:latin typeface="Calibri" pitchFamily="34" charset="0"/>
              </a:rPr>
              <a:t>1,0,0</a:t>
            </a: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</a:rPr>
              <a:t> at 704 MHz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63888" y="5085184"/>
            <a:ext cx="22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</a:rPr>
              <a:t> TM</a:t>
            </a:r>
            <a:r>
              <a:rPr lang="en-US" sz="1800" baseline="-25000" dirty="0" smtClean="0">
                <a:solidFill>
                  <a:srgbClr val="000000"/>
                </a:solidFill>
                <a:latin typeface="Calibri" pitchFamily="34" charset="0"/>
              </a:rPr>
              <a:t>1,16,0 </a:t>
            </a: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</a:rPr>
              <a:t> at 1417 MHz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2240" y="4941168"/>
            <a:ext cx="2130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</a:rPr>
              <a:t>TM</a:t>
            </a:r>
            <a:r>
              <a:rPr lang="en-US" sz="1800" baseline="-25000" dirty="0" smtClean="0">
                <a:solidFill>
                  <a:srgbClr val="000000"/>
                </a:solidFill>
                <a:latin typeface="Calibri" pitchFamily="34" charset="0"/>
              </a:rPr>
              <a:t>1,24,0</a:t>
            </a: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</a:rPr>
              <a:t> at 2124 MHz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536" y="2708920"/>
            <a:ext cx="18339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Fundamental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22712" y="2653229"/>
            <a:ext cx="1885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Near Second Harmonic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60683" y="2629360"/>
            <a:ext cx="1885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Near Third Harmonic</a:t>
            </a:r>
          </a:p>
        </p:txBody>
      </p:sp>
      <p:pic>
        <p:nvPicPr>
          <p:cNvPr id="13" name="Picture 12" descr="C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212976"/>
            <a:ext cx="2743200" cy="1980804"/>
          </a:xfrm>
          <a:prstGeom prst="rect">
            <a:avLst/>
          </a:prstGeom>
        </p:spPr>
      </p:pic>
      <p:pic>
        <p:nvPicPr>
          <p:cNvPr id="14" name="Picture 13" descr="L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996952"/>
            <a:ext cx="2743200" cy="211262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627784" y="5661248"/>
            <a:ext cx="2779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transport simulations</a:t>
            </a:r>
            <a:endParaRPr lang="en-US" dirty="0"/>
          </a:p>
        </p:txBody>
      </p:sp>
      <p:pic>
        <p:nvPicPr>
          <p:cNvPr id="18" name="Picture 29" descr="L-3BLACK 300dpi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805264"/>
            <a:ext cx="14986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3d_michelle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760" y="5295660"/>
            <a:ext cx="1656184" cy="156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545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7139136" cy="1143000"/>
          </a:xfrm>
        </p:spPr>
        <p:txBody>
          <a:bodyPr/>
          <a:lstStyle/>
          <a:p>
            <a:r>
              <a:rPr lang="en-US" dirty="0" smtClean="0"/>
              <a:t>Beam transport and RF Interactions</a:t>
            </a:r>
            <a:br>
              <a:rPr lang="en-US" dirty="0" smtClean="0"/>
            </a:br>
            <a:r>
              <a:rPr lang="en-US" dirty="0" smtClean="0"/>
              <a:t>Courtesy </a:t>
            </a:r>
            <a:r>
              <a:rPr lang="en-US" dirty="0"/>
              <a:t>of L3 Communications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>
                <a:solidFill>
                  <a:srgbClr val="000000"/>
                </a:solidFill>
              </a:rPr>
              <a:t>16</a:t>
            </a:fld>
            <a:endParaRPr lang="sv-SE">
              <a:solidFill>
                <a:srgbClr val="000000"/>
              </a:solidFill>
            </a:endParaRPr>
          </a:p>
        </p:txBody>
      </p:sp>
      <p:pic>
        <p:nvPicPr>
          <p:cNvPr id="5" name="Picture 2" descr="F:\mbiot\tesla\hr41_roq10_gap10_gbs100\q100\fc220000_tpp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04" y="2697480"/>
            <a:ext cx="7824756" cy="38481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75718" y="2093494"/>
            <a:ext cx="9316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Output</a:t>
            </a:r>
          </a:p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Gap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37748" y="2406317"/>
            <a:ext cx="2008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Drift tunnel taper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40570" y="2414339"/>
            <a:ext cx="13917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Drift tunnel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15616" y="1412776"/>
            <a:ext cx="24945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Beam profile</a:t>
            </a:r>
          </a:p>
          <a:p>
            <a:r>
              <a:rPr lang="en-US" sz="2000" dirty="0">
                <a:solidFill>
                  <a:srgbClr val="000000"/>
                </a:solidFill>
                <a:latin typeface="Calibri" pitchFamily="34" charset="0"/>
              </a:rPr>
              <a:t>i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mported here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259305" y="2132856"/>
            <a:ext cx="327" cy="65044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39466" y="2975810"/>
            <a:ext cx="15024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Particles shown at 4 phases of an RF cycle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35896" y="1412776"/>
            <a:ext cx="463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Propagated in the presence of the magnetic field imported from Maxwell</a:t>
            </a:r>
          </a:p>
        </p:txBody>
      </p:sp>
      <p:pic>
        <p:nvPicPr>
          <p:cNvPr id="15" name="Picture 29" descr="L-3BLACK 300dp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373216"/>
            <a:ext cx="1889485" cy="99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038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Sectio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63888" y="4653136"/>
            <a:ext cx="1560311" cy="2086213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437112"/>
            <a:ext cx="4154325" cy="231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7139136" cy="1143000"/>
          </a:xfrm>
        </p:spPr>
        <p:txBody>
          <a:bodyPr/>
          <a:lstStyle/>
          <a:p>
            <a:r>
              <a:rPr lang="en-US" dirty="0" smtClean="0"/>
              <a:t>RF Output Circuit and Output Window</a:t>
            </a:r>
            <a:br>
              <a:rPr lang="en-US" dirty="0" smtClean="0"/>
            </a:br>
            <a:r>
              <a:rPr lang="en-US" dirty="0" smtClean="0"/>
              <a:t>Courtesy of L3 Communications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28800"/>
            <a:ext cx="2401386" cy="193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3453" y="1628800"/>
            <a:ext cx="4764572" cy="439248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Air cooled SLAC design Coaxial window from B-factory klystron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1.2 MW CW operation, 476 MHz</a:t>
            </a:r>
          </a:p>
          <a:p>
            <a:pPr lvl="1"/>
            <a:r>
              <a:rPr lang="en-US" dirty="0" err="1" smtClean="0">
                <a:solidFill>
                  <a:srgbClr val="7F7F7F"/>
                </a:solidFill>
              </a:rPr>
              <a:t>TiN</a:t>
            </a:r>
            <a:r>
              <a:rPr lang="en-US" dirty="0" smtClean="0">
                <a:solidFill>
                  <a:srgbClr val="7F7F7F"/>
                </a:solidFill>
              </a:rPr>
              <a:t> coated and has modest </a:t>
            </a:r>
            <a:r>
              <a:rPr lang="en-US" dirty="0">
                <a:solidFill>
                  <a:srgbClr val="7F7F7F"/>
                </a:solidFill>
              </a:rPr>
              <a:t>p</a:t>
            </a:r>
            <a:r>
              <a:rPr lang="en-US" dirty="0" smtClean="0">
                <a:solidFill>
                  <a:srgbClr val="7F7F7F"/>
                </a:solidFill>
              </a:rPr>
              <a:t>eak electric field</a:t>
            </a:r>
          </a:p>
          <a:p>
            <a:pPr marL="457200" lvl="1" indent="0">
              <a:buNone/>
            </a:pPr>
            <a:endParaRPr lang="en-US" dirty="0" smtClean="0">
              <a:solidFill>
                <a:srgbClr val="7F7F7F"/>
              </a:solidFill>
            </a:endParaRPr>
          </a:p>
          <a:p>
            <a:pPr marL="228600" lvl="0" indent="-228600" eaLnBrk="0" fontAlgn="base" hangingPunct="0">
              <a:spcBef>
                <a:spcPct val="0"/>
              </a:spcBef>
              <a:spcAft>
                <a:spcPct val="25000"/>
              </a:spcAft>
              <a:buSzPct val="120000"/>
              <a:buFont typeface="Arial" charset="0"/>
              <a:buChar char="•"/>
              <a:defRPr/>
            </a:pPr>
            <a:r>
              <a:rPr lang="en-US" kern="0" dirty="0">
                <a:solidFill>
                  <a:srgbClr val="7F7F7F"/>
                </a:solidFill>
                <a:latin typeface="Calibri" pitchFamily="34" charset="0"/>
              </a:rPr>
              <a:t>T-bar Coax-to-Waveguide transition in air</a:t>
            </a:r>
          </a:p>
          <a:p>
            <a:pPr marL="228600" lvl="0" indent="-228600" eaLnBrk="0" fontAlgn="base" hangingPunct="0">
              <a:spcBef>
                <a:spcPct val="0"/>
              </a:spcBef>
              <a:spcAft>
                <a:spcPct val="25000"/>
              </a:spcAft>
              <a:buSzPct val="120000"/>
              <a:buFont typeface="Arial" charset="0"/>
              <a:buChar char="•"/>
              <a:defRPr/>
            </a:pPr>
            <a:r>
              <a:rPr lang="en-US" kern="0" dirty="0">
                <a:solidFill>
                  <a:srgbClr val="7F7F7F"/>
                </a:solidFill>
                <a:latin typeface="Calibri" pitchFamily="34" charset="0"/>
              </a:rPr>
              <a:t>Design was </a:t>
            </a:r>
            <a:r>
              <a:rPr lang="en-US" kern="0" dirty="0" smtClean="0">
                <a:solidFill>
                  <a:srgbClr val="7F7F7F"/>
                </a:solidFill>
                <a:latin typeface="Calibri" pitchFamily="34" charset="0"/>
              </a:rPr>
              <a:t>rescaled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25000"/>
              </a:spcAft>
              <a:buSzPct val="120000"/>
              <a:buNone/>
              <a:defRPr/>
            </a:pPr>
            <a:r>
              <a:rPr lang="en-US" kern="0" dirty="0">
                <a:solidFill>
                  <a:srgbClr val="7F7F7F"/>
                </a:solidFill>
                <a:latin typeface="Calibri" pitchFamily="34" charset="0"/>
              </a:rPr>
              <a:t> </a:t>
            </a:r>
            <a:r>
              <a:rPr lang="en-US" kern="0" dirty="0" smtClean="0">
                <a:solidFill>
                  <a:srgbClr val="7F7F7F"/>
                </a:solidFill>
                <a:latin typeface="Calibri" pitchFamily="34" charset="0"/>
              </a:rPr>
              <a:t>   </a:t>
            </a:r>
            <a:r>
              <a:rPr lang="en-US" kern="0" dirty="0">
                <a:solidFill>
                  <a:srgbClr val="7F7F7F"/>
                </a:solidFill>
                <a:latin typeface="Calibri" pitchFamily="34" charset="0"/>
              </a:rPr>
              <a:t>for 704 MHz using HFSS</a:t>
            </a:r>
          </a:p>
          <a:p>
            <a:pPr marL="0" indent="0">
              <a:buNone/>
            </a:pPr>
            <a:endParaRPr lang="en-US" dirty="0" smtClean="0">
              <a:solidFill>
                <a:srgbClr val="7F7F7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407" y="1628800"/>
            <a:ext cx="2531593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364088" y="3573016"/>
            <a:ext cx="3203848" cy="288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b="1" dirty="0" smtClean="0">
                <a:solidFill>
                  <a:srgbClr val="000000"/>
                </a:solidFill>
                <a:latin typeface="Calibri" pitchFamily="34" charset="0"/>
              </a:rPr>
              <a:t>SLAC Proprietary</a:t>
            </a:r>
            <a:endParaRPr lang="en-US" sz="12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10" name="Picture 9" descr="T-BAR + CENTER CONDUCTOR + WINDOW COOLING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52320" y="4221088"/>
            <a:ext cx="1304604" cy="159107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652120" y="4581128"/>
            <a:ext cx="18439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25000"/>
              </a:spcAft>
              <a:buSzPct val="120000"/>
              <a:defRPr/>
            </a:pPr>
            <a:r>
              <a:rPr lang="en-US" kern="0" dirty="0" smtClean="0">
                <a:solidFill>
                  <a:srgbClr val="000000"/>
                </a:solidFill>
                <a:latin typeface="Calibri" pitchFamily="34" charset="0"/>
              </a:rPr>
              <a:t>Concept </a:t>
            </a:r>
            <a:r>
              <a:rPr lang="en-US" kern="0" dirty="0">
                <a:solidFill>
                  <a:srgbClr val="000000"/>
                </a:solidFill>
                <a:latin typeface="Calibri" pitchFamily="34" charset="0"/>
              </a:rPr>
              <a:t>provided by SLAC</a:t>
            </a:r>
          </a:p>
        </p:txBody>
      </p:sp>
      <p:sp>
        <p:nvSpPr>
          <p:cNvPr id="4" name="Rectangle 3"/>
          <p:cNvSpPr/>
          <p:nvPr/>
        </p:nvSpPr>
        <p:spPr>
          <a:xfrm>
            <a:off x="5220073" y="5445224"/>
            <a:ext cx="22322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rgbClr val="000000"/>
                </a:solidFill>
                <a:latin typeface="Calibri" pitchFamily="34" charset="0"/>
              </a:rPr>
              <a:t>Return Loss = -30 </a:t>
            </a:r>
            <a:r>
              <a:rPr lang="en-US" kern="0" dirty="0" smtClean="0">
                <a:solidFill>
                  <a:srgbClr val="000000"/>
                </a:solidFill>
                <a:latin typeface="Calibri" pitchFamily="34" charset="0"/>
              </a:rPr>
              <a:t>dB at 704 MHz </a:t>
            </a:r>
            <a:endParaRPr lang="en-US" dirty="0"/>
          </a:p>
        </p:txBody>
      </p:sp>
      <p:pic>
        <p:nvPicPr>
          <p:cNvPr id="18" name="Picture 29" descr="L-3BLACK 300dpi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805264"/>
            <a:ext cx="177446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5050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9" descr="L-3BLACK 300dp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661248"/>
            <a:ext cx="2025982" cy="1068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F:\mbiot\tesla\hr41_roq10_gap10_gbs1054\pout_eff2_n10.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5" r="6600"/>
          <a:stretch>
            <a:fillRect/>
          </a:stretch>
        </p:blipFill>
        <p:spPr bwMode="auto">
          <a:xfrm>
            <a:off x="0" y="1594088"/>
            <a:ext cx="3672408" cy="2732916"/>
          </a:xfrm>
          <a:prstGeom prst="rect">
            <a:avLst/>
          </a:prstGeom>
          <a:noFill/>
        </p:spPr>
      </p:pic>
      <p:pic>
        <p:nvPicPr>
          <p:cNvPr id="39" name="Picture 3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725144"/>
            <a:ext cx="3342558" cy="2008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7139136" cy="1143000"/>
          </a:xfrm>
        </p:spPr>
        <p:txBody>
          <a:bodyPr/>
          <a:lstStyle/>
          <a:p>
            <a:r>
              <a:rPr lang="en-GB" dirty="0" smtClean="0"/>
              <a:t>Operational Optimisations</a:t>
            </a:r>
            <a:br>
              <a:rPr lang="en-GB" dirty="0" smtClean="0"/>
            </a:br>
            <a:r>
              <a:rPr lang="en-US" dirty="0"/>
              <a:t>Courtesy of L3 Communications</a:t>
            </a:r>
            <a:endParaRPr lang="en-GB" dirty="0"/>
          </a:p>
        </p:txBody>
      </p:sp>
      <p:sp>
        <p:nvSpPr>
          <p:cNvPr id="26" name="5-Point Star 25"/>
          <p:cNvSpPr/>
          <p:nvPr/>
        </p:nvSpPr>
        <p:spPr>
          <a:xfrm>
            <a:off x="2627784" y="1844824"/>
            <a:ext cx="222528" cy="232369"/>
          </a:xfrm>
          <a:prstGeom prst="star5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3562076" y="1556792"/>
            <a:ext cx="1585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6600"/>
                </a:solidFill>
                <a:latin typeface="Calibri" pitchFamily="34" charset="0"/>
              </a:rPr>
              <a:t>1.3 MW</a:t>
            </a:r>
          </a:p>
          <a:p>
            <a:pPr algn="ctr"/>
            <a:r>
              <a:rPr lang="en-US" dirty="0" smtClean="0">
                <a:solidFill>
                  <a:srgbClr val="FF6600"/>
                </a:solidFill>
                <a:latin typeface="Calibri" pitchFamily="34" charset="0"/>
              </a:rPr>
              <a:t>Efficiency=70% </a:t>
            </a:r>
            <a:endParaRPr lang="en-US" dirty="0">
              <a:solidFill>
                <a:srgbClr val="FF6600"/>
              </a:solidFill>
              <a:latin typeface="Calibri" pitchFamily="34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5580112" y="1412776"/>
            <a:ext cx="3439004" cy="1903863"/>
            <a:chOff x="5597492" y="1484784"/>
            <a:chExt cx="3439004" cy="1903863"/>
          </a:xfrm>
        </p:grpSpPr>
        <p:pic>
          <p:nvPicPr>
            <p:cNvPr id="28" name="Picture 27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299"/>
            <a:stretch/>
          </p:blipFill>
          <p:spPr bwMode="auto">
            <a:xfrm>
              <a:off x="5597492" y="1484784"/>
              <a:ext cx="3439004" cy="1903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9" name="Straight Connector 28"/>
            <p:cNvCxnSpPr/>
            <p:nvPr/>
          </p:nvCxnSpPr>
          <p:spPr>
            <a:xfrm>
              <a:off x="6516216" y="2060848"/>
              <a:ext cx="2314575" cy="0"/>
            </a:xfrm>
            <a:prstGeom prst="line">
              <a:avLst/>
            </a:prstGeom>
            <a:ln w="190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5-Point Star 29"/>
            <p:cNvSpPr/>
            <p:nvPr/>
          </p:nvSpPr>
          <p:spPr>
            <a:xfrm>
              <a:off x="7184604" y="1985502"/>
              <a:ext cx="137160" cy="137160"/>
            </a:xfrm>
            <a:prstGeom prst="star5">
              <a:avLst/>
            </a:prstGeom>
            <a:solidFill>
              <a:srgbClr val="66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5-Point Star 30"/>
            <p:cNvSpPr/>
            <p:nvPr/>
          </p:nvSpPr>
          <p:spPr>
            <a:xfrm>
              <a:off x="7432254" y="1982327"/>
              <a:ext cx="137160" cy="137160"/>
            </a:xfrm>
            <a:prstGeom prst="star5">
              <a:avLst/>
            </a:prstGeom>
            <a:solidFill>
              <a:srgbClr val="99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5-Point Star 31"/>
            <p:cNvSpPr/>
            <p:nvPr/>
          </p:nvSpPr>
          <p:spPr>
            <a:xfrm>
              <a:off x="7775154" y="1982327"/>
              <a:ext cx="137160" cy="137160"/>
            </a:xfrm>
            <a:prstGeom prst="star5">
              <a:avLst/>
            </a:prstGeom>
            <a:solidFill>
              <a:srgbClr val="A50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5-Point Star 32"/>
            <p:cNvSpPr/>
            <p:nvPr/>
          </p:nvSpPr>
          <p:spPr>
            <a:xfrm>
              <a:off x="8146629" y="1982327"/>
              <a:ext cx="137160" cy="137160"/>
            </a:xfrm>
            <a:prstGeom prst="star5">
              <a:avLst/>
            </a:prstGeom>
            <a:solidFill>
              <a:srgbClr val="306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508104" y="3284984"/>
            <a:ext cx="3439004" cy="1850322"/>
            <a:chOff x="5580112" y="3284984"/>
            <a:chExt cx="3439004" cy="1850322"/>
          </a:xfrm>
        </p:grpSpPr>
        <p:pic>
          <p:nvPicPr>
            <p:cNvPr id="34" name="Picture 33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274"/>
            <a:stretch/>
          </p:blipFill>
          <p:spPr bwMode="auto">
            <a:xfrm>
              <a:off x="5580112" y="3284984"/>
              <a:ext cx="3439004" cy="18503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" name="5-Point Star 34"/>
            <p:cNvSpPr/>
            <p:nvPr/>
          </p:nvSpPr>
          <p:spPr>
            <a:xfrm>
              <a:off x="7164288" y="3499991"/>
              <a:ext cx="137160" cy="137160"/>
            </a:xfrm>
            <a:prstGeom prst="star5">
              <a:avLst/>
            </a:prstGeom>
            <a:solidFill>
              <a:srgbClr val="66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5-Point Star 35"/>
            <p:cNvSpPr/>
            <p:nvPr/>
          </p:nvSpPr>
          <p:spPr>
            <a:xfrm>
              <a:off x="7411938" y="3519041"/>
              <a:ext cx="137160" cy="137160"/>
            </a:xfrm>
            <a:prstGeom prst="star5">
              <a:avLst/>
            </a:prstGeom>
            <a:solidFill>
              <a:srgbClr val="99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5-Point Star 36"/>
            <p:cNvSpPr/>
            <p:nvPr/>
          </p:nvSpPr>
          <p:spPr>
            <a:xfrm>
              <a:off x="7754838" y="3573016"/>
              <a:ext cx="137160" cy="137160"/>
            </a:xfrm>
            <a:prstGeom prst="star5">
              <a:avLst/>
            </a:prstGeom>
            <a:solidFill>
              <a:srgbClr val="A50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5-Point Star 37"/>
            <p:cNvSpPr/>
            <p:nvPr/>
          </p:nvSpPr>
          <p:spPr>
            <a:xfrm>
              <a:off x="8126313" y="3639691"/>
              <a:ext cx="137160" cy="137160"/>
            </a:xfrm>
            <a:prstGeom prst="star5">
              <a:avLst/>
            </a:prstGeom>
            <a:solidFill>
              <a:srgbClr val="306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Content Placeholder 2"/>
          <p:cNvSpPr txBox="1">
            <a:spLocks/>
          </p:cNvSpPr>
          <p:nvPr/>
        </p:nvSpPr>
        <p:spPr bwMode="auto">
          <a:xfrm>
            <a:off x="2051720" y="4365104"/>
            <a:ext cx="3600400" cy="1943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 eaLnBrk="0" hangingPunct="0">
              <a:spcAft>
                <a:spcPct val="25000"/>
              </a:spcAft>
              <a:buSzPct val="120000"/>
              <a:defRPr/>
            </a:pPr>
            <a:r>
              <a:rPr lang="en-US" sz="2000" kern="0" dirty="0" smtClean="0">
                <a:solidFill>
                  <a:srgbClr val="000000"/>
                </a:solidFill>
                <a:latin typeface="Calibri" pitchFamily="34" charset="0"/>
              </a:rPr>
              <a:t>Increased beam voltage provides for better performance</a:t>
            </a:r>
          </a:p>
          <a:p>
            <a:pPr marL="685800" lvl="1" indent="-228600" eaLnBrk="0" hangingPunct="0">
              <a:spcAft>
                <a:spcPct val="25000"/>
              </a:spcAft>
              <a:buSzPct val="120000"/>
              <a:buFont typeface="Arial" charset="0"/>
              <a:buChar char="•"/>
              <a:defRPr/>
            </a:pPr>
            <a:r>
              <a:rPr lang="en-US" sz="2000" kern="0" dirty="0" smtClean="0">
                <a:solidFill>
                  <a:srgbClr val="000000"/>
                </a:solidFill>
                <a:latin typeface="Calibri" pitchFamily="34" charset="0"/>
              </a:rPr>
              <a:t>Increases gain</a:t>
            </a:r>
          </a:p>
          <a:p>
            <a:pPr marL="685800" lvl="1" indent="-228600" eaLnBrk="0" hangingPunct="0">
              <a:spcAft>
                <a:spcPct val="25000"/>
              </a:spcAft>
              <a:buSzPct val="120000"/>
              <a:buFont typeface="Arial" charset="0"/>
              <a:buChar char="•"/>
              <a:defRPr/>
            </a:pPr>
            <a:r>
              <a:rPr lang="en-US" sz="2000" kern="0" dirty="0">
                <a:solidFill>
                  <a:srgbClr val="000000"/>
                </a:solidFill>
                <a:latin typeface="Calibri" pitchFamily="34" charset="0"/>
              </a:rPr>
              <a:t>I</a:t>
            </a:r>
            <a:r>
              <a:rPr lang="en-US" sz="2000" kern="0" dirty="0" smtClean="0">
                <a:solidFill>
                  <a:srgbClr val="000000"/>
                </a:solidFill>
                <a:latin typeface="Calibri" pitchFamily="34" charset="0"/>
              </a:rPr>
              <a:t>ncreases efficiency</a:t>
            </a:r>
          </a:p>
          <a:p>
            <a:pPr marL="685800" lvl="1" indent="-228600" eaLnBrk="0" hangingPunct="0">
              <a:spcAft>
                <a:spcPct val="25000"/>
              </a:spcAft>
              <a:buSzPct val="120000"/>
              <a:buFont typeface="Arial" charset="0"/>
              <a:buChar char="•"/>
              <a:defRPr/>
            </a:pPr>
            <a:r>
              <a:rPr lang="en-US" sz="2000" kern="0" dirty="0">
                <a:solidFill>
                  <a:srgbClr val="000000"/>
                </a:solidFill>
                <a:latin typeface="Calibri" pitchFamily="34" charset="0"/>
              </a:rPr>
              <a:t>D</a:t>
            </a:r>
            <a:r>
              <a:rPr lang="en-US" sz="2000" kern="0" dirty="0" smtClean="0">
                <a:solidFill>
                  <a:srgbClr val="000000"/>
                </a:solidFill>
                <a:latin typeface="Calibri" pitchFamily="34" charset="0"/>
              </a:rPr>
              <a:t>ecreases body current</a:t>
            </a:r>
          </a:p>
          <a:p>
            <a:pPr eaLnBrk="0" hangingPunct="0">
              <a:spcAft>
                <a:spcPct val="25000"/>
              </a:spcAft>
              <a:buSzPct val="120000"/>
              <a:defRPr/>
            </a:pPr>
            <a:r>
              <a:rPr lang="en-US" sz="2000" kern="0" dirty="0" smtClean="0">
                <a:solidFill>
                  <a:srgbClr val="000000"/>
                </a:solidFill>
                <a:latin typeface="Calibri" pitchFamily="34" charset="0"/>
              </a:rPr>
              <a:t>Simulations are for 10 beams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71600" y="2996952"/>
            <a:ext cx="25551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Plot shows maximum achievable efficiency for various operating points</a:t>
            </a:r>
            <a:endParaRPr lang="en-US" dirty="0"/>
          </a:p>
        </p:txBody>
      </p:sp>
      <p:cxnSp>
        <p:nvCxnSpPr>
          <p:cNvPr id="45" name="Straight Arrow Connector 44"/>
          <p:cNvCxnSpPr>
            <a:stCxn id="27" idx="1"/>
          </p:cNvCxnSpPr>
          <p:nvPr/>
        </p:nvCxnSpPr>
        <p:spPr>
          <a:xfrm flipH="1">
            <a:off x="2843810" y="1879958"/>
            <a:ext cx="718266" cy="368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707904" y="2636912"/>
            <a:ext cx="2133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 and Efficiency </a:t>
            </a:r>
          </a:p>
          <a:p>
            <a:r>
              <a:rPr lang="en-US" dirty="0" smtClean="0"/>
              <a:t>Impact of HV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364088" y="3212976"/>
            <a:ext cx="1080120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5364088" y="2564904"/>
            <a:ext cx="1008112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51115BC-487E-4422-894C-CB7CD3E79223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242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50" y="116632"/>
            <a:ext cx="8326438" cy="9361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MAGIC Prediction of MB-IOT Performance</a:t>
            </a:r>
            <a:br>
              <a:rPr lang="en-US" dirty="0" smtClean="0"/>
            </a:br>
            <a:r>
              <a:rPr lang="en-US" dirty="0" smtClean="0"/>
              <a:t>Courtesy of Thales and CPI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499992" y="1543277"/>
            <a:ext cx="4327633" cy="3109859"/>
            <a:chOff x="4461640" y="784334"/>
            <a:chExt cx="4327633" cy="3109859"/>
          </a:xfrm>
        </p:grpSpPr>
        <p:pic>
          <p:nvPicPr>
            <p:cNvPr id="8" name="Picture 7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1640" y="989236"/>
              <a:ext cx="4327633" cy="290495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Oval 10"/>
            <p:cNvSpPr/>
            <p:nvPr/>
          </p:nvSpPr>
          <p:spPr bwMode="auto">
            <a:xfrm>
              <a:off x="7307316" y="1424364"/>
              <a:ext cx="91440" cy="9144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rgbClr val="323265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5757041" y="1577118"/>
              <a:ext cx="91440" cy="9144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rgbClr val="323265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5754415" y="1993753"/>
              <a:ext cx="91440" cy="91440"/>
            </a:xfrm>
            <a:prstGeom prst="ellipse">
              <a:avLst/>
            </a:prstGeom>
            <a:solidFill>
              <a:srgbClr val="9933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rgbClr val="323265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 bwMode="auto">
            <a:xfrm>
              <a:off x="4909719" y="784334"/>
              <a:ext cx="356379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600" b="1" dirty="0" smtClean="0">
                  <a:solidFill>
                    <a:schemeClr val="accent6">
                      <a:lumMod val="75000"/>
                    </a:schemeClr>
                  </a:solidFill>
                </a:rPr>
                <a:t>Efficiency &amp; Gain vs Output Power</a:t>
              </a:r>
            </a:p>
          </p:txBody>
        </p:sp>
      </p:grpSp>
      <p:pic>
        <p:nvPicPr>
          <p:cNvPr id="25" name="Picture 3" descr="\\lassen\MPPDVEngPublic\Design Notebooks\Under Design Control - Active\ESS MB-IOT\Design &amp; Analysis\01 Beam Optics\MAGIC Result\MAGIC-3D\RF Bunch\output_TIr5cm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933056"/>
            <a:ext cx="2133070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 bwMode="auto">
          <a:xfrm>
            <a:off x="2051720" y="4653136"/>
            <a:ext cx="19363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sz="1200" b="1" u="sng" dirty="0" smtClean="0"/>
              <a:t>MAGIC-3D simulation of one beam with MB-IOT off-axis B-field</a:t>
            </a:r>
          </a:p>
        </p:txBody>
      </p:sp>
      <p:pic>
        <p:nvPicPr>
          <p:cNvPr id="27" name="Picture 16" descr="thales_couleur_blanc_l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6305550"/>
            <a:ext cx="218757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58447" descr="MPPLogoColo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437"/>
          <a:stretch>
            <a:fillRect/>
          </a:stretch>
        </p:blipFill>
        <p:spPr bwMode="auto">
          <a:xfrm>
            <a:off x="5292080" y="6453336"/>
            <a:ext cx="1020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4788024" y="4581128"/>
            <a:ext cx="3894125" cy="1778056"/>
            <a:chOff x="4678393" y="4050285"/>
            <a:chExt cx="3894125" cy="1778056"/>
          </a:xfrm>
        </p:grpSpPr>
        <p:sp>
          <p:nvSpPr>
            <p:cNvPr id="9" name="TextBox 8"/>
            <p:cNvSpPr txBox="1"/>
            <p:nvPr/>
          </p:nvSpPr>
          <p:spPr bwMode="auto">
            <a:xfrm>
              <a:off x="4678393" y="4504902"/>
              <a:ext cx="3894125" cy="132343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indent="-342900" algn="l">
                <a:buFont typeface="Arial" panose="020B0604020202020204" pitchFamily="34" charset="0"/>
                <a:buChar char="•"/>
              </a:pPr>
              <a:r>
                <a:rPr lang="en-US" sz="1600" b="1" dirty="0" smtClean="0"/>
                <a:t>At 1.2 MW, </a:t>
              </a:r>
              <a:r>
                <a:rPr lang="en-US" sz="1600" b="1" dirty="0" smtClean="0">
                  <a:latin typeface="Symbol" panose="05050102010706020507" pitchFamily="18" charset="2"/>
                </a:rPr>
                <a:t>h </a:t>
              </a:r>
              <a:r>
                <a:rPr lang="en-US" sz="1600" b="1" dirty="0" smtClean="0"/>
                <a:t>= 72% with </a:t>
              </a:r>
              <a:r>
                <a:rPr lang="en-US" sz="1600" b="1" dirty="0"/>
                <a:t>V</a:t>
              </a:r>
              <a:r>
                <a:rPr lang="en-US" sz="1600" b="1" baseline="-25000" dirty="0"/>
                <a:t>k</a:t>
              </a:r>
              <a:r>
                <a:rPr lang="en-US" sz="1600" b="1" dirty="0"/>
                <a:t> = 48 kV</a:t>
              </a:r>
              <a:endParaRPr lang="en-US" sz="1600" b="1" dirty="0" smtClean="0"/>
            </a:p>
            <a:p>
              <a:pPr marL="342900" indent="-342900" algn="l">
                <a:buFont typeface="Arial" panose="020B0604020202020204" pitchFamily="34" charset="0"/>
                <a:buChar char="•"/>
              </a:pPr>
              <a:r>
                <a:rPr lang="en-US" sz="1600" b="1" dirty="0" smtClean="0"/>
                <a:t>At 600 kW</a:t>
              </a:r>
            </a:p>
            <a:p>
              <a:pPr marL="800100" lvl="1" indent="-342900" algn="l">
                <a:buFont typeface="Arial" panose="020B0604020202020204" pitchFamily="34" charset="0"/>
                <a:buChar char="•"/>
              </a:pPr>
              <a:r>
                <a:rPr lang="en-US" sz="1600" b="1" dirty="0" smtClean="0">
                  <a:latin typeface="Symbol" panose="05050102010706020507" pitchFamily="18" charset="2"/>
                </a:rPr>
                <a:t>h</a:t>
              </a:r>
              <a:r>
                <a:rPr lang="en-US" sz="1600" b="1" dirty="0"/>
                <a:t> </a:t>
              </a:r>
              <a:r>
                <a:rPr lang="en-US" sz="1600" b="1" dirty="0" smtClean="0"/>
                <a:t>= 59% with V</a:t>
              </a:r>
              <a:r>
                <a:rPr lang="en-US" sz="1600" b="1" baseline="-25000" dirty="0" smtClean="0"/>
                <a:t>k</a:t>
              </a:r>
              <a:r>
                <a:rPr lang="en-US" sz="1600" b="1" dirty="0" smtClean="0"/>
                <a:t> = 48 kV</a:t>
              </a:r>
            </a:p>
            <a:p>
              <a:pPr marL="800100" lvl="1" indent="-342900" algn="l">
                <a:buFont typeface="Arial" panose="020B0604020202020204" pitchFamily="34" charset="0"/>
                <a:buChar char="•"/>
              </a:pPr>
              <a:r>
                <a:rPr lang="en-US" sz="1600" b="1" dirty="0" smtClean="0">
                  <a:latin typeface="Symbol" panose="05050102010706020507" pitchFamily="18" charset="2"/>
                </a:rPr>
                <a:t>h</a:t>
              </a:r>
              <a:r>
                <a:rPr lang="en-US" sz="1600" b="1" dirty="0" smtClean="0"/>
                <a:t> = 68% with </a:t>
              </a:r>
              <a:r>
                <a:rPr lang="en-US" sz="1600" b="1" dirty="0"/>
                <a:t>V</a:t>
              </a:r>
              <a:r>
                <a:rPr lang="en-US" sz="1600" b="1" baseline="-25000" dirty="0"/>
                <a:t>k</a:t>
              </a:r>
              <a:r>
                <a:rPr lang="en-US" sz="1600" b="1" dirty="0"/>
                <a:t> = </a:t>
              </a:r>
              <a:r>
                <a:rPr lang="en-US" sz="1600" b="1" dirty="0" smtClean="0"/>
                <a:t>34 </a:t>
              </a:r>
              <a:r>
                <a:rPr lang="en-US" sz="1600" b="1" dirty="0"/>
                <a:t>kV </a:t>
              </a:r>
              <a:endParaRPr lang="en-US" sz="1600" b="1" dirty="0" smtClean="0"/>
            </a:p>
            <a:p>
              <a:pPr marL="342900" indent="-342900" algn="l">
                <a:buFont typeface="Arial" panose="020B0604020202020204" pitchFamily="34" charset="0"/>
                <a:buChar char="•"/>
              </a:pPr>
              <a:endParaRPr lang="en-US" sz="1600" b="1" dirty="0" smtClean="0"/>
            </a:p>
          </p:txBody>
        </p:sp>
        <p:sp>
          <p:nvSpPr>
            <p:cNvPr id="10" name="Right Arrow 9"/>
            <p:cNvSpPr/>
            <p:nvPr/>
          </p:nvSpPr>
          <p:spPr bwMode="auto">
            <a:xfrm rot="16200000">
              <a:off x="5419991" y="4171036"/>
              <a:ext cx="449318" cy="207816"/>
            </a:xfrm>
            <a:prstGeom prst="rightArrow">
              <a:avLst/>
            </a:prstGeom>
            <a:solidFill>
              <a:srgbClr val="0066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4972010" y="4614057"/>
              <a:ext cx="91440" cy="9144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rgbClr val="323265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5411902" y="5360208"/>
              <a:ext cx="91440" cy="9144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rgbClr val="323265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5409276" y="5119512"/>
              <a:ext cx="91440" cy="91440"/>
            </a:xfrm>
            <a:prstGeom prst="ellipse">
              <a:avLst/>
            </a:prstGeom>
            <a:solidFill>
              <a:srgbClr val="9933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rgbClr val="323265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79512" y="1492506"/>
            <a:ext cx="4072009" cy="2800590"/>
            <a:chOff x="179512" y="1348489"/>
            <a:chExt cx="4072009" cy="2800590"/>
          </a:xfrm>
        </p:grpSpPr>
        <p:grpSp>
          <p:nvGrpSpPr>
            <p:cNvPr id="5" name="Group 4"/>
            <p:cNvGrpSpPr/>
            <p:nvPr/>
          </p:nvGrpSpPr>
          <p:grpSpPr>
            <a:xfrm>
              <a:off x="179512" y="1348489"/>
              <a:ext cx="4072009" cy="2800590"/>
              <a:chOff x="251520" y="779618"/>
              <a:chExt cx="4144017" cy="3022315"/>
            </a:xfrm>
          </p:grpSpPr>
          <p:pic>
            <p:nvPicPr>
              <p:cNvPr id="7" name="Picture 6"/>
              <p:cNvPicPr/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20" y="1082121"/>
                <a:ext cx="4144017" cy="271981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6" name="TextBox 5"/>
              <p:cNvSpPr txBox="1"/>
              <p:nvPr/>
            </p:nvSpPr>
            <p:spPr bwMode="auto">
              <a:xfrm>
                <a:off x="2462239" y="2370094"/>
                <a:ext cx="1233505" cy="697502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 dirty="0" smtClean="0"/>
                  <a:t>V</a:t>
                </a:r>
                <a:r>
                  <a:rPr lang="en-US" b="1" baseline="-25000" dirty="0" smtClean="0"/>
                  <a:t>k</a:t>
                </a:r>
                <a:r>
                  <a:rPr lang="en-US" b="1" dirty="0" smtClean="0"/>
                  <a:t> = 48 kV</a:t>
                </a:r>
              </a:p>
              <a:p>
                <a:r>
                  <a:rPr lang="en-US" b="1" dirty="0" smtClean="0"/>
                  <a:t>Class-C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 bwMode="auto">
              <a:xfrm>
                <a:off x="1270284" y="779618"/>
                <a:ext cx="230531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Power Transfer Curve</a:t>
                </a: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899592" y="1772816"/>
              <a:ext cx="931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1">
                      <a:lumMod val="75000"/>
                    </a:schemeClr>
                  </a:solidFill>
                </a:rPr>
                <a:t>1.2 MW</a:t>
              </a:r>
              <a:endParaRPr 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1835696" y="1988840"/>
              <a:ext cx="432048" cy="14401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5-Point Star 18"/>
            <p:cNvSpPr/>
            <p:nvPr/>
          </p:nvSpPr>
          <p:spPr>
            <a:xfrm>
              <a:off x="2483768" y="2060847"/>
              <a:ext cx="216024" cy="216024"/>
            </a:xfrm>
            <a:prstGeom prst="star5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7380312" y="1916832"/>
            <a:ext cx="1072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Efficiency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7668344" y="2636912"/>
            <a:ext cx="61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77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397" y="332656"/>
            <a:ext cx="465343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The Inductive Output Tube</a:t>
            </a:r>
          </a:p>
        </p:txBody>
      </p:sp>
      <p:sp>
        <p:nvSpPr>
          <p:cNvPr id="8" name="Rectangle 7"/>
          <p:cNvSpPr/>
          <p:nvPr/>
        </p:nvSpPr>
        <p:spPr>
          <a:xfrm>
            <a:off x="323528" y="1484784"/>
            <a:ext cx="8424936" cy="5078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Invented in 1938 by Andrew V.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Haeff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as a source for radar</a:t>
            </a:r>
          </a:p>
          <a:p>
            <a:pPr marL="630238" indent="-366713"/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630238" indent="-366713">
              <a:buFont typeface="Wingdings" charset="2"/>
              <a:buChar char="Ø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To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overcome limitation of output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power and efficiency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by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grid and anode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interception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630238" indent="-366713">
              <a:buFont typeface="Wingdings" charset="2"/>
              <a:buChar char="Ø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The energy of the electron beam is extracted trough a resonant cavity </a:t>
            </a:r>
          </a:p>
          <a:p>
            <a:pPr marL="630238" indent="-366713">
              <a:buFont typeface="Wingdings" charset="2"/>
              <a:buChar char="Ø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Achieved: 100 W at 450 MHz, 10 dB power gain and 35% efficiency</a:t>
            </a:r>
          </a:p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Used first in 1939 to transmit television images from the Empire State Building to the New York World Fair</a:t>
            </a:r>
          </a:p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IOTs then lay dormant </a:t>
            </a:r>
          </a:p>
          <a:p>
            <a:pPr marL="903288" lvl="1" indent="-446088">
              <a:buFont typeface="Wingdings" charset="2"/>
              <a:buChar char="Ø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Intense competition with velocity modulated tubes (klystron had just been invented by the Varian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b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rothers)</a:t>
            </a:r>
          </a:p>
          <a:p>
            <a:pPr marL="898525" lvl="1" indent="-441325">
              <a:buFont typeface="Wingdings" charset="2"/>
              <a:buChar char="Ø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Difficult to manufacture</a:t>
            </a:r>
          </a:p>
          <a:p>
            <a:pPr marL="898525" lvl="1" indent="-441325">
              <a:buFont typeface="Wingdings" charset="2"/>
              <a:buChar char="Ø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Low gain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marL="898525" lvl="1" indent="-441325">
              <a:buFont typeface="Wingdings" charset="2"/>
              <a:buChar char="Ø"/>
            </a:pP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The IOT is often described as a cross between a klystron and a triode hence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Eimac’s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trade name ‘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Klystrode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’</a:t>
            </a:r>
          </a:p>
        </p:txBody>
      </p:sp>
    </p:spTree>
    <p:extLst>
      <p:ext uri="{BB962C8B-B14F-4D97-AF65-F5344CB8AC3E}">
        <p14:creationId xmlns:p14="http://schemas.microsoft.com/office/powerpoint/2010/main" val="17680407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/>
          <p:cNvSpPr/>
          <p:nvPr/>
        </p:nvSpPr>
        <p:spPr>
          <a:xfrm>
            <a:off x="3563888" y="3717032"/>
            <a:ext cx="5580112" cy="314096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26" y="0"/>
            <a:ext cx="5993234" cy="1143000"/>
          </a:xfrm>
        </p:spPr>
        <p:txBody>
          <a:bodyPr/>
          <a:lstStyle/>
          <a:p>
            <a:r>
              <a:rPr lang="en-US" dirty="0" smtClean="0"/>
              <a:t>Conclusions and Future Prospects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3356992"/>
            <a:ext cx="2771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</a:rPr>
              <a:t>What else could we achieve?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6600"/>
                </a:solidFill>
              </a:rPr>
              <a:t>More </a:t>
            </a:r>
            <a:r>
              <a:rPr lang="en-US" sz="2000" dirty="0">
                <a:solidFill>
                  <a:srgbClr val="FF6600"/>
                </a:solidFill>
              </a:rPr>
              <a:t>power </a:t>
            </a:r>
            <a:endParaRPr lang="en-US" sz="2000" dirty="0" smtClean="0">
              <a:solidFill>
                <a:srgbClr val="FF66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6600"/>
                </a:solidFill>
              </a:rPr>
              <a:t>Higher efficiency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6600"/>
                </a:solidFill>
              </a:rPr>
              <a:t>Better reliability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6600"/>
                </a:solidFill>
              </a:rPr>
              <a:t>Smaller footprint, etc.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1412776"/>
            <a:ext cx="398057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ESS requires 1.2 MW plus overhead: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Short development time available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Preference for low voltage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‘Proven’ technology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Factor of 10 up in power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55976" y="1916832"/>
            <a:ext cx="1969559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High voltage, 1 MW, single cathode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10 </a:t>
            </a:r>
            <a:r>
              <a:rPr lang="en-US" sz="1600" dirty="0"/>
              <a:t>MW MBIOT by combination of 1 MW </a:t>
            </a:r>
            <a:r>
              <a:rPr lang="en-US" sz="1600" dirty="0" smtClean="0"/>
              <a:t>tubes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3563888" y="3789040"/>
            <a:ext cx="56998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Grid controlled emission with bunch forming </a:t>
            </a:r>
            <a:r>
              <a:rPr lang="en-US" dirty="0" smtClean="0"/>
              <a:t>cavities</a:t>
            </a:r>
          </a:p>
          <a:p>
            <a:r>
              <a:rPr lang="en-US" dirty="0" smtClean="0"/>
              <a:t>HE-IOT (from 75% to…. 90% )</a:t>
            </a:r>
          </a:p>
          <a:p>
            <a:r>
              <a:rPr lang="en-US" dirty="0" smtClean="0"/>
              <a:t>Grid controlled emission + “rotating” cavity + output cavity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247456" y="4769768"/>
            <a:ext cx="3960439" cy="2088232"/>
            <a:chOff x="395537" y="4221088"/>
            <a:chExt cx="4487183" cy="2522505"/>
          </a:xfrm>
        </p:grpSpPr>
        <p:grpSp>
          <p:nvGrpSpPr>
            <p:cNvPr id="16" name="Group 15"/>
            <p:cNvGrpSpPr/>
            <p:nvPr/>
          </p:nvGrpSpPr>
          <p:grpSpPr>
            <a:xfrm>
              <a:off x="395537" y="4221088"/>
              <a:ext cx="3925424" cy="2522505"/>
              <a:chOff x="2225503" y="4149080"/>
              <a:chExt cx="4000370" cy="2522505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2225503" y="4149080"/>
                <a:ext cx="4000370" cy="2522505"/>
                <a:chOff x="752634" y="3687264"/>
                <a:chExt cx="4000370" cy="2522505"/>
              </a:xfrm>
            </p:grpSpPr>
            <p:sp>
              <p:nvSpPr>
                <p:cNvPr id="39" name="Block Arc 38"/>
                <p:cNvSpPr/>
                <p:nvPr/>
              </p:nvSpPr>
              <p:spPr>
                <a:xfrm rot="16200000">
                  <a:off x="990883" y="4522472"/>
                  <a:ext cx="974601" cy="471013"/>
                </a:xfrm>
                <a:prstGeom prst="blockArc">
                  <a:avLst/>
                </a:prstGeom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1519745" y="4033490"/>
                  <a:ext cx="809051" cy="0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328797" y="4033490"/>
                  <a:ext cx="0" cy="397519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2827527" y="4033490"/>
                  <a:ext cx="310321" cy="397519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2328797" y="4431009"/>
                  <a:ext cx="809051" cy="0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3337339" y="4431010"/>
                  <a:ext cx="1033032" cy="3748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2827527" y="3687264"/>
                  <a:ext cx="0" cy="346226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2827527" y="3687264"/>
                  <a:ext cx="809051" cy="0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 flipH="1">
                  <a:off x="3337339" y="4053466"/>
                  <a:ext cx="299240" cy="377543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3636578" y="3707240"/>
                  <a:ext cx="0" cy="346226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Up Arrow 48"/>
                <p:cNvSpPr/>
                <p:nvPr/>
              </p:nvSpPr>
              <p:spPr>
                <a:xfrm flipV="1">
                  <a:off x="4165941" y="5524450"/>
                  <a:ext cx="587063" cy="685319"/>
                </a:xfrm>
                <a:prstGeom prst="upArrow">
                  <a:avLst/>
                </a:prstGeom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0" name="Straight Connector 49"/>
                <p:cNvCxnSpPr/>
                <p:nvPr/>
              </p:nvCxnSpPr>
              <p:spPr>
                <a:xfrm rot="10800000" flipH="1">
                  <a:off x="1519745" y="5476834"/>
                  <a:ext cx="809051" cy="0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rot="10800000" flipH="1">
                  <a:off x="2328797" y="5079315"/>
                  <a:ext cx="0" cy="397519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 rot="10800000" flipH="1">
                  <a:off x="2827527" y="5079315"/>
                  <a:ext cx="310321" cy="397519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 rot="10800000" flipH="1">
                  <a:off x="2328797" y="5079315"/>
                  <a:ext cx="809051" cy="0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>
                  <a:off x="3337339" y="5079316"/>
                  <a:ext cx="1045598" cy="8879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 rot="10800000" flipH="1">
                  <a:off x="2827527" y="5476834"/>
                  <a:ext cx="0" cy="346226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 rot="10800000" flipH="1">
                  <a:off x="2827527" y="5823060"/>
                  <a:ext cx="809051" cy="0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 rot="10800000">
                  <a:off x="3337339" y="5079315"/>
                  <a:ext cx="299240" cy="377543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 flipH="1" flipV="1">
                  <a:off x="3636578" y="5456858"/>
                  <a:ext cx="1" cy="366202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9" name="Freeform 58"/>
                <p:cNvSpPr/>
                <p:nvPr/>
              </p:nvSpPr>
              <p:spPr>
                <a:xfrm>
                  <a:off x="1563630" y="4431010"/>
                  <a:ext cx="108858" cy="94102"/>
                </a:xfrm>
                <a:custGeom>
                  <a:avLst/>
                  <a:gdLst>
                    <a:gd name="connsiteX0" fmla="*/ 0 w 1325184"/>
                    <a:gd name="connsiteY0" fmla="*/ 0 h 477552"/>
                    <a:gd name="connsiteX1" fmla="*/ 653389 w 1325184"/>
                    <a:gd name="connsiteY1" fmla="*/ 414102 h 477552"/>
                    <a:gd name="connsiteX2" fmla="*/ 1325184 w 1325184"/>
                    <a:gd name="connsiteY2" fmla="*/ 469316 h 477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25184" h="477552">
                      <a:moveTo>
                        <a:pt x="0" y="0"/>
                      </a:moveTo>
                      <a:cubicBezTo>
                        <a:pt x="216262" y="167941"/>
                        <a:pt x="432525" y="335883"/>
                        <a:pt x="653389" y="414102"/>
                      </a:cubicBezTo>
                      <a:cubicBezTo>
                        <a:pt x="874253" y="492321"/>
                        <a:pt x="1099718" y="480818"/>
                        <a:pt x="1325184" y="469316"/>
                      </a:cubicBezTo>
                    </a:path>
                  </a:pathLst>
                </a:cu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Freeform 59"/>
                <p:cNvSpPr/>
                <p:nvPr/>
              </p:nvSpPr>
              <p:spPr>
                <a:xfrm flipV="1">
                  <a:off x="1533702" y="4918074"/>
                  <a:ext cx="138786" cy="161239"/>
                </a:xfrm>
                <a:custGeom>
                  <a:avLst/>
                  <a:gdLst>
                    <a:gd name="connsiteX0" fmla="*/ 0 w 1325184"/>
                    <a:gd name="connsiteY0" fmla="*/ 0 h 477552"/>
                    <a:gd name="connsiteX1" fmla="*/ 653389 w 1325184"/>
                    <a:gd name="connsiteY1" fmla="*/ 414102 h 477552"/>
                    <a:gd name="connsiteX2" fmla="*/ 1325184 w 1325184"/>
                    <a:gd name="connsiteY2" fmla="*/ 469316 h 477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25184" h="477552">
                      <a:moveTo>
                        <a:pt x="0" y="0"/>
                      </a:moveTo>
                      <a:cubicBezTo>
                        <a:pt x="216262" y="167941"/>
                        <a:pt x="432525" y="335883"/>
                        <a:pt x="653389" y="414102"/>
                      </a:cubicBezTo>
                      <a:cubicBezTo>
                        <a:pt x="874253" y="492321"/>
                        <a:pt x="1099718" y="480818"/>
                        <a:pt x="1325184" y="469316"/>
                      </a:cubicBezTo>
                    </a:path>
                  </a:pathLst>
                </a:cu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61" name="Group 60"/>
                <p:cNvGrpSpPr/>
                <p:nvPr/>
              </p:nvGrpSpPr>
              <p:grpSpPr>
                <a:xfrm>
                  <a:off x="1408920" y="4428897"/>
                  <a:ext cx="263569" cy="648345"/>
                  <a:chOff x="3051175" y="4972853"/>
                  <a:chExt cx="218854" cy="465271"/>
                </a:xfrm>
                <a:solidFill>
                  <a:schemeClr val="accent6"/>
                </a:solidFill>
                <a:effectLst/>
              </p:grpSpPr>
              <p:sp>
                <p:nvSpPr>
                  <p:cNvPr id="67" name="Block Arc 66"/>
                  <p:cNvSpPr/>
                  <p:nvPr/>
                </p:nvSpPr>
                <p:spPr>
                  <a:xfrm rot="16200000">
                    <a:off x="2941401" y="5109497"/>
                    <a:ext cx="465271" cy="191984"/>
                  </a:xfrm>
                  <a:prstGeom prst="blockArc">
                    <a:avLst/>
                  </a:prstGeom>
                  <a:grpFill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68" name="Straight Connector 67"/>
                  <p:cNvCxnSpPr/>
                  <p:nvPr/>
                </p:nvCxnSpPr>
                <p:spPr>
                  <a:xfrm>
                    <a:off x="3083646" y="5041900"/>
                    <a:ext cx="95993" cy="47625"/>
                  </a:xfrm>
                  <a:prstGeom prst="line">
                    <a:avLst/>
                  </a:prstGeom>
                  <a:grpFill/>
                  <a:ln w="38100" cmpd="sng">
                    <a:solidFill>
                      <a:schemeClr val="bg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/>
                  <p:cNvCxnSpPr/>
                  <p:nvPr/>
                </p:nvCxnSpPr>
                <p:spPr>
                  <a:xfrm flipV="1">
                    <a:off x="3089033" y="5340351"/>
                    <a:ext cx="71556" cy="38101"/>
                  </a:xfrm>
                  <a:prstGeom prst="line">
                    <a:avLst/>
                  </a:prstGeom>
                  <a:grpFill/>
                  <a:ln w="38100" cmpd="sng">
                    <a:solidFill>
                      <a:schemeClr val="bg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Connector 69"/>
                  <p:cNvCxnSpPr/>
                  <p:nvPr/>
                </p:nvCxnSpPr>
                <p:spPr>
                  <a:xfrm>
                    <a:off x="3051175" y="5205489"/>
                    <a:ext cx="98425" cy="0"/>
                  </a:xfrm>
                  <a:prstGeom prst="line">
                    <a:avLst/>
                  </a:prstGeom>
                  <a:grpFill/>
                  <a:ln w="38100" cmpd="sng">
                    <a:solidFill>
                      <a:schemeClr val="bg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2" name="Oval 61"/>
                <p:cNvSpPr/>
                <p:nvPr/>
              </p:nvSpPr>
              <p:spPr>
                <a:xfrm>
                  <a:off x="1533701" y="4507906"/>
                  <a:ext cx="242944" cy="433092"/>
                </a:xfrm>
                <a:prstGeom prst="ellips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3" name="Straight Connector 62"/>
                <p:cNvCxnSpPr>
                  <a:stCxn id="59" idx="0"/>
                </p:cNvCxnSpPr>
                <p:nvPr/>
              </p:nvCxnSpPr>
              <p:spPr>
                <a:xfrm flipV="1">
                  <a:off x="1563630" y="4189920"/>
                  <a:ext cx="0" cy="241090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 flipH="1">
                  <a:off x="765934" y="4189918"/>
                  <a:ext cx="797696" cy="0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/>
                <p:nvPr/>
              </p:nvCxnSpPr>
              <p:spPr>
                <a:xfrm flipV="1">
                  <a:off x="1550330" y="5103336"/>
                  <a:ext cx="0" cy="241091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 flipH="1">
                  <a:off x="752634" y="5341363"/>
                  <a:ext cx="797696" cy="0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" name="Oval 37"/>
              <p:cNvSpPr/>
              <p:nvPr/>
            </p:nvSpPr>
            <p:spPr>
              <a:xfrm rot="508879">
                <a:off x="5300614" y="5151536"/>
                <a:ext cx="587061" cy="144016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3635896" y="4221088"/>
              <a:ext cx="809052" cy="2135796"/>
              <a:chOff x="7723389" y="2616936"/>
              <a:chExt cx="809052" cy="2135796"/>
            </a:xfrm>
          </p:grpSpPr>
          <p:cxnSp>
            <p:nvCxnSpPr>
              <p:cNvPr id="27" name="Straight Connector 26"/>
              <p:cNvCxnSpPr/>
              <p:nvPr/>
            </p:nvCxnSpPr>
            <p:spPr>
              <a:xfrm>
                <a:off x="7723389" y="2963162"/>
                <a:ext cx="310321" cy="397519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7723389" y="2616936"/>
                <a:ext cx="0" cy="346226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7723389" y="2616936"/>
                <a:ext cx="80905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H="1">
                <a:off x="8233201" y="2983138"/>
                <a:ext cx="299240" cy="377543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8532440" y="2636912"/>
                <a:ext cx="0" cy="346226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rot="10800000" flipH="1">
                <a:off x="7723389" y="4008987"/>
                <a:ext cx="310321" cy="397519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rot="10800000" flipH="1">
                <a:off x="7723389" y="4406506"/>
                <a:ext cx="0" cy="346226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rot="10800000" flipH="1">
                <a:off x="7723389" y="4752732"/>
                <a:ext cx="80905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rot="10800000">
                <a:off x="8233201" y="4008987"/>
                <a:ext cx="299240" cy="377543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H="1" flipV="1">
                <a:off x="8532440" y="4386530"/>
                <a:ext cx="1" cy="366202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Straight Connector 17"/>
            <p:cNvCxnSpPr/>
            <p:nvPr/>
          </p:nvCxnSpPr>
          <p:spPr>
            <a:xfrm flipV="1">
              <a:off x="4860033" y="4970955"/>
              <a:ext cx="0" cy="29345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860032" y="5268589"/>
              <a:ext cx="1" cy="344551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139952" y="5613898"/>
              <a:ext cx="72008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162640" y="4976189"/>
              <a:ext cx="72008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/>
            <p:cNvSpPr/>
            <p:nvPr/>
          </p:nvSpPr>
          <p:spPr>
            <a:xfrm rot="21099917">
              <a:off x="1684285" y="5198182"/>
              <a:ext cx="576063" cy="144016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2555776" y="5229200"/>
              <a:ext cx="576063" cy="144016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Curved Left Arrow 25"/>
            <p:cNvSpPr/>
            <p:nvPr/>
          </p:nvSpPr>
          <p:spPr>
            <a:xfrm>
              <a:off x="2915816" y="5085184"/>
              <a:ext cx="288032" cy="504056"/>
            </a:xfrm>
            <a:prstGeom prst="curvedLef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12" name="Straight Arrow Connector 11"/>
          <p:cNvCxnSpPr/>
          <p:nvPr/>
        </p:nvCxnSpPr>
        <p:spPr>
          <a:xfrm flipV="1">
            <a:off x="1907704" y="2780928"/>
            <a:ext cx="2448272" cy="13681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endCxn id="72" idx="1"/>
          </p:cNvCxnSpPr>
          <p:nvPr/>
        </p:nvCxnSpPr>
        <p:spPr>
          <a:xfrm>
            <a:off x="2267744" y="4581128"/>
            <a:ext cx="1296144" cy="7063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9" name="Picture 2" descr="F:\mbiot\tesla\hr41_roq10_gap10_gbs100\q100\fc220000_tpp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74" r="-22" b="-1481"/>
          <a:stretch/>
        </p:blipFill>
        <p:spPr bwMode="auto">
          <a:xfrm>
            <a:off x="14091" y="5877272"/>
            <a:ext cx="3445683" cy="864096"/>
          </a:xfrm>
          <a:prstGeom prst="rect">
            <a:avLst/>
          </a:prstGeom>
          <a:noFill/>
        </p:spPr>
      </p:pic>
      <p:pic>
        <p:nvPicPr>
          <p:cNvPr id="71" name="Picture 29" descr="L-3BLACK 300dp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733256"/>
            <a:ext cx="818981" cy="43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7504" y="5229200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Example:</a:t>
            </a:r>
          </a:p>
          <a:p>
            <a:r>
              <a:rPr lang="en-US" dirty="0" smtClean="0"/>
              <a:t>MBIOT development for ESS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251520" y="5877272"/>
            <a:ext cx="1152128" cy="360040"/>
          </a:xfrm>
          <a:prstGeom prst="ellipse">
            <a:avLst/>
          </a:prstGeom>
          <a:noFill/>
          <a:ln w="38100" cmpd="sng">
            <a:solidFill>
              <a:srgbClr val="E71EF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58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60648"/>
            <a:ext cx="34644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Acknowledgements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1560" y="1916832"/>
            <a:ext cx="79928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Special thanks to:</a:t>
            </a:r>
          </a:p>
          <a:p>
            <a:r>
              <a:rPr lang="en-US" sz="2800" dirty="0" smtClean="0"/>
              <a:t>Thales, CPI and L3 for agreeing to publish some of the design details, calculations and predictions</a:t>
            </a:r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304240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2171" y="260648"/>
            <a:ext cx="59046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The Main Principles</a:t>
            </a:r>
            <a:endParaRPr lang="en-US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3861048"/>
            <a:ext cx="2154744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IOT</a:t>
            </a:r>
          </a:p>
          <a:p>
            <a:pPr algn="ctr"/>
            <a:r>
              <a:rPr lang="en-US" b="1" dirty="0" smtClean="0"/>
              <a:t>(</a:t>
            </a:r>
            <a:r>
              <a:rPr lang="en-US" b="1" u="sng" dirty="0" smtClean="0"/>
              <a:t>Density</a:t>
            </a:r>
            <a:r>
              <a:rPr lang="en-US" b="1" dirty="0" smtClean="0"/>
              <a:t> modulated)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856891" y="6362121"/>
            <a:ext cx="2107875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/>
              <a:t>Biased Control Grid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34720" y="4824407"/>
            <a:ext cx="1057050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RF input</a:t>
            </a:r>
            <a:endParaRPr lang="en-US" dirty="0"/>
          </a:p>
        </p:txBody>
      </p:sp>
      <p:sp>
        <p:nvSpPr>
          <p:cNvPr id="124" name="TextBox 123"/>
          <p:cNvSpPr txBox="1"/>
          <p:nvPr/>
        </p:nvSpPr>
        <p:spPr>
          <a:xfrm>
            <a:off x="4948229" y="6362121"/>
            <a:ext cx="119827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RF output</a:t>
            </a:r>
            <a:endParaRPr lang="en-US" dirty="0"/>
          </a:p>
        </p:txBody>
      </p:sp>
      <p:grpSp>
        <p:nvGrpSpPr>
          <p:cNvPr id="159" name="Group 158"/>
          <p:cNvGrpSpPr/>
          <p:nvPr/>
        </p:nvGrpSpPr>
        <p:grpSpPr>
          <a:xfrm>
            <a:off x="2144823" y="4125760"/>
            <a:ext cx="4504742" cy="2543171"/>
            <a:chOff x="650858" y="3707240"/>
            <a:chExt cx="4504742" cy="2543171"/>
          </a:xfrm>
        </p:grpSpPr>
        <p:grpSp>
          <p:nvGrpSpPr>
            <p:cNvPr id="132" name="Group 131"/>
            <p:cNvGrpSpPr/>
            <p:nvPr/>
          </p:nvGrpSpPr>
          <p:grpSpPr>
            <a:xfrm>
              <a:off x="650858" y="3707240"/>
              <a:ext cx="4504742" cy="2543171"/>
              <a:chOff x="650859" y="3687264"/>
              <a:chExt cx="4504742" cy="2543171"/>
            </a:xfrm>
          </p:grpSpPr>
          <p:sp>
            <p:nvSpPr>
              <p:cNvPr id="80" name="Block Arc 79"/>
              <p:cNvSpPr/>
              <p:nvPr/>
            </p:nvSpPr>
            <p:spPr>
              <a:xfrm rot="16200000">
                <a:off x="990883" y="4522472"/>
                <a:ext cx="974601" cy="471013"/>
              </a:xfrm>
              <a:prstGeom prst="blockArc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1" name="Straight Connector 80"/>
              <p:cNvCxnSpPr/>
              <p:nvPr/>
            </p:nvCxnSpPr>
            <p:spPr>
              <a:xfrm>
                <a:off x="1519745" y="4033490"/>
                <a:ext cx="80905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2328797" y="4033490"/>
                <a:ext cx="0" cy="397519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2827527" y="4033490"/>
                <a:ext cx="310321" cy="397519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2328797" y="4431009"/>
                <a:ext cx="80905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V="1">
                <a:off x="3337339" y="4428898"/>
                <a:ext cx="1818262" cy="211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2827527" y="3687264"/>
                <a:ext cx="0" cy="346226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2827527" y="3687264"/>
                <a:ext cx="80905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flipH="1">
                <a:off x="3337339" y="4053466"/>
                <a:ext cx="299240" cy="377543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>
                <a:off x="3636578" y="3707240"/>
                <a:ext cx="0" cy="346226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flipV="1">
                <a:off x="5155601" y="4437131"/>
                <a:ext cx="0" cy="29345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Down Arrow 90"/>
              <p:cNvSpPr/>
              <p:nvPr/>
            </p:nvSpPr>
            <p:spPr>
              <a:xfrm rot="18433636">
                <a:off x="883590" y="4693058"/>
                <a:ext cx="159128" cy="624590"/>
              </a:xfrm>
              <a:prstGeom prst="downArrow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Up Arrow 91"/>
              <p:cNvSpPr/>
              <p:nvPr/>
            </p:nvSpPr>
            <p:spPr>
              <a:xfrm flipV="1">
                <a:off x="3056722" y="5545116"/>
                <a:ext cx="360863" cy="685319"/>
              </a:xfrm>
              <a:prstGeom prst="upArrow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3" name="Straight Connector 92"/>
              <p:cNvCxnSpPr/>
              <p:nvPr/>
            </p:nvCxnSpPr>
            <p:spPr>
              <a:xfrm rot="10800000" flipH="1">
                <a:off x="1519745" y="5476834"/>
                <a:ext cx="80905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rot="10800000" flipH="1">
                <a:off x="2328797" y="5079315"/>
                <a:ext cx="0" cy="397519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rot="10800000" flipH="1">
                <a:off x="2827527" y="5079315"/>
                <a:ext cx="310321" cy="397519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rot="10800000" flipH="1">
                <a:off x="2328797" y="5079315"/>
                <a:ext cx="80905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>
                <a:off x="3337339" y="5079315"/>
                <a:ext cx="1818261" cy="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rot="10800000" flipH="1">
                <a:off x="2827527" y="5476834"/>
                <a:ext cx="0" cy="346226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rot="10800000" flipH="1">
                <a:off x="2827527" y="5823060"/>
                <a:ext cx="80905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rot="10800000">
                <a:off x="3337339" y="5079315"/>
                <a:ext cx="299240" cy="377543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flipH="1" flipV="1">
                <a:off x="3636578" y="5456858"/>
                <a:ext cx="1" cy="366202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flipH="1">
                <a:off x="5155600" y="4734765"/>
                <a:ext cx="1" cy="34455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Freeform 120"/>
              <p:cNvSpPr/>
              <p:nvPr/>
            </p:nvSpPr>
            <p:spPr>
              <a:xfrm>
                <a:off x="1563630" y="4431010"/>
                <a:ext cx="108858" cy="94102"/>
              </a:xfrm>
              <a:custGeom>
                <a:avLst/>
                <a:gdLst>
                  <a:gd name="connsiteX0" fmla="*/ 0 w 1325184"/>
                  <a:gd name="connsiteY0" fmla="*/ 0 h 477552"/>
                  <a:gd name="connsiteX1" fmla="*/ 653389 w 1325184"/>
                  <a:gd name="connsiteY1" fmla="*/ 414102 h 477552"/>
                  <a:gd name="connsiteX2" fmla="*/ 1325184 w 1325184"/>
                  <a:gd name="connsiteY2" fmla="*/ 469316 h 477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25184" h="477552">
                    <a:moveTo>
                      <a:pt x="0" y="0"/>
                    </a:moveTo>
                    <a:cubicBezTo>
                      <a:pt x="216262" y="167941"/>
                      <a:pt x="432525" y="335883"/>
                      <a:pt x="653389" y="414102"/>
                    </a:cubicBezTo>
                    <a:cubicBezTo>
                      <a:pt x="874253" y="492321"/>
                      <a:pt x="1099718" y="480818"/>
                      <a:pt x="1325184" y="469316"/>
                    </a:cubicBezTo>
                  </a:path>
                </a:pathLst>
              </a:cu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Freeform 118"/>
              <p:cNvSpPr/>
              <p:nvPr/>
            </p:nvSpPr>
            <p:spPr>
              <a:xfrm flipV="1">
                <a:off x="1533702" y="4918074"/>
                <a:ext cx="138786" cy="161239"/>
              </a:xfrm>
              <a:custGeom>
                <a:avLst/>
                <a:gdLst>
                  <a:gd name="connsiteX0" fmla="*/ 0 w 1325184"/>
                  <a:gd name="connsiteY0" fmla="*/ 0 h 477552"/>
                  <a:gd name="connsiteX1" fmla="*/ 653389 w 1325184"/>
                  <a:gd name="connsiteY1" fmla="*/ 414102 h 477552"/>
                  <a:gd name="connsiteX2" fmla="*/ 1325184 w 1325184"/>
                  <a:gd name="connsiteY2" fmla="*/ 469316 h 477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25184" h="477552">
                    <a:moveTo>
                      <a:pt x="0" y="0"/>
                    </a:moveTo>
                    <a:cubicBezTo>
                      <a:pt x="216262" y="167941"/>
                      <a:pt x="432525" y="335883"/>
                      <a:pt x="653389" y="414102"/>
                    </a:cubicBezTo>
                    <a:cubicBezTo>
                      <a:pt x="874253" y="492321"/>
                      <a:pt x="1099718" y="480818"/>
                      <a:pt x="1325184" y="469316"/>
                    </a:cubicBezTo>
                  </a:path>
                </a:pathLst>
              </a:cu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6" name="Group 105"/>
              <p:cNvGrpSpPr/>
              <p:nvPr/>
            </p:nvGrpSpPr>
            <p:grpSpPr>
              <a:xfrm>
                <a:off x="1408920" y="4428897"/>
                <a:ext cx="263569" cy="648345"/>
                <a:chOff x="3051175" y="4972853"/>
                <a:chExt cx="218854" cy="465271"/>
              </a:xfrm>
              <a:solidFill>
                <a:schemeClr val="accent6"/>
              </a:solidFill>
              <a:effectLst/>
            </p:grpSpPr>
            <p:sp>
              <p:nvSpPr>
                <p:cNvPr id="115" name="Block Arc 114"/>
                <p:cNvSpPr/>
                <p:nvPr/>
              </p:nvSpPr>
              <p:spPr>
                <a:xfrm rot="16200000">
                  <a:off x="2941401" y="5109497"/>
                  <a:ext cx="465271" cy="191984"/>
                </a:xfrm>
                <a:prstGeom prst="blockArc">
                  <a:avLst/>
                </a:prstGeom>
                <a:grp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116" name="Straight Connector 115"/>
                <p:cNvCxnSpPr/>
                <p:nvPr/>
              </p:nvCxnSpPr>
              <p:spPr>
                <a:xfrm>
                  <a:off x="3083646" y="5041900"/>
                  <a:ext cx="95993" cy="47625"/>
                </a:xfrm>
                <a:prstGeom prst="line">
                  <a:avLst/>
                </a:prstGeom>
                <a:grpFill/>
                <a:ln w="381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 flipV="1">
                  <a:off x="3089033" y="5340351"/>
                  <a:ext cx="71556" cy="38101"/>
                </a:xfrm>
                <a:prstGeom prst="line">
                  <a:avLst/>
                </a:prstGeom>
                <a:grpFill/>
                <a:ln w="381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>
                  <a:off x="3051175" y="5205489"/>
                  <a:ext cx="98425" cy="0"/>
                </a:xfrm>
                <a:prstGeom prst="line">
                  <a:avLst/>
                </a:prstGeom>
                <a:grpFill/>
                <a:ln w="381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7" name="Oval 106"/>
              <p:cNvSpPr/>
              <p:nvPr/>
            </p:nvSpPr>
            <p:spPr>
              <a:xfrm>
                <a:off x="1533701" y="4507906"/>
                <a:ext cx="242944" cy="433092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3078036" y="4591476"/>
                <a:ext cx="308935" cy="267799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1" name="Straight Connector 110"/>
              <p:cNvCxnSpPr>
                <a:stCxn id="121" idx="0"/>
              </p:cNvCxnSpPr>
              <p:nvPr/>
            </p:nvCxnSpPr>
            <p:spPr>
              <a:xfrm flipV="1">
                <a:off x="1563630" y="4189920"/>
                <a:ext cx="0" cy="24109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H="1">
                <a:off x="765934" y="4189918"/>
                <a:ext cx="797696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flipV="1">
                <a:off x="1550330" y="5103336"/>
                <a:ext cx="0" cy="24109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flipH="1">
                <a:off x="752634" y="5341363"/>
                <a:ext cx="797696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5" name="Left-Right-Up Arrow 154"/>
            <p:cNvSpPr/>
            <p:nvPr/>
          </p:nvSpPr>
          <p:spPr>
            <a:xfrm rot="5400000">
              <a:off x="3903834" y="4339354"/>
              <a:ext cx="503867" cy="845280"/>
            </a:xfrm>
            <a:prstGeom prst="leftRightUpArrow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0" name="Picture 119" descr="Screen Shot 2013-03-27 at 11.31.57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61812" y="1700808"/>
            <a:ext cx="1755616" cy="1370281"/>
          </a:xfrm>
          <a:prstGeom prst="rect">
            <a:avLst/>
          </a:prstGeom>
        </p:spPr>
      </p:pic>
      <p:pic>
        <p:nvPicPr>
          <p:cNvPr id="122" name="Picture 121" descr="Screen Shot 2013-03-27 at 11.31.57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20272" y="4581128"/>
            <a:ext cx="1975386" cy="1655368"/>
          </a:xfrm>
          <a:prstGeom prst="rect">
            <a:avLst/>
          </a:prstGeom>
        </p:spPr>
      </p:pic>
      <p:sp>
        <p:nvSpPr>
          <p:cNvPr id="125" name="TextBox 124"/>
          <p:cNvSpPr txBox="1"/>
          <p:nvPr/>
        </p:nvSpPr>
        <p:spPr>
          <a:xfrm>
            <a:off x="128794" y="1412776"/>
            <a:ext cx="2207155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Klystron</a:t>
            </a:r>
          </a:p>
          <a:p>
            <a:pPr algn="ctr"/>
            <a:r>
              <a:rPr lang="en-US" b="1" dirty="0" smtClean="0"/>
              <a:t>(</a:t>
            </a:r>
            <a:r>
              <a:rPr lang="en-US" b="1" u="sng" dirty="0" smtClean="0"/>
              <a:t>Velocity</a:t>
            </a:r>
            <a:r>
              <a:rPr lang="en-US" b="1" dirty="0" smtClean="0"/>
              <a:t> modulated)</a:t>
            </a:r>
            <a:endParaRPr lang="en-US" b="1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2736642" y="5521857"/>
            <a:ext cx="284778" cy="840264"/>
          </a:xfrm>
          <a:prstGeom prst="straightConnector1">
            <a:avLst/>
          </a:prstGeom>
          <a:ln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5076056" y="1772816"/>
            <a:ext cx="1102999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RF output</a:t>
            </a:r>
            <a:endParaRPr lang="en-US" sz="1400" dirty="0"/>
          </a:p>
        </p:txBody>
      </p:sp>
      <p:sp>
        <p:nvSpPr>
          <p:cNvPr id="127" name="TextBox 126"/>
          <p:cNvSpPr txBox="1"/>
          <p:nvPr/>
        </p:nvSpPr>
        <p:spPr>
          <a:xfrm>
            <a:off x="2627784" y="1772816"/>
            <a:ext cx="964247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RF input</a:t>
            </a:r>
            <a:endParaRPr lang="en-US" sz="1400" dirty="0"/>
          </a:p>
        </p:txBody>
      </p:sp>
      <p:sp>
        <p:nvSpPr>
          <p:cNvPr id="128" name="TextBox 127"/>
          <p:cNvSpPr txBox="1"/>
          <p:nvPr/>
        </p:nvSpPr>
        <p:spPr>
          <a:xfrm>
            <a:off x="6012160" y="3356992"/>
            <a:ext cx="1026021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Collector</a:t>
            </a:r>
            <a:endParaRPr lang="en-US" sz="1400" dirty="0"/>
          </a:p>
        </p:txBody>
      </p:sp>
      <p:sp>
        <p:nvSpPr>
          <p:cNvPr id="129" name="TextBox 128"/>
          <p:cNvSpPr txBox="1"/>
          <p:nvPr/>
        </p:nvSpPr>
        <p:spPr>
          <a:xfrm>
            <a:off x="994987" y="2127207"/>
            <a:ext cx="1308973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Cathode</a:t>
            </a:r>
          </a:p>
          <a:p>
            <a:r>
              <a:rPr lang="en-US" sz="1400" dirty="0" smtClean="0"/>
              <a:t>(DC Beam)</a:t>
            </a:r>
          </a:p>
        </p:txBody>
      </p:sp>
      <p:grpSp>
        <p:nvGrpSpPr>
          <p:cNvPr id="130" name="Group 129"/>
          <p:cNvGrpSpPr/>
          <p:nvPr/>
        </p:nvGrpSpPr>
        <p:grpSpPr>
          <a:xfrm>
            <a:off x="1403648" y="2060848"/>
            <a:ext cx="5832648" cy="1800200"/>
            <a:chOff x="788544" y="1118533"/>
            <a:chExt cx="7965988" cy="2191934"/>
          </a:xfrm>
        </p:grpSpPr>
        <p:cxnSp>
          <p:nvCxnSpPr>
            <p:cNvPr id="131" name="Straight Connector 130"/>
            <p:cNvCxnSpPr/>
            <p:nvPr/>
          </p:nvCxnSpPr>
          <p:spPr>
            <a:xfrm>
              <a:off x="1178264" y="1850557"/>
              <a:ext cx="11380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2316264" y="1850557"/>
              <a:ext cx="0" cy="324291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>
              <a:off x="3017770" y="1850557"/>
              <a:ext cx="436493" cy="324291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2316264" y="2174848"/>
              <a:ext cx="11380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>
              <a:off x="3734864" y="2174848"/>
              <a:ext cx="997698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3017770" y="1568110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>
              <a:off x="3017770" y="1568110"/>
              <a:ext cx="11380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H="1">
              <a:off x="3734864" y="1866853"/>
              <a:ext cx="420907" cy="307995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>
              <a:off x="4155770" y="1584406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4351574" y="1850557"/>
              <a:ext cx="380988" cy="324291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4351574" y="1590241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4351574" y="1590241"/>
              <a:ext cx="11380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 flipH="1">
              <a:off x="5068668" y="1888984"/>
              <a:ext cx="420907" cy="307995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5489574" y="1606537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5068668" y="2196979"/>
              <a:ext cx="242571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5489575" y="2196979"/>
              <a:ext cx="242571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5957246" y="2198189"/>
              <a:ext cx="242571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5747736" y="1873898"/>
              <a:ext cx="436493" cy="324291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5747736" y="1591450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5747736" y="1591450"/>
              <a:ext cx="11380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 flipH="1">
              <a:off x="6464830" y="1890194"/>
              <a:ext cx="420907" cy="307995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>
              <a:off x="6885736" y="1607746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>
              <a:off x="6464830" y="2196979"/>
              <a:ext cx="2289702" cy="121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 flipV="1">
              <a:off x="8754532" y="2198189"/>
              <a:ext cx="0" cy="239393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Down Arrow 161"/>
            <p:cNvSpPr/>
            <p:nvPr/>
          </p:nvSpPr>
          <p:spPr>
            <a:xfrm>
              <a:off x="3485441" y="1118533"/>
              <a:ext cx="249423" cy="635913"/>
            </a:xfrm>
            <a:prstGeom prst="downArrow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63" name="Up Arrow 162"/>
            <p:cNvSpPr/>
            <p:nvPr/>
          </p:nvSpPr>
          <p:spPr>
            <a:xfrm>
              <a:off x="6040178" y="1130203"/>
              <a:ext cx="507584" cy="759990"/>
            </a:xfrm>
            <a:prstGeom prst="upArrow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164" name="Straight Connector 163"/>
            <p:cNvCxnSpPr/>
            <p:nvPr/>
          </p:nvCxnSpPr>
          <p:spPr>
            <a:xfrm rot="10800000" flipH="1">
              <a:off x="1178264" y="3028020"/>
              <a:ext cx="11380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10800000" flipH="1">
              <a:off x="2316264" y="2703728"/>
              <a:ext cx="0" cy="324291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10800000" flipH="1">
              <a:off x="3017770" y="2703728"/>
              <a:ext cx="436493" cy="324291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 rot="10800000" flipH="1">
              <a:off x="2316264" y="2703728"/>
              <a:ext cx="11380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 rot="10800000" flipH="1">
              <a:off x="3734864" y="2703728"/>
              <a:ext cx="997698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10800000" flipH="1">
              <a:off x="3017770" y="3028020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 rot="10800000" flipH="1">
              <a:off x="3017770" y="3310467"/>
              <a:ext cx="11380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 rot="10800000">
              <a:off x="3734864" y="2703728"/>
              <a:ext cx="420907" cy="307995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 rot="10800000" flipH="1">
              <a:off x="4155770" y="3011724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flipV="1">
              <a:off x="4351574" y="2703729"/>
              <a:ext cx="380988" cy="30216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 rot="10800000" flipH="1">
              <a:off x="4351574" y="3005889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 rot="10800000" flipH="1">
              <a:off x="4351574" y="3288336"/>
              <a:ext cx="11380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 rot="10800000">
              <a:off x="5068668" y="2681597"/>
              <a:ext cx="420907" cy="307995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0800000" flipH="1">
              <a:off x="5489573" y="2989593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10800000" flipH="1">
              <a:off x="5068668" y="2681597"/>
              <a:ext cx="242571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 rot="10800000" flipH="1">
              <a:off x="5489575" y="2681597"/>
              <a:ext cx="242571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 rot="10800000" flipH="1">
              <a:off x="5957246" y="2680388"/>
              <a:ext cx="242571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10800000" flipH="1">
              <a:off x="5747736" y="2680388"/>
              <a:ext cx="436493" cy="324291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0800000" flipH="1">
              <a:off x="5747736" y="3004679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0800000" flipH="1">
              <a:off x="5747736" y="3287127"/>
              <a:ext cx="11380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0800000">
              <a:off x="6464830" y="2680388"/>
              <a:ext cx="420907" cy="307995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10800000" flipH="1">
              <a:off x="6885736" y="2988383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0800000" flipH="1">
              <a:off x="6464830" y="2680388"/>
              <a:ext cx="2289702" cy="121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>
              <a:off x="8754532" y="2417653"/>
              <a:ext cx="0" cy="263945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8" name="Freeform 187"/>
            <p:cNvSpPr/>
            <p:nvPr/>
          </p:nvSpPr>
          <p:spPr>
            <a:xfrm rot="150843">
              <a:off x="1142515" y="2256328"/>
              <a:ext cx="1083028" cy="98197"/>
            </a:xfrm>
            <a:custGeom>
              <a:avLst/>
              <a:gdLst>
                <a:gd name="connsiteX0" fmla="*/ 0 w 1325184"/>
                <a:gd name="connsiteY0" fmla="*/ 0 h 477552"/>
                <a:gd name="connsiteX1" fmla="*/ 653389 w 1325184"/>
                <a:gd name="connsiteY1" fmla="*/ 414102 h 477552"/>
                <a:gd name="connsiteX2" fmla="*/ 1325184 w 1325184"/>
                <a:gd name="connsiteY2" fmla="*/ 469316 h 477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5184" h="477552">
                  <a:moveTo>
                    <a:pt x="0" y="0"/>
                  </a:moveTo>
                  <a:cubicBezTo>
                    <a:pt x="216262" y="167941"/>
                    <a:pt x="432525" y="335883"/>
                    <a:pt x="653389" y="414102"/>
                  </a:cubicBezTo>
                  <a:cubicBezTo>
                    <a:pt x="874253" y="492321"/>
                    <a:pt x="1099718" y="480818"/>
                    <a:pt x="1325184" y="469316"/>
                  </a:cubicBezTo>
                </a:path>
              </a:pathLst>
            </a:custGeom>
            <a:ln w="57150" cmpd="sng">
              <a:solidFill>
                <a:schemeClr val="tx2">
                  <a:lumMod val="20000"/>
                  <a:lumOff val="8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89" name="Freeform 188"/>
            <p:cNvSpPr/>
            <p:nvPr/>
          </p:nvSpPr>
          <p:spPr>
            <a:xfrm rot="21339739" flipV="1">
              <a:off x="1197806" y="2497922"/>
              <a:ext cx="696853" cy="147652"/>
            </a:xfrm>
            <a:custGeom>
              <a:avLst/>
              <a:gdLst>
                <a:gd name="connsiteX0" fmla="*/ 0 w 1325184"/>
                <a:gd name="connsiteY0" fmla="*/ 0 h 477552"/>
                <a:gd name="connsiteX1" fmla="*/ 653389 w 1325184"/>
                <a:gd name="connsiteY1" fmla="*/ 414102 h 477552"/>
                <a:gd name="connsiteX2" fmla="*/ 1325184 w 1325184"/>
                <a:gd name="connsiteY2" fmla="*/ 469316 h 477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5184" h="477552">
                  <a:moveTo>
                    <a:pt x="0" y="0"/>
                  </a:moveTo>
                  <a:cubicBezTo>
                    <a:pt x="216262" y="167941"/>
                    <a:pt x="432525" y="335883"/>
                    <a:pt x="653389" y="414102"/>
                  </a:cubicBezTo>
                  <a:cubicBezTo>
                    <a:pt x="874253" y="492321"/>
                    <a:pt x="1099718" y="480818"/>
                    <a:pt x="1325184" y="469316"/>
                  </a:cubicBezTo>
                </a:path>
              </a:pathLst>
            </a:custGeom>
            <a:ln w="57150" cmpd="sng">
              <a:solidFill>
                <a:schemeClr val="tx2">
                  <a:lumMod val="20000"/>
                  <a:lumOff val="8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90" name="Oval 189"/>
            <p:cNvSpPr/>
            <p:nvPr/>
          </p:nvSpPr>
          <p:spPr>
            <a:xfrm>
              <a:off x="2827526" y="2333272"/>
              <a:ext cx="1066795" cy="16878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91" name="Oval 190"/>
            <p:cNvSpPr/>
            <p:nvPr/>
          </p:nvSpPr>
          <p:spPr>
            <a:xfrm>
              <a:off x="3847735" y="2321302"/>
              <a:ext cx="1053205" cy="202168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92" name="Oval 191"/>
            <p:cNvSpPr/>
            <p:nvPr/>
          </p:nvSpPr>
          <p:spPr>
            <a:xfrm>
              <a:off x="5068668" y="2321302"/>
              <a:ext cx="888578" cy="20216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93" name="Oval 192"/>
            <p:cNvSpPr/>
            <p:nvPr/>
          </p:nvSpPr>
          <p:spPr>
            <a:xfrm>
              <a:off x="6173020" y="2305001"/>
              <a:ext cx="341719" cy="21846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94" name="Block Arc 193"/>
            <p:cNvSpPr/>
            <p:nvPr/>
          </p:nvSpPr>
          <p:spPr>
            <a:xfrm rot="16200000">
              <a:off x="722270" y="2110326"/>
              <a:ext cx="795068" cy="662520"/>
            </a:xfrm>
            <a:prstGeom prst="blockArc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95" name="Left-Right-Up Arrow 194"/>
            <p:cNvSpPr/>
            <p:nvPr/>
          </p:nvSpPr>
          <p:spPr>
            <a:xfrm rot="5400000">
              <a:off x="7092878" y="2014942"/>
              <a:ext cx="323590" cy="845280"/>
            </a:xfrm>
            <a:prstGeom prst="leftRightUpArrow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1672487" y="2333260"/>
              <a:ext cx="1812954" cy="16878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97" name="Right Arrow 196"/>
            <p:cNvSpPr/>
            <p:nvPr/>
          </p:nvSpPr>
          <p:spPr>
            <a:xfrm>
              <a:off x="962556" y="2074999"/>
              <a:ext cx="814088" cy="725165"/>
            </a:xfrm>
            <a:prstGeom prst="rightArrow">
              <a:avLst>
                <a:gd name="adj1" fmla="val 50000"/>
                <a:gd name="adj2" fmla="val 47752"/>
              </a:avLst>
            </a:prstGeom>
            <a:solidFill>
              <a:schemeClr val="tx2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sp>
        <p:nvSpPr>
          <p:cNvPr id="198" name="Oval 197"/>
          <p:cNvSpPr/>
          <p:nvPr/>
        </p:nvSpPr>
        <p:spPr>
          <a:xfrm>
            <a:off x="4021856" y="5013176"/>
            <a:ext cx="308935" cy="26779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Oval 198"/>
          <p:cNvSpPr/>
          <p:nvPr/>
        </p:nvSpPr>
        <p:spPr>
          <a:xfrm>
            <a:off x="3491880" y="5013176"/>
            <a:ext cx="308935" cy="26779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4202624"/>
              </p:ext>
            </p:extLst>
          </p:nvPr>
        </p:nvGraphicFramePr>
        <p:xfrm>
          <a:off x="7236297" y="6165304"/>
          <a:ext cx="1515168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7" name="Equation" r:id="rId6" imgW="1016000" imgH="431800" progId="Equation.3">
                  <p:embed/>
                </p:oleObj>
              </mc:Choice>
              <mc:Fallback>
                <p:oleObj name="Equation" r:id="rId6" imgW="10160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7" y="6165304"/>
                        <a:ext cx="1515168" cy="504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2040632"/>
              </p:ext>
            </p:extLst>
          </p:nvPr>
        </p:nvGraphicFramePr>
        <p:xfrm>
          <a:off x="7524328" y="3284984"/>
          <a:ext cx="1186304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8" name="Equation" r:id="rId8" imgW="774700" imgH="241300" progId="Equation.3">
                  <p:embed/>
                </p:oleObj>
              </mc:Choice>
              <mc:Fallback>
                <p:oleObj name="Equation" r:id="rId8" imgW="7747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328" y="3284984"/>
                        <a:ext cx="1186304" cy="2880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3" name="Picture 1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96336" y="3789040"/>
            <a:ext cx="1152128" cy="46542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72881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51" y="35437"/>
            <a:ext cx="7139136" cy="1143000"/>
          </a:xfrm>
        </p:spPr>
        <p:txBody>
          <a:bodyPr/>
          <a:lstStyle/>
          <a:p>
            <a:r>
              <a:rPr lang="en-US" dirty="0" smtClean="0"/>
              <a:t>IOTs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9028900" cy="5301208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u"/>
            </a:pPr>
            <a:r>
              <a:rPr lang="en-US" sz="1400" dirty="0" smtClean="0"/>
              <a:t>The current also depends on the grid voltage. </a:t>
            </a:r>
          </a:p>
          <a:p>
            <a:pPr marL="0" indent="0">
              <a:buNone/>
            </a:pPr>
            <a:r>
              <a:rPr lang="en-US" sz="1400" dirty="0" smtClean="0"/>
              <a:t>As a result, the tube does not saturate as fast as a klystron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High efficiency at point of operation</a:t>
            </a:r>
          </a:p>
          <a:p>
            <a:pPr>
              <a:buFont typeface="Wingdings" charset="2"/>
              <a:buChar char="ü"/>
            </a:pPr>
            <a:r>
              <a:rPr lang="en-GB" sz="1400" dirty="0"/>
              <a:t>Efficiency drops slowly at reduced output </a:t>
            </a:r>
            <a:r>
              <a:rPr lang="en-GB" sz="1400" dirty="0" smtClean="0"/>
              <a:t>power</a:t>
            </a:r>
            <a:endParaRPr lang="en-US" sz="1400" dirty="0" smtClean="0"/>
          </a:p>
          <a:p>
            <a:pPr>
              <a:buFont typeface="Wingdings" charset="2"/>
              <a:buChar char="ü"/>
            </a:pPr>
            <a:r>
              <a:rPr lang="en-US" sz="1400" dirty="0" smtClean="0"/>
              <a:t>Good Linearity </a:t>
            </a:r>
          </a:p>
          <a:p>
            <a:pPr marL="0" indent="0">
              <a:buNone/>
            </a:pPr>
            <a:endParaRPr lang="en-US" sz="1400" dirty="0" smtClean="0"/>
          </a:p>
          <a:p>
            <a:pPr>
              <a:buFont typeface="Wingdings" charset="2"/>
              <a:buChar char="u"/>
            </a:pPr>
            <a:r>
              <a:rPr lang="en-US" sz="1400" dirty="0" smtClean="0"/>
              <a:t>Because there is no velocity modulation, extraction efficiency can be high (small velocity spread in the beam): 70-75% are typical values </a:t>
            </a:r>
          </a:p>
          <a:p>
            <a:pPr>
              <a:buFont typeface="Wingdings" charset="2"/>
              <a:buChar char="u"/>
            </a:pPr>
            <a:r>
              <a:rPr lang="en-US" sz="1400" dirty="0"/>
              <a:t>T</a:t>
            </a:r>
            <a:r>
              <a:rPr lang="en-US" sz="1400" dirty="0" smtClean="0"/>
              <a:t>he device is short, so pushing factor is small</a:t>
            </a:r>
          </a:p>
          <a:p>
            <a:pPr>
              <a:buFont typeface="Wingdings" charset="2"/>
              <a:buChar char="u"/>
            </a:pPr>
            <a:r>
              <a:rPr lang="en-GB" sz="1400" dirty="0"/>
              <a:t>Collector only ever handles spent RF beam (e.g. at Eff. 50%  </a:t>
            </a:r>
            <a:r>
              <a:rPr lang="en-GB" sz="1400" dirty="0" err="1"/>
              <a:t>P</a:t>
            </a:r>
            <a:r>
              <a:rPr lang="en-GB" sz="1400" baseline="-25000" dirty="0" err="1"/>
              <a:t>Coll</a:t>
            </a:r>
            <a:r>
              <a:rPr lang="en-GB" sz="1400" dirty="0"/>
              <a:t> = RF power</a:t>
            </a:r>
            <a:r>
              <a:rPr lang="en-GB" sz="1400" dirty="0" smtClean="0"/>
              <a:t>)</a:t>
            </a:r>
            <a:endParaRPr lang="en-US" sz="14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Good for machines which require the amplifier to operate at different power levels</a:t>
            </a:r>
          </a:p>
          <a:p>
            <a:pPr lvl="1"/>
            <a:r>
              <a:rPr lang="en-US" sz="1400" dirty="0" smtClean="0"/>
              <a:t>varying power loads</a:t>
            </a:r>
          </a:p>
          <a:p>
            <a:pPr lvl="1"/>
            <a:r>
              <a:rPr lang="en-US" sz="1400" dirty="0" smtClean="0"/>
              <a:t>Non uniform power profiles</a:t>
            </a:r>
          </a:p>
          <a:p>
            <a:pPr lvl="1"/>
            <a:r>
              <a:rPr lang="en-US" sz="1400" dirty="0" smtClean="0"/>
              <a:t>Margins for overhead for regulation</a:t>
            </a:r>
          </a:p>
          <a:p>
            <a:pPr lvl="1"/>
            <a:r>
              <a:rPr lang="en-US" sz="1400" dirty="0" smtClean="0"/>
              <a:t>One-to-one relationship with amplifier to accelerating structure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Proton </a:t>
            </a:r>
            <a:r>
              <a:rPr lang="en-US" sz="1400" dirty="0" err="1" smtClean="0"/>
              <a:t>Linacs</a:t>
            </a:r>
            <a:r>
              <a:rPr lang="en-US" sz="1400" dirty="0" smtClean="0"/>
              <a:t> in particular can benefit and circulating machines with high regulation requirements</a:t>
            </a:r>
            <a:endParaRPr lang="en-US" sz="1400" dirty="0"/>
          </a:p>
          <a:p>
            <a:pPr marL="0" indent="0">
              <a:buNone/>
            </a:pPr>
            <a:r>
              <a:rPr lang="en-US" sz="1400" b="1" dirty="0" smtClean="0"/>
              <a:t>Drawbacks</a:t>
            </a:r>
            <a:r>
              <a:rPr lang="en-US" sz="1400" dirty="0" smtClean="0"/>
              <a:t>: Gain is low (20-23 dB). This is a smaller problem than a few years ago thanks to the improvement in solid state technology.</a:t>
            </a:r>
          </a:p>
          <a:p>
            <a:pPr marL="0" indent="0">
              <a:buNone/>
            </a:pPr>
            <a:r>
              <a:rPr lang="en-US" sz="1400" dirty="0" smtClean="0"/>
              <a:t>Frequency is limited to about 1.3 GHz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90262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556792"/>
            <a:ext cx="6454345" cy="38884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010"/>
            <a:ext cx="7427168" cy="1143000"/>
          </a:xfrm>
        </p:spPr>
        <p:txBody>
          <a:bodyPr/>
          <a:lstStyle/>
          <a:p>
            <a:r>
              <a:rPr lang="en-GB" dirty="0" smtClean="0"/>
              <a:t>Efficiency comparison of Klystrons and IOTs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t>5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283968" y="3356992"/>
            <a:ext cx="953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Klystron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627784" y="2348880"/>
            <a:ext cx="508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IOT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588224" y="1916832"/>
            <a:ext cx="254041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IOT measurements courtesy of M. Boyle,  L3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Based on broadcast IOT L</a:t>
            </a:r>
            <a:r>
              <a:rPr lang="en-GB" dirty="0">
                <a:solidFill>
                  <a:schemeClr val="tx2"/>
                </a:solidFill>
              </a:rPr>
              <a:t>-4444 </a:t>
            </a:r>
            <a:endParaRPr lang="en-GB" dirty="0" smtClean="0">
              <a:solidFill>
                <a:schemeClr val="tx2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System setup limited by drive power and beam voltage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IOT setup for maximum gain (not efficiency) without breakdown</a:t>
            </a:r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5517232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Klystron assumed to have same saturated efficiency as the IOT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No optimisation of coupling, voltages, </a:t>
            </a:r>
            <a:r>
              <a:rPr lang="en-GB" dirty="0" err="1" smtClean="0">
                <a:solidFill>
                  <a:schemeClr val="accent2"/>
                </a:solidFill>
              </a:rPr>
              <a:t>perveance</a:t>
            </a:r>
            <a:r>
              <a:rPr lang="en-GB" dirty="0" smtClean="0">
                <a:solidFill>
                  <a:schemeClr val="accent2"/>
                </a:solidFill>
              </a:rPr>
              <a:t> for different power levels</a:t>
            </a:r>
          </a:p>
        </p:txBody>
      </p:sp>
      <p:sp>
        <p:nvSpPr>
          <p:cNvPr id="10" name="TextBox 9"/>
          <p:cNvSpPr txBox="1"/>
          <p:nvPr/>
        </p:nvSpPr>
        <p:spPr>
          <a:xfrm rot="20167307">
            <a:off x="2079093" y="2923673"/>
            <a:ext cx="2417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Difference represents the power saving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94097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ube-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96865" y="2493209"/>
            <a:ext cx="4428209" cy="3131440"/>
          </a:xfrm>
          <a:prstGeom prst="rect">
            <a:avLst/>
          </a:prstGeom>
        </p:spPr>
      </p:pic>
      <p:pic>
        <p:nvPicPr>
          <p:cNvPr id="5" name="Picture 4" descr="gun-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272054" y="2656938"/>
            <a:ext cx="4071057" cy="28788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188640"/>
            <a:ext cx="376797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Typical Broadcast IOT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64288" y="1556792"/>
            <a:ext cx="1650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of e2v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228184" y="6309320"/>
            <a:ext cx="2330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Cathode-grid assembly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35897" y="3717032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Output ceramic. External output cavity is not shown</a:t>
            </a:r>
          </a:p>
        </p:txBody>
      </p:sp>
      <p:cxnSp>
        <p:nvCxnSpPr>
          <p:cNvPr id="9" name="Straight Arrow Connector 8"/>
          <p:cNvCxnSpPr>
            <a:stCxn id="8" idx="1"/>
          </p:cNvCxnSpPr>
          <p:nvPr/>
        </p:nvCxnSpPr>
        <p:spPr>
          <a:xfrm flipH="1" flipV="1">
            <a:off x="1619673" y="3501010"/>
            <a:ext cx="2016224" cy="8161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51115BC-487E-4422-894C-CB7CD3E79223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4485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978"/>
            <a:ext cx="6779096" cy="1143000"/>
          </a:xfrm>
        </p:spPr>
        <p:txBody>
          <a:bodyPr/>
          <a:lstStyle/>
          <a:p>
            <a:r>
              <a:rPr lang="en-US" dirty="0" smtClean="0"/>
              <a:t>Selection of facilities using IOTs</a:t>
            </a:r>
            <a:endParaRPr lang="en-US" dirty="0"/>
          </a:p>
        </p:txBody>
      </p:sp>
      <p:pic>
        <p:nvPicPr>
          <p:cNvPr id="5" name="Picture 4" descr="Screen Shot 2013-06-10 at 13.45.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88" y="2534901"/>
            <a:ext cx="1296144" cy="390043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12" y="2924944"/>
            <a:ext cx="139350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8520" y="1467361"/>
            <a:ext cx="28438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Three 500 MHz 300 kW amplifiers for Storage Ring:  4 x 80 kW IOT combined</a:t>
            </a:r>
          </a:p>
          <a:p>
            <a:r>
              <a:rPr lang="en-US" sz="1400" dirty="0" smtClean="0"/>
              <a:t>One 80 kW for the Booster</a:t>
            </a:r>
          </a:p>
          <a:p>
            <a:r>
              <a:rPr lang="en-US" sz="1400" dirty="0" smtClean="0"/>
              <a:t>IOTs from E2V</a:t>
            </a:r>
            <a:endParaRPr lang="en-US" sz="1400" dirty="0"/>
          </a:p>
        </p:txBody>
      </p:sp>
      <p:pic>
        <p:nvPicPr>
          <p:cNvPr id="8" name="Picture 7" descr="E2V01204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0" y="2915000"/>
            <a:ext cx="574636" cy="1738136"/>
          </a:xfrm>
          <a:prstGeom prst="rect">
            <a:avLst/>
          </a:prstGeom>
          <a:noFill/>
        </p:spPr>
      </p:pic>
      <p:pic>
        <p:nvPicPr>
          <p:cNvPr id="9" name="Picture 2" descr="\\STORAGE\Accelerators\RF&amp;Diagnostics\@CELLS\RF\1_Installation\Z_Pictures\20101104_IOT_Cabinet\IOT_Cabinet 0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628800"/>
            <a:ext cx="1543641" cy="2058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Screen Shot 2013-06-10 at 10.53.4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3068960"/>
            <a:ext cx="978994" cy="57796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24128" y="1556792"/>
            <a:ext cx="1800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 RF plants of 160 kW </a:t>
            </a:r>
          </a:p>
          <a:p>
            <a:r>
              <a:rPr lang="en-US" sz="1400" dirty="0" smtClean="0"/>
              <a:t>500 MHz</a:t>
            </a:r>
          </a:p>
          <a:p>
            <a:r>
              <a:rPr lang="en-US" sz="1400" dirty="0" smtClean="0"/>
              <a:t>2 IOTs combined per cavity</a:t>
            </a:r>
          </a:p>
          <a:p>
            <a:r>
              <a:rPr lang="en-US" sz="1400" dirty="0" smtClean="0"/>
              <a:t>IOTs from Thales and L3</a:t>
            </a:r>
            <a:endParaRPr lang="en-US" sz="1400" dirty="0"/>
          </a:p>
        </p:txBody>
      </p:sp>
      <p:pic>
        <p:nvPicPr>
          <p:cNvPr id="12" name="Picture 11" descr="Img_1232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1640" y="4869160"/>
            <a:ext cx="1224136" cy="189328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5301208"/>
            <a:ext cx="14756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NSLS II (BNL)</a:t>
            </a:r>
          </a:p>
          <a:p>
            <a:r>
              <a:rPr lang="en-US" sz="1400" dirty="0" smtClean="0"/>
              <a:t>L3 IOT, 500 MHz 80 kW CW</a:t>
            </a:r>
            <a:endParaRPr lang="en-US" sz="1400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797152"/>
            <a:ext cx="1440160" cy="192033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427984" y="4941168"/>
            <a:ext cx="12961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Elettra</a:t>
            </a:r>
            <a:endParaRPr lang="en-US" sz="1400" b="1" dirty="0" smtClean="0"/>
          </a:p>
          <a:p>
            <a:r>
              <a:rPr lang="en-US" sz="1400" dirty="0" smtClean="0"/>
              <a:t>500 MHz </a:t>
            </a:r>
          </a:p>
          <a:p>
            <a:r>
              <a:rPr lang="en-US" sz="1400" dirty="0" smtClean="0"/>
              <a:t>150 kW IOT based amplifier for Combination of 2x80 kW</a:t>
            </a:r>
          </a:p>
          <a:p>
            <a:r>
              <a:rPr lang="en-US" sz="1400" dirty="0" smtClean="0"/>
              <a:t>Thales - E2V</a:t>
            </a:r>
            <a:endParaRPr lang="en-US" sz="1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8" r="12731"/>
          <a:stretch/>
        </p:blipFill>
        <p:spPr>
          <a:xfrm>
            <a:off x="2846137" y="2348880"/>
            <a:ext cx="2081422" cy="201622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788024" y="2924944"/>
            <a:ext cx="10801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CERN</a:t>
            </a:r>
          </a:p>
          <a:p>
            <a:r>
              <a:rPr lang="en-US" sz="1400" dirty="0" smtClean="0"/>
              <a:t>800 MHz </a:t>
            </a:r>
          </a:p>
          <a:p>
            <a:r>
              <a:rPr lang="en-US" sz="1400" dirty="0" smtClean="0"/>
              <a:t>60 kW</a:t>
            </a:r>
          </a:p>
          <a:p>
            <a:r>
              <a:rPr lang="en-US" sz="1400" dirty="0" smtClean="0"/>
              <a:t>Thales IOT</a:t>
            </a:r>
            <a:endParaRPr lang="en-US" sz="1400" dirty="0"/>
          </a:p>
        </p:txBody>
      </p:sp>
      <p:sp>
        <p:nvSpPr>
          <p:cNvPr id="20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v-S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1115BC-487E-4422-894C-CB7CD3E79223}" type="slidenum">
              <a:rPr lang="sv-SE" smtClean="0"/>
              <a:pPr/>
              <a:t>7</a:t>
            </a:fld>
            <a:endParaRPr lang="sv-SE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836310" cy="200609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940152" y="4653136"/>
            <a:ext cx="12961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Metrology Light Source</a:t>
            </a:r>
          </a:p>
          <a:p>
            <a:r>
              <a:rPr lang="en-US" sz="1400" dirty="0" smtClean="0"/>
              <a:t>(Willy Wien Laboratory)</a:t>
            </a:r>
          </a:p>
          <a:p>
            <a:r>
              <a:rPr lang="en-US" sz="1400" dirty="0"/>
              <a:t>CPI 90 kW IOT (K5H90W1</a:t>
            </a:r>
            <a:r>
              <a:rPr lang="en-US" sz="1400" dirty="0" smtClean="0"/>
              <a:t>) </a:t>
            </a:r>
            <a:endParaRPr lang="en-US" sz="1400" dirty="0"/>
          </a:p>
        </p:txBody>
      </p:sp>
      <p:sp>
        <p:nvSpPr>
          <p:cNvPr id="3" name="Rectangle 2"/>
          <p:cNvSpPr/>
          <p:nvPr/>
        </p:nvSpPr>
        <p:spPr>
          <a:xfrm>
            <a:off x="5796136" y="1484784"/>
            <a:ext cx="3347864" cy="2304256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915816" y="2060848"/>
            <a:ext cx="2808312" cy="2448272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940152" y="4509120"/>
            <a:ext cx="3068216" cy="2232248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915816" y="4653136"/>
            <a:ext cx="2880320" cy="2137624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9459" y="4762176"/>
            <a:ext cx="2804349" cy="205120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44016" y="1484784"/>
            <a:ext cx="2627784" cy="324036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377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9" y="-27384"/>
            <a:ext cx="7139136" cy="1143000"/>
          </a:xfrm>
        </p:spPr>
        <p:txBody>
          <a:bodyPr/>
          <a:lstStyle/>
          <a:p>
            <a:r>
              <a:rPr lang="en-US" dirty="0" smtClean="0"/>
              <a:t>Other IOT technology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8</a:t>
            </a:fld>
            <a:endParaRPr lang="sv-SE"/>
          </a:p>
        </p:txBody>
      </p:sp>
      <p:pic>
        <p:nvPicPr>
          <p:cNvPr id="5" name="Picture 4" descr="Screen Shot 2013-06-12 at 10.21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5157192"/>
            <a:ext cx="3420438" cy="814390"/>
          </a:xfrm>
          <a:prstGeom prst="rect">
            <a:avLst/>
          </a:prstGeom>
        </p:spPr>
      </p:pic>
      <p:pic>
        <p:nvPicPr>
          <p:cNvPr id="9" name="Picture 8" descr="Screen Shot 2013-06-10 at 12.03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093296"/>
            <a:ext cx="587735" cy="518803"/>
          </a:xfrm>
          <a:prstGeom prst="rect">
            <a:avLst/>
          </a:prstGeom>
        </p:spPr>
      </p:pic>
      <p:pic>
        <p:nvPicPr>
          <p:cNvPr id="10" name="Picture 5" descr="NewwsletterCEA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628800"/>
            <a:ext cx="1726038" cy="3135049"/>
          </a:xfrm>
          <a:prstGeom prst="rect">
            <a:avLst/>
          </a:prstGeom>
          <a:noFill/>
          <a:ln w="254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Screen Shot 2013-06-10 at 12.03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1700808"/>
            <a:ext cx="587735" cy="51880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796136" y="4725144"/>
            <a:ext cx="2951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Depressed collector IOTs</a:t>
            </a:r>
            <a:endParaRPr lang="en-US" b="1" dirty="0"/>
          </a:p>
        </p:txBody>
      </p:sp>
      <p:pic>
        <p:nvPicPr>
          <p:cNvPr id="13" name="Picture 12" descr="Screen Shot 2013-06-12 at 09.49.0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571" y="3250975"/>
            <a:ext cx="833504" cy="25683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96952"/>
            <a:ext cx="2593163" cy="3243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2" descr="2796afig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060848"/>
            <a:ext cx="1526893" cy="2662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5940152" y="6165304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L3 wide band IOT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79512" y="1628800"/>
            <a:ext cx="4896544" cy="1477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IOTs designed for various applications</a:t>
            </a:r>
          </a:p>
          <a:p>
            <a:r>
              <a:rPr lang="en-US" sz="2400" dirty="0" smtClean="0"/>
              <a:t>But series production has been &lt; 100 kW</a:t>
            </a:r>
          </a:p>
          <a:p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707561" y="4150821"/>
            <a:ext cx="1360383" cy="1222395"/>
            <a:chOff x="2635553" y="3934797"/>
            <a:chExt cx="1360383" cy="1222395"/>
          </a:xfrm>
        </p:grpSpPr>
        <p:sp>
          <p:nvSpPr>
            <p:cNvPr id="21" name="TextBox 20"/>
            <p:cNvSpPr txBox="1"/>
            <p:nvPr/>
          </p:nvSpPr>
          <p:spPr>
            <a:xfrm>
              <a:off x="2635553" y="4510861"/>
              <a:ext cx="136038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267 MHz</a:t>
              </a:r>
            </a:p>
            <a:p>
              <a:r>
                <a:rPr lang="en-US" dirty="0" smtClean="0"/>
                <a:t>300 kW CW</a:t>
              </a:r>
              <a:endParaRPr lang="en-US" dirty="0"/>
            </a:p>
          </p:txBody>
        </p:sp>
        <p:pic>
          <p:nvPicPr>
            <p:cNvPr id="26" name="Picture 25" descr="MPPLogoColor"/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9792" y="3934797"/>
              <a:ext cx="1232878" cy="595064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295893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39" y="2135531"/>
            <a:ext cx="1512169" cy="861421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3552"/>
            <a:ext cx="6192688" cy="1121192"/>
          </a:xfrm>
          <a:prstGeom prst="rect">
            <a:avLst/>
          </a:prstGeom>
        </p:spPr>
        <p:txBody>
          <a:bodyPr anchor="ctr" anchorCtr="0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>
                <a:solidFill>
                  <a:schemeClr val="bg1"/>
                </a:solidFill>
              </a:rPr>
              <a:t>700 MHz HOM IOT </a:t>
            </a:r>
            <a:r>
              <a:rPr lang="en-US" sz="3200" dirty="0" smtClean="0">
                <a:solidFill>
                  <a:schemeClr val="bg1"/>
                </a:solidFill>
              </a:rPr>
              <a:t>Experience</a:t>
            </a:r>
          </a:p>
        </p:txBody>
      </p:sp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900113" y="5012308"/>
            <a:ext cx="3016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3" tIns="45716" rIns="91433" bIns="45716">
            <a:spAutoFit/>
          </a:bodyPr>
          <a:lstStyle>
            <a:lvl1pPr eaLnBrk="0" hangingPunct="0">
              <a:tabLst>
                <a:tab pos="346075" algn="l"/>
              </a:tabLs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1pPr>
            <a:lvl2pPr marL="742950" indent="-285750" eaLnBrk="0" hangingPunct="0">
              <a:tabLst>
                <a:tab pos="346075" algn="l"/>
              </a:tabLs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2pPr>
            <a:lvl3pPr marL="1143000" indent="-228600" eaLnBrk="0" hangingPunct="0">
              <a:tabLst>
                <a:tab pos="346075" algn="l"/>
              </a:tabLs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3pPr>
            <a:lvl4pPr marL="1600200" indent="-228600" eaLnBrk="0" hangingPunct="0">
              <a:tabLst>
                <a:tab pos="346075" algn="l"/>
              </a:tabLs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4pPr>
            <a:lvl5pPr marL="2057400" indent="-228600" eaLnBrk="0" hangingPunct="0">
              <a:tabLst>
                <a:tab pos="346075" algn="l"/>
              </a:tabLs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6075" algn="l"/>
              </a:tabLs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6075" algn="l"/>
              </a:tabLs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6075" algn="l"/>
              </a:tabLs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6075" algn="l"/>
              </a:tabLs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eaLnBrk="1" hangingPunct="1">
              <a:buFont typeface="Symbol" pitchFamily="18" charset="2"/>
              <a:buChar char="·"/>
            </a:pP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7" name="Rectangle 34"/>
          <p:cNvSpPr>
            <a:spLocks noChangeAspect="1" noChangeArrowheads="1"/>
          </p:cNvSpPr>
          <p:nvPr/>
        </p:nvSpPr>
        <p:spPr bwMode="auto">
          <a:xfrm>
            <a:off x="33388" y="1832044"/>
            <a:ext cx="434340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 smtClean="0">
                <a:solidFill>
                  <a:srgbClr val="000000"/>
                </a:solidFill>
                <a:effectLst/>
                <a:latin typeface="Tahoma" pitchFamily="34" charset="0"/>
              </a:rPr>
              <a:t>Power </a:t>
            </a: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Output	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ahoma" pitchFamily="34" charset="0"/>
              </a:rPr>
              <a:t>1000 kW (min)</a:t>
            </a: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	</a:t>
            </a:r>
            <a:endParaRPr lang="en-US" sz="1400" dirty="0" smtClean="0">
              <a:solidFill>
                <a:srgbClr val="000000"/>
              </a:solidFill>
              <a:effectLst/>
              <a:latin typeface="Tahoma" pitchFamily="34" charset="0"/>
            </a:endParaRP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 smtClean="0">
                <a:solidFill>
                  <a:srgbClr val="000000"/>
                </a:solidFill>
                <a:effectLst/>
                <a:latin typeface="Tahoma" pitchFamily="34" charset="0"/>
              </a:rPr>
              <a:t>Beam </a:t>
            </a: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Voltage	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ahoma" pitchFamily="34" charset="0"/>
              </a:rPr>
              <a:t>45 kV (max)</a:t>
            </a: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	</a:t>
            </a:r>
            <a:endParaRPr lang="en-US" sz="1400" dirty="0" smtClean="0">
              <a:solidFill>
                <a:srgbClr val="000000"/>
              </a:solidFill>
              <a:effectLst/>
              <a:latin typeface="Tahoma" pitchFamily="34" charset="0"/>
            </a:endParaRP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 smtClean="0">
                <a:solidFill>
                  <a:srgbClr val="000000"/>
                </a:solidFill>
                <a:effectLst/>
                <a:latin typeface="Tahoma" pitchFamily="34" charset="0"/>
              </a:rPr>
              <a:t>Beam </a:t>
            </a: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Current	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ahoma" pitchFamily="34" charset="0"/>
              </a:rPr>
              <a:t>31 A (max)</a:t>
            </a: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	</a:t>
            </a:r>
            <a:endParaRPr lang="en-US" sz="1400" dirty="0">
              <a:solidFill>
                <a:srgbClr val="000000"/>
              </a:solidFill>
              <a:latin typeface="Tahoma" pitchFamily="34" charset="0"/>
            </a:endParaRP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 smtClean="0">
                <a:solidFill>
                  <a:srgbClr val="000000"/>
                </a:solidFill>
                <a:effectLst/>
                <a:latin typeface="Tahoma" pitchFamily="34" charset="0"/>
              </a:rPr>
              <a:t>Frequency </a:t>
            </a: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	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ahoma" pitchFamily="34" charset="0"/>
              </a:rPr>
              <a:t>700 MHz</a:t>
            </a:r>
            <a:endParaRPr lang="en-US" sz="1400" dirty="0">
              <a:solidFill>
                <a:srgbClr val="000000"/>
              </a:solidFill>
              <a:effectLst/>
              <a:latin typeface="Tahoma" pitchFamily="34" charset="0"/>
            </a:endParaRP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1dB Bandwidth	± 0.7	MHz (min)</a:t>
            </a: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Gain	23	dB (min)</a:t>
            </a: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Efficiency	71	% (min)</a:t>
            </a: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Diameter	30/76	in/cm</a:t>
            </a: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Height	51/130	in/cm</a:t>
            </a: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Weight	1000/450	lbs./kg</a:t>
            </a: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Collector Coolant Flow 	220	gpm</a:t>
            </a: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Body Coolant Flow	10	gpm</a:t>
            </a: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O/P Window Cooling (Air)	35	cfm</a:t>
            </a:r>
          </a:p>
        </p:txBody>
      </p:sp>
      <p:sp>
        <p:nvSpPr>
          <p:cNvPr id="8" name="Line 39"/>
          <p:cNvSpPr>
            <a:spLocks noChangeShapeType="1"/>
          </p:cNvSpPr>
          <p:nvPr/>
        </p:nvSpPr>
        <p:spPr bwMode="auto">
          <a:xfrm flipH="1" flipV="1">
            <a:off x="6988745" y="4151908"/>
            <a:ext cx="863600" cy="720725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5523" y="3144773"/>
            <a:ext cx="82550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990033"/>
                </a:solidFill>
                <a:effectLst/>
              </a:rPr>
              <a:t>@ 31kV</a:t>
            </a:r>
          </a:p>
        </p:txBody>
      </p:sp>
      <p:pic>
        <p:nvPicPr>
          <p:cNvPr id="13" name="Picture 20" descr="HOMIOT in test 16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907" y="1919883"/>
            <a:ext cx="258445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37"/>
          <p:cNvSpPr txBox="1">
            <a:spLocks noChangeArrowheads="1"/>
          </p:cNvSpPr>
          <p:nvPr/>
        </p:nvSpPr>
        <p:spPr bwMode="auto">
          <a:xfrm>
            <a:off x="7164288" y="1484784"/>
            <a:ext cx="1439863" cy="3492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itchFamily="18" charset="0"/>
              </a:rPr>
              <a:t>RF Input</a:t>
            </a:r>
          </a:p>
        </p:txBody>
      </p:sp>
      <p:sp>
        <p:nvSpPr>
          <p:cNvPr id="15" name="Text Box 38"/>
          <p:cNvSpPr txBox="1">
            <a:spLocks noChangeArrowheads="1"/>
          </p:cNvSpPr>
          <p:nvPr/>
        </p:nvSpPr>
        <p:spPr bwMode="auto">
          <a:xfrm>
            <a:off x="7812657" y="4998045"/>
            <a:ext cx="1439863" cy="3492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itchFamily="18" charset="0"/>
              </a:rPr>
              <a:t>Collector</a:t>
            </a:r>
          </a:p>
        </p:txBody>
      </p:sp>
      <p:sp>
        <p:nvSpPr>
          <p:cNvPr id="16" name="Text Box 40"/>
          <p:cNvSpPr txBox="1">
            <a:spLocks noChangeArrowheads="1"/>
          </p:cNvSpPr>
          <p:nvPr/>
        </p:nvSpPr>
        <p:spPr bwMode="auto">
          <a:xfrm>
            <a:off x="5071739" y="3711153"/>
            <a:ext cx="1439863" cy="7159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itchFamily="18" charset="0"/>
              </a:rPr>
              <a:t>Solenoid, </a:t>
            </a:r>
          </a:p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itchFamily="18" charset="0"/>
              </a:rPr>
              <a:t>O/P Cavity</a:t>
            </a:r>
          </a:p>
        </p:txBody>
      </p:sp>
      <p:sp>
        <p:nvSpPr>
          <p:cNvPr id="17" name="Text Box 36"/>
          <p:cNvSpPr txBox="1">
            <a:spLocks noChangeArrowheads="1"/>
          </p:cNvSpPr>
          <p:nvPr/>
        </p:nvSpPr>
        <p:spPr bwMode="auto">
          <a:xfrm>
            <a:off x="5071739" y="3079750"/>
            <a:ext cx="1439863" cy="3492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itchFamily="18" charset="0"/>
              </a:rPr>
              <a:t>Gun</a:t>
            </a:r>
          </a:p>
        </p:txBody>
      </p:sp>
      <p:cxnSp>
        <p:nvCxnSpPr>
          <p:cNvPr id="18" name="Straight Arrow Connector 5"/>
          <p:cNvCxnSpPr>
            <a:cxnSpLocks noChangeShapeType="1"/>
          </p:cNvCxnSpPr>
          <p:nvPr/>
        </p:nvCxnSpPr>
        <p:spPr bwMode="auto">
          <a:xfrm flipH="1" flipV="1">
            <a:off x="7676132" y="3885208"/>
            <a:ext cx="855663" cy="987425"/>
          </a:xfrm>
          <a:prstGeom prst="straightConnector1">
            <a:avLst/>
          </a:prstGeom>
          <a:noFill/>
          <a:ln w="22225" algn="ctr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" name="Straight Arrow Connector 21"/>
          <p:cNvCxnSpPr>
            <a:cxnSpLocks noChangeShapeType="1"/>
            <a:endCxn id="14" idx="2"/>
          </p:cNvCxnSpPr>
          <p:nvPr/>
        </p:nvCxnSpPr>
        <p:spPr bwMode="auto">
          <a:xfrm flipV="1">
            <a:off x="7668344" y="1834034"/>
            <a:ext cx="215876" cy="370830"/>
          </a:xfrm>
          <a:prstGeom prst="straightConnector1">
            <a:avLst/>
          </a:prstGeom>
          <a:noFill/>
          <a:ln w="22225" algn="ctr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" name="Straight Arrow Connector 25"/>
          <p:cNvCxnSpPr>
            <a:cxnSpLocks noChangeShapeType="1"/>
          </p:cNvCxnSpPr>
          <p:nvPr/>
        </p:nvCxnSpPr>
        <p:spPr bwMode="auto">
          <a:xfrm flipH="1">
            <a:off x="6516216" y="2659658"/>
            <a:ext cx="1159918" cy="481310"/>
          </a:xfrm>
          <a:prstGeom prst="straightConnector1">
            <a:avLst/>
          </a:prstGeom>
          <a:noFill/>
          <a:ln w="22225" algn="ctr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" name="Straight Arrow Connector 28"/>
          <p:cNvCxnSpPr>
            <a:cxnSpLocks noChangeShapeType="1"/>
          </p:cNvCxnSpPr>
          <p:nvPr/>
        </p:nvCxnSpPr>
        <p:spPr bwMode="auto">
          <a:xfrm flipH="1">
            <a:off x="6511899" y="3289895"/>
            <a:ext cx="1164234" cy="781298"/>
          </a:xfrm>
          <a:prstGeom prst="straightConnector1">
            <a:avLst/>
          </a:prstGeom>
          <a:noFill/>
          <a:ln w="22225" algn="ctr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" name="Text Box 37"/>
          <p:cNvSpPr txBox="1">
            <a:spLocks noChangeArrowheads="1"/>
          </p:cNvSpPr>
          <p:nvPr/>
        </p:nvSpPr>
        <p:spPr bwMode="auto">
          <a:xfrm>
            <a:off x="4927723" y="4575249"/>
            <a:ext cx="1439862" cy="3492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itchFamily="18" charset="0"/>
              </a:rPr>
              <a:t>RF Output</a:t>
            </a:r>
          </a:p>
        </p:txBody>
      </p:sp>
      <p:cxnSp>
        <p:nvCxnSpPr>
          <p:cNvPr id="23" name="Straight Arrow Connector 21"/>
          <p:cNvCxnSpPr>
            <a:cxnSpLocks noChangeShapeType="1"/>
            <a:endCxn id="22" idx="3"/>
          </p:cNvCxnSpPr>
          <p:nvPr/>
        </p:nvCxnSpPr>
        <p:spPr bwMode="auto">
          <a:xfrm flipH="1">
            <a:off x="6367585" y="3711153"/>
            <a:ext cx="792386" cy="1038721"/>
          </a:xfrm>
          <a:prstGeom prst="straightConnector1">
            <a:avLst/>
          </a:prstGeom>
          <a:noFill/>
          <a:ln w="22225" algn="ctr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25" b="4551"/>
          <a:stretch/>
        </p:blipFill>
        <p:spPr>
          <a:xfrm>
            <a:off x="107504" y="2708920"/>
            <a:ext cx="4196245" cy="2376264"/>
          </a:xfrm>
          <a:prstGeom prst="rect">
            <a:avLst/>
          </a:prstGeom>
        </p:spPr>
      </p:pic>
      <p:sp>
        <p:nvSpPr>
          <p:cNvPr id="12" name="TextBox 14"/>
          <p:cNvSpPr txBox="1">
            <a:spLocks noChangeArrowheads="1"/>
          </p:cNvSpPr>
          <p:nvPr/>
        </p:nvSpPr>
        <p:spPr bwMode="auto">
          <a:xfrm>
            <a:off x="323528" y="5013176"/>
            <a:ext cx="1447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990033"/>
                </a:solidFill>
                <a:effectLst/>
              </a:rPr>
              <a:t>Test Results</a:t>
            </a:r>
            <a:br>
              <a:rPr lang="en-US" sz="1800" dirty="0">
                <a:solidFill>
                  <a:srgbClr val="990033"/>
                </a:solidFill>
                <a:effectLst/>
              </a:rPr>
            </a:br>
            <a:r>
              <a:rPr lang="en-US" sz="1800" dirty="0">
                <a:solidFill>
                  <a:srgbClr val="990033"/>
                </a:solidFill>
                <a:effectLst/>
              </a:rPr>
              <a:t>(pulsed)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31841" y="4869160"/>
            <a:ext cx="3024336" cy="1942832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6156176" y="6413266"/>
            <a:ext cx="22031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spcBef>
                <a:spcPct val="20000"/>
              </a:spcBef>
              <a:buClr>
                <a:srgbClr val="A50021"/>
              </a:buClr>
              <a:buSzPct val="60000"/>
            </a:pPr>
            <a:r>
              <a:rPr lang="en-US" sz="2000" dirty="0">
                <a:solidFill>
                  <a:srgbClr val="000000"/>
                </a:solidFill>
                <a:latin typeface="Verdana" pitchFamily="34" charset="0"/>
              </a:rPr>
              <a:t>VHP-8330A IOT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5890046"/>
            <a:ext cx="3203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APT project was abandoned in 1999 and with it the idea of a super-power IOT…..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0" y="1403484"/>
            <a:ext cx="7164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Commissioned from Los </a:t>
            </a:r>
            <a:r>
              <a:rPr lang="en-US" dirty="0" err="1" smtClean="0"/>
              <a:t>Alamost</a:t>
            </a:r>
            <a:r>
              <a:rPr lang="en-US" dirty="0" smtClean="0"/>
              <a:t> NL to CPI for the APT proton accelerator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01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SS Core 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19554</TotalTime>
  <Words>1581</Words>
  <Application>Microsoft Macintosh PowerPoint</Application>
  <PresentationFormat>On-screen Show (4:3)</PresentationFormat>
  <Paragraphs>372</Paragraphs>
  <Slides>21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ESS Core Powerpoint template</vt:lpstr>
      <vt:lpstr>Equation</vt:lpstr>
      <vt:lpstr>High Power IOTs</vt:lpstr>
      <vt:lpstr>PowerPoint Presentation</vt:lpstr>
      <vt:lpstr>PowerPoint Presentation</vt:lpstr>
      <vt:lpstr>IOTs highlights</vt:lpstr>
      <vt:lpstr>Efficiency comparison of Klystrons and IOTs</vt:lpstr>
      <vt:lpstr>PowerPoint Presentation</vt:lpstr>
      <vt:lpstr>Selection of facilities using IOTs</vt:lpstr>
      <vt:lpstr>Other IOT technology</vt:lpstr>
      <vt:lpstr>PowerPoint Presentation</vt:lpstr>
      <vt:lpstr>The ESS project</vt:lpstr>
      <vt:lpstr>The ESS accelerator</vt:lpstr>
      <vt:lpstr>PowerPoint Presentation</vt:lpstr>
      <vt:lpstr>Two IOTs to be delivered in 2016</vt:lpstr>
      <vt:lpstr>Multi-Beam IOTs for ESS</vt:lpstr>
      <vt:lpstr>Output Cavity and DC Beam Studies Courtesy of L3 Communications</vt:lpstr>
      <vt:lpstr>Beam transport and RF Interactions Courtesy of L3 Communications</vt:lpstr>
      <vt:lpstr>RF Output Circuit and Output Window Courtesy of L3 Communications</vt:lpstr>
      <vt:lpstr>Operational Optimisations Courtesy of L3 Communications</vt:lpstr>
      <vt:lpstr>MAGIC Prediction of MB-IOT Performance Courtesy of Thales and CPI</vt:lpstr>
      <vt:lpstr>Conclusions and Future Prospects</vt:lpstr>
      <vt:lpstr>PowerPoint Presentation</vt:lpstr>
    </vt:vector>
  </TitlesOfParts>
  <Company>ESS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Heléne Björkman</dc:creator>
  <cp:lastModifiedBy>Chiara Marrelli</cp:lastModifiedBy>
  <cp:revision>210</cp:revision>
  <cp:lastPrinted>2015-03-19T13:53:55Z</cp:lastPrinted>
  <dcterms:created xsi:type="dcterms:W3CDTF">2013-10-29T16:05:10Z</dcterms:created>
  <dcterms:modified xsi:type="dcterms:W3CDTF">2015-04-23T06:55:07Z</dcterms:modified>
</cp:coreProperties>
</file>